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70" r:id="rId2"/>
    <p:sldId id="859" r:id="rId3"/>
    <p:sldId id="871" r:id="rId4"/>
    <p:sldId id="872" r:id="rId5"/>
    <p:sldId id="873" r:id="rId6"/>
    <p:sldId id="874" r:id="rId7"/>
    <p:sldId id="875" r:id="rId8"/>
    <p:sldId id="876" r:id="rId9"/>
    <p:sldId id="877" r:id="rId10"/>
    <p:sldId id="878" r:id="rId11"/>
    <p:sldId id="879" r:id="rId12"/>
    <p:sldId id="880"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880"/>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588"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notesSlide" Target="../notesSlides/notesSlide13.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6.wmf"/><Relationship Id="rId3" Type="http://schemas.openxmlformats.org/officeDocument/2006/relationships/notesSlide" Target="../notesSlides/notesSlide7.xml"/><Relationship Id="rId7" Type="http://schemas.openxmlformats.org/officeDocument/2006/relationships/image" Target="../media/image19.emf"/><Relationship Id="rId12" Type="http://schemas.openxmlformats.org/officeDocument/2006/relationships/oleObject" Target="../embeddings/oleObject3.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5.wmf"/><Relationship Id="rId5" Type="http://schemas.openxmlformats.org/officeDocument/2006/relationships/image" Target="../media/image6.png"/><Relationship Id="rId15" Type="http://schemas.openxmlformats.org/officeDocument/2006/relationships/image" Target="../media/image17.wmf"/><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4.wmf"/><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2.wmf"/><Relationship Id="rId3" Type="http://schemas.openxmlformats.org/officeDocument/2006/relationships/notesSlide" Target="../notesSlides/notesSlide8.xml"/><Relationship Id="rId7" Type="http://schemas.openxmlformats.org/officeDocument/2006/relationships/image" Target="../media/image19.emf"/><Relationship Id="rId12" Type="http://schemas.openxmlformats.org/officeDocument/2006/relationships/oleObject" Target="../embeddings/oleObject8.bin"/><Relationship Id="rId17"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21.wmf"/><Relationship Id="rId5" Type="http://schemas.openxmlformats.org/officeDocument/2006/relationships/image" Target="../media/image6.png"/><Relationship Id="rId15" Type="http://schemas.openxmlformats.org/officeDocument/2006/relationships/image" Target="../media/image23.wmf"/><Relationship Id="rId10"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image" Target="../media/image20.wmf"/><Relationship Id="rId1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image" Target="../media/image26.wmf"/><Relationship Id="rId5" Type="http://schemas.openxmlformats.org/officeDocument/2006/relationships/image" Target="../media/image6.png"/><Relationship Id="rId10" Type="http://schemas.openxmlformats.org/officeDocument/2006/relationships/oleObject" Target="../embeddings/oleObject12.bin"/><Relationship Id="rId4" Type="http://schemas.openxmlformats.org/officeDocument/2006/relationships/image" Target="../media/image5.png"/><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3" y="3200400"/>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2" y="2166452"/>
            <a:ext cx="7305386"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9529" y="1447800"/>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192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17430"/>
            <a:ext cx="96773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tứ diện ABCD. Trên các cạnh AC, BC, BD lần lượt lấy các điểm M, N, P sao cho AM = CM, BN = CN, BP = 2DP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Xác </a:t>
            </a:r>
            <a:r>
              <a:rPr lang="vi-VN" sz="2000" b="1">
                <a:latin typeface="Arial" pitchFamily="34" charset="0"/>
                <a:cs typeface="Arial" pitchFamily="34" charset="0"/>
              </a:rPr>
              <a:t>định giao điểm của đường thẳng CD và mặt phẳng (MNP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a:latin typeface="Arial" pitchFamily="34" charset="0"/>
                <a:cs typeface="Arial" pitchFamily="34" charset="0"/>
              </a:rPr>
              <a:t>Xác định giao tuyến của hai mặt phẳng (ACD) và (MNP).</a:t>
            </a:r>
          </a:p>
        </p:txBody>
      </p:sp>
      <p:sp>
        <p:nvSpPr>
          <p:cNvPr id="10" name="Rectangle 9"/>
          <p:cNvSpPr/>
          <p:nvPr/>
        </p:nvSpPr>
        <p:spPr>
          <a:xfrm>
            <a:off x="411311" y="475589"/>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74"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9412" y="2286000"/>
            <a:ext cx="8194990" cy="1154162"/>
          </a:xfrm>
          <a:prstGeom prst="rect">
            <a:avLst/>
          </a:prstGeom>
          <a:noFill/>
        </p:spPr>
        <p:txBody>
          <a:bodyPr wrap="square" rtlCol="0">
            <a:spAutoFit/>
          </a:bodyPr>
          <a:lstStyle/>
          <a:p>
            <a:pPr algn="just"/>
            <a:r>
              <a:rPr lang="vi-VN" sz="2300" b="1">
                <a:latin typeface="Arial" pitchFamily="34" charset="0"/>
                <a:cs typeface="Arial" pitchFamily="34" charset="0"/>
              </a:rPr>
              <a:t>a) Trong tam giác BCD, </a:t>
            </a:r>
            <a:r>
              <a:rPr lang="vi-VN" sz="2300" b="1" smtClean="0">
                <a:latin typeface="Arial" pitchFamily="34" charset="0"/>
                <a:cs typeface="Arial" pitchFamily="34" charset="0"/>
              </a:rPr>
              <a:t>N </a:t>
            </a:r>
            <a:r>
              <a:rPr lang="vi-VN" sz="2300" b="1">
                <a:latin typeface="Arial" pitchFamily="34" charset="0"/>
                <a:cs typeface="Arial" pitchFamily="34" charset="0"/>
              </a:rPr>
              <a:t>là trung điểm của BC và P thuộc cạnh BD sao cho BP = 2DP. Khi đó, đường thẳng NP cắt CD tại một điểm E. </a:t>
            </a:r>
          </a:p>
        </p:txBody>
      </p:sp>
      <p:sp>
        <p:nvSpPr>
          <p:cNvPr id="16" name="TextBox 15"/>
          <p:cNvSpPr txBox="1"/>
          <p:nvPr/>
        </p:nvSpPr>
        <p:spPr>
          <a:xfrm>
            <a:off x="450111" y="3390781"/>
            <a:ext cx="8141753" cy="800219"/>
          </a:xfrm>
          <a:prstGeom prst="rect">
            <a:avLst/>
          </a:prstGeom>
          <a:noFill/>
        </p:spPr>
        <p:txBody>
          <a:bodyPr wrap="square" rtlCol="0">
            <a:spAutoFit/>
          </a:bodyPr>
          <a:lstStyle/>
          <a:p>
            <a:r>
              <a:rPr lang="vi-VN" sz="2300" b="1">
                <a:latin typeface="Arial" pitchFamily="34" charset="0"/>
                <a:cs typeface="Arial" pitchFamily="34" charset="0"/>
              </a:rPr>
              <a:t>Vì E thuộc NP nằm trong </a:t>
            </a:r>
            <a:r>
              <a:rPr lang="en-US" sz="2300" b="1" smtClean="0">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nên E thuộc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a:t>
            </a:r>
          </a:p>
        </p:txBody>
      </p:sp>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0412" y="1752600"/>
            <a:ext cx="3758045" cy="287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50111" y="4818594"/>
            <a:ext cx="10825901" cy="800219"/>
          </a:xfrm>
          <a:prstGeom prst="rect">
            <a:avLst/>
          </a:prstGeom>
          <a:noFill/>
        </p:spPr>
        <p:txBody>
          <a:bodyPr wrap="square" rtlCol="0">
            <a:spAutoFit/>
          </a:bodyPr>
          <a:lstStyle/>
          <a:p>
            <a:r>
              <a:rPr lang="vi-VN" sz="2300" b="1">
                <a:latin typeface="Arial" pitchFamily="34" charset="0"/>
                <a:cs typeface="Arial" pitchFamily="34" charset="0"/>
              </a:rPr>
              <a:t>b) Vì M thuộc cạnh AC nên M thuộc </a:t>
            </a:r>
            <a:r>
              <a:rPr lang="en-US" sz="2300" b="1" smtClean="0">
                <a:latin typeface="Arial" pitchFamily="34" charset="0"/>
                <a:cs typeface="Arial" pitchFamily="34" charset="0"/>
              </a:rPr>
              <a:t>mp</a:t>
            </a:r>
            <a:r>
              <a:rPr lang="vi-VN" sz="2300" b="1" smtClean="0">
                <a:latin typeface="Arial" pitchFamily="34" charset="0"/>
                <a:cs typeface="Arial" pitchFamily="34" charset="0"/>
              </a:rPr>
              <a:t>(ACD</a:t>
            </a:r>
            <a:r>
              <a:rPr lang="vi-VN" sz="2300" b="1">
                <a:latin typeface="Arial" pitchFamily="34" charset="0"/>
                <a:cs typeface="Arial" pitchFamily="34" charset="0"/>
              </a:rPr>
              <a:t>), vì E thuộc CD nên E thuộc </a:t>
            </a:r>
            <a:r>
              <a:rPr lang="en-US" sz="2300" b="1">
                <a:latin typeface="Arial" pitchFamily="34" charset="0"/>
                <a:cs typeface="Arial" pitchFamily="34" charset="0"/>
              </a:rPr>
              <a:t>mp</a:t>
            </a:r>
            <a:r>
              <a:rPr lang="vi-VN" sz="2300" b="1" smtClean="0">
                <a:latin typeface="Arial" pitchFamily="34" charset="0"/>
                <a:cs typeface="Arial" pitchFamily="34" charset="0"/>
              </a:rPr>
              <a:t>(ACD</a:t>
            </a:r>
            <a:r>
              <a:rPr lang="vi-VN" sz="2300" b="1">
                <a:latin typeface="Arial" pitchFamily="34" charset="0"/>
                <a:cs typeface="Arial" pitchFamily="34" charset="0"/>
              </a:rPr>
              <a:t>), do đó đường thẳng ME nằm trong </a:t>
            </a:r>
            <a:r>
              <a:rPr lang="en-US" sz="2300" b="1">
                <a:latin typeface="Arial" pitchFamily="34" charset="0"/>
                <a:cs typeface="Arial" pitchFamily="34" charset="0"/>
              </a:rPr>
              <a:t>mp</a:t>
            </a:r>
            <a:r>
              <a:rPr lang="vi-VN" sz="2300" b="1" smtClean="0">
                <a:latin typeface="Arial" pitchFamily="34" charset="0"/>
                <a:cs typeface="Arial" pitchFamily="34" charset="0"/>
              </a:rPr>
              <a:t>(ACD</a:t>
            </a:r>
            <a:r>
              <a:rPr lang="vi-VN" sz="2300" b="1">
                <a:latin typeface="Arial" pitchFamily="34" charset="0"/>
                <a:cs typeface="Arial" pitchFamily="34" charset="0"/>
              </a:rPr>
              <a:t>).</a:t>
            </a:r>
          </a:p>
        </p:txBody>
      </p:sp>
      <p:sp>
        <p:nvSpPr>
          <p:cNvPr id="15" name="TextBox 14"/>
          <p:cNvSpPr txBox="1"/>
          <p:nvPr/>
        </p:nvSpPr>
        <p:spPr>
          <a:xfrm>
            <a:off x="450111" y="5754031"/>
            <a:ext cx="11283101" cy="446276"/>
          </a:xfrm>
          <a:prstGeom prst="rect">
            <a:avLst/>
          </a:prstGeom>
          <a:noFill/>
        </p:spPr>
        <p:txBody>
          <a:bodyPr wrap="square" rtlCol="0">
            <a:spAutoFit/>
          </a:bodyPr>
          <a:lstStyle/>
          <a:p>
            <a:r>
              <a:rPr lang="vi-VN" sz="2300" b="1">
                <a:latin typeface="Arial" pitchFamily="34" charset="0"/>
                <a:cs typeface="Arial" pitchFamily="34" charset="0"/>
              </a:rPr>
              <a:t>Vì E thuộc </a:t>
            </a:r>
            <a:r>
              <a:rPr lang="en-US" sz="2300" b="1" smtClean="0">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và M thuộc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 nên ME nằm trong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a:t>
            </a:r>
          </a:p>
        </p:txBody>
      </p:sp>
      <p:sp>
        <p:nvSpPr>
          <p:cNvPr id="19" name="TextBox 18"/>
          <p:cNvSpPr txBox="1"/>
          <p:nvPr/>
        </p:nvSpPr>
        <p:spPr>
          <a:xfrm>
            <a:off x="450111" y="6335524"/>
            <a:ext cx="9378101" cy="446276"/>
          </a:xfrm>
          <a:prstGeom prst="rect">
            <a:avLst/>
          </a:prstGeom>
          <a:noFill/>
        </p:spPr>
        <p:txBody>
          <a:bodyPr wrap="square" rtlCol="0">
            <a:spAutoFit/>
          </a:bodyPr>
          <a:lstStyle/>
          <a:p>
            <a:r>
              <a:rPr lang="vi-VN" sz="2300" b="1">
                <a:latin typeface="Arial" pitchFamily="34" charset="0"/>
                <a:cs typeface="Arial" pitchFamily="34" charset="0"/>
              </a:rPr>
              <a:t>Vậy </a:t>
            </a:r>
            <a:r>
              <a:rPr lang="vi-VN" sz="2300" b="1">
                <a:solidFill>
                  <a:srgbClr val="C00000"/>
                </a:solidFill>
                <a:latin typeface="Arial" pitchFamily="34" charset="0"/>
                <a:cs typeface="Arial" pitchFamily="34" charset="0"/>
              </a:rPr>
              <a:t>ME</a:t>
            </a:r>
            <a:r>
              <a:rPr lang="vi-VN" sz="2300" b="1">
                <a:latin typeface="Arial" pitchFamily="34" charset="0"/>
                <a:cs typeface="Arial" pitchFamily="34" charset="0"/>
              </a:rPr>
              <a:t> là giao tuyến của hai mặt phẳng (ACD) và (MNP</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sp>
        <p:nvSpPr>
          <p:cNvPr id="20" name="TextBox 19"/>
          <p:cNvSpPr txBox="1"/>
          <p:nvPr/>
        </p:nvSpPr>
        <p:spPr>
          <a:xfrm>
            <a:off x="450111" y="4267200"/>
            <a:ext cx="8141753" cy="446276"/>
          </a:xfrm>
          <a:prstGeom prst="rect">
            <a:avLst/>
          </a:prstGeom>
          <a:noFill/>
        </p:spPr>
        <p:txBody>
          <a:bodyPr wrap="square" rtlCol="0">
            <a:spAutoFit/>
          </a:bodyPr>
          <a:lstStyle/>
          <a:p>
            <a:r>
              <a:rPr lang="vi-VN" sz="2300" b="1" smtClean="0">
                <a:latin typeface="Arial" pitchFamily="34" charset="0"/>
                <a:cs typeface="Arial" pitchFamily="34" charset="0"/>
              </a:rPr>
              <a:t>Vậy </a:t>
            </a:r>
            <a:r>
              <a:rPr lang="vi-VN" sz="2300" b="1">
                <a:solidFill>
                  <a:srgbClr val="C00000"/>
                </a:solidFill>
                <a:latin typeface="Arial" pitchFamily="34" charset="0"/>
                <a:cs typeface="Arial" pitchFamily="34" charset="0"/>
              </a:rPr>
              <a:t>E </a:t>
            </a:r>
            <a:r>
              <a:rPr lang="vi-VN" sz="2300" b="1">
                <a:latin typeface="Arial" pitchFamily="34" charset="0"/>
                <a:cs typeface="Arial" pitchFamily="34" charset="0"/>
              </a:rPr>
              <a:t>là giao điểm của đường thẳng CD và </a:t>
            </a:r>
            <a:r>
              <a:rPr lang="en-US" sz="2300" b="1">
                <a:latin typeface="Arial" pitchFamily="34" charset="0"/>
                <a:cs typeface="Arial" pitchFamily="34" charset="0"/>
              </a:rPr>
              <a:t>mp</a:t>
            </a:r>
            <a:r>
              <a:rPr lang="vi-VN" sz="2300" b="1" smtClean="0">
                <a:latin typeface="Arial" pitchFamily="34" charset="0"/>
                <a:cs typeface="Arial" pitchFamily="34" charset="0"/>
              </a:rPr>
              <a:t>(MNP</a:t>
            </a:r>
            <a:r>
              <a:rPr lang="vi-VN" sz="2300" b="1">
                <a:latin typeface="Arial" pitchFamily="34" charset="0"/>
                <a:cs typeface="Arial" pitchFamily="34" charset="0"/>
              </a:rPr>
              <a:t>).</a:t>
            </a:r>
          </a:p>
        </p:txBody>
      </p:sp>
    </p:spTree>
    <p:extLst>
      <p:ext uri="{BB962C8B-B14F-4D97-AF65-F5344CB8AC3E}">
        <p14:creationId xmlns:p14="http://schemas.microsoft.com/office/powerpoint/2010/main" val="28263371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4" grpId="0"/>
      <p:bldP spid="15"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1926"/>
            <a:ext cx="9837881" cy="171499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28600"/>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Tại các nhà hàng, khách sạn, nhân viên phục vụ bàn thường xuyên phải bưng bê nhiều khay, đĩa đồ ăn khác nhau. Một trong những nguyên tắc nhân viên cần nhớ là khay phải được bưng bằng ít nhất 3 ngón tay. </a:t>
            </a:r>
            <a:r>
              <a:rPr lang="vi-VN" b="1" smtClean="0">
                <a:latin typeface="Arial" pitchFamily="34" charset="0"/>
                <a:cs typeface="Arial" pitchFamily="34" charset="0"/>
              </a:rPr>
              <a:t>Hãy </a:t>
            </a:r>
            <a:r>
              <a:rPr lang="vi-VN" b="1">
                <a:latin typeface="Arial" pitchFamily="34" charset="0"/>
                <a:cs typeface="Arial" pitchFamily="34" charset="0"/>
              </a:rPr>
              <a:t>giải thích tại sao?</a:t>
            </a:r>
          </a:p>
        </p:txBody>
      </p:sp>
      <p:sp>
        <p:nvSpPr>
          <p:cNvPr id="10" name="Rectangle 9"/>
          <p:cNvSpPr/>
          <p:nvPr/>
        </p:nvSpPr>
        <p:spPr>
          <a:xfrm>
            <a:off x="449797"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002" y="2029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90222" y="2438400"/>
            <a:ext cx="7661590" cy="830997"/>
          </a:xfrm>
          <a:prstGeom prst="rect">
            <a:avLst/>
          </a:prstGeom>
          <a:noFill/>
        </p:spPr>
        <p:txBody>
          <a:bodyPr wrap="square" rtlCol="0">
            <a:spAutoFit/>
          </a:bodyPr>
          <a:lstStyle/>
          <a:p>
            <a:r>
              <a:rPr lang="vi-VN" b="1">
                <a:latin typeface="Arial" pitchFamily="34" charset="0"/>
                <a:cs typeface="Arial" pitchFamily="34" charset="0"/>
              </a:rPr>
              <a:t>Ba đầu ngón tay minh họa cho 3 điểm phân biệt không thẳng hàng. </a:t>
            </a:r>
          </a:p>
        </p:txBody>
      </p:sp>
      <p:sp>
        <p:nvSpPr>
          <p:cNvPr id="16" name="TextBox 15"/>
          <p:cNvSpPr txBox="1"/>
          <p:nvPr/>
        </p:nvSpPr>
        <p:spPr>
          <a:xfrm>
            <a:off x="490222" y="3324136"/>
            <a:ext cx="7408328" cy="830997"/>
          </a:xfrm>
          <a:prstGeom prst="rect">
            <a:avLst/>
          </a:prstGeom>
          <a:noFill/>
        </p:spPr>
        <p:txBody>
          <a:bodyPr wrap="square" rtlCol="0">
            <a:spAutoFit/>
          </a:bodyPr>
          <a:lstStyle/>
          <a:p>
            <a:r>
              <a:rPr lang="vi-VN" b="1">
                <a:latin typeface="Arial" pitchFamily="34" charset="0"/>
                <a:cs typeface="Arial" pitchFamily="34" charset="0"/>
              </a:rPr>
              <a:t>Theo tính chất thừa nhận, có một và chỉ một mặt phẳng đi qua ba điểm không thẳng hàng. </a:t>
            </a:r>
          </a:p>
        </p:txBody>
      </p:sp>
      <p:pic>
        <p:nvPicPr>
          <p:cNvPr id="1126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000" t="1400" b="22600"/>
          <a:stretch/>
        </p:blipFill>
        <p:spPr bwMode="auto">
          <a:xfrm>
            <a:off x="8228012" y="2000250"/>
            <a:ext cx="3654591"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90222" y="4209871"/>
            <a:ext cx="7280590" cy="1200329"/>
          </a:xfrm>
          <a:prstGeom prst="rect">
            <a:avLst/>
          </a:prstGeom>
          <a:noFill/>
        </p:spPr>
        <p:txBody>
          <a:bodyPr wrap="square" rtlCol="0">
            <a:spAutoFit/>
          </a:bodyPr>
          <a:lstStyle/>
          <a:p>
            <a:pPr algn="just"/>
            <a:r>
              <a:rPr lang="vi-VN" b="1" smtClean="0">
                <a:latin typeface="Arial" pitchFamily="34" charset="0"/>
                <a:cs typeface="Arial" pitchFamily="34" charset="0"/>
              </a:rPr>
              <a:t>Khi </a:t>
            </a:r>
            <a:r>
              <a:rPr lang="vi-VN" b="1">
                <a:latin typeface="Arial" pitchFamily="34" charset="0"/>
                <a:cs typeface="Arial" pitchFamily="34" charset="0"/>
              </a:rPr>
              <a:t>đó, mỗi khay, đĩa đồ ăn đại diện cho một mặt phẳng đi qua ba điểm ở đầu ngón tay làm cho khay, đĩa đồ ăn được giữ vững bằng phẳng.</a:t>
            </a:r>
          </a:p>
        </p:txBody>
      </p:sp>
    </p:spTree>
    <p:extLst>
      <p:ext uri="{BB962C8B-B14F-4D97-AF65-F5344CB8AC3E}">
        <p14:creationId xmlns:p14="http://schemas.microsoft.com/office/powerpoint/2010/main" val="3864050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570336" y="1905000"/>
            <a:ext cx="3391476" cy="3109402"/>
            <a:chOff x="8494136" y="1905000"/>
            <a:chExt cx="3391476" cy="3109402"/>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81" t="10650" r="6243" b="11899"/>
            <a:stretch/>
          </p:blipFill>
          <p:spPr bwMode="auto">
            <a:xfrm>
              <a:off x="8494136" y="1905000"/>
              <a:ext cx="3391476" cy="310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94136" y="1905000"/>
              <a:ext cx="133407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192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46005"/>
            <a:ext cx="96773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Bàn cắt giấy là một dụng cụ được sử dụng thường xuyên ở các cửa hàng photo-copy. Bàn cắt giấy gồm hai phần chính: phần bàn hình chữ nhật có kích thước giấy và phần dao cắt có một đầu được cố định vào bàn. Hãy giải thích tại sao khi sử dụng bàn cắt giấy thì các đường cắt luôn là đường thẳng.</a:t>
            </a:r>
          </a:p>
        </p:txBody>
      </p:sp>
      <p:sp>
        <p:nvSpPr>
          <p:cNvPr id="10" name="Rectangle 9"/>
          <p:cNvSpPr/>
          <p:nvPr/>
        </p:nvSpPr>
        <p:spPr>
          <a:xfrm>
            <a:off x="427037"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2812" y="18769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27037" y="2369403"/>
            <a:ext cx="8334375" cy="861774"/>
          </a:xfrm>
          <a:prstGeom prst="rect">
            <a:avLst/>
          </a:prstGeom>
          <a:noFill/>
        </p:spPr>
        <p:txBody>
          <a:bodyPr wrap="square" rtlCol="0">
            <a:spAutoFit/>
          </a:bodyPr>
          <a:lstStyle/>
          <a:p>
            <a:pPr marL="342900" indent="-342900" algn="just">
              <a:buFont typeface="Wingdings" pitchFamily="2" charset="2"/>
              <a:buChar char="v"/>
            </a:pPr>
            <a:r>
              <a:rPr lang="vi-VN" sz="2500" b="1">
                <a:latin typeface="Arial" pitchFamily="34" charset="0"/>
                <a:cs typeface="Arial" pitchFamily="34" charset="0"/>
              </a:rPr>
              <a:t>Phần dao cắt có một đầu được gắn cố định vào bàn, giấy cắt được đặt lên phần bàn hình chữ nhật</a:t>
            </a:r>
          </a:p>
        </p:txBody>
      </p:sp>
      <p:sp>
        <p:nvSpPr>
          <p:cNvPr id="21" name="TextBox 20"/>
          <p:cNvSpPr txBox="1"/>
          <p:nvPr/>
        </p:nvSpPr>
        <p:spPr>
          <a:xfrm>
            <a:off x="760412" y="3276600"/>
            <a:ext cx="7671538" cy="1246495"/>
          </a:xfrm>
          <a:prstGeom prst="rect">
            <a:avLst/>
          </a:prstGeom>
          <a:noFill/>
        </p:spPr>
        <p:txBody>
          <a:bodyPr wrap="square" rtlCol="0">
            <a:spAutoFit/>
          </a:bodyPr>
          <a:lstStyle/>
          <a:p>
            <a:pPr algn="just"/>
            <a:r>
              <a:rPr lang="en-US" sz="2500" b="1" smtClean="0">
                <a:latin typeface="Arial" pitchFamily="34" charset="0"/>
                <a:cs typeface="Arial" pitchFamily="34" charset="0"/>
              </a:rPr>
              <a:t>K</a:t>
            </a:r>
            <a:r>
              <a:rPr lang="vi-VN" sz="2500" b="1" smtClean="0">
                <a:latin typeface="Arial" pitchFamily="34" charset="0"/>
                <a:cs typeface="Arial" pitchFamily="34" charset="0"/>
              </a:rPr>
              <a:t>hi </a:t>
            </a:r>
            <a:r>
              <a:rPr lang="vi-VN" sz="2500" b="1">
                <a:latin typeface="Arial" pitchFamily="34" charset="0"/>
                <a:cs typeface="Arial" pitchFamily="34" charset="0"/>
              </a:rPr>
              <a:t>cắt mặt phẳng cắt giao với mặt phẳng giấy theo một giao tuyến là phần đường cắt nên nó luôn là một đường thẳng.</a:t>
            </a:r>
          </a:p>
        </p:txBody>
      </p:sp>
    </p:spTree>
    <p:extLst>
      <p:ext uri="{BB962C8B-B14F-4D97-AF65-F5344CB8AC3E}">
        <p14:creationId xmlns:p14="http://schemas.microsoft.com/office/powerpoint/2010/main" val="12765593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914812" y="-20574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6"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4615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0"/>
            <a:ext cx="9837881" cy="2531001"/>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2492968"/>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không gian, cho hai đường thẳng a, b và mặt phẳng (P). Những mệnh đề nào sau đây là 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vi-VN" sz="2200" b="1">
                <a:latin typeface="Arial" pitchFamily="34" charset="0"/>
                <a:cs typeface="Arial" pitchFamily="34" charset="0"/>
              </a:rPr>
              <a:t>a chứa một điểm nằm trong (P) thì a nằm trong (P</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vi-VN" sz="2200" b="1">
                <a:latin typeface="Arial" pitchFamily="34" charset="0"/>
                <a:cs typeface="Arial" pitchFamily="34" charset="0"/>
              </a:rPr>
              <a:t>a chứa hai điểm phân biệt thuộc (P) thì a nằm trong (P</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và b cùng nằm trong (P) thì giao điểm (nếu có) của a và b cũng nằm trong (P</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Nếu a nằm trong (P) và a cắt b thì b nằm trong (P</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0" name="Rectangle 9"/>
          <p:cNvSpPr/>
          <p:nvPr/>
        </p:nvSpPr>
        <p:spPr>
          <a:xfrm>
            <a:off x="379412"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972" y="27527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8372" y="3156240"/>
            <a:ext cx="8968840" cy="830997"/>
          </a:xfrm>
          <a:prstGeom prst="rect">
            <a:avLst/>
          </a:prstGeom>
          <a:noFill/>
        </p:spPr>
        <p:txBody>
          <a:bodyPr wrap="square" rtlCol="0">
            <a:spAutoFit/>
          </a:bodyPr>
          <a:lstStyle/>
          <a:p>
            <a:r>
              <a:rPr lang="vi-VN" b="1">
                <a:latin typeface="Arial" pitchFamily="34" charset="0"/>
                <a:cs typeface="Arial" pitchFamily="34" charset="0"/>
              </a:rPr>
              <a:t>a) Mệnh đề </a:t>
            </a:r>
            <a:r>
              <a:rPr lang="vi-VN" b="1" smtClean="0">
                <a:latin typeface="Arial" pitchFamily="34" charset="0"/>
                <a:cs typeface="Arial" pitchFamily="34" charset="0"/>
              </a:rPr>
              <a:t>a </a:t>
            </a:r>
            <a:r>
              <a:rPr lang="vi-VN" b="1">
                <a:latin typeface="Arial" pitchFamily="34" charset="0"/>
                <a:cs typeface="Arial" pitchFamily="34" charset="0"/>
              </a:rPr>
              <a:t>là mệnh đề sai vì đường thẳng a có thể cắt mặt phẳng (P</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495834" y="3966413"/>
            <a:ext cx="11313578" cy="461665"/>
          </a:xfrm>
          <a:prstGeom prst="rect">
            <a:avLst/>
          </a:prstGeom>
          <a:noFill/>
        </p:spPr>
        <p:txBody>
          <a:bodyPr wrap="square" rtlCol="0">
            <a:spAutoFit/>
          </a:bodyPr>
          <a:lstStyle/>
          <a:p>
            <a:r>
              <a:rPr lang="vi-VN" b="1">
                <a:latin typeface="Arial" pitchFamily="34" charset="0"/>
                <a:cs typeface="Arial" pitchFamily="34" charset="0"/>
              </a:rPr>
              <a:t>b) Mệnh đề </a:t>
            </a:r>
            <a:r>
              <a:rPr lang="vi-VN" b="1" smtClean="0">
                <a:latin typeface="Arial" pitchFamily="34" charset="0"/>
                <a:cs typeface="Arial" pitchFamily="34" charset="0"/>
              </a:rPr>
              <a:t>b </a:t>
            </a:r>
            <a:r>
              <a:rPr lang="vi-VN" b="1">
                <a:latin typeface="Arial" pitchFamily="34" charset="0"/>
                <a:cs typeface="Arial" pitchFamily="34" charset="0"/>
              </a:rPr>
              <a:t>là mệnh đề đúng (theo tính chất thừa nhận).</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4955" y="2743200"/>
            <a:ext cx="16668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95834" y="4419600"/>
            <a:ext cx="11313578" cy="1200329"/>
          </a:xfrm>
          <a:prstGeom prst="rect">
            <a:avLst/>
          </a:prstGeom>
          <a:noFill/>
        </p:spPr>
        <p:txBody>
          <a:bodyPr wrap="square" rtlCol="0">
            <a:spAutoFit/>
          </a:bodyPr>
          <a:lstStyle/>
          <a:p>
            <a:r>
              <a:rPr lang="vi-VN" b="1">
                <a:latin typeface="Arial" pitchFamily="34" charset="0"/>
                <a:cs typeface="Arial" pitchFamily="34" charset="0"/>
              </a:rPr>
              <a:t>c) Mệnh đề </a:t>
            </a:r>
            <a:r>
              <a:rPr lang="vi-VN" b="1" smtClean="0">
                <a:latin typeface="Arial" pitchFamily="34" charset="0"/>
                <a:cs typeface="Arial" pitchFamily="34" charset="0"/>
              </a:rPr>
              <a:t>c </a:t>
            </a:r>
            <a:r>
              <a:rPr lang="vi-VN" b="1">
                <a:latin typeface="Arial" pitchFamily="34" charset="0"/>
                <a:cs typeface="Arial" pitchFamily="34" charset="0"/>
              </a:rPr>
              <a:t>là mệnh đề </a:t>
            </a:r>
            <a:r>
              <a:rPr lang="vi-VN" b="1" smtClean="0">
                <a:latin typeface="Arial" pitchFamily="34" charset="0"/>
                <a:cs typeface="Arial" pitchFamily="34" charset="0"/>
              </a:rPr>
              <a:t>đúng</a:t>
            </a:r>
            <a:r>
              <a:rPr lang="en-US" b="1" smtClean="0">
                <a:latin typeface="Arial" pitchFamily="34" charset="0"/>
                <a:cs typeface="Arial" pitchFamily="34" charset="0"/>
              </a:rPr>
              <a:t>. </a:t>
            </a:r>
            <a:br>
              <a:rPr lang="en-US" b="1" smtClean="0">
                <a:latin typeface="Arial" pitchFamily="34" charset="0"/>
                <a:cs typeface="Arial" pitchFamily="34" charset="0"/>
              </a:rPr>
            </a:br>
            <a:r>
              <a:rPr lang="vi-VN" b="1" smtClean="0">
                <a:latin typeface="Arial" pitchFamily="34" charset="0"/>
                <a:cs typeface="Arial" pitchFamily="34" charset="0"/>
              </a:rPr>
              <a:t>Giả </a:t>
            </a:r>
            <a:r>
              <a:rPr lang="vi-VN" b="1">
                <a:latin typeface="Arial" pitchFamily="34" charset="0"/>
                <a:cs typeface="Arial" pitchFamily="34" charset="0"/>
              </a:rPr>
              <a:t>sử giao điểm của a và b là H, vì H thuộc a và a nằm trong (P) nên H thuộc (P).</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0" name="TextBox 19"/>
          <p:cNvSpPr txBox="1"/>
          <p:nvPr/>
        </p:nvSpPr>
        <p:spPr>
          <a:xfrm>
            <a:off x="478372" y="5615464"/>
            <a:ext cx="8892640" cy="1200329"/>
          </a:xfrm>
          <a:prstGeom prst="rect">
            <a:avLst/>
          </a:prstGeom>
          <a:noFill/>
        </p:spPr>
        <p:txBody>
          <a:bodyPr wrap="square" rtlCol="0">
            <a:spAutoFit/>
          </a:bodyPr>
          <a:lstStyle/>
          <a:p>
            <a:r>
              <a:rPr lang="vi-VN" b="1">
                <a:latin typeface="Arial" pitchFamily="34" charset="0"/>
                <a:cs typeface="Arial" pitchFamily="34" charset="0"/>
              </a:rPr>
              <a:t>d) Mệnh đề d) là mệnh đề </a:t>
            </a:r>
            <a:r>
              <a:rPr lang="vi-VN" b="1" smtClean="0">
                <a:latin typeface="Arial" pitchFamily="34" charset="0"/>
                <a:cs typeface="Arial" pitchFamily="34" charset="0"/>
              </a:rPr>
              <a:t>sai</a:t>
            </a:r>
            <a:r>
              <a:rPr lang="en-US" b="1" smtClean="0">
                <a:latin typeface="Arial" pitchFamily="34" charset="0"/>
                <a:cs typeface="Arial" pitchFamily="34" charset="0"/>
              </a:rPr>
              <a:t>. </a:t>
            </a:r>
            <a:r>
              <a:rPr lang="vi-VN" b="1" smtClean="0">
                <a:latin typeface="Arial" pitchFamily="34" charset="0"/>
                <a:cs typeface="Arial" pitchFamily="34" charset="0"/>
              </a:rPr>
              <a:t>Chẳng </a:t>
            </a:r>
            <a:r>
              <a:rPr lang="vi-VN" b="1">
                <a:latin typeface="Arial" pitchFamily="34" charset="0"/>
                <a:cs typeface="Arial" pitchFamily="34" charset="0"/>
              </a:rPr>
              <a:t>hạn </a:t>
            </a:r>
            <a:r>
              <a:rPr lang="vi-VN" b="1" smtClean="0">
                <a:latin typeface="Arial" pitchFamily="34" charset="0"/>
                <a:cs typeface="Arial" pitchFamily="34" charset="0"/>
              </a:rPr>
              <a:t>đường </a:t>
            </a:r>
            <a:r>
              <a:rPr lang="vi-VN" b="1">
                <a:latin typeface="Arial" pitchFamily="34" charset="0"/>
                <a:cs typeface="Arial" pitchFamily="34" charset="0"/>
              </a:rPr>
              <a:t>thẳng b cắt đường thẳng a tại giao điểm A nhưng đường thẳng b không nằm trong mặt phẳng (P)..</a:t>
            </a: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8197" y="5235732"/>
            <a:ext cx="1857768" cy="155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wipe(left)">
                                      <p:cBhvr>
                                        <p:cTn id="3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461521" y="353695"/>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943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333"/>
            <a:ext cx="9227418" cy="1815860"/>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tam giác ABC và điểm S không thuộc mặt phẳng (ABC). Lấy D, E là các điểm lần lượt thuộc cạnh SA, SB và D, E khác S</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Đường </a:t>
            </a:r>
            <a:r>
              <a:rPr lang="vi-VN" sz="2200" b="1">
                <a:latin typeface="Arial" pitchFamily="34" charset="0"/>
                <a:cs typeface="Arial" pitchFamily="34" charset="0"/>
              </a:rPr>
              <a:t>thẳng DE có nằm trong mặt phẳng (SAB) không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Giả sử DE cắt AB tại F. Chứng minh rằng F là điểm chung của hai mặt phẳng (SAB) và (CDE).</a:t>
            </a:r>
          </a:p>
        </p:txBody>
      </p:sp>
      <p:sp>
        <p:nvSpPr>
          <p:cNvPr id="10" name="Rectangle 9"/>
          <p:cNvSpPr/>
          <p:nvPr/>
        </p:nvSpPr>
        <p:spPr>
          <a:xfrm>
            <a:off x="303212"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4"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8372" y="2590800"/>
            <a:ext cx="7902040" cy="461665"/>
          </a:xfrm>
          <a:prstGeom prst="rect">
            <a:avLst/>
          </a:prstGeom>
          <a:noFill/>
        </p:spPr>
        <p:txBody>
          <a:bodyPr wrap="square" rtlCol="0">
            <a:spAutoFit/>
          </a:bodyPr>
          <a:lstStyle/>
          <a:p>
            <a:r>
              <a:rPr lang="vi-VN" b="1">
                <a:latin typeface="Arial" pitchFamily="34" charset="0"/>
                <a:cs typeface="Arial" pitchFamily="34" charset="0"/>
              </a:rPr>
              <a:t>a) Vì D thuộc cạnh SA nên D thuộc </a:t>
            </a:r>
            <a:r>
              <a:rPr lang="en-US" b="1" smtClean="0">
                <a:latin typeface="Arial" pitchFamily="34" charset="0"/>
                <a:cs typeface="Arial" pitchFamily="34" charset="0"/>
              </a:rPr>
              <a:t>mp</a:t>
            </a:r>
            <a:r>
              <a:rPr lang="vi-VN" b="1" smtClean="0">
                <a:latin typeface="Arial" pitchFamily="34" charset="0"/>
                <a:cs typeface="Arial" pitchFamily="34" charset="0"/>
              </a:rPr>
              <a:t>(SAB</a:t>
            </a:r>
            <a:r>
              <a:rPr lang="vi-VN" b="1">
                <a:latin typeface="Arial" pitchFamily="34" charset="0"/>
                <a:cs typeface="Arial" pitchFamily="34" charset="0"/>
              </a:rPr>
              <a:t>).</a:t>
            </a: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057400"/>
            <a:ext cx="3576205" cy="328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36612" y="3131403"/>
            <a:ext cx="7543800" cy="461665"/>
          </a:xfrm>
          <a:prstGeom prst="rect">
            <a:avLst/>
          </a:prstGeom>
          <a:noFill/>
        </p:spPr>
        <p:txBody>
          <a:bodyPr wrap="square" rtlCol="0">
            <a:spAutoFit/>
          </a:bodyPr>
          <a:lstStyle/>
          <a:p>
            <a:r>
              <a:rPr lang="vi-VN" b="1">
                <a:latin typeface="Arial" pitchFamily="34" charset="0"/>
                <a:cs typeface="Arial" pitchFamily="34" charset="0"/>
              </a:rPr>
              <a:t>Vì E thuộc cạnh SB nên E thuộc mặt phẳng (SAB).</a:t>
            </a:r>
          </a:p>
        </p:txBody>
      </p:sp>
      <p:sp>
        <p:nvSpPr>
          <p:cNvPr id="15" name="TextBox 14"/>
          <p:cNvSpPr txBox="1"/>
          <p:nvPr/>
        </p:nvSpPr>
        <p:spPr>
          <a:xfrm>
            <a:off x="836612" y="3664803"/>
            <a:ext cx="7543800" cy="830997"/>
          </a:xfrm>
          <a:prstGeom prst="rect">
            <a:avLst/>
          </a:prstGeom>
          <a:noFill/>
        </p:spPr>
        <p:txBody>
          <a:bodyPr wrap="square" rtlCol="0">
            <a:spAutoFit/>
          </a:bodyPr>
          <a:lstStyle/>
          <a:p>
            <a:r>
              <a:rPr lang="vi-VN" b="1">
                <a:latin typeface="Arial" pitchFamily="34" charset="0"/>
                <a:cs typeface="Arial" pitchFamily="34" charset="0"/>
              </a:rPr>
              <a:t>Vì D và E cùng thuộc mặt phẳng (SAB) nên đường thẳng DE nằm trong mặt phẳng (SAB).</a:t>
            </a:r>
          </a:p>
        </p:txBody>
      </p:sp>
      <p:sp>
        <p:nvSpPr>
          <p:cNvPr id="21" name="TextBox 20"/>
          <p:cNvSpPr txBox="1"/>
          <p:nvPr/>
        </p:nvSpPr>
        <p:spPr>
          <a:xfrm>
            <a:off x="478372" y="4717197"/>
            <a:ext cx="7902040" cy="461665"/>
          </a:xfrm>
          <a:prstGeom prst="rect">
            <a:avLst/>
          </a:prstGeom>
          <a:noFill/>
        </p:spPr>
        <p:txBody>
          <a:bodyPr wrap="square" rtlCol="0">
            <a:spAutoFit/>
          </a:bodyPr>
          <a:lstStyle/>
          <a:p>
            <a:r>
              <a:rPr lang="vi-VN" b="1">
                <a:latin typeface="Arial" pitchFamily="34" charset="0"/>
                <a:cs typeface="Arial" pitchFamily="34" charset="0"/>
              </a:rPr>
              <a:t>b) Vì </a:t>
            </a:r>
            <a:r>
              <a:rPr lang="vi-VN" b="1">
                <a:solidFill>
                  <a:srgbClr val="C00000"/>
                </a:solidFill>
                <a:latin typeface="Arial" pitchFamily="34" charset="0"/>
                <a:cs typeface="Arial" pitchFamily="34" charset="0"/>
              </a:rPr>
              <a:t>F</a:t>
            </a:r>
            <a:r>
              <a:rPr lang="vi-VN" b="1">
                <a:latin typeface="Arial" pitchFamily="34" charset="0"/>
                <a:cs typeface="Arial" pitchFamily="34" charset="0"/>
              </a:rPr>
              <a:t> thuộc DE nên F thuộc </a:t>
            </a:r>
            <a:r>
              <a:rPr lang="en-US" b="1" smtClean="0">
                <a:latin typeface="Arial" pitchFamily="34" charset="0"/>
                <a:cs typeface="Arial" pitchFamily="34" charset="0"/>
              </a:rPr>
              <a:t>mp</a:t>
            </a:r>
            <a:r>
              <a:rPr lang="vi-VN" b="1" smtClean="0">
                <a:latin typeface="Arial" pitchFamily="34" charset="0"/>
                <a:cs typeface="Arial" pitchFamily="34" charset="0"/>
              </a:rPr>
              <a:t>(CDE</a:t>
            </a:r>
            <a:r>
              <a:rPr lang="vi-VN" b="1">
                <a:latin typeface="Arial" pitchFamily="34" charset="0"/>
                <a:cs typeface="Arial" pitchFamily="34" charset="0"/>
              </a:rPr>
              <a:t>).</a:t>
            </a:r>
          </a:p>
        </p:txBody>
      </p:sp>
      <p:sp>
        <p:nvSpPr>
          <p:cNvPr id="22" name="TextBox 21"/>
          <p:cNvSpPr txBox="1"/>
          <p:nvPr/>
        </p:nvSpPr>
        <p:spPr>
          <a:xfrm>
            <a:off x="836612" y="5257800"/>
            <a:ext cx="7543800" cy="461665"/>
          </a:xfrm>
          <a:prstGeom prst="rect">
            <a:avLst/>
          </a:prstGeom>
          <a:noFill/>
        </p:spPr>
        <p:txBody>
          <a:bodyPr wrap="square" rtlCol="0">
            <a:spAutoFit/>
          </a:bodyPr>
          <a:lstStyle/>
          <a:p>
            <a:r>
              <a:rPr lang="vi-VN" b="1">
                <a:latin typeface="Arial" pitchFamily="34" charset="0"/>
                <a:cs typeface="Arial" pitchFamily="34" charset="0"/>
              </a:rPr>
              <a:t>Vì </a:t>
            </a:r>
            <a:r>
              <a:rPr lang="vi-VN" b="1">
                <a:solidFill>
                  <a:srgbClr val="C00000"/>
                </a:solidFill>
                <a:latin typeface="Arial" pitchFamily="34" charset="0"/>
                <a:cs typeface="Arial" pitchFamily="34" charset="0"/>
              </a:rPr>
              <a:t>F</a:t>
            </a:r>
            <a:r>
              <a:rPr lang="vi-VN" b="1">
                <a:latin typeface="Arial" pitchFamily="34" charset="0"/>
                <a:cs typeface="Arial" pitchFamily="34" charset="0"/>
              </a:rPr>
              <a:t> thuộc AB nên F thuộc mặt phẳng (SAB).</a:t>
            </a:r>
          </a:p>
        </p:txBody>
      </p:sp>
      <p:sp>
        <p:nvSpPr>
          <p:cNvPr id="23" name="TextBox 22"/>
          <p:cNvSpPr txBox="1"/>
          <p:nvPr/>
        </p:nvSpPr>
        <p:spPr>
          <a:xfrm>
            <a:off x="836612" y="5791200"/>
            <a:ext cx="8839200" cy="461665"/>
          </a:xfrm>
          <a:prstGeom prst="rect">
            <a:avLst/>
          </a:prstGeom>
          <a:noFill/>
        </p:spPr>
        <p:txBody>
          <a:bodyPr wrap="square" rtlCol="0">
            <a:spAutoFit/>
          </a:bodyPr>
          <a:lstStyle/>
          <a:p>
            <a:r>
              <a:rPr lang="vi-VN" b="1">
                <a:latin typeface="Arial" pitchFamily="34" charset="0"/>
                <a:cs typeface="Arial" pitchFamily="34" charset="0"/>
              </a:rPr>
              <a:t>Do đó, </a:t>
            </a:r>
            <a:r>
              <a:rPr lang="vi-VN" b="1">
                <a:solidFill>
                  <a:srgbClr val="C00000"/>
                </a:solidFill>
                <a:latin typeface="Arial" pitchFamily="34" charset="0"/>
                <a:cs typeface="Arial" pitchFamily="34" charset="0"/>
              </a:rPr>
              <a:t>F</a:t>
            </a:r>
            <a:r>
              <a:rPr lang="vi-VN" b="1">
                <a:latin typeface="Arial" pitchFamily="34" charset="0"/>
                <a:cs typeface="Arial" pitchFamily="34" charset="0"/>
              </a:rPr>
              <a:t> là điểm chung của hai mặt phẳng (SAB) và (CDE).</a:t>
            </a:r>
          </a:p>
        </p:txBody>
      </p:sp>
    </p:spTree>
    <p:extLst>
      <p:ext uri="{BB962C8B-B14F-4D97-AF65-F5344CB8AC3E}">
        <p14:creationId xmlns:p14="http://schemas.microsoft.com/office/powerpoint/2010/main" val="8122673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5"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16716"/>
            <a:ext cx="9677399"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mặt phẳng (P) và hai đường thẳng a, b nằm trong (P). Một đường thẳng c cắt hai đường thẳng a và b tại hai điểm phân biệt. Chứng minh rằng đường thẳng c nằm trong mặt phẳng (P).</a:t>
            </a:r>
          </a:p>
        </p:txBody>
      </p:sp>
      <p:sp>
        <p:nvSpPr>
          <p:cNvPr id="10" name="Rectangle 9"/>
          <p:cNvSpPr/>
          <p:nvPr/>
        </p:nvSpPr>
        <p:spPr>
          <a:xfrm>
            <a:off x="379412"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4" y="17912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85422" y="2175301"/>
            <a:ext cx="819499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Giả sử đường thẳng c cắt hai đường thẳng a và b lần lượt tại hai điểm phân biệt A và B.</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4568" y="1870710"/>
            <a:ext cx="3373755" cy="132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8372" y="3012221"/>
            <a:ext cx="7902040" cy="461665"/>
          </a:xfrm>
          <a:prstGeom prst="rect">
            <a:avLst/>
          </a:prstGeom>
          <a:noFill/>
        </p:spPr>
        <p:txBody>
          <a:bodyPr wrap="square" rtlCol="0">
            <a:spAutoFit/>
          </a:bodyPr>
          <a:lstStyle/>
          <a:p>
            <a:r>
              <a:rPr lang="en-US" b="1">
                <a:latin typeface="Arial" pitchFamily="34" charset="0"/>
                <a:cs typeface="Arial" pitchFamily="34" charset="0"/>
              </a:rPr>
              <a:t>Vì A thuộc a và a nằm trong (P) nên A thuộc (P).</a:t>
            </a:r>
            <a:endParaRPr lang="vi-VN" b="1">
              <a:latin typeface="Arial" pitchFamily="34" charset="0"/>
              <a:cs typeface="Arial" pitchFamily="34" charset="0"/>
            </a:endParaRPr>
          </a:p>
        </p:txBody>
      </p:sp>
      <p:sp>
        <p:nvSpPr>
          <p:cNvPr id="19" name="TextBox 18"/>
          <p:cNvSpPr txBox="1"/>
          <p:nvPr/>
        </p:nvSpPr>
        <p:spPr>
          <a:xfrm>
            <a:off x="478372" y="3601611"/>
            <a:ext cx="7902040" cy="461665"/>
          </a:xfrm>
          <a:prstGeom prst="rect">
            <a:avLst/>
          </a:prstGeom>
          <a:noFill/>
        </p:spPr>
        <p:txBody>
          <a:bodyPr wrap="square" rtlCol="0">
            <a:spAutoFit/>
          </a:bodyPr>
          <a:lstStyle/>
          <a:p>
            <a:r>
              <a:rPr lang="en-US" b="1">
                <a:latin typeface="Arial" pitchFamily="34" charset="0"/>
                <a:cs typeface="Arial" pitchFamily="34" charset="0"/>
              </a:rPr>
              <a:t>Vì B thuộc B và b nằm trong (P) nên B thuộc (P).</a:t>
            </a:r>
            <a:endParaRPr lang="vi-VN" b="1">
              <a:latin typeface="Arial" pitchFamily="34" charset="0"/>
              <a:cs typeface="Arial" pitchFamily="34" charset="0"/>
            </a:endParaRPr>
          </a:p>
        </p:txBody>
      </p:sp>
      <p:sp>
        <p:nvSpPr>
          <p:cNvPr id="20" name="TextBox 19"/>
          <p:cNvSpPr txBox="1"/>
          <p:nvPr/>
        </p:nvSpPr>
        <p:spPr>
          <a:xfrm>
            <a:off x="478372" y="4191000"/>
            <a:ext cx="11313578" cy="1200329"/>
          </a:xfrm>
          <a:prstGeom prst="rect">
            <a:avLst/>
          </a:prstGeom>
          <a:noFill/>
        </p:spPr>
        <p:txBody>
          <a:bodyPr wrap="square" rtlCol="0">
            <a:spAutoFit/>
          </a:bodyPr>
          <a:lstStyle/>
          <a:p>
            <a:r>
              <a:rPr lang="vi-VN" b="1">
                <a:latin typeface="Arial" pitchFamily="34" charset="0"/>
                <a:cs typeface="Arial" pitchFamily="34" charset="0"/>
              </a:rPr>
              <a:t>Đường thẳng c có hai điểm phân biệt A và B cùng thuộc mặt phẳng (P) nên tất cả các điểm của đường thẳng c đều thuộc (P) hay đường thẳng c nằm trong mặt phẳng (P).</a:t>
            </a:r>
          </a:p>
        </p:txBody>
      </p:sp>
      <p:pic>
        <p:nvPicPr>
          <p:cNvPr id="1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7594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676976"/>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tứ giác S.ABCD và M là một điểm thuộc cạnh SC (M khác S, C). Giả sử hai đường thẳng AB và CD cắt nhau tại N. Chứng minh rằng đường thẳng MN là giao tuyến của hai mặt phẳng (ABM) và (SCD</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0" name="Rectangle 9"/>
          <p:cNvSpPr/>
          <p:nvPr/>
        </p:nvSpPr>
        <p:spPr>
          <a:xfrm>
            <a:off x="414574"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2086" y="187231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286000"/>
            <a:ext cx="819499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Vì N thuộc đường thẳng AB nên N thuộc </a:t>
            </a:r>
            <a:r>
              <a:rPr lang="en-US" b="1">
                <a:latin typeface="Arial" pitchFamily="34" charset="0"/>
                <a:cs typeface="Arial" pitchFamily="34" charset="0"/>
              </a:rPr>
              <a:t>mp</a:t>
            </a:r>
            <a:r>
              <a:rPr lang="vi-VN" b="1" smtClean="0">
                <a:latin typeface="Arial" pitchFamily="34" charset="0"/>
                <a:cs typeface="Arial" pitchFamily="34" charset="0"/>
              </a:rPr>
              <a:t>(ABM</a:t>
            </a:r>
            <a:r>
              <a:rPr lang="vi-VN" b="1">
                <a:latin typeface="Arial" pitchFamily="34" charset="0"/>
                <a:cs typeface="Arial" pitchFamily="34" charset="0"/>
              </a:rPr>
              <a:t>), lại có M thuộc </a:t>
            </a:r>
            <a:r>
              <a:rPr lang="en-US" b="1">
                <a:latin typeface="Arial" pitchFamily="34" charset="0"/>
                <a:cs typeface="Arial" pitchFamily="34" charset="0"/>
              </a:rPr>
              <a:t>mp</a:t>
            </a:r>
            <a:r>
              <a:rPr lang="vi-VN" b="1" smtClean="0">
                <a:latin typeface="Arial" pitchFamily="34" charset="0"/>
                <a:cs typeface="Arial" pitchFamily="34" charset="0"/>
              </a:rPr>
              <a:t>(ABM</a:t>
            </a:r>
            <a:r>
              <a:rPr lang="vi-VN" b="1">
                <a:latin typeface="Arial" pitchFamily="34" charset="0"/>
                <a:cs typeface="Arial" pitchFamily="34" charset="0"/>
              </a:rPr>
              <a:t>) nên đường thẳng MN nằm trong </a:t>
            </a:r>
            <a:r>
              <a:rPr lang="en-US" b="1">
                <a:latin typeface="Arial" pitchFamily="34" charset="0"/>
                <a:cs typeface="Arial" pitchFamily="34" charset="0"/>
              </a:rPr>
              <a:t>mp</a:t>
            </a:r>
            <a:r>
              <a:rPr lang="vi-VN" b="1" smtClean="0">
                <a:latin typeface="Arial" pitchFamily="34" charset="0"/>
                <a:cs typeface="Arial" pitchFamily="34" charset="0"/>
              </a:rPr>
              <a:t>(ABM</a:t>
            </a:r>
            <a:r>
              <a:rPr lang="vi-VN"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(1)</a:t>
            </a:r>
            <a:r>
              <a:rPr lang="vi-VN" b="1">
                <a:latin typeface="Arial" pitchFamily="34" charset="0"/>
                <a:cs typeface="Arial" pitchFamily="34" charset="0"/>
              </a:rPr>
              <a:t>.</a:t>
            </a:r>
          </a:p>
        </p:txBody>
      </p:sp>
      <p:sp>
        <p:nvSpPr>
          <p:cNvPr id="16" name="TextBox 15"/>
          <p:cNvSpPr txBox="1"/>
          <p:nvPr/>
        </p:nvSpPr>
        <p:spPr>
          <a:xfrm>
            <a:off x="585049" y="3546901"/>
            <a:ext cx="8141753" cy="1200329"/>
          </a:xfrm>
          <a:prstGeom prst="rect">
            <a:avLst/>
          </a:prstGeom>
          <a:noFill/>
        </p:spPr>
        <p:txBody>
          <a:bodyPr wrap="square" rtlCol="0">
            <a:spAutoFit/>
          </a:bodyPr>
          <a:lstStyle/>
          <a:p>
            <a:r>
              <a:rPr lang="vi-VN" b="1">
                <a:latin typeface="Arial" pitchFamily="34" charset="0"/>
                <a:cs typeface="Arial" pitchFamily="34" charset="0"/>
              </a:rPr>
              <a:t>Vì N thuộc đường thẳng CD nên N thuộc </a:t>
            </a:r>
            <a:r>
              <a:rPr lang="en-US" b="1" smtClean="0">
                <a:latin typeface="Arial" pitchFamily="34" charset="0"/>
                <a:cs typeface="Arial" pitchFamily="34" charset="0"/>
              </a:rPr>
              <a:t>mp</a:t>
            </a:r>
            <a:r>
              <a:rPr lang="vi-VN" b="1" smtClean="0">
                <a:latin typeface="Arial" pitchFamily="34" charset="0"/>
                <a:cs typeface="Arial" pitchFamily="34" charset="0"/>
              </a:rPr>
              <a:t>(SCD</a:t>
            </a:r>
            <a:r>
              <a:rPr lang="vi-VN" b="1">
                <a:latin typeface="Arial" pitchFamily="34" charset="0"/>
                <a:cs typeface="Arial" pitchFamily="34" charset="0"/>
              </a:rPr>
              <a:t>), vì M thuộc cạnh SC nên M thuộc </a:t>
            </a:r>
            <a:r>
              <a:rPr lang="en-US" b="1">
                <a:latin typeface="Arial" pitchFamily="34" charset="0"/>
                <a:cs typeface="Arial" pitchFamily="34" charset="0"/>
              </a:rPr>
              <a:t>mp</a:t>
            </a:r>
            <a:r>
              <a:rPr lang="vi-VN" b="1" smtClean="0">
                <a:latin typeface="Arial" pitchFamily="34" charset="0"/>
                <a:cs typeface="Arial" pitchFamily="34" charset="0"/>
              </a:rPr>
              <a:t>(SCD</a:t>
            </a:r>
            <a:r>
              <a:rPr lang="vi-VN" b="1">
                <a:latin typeface="Arial" pitchFamily="34" charset="0"/>
                <a:cs typeface="Arial" pitchFamily="34" charset="0"/>
              </a:rPr>
              <a:t>), do đó đường thẳng MN nằm trong </a:t>
            </a:r>
            <a:r>
              <a:rPr lang="en-US" b="1">
                <a:latin typeface="Arial" pitchFamily="34" charset="0"/>
                <a:cs typeface="Arial" pitchFamily="34" charset="0"/>
              </a:rPr>
              <a:t>mp</a:t>
            </a:r>
            <a:r>
              <a:rPr lang="vi-VN" b="1" smtClean="0">
                <a:latin typeface="Arial" pitchFamily="34" charset="0"/>
                <a:cs typeface="Arial" pitchFamily="34" charset="0"/>
              </a:rPr>
              <a:t>(SCD</a:t>
            </a:r>
            <a:r>
              <a:rPr lang="vi-VN" b="1">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(2)</a:t>
            </a:r>
            <a:r>
              <a:rPr lang="vi-VN" b="1">
                <a:latin typeface="Arial" pitchFamily="34" charset="0"/>
                <a:cs typeface="Arial" pitchFamily="34" charset="0"/>
              </a:rPr>
              <a:t>.</a:t>
            </a: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6271" y="1850342"/>
            <a:ext cx="3039341" cy="344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85048" y="4807803"/>
            <a:ext cx="8141753" cy="830997"/>
          </a:xfrm>
          <a:prstGeom prst="rect">
            <a:avLst/>
          </a:prstGeom>
          <a:noFill/>
        </p:spPr>
        <p:txBody>
          <a:bodyPr wrap="square" rtlCol="0">
            <a:spAutoFit/>
          </a:bodyPr>
          <a:lstStyle/>
          <a:p>
            <a:r>
              <a:rPr lang="vi-VN" b="1">
                <a:latin typeface="Arial" pitchFamily="34" charset="0"/>
                <a:cs typeface="Arial" pitchFamily="34" charset="0"/>
              </a:rPr>
              <a:t>Từ (1) và (2) suy ra đường thẳng </a:t>
            </a:r>
            <a:r>
              <a:rPr lang="vi-VN" b="1">
                <a:solidFill>
                  <a:srgbClr val="C00000"/>
                </a:solidFill>
                <a:latin typeface="Arial" pitchFamily="34" charset="0"/>
                <a:cs typeface="Arial" pitchFamily="34" charset="0"/>
              </a:rPr>
              <a:t>MN</a:t>
            </a:r>
            <a:r>
              <a:rPr lang="vi-VN" b="1">
                <a:latin typeface="Arial" pitchFamily="34" charset="0"/>
                <a:cs typeface="Arial" pitchFamily="34" charset="0"/>
              </a:rPr>
              <a:t> là giao tuyến của hai mặt phẳng (ABM) và (SCD).</a:t>
            </a:r>
          </a:p>
        </p:txBody>
      </p:sp>
    </p:spTree>
    <p:extLst>
      <p:ext uri="{BB962C8B-B14F-4D97-AF65-F5344CB8AC3E}">
        <p14:creationId xmlns:p14="http://schemas.microsoft.com/office/powerpoint/2010/main" val="2170623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393308"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7012" y="2286000"/>
            <a:ext cx="8194990" cy="1107996"/>
          </a:xfrm>
          <a:prstGeom prst="rect">
            <a:avLst/>
          </a:prstGeom>
          <a:noFill/>
        </p:spPr>
        <p:txBody>
          <a:bodyPr wrap="square" rtlCol="0">
            <a:spAutoFit/>
          </a:bodyPr>
          <a:lstStyle/>
          <a:p>
            <a:pPr algn="just"/>
            <a:r>
              <a:rPr lang="vi-VN" sz="2200" b="1">
                <a:latin typeface="Arial" pitchFamily="34" charset="0"/>
                <a:cs typeface="Arial" pitchFamily="34" charset="0"/>
              </a:rPr>
              <a:t>a) </a:t>
            </a:r>
            <a:r>
              <a:rPr lang="vi-VN" sz="2200" b="1" smtClean="0">
                <a:latin typeface="Arial" pitchFamily="34" charset="0"/>
                <a:cs typeface="Arial" pitchFamily="34" charset="0"/>
              </a:rPr>
              <a:t>Vì </a:t>
            </a:r>
            <a:r>
              <a:rPr lang="vi-VN" sz="2200" b="1">
                <a:latin typeface="Arial" pitchFamily="34" charset="0"/>
                <a:cs typeface="Arial" pitchFamily="34" charset="0"/>
              </a:rPr>
              <a:t>E thuộc cạnh SA nên E thuộc </a:t>
            </a:r>
            <a:r>
              <a:rPr lang="en-US" sz="2200" b="1" smtClean="0">
                <a:latin typeface="Arial" pitchFamily="34" charset="0"/>
                <a:cs typeface="Arial" pitchFamily="34" charset="0"/>
              </a:rPr>
              <a:t>mp</a:t>
            </a:r>
            <a:r>
              <a:rPr lang="vi-VN" sz="2200" b="1" smtClean="0">
                <a:latin typeface="Arial" pitchFamily="34" charset="0"/>
                <a:cs typeface="Arial" pitchFamily="34" charset="0"/>
              </a:rPr>
              <a:t>(SAB</a:t>
            </a:r>
            <a:r>
              <a:rPr lang="vi-VN" sz="2200" b="1">
                <a:latin typeface="Arial" pitchFamily="34" charset="0"/>
                <a:cs typeface="Arial" pitchFamily="34" charset="0"/>
              </a:rPr>
              <a:t>). Vì P </a:t>
            </a:r>
            <a:r>
              <a:rPr lang="vi-VN" sz="2200" b="1" smtClean="0">
                <a:latin typeface="Arial" pitchFamily="34" charset="0"/>
                <a:cs typeface="Arial" pitchFamily="34" charset="0"/>
              </a:rPr>
              <a:t>thuộc </a:t>
            </a:r>
            <a:r>
              <a:rPr lang="vi-VN" sz="2200" b="1">
                <a:latin typeface="Arial" pitchFamily="34" charset="0"/>
                <a:cs typeface="Arial" pitchFamily="34" charset="0"/>
              </a:rPr>
              <a:t>đường thẳng AB nên P thuộc </a:t>
            </a:r>
            <a:r>
              <a:rPr lang="en-US" sz="2200" b="1">
                <a:latin typeface="Arial" pitchFamily="34" charset="0"/>
                <a:cs typeface="Arial" pitchFamily="34" charset="0"/>
              </a:rPr>
              <a:t>mp</a:t>
            </a:r>
            <a:r>
              <a:rPr lang="vi-VN" sz="2200" b="1" smtClean="0">
                <a:latin typeface="Arial" pitchFamily="34" charset="0"/>
                <a:cs typeface="Arial" pitchFamily="34" charset="0"/>
              </a:rPr>
              <a:t>(SAB</a:t>
            </a:r>
            <a:r>
              <a:rPr lang="vi-VN" sz="2200" b="1">
                <a:latin typeface="Arial" pitchFamily="34" charset="0"/>
                <a:cs typeface="Arial" pitchFamily="34" charset="0"/>
              </a:rPr>
              <a:t>). Như vậy, các điểm S, A, B, E, P cùng thuộc </a:t>
            </a:r>
            <a:r>
              <a:rPr lang="en-US" sz="2200" b="1">
                <a:latin typeface="Arial" pitchFamily="34" charset="0"/>
                <a:cs typeface="Arial" pitchFamily="34" charset="0"/>
              </a:rPr>
              <a:t>mp</a:t>
            </a:r>
            <a:r>
              <a:rPr lang="vi-VN" sz="2200" b="1" smtClean="0">
                <a:latin typeface="Arial" pitchFamily="34" charset="0"/>
                <a:cs typeface="Arial" pitchFamily="34" charset="0"/>
              </a:rPr>
              <a:t>(SAB</a:t>
            </a:r>
            <a:r>
              <a:rPr lang="vi-VN" sz="2200" b="1">
                <a:latin typeface="Arial" pitchFamily="34" charset="0"/>
                <a:cs typeface="Arial" pitchFamily="34" charset="0"/>
              </a:rPr>
              <a:t>).</a:t>
            </a:r>
          </a:p>
        </p:txBody>
      </p:sp>
      <p:sp>
        <p:nvSpPr>
          <p:cNvPr id="16" name="TextBox 15"/>
          <p:cNvSpPr txBox="1"/>
          <p:nvPr/>
        </p:nvSpPr>
        <p:spPr>
          <a:xfrm>
            <a:off x="391059" y="3414495"/>
            <a:ext cx="8141753" cy="1446550"/>
          </a:xfrm>
          <a:prstGeom prst="rect">
            <a:avLst/>
          </a:prstGeom>
          <a:noFill/>
        </p:spPr>
        <p:txBody>
          <a:bodyPr wrap="square" rtlCol="0">
            <a:spAutoFit/>
          </a:bodyPr>
          <a:lstStyle/>
          <a:p>
            <a:pPr algn="just"/>
            <a:r>
              <a:rPr lang="vi-VN" sz="2200" b="1">
                <a:latin typeface="Arial" pitchFamily="34" charset="0"/>
                <a:cs typeface="Arial" pitchFamily="34" charset="0"/>
              </a:rPr>
              <a:t>Trong tam giác SAB, đường thẳng EP cắt cạnh SB tại một điểm H. Do P thuộc đường thẳng d nên EP nằm trong mp(E, d) và H thuộc EP, do đó H thuộc mp(E, d). Vậy </a:t>
            </a:r>
            <a:r>
              <a:rPr lang="vi-VN" sz="2200" b="1">
                <a:solidFill>
                  <a:srgbClr val="C00000"/>
                </a:solidFill>
                <a:latin typeface="Arial" pitchFamily="34" charset="0"/>
                <a:cs typeface="Arial" pitchFamily="34" charset="0"/>
              </a:rPr>
              <a:t>H</a:t>
            </a:r>
            <a:r>
              <a:rPr lang="vi-VN" sz="2200" b="1">
                <a:latin typeface="Arial" pitchFamily="34" charset="0"/>
                <a:cs typeface="Arial" pitchFamily="34" charset="0"/>
              </a:rPr>
              <a:t> là giao điểm của đường thẳng SB và mp(E, d).</a:t>
            </a:r>
          </a:p>
        </p:txBody>
      </p:sp>
      <p:sp>
        <p:nvSpPr>
          <p:cNvPr id="13" name="TextBox 12"/>
          <p:cNvSpPr txBox="1"/>
          <p:nvPr/>
        </p:nvSpPr>
        <p:spPr>
          <a:xfrm>
            <a:off x="355866" y="4881544"/>
            <a:ext cx="11192078" cy="769441"/>
          </a:xfrm>
          <a:prstGeom prst="rect">
            <a:avLst/>
          </a:prstGeom>
          <a:noFill/>
        </p:spPr>
        <p:txBody>
          <a:bodyPr wrap="square" rtlCol="0">
            <a:spAutoFit/>
          </a:bodyPr>
          <a:lstStyle/>
          <a:p>
            <a:pPr algn="just"/>
            <a:r>
              <a:rPr lang="vi-VN" sz="2200" b="1">
                <a:latin typeface="Arial" pitchFamily="34" charset="0"/>
                <a:cs typeface="Arial" pitchFamily="34" charset="0"/>
              </a:rPr>
              <a:t>Vì E thuộc cạnh SA nên E thuộc </a:t>
            </a:r>
            <a:r>
              <a:rPr lang="en-US" sz="2200" b="1">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Vì Q thuộc đường thẳng AD nên Q thuộc </a:t>
            </a:r>
            <a:r>
              <a:rPr lang="en-US" sz="2200" b="1">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 Như vậy, các điểm S, A, D, E, Q cùng thuộc </a:t>
            </a:r>
            <a:r>
              <a:rPr lang="en-US" sz="2200" b="1">
                <a:latin typeface="Arial" pitchFamily="34" charset="0"/>
                <a:cs typeface="Arial" pitchFamily="34" charset="0"/>
              </a:rPr>
              <a:t>mp</a:t>
            </a:r>
            <a:r>
              <a:rPr lang="vi-VN" sz="2200" b="1" smtClean="0">
                <a:latin typeface="Arial" pitchFamily="34" charset="0"/>
                <a:cs typeface="Arial" pitchFamily="34" charset="0"/>
              </a:rPr>
              <a:t>(SAD</a:t>
            </a:r>
            <a:r>
              <a:rPr lang="vi-VN" sz="2200" b="1">
                <a:latin typeface="Arial" pitchFamily="34" charset="0"/>
                <a:cs typeface="Arial" pitchFamily="34" charset="0"/>
              </a:rPr>
              <a:t>).</a:t>
            </a:r>
          </a:p>
        </p:txBody>
      </p:sp>
      <p:sp>
        <p:nvSpPr>
          <p:cNvPr id="12" name="TextBox 11"/>
          <p:cNvSpPr txBox="1"/>
          <p:nvPr/>
        </p:nvSpPr>
        <p:spPr>
          <a:xfrm>
            <a:off x="355866" y="5671483"/>
            <a:ext cx="11376763" cy="1107996"/>
          </a:xfrm>
          <a:prstGeom prst="rect">
            <a:avLst/>
          </a:prstGeom>
          <a:noFill/>
        </p:spPr>
        <p:txBody>
          <a:bodyPr wrap="square" rtlCol="0">
            <a:spAutoFit/>
          </a:bodyPr>
          <a:lstStyle/>
          <a:p>
            <a:pPr algn="just"/>
            <a:r>
              <a:rPr lang="vi-VN" sz="2200" b="1">
                <a:latin typeface="Arial" pitchFamily="34" charset="0"/>
                <a:cs typeface="Arial" pitchFamily="34" charset="0"/>
              </a:rPr>
              <a:t>Trong tam giác SAD, đường thẳng EQ cắt cạnh SD tại một điểm I. Do Q thuộc đường thẳng d nên EQ nằm trong mp(E, d) và I thuộc EQ, do đó I thuộc mp(E, d). Vậy </a:t>
            </a:r>
            <a:r>
              <a:rPr lang="vi-VN" sz="2200" b="1">
                <a:solidFill>
                  <a:schemeClr val="accent2">
                    <a:lumMod val="75000"/>
                  </a:schemeClr>
                </a:solidFill>
                <a:latin typeface="Arial" pitchFamily="34" charset="0"/>
                <a:cs typeface="Arial" pitchFamily="34" charset="0"/>
              </a:rPr>
              <a:t>I </a:t>
            </a:r>
            <a:r>
              <a:rPr lang="vi-VN" sz="2200" b="1">
                <a:latin typeface="Arial" pitchFamily="34" charset="0"/>
                <a:cs typeface="Arial" pitchFamily="34" charset="0"/>
              </a:rPr>
              <a:t>là giao điểm của đường thẳng SD và mp(E, d).</a:t>
            </a:r>
          </a:p>
        </p:txBody>
      </p:sp>
      <p:sp>
        <p:nvSpPr>
          <p:cNvPr id="2" name="TextBox 1"/>
          <p:cNvSpPr txBox="1"/>
          <p:nvPr/>
        </p:nvSpPr>
        <p:spPr>
          <a:xfrm>
            <a:off x="5636361" y="2973629"/>
            <a:ext cx="184731" cy="461665"/>
          </a:xfrm>
          <a:prstGeom prst="rect">
            <a:avLst/>
          </a:prstGeom>
          <a:noFill/>
        </p:spPr>
        <p:txBody>
          <a:bodyPr wrap="none" rtlCol="0">
            <a:spAutoFit/>
          </a:bodyPr>
          <a:lstStyle/>
          <a:p>
            <a:endParaRPr lang="en-US"/>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2002" y="1898594"/>
            <a:ext cx="3646487"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093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403941" y="496855"/>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20699" y="2286000"/>
            <a:ext cx="8194990" cy="707886"/>
          </a:xfrm>
          <a:prstGeom prst="rect">
            <a:avLst/>
          </a:prstGeom>
          <a:noFill/>
        </p:spPr>
        <p:txBody>
          <a:bodyPr wrap="square" rtlCol="0">
            <a:spAutoFit/>
          </a:bodyPr>
          <a:lstStyle/>
          <a:p>
            <a:r>
              <a:rPr lang="en-US" sz="2000" b="1" smtClean="0">
                <a:latin typeface="Arial" pitchFamily="34" charset="0"/>
                <a:cs typeface="Arial" pitchFamily="34" charset="0"/>
              </a:rPr>
              <a:t>b. </a:t>
            </a:r>
            <a:r>
              <a:rPr lang="vi-VN" sz="2000" b="1" smtClean="0">
                <a:latin typeface="Arial" pitchFamily="34" charset="0"/>
                <a:cs typeface="Arial" pitchFamily="34" charset="0"/>
              </a:rPr>
              <a:t>Đường </a:t>
            </a:r>
            <a:r>
              <a:rPr lang="vi-VN" sz="2000" b="1">
                <a:latin typeface="Arial" pitchFamily="34" charset="0"/>
                <a:cs typeface="Arial" pitchFamily="34" charset="0"/>
              </a:rPr>
              <a:t>thẳng d cắt các cạnh CB, CD lần lượt tại M, N, do đó M, N thuộc d, </a:t>
            </a:r>
            <a:r>
              <a:rPr lang="vi-VN" sz="2000" b="1" smtClean="0">
                <a:latin typeface="Arial" pitchFamily="34" charset="0"/>
                <a:cs typeface="Arial" pitchFamily="34" charset="0"/>
              </a:rPr>
              <a:t>nên </a:t>
            </a:r>
            <a:r>
              <a:rPr lang="vi-VN" sz="2000" b="1">
                <a:latin typeface="Arial" pitchFamily="34" charset="0"/>
                <a:cs typeface="Arial" pitchFamily="34" charset="0"/>
              </a:rPr>
              <a:t>đường thẳng MN cũng nằm trong mp(E, </a:t>
            </a:r>
            <a:r>
              <a:rPr lang="vi-VN" sz="2000" b="1" smtClean="0">
                <a:latin typeface="Arial" pitchFamily="34" charset="0"/>
                <a:cs typeface="Arial" pitchFamily="34" charset="0"/>
              </a:rPr>
              <a:t>d</a:t>
            </a:r>
            <a:r>
              <a:rPr lang="en-US"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6" name="TextBox 15"/>
          <p:cNvSpPr txBox="1"/>
          <p:nvPr/>
        </p:nvSpPr>
        <p:spPr>
          <a:xfrm>
            <a:off x="477522" y="3016984"/>
            <a:ext cx="1109978" cy="400110"/>
          </a:xfrm>
          <a:prstGeom prst="rect">
            <a:avLst/>
          </a:prstGeom>
          <a:noFill/>
        </p:spPr>
        <p:txBody>
          <a:bodyPr wrap="square" rtlCol="0">
            <a:spAutoFit/>
          </a:bodyPr>
          <a:lstStyle/>
          <a:p>
            <a:r>
              <a:rPr lang="vi-VN" sz="2000" b="1" smtClean="0">
                <a:latin typeface="Arial" pitchFamily="34" charset="0"/>
                <a:cs typeface="Arial" pitchFamily="34" charset="0"/>
              </a:rPr>
              <a:t>Ta có</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8735" y="1905000"/>
            <a:ext cx="3645477"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933143517"/>
              </p:ext>
            </p:extLst>
          </p:nvPr>
        </p:nvGraphicFramePr>
        <p:xfrm>
          <a:off x="1454097" y="3016984"/>
          <a:ext cx="4873625" cy="939512"/>
        </p:xfrm>
        <a:graphic>
          <a:graphicData uri="http://schemas.openxmlformats.org/presentationml/2006/ole">
            <mc:AlternateContent xmlns:mc="http://schemas.openxmlformats.org/markup-compatibility/2006">
              <mc:Choice xmlns:v="urn:schemas-microsoft-com:vml" Requires="v">
                <p:oleObj spid="_x0000_s7211" name="Equation" r:id="rId8" imgW="2501640" imgH="482400" progId="Equation.DSMT4">
                  <p:embed/>
                </p:oleObj>
              </mc:Choice>
              <mc:Fallback>
                <p:oleObj name="Equation" r:id="rId8" imgW="2501640" imgH="482400" progId="Equation.DSMT4">
                  <p:embed/>
                  <p:pic>
                    <p:nvPicPr>
                      <p:cNvPr id="0" name=""/>
                      <p:cNvPicPr/>
                      <p:nvPr/>
                    </p:nvPicPr>
                    <p:blipFill>
                      <a:blip r:embed="rId9"/>
                      <a:stretch>
                        <a:fillRect/>
                      </a:stretch>
                    </p:blipFill>
                    <p:spPr>
                      <a:xfrm>
                        <a:off x="1454097" y="3016984"/>
                        <a:ext cx="4873625" cy="93951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62436379"/>
              </p:ext>
            </p:extLst>
          </p:nvPr>
        </p:nvGraphicFramePr>
        <p:xfrm>
          <a:off x="6540499" y="3352800"/>
          <a:ext cx="2449513" cy="434975"/>
        </p:xfrm>
        <a:graphic>
          <a:graphicData uri="http://schemas.openxmlformats.org/presentationml/2006/ole">
            <mc:AlternateContent xmlns:mc="http://schemas.openxmlformats.org/markup-compatibility/2006">
              <mc:Choice xmlns:v="urn:schemas-microsoft-com:vml" Requires="v">
                <p:oleObj spid="_x0000_s7212" name="Equation" r:id="rId10" imgW="1143000" imgH="203040" progId="Equation.DSMT4">
                  <p:embed/>
                </p:oleObj>
              </mc:Choice>
              <mc:Fallback>
                <p:oleObj name="Equation" r:id="rId10" imgW="1143000" imgH="203040" progId="Equation.DSMT4">
                  <p:embed/>
                  <p:pic>
                    <p:nvPicPr>
                      <p:cNvPr id="0" name=""/>
                      <p:cNvPicPr/>
                      <p:nvPr/>
                    </p:nvPicPr>
                    <p:blipFill>
                      <a:blip r:embed="rId11"/>
                      <a:stretch>
                        <a:fillRect/>
                      </a:stretch>
                    </p:blipFill>
                    <p:spPr>
                      <a:xfrm>
                        <a:off x="6540499" y="3352800"/>
                        <a:ext cx="2449513" cy="434975"/>
                      </a:xfrm>
                      <a:prstGeom prst="rect">
                        <a:avLst/>
                      </a:prstGeom>
                    </p:spPr>
                  </p:pic>
                </p:oleObj>
              </mc:Fallback>
            </mc:AlternateContent>
          </a:graphicData>
        </a:graphic>
      </p:graphicFrame>
      <p:sp>
        <p:nvSpPr>
          <p:cNvPr id="15" name="TextBox 14"/>
          <p:cNvSpPr txBox="1"/>
          <p:nvPr/>
        </p:nvSpPr>
        <p:spPr>
          <a:xfrm>
            <a:off x="547317" y="3962400"/>
            <a:ext cx="8141753" cy="400110"/>
          </a:xfrm>
          <a:prstGeom prst="rect">
            <a:avLst/>
          </a:prstGeom>
          <a:noFill/>
        </p:spPr>
        <p:txBody>
          <a:bodyPr wrap="square" rtlCol="0">
            <a:spAutoFit/>
          </a:bodyPr>
          <a:lstStyle/>
          <a:p>
            <a:r>
              <a:rPr lang="vi-VN" sz="2000" b="1" smtClean="0">
                <a:latin typeface="Arial" pitchFamily="34" charset="0"/>
                <a:cs typeface="Arial" pitchFamily="34" charset="0"/>
              </a:rPr>
              <a:t>Vậy </a:t>
            </a:r>
            <a:r>
              <a:rPr lang="vi-VN" sz="2000" b="1">
                <a:solidFill>
                  <a:srgbClr val="C00000"/>
                </a:solidFill>
                <a:latin typeface="Arial" pitchFamily="34" charset="0"/>
                <a:cs typeface="Arial" pitchFamily="34" charset="0"/>
              </a:rPr>
              <a:t>MN</a:t>
            </a:r>
            <a:r>
              <a:rPr lang="vi-VN" sz="2000" b="1">
                <a:latin typeface="Arial" pitchFamily="34" charset="0"/>
                <a:cs typeface="Arial" pitchFamily="34" charset="0"/>
              </a:rPr>
              <a:t> là giao tuyến của hai mặt phẳng (ABCD) và mp(E, d).</a:t>
            </a:r>
          </a:p>
        </p:txBody>
      </p:sp>
      <p:sp>
        <p:nvSpPr>
          <p:cNvPr id="19" name="TextBox 18"/>
          <p:cNvSpPr txBox="1"/>
          <p:nvPr/>
        </p:nvSpPr>
        <p:spPr>
          <a:xfrm>
            <a:off x="577781" y="6324600"/>
            <a:ext cx="8194990" cy="400110"/>
          </a:xfrm>
          <a:prstGeom prst="rect">
            <a:avLst/>
          </a:prstGeom>
          <a:noFill/>
        </p:spPr>
        <p:txBody>
          <a:bodyPr wrap="square" rtlCol="0">
            <a:spAutoFit/>
          </a:bodyPr>
          <a:lstStyle/>
          <a:p>
            <a:r>
              <a:rPr lang="vi-VN" sz="2000" b="1" smtClean="0">
                <a:latin typeface="Arial" pitchFamily="34" charset="0"/>
                <a:cs typeface="Arial" pitchFamily="34" charset="0"/>
              </a:rPr>
              <a:t>Vậy </a:t>
            </a:r>
            <a:r>
              <a:rPr lang="vi-VN" sz="2000" b="1">
                <a:solidFill>
                  <a:srgbClr val="C00000"/>
                </a:solidFill>
                <a:latin typeface="Arial" pitchFamily="34" charset="0"/>
                <a:cs typeface="Arial" pitchFamily="34" charset="0"/>
              </a:rPr>
              <a:t>EH</a:t>
            </a:r>
            <a:r>
              <a:rPr lang="vi-VN" sz="2000" b="1">
                <a:latin typeface="Arial" pitchFamily="34" charset="0"/>
                <a:cs typeface="Arial" pitchFamily="34" charset="0"/>
              </a:rPr>
              <a:t> là giao tuyến của hai mặt phẳng (SAB) và mp(E, d).</a:t>
            </a:r>
          </a:p>
        </p:txBody>
      </p:sp>
      <p:sp>
        <p:nvSpPr>
          <p:cNvPr id="20" name="TextBox 19"/>
          <p:cNvSpPr txBox="1"/>
          <p:nvPr/>
        </p:nvSpPr>
        <p:spPr>
          <a:xfrm>
            <a:off x="501596" y="4477832"/>
            <a:ext cx="1109978" cy="400110"/>
          </a:xfrm>
          <a:prstGeom prst="rect">
            <a:avLst/>
          </a:prstGeom>
          <a:noFill/>
        </p:spPr>
        <p:txBody>
          <a:bodyPr wrap="square" rtlCol="0">
            <a:spAutoFit/>
          </a:bodyPr>
          <a:lstStyle/>
          <a:p>
            <a:r>
              <a:rPr lang="vi-VN" sz="2000" b="1" smtClean="0">
                <a:latin typeface="Arial" pitchFamily="34" charset="0"/>
                <a:cs typeface="Arial" pitchFamily="34" charset="0"/>
              </a:rPr>
              <a:t>Ta có</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7270348"/>
              </p:ext>
            </p:extLst>
          </p:nvPr>
        </p:nvGraphicFramePr>
        <p:xfrm>
          <a:off x="1611574" y="4362510"/>
          <a:ext cx="3833812" cy="939800"/>
        </p:xfrm>
        <a:graphic>
          <a:graphicData uri="http://schemas.openxmlformats.org/presentationml/2006/ole">
            <mc:AlternateContent xmlns:mc="http://schemas.openxmlformats.org/markup-compatibility/2006">
              <mc:Choice xmlns:v="urn:schemas-microsoft-com:vml" Requires="v">
                <p:oleObj spid="_x0000_s7213" name="Equation" r:id="rId12" imgW="1968480" imgH="482400" progId="Equation.DSMT4">
                  <p:embed/>
                </p:oleObj>
              </mc:Choice>
              <mc:Fallback>
                <p:oleObj name="Equation" r:id="rId12" imgW="1968480" imgH="482400" progId="Equation.DSMT4">
                  <p:embed/>
                  <p:pic>
                    <p:nvPicPr>
                      <p:cNvPr id="0" name=""/>
                      <p:cNvPicPr/>
                      <p:nvPr/>
                    </p:nvPicPr>
                    <p:blipFill>
                      <a:blip r:embed="rId13"/>
                      <a:stretch>
                        <a:fillRect/>
                      </a:stretch>
                    </p:blipFill>
                    <p:spPr>
                      <a:xfrm>
                        <a:off x="1611574" y="4362510"/>
                        <a:ext cx="3833812" cy="9398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608392570"/>
              </p:ext>
            </p:extLst>
          </p:nvPr>
        </p:nvGraphicFramePr>
        <p:xfrm>
          <a:off x="5776973" y="4619192"/>
          <a:ext cx="1879600" cy="395287"/>
        </p:xfrm>
        <a:graphic>
          <a:graphicData uri="http://schemas.openxmlformats.org/presentationml/2006/ole">
            <mc:AlternateContent xmlns:mc="http://schemas.openxmlformats.org/markup-compatibility/2006">
              <mc:Choice xmlns:v="urn:schemas-microsoft-com:vml" Requires="v">
                <p:oleObj spid="_x0000_s7214" name="Equation" r:id="rId14" imgW="965160" imgH="203040" progId="Equation.DSMT4">
                  <p:embed/>
                </p:oleObj>
              </mc:Choice>
              <mc:Fallback>
                <p:oleObj name="Equation" r:id="rId14" imgW="965160" imgH="203040" progId="Equation.DSMT4">
                  <p:embed/>
                  <p:pic>
                    <p:nvPicPr>
                      <p:cNvPr id="0" name=""/>
                      <p:cNvPicPr/>
                      <p:nvPr/>
                    </p:nvPicPr>
                    <p:blipFill>
                      <a:blip r:embed="rId15"/>
                      <a:stretch>
                        <a:fillRect/>
                      </a:stretch>
                    </p:blipFill>
                    <p:spPr>
                      <a:xfrm>
                        <a:off x="5776973" y="4619192"/>
                        <a:ext cx="1879600" cy="39528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63293234"/>
              </p:ext>
            </p:extLst>
          </p:nvPr>
        </p:nvGraphicFramePr>
        <p:xfrm>
          <a:off x="1585912" y="5334000"/>
          <a:ext cx="4081463" cy="939800"/>
        </p:xfrm>
        <a:graphic>
          <a:graphicData uri="http://schemas.openxmlformats.org/presentationml/2006/ole">
            <mc:AlternateContent xmlns:mc="http://schemas.openxmlformats.org/markup-compatibility/2006">
              <mc:Choice xmlns:v="urn:schemas-microsoft-com:vml" Requires="v">
                <p:oleObj spid="_x0000_s7215" name="Equation" r:id="rId16" imgW="2095200" imgH="482400" progId="Equation.DSMT4">
                  <p:embed/>
                </p:oleObj>
              </mc:Choice>
              <mc:Fallback>
                <p:oleObj name="Equation" r:id="rId16" imgW="2095200" imgH="482400" progId="Equation.DSMT4">
                  <p:embed/>
                  <p:pic>
                    <p:nvPicPr>
                      <p:cNvPr id="0" name=""/>
                      <p:cNvPicPr/>
                      <p:nvPr/>
                    </p:nvPicPr>
                    <p:blipFill>
                      <a:blip r:embed="rId17"/>
                      <a:stretch>
                        <a:fillRect/>
                      </a:stretch>
                    </p:blipFill>
                    <p:spPr>
                      <a:xfrm>
                        <a:off x="1585912" y="5334000"/>
                        <a:ext cx="4081463" cy="939800"/>
                      </a:xfrm>
                      <a:prstGeom prst="rect">
                        <a:avLst/>
                      </a:prstGeom>
                    </p:spPr>
                  </p:pic>
                </p:oleObj>
              </mc:Fallback>
            </mc:AlternateContent>
          </a:graphicData>
        </a:graphic>
      </p:graphicFrame>
    </p:spTree>
    <p:extLst>
      <p:ext uri="{BB962C8B-B14F-4D97-AF65-F5344CB8AC3E}">
        <p14:creationId xmlns:p14="http://schemas.microsoft.com/office/powerpoint/2010/main" val="25234836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5"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403941" y="474669"/>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20150" y="2286000"/>
            <a:ext cx="1109978" cy="430887"/>
          </a:xfrm>
          <a:prstGeom prst="rect">
            <a:avLst/>
          </a:prstGeom>
          <a:noFill/>
        </p:spPr>
        <p:txBody>
          <a:bodyPr wrap="square" rtlCol="0">
            <a:spAutoFit/>
          </a:bodyPr>
          <a:lstStyle/>
          <a:p>
            <a:r>
              <a:rPr lang="vi-VN" sz="2200" b="1" smtClean="0">
                <a:latin typeface="Arial" pitchFamily="34" charset="0"/>
                <a:cs typeface="Arial" pitchFamily="34" charset="0"/>
              </a:rPr>
              <a:t>Ta có</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8735" y="1905000"/>
            <a:ext cx="3645477"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467625600"/>
              </p:ext>
            </p:extLst>
          </p:nvPr>
        </p:nvGraphicFramePr>
        <p:xfrm>
          <a:off x="1774577" y="2133600"/>
          <a:ext cx="5516563" cy="939800"/>
        </p:xfrm>
        <a:graphic>
          <a:graphicData uri="http://schemas.openxmlformats.org/presentationml/2006/ole">
            <mc:AlternateContent xmlns:mc="http://schemas.openxmlformats.org/markup-compatibility/2006">
              <mc:Choice xmlns:v="urn:schemas-microsoft-com:vml" Requires="v">
                <p:oleObj spid="_x0000_s8236" name="Equation" r:id="rId8" imgW="2831760" imgH="482400" progId="Equation.DSMT4">
                  <p:embed/>
                </p:oleObj>
              </mc:Choice>
              <mc:Fallback>
                <p:oleObj name="Equation" r:id="rId8" imgW="2831760" imgH="482400" progId="Equation.DSMT4">
                  <p:embed/>
                  <p:pic>
                    <p:nvPicPr>
                      <p:cNvPr id="0" name=""/>
                      <p:cNvPicPr/>
                      <p:nvPr/>
                    </p:nvPicPr>
                    <p:blipFill>
                      <a:blip r:embed="rId9"/>
                      <a:stretch>
                        <a:fillRect/>
                      </a:stretch>
                    </p:blipFill>
                    <p:spPr>
                      <a:xfrm>
                        <a:off x="1774577" y="2133600"/>
                        <a:ext cx="5516563" cy="9398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37910879"/>
              </p:ext>
            </p:extLst>
          </p:nvPr>
        </p:nvGraphicFramePr>
        <p:xfrm>
          <a:off x="1752615" y="3052792"/>
          <a:ext cx="4246562" cy="1033463"/>
        </p:xfrm>
        <a:graphic>
          <a:graphicData uri="http://schemas.openxmlformats.org/presentationml/2006/ole">
            <mc:AlternateContent xmlns:mc="http://schemas.openxmlformats.org/markup-compatibility/2006">
              <mc:Choice xmlns:v="urn:schemas-microsoft-com:vml" Requires="v">
                <p:oleObj spid="_x0000_s8237" name="Equation" r:id="rId10" imgW="1981080" imgH="482400" progId="Equation.DSMT4">
                  <p:embed/>
                </p:oleObj>
              </mc:Choice>
              <mc:Fallback>
                <p:oleObj name="Equation" r:id="rId10" imgW="1981080" imgH="482400" progId="Equation.DSMT4">
                  <p:embed/>
                  <p:pic>
                    <p:nvPicPr>
                      <p:cNvPr id="0" name=""/>
                      <p:cNvPicPr/>
                      <p:nvPr/>
                    </p:nvPicPr>
                    <p:blipFill>
                      <a:blip r:embed="rId11"/>
                      <a:stretch>
                        <a:fillRect/>
                      </a:stretch>
                    </p:blipFill>
                    <p:spPr>
                      <a:xfrm>
                        <a:off x="1752615" y="3052792"/>
                        <a:ext cx="4246562" cy="1033463"/>
                      </a:xfrm>
                      <a:prstGeom prst="rect">
                        <a:avLst/>
                      </a:prstGeom>
                    </p:spPr>
                  </p:pic>
                </p:oleObj>
              </mc:Fallback>
            </mc:AlternateContent>
          </a:graphicData>
        </a:graphic>
      </p:graphicFrame>
      <p:sp>
        <p:nvSpPr>
          <p:cNvPr id="15" name="TextBox 14"/>
          <p:cNvSpPr txBox="1"/>
          <p:nvPr/>
        </p:nvSpPr>
        <p:spPr>
          <a:xfrm>
            <a:off x="688358" y="4019490"/>
            <a:ext cx="8141753" cy="430887"/>
          </a:xfrm>
          <a:prstGeom prst="rect">
            <a:avLst/>
          </a:prstGeom>
          <a:noFill/>
        </p:spPr>
        <p:txBody>
          <a:bodyPr wrap="square" rtlCol="0">
            <a:spAutoFit/>
          </a:bodyPr>
          <a:lstStyle/>
          <a:p>
            <a:r>
              <a:rPr lang="vi-VN" sz="2200" b="1" smtClean="0">
                <a:latin typeface="Arial" pitchFamily="34" charset="0"/>
                <a:cs typeface="Arial" pitchFamily="34" charset="0"/>
              </a:rPr>
              <a:t>Vậy </a:t>
            </a:r>
            <a:r>
              <a:rPr lang="en-US" sz="2200" b="1" smtClean="0">
                <a:solidFill>
                  <a:srgbClr val="C00000"/>
                </a:solidFill>
                <a:latin typeface="Arial" pitchFamily="34" charset="0"/>
                <a:cs typeface="Arial" pitchFamily="34" charset="0"/>
              </a:rPr>
              <a:t>EI</a:t>
            </a:r>
            <a:r>
              <a:rPr lang="vi-VN" sz="2200" b="1" smtClean="0">
                <a:solidFill>
                  <a:srgbClr val="C00000"/>
                </a:solidFill>
                <a:latin typeface="Arial" pitchFamily="34" charset="0"/>
                <a:cs typeface="Arial" pitchFamily="34" charset="0"/>
              </a:rPr>
              <a:t> </a:t>
            </a:r>
            <a:r>
              <a:rPr lang="vi-VN" sz="2200" b="1">
                <a:latin typeface="Arial" pitchFamily="34" charset="0"/>
                <a:cs typeface="Arial" pitchFamily="34" charset="0"/>
              </a:rPr>
              <a:t>là giao tuyến của hai mặt phẳng </a:t>
            </a:r>
            <a:r>
              <a:rPr lang="vi-VN" sz="2200" b="1" smtClean="0">
                <a:latin typeface="Arial" pitchFamily="34" charset="0"/>
                <a:cs typeface="Arial" pitchFamily="34" charset="0"/>
              </a:rPr>
              <a:t>(</a:t>
            </a:r>
            <a:r>
              <a:rPr lang="en-US" sz="2200" b="1" smtClean="0">
                <a:latin typeface="Arial" pitchFamily="34" charset="0"/>
                <a:cs typeface="Arial" pitchFamily="34" charset="0"/>
              </a:rPr>
              <a:t>SAD</a:t>
            </a:r>
            <a:r>
              <a:rPr lang="vi-VN" sz="2200" b="1" smtClean="0">
                <a:latin typeface="Arial" pitchFamily="34" charset="0"/>
                <a:cs typeface="Arial" pitchFamily="34" charset="0"/>
              </a:rPr>
              <a:t>) </a:t>
            </a:r>
            <a:r>
              <a:rPr lang="vi-VN" sz="2200" b="1">
                <a:latin typeface="Arial" pitchFamily="34" charset="0"/>
                <a:cs typeface="Arial" pitchFamily="34" charset="0"/>
              </a:rPr>
              <a:t>và mp(E, d).</a:t>
            </a:r>
          </a:p>
        </p:txBody>
      </p:sp>
      <p:sp>
        <p:nvSpPr>
          <p:cNvPr id="19" name="TextBox 18"/>
          <p:cNvSpPr txBox="1"/>
          <p:nvPr/>
        </p:nvSpPr>
        <p:spPr>
          <a:xfrm>
            <a:off x="718822" y="6381690"/>
            <a:ext cx="8194990" cy="430887"/>
          </a:xfrm>
          <a:prstGeom prst="rect">
            <a:avLst/>
          </a:prstGeom>
          <a:noFill/>
        </p:spPr>
        <p:txBody>
          <a:bodyPr wrap="square" rtlCol="0">
            <a:spAutoFit/>
          </a:bodyPr>
          <a:lstStyle/>
          <a:p>
            <a:r>
              <a:rPr lang="vi-VN" sz="2200" b="1" smtClean="0">
                <a:latin typeface="Arial" pitchFamily="34" charset="0"/>
                <a:cs typeface="Arial" pitchFamily="34" charset="0"/>
              </a:rPr>
              <a:t>Vậy </a:t>
            </a:r>
            <a:r>
              <a:rPr lang="en-US" sz="2200" b="1" smtClean="0">
                <a:solidFill>
                  <a:srgbClr val="C00000"/>
                </a:solidFill>
                <a:latin typeface="Arial" pitchFamily="34" charset="0"/>
                <a:cs typeface="Arial" pitchFamily="34" charset="0"/>
              </a:rPr>
              <a:t>HM</a:t>
            </a:r>
            <a:r>
              <a:rPr lang="vi-VN" sz="2200" b="1" smtClean="0">
                <a:latin typeface="Arial" pitchFamily="34" charset="0"/>
                <a:cs typeface="Arial" pitchFamily="34" charset="0"/>
              </a:rPr>
              <a:t> </a:t>
            </a:r>
            <a:r>
              <a:rPr lang="vi-VN" sz="2200" b="1">
                <a:latin typeface="Arial" pitchFamily="34" charset="0"/>
                <a:cs typeface="Arial" pitchFamily="34" charset="0"/>
              </a:rPr>
              <a:t>là giao tuyến của hai mặt phẳng (</a:t>
            </a:r>
            <a:r>
              <a:rPr lang="vi-VN" sz="2200" b="1" smtClean="0">
                <a:latin typeface="Arial" pitchFamily="34" charset="0"/>
                <a:cs typeface="Arial" pitchFamily="34" charset="0"/>
              </a:rPr>
              <a:t>S</a:t>
            </a:r>
            <a:r>
              <a:rPr lang="en-US" sz="2200" b="1" smtClean="0">
                <a:latin typeface="Arial" pitchFamily="34" charset="0"/>
                <a:cs typeface="Arial" pitchFamily="34" charset="0"/>
              </a:rPr>
              <a:t>BC</a:t>
            </a:r>
            <a:r>
              <a:rPr lang="vi-VN" sz="2200" b="1" smtClean="0">
                <a:latin typeface="Arial" pitchFamily="34" charset="0"/>
                <a:cs typeface="Arial" pitchFamily="34" charset="0"/>
              </a:rPr>
              <a:t>) </a:t>
            </a:r>
            <a:r>
              <a:rPr lang="vi-VN" sz="2200" b="1">
                <a:latin typeface="Arial" pitchFamily="34" charset="0"/>
                <a:cs typeface="Arial" pitchFamily="34" charset="0"/>
              </a:rPr>
              <a:t>và mp(E, d).</a:t>
            </a:r>
          </a:p>
        </p:txBody>
      </p:sp>
      <p:sp>
        <p:nvSpPr>
          <p:cNvPr id="20" name="TextBox 19"/>
          <p:cNvSpPr txBox="1"/>
          <p:nvPr/>
        </p:nvSpPr>
        <p:spPr>
          <a:xfrm>
            <a:off x="642637" y="4534922"/>
            <a:ext cx="1109978" cy="430887"/>
          </a:xfrm>
          <a:prstGeom prst="rect">
            <a:avLst/>
          </a:prstGeom>
          <a:noFill/>
        </p:spPr>
        <p:txBody>
          <a:bodyPr wrap="square" rtlCol="0">
            <a:spAutoFit/>
          </a:bodyPr>
          <a:lstStyle/>
          <a:p>
            <a:r>
              <a:rPr lang="vi-VN" sz="2200" b="1" smtClean="0">
                <a:latin typeface="Arial" pitchFamily="34" charset="0"/>
                <a:cs typeface="Arial" pitchFamily="34" charset="0"/>
              </a:rPr>
              <a:t>Ta có</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089994032"/>
              </p:ext>
            </p:extLst>
          </p:nvPr>
        </p:nvGraphicFramePr>
        <p:xfrm>
          <a:off x="1752615" y="4436052"/>
          <a:ext cx="4030663" cy="939800"/>
        </p:xfrm>
        <a:graphic>
          <a:graphicData uri="http://schemas.openxmlformats.org/presentationml/2006/ole">
            <mc:AlternateContent xmlns:mc="http://schemas.openxmlformats.org/markup-compatibility/2006">
              <mc:Choice xmlns:v="urn:schemas-microsoft-com:vml" Requires="v">
                <p:oleObj spid="_x0000_s8238" name="Equation" r:id="rId12" imgW="2070000" imgH="482400" progId="Equation.DSMT4">
                  <p:embed/>
                </p:oleObj>
              </mc:Choice>
              <mc:Fallback>
                <p:oleObj name="Equation" r:id="rId12" imgW="2070000" imgH="482400" progId="Equation.DSMT4">
                  <p:embed/>
                  <p:pic>
                    <p:nvPicPr>
                      <p:cNvPr id="0" name=""/>
                      <p:cNvPicPr/>
                      <p:nvPr/>
                    </p:nvPicPr>
                    <p:blipFill>
                      <a:blip r:embed="rId13"/>
                      <a:stretch>
                        <a:fillRect/>
                      </a:stretch>
                    </p:blipFill>
                    <p:spPr>
                      <a:xfrm>
                        <a:off x="1752615" y="4436052"/>
                        <a:ext cx="4030663" cy="9398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88233748"/>
              </p:ext>
            </p:extLst>
          </p:nvPr>
        </p:nvGraphicFramePr>
        <p:xfrm>
          <a:off x="6098928" y="4676775"/>
          <a:ext cx="1954212" cy="395288"/>
        </p:xfrm>
        <a:graphic>
          <a:graphicData uri="http://schemas.openxmlformats.org/presentationml/2006/ole">
            <mc:AlternateContent xmlns:mc="http://schemas.openxmlformats.org/markup-compatibility/2006">
              <mc:Choice xmlns:v="urn:schemas-microsoft-com:vml" Requires="v">
                <p:oleObj spid="_x0000_s8239" name="Equation" r:id="rId14" imgW="1002960" imgH="203040" progId="Equation.DSMT4">
                  <p:embed/>
                </p:oleObj>
              </mc:Choice>
              <mc:Fallback>
                <p:oleObj name="Equation" r:id="rId14" imgW="1002960" imgH="203040" progId="Equation.DSMT4">
                  <p:embed/>
                  <p:pic>
                    <p:nvPicPr>
                      <p:cNvPr id="0" name=""/>
                      <p:cNvPicPr/>
                      <p:nvPr/>
                    </p:nvPicPr>
                    <p:blipFill>
                      <a:blip r:embed="rId15"/>
                      <a:stretch>
                        <a:fillRect/>
                      </a:stretch>
                    </p:blipFill>
                    <p:spPr>
                      <a:xfrm>
                        <a:off x="6098928" y="4676775"/>
                        <a:ext cx="1954212" cy="3952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9387388"/>
              </p:ext>
            </p:extLst>
          </p:nvPr>
        </p:nvGraphicFramePr>
        <p:xfrm>
          <a:off x="1695554" y="5410200"/>
          <a:ext cx="5318125" cy="939800"/>
        </p:xfrm>
        <a:graphic>
          <a:graphicData uri="http://schemas.openxmlformats.org/presentationml/2006/ole">
            <mc:AlternateContent xmlns:mc="http://schemas.openxmlformats.org/markup-compatibility/2006">
              <mc:Choice xmlns:v="urn:schemas-microsoft-com:vml" Requires="v">
                <p:oleObj spid="_x0000_s8240" name="Equation" r:id="rId16" imgW="2730240" imgH="482400" progId="Equation.DSMT4">
                  <p:embed/>
                </p:oleObj>
              </mc:Choice>
              <mc:Fallback>
                <p:oleObj name="Equation" r:id="rId16" imgW="2730240" imgH="482400" progId="Equation.DSMT4">
                  <p:embed/>
                  <p:pic>
                    <p:nvPicPr>
                      <p:cNvPr id="0" name=""/>
                      <p:cNvPicPr/>
                      <p:nvPr/>
                    </p:nvPicPr>
                    <p:blipFill>
                      <a:blip r:embed="rId17"/>
                      <a:stretch>
                        <a:fillRect/>
                      </a:stretch>
                    </p:blipFill>
                    <p:spPr>
                      <a:xfrm>
                        <a:off x="1695554" y="5410200"/>
                        <a:ext cx="5318125" cy="939800"/>
                      </a:xfrm>
                      <a:prstGeom prst="rect">
                        <a:avLst/>
                      </a:prstGeom>
                    </p:spPr>
                  </p:pic>
                </p:oleObj>
              </mc:Fallback>
            </mc:AlternateContent>
          </a:graphicData>
        </a:graphic>
      </p:graphicFrame>
    </p:spTree>
    <p:extLst>
      <p:ext uri="{BB962C8B-B14F-4D97-AF65-F5344CB8AC3E}">
        <p14:creationId xmlns:p14="http://schemas.microsoft.com/office/powerpoint/2010/main" val="1850999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84" y="98874"/>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965" b="35594"/>
          <a:stretch/>
        </p:blipFill>
        <p:spPr bwMode="auto">
          <a:xfrm>
            <a:off x="511748" y="272901"/>
            <a:ext cx="978765" cy="3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4301"/>
            <a:ext cx="9837881" cy="170007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152400"/>
            <a:ext cx="9677399" cy="1661971"/>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Cho hình chóp tứ giác S.ABCD và lấy một điểm E thuộc cạnh SA của hình chóp (E khác S, A). Trong mặt phẳng (ABCD) vẽ một đường thẳng d cắt các cạnh CB, CD lần lượt tại M, N và cắt các tia AB, AD lần lượt tại P, Q</a:t>
            </a:r>
            <a:r>
              <a:rPr lang="vi-VN" sz="2000" b="1" smtClean="0">
                <a:latin typeface="Arial" pitchFamily="34" charset="0"/>
                <a:cs typeface="Arial" pitchFamily="34" charset="0"/>
              </a:rPr>
              <a:t>.</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a:latin typeface="Arial" pitchFamily="34" charset="0"/>
                <a:cs typeface="Arial" pitchFamily="34" charset="0"/>
              </a:rPr>
              <a:t>a) Xác định giao điểm của mp(E, d) với các cạnh SB, SD của hình chóp</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b) Xác định giao tuyến của mp(E, d) với các mặt của hình chóp.</a:t>
            </a:r>
          </a:p>
        </p:txBody>
      </p:sp>
      <p:sp>
        <p:nvSpPr>
          <p:cNvPr id="10" name="Rectangle 9"/>
          <p:cNvSpPr/>
          <p:nvPr/>
        </p:nvSpPr>
        <p:spPr>
          <a:xfrm>
            <a:off x="403941" y="508337"/>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2" y="18909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03851" y="2605445"/>
            <a:ext cx="1109978" cy="400110"/>
          </a:xfrm>
          <a:prstGeom prst="rect">
            <a:avLst/>
          </a:prstGeom>
          <a:noFill/>
        </p:spPr>
        <p:txBody>
          <a:bodyPr wrap="square" rtlCol="0">
            <a:spAutoFit/>
          </a:bodyPr>
          <a:lstStyle/>
          <a:p>
            <a:r>
              <a:rPr lang="vi-VN" sz="2000" b="1" smtClean="0">
                <a:latin typeface="Arial" pitchFamily="34" charset="0"/>
                <a:cs typeface="Arial" pitchFamily="34" charset="0"/>
              </a:rPr>
              <a:t>Ta có</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8735" y="1905000"/>
            <a:ext cx="3645477"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627351433"/>
              </p:ext>
            </p:extLst>
          </p:nvPr>
        </p:nvGraphicFramePr>
        <p:xfrm>
          <a:off x="1807051" y="2367954"/>
          <a:ext cx="6420961" cy="1033780"/>
        </p:xfrm>
        <a:graphic>
          <a:graphicData uri="http://schemas.openxmlformats.org/presentationml/2006/ole">
            <mc:AlternateContent xmlns:mc="http://schemas.openxmlformats.org/markup-compatibility/2006">
              <mc:Choice xmlns:v="urn:schemas-microsoft-com:vml" Requires="v">
                <p:oleObj spid="_x0000_s9233" name="Equation" r:id="rId8" imgW="2997000" imgH="482400" progId="Equation.DSMT4">
                  <p:embed/>
                </p:oleObj>
              </mc:Choice>
              <mc:Fallback>
                <p:oleObj name="Equation" r:id="rId8" imgW="2997000" imgH="482400" progId="Equation.DSMT4">
                  <p:embed/>
                  <p:pic>
                    <p:nvPicPr>
                      <p:cNvPr id="0" name=""/>
                      <p:cNvPicPr/>
                      <p:nvPr/>
                    </p:nvPicPr>
                    <p:blipFill>
                      <a:blip r:embed="rId9"/>
                      <a:stretch>
                        <a:fillRect/>
                      </a:stretch>
                    </p:blipFill>
                    <p:spPr>
                      <a:xfrm>
                        <a:off x="1807051" y="2367954"/>
                        <a:ext cx="6420961" cy="103378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59750988"/>
              </p:ext>
            </p:extLst>
          </p:nvPr>
        </p:nvGraphicFramePr>
        <p:xfrm>
          <a:off x="1814829" y="3549016"/>
          <a:ext cx="6108383" cy="1136808"/>
        </p:xfrm>
        <a:graphic>
          <a:graphicData uri="http://schemas.openxmlformats.org/presentationml/2006/ole">
            <mc:AlternateContent xmlns:mc="http://schemas.openxmlformats.org/markup-compatibility/2006">
              <mc:Choice xmlns:v="urn:schemas-microsoft-com:vml" Requires="v">
                <p:oleObj spid="_x0000_s9234" name="Equation" r:id="rId10" imgW="2590560" imgH="482400" progId="Equation.DSMT4">
                  <p:embed/>
                </p:oleObj>
              </mc:Choice>
              <mc:Fallback>
                <p:oleObj name="Equation" r:id="rId10" imgW="2590560" imgH="482400" progId="Equation.DSMT4">
                  <p:embed/>
                  <p:pic>
                    <p:nvPicPr>
                      <p:cNvPr id="0" name=""/>
                      <p:cNvPicPr/>
                      <p:nvPr/>
                    </p:nvPicPr>
                    <p:blipFill>
                      <a:blip r:embed="rId11"/>
                      <a:stretch>
                        <a:fillRect/>
                      </a:stretch>
                    </p:blipFill>
                    <p:spPr>
                      <a:xfrm>
                        <a:off x="1814829" y="3549016"/>
                        <a:ext cx="6108383" cy="1136808"/>
                      </a:xfrm>
                      <a:prstGeom prst="rect">
                        <a:avLst/>
                      </a:prstGeom>
                    </p:spPr>
                  </p:pic>
                </p:oleObj>
              </mc:Fallback>
            </mc:AlternateContent>
          </a:graphicData>
        </a:graphic>
      </p:graphicFrame>
      <p:sp>
        <p:nvSpPr>
          <p:cNvPr id="15" name="TextBox 14"/>
          <p:cNvSpPr txBox="1"/>
          <p:nvPr/>
        </p:nvSpPr>
        <p:spPr>
          <a:xfrm>
            <a:off x="1446212" y="4777026"/>
            <a:ext cx="6477000" cy="861774"/>
          </a:xfrm>
          <a:prstGeom prst="rect">
            <a:avLst/>
          </a:prstGeom>
          <a:noFill/>
        </p:spPr>
        <p:txBody>
          <a:bodyPr wrap="square" rtlCol="0">
            <a:spAutoFit/>
          </a:bodyPr>
          <a:lstStyle/>
          <a:p>
            <a:r>
              <a:rPr lang="vi-VN" sz="2500" b="1" smtClean="0">
                <a:latin typeface="Arial" pitchFamily="34" charset="0"/>
                <a:cs typeface="Arial" pitchFamily="34" charset="0"/>
              </a:rPr>
              <a:t>Vậy </a:t>
            </a:r>
            <a:r>
              <a:rPr lang="en-US" sz="2500" b="1" smtClean="0">
                <a:solidFill>
                  <a:srgbClr val="C00000"/>
                </a:solidFill>
                <a:latin typeface="Arial" pitchFamily="34" charset="0"/>
                <a:cs typeface="Arial" pitchFamily="34" charset="0"/>
              </a:rPr>
              <a:t>IN</a:t>
            </a:r>
            <a:r>
              <a:rPr lang="vi-VN" sz="2500" b="1" smtClean="0">
                <a:latin typeface="Arial" pitchFamily="34" charset="0"/>
                <a:cs typeface="Arial" pitchFamily="34" charset="0"/>
              </a:rPr>
              <a:t> </a:t>
            </a:r>
            <a:r>
              <a:rPr lang="vi-VN" sz="2500" b="1">
                <a:latin typeface="Arial" pitchFamily="34" charset="0"/>
                <a:cs typeface="Arial" pitchFamily="34" charset="0"/>
              </a:rPr>
              <a:t>là giao tuyến của hai mặt phẳng </a:t>
            </a:r>
            <a:r>
              <a:rPr lang="vi-VN" sz="2500" b="1" smtClean="0">
                <a:latin typeface="Arial" pitchFamily="34" charset="0"/>
                <a:cs typeface="Arial" pitchFamily="34" charset="0"/>
              </a:rPr>
              <a:t>(</a:t>
            </a:r>
            <a:r>
              <a:rPr lang="en-US" sz="2500" b="1" smtClean="0">
                <a:latin typeface="Arial" pitchFamily="34" charset="0"/>
                <a:cs typeface="Arial" pitchFamily="34" charset="0"/>
              </a:rPr>
              <a:t>SCD</a:t>
            </a:r>
            <a:r>
              <a:rPr lang="vi-VN" sz="2500" b="1" smtClean="0">
                <a:latin typeface="Arial" pitchFamily="34" charset="0"/>
                <a:cs typeface="Arial" pitchFamily="34" charset="0"/>
              </a:rPr>
              <a:t>) </a:t>
            </a:r>
            <a:r>
              <a:rPr lang="vi-VN" sz="2500" b="1">
                <a:latin typeface="Arial" pitchFamily="34" charset="0"/>
                <a:cs typeface="Arial" pitchFamily="34" charset="0"/>
              </a:rPr>
              <a:t>và mp(E, d).</a:t>
            </a:r>
          </a:p>
        </p:txBody>
      </p:sp>
    </p:spTree>
    <p:extLst>
      <p:ext uri="{BB962C8B-B14F-4D97-AF65-F5344CB8AC3E}">
        <p14:creationId xmlns:p14="http://schemas.microsoft.com/office/powerpoint/2010/main" val="2382880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36501</TotalTime>
  <Words>1699</Words>
  <PresentationFormat>Custom</PresentationFormat>
  <Paragraphs>90</Paragraphs>
  <Slides>13</Slides>
  <Notes>13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2024-03-12T04:14:45Z</dcterms:modified>
</cp:coreProperties>
</file>