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302" r:id="rId6"/>
    <p:sldId id="258" r:id="rId7"/>
    <p:sldId id="303" r:id="rId8"/>
    <p:sldId id="296" r:id="rId9"/>
    <p:sldId id="301" r:id="rId10"/>
    <p:sldId id="297" r:id="rId11"/>
    <p:sldId id="260" r:id="rId12"/>
    <p:sldId id="306" r:id="rId13"/>
    <p:sldId id="307" r:id="rId14"/>
    <p:sldId id="298" r:id="rId15"/>
    <p:sldId id="299" r:id="rId16"/>
    <p:sldId id="300" r:id="rId17"/>
    <p:sldId id="308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1499" autoAdjust="0"/>
  </p:normalViewPr>
  <p:slideViewPr>
    <p:cSldViewPr>
      <p:cViewPr>
        <p:scale>
          <a:sx n="30" d="100"/>
          <a:sy n="30" d="100"/>
        </p:scale>
        <p:origin x="-1080" y="-27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0.png"/><Relationship Id="rId4" Type="http://schemas.openxmlformats.org/officeDocument/2006/relationships/image" Target="../media/image1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EB3401-82BB-440D-AB0E-7C272B6E5EE2}">
          <dgm:prSet phldrT="[Text]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①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effectLst/>
                          <a:latin typeface="Cambria Math"/>
                          <a:cs typeface="Times New Roman"/>
                        </a:rPr>
                      </m:ctrlPr>
                    </m:funcPr>
                    <m:fNam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𝑙𝑖𝑚</m:t>
                      </m:r>
                    </m:fName>
                    <m:e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den>
                      </m:f>
                    </m:e>
                  </m:func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=0</m:t>
                  </m:r>
                </m:oMath>
              </a14:m>
              <a:endParaRPr lang="en-US" dirty="0"/>
            </a:p>
          </dgm:t>
        </dgm:pt>
      </mc:Choice>
      <mc:Fallback xmlns="">
        <dgm:pt modelId="{43EB3401-82BB-440D-AB0E-7C272B6E5EE2}">
          <dgm:prSet phldrT="[Text]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①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𝑙𝑖𝑚⁡〖1/𝑛〗=0</a:t>
              </a:r>
              <a:endParaRPr lang="en-US" dirty="0"/>
            </a:p>
          </dgm:t>
        </dgm:pt>
      </mc:Fallback>
    </mc:AlternateConten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01F37D0-5982-4E97-89DB-92F0B5A86CFC}">
          <dgm:prSet phldrT="[Text]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②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latin typeface="Cambria Math"/>
                        </a:rPr>
                      </m:ctrlPr>
                    </m:funcPr>
                    <m:fName>
                      <m:r>
                        <a:rPr lang="en-US" i="1">
                          <a:latin typeface="Cambria Math"/>
                        </a:rPr>
                        <m:t>𝑙𝑖𝑚</m:t>
                      </m:r>
                    </m:fName>
                    <m:e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e>
                  </m:func>
                  <m:r>
                    <a:rPr lang="en-US" i="1">
                      <a:latin typeface="Cambria Math"/>
                    </a:rPr>
                    <m:t>=0</m:t>
                  </m:r>
                </m:oMath>
              </a14:m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,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:r>
                <a:rPr lang="en-US" dirty="0" err="1" smtClean="0">
                  <a:latin typeface="Times New Roman"/>
                  <a:ea typeface="MS Mincho"/>
                </a:rPr>
                <a:t>với</a:t>
              </a:r>
              <a:r>
                <a:rPr lang="en-US" dirty="0" smtClean="0">
                  <a:latin typeface="Times New Roman"/>
                  <a:ea typeface="MS Mincho"/>
                </a:rPr>
                <a:t> </a:t>
              </a:r>
              <a14:m>
                <m:oMath xmlns:m="http://schemas.openxmlformats.org/officeDocument/2006/math"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𝑘</m:t>
                  </m:r>
                </m:oMath>
              </a14:m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nguyên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dương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 </a:t>
              </a:r>
              <a:endParaRPr lang="en-US" dirty="0"/>
            </a:p>
          </dgm:t>
        </dgm:pt>
      </mc:Choice>
      <mc:Fallback xmlns="">
        <dgm:pt modelId="{201F37D0-5982-4E97-89DB-92F0B5A86CFC}">
          <dgm:prSet phldrT="[Text]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② </a:t>
              </a:r>
              <a:r>
                <a:rPr lang="en-US" i="0">
                  <a:latin typeface="Cambria Math"/>
                </a:rPr>
                <a:t>𝑙𝑖𝑚⁡〖1/𝑛^𝑘 〗=0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,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:r>
                <a:rPr lang="en-US" dirty="0" err="1" smtClean="0">
                  <a:latin typeface="Times New Roman"/>
                  <a:ea typeface="MS Mincho"/>
                </a:rPr>
                <a:t>với</a:t>
              </a:r>
              <a:r>
                <a:rPr lang="en-US" dirty="0" smtClean="0">
                  <a:latin typeface="Times New Roman"/>
                  <a:ea typeface="MS Mincho"/>
                </a:rPr>
                <a:t>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𝑘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nguyên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dương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 </a:t>
              </a:r>
              <a:endParaRPr lang="en-US" dirty="0"/>
            </a:p>
          </dgm:t>
        </dgm:pt>
      </mc:Fallback>
    </mc:AlternateConten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2D14473-0E1B-48E9-B9BC-779A664464F1}">
          <dgm:prSet phldrT="[Text]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③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latin typeface="Cambria Math"/>
                          <a:cs typeface="Times New Roman"/>
                        </a:rPr>
                      </m:ctrlPr>
                    </m:funcPr>
                    <m:fNam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𝑙𝑖𝑚</m:t>
                      </m:r>
                    </m:fName>
                    <m:e>
                      <m:sSup>
                        <m:sSupPr>
                          <m:ctrlPr>
                            <a:rPr lang="en-US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p>
                      </m:sSup>
                    </m:e>
                  </m:func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=0</m:t>
                  </m:r>
                </m:oMath>
              </a14:m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nếu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i="1">
                          <a:effectLst/>
                          <a:latin typeface="Cambria Math"/>
                          <a:cs typeface="Times New Roman"/>
                        </a:rPr>
                      </m:ctrlPr>
                    </m:dPr>
                    <m: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</m:e>
                  </m:d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&lt;1</m:t>
                  </m:r>
                </m:oMath>
              </a14:m>
              <a:endParaRPr lang="en-US" dirty="0"/>
            </a:p>
          </dgm:t>
        </dgm:pt>
      </mc:Choice>
      <mc:Fallback xmlns="">
        <dgm:pt modelId="{82D14473-0E1B-48E9-B9BC-779A664464F1}">
          <dgm:prSet phldrT="[Text]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③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𝑙𝑖𝑚⁡〖𝑞^𝑛 〗=0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nếu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i="0">
                  <a:effectLst/>
                  <a:latin typeface="Cambria Math"/>
                  <a:cs typeface="Times New Roman"/>
                </a:rPr>
                <a:t>|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𝑞|&lt;1</a:t>
              </a:r>
              <a:endParaRPr lang="en-US" dirty="0"/>
            </a:p>
          </dgm:t>
        </dgm:pt>
      </mc:Fallback>
    </mc:AlternateConten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BB5BE21-F78B-486D-A141-C6AECEC62BBA}">
          <dgm:prSet phldrT="[Text]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④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sub>
                  </m:sSub>
                  <m:r>
                    <a:rPr lang="en-US" b="0" i="1" smtClean="0">
                      <a:latin typeface="Cambria Math"/>
                    </a:rPr>
                    <m:t>=</m:t>
                  </m:r>
                  <m:r>
                    <a:rPr lang="en-US" b="0" i="1" smtClean="0">
                      <a:latin typeface="Cambria Math"/>
                    </a:rPr>
                    <m:t>𝑐</m:t>
                  </m:r>
                </m:oMath>
              </a14:m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𝑐</m:t>
                  </m:r>
                </m:oMath>
              </a14:m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b="0" i="1" smtClean="0">
                          <a:latin typeface="Cambria Math"/>
                          <a:cs typeface="Times New Roman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lim</m:t>
                      </m:r>
                    </m:fName>
                    <m:e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e>
                  </m:func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=</m:t>
                  </m:r>
                  <m:func>
                    <m:funcPr>
                      <m:ctrlPr>
                        <a:rPr lang="en-US" b="0" i="1" smtClean="0">
                          <a:latin typeface="Cambria Math"/>
                          <a:cs typeface="Times New Roman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lim</m:t>
                      </m:r>
                    </m:fName>
                    <m:e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</m:e>
                  </m:func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=</m:t>
                  </m:r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𝑐</m:t>
                  </m:r>
                </m:oMath>
              </a14:m>
              <a:endParaRPr lang="en-US" dirty="0"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3BB5BE21-F78B-486D-A141-C6AECEC62BBA}">
          <dgm:prSet phldrT="[Text]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④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i="0" smtClean="0">
                  <a:latin typeface="Cambria Math"/>
                </a:rPr>
                <a:t>𝑢_𝑛=𝑐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b="0" i="0" smtClean="0">
                  <a:latin typeface="Cambria Math"/>
                </a:rPr>
                <a:t>𝑐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i="0" smtClean="0">
                  <a:latin typeface="Cambria Math"/>
                  <a:cs typeface="Times New Roman" pitchFamily="18" charset="0"/>
                </a:rPr>
                <a:t>lim⁡〖𝑢_𝑛 〗=lim⁡𝑐=𝑐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6326A9-8BA4-4EC6-AF0A-DA236D7E1833}" type="presOf" srcId="{82D14473-0E1B-48E9-B9BC-779A664464F1}" destId="{1CCC846C-6C32-49B9-9435-512E5CD06F41}" srcOrd="0" destOrd="0" presId="urn:microsoft.com/office/officeart/2005/8/layout/list1"/>
    <dgm:cxn modelId="{B5972A19-BA45-435A-A277-731A6154BD26}" type="presOf" srcId="{201F37D0-5982-4E97-89DB-92F0B5A86CFC}" destId="{7765D94C-DC74-4E1D-B38B-57EF0A24289C}" srcOrd="1" destOrd="0" presId="urn:microsoft.com/office/officeart/2005/8/layout/list1"/>
    <dgm:cxn modelId="{147E22F4-426A-43AB-9B1F-35F661B2323E}" type="presOf" srcId="{0E0765ED-89BD-44C4-B016-ACCF1DCF84FC}" destId="{61108BFA-1F59-447F-BF15-E43626011912}" srcOrd="0" destOrd="0" presId="urn:microsoft.com/office/officeart/2005/8/layout/list1"/>
    <dgm:cxn modelId="{D3188A72-DB87-4242-82E2-03BC22ABB0A4}" type="presOf" srcId="{3BB5BE21-F78B-486D-A141-C6AECEC62BBA}" destId="{3EFC7DAD-9DBA-4A7C-9ED8-EFD5D812F07E}" srcOrd="1" destOrd="0" presId="urn:microsoft.com/office/officeart/2005/8/layout/list1"/>
    <dgm:cxn modelId="{3E7F058C-B34D-4D94-BCDF-BA882737EACC}" type="presOf" srcId="{43EB3401-82BB-440D-AB0E-7C272B6E5EE2}" destId="{796AA84A-4F78-41DF-B8F5-D802CE85B741}" srcOrd="1" destOrd="0" presId="urn:microsoft.com/office/officeart/2005/8/layout/list1"/>
    <dgm:cxn modelId="{9A26268D-BE58-4836-A35A-6954EA99B410}" type="presOf" srcId="{82D14473-0E1B-48E9-B9BC-779A664464F1}" destId="{F3FB5ECC-4081-4BE2-BCE1-447D9251CB21}" srcOrd="1" destOrd="0" presId="urn:microsoft.com/office/officeart/2005/8/layout/list1"/>
    <dgm:cxn modelId="{F09C1820-E242-4475-9F6D-D5EF0BB9A330}" type="presOf" srcId="{3BB5BE21-F78B-486D-A141-C6AECEC62BBA}" destId="{99C77709-0F11-4E9A-B07A-C29C26B6A2E2}" srcOrd="0" destOrd="0" presId="urn:microsoft.com/office/officeart/2005/8/layout/list1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48673F40-C8FB-4874-8FA5-AC621D8D5DCF}" type="presOf" srcId="{201F37D0-5982-4E97-89DB-92F0B5A86CFC}" destId="{D8A74D1D-4159-43BA-88F0-6BBB165833A7}" srcOrd="0" destOrd="0" presId="urn:microsoft.com/office/officeart/2005/8/layout/list1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B2477AB1-0609-4AB8-9FB5-D7900DAD93C3}" type="presOf" srcId="{43EB3401-82BB-440D-AB0E-7C272B6E5EE2}" destId="{985EF130-4C5D-4888-A38A-6D88FD11A90D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42792E86-7EC8-4DD4-931C-FB6F3FE57FC3}" type="presParOf" srcId="{61108BFA-1F59-447F-BF15-E43626011912}" destId="{B7FB9768-CD92-43CD-927F-982DFBBAAB7F}" srcOrd="0" destOrd="0" presId="urn:microsoft.com/office/officeart/2005/8/layout/list1"/>
    <dgm:cxn modelId="{D9D2E9C1-4E7C-4CFD-97DC-242405C0EC97}" type="presParOf" srcId="{B7FB9768-CD92-43CD-927F-982DFBBAAB7F}" destId="{985EF130-4C5D-4888-A38A-6D88FD11A90D}" srcOrd="0" destOrd="0" presId="urn:microsoft.com/office/officeart/2005/8/layout/list1"/>
    <dgm:cxn modelId="{C90B5A61-F6F2-434D-B54C-49277526E272}" type="presParOf" srcId="{B7FB9768-CD92-43CD-927F-982DFBBAAB7F}" destId="{796AA84A-4F78-41DF-B8F5-D802CE85B741}" srcOrd="1" destOrd="0" presId="urn:microsoft.com/office/officeart/2005/8/layout/list1"/>
    <dgm:cxn modelId="{457A8C27-5A41-4D0C-8DE5-136C6ADAAD0F}" type="presParOf" srcId="{61108BFA-1F59-447F-BF15-E43626011912}" destId="{2A079021-BCA9-41B1-A77A-7C863E60D41C}" srcOrd="1" destOrd="0" presId="urn:microsoft.com/office/officeart/2005/8/layout/list1"/>
    <dgm:cxn modelId="{1CF1570E-FBB1-46A5-8BE6-7EEE305B9F76}" type="presParOf" srcId="{61108BFA-1F59-447F-BF15-E43626011912}" destId="{BF57E56D-EFC6-459B-897D-8C67E94B8D56}" srcOrd="2" destOrd="0" presId="urn:microsoft.com/office/officeart/2005/8/layout/list1"/>
    <dgm:cxn modelId="{8B994AE8-0020-4A97-ADE0-21DAA294CC7E}" type="presParOf" srcId="{61108BFA-1F59-447F-BF15-E43626011912}" destId="{5FD35A3E-58CF-486C-B6D1-36D98B2326DF}" srcOrd="3" destOrd="0" presId="urn:microsoft.com/office/officeart/2005/8/layout/list1"/>
    <dgm:cxn modelId="{4905857A-3B8F-4C74-9B37-8B2006864483}" type="presParOf" srcId="{61108BFA-1F59-447F-BF15-E43626011912}" destId="{5F789504-D58C-400C-B6BC-211716CBACBE}" srcOrd="4" destOrd="0" presId="urn:microsoft.com/office/officeart/2005/8/layout/list1"/>
    <dgm:cxn modelId="{A22F6485-4BBF-40A6-B10E-37FB75849BCB}" type="presParOf" srcId="{5F789504-D58C-400C-B6BC-211716CBACBE}" destId="{D8A74D1D-4159-43BA-88F0-6BBB165833A7}" srcOrd="0" destOrd="0" presId="urn:microsoft.com/office/officeart/2005/8/layout/list1"/>
    <dgm:cxn modelId="{BC15E7D8-3836-4281-88A8-6539C5361FDA}" type="presParOf" srcId="{5F789504-D58C-400C-B6BC-211716CBACBE}" destId="{7765D94C-DC74-4E1D-B38B-57EF0A24289C}" srcOrd="1" destOrd="0" presId="urn:microsoft.com/office/officeart/2005/8/layout/list1"/>
    <dgm:cxn modelId="{22DAFFB0-BEC5-4EDA-95E2-D47DC5F71D3F}" type="presParOf" srcId="{61108BFA-1F59-447F-BF15-E43626011912}" destId="{521E8A9F-E237-4A47-98D4-7FE0BDC33990}" srcOrd="5" destOrd="0" presId="urn:microsoft.com/office/officeart/2005/8/layout/list1"/>
    <dgm:cxn modelId="{3D5E4369-8A79-45B8-8A92-BFBBBF50713D}" type="presParOf" srcId="{61108BFA-1F59-447F-BF15-E43626011912}" destId="{594AF2EB-1CD5-4657-9211-88C20B3C9E3F}" srcOrd="6" destOrd="0" presId="urn:microsoft.com/office/officeart/2005/8/layout/list1"/>
    <dgm:cxn modelId="{C9B15492-CE9C-44C4-8627-9A4922E54FAA}" type="presParOf" srcId="{61108BFA-1F59-447F-BF15-E43626011912}" destId="{8C832195-6B59-43E0-87C0-498DC50B9EE3}" srcOrd="7" destOrd="0" presId="urn:microsoft.com/office/officeart/2005/8/layout/list1"/>
    <dgm:cxn modelId="{CAD52458-9098-4BBC-BB32-16CCE17D5733}" type="presParOf" srcId="{61108BFA-1F59-447F-BF15-E43626011912}" destId="{607E5FAE-E530-48EA-89C7-6A561214919D}" srcOrd="8" destOrd="0" presId="urn:microsoft.com/office/officeart/2005/8/layout/list1"/>
    <dgm:cxn modelId="{55A3A6FC-BCE4-484A-8EC1-45BCF7F5C6B2}" type="presParOf" srcId="{607E5FAE-E530-48EA-89C7-6A561214919D}" destId="{1CCC846C-6C32-49B9-9435-512E5CD06F41}" srcOrd="0" destOrd="0" presId="urn:microsoft.com/office/officeart/2005/8/layout/list1"/>
    <dgm:cxn modelId="{FB43F22D-FB56-42FF-ABBC-28F54D388E08}" type="presParOf" srcId="{607E5FAE-E530-48EA-89C7-6A561214919D}" destId="{F3FB5ECC-4081-4BE2-BCE1-447D9251CB21}" srcOrd="1" destOrd="0" presId="urn:microsoft.com/office/officeart/2005/8/layout/list1"/>
    <dgm:cxn modelId="{5429742B-3287-46CA-B714-ABC70B36CD62}" type="presParOf" srcId="{61108BFA-1F59-447F-BF15-E43626011912}" destId="{3A835D8B-2E06-42CB-8925-8724D33D9F5E}" srcOrd="9" destOrd="0" presId="urn:microsoft.com/office/officeart/2005/8/layout/list1"/>
    <dgm:cxn modelId="{D766FAB1-BF2F-4963-814E-120B564A96F6}" type="presParOf" srcId="{61108BFA-1F59-447F-BF15-E43626011912}" destId="{C53EB98D-4D43-4A93-94AF-D059E406C7C2}" srcOrd="10" destOrd="0" presId="urn:microsoft.com/office/officeart/2005/8/layout/list1"/>
    <dgm:cxn modelId="{BF177BB3-4223-4AD3-803B-67B95CF3A8B5}" type="presParOf" srcId="{61108BFA-1F59-447F-BF15-E43626011912}" destId="{4846573F-7D49-495E-ABE3-78A515295D8B}" srcOrd="11" destOrd="0" presId="urn:microsoft.com/office/officeart/2005/8/layout/list1"/>
    <dgm:cxn modelId="{18E30C27-2AF2-4557-92EE-CA5EB7FBF5AD}" type="presParOf" srcId="{61108BFA-1F59-447F-BF15-E43626011912}" destId="{CC2CF78F-B87A-4C3F-ABAF-75303BFF8F7F}" srcOrd="12" destOrd="0" presId="urn:microsoft.com/office/officeart/2005/8/layout/list1"/>
    <dgm:cxn modelId="{BC159475-5451-469C-87C4-7C5520C43ABF}" type="presParOf" srcId="{CC2CF78F-B87A-4C3F-ABAF-75303BFF8F7F}" destId="{99C77709-0F11-4E9A-B07A-C29C26B6A2E2}" srcOrd="0" destOrd="0" presId="urn:microsoft.com/office/officeart/2005/8/layout/list1"/>
    <dgm:cxn modelId="{3A5DED43-D8FA-4AE6-9B86-2582CFA2773C}" type="presParOf" srcId="{CC2CF78F-B87A-4C3F-ABAF-75303BFF8F7F}" destId="{3EFC7DAD-9DBA-4A7C-9ED8-EFD5D812F07E}" srcOrd="1" destOrd="0" presId="urn:microsoft.com/office/officeart/2005/8/layout/list1"/>
    <dgm:cxn modelId="{63FB0C1B-43BF-45F7-96B8-ABEB319B13E3}" type="presParOf" srcId="{61108BFA-1F59-447F-BF15-E43626011912}" destId="{CC197260-A0D5-4C79-BF67-30E3DB80E408}" srcOrd="13" destOrd="0" presId="urn:microsoft.com/office/officeart/2005/8/layout/list1"/>
    <dgm:cxn modelId="{F8B47ABC-F6BF-4394-BDAB-73834569FF34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B3401-82BB-440D-AB0E-7C272B6E5EE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dgm:pt modelId="{201F37D0-5982-4E97-89DB-92F0B5A86CF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dgm:pt modelId="{82D14473-0E1B-48E9-B9BC-779A664464F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dgm:pt modelId="{3BB5BE21-F78B-486D-A141-C6AECEC62BB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D49699-F0D5-4DF7-B0EA-21E3E0850306}" type="presOf" srcId="{0E0765ED-89BD-44C4-B016-ACCF1DCF84FC}" destId="{61108BFA-1F59-447F-BF15-E43626011912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67EFA783-A1DE-48B2-8FAE-DE1225294427}" type="presOf" srcId="{201F37D0-5982-4E97-89DB-92F0B5A86CFC}" destId="{7765D94C-DC74-4E1D-B38B-57EF0A24289C}" srcOrd="1" destOrd="0" presId="urn:microsoft.com/office/officeart/2005/8/layout/list1"/>
    <dgm:cxn modelId="{CA3A3ABD-0DDA-4D0D-8C54-49FC899D6845}" type="presOf" srcId="{82D14473-0E1B-48E9-B9BC-779A664464F1}" destId="{1CCC846C-6C32-49B9-9435-512E5CD06F41}" srcOrd="0" destOrd="0" presId="urn:microsoft.com/office/officeart/2005/8/layout/list1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84ACD4CA-7EB0-4763-89C4-4971A8641250}" type="presOf" srcId="{82D14473-0E1B-48E9-B9BC-779A664464F1}" destId="{F3FB5ECC-4081-4BE2-BCE1-447D9251CB21}" srcOrd="1" destOrd="0" presId="urn:microsoft.com/office/officeart/2005/8/layout/list1"/>
    <dgm:cxn modelId="{999D0A84-9D5F-48FA-A32A-4110F31944E6}" type="presOf" srcId="{43EB3401-82BB-440D-AB0E-7C272B6E5EE2}" destId="{796AA84A-4F78-41DF-B8F5-D802CE85B741}" srcOrd="1" destOrd="0" presId="urn:microsoft.com/office/officeart/2005/8/layout/list1"/>
    <dgm:cxn modelId="{0A182DE6-E3DB-44F2-AE87-7415040E728A}" type="presOf" srcId="{3BB5BE21-F78B-486D-A141-C6AECEC62BBA}" destId="{99C77709-0F11-4E9A-B07A-C29C26B6A2E2}" srcOrd="0" destOrd="0" presId="urn:microsoft.com/office/officeart/2005/8/layout/list1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0393FCB0-464A-44B5-8467-9269313E1AC3}" type="presOf" srcId="{3BB5BE21-F78B-486D-A141-C6AECEC62BBA}" destId="{3EFC7DAD-9DBA-4A7C-9ED8-EFD5D812F07E}" srcOrd="1" destOrd="0" presId="urn:microsoft.com/office/officeart/2005/8/layout/list1"/>
    <dgm:cxn modelId="{0D208204-5A40-4190-B253-0A55EDDA53A2}" type="presOf" srcId="{43EB3401-82BB-440D-AB0E-7C272B6E5EE2}" destId="{985EF130-4C5D-4888-A38A-6D88FD11A90D}" srcOrd="0" destOrd="0" presId="urn:microsoft.com/office/officeart/2005/8/layout/list1"/>
    <dgm:cxn modelId="{6CA3C8B7-126B-4F9A-82B8-7E11C8151D4D}" type="presOf" srcId="{201F37D0-5982-4E97-89DB-92F0B5A86CFC}" destId="{D8A74D1D-4159-43BA-88F0-6BBB165833A7}" srcOrd="0" destOrd="0" presId="urn:microsoft.com/office/officeart/2005/8/layout/list1"/>
    <dgm:cxn modelId="{27CA6547-F513-47FE-AFA3-0AABC10F67D3}" type="presParOf" srcId="{61108BFA-1F59-447F-BF15-E43626011912}" destId="{B7FB9768-CD92-43CD-927F-982DFBBAAB7F}" srcOrd="0" destOrd="0" presId="urn:microsoft.com/office/officeart/2005/8/layout/list1"/>
    <dgm:cxn modelId="{4F3888BF-DD48-4C0C-A55C-3403A13824CA}" type="presParOf" srcId="{B7FB9768-CD92-43CD-927F-982DFBBAAB7F}" destId="{985EF130-4C5D-4888-A38A-6D88FD11A90D}" srcOrd="0" destOrd="0" presId="urn:microsoft.com/office/officeart/2005/8/layout/list1"/>
    <dgm:cxn modelId="{42469A1C-480B-4569-88A6-D917F6CD0E59}" type="presParOf" srcId="{B7FB9768-CD92-43CD-927F-982DFBBAAB7F}" destId="{796AA84A-4F78-41DF-B8F5-D802CE85B741}" srcOrd="1" destOrd="0" presId="urn:microsoft.com/office/officeart/2005/8/layout/list1"/>
    <dgm:cxn modelId="{B4AD154F-92F4-49E4-9BCB-FC32DB9B64B3}" type="presParOf" srcId="{61108BFA-1F59-447F-BF15-E43626011912}" destId="{2A079021-BCA9-41B1-A77A-7C863E60D41C}" srcOrd="1" destOrd="0" presId="urn:microsoft.com/office/officeart/2005/8/layout/list1"/>
    <dgm:cxn modelId="{BC0B59BE-43DA-48FD-85AD-3FA5468EFF5F}" type="presParOf" srcId="{61108BFA-1F59-447F-BF15-E43626011912}" destId="{BF57E56D-EFC6-459B-897D-8C67E94B8D56}" srcOrd="2" destOrd="0" presId="urn:microsoft.com/office/officeart/2005/8/layout/list1"/>
    <dgm:cxn modelId="{FB4C72F7-652C-4D42-9EDE-37B68DC82E29}" type="presParOf" srcId="{61108BFA-1F59-447F-BF15-E43626011912}" destId="{5FD35A3E-58CF-486C-B6D1-36D98B2326DF}" srcOrd="3" destOrd="0" presId="urn:microsoft.com/office/officeart/2005/8/layout/list1"/>
    <dgm:cxn modelId="{2C675A68-3DB4-4F3A-8459-517DB1C7FD84}" type="presParOf" srcId="{61108BFA-1F59-447F-BF15-E43626011912}" destId="{5F789504-D58C-400C-B6BC-211716CBACBE}" srcOrd="4" destOrd="0" presId="urn:microsoft.com/office/officeart/2005/8/layout/list1"/>
    <dgm:cxn modelId="{18296D93-E136-4063-8090-0D4061AAB73C}" type="presParOf" srcId="{5F789504-D58C-400C-B6BC-211716CBACBE}" destId="{D8A74D1D-4159-43BA-88F0-6BBB165833A7}" srcOrd="0" destOrd="0" presId="urn:microsoft.com/office/officeart/2005/8/layout/list1"/>
    <dgm:cxn modelId="{282CC8E8-58B5-4440-8E0C-A576A0715556}" type="presParOf" srcId="{5F789504-D58C-400C-B6BC-211716CBACBE}" destId="{7765D94C-DC74-4E1D-B38B-57EF0A24289C}" srcOrd="1" destOrd="0" presId="urn:microsoft.com/office/officeart/2005/8/layout/list1"/>
    <dgm:cxn modelId="{E2621597-F598-47EB-95FC-1E9784AD2D6D}" type="presParOf" srcId="{61108BFA-1F59-447F-BF15-E43626011912}" destId="{521E8A9F-E237-4A47-98D4-7FE0BDC33990}" srcOrd="5" destOrd="0" presId="urn:microsoft.com/office/officeart/2005/8/layout/list1"/>
    <dgm:cxn modelId="{D9CF58FD-F722-4C61-8773-2C3C40C00E15}" type="presParOf" srcId="{61108BFA-1F59-447F-BF15-E43626011912}" destId="{594AF2EB-1CD5-4657-9211-88C20B3C9E3F}" srcOrd="6" destOrd="0" presId="urn:microsoft.com/office/officeart/2005/8/layout/list1"/>
    <dgm:cxn modelId="{B055EE20-ACFD-4EF6-8828-D7AC0C492F50}" type="presParOf" srcId="{61108BFA-1F59-447F-BF15-E43626011912}" destId="{8C832195-6B59-43E0-87C0-498DC50B9EE3}" srcOrd="7" destOrd="0" presId="urn:microsoft.com/office/officeart/2005/8/layout/list1"/>
    <dgm:cxn modelId="{56536B73-9642-415A-B3CF-691688550E71}" type="presParOf" srcId="{61108BFA-1F59-447F-BF15-E43626011912}" destId="{607E5FAE-E530-48EA-89C7-6A561214919D}" srcOrd="8" destOrd="0" presId="urn:microsoft.com/office/officeart/2005/8/layout/list1"/>
    <dgm:cxn modelId="{5C77D019-1D49-4911-8D73-70881E84DAE1}" type="presParOf" srcId="{607E5FAE-E530-48EA-89C7-6A561214919D}" destId="{1CCC846C-6C32-49B9-9435-512E5CD06F41}" srcOrd="0" destOrd="0" presId="urn:microsoft.com/office/officeart/2005/8/layout/list1"/>
    <dgm:cxn modelId="{6A4D96E2-7927-47A8-AA15-8F9ADC31997D}" type="presParOf" srcId="{607E5FAE-E530-48EA-89C7-6A561214919D}" destId="{F3FB5ECC-4081-4BE2-BCE1-447D9251CB21}" srcOrd="1" destOrd="0" presId="urn:microsoft.com/office/officeart/2005/8/layout/list1"/>
    <dgm:cxn modelId="{18F5A7CB-D9F3-4A0B-9443-C3EA62B0B47A}" type="presParOf" srcId="{61108BFA-1F59-447F-BF15-E43626011912}" destId="{3A835D8B-2E06-42CB-8925-8724D33D9F5E}" srcOrd="9" destOrd="0" presId="urn:microsoft.com/office/officeart/2005/8/layout/list1"/>
    <dgm:cxn modelId="{04E6CE20-50FB-4D8E-B785-765783930766}" type="presParOf" srcId="{61108BFA-1F59-447F-BF15-E43626011912}" destId="{C53EB98D-4D43-4A93-94AF-D059E406C7C2}" srcOrd="10" destOrd="0" presId="urn:microsoft.com/office/officeart/2005/8/layout/list1"/>
    <dgm:cxn modelId="{BB008E61-3419-4E7D-ADF2-31DEC69A641A}" type="presParOf" srcId="{61108BFA-1F59-447F-BF15-E43626011912}" destId="{4846573F-7D49-495E-ABE3-78A515295D8B}" srcOrd="11" destOrd="0" presId="urn:microsoft.com/office/officeart/2005/8/layout/list1"/>
    <dgm:cxn modelId="{3AD1C477-34F9-46FB-B92E-CD6725303CE9}" type="presParOf" srcId="{61108BFA-1F59-447F-BF15-E43626011912}" destId="{CC2CF78F-B87A-4C3F-ABAF-75303BFF8F7F}" srcOrd="12" destOrd="0" presId="urn:microsoft.com/office/officeart/2005/8/layout/list1"/>
    <dgm:cxn modelId="{C3B409B2-E35B-4800-921D-80F319342BBC}" type="presParOf" srcId="{CC2CF78F-B87A-4C3F-ABAF-75303BFF8F7F}" destId="{99C77709-0F11-4E9A-B07A-C29C26B6A2E2}" srcOrd="0" destOrd="0" presId="urn:microsoft.com/office/officeart/2005/8/layout/list1"/>
    <dgm:cxn modelId="{DD328BDA-F65E-4161-92FC-8BD191649476}" type="presParOf" srcId="{CC2CF78F-B87A-4C3F-ABAF-75303BFF8F7F}" destId="{3EFC7DAD-9DBA-4A7C-9ED8-EFD5D812F07E}" srcOrd="1" destOrd="0" presId="urn:microsoft.com/office/officeart/2005/8/layout/list1"/>
    <dgm:cxn modelId="{831B1CB7-F2A8-4672-95AE-B7E857DB33F5}" type="presParOf" srcId="{61108BFA-1F59-447F-BF15-E43626011912}" destId="{CC197260-A0D5-4C79-BF67-30E3DB80E408}" srcOrd="13" destOrd="0" presId="urn:microsoft.com/office/officeart/2005/8/layout/list1"/>
    <dgm:cxn modelId="{5E5ADF4E-DFDC-4A86-9320-9157AE2F249A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7E56D-EFC6-459B-897D-8C67E94B8D56}">
      <dsp:nvSpPr>
        <dsp:cNvPr id="0" name=""/>
        <dsp:cNvSpPr/>
      </dsp:nvSpPr>
      <dsp:spPr>
        <a:xfrm>
          <a:off x="0" y="159468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AA84A-4F78-41DF-B8F5-D802CE85B741}">
      <dsp:nvSpPr>
        <dsp:cNvPr id="0" name=""/>
        <dsp:cNvSpPr/>
      </dsp:nvSpPr>
      <dsp:spPr>
        <a:xfrm>
          <a:off x="910589" y="960000"/>
          <a:ext cx="15913142" cy="126936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Cambria Math"/>
              <a:ea typeface="Cambria Math"/>
            </a:rPr>
            <a:t>①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effectLst/>
                      <a:latin typeface="Cambria Math"/>
                      <a:cs typeface="Times New Roman"/>
                    </a:rPr>
                  </m:ctrlPr>
                </m:funcPr>
                <m:fNam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𝑙𝑖𝑚</m:t>
                  </m:r>
                </m:fName>
                <m:e>
                  <m:f>
                    <m:fPr>
                      <m:ctrlPr>
                        <a:rPr lang="en-US" sz="4300" i="1" kern="1200">
                          <a:effectLst/>
                          <a:latin typeface="Cambria Math"/>
                          <a:cs typeface="Times New Roman"/>
                        </a:rPr>
                      </m:ctrlPr>
                    </m:fPr>
                    <m:num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num>
                    <m:den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</m:den>
                  </m:f>
                </m:e>
              </m:func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=0</m:t>
              </m:r>
            </m:oMath>
          </a14:m>
          <a:endParaRPr lang="en-US" sz="4300" kern="1200" dirty="0"/>
        </a:p>
      </dsp:txBody>
      <dsp:txXfrm>
        <a:off x="972554" y="1021965"/>
        <a:ext cx="15789212" cy="1145430"/>
      </dsp:txXfrm>
    </dsp:sp>
    <dsp:sp modelId="{594AF2EB-1CD5-4657-9211-88C20B3C9E3F}">
      <dsp:nvSpPr>
        <dsp:cNvPr id="0" name=""/>
        <dsp:cNvSpPr/>
      </dsp:nvSpPr>
      <dsp:spPr>
        <a:xfrm>
          <a:off x="0" y="354516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D94C-DC74-4E1D-B38B-57EF0A24289C}">
      <dsp:nvSpPr>
        <dsp:cNvPr id="0" name=""/>
        <dsp:cNvSpPr/>
      </dsp:nvSpPr>
      <dsp:spPr>
        <a:xfrm>
          <a:off x="910589" y="2910480"/>
          <a:ext cx="15913142" cy="1269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Cambria Math"/>
              <a:ea typeface="Cambria Math"/>
            </a:rPr>
            <a:t>②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latin typeface="Cambria Math"/>
                    </a:rPr>
                  </m:ctrlPr>
                </m:funcPr>
                <m:fName>
                  <m:r>
                    <a:rPr lang="en-US" sz="4300" i="1" kern="1200">
                      <a:latin typeface="Cambria Math"/>
                    </a:rPr>
                    <m:t>𝑙𝑖𝑚</m:t>
                  </m:r>
                </m:fName>
                <m:e>
                  <m:f>
                    <m:fPr>
                      <m:ctrlPr>
                        <a:rPr lang="en-US" sz="4300" i="1" kern="1200">
                          <a:latin typeface="Cambria Math"/>
                        </a:rPr>
                      </m:ctrlPr>
                    </m:fPr>
                    <m:num>
                      <m:r>
                        <a:rPr lang="en-US" sz="4300" i="1" kern="1200">
                          <a:latin typeface="Cambria Math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US" sz="4300" i="1" kern="120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300" i="1" kern="120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300" i="1" kern="1200">
                              <a:latin typeface="Cambria Math"/>
                            </a:rPr>
                            <m:t>𝑘</m:t>
                          </m:r>
                        </m:sup>
                      </m:sSup>
                    </m:den>
                  </m:f>
                </m:e>
              </m:func>
              <m:r>
                <a:rPr lang="en-US" sz="4300" i="1" kern="1200">
                  <a:latin typeface="Cambria Math"/>
                </a:rPr>
                <m:t>=0</m:t>
              </m:r>
            </m:oMath>
          </a14:m>
          <a:r>
            <a:rPr lang="en-US" sz="4300" b="1" kern="1200" dirty="0" smtClean="0">
              <a:latin typeface="Times" pitchFamily="18" charset="0"/>
              <a:cs typeface="Times" pitchFamily="18" charset="0"/>
            </a:rPr>
            <a:t>,</a:t>
          </a:r>
          <a:r>
            <a:rPr lang="en-US" sz="4300" kern="1200" dirty="0">
              <a:latin typeface="Times New Roman"/>
              <a:ea typeface="MS Mincho"/>
            </a:rPr>
            <a:t> </a:t>
          </a:r>
          <a:r>
            <a:rPr lang="en-US" sz="4300" kern="1200" dirty="0" err="1" smtClean="0">
              <a:latin typeface="Times New Roman"/>
              <a:ea typeface="MS Mincho"/>
            </a:rPr>
            <a:t>với</a:t>
          </a:r>
          <a:r>
            <a:rPr lang="en-US" sz="4300" kern="1200" dirty="0" smtClean="0">
              <a:latin typeface="Times New Roman"/>
              <a:ea typeface="MS Mincho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𝑘</m:t>
              </m:r>
            </m:oMath>
          </a14:m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nguyên</a:t>
          </a:r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dương</a:t>
          </a:r>
          <a:r>
            <a:rPr lang="en-US" sz="4300" b="1" kern="1200" dirty="0" smtClean="0">
              <a:latin typeface="Times" pitchFamily="18" charset="0"/>
              <a:cs typeface="Times" pitchFamily="18" charset="0"/>
            </a:rPr>
            <a:t> </a:t>
          </a:r>
          <a:endParaRPr lang="en-US" sz="4300" kern="1200" dirty="0"/>
        </a:p>
      </dsp:txBody>
      <dsp:txXfrm>
        <a:off x="972554" y="2972445"/>
        <a:ext cx="15789212" cy="1145430"/>
      </dsp:txXfrm>
    </dsp:sp>
    <dsp:sp modelId="{C53EB98D-4D43-4A93-94AF-D059E406C7C2}">
      <dsp:nvSpPr>
        <dsp:cNvPr id="0" name=""/>
        <dsp:cNvSpPr/>
      </dsp:nvSpPr>
      <dsp:spPr>
        <a:xfrm>
          <a:off x="0" y="549564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5ECC-4081-4BE2-BCE1-447D9251CB21}">
      <dsp:nvSpPr>
        <dsp:cNvPr id="0" name=""/>
        <dsp:cNvSpPr/>
      </dsp:nvSpPr>
      <dsp:spPr>
        <a:xfrm>
          <a:off x="910589" y="4860960"/>
          <a:ext cx="15913142" cy="12693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Cambria Math"/>
              <a:ea typeface="Cambria Math"/>
            </a:rPr>
            <a:t>③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latin typeface="Cambria Math"/>
                      <a:cs typeface="Times New Roman"/>
                    </a:rPr>
                  </m:ctrlPr>
                </m:funcPr>
                <m:fNam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𝑙𝑖𝑚</m:t>
                  </m:r>
                </m:fName>
                <m:e>
                  <m:sSup>
                    <m:sSupPr>
                      <m:ctrlPr>
                        <a:rPr lang="en-US" sz="4300" i="1" kern="1200">
                          <a:effectLst/>
                          <a:latin typeface="Cambria Math"/>
                          <a:cs typeface="Times New Roman"/>
                        </a:rPr>
                      </m:ctrlPr>
                    </m:sSupPr>
                    <m:e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</m:e>
                    <m:sup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</m:sup>
                  </m:sSup>
                </m:e>
              </m:func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=0</m:t>
              </m:r>
            </m:oMath>
          </a14:m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nếu</a:t>
          </a:r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4300" i="1" kern="1200">
                      <a:effectLst/>
                      <a:latin typeface="Cambria Math"/>
                      <a:cs typeface="Times New Roman"/>
                    </a:rPr>
                  </m:ctrlPr>
                </m:dPr>
                <m: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𝑞</m:t>
                  </m:r>
                </m:e>
              </m:d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&lt;1</m:t>
              </m:r>
            </m:oMath>
          </a14:m>
          <a:endParaRPr lang="en-US" sz="4300" kern="1200" dirty="0"/>
        </a:p>
      </dsp:txBody>
      <dsp:txXfrm>
        <a:off x="972554" y="4922925"/>
        <a:ext cx="15789212" cy="1145430"/>
      </dsp:txXfrm>
    </dsp:sp>
    <dsp:sp modelId="{EFA764D2-BE96-49E9-A442-BFEBDCA2A45A}">
      <dsp:nvSpPr>
        <dsp:cNvPr id="0" name=""/>
        <dsp:cNvSpPr/>
      </dsp:nvSpPr>
      <dsp:spPr>
        <a:xfrm>
          <a:off x="0" y="744612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C7DAD-9DBA-4A7C-9ED8-EFD5D812F07E}">
      <dsp:nvSpPr>
        <dsp:cNvPr id="0" name=""/>
        <dsp:cNvSpPr/>
      </dsp:nvSpPr>
      <dsp:spPr>
        <a:xfrm>
          <a:off x="910589" y="6811440"/>
          <a:ext cx="15913142" cy="12693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④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4300" b="0" i="1" kern="1200" smtClean="0">
                      <a:latin typeface="Cambria Math"/>
                    </a:rPr>
                  </m:ctrlPr>
                </m:sSubPr>
                <m:e>
                  <m:r>
                    <a:rPr lang="en-US" sz="4300" b="0" i="1" kern="1200" smtClean="0">
                      <a:latin typeface="Cambria Math"/>
                    </a:rPr>
                    <m:t>𝑢</m:t>
                  </m:r>
                </m:e>
                <m:sub>
                  <m:r>
                    <a:rPr lang="en-US" sz="4300" b="0" i="1" kern="1200" smtClean="0">
                      <a:latin typeface="Cambria Math"/>
                    </a:rPr>
                    <m:t>𝑛</m:t>
                  </m:r>
                </m:sub>
              </m:sSub>
              <m:r>
                <a:rPr lang="en-US" sz="4300" b="0" i="1" kern="1200" smtClean="0">
                  <a:latin typeface="Cambria Math"/>
                </a:rPr>
                <m:t>=</m:t>
              </m:r>
              <m:r>
                <a:rPr lang="en-US" sz="4300" b="0" i="1" kern="1200" smtClean="0">
                  <a:latin typeface="Cambria Math"/>
                </a:rPr>
                <m:t>𝑐</m:t>
              </m:r>
            </m:oMath>
          </a14:m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(</a:t>
          </a:r>
          <a14:m xmlns:a14="http://schemas.microsoft.com/office/drawing/2010/main">
            <m:oMath xmlns:m="http://schemas.openxmlformats.org/officeDocument/2006/math">
              <m:r>
                <a:rPr lang="en-US" sz="4300" b="0" i="1" kern="1200" smtClean="0">
                  <a:latin typeface="Cambria Math"/>
                </a:rPr>
                <m:t>𝑐</m:t>
              </m:r>
            </m:oMath>
          </a14:m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hằng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4300" kern="1200" dirty="0" err="1" smtClean="0">
              <a:latin typeface="Times New Roman" pitchFamily="18" charset="0"/>
              <a:cs typeface="Times New Roman" pitchFamily="18" charset="0"/>
            </a:rPr>
            <a:t>thì</a:t>
          </a:r>
          <a:r>
            <a:rPr lang="en-US" sz="4300" kern="1200" dirty="0" smtClean="0">
              <a:latin typeface="Times New Roman" pitchFamily="18" charset="0"/>
              <a:cs typeface="Times New Roman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4300" b="0" i="0" kern="1200" smtClean="0">
                      <a:latin typeface="Cambria Math"/>
                      <a:cs typeface="Times New Roman" pitchFamily="18" charset="0"/>
                    </a:rPr>
                    <m:t>lim</m:t>
                  </m:r>
                </m:fName>
                <m:e>
                  <m:sSub>
                    <m:sSubPr>
                      <m:ctrlP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</m:ctrlPr>
                    </m:sSubPr>
                    <m:e>
                      <m: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  <m:t>𝑢</m:t>
                      </m:r>
                    </m:e>
                    <m:sub>
                      <m: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sub>
                  </m:sSub>
                </m:e>
              </m:func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=</m:t>
              </m:r>
              <m:func>
                <m:funcPr>
                  <m:ctrlP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4300" b="0" i="0" kern="1200" smtClean="0">
                      <a:latin typeface="Cambria Math"/>
                      <a:cs typeface="Times New Roman" pitchFamily="18" charset="0"/>
                    </a:rPr>
                    <m:t>lim</m:t>
                  </m:r>
                </m:fName>
                <m:e>
                  <m: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  <m:t>𝑐</m:t>
                  </m:r>
                </m:e>
              </m:func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=</m:t>
              </m:r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𝑐</m:t>
              </m:r>
            </m:oMath>
          </a14:m>
          <a:endParaRPr lang="en-US" sz="4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4" y="6873405"/>
        <a:ext cx="15789212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8" y="2590801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1"/>
            <a:ext cx="16054890" cy="11703050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15044BE-B3F3-4258-B55D-9238C2EBFDF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9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8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8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89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lIns="91427" tIns="45712" rIns="91427" bIns="4571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9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6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145307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4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23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308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93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78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D15044BE-B3F3-4258-B55D-9238C2EBFDF1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E56A0A80-8336-46B1-B89F-89FB7E7362A5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4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9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9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2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5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1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D15044BE-B3F3-4258-B55D-9238C2EBFDF1}" type="datetimeFigureOut">
              <a:rPr lang="en-US" sz="4300" smtClean="0">
                <a:solidFill>
                  <a:prstClr val="black"/>
                </a:solidFill>
              </a:rPr>
              <a:pPr defTabSz="2177278"/>
              <a:t>4/7/2020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E56A0A80-8336-46B1-B89F-89FB7E7362A5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2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1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0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6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5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23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0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7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0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3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3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 defTabSz="2176625"/>
              <a:t>4/7/2020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E56A0A80-8336-46B1-B89F-89FB7E7362A5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0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7600"/>
            </a:lvl1pPr>
            <a:lvl2pPr marL="1088476" indent="0">
              <a:buNone/>
              <a:defRPr sz="6600"/>
            </a:lvl2pPr>
            <a:lvl3pPr marL="2176951" indent="0">
              <a:buNone/>
              <a:defRPr sz="5600"/>
            </a:lvl3pPr>
            <a:lvl4pPr marL="3265427" indent="0">
              <a:buNone/>
              <a:defRPr sz="4800"/>
            </a:lvl4pPr>
            <a:lvl5pPr marL="4353904" indent="0">
              <a:buNone/>
              <a:defRPr sz="4800"/>
            </a:lvl5pPr>
            <a:lvl6pPr marL="5442378" indent="0">
              <a:buNone/>
              <a:defRPr sz="4800"/>
            </a:lvl6pPr>
            <a:lvl7pPr marL="6530855" indent="0">
              <a:buNone/>
              <a:defRPr sz="4800"/>
            </a:lvl7pPr>
            <a:lvl8pPr marL="7619329" indent="0">
              <a:buNone/>
              <a:defRPr sz="4800"/>
            </a:lvl8pPr>
            <a:lvl9pPr marL="870780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6"/>
            <a:ext cx="15011400" cy="87716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54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 CỦA DÃY </a:t>
            </a:r>
            <a:r>
              <a:rPr lang="en-US" sz="54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6" y="455250"/>
            <a:ext cx="1455848" cy="584776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3" y="185947"/>
            <a:ext cx="861208" cy="127212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8" y="276525"/>
            <a:ext cx="2194832" cy="1077218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4" y="2971800"/>
            <a:ext cx="21948776" cy="2286000"/>
          </a:xfrm>
          <a:prstGeom prst="rect">
            <a:avLst/>
          </a:prstGeom>
        </p:spPr>
        <p:txBody>
          <a:bodyPr vert="horz" lIns="91427" tIns="45712" rIns="91427" bIns="4571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6951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7" indent="-816357" algn="l" defTabSz="21769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2" indent="-680296" algn="l" defTabSz="2176951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8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4" indent="-544237" algn="l" defTabSz="217695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1" indent="-544237" algn="l" defTabSz="217695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5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2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3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1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7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78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9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4/7/2020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78"/>
            <a:r>
              <a:rPr lang="en-US" sz="51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 DÃY SỐ</a:t>
            </a:r>
            <a:endParaRPr lang="en-US" sz="51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7278">
              <a:lnSpc>
                <a:spcPts val="4500"/>
              </a:lnSpc>
            </a:pPr>
            <a:r>
              <a:rPr lang="en-US" sz="4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78"/>
            <a:r>
              <a:rPr lang="en-US" sz="51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 DÃY SỐ</a:t>
            </a:r>
            <a:endParaRPr lang="en-US" sz="51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7278">
              <a:lnSpc>
                <a:spcPts val="4500"/>
              </a:lnSpc>
            </a:pPr>
            <a:r>
              <a:rPr lang="en-US" sz="4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2177278"/>
            <a:r>
              <a:rPr lang="en-US" sz="3200" b="1" dirty="0" err="1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50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  <a:endParaRPr lang="en-US" sz="500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>
              <a:lnSpc>
                <a:spcPts val="4500"/>
              </a:lnSpc>
            </a:pPr>
            <a:r>
              <a:rPr lang="en-US" sz="2800" dirty="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6625">
              <a:lnSpc>
                <a:spcPts val="4500"/>
              </a:lnSpc>
            </a:pPr>
            <a:r>
              <a:rPr lang="en-US" sz="48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 smtClean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2176625"/>
            <a:r>
              <a:rPr lang="en-US" sz="3200" smtClean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40.png"/><Relationship Id="rId18" Type="http://schemas.openxmlformats.org/officeDocument/2006/relationships/image" Target="../media/image51.png"/><Relationship Id="rId7" Type="http://schemas.openxmlformats.org/officeDocument/2006/relationships/image" Target="../media/image103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220.png"/><Relationship Id="rId5" Type="http://schemas.openxmlformats.org/officeDocument/2006/relationships/image" Target="../media/image101.png"/><Relationship Id="rId15" Type="http://schemas.openxmlformats.org/officeDocument/2006/relationships/image" Target="../media/image260.png"/><Relationship Id="rId10" Type="http://schemas.openxmlformats.org/officeDocument/2006/relationships/image" Target="../media/image50.png"/><Relationship Id="rId19" Type="http://schemas.openxmlformats.org/officeDocument/2006/relationships/image" Target="../media/image52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600" b="1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1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286"/>
            <a:ext cx="12068467" cy="922560"/>
            <a:chOff x="7459670" y="7086600"/>
            <a:chExt cx="12069867" cy="922785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10437081" cy="831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</a:t>
              </a:r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11471" y="7229531"/>
            <a:ext cx="12703623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</a:t>
              </a:r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69577" y="2795826"/>
              <a:ext cx="588963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59288" y="8626977"/>
            <a:ext cx="14675282" cy="861662"/>
            <a:chOff x="644526" y="2766774"/>
            <a:chExt cx="14675282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3413222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961" y="2795826"/>
              <a:ext cx="1002198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5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767" y="6158359"/>
            <a:ext cx="21272042" cy="4433442"/>
            <a:chOff x="1270511" y="5867400"/>
            <a:chExt cx="15888646" cy="4904855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15886947" cy="46332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619" y="2667000"/>
            <a:ext cx="20821168" cy="2971800"/>
            <a:chOff x="1268078" y="3405486"/>
            <a:chExt cx="17221199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17221199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6029909" y="6644294"/>
                <a:ext cx="10098535" cy="104810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Dạng </a:t>
                </a:r>
                <a:r>
                  <a:rPr lang="en-US" sz="4400" dirty="0" err="1">
                    <a:latin typeface="Times New Roman"/>
                    <a:ea typeface="MS Mincho"/>
                  </a:rPr>
                  <a:t>khai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triển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của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; ...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; </a:t>
                </a:r>
                <a:r>
                  <a:rPr lang="en-US" dirty="0" smtClean="0"/>
                  <a:t>...</a:t>
                </a:r>
                <a:endParaRPr lang="en-US" dirty="0"/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09" y="6644294"/>
                <a:ext cx="10098535" cy="1048108"/>
              </a:xfrm>
              <a:prstGeom prst="rect">
                <a:avLst/>
              </a:prstGeom>
              <a:blipFill rotWithShape="1">
                <a:blip r:embed="rId3"/>
                <a:stretch>
                  <a:fillRect l="-2414" t="-2326" r="-1147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459565" y="7742379"/>
                <a:ext cx="19654624" cy="1048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Dãy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trên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là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một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cấp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nhân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vô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hạn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có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công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bội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𝑞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mà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trong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đó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cs typeface="Times" pitchFamily="18" charset="0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cs typeface="Times" pitchFamily="18" charset="0"/>
                      </a:rPr>
                      <m:t>&lt;1</m:t>
                    </m:r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65" y="7742379"/>
                <a:ext cx="19654624" cy="1048412"/>
              </a:xfrm>
              <a:prstGeom prst="rect">
                <a:avLst/>
              </a:prstGeom>
              <a:blipFill rotWithShape="1">
                <a:blip r:embed="rId4"/>
                <a:stretch>
                  <a:fillRect l="-1272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964518" y="7742379"/>
            <a:ext cx="2527727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8391" y="3614121"/>
                <a:ext cx="19865396" cy="17066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.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Hãy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viết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cs typeface="Times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dưới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dạng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khai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triển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nhận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xét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về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công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bội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của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nó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.</a:t>
                </a:r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91" y="3614121"/>
                <a:ext cx="19865396" cy="1706686"/>
              </a:xfrm>
              <a:prstGeom prst="rect">
                <a:avLst/>
              </a:prstGeom>
              <a:blipFill rotWithShape="1">
                <a:blip r:embed="rId5"/>
                <a:stretch>
                  <a:fillRect l="-119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87806" y="8608410"/>
                <a:ext cx="7890557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thấy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càng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ngày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càng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giảm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06" y="8608410"/>
                <a:ext cx="7890557" cy="769442"/>
              </a:xfrm>
              <a:prstGeom prst="rect">
                <a:avLst/>
              </a:prstGeom>
              <a:blipFill rotWithShape="1">
                <a:blip r:embed="rId6"/>
                <a:stretch>
                  <a:fillRect l="-3168" t="-17460" r="-200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01715" y="9377852"/>
                <a:ext cx="9742732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15" y="9377852"/>
                <a:ext cx="9742732" cy="769442"/>
              </a:xfrm>
              <a:prstGeom prst="rect">
                <a:avLst/>
              </a:prstGeom>
              <a:blipFill rotWithShape="1">
                <a:blip r:embed="rId7"/>
                <a:stretch>
                  <a:fillRect l="-2502" t="-17323" r="-156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748388" y="11409204"/>
            <a:ext cx="21190422" cy="1775046"/>
            <a:chOff x="1167881" y="2264269"/>
            <a:chExt cx="5686584" cy="1620338"/>
          </a:xfrm>
        </p:grpSpPr>
        <p:sp>
          <p:nvSpPr>
            <p:cNvPr id="127" name="Rounded Rectangle 126"/>
            <p:cNvSpPr/>
            <p:nvPr/>
          </p:nvSpPr>
          <p:spPr>
            <a:xfrm>
              <a:off x="1167881" y="2264269"/>
              <a:ext cx="5686584" cy="16203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47193" y="2582279"/>
              <a:ext cx="166098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2619" y="10896600"/>
            <a:ext cx="21374845" cy="2590296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091192" y="8736805"/>
                <a:ext cx="3431052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1283605" y="12040362"/>
                <a:ext cx="20655205" cy="769425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công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bội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&lt;1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05" y="12040362"/>
                <a:ext cx="20655205" cy="769425"/>
              </a:xfrm>
              <a:prstGeom prst="rect">
                <a:avLst/>
              </a:prstGeom>
              <a:blipFill rotWithShape="1">
                <a:blip r:embed="rId8"/>
                <a:stretch>
                  <a:fillRect l="-121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8" grpId="0"/>
      <p:bldP spid="9" grpId="0"/>
      <p:bldP spid="10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122781" y="2641625"/>
            <a:ext cx="22194819" cy="5104028"/>
            <a:chOff x="1270511" y="5884232"/>
            <a:chExt cx="22194819" cy="5646745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22193120" cy="53919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84232"/>
              <a:ext cx="903517" cy="828630"/>
              <a:chOff x="1224541" y="6322799"/>
              <a:chExt cx="903517" cy="828630"/>
            </a:xfrm>
          </p:grpSpPr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332029" y="4712755"/>
                <a:ext cx="14311279" cy="119205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&lt;1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 </a:t>
                </a:r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29" y="4712755"/>
                <a:ext cx="14311279" cy="1192058"/>
              </a:xfrm>
              <a:prstGeom prst="rect">
                <a:avLst/>
              </a:prstGeom>
              <a:blipFill rotWithShape="1">
                <a:blip r:embed="rId3"/>
                <a:stretch>
                  <a:fillRect l="-1747"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2551" y="6248400"/>
                <a:ext cx="14100757" cy="107277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Vậy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/>
                    <a:ea typeface="MS Mincho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51" y="6248400"/>
                <a:ext cx="14100757" cy="1072778"/>
              </a:xfrm>
              <a:prstGeom prst="rect">
                <a:avLst/>
              </a:prstGeom>
              <a:blipFill rotWithShape="1">
                <a:blip r:embed="rId4"/>
                <a:stretch>
                  <a:fillRect l="-1729" t="-3977" r="-82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6142358" y="8542506"/>
            <a:ext cx="5152485" cy="2920873"/>
            <a:chOff x="1175570" y="2468560"/>
            <a:chExt cx="4632762" cy="2921211"/>
          </a:xfrm>
        </p:grpSpPr>
        <p:sp>
          <p:nvSpPr>
            <p:cNvPr id="127" name="Rounded Rectangle 126"/>
            <p:cNvSpPr/>
            <p:nvPr/>
          </p:nvSpPr>
          <p:spPr>
            <a:xfrm>
              <a:off x="1175570" y="2872596"/>
              <a:ext cx="4632762" cy="25171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2"/>
            <p:cNvGrpSpPr/>
            <p:nvPr/>
          </p:nvGrpSpPr>
          <p:grpSpPr>
            <a:xfrm>
              <a:off x="1175570" y="2468560"/>
              <a:ext cx="3738128" cy="896426"/>
              <a:chOff x="1175570" y="1834705"/>
              <a:chExt cx="4077608" cy="977836"/>
            </a:xfrm>
          </p:grpSpPr>
          <p:sp>
            <p:nvSpPr>
              <p:cNvPr id="129" name="Freeform 20"/>
              <p:cNvSpPr>
                <a:spLocks/>
              </p:cNvSpPr>
              <p:nvPr/>
            </p:nvSpPr>
            <p:spPr bwMode="auto">
              <a:xfrm rot="16200000" flipV="1">
                <a:off x="3057336" y="616700"/>
                <a:ext cx="836967" cy="355471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235430" y="1958752"/>
                <a:ext cx="1811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Round Diagonal Corner Rectangle 13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0" name="Group 139"/>
          <p:cNvGrpSpPr/>
          <p:nvPr/>
        </p:nvGrpSpPr>
        <p:grpSpPr>
          <a:xfrm>
            <a:off x="-111021" y="8001000"/>
            <a:ext cx="21374845" cy="2590296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319792" y="8736805"/>
                <a:ext cx="34310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6555649" y="9768260"/>
                <a:ext cx="4330252" cy="136608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𝑆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1−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49" y="9768260"/>
                <a:ext cx="4330252" cy="1366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98483" y="2953057"/>
                <a:ext cx="11089933" cy="145538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Ta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 đã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 : 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+...+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83" y="2953057"/>
                <a:ext cx="11089933" cy="14553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8017" y="3301186"/>
            <a:ext cx="2056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Cho cấp số nhân lùi vô hạn (u</a:t>
            </a:r>
            <a:r>
              <a:rPr lang="en-US" baseline="-25000" smtClean="0"/>
              <a:t>n</a:t>
            </a:r>
            <a:r>
              <a:rPr lang="en-US" smtClean="0"/>
              <a:t>).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9" grpId="0"/>
      <p:bldP spid="15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768" y="6032235"/>
            <a:ext cx="22652019" cy="7557640"/>
            <a:chOff x="1270511" y="5867400"/>
            <a:chExt cx="22652020" cy="836125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8"/>
              <a:ext cx="22650321" cy="8089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620" y="2667000"/>
            <a:ext cx="22726169" cy="2971800"/>
            <a:chOff x="1268078" y="3405486"/>
            <a:chExt cx="22726168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22726168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4" name="Rectangle 123"/>
          <p:cNvSpPr/>
          <p:nvPr/>
        </p:nvSpPr>
        <p:spPr>
          <a:xfrm>
            <a:off x="8375108" y="6600225"/>
            <a:ext cx="6409280" cy="212365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err="1">
                <a:latin typeface="Times New Roman"/>
                <a:ea typeface="MS Mincho"/>
              </a:rPr>
              <a:t>số</a:t>
            </a:r>
            <a:r>
              <a:rPr lang="en-US" sz="4400">
                <a:latin typeface="Times New Roman"/>
                <a:ea typeface="MS Mincho"/>
              </a:rPr>
              <a:t> </a:t>
            </a:r>
            <a:r>
              <a:rPr lang="en-US" sz="4400" smtClean="0">
                <a:latin typeface="Times New Roman"/>
                <a:ea typeface="MS Mincho"/>
              </a:rPr>
              <a:t>hạng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tổng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lập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thành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cấp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nhân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lùi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vô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với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69620" y="7145615"/>
                <a:ext cx="6447717" cy="105182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8" y="7145614"/>
                <a:ext cx="6447717" cy="1051826"/>
              </a:xfrm>
              <a:prstGeom prst="rect">
                <a:avLst/>
              </a:prstGeom>
              <a:blipFill rotWithShape="1">
                <a:blip r:embed="rId4"/>
                <a:stretch>
                  <a:fillRect l="-3879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6510" y="3698030"/>
                <a:ext cx="7368597" cy="17289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tổng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của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08" y="3698030"/>
                <a:ext cx="7368598" cy="1728935"/>
              </a:xfrm>
              <a:prstGeom prst="rect">
                <a:avLst/>
              </a:prstGeom>
              <a:blipFill rotWithShape="1">
                <a:blip r:embed="rId5"/>
                <a:stretch>
                  <a:fillRect l="-3309" t="-6714" r="-3309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9176" y="9220200"/>
                <a:ext cx="7272825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𝑆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27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4" y="9220200"/>
                <a:ext cx="7272825" cy="13644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1388" y="8153400"/>
                <a:ext cx="3694921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;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153400"/>
                <a:ext cx="3694922" cy="13644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1240" y="3261262"/>
                <a:ext cx="8613947" cy="242310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b)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tổng</a:t>
                </a:r>
                <a:r>
                  <a:rPr lang="en-US" sz="4400" dirty="0">
                    <a:latin typeface="Times New Roman"/>
                    <a:ea typeface="MS Mincho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sSup>
                        <m:sSup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39" y="3261262"/>
                <a:ext cx="8613948" cy="2423099"/>
              </a:xfrm>
              <a:prstGeom prst="rect">
                <a:avLst/>
              </a:prstGeom>
              <a:blipFill rotWithShape="1">
                <a:blip r:embed="rId8"/>
                <a:stretch>
                  <a:fillRect l="-2831" t="-4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66355" y="3283803"/>
                <a:ext cx="5047633" cy="212365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</a:t>
                </a:r>
                <a:r>
                  <a:rPr lang="en-US" sz="4400" dirty="0" err="1">
                    <a:latin typeface="Times New Roman"/>
                    <a:ea typeface="MS Mincho"/>
                  </a:rPr>
                  <a:t>Viết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thập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phân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phân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354" y="3283802"/>
                <a:ext cx="5047633" cy="2123658"/>
              </a:xfrm>
              <a:prstGeom prst="rect">
                <a:avLst/>
              </a:prstGeom>
              <a:blipFill rotWithShape="1">
                <a:blip r:embed="rId9"/>
                <a:stretch>
                  <a:fillRect l="-4831" t="-5460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6988" y="11209752"/>
                <a:ext cx="2011768" cy="125028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000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8" y="11209752"/>
                <a:ext cx="2011768" cy="12502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54388" y="10584613"/>
                <a:ext cx="3236399" cy="235346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10584612"/>
                <a:ext cx="3236399" cy="23534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526587" y="8784835"/>
                <a:ext cx="3727367" cy="100487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587" y="8784834"/>
                <a:ext cx="3783152" cy="1044966"/>
              </a:xfrm>
              <a:prstGeom prst="rect">
                <a:avLst/>
              </a:prstGeom>
              <a:blipFill rotWithShape="1">
                <a:blip r:embed="rId1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35137" y="10041194"/>
                <a:ext cx="3082319" cy="105695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dirty="0" err="1">
                    <a:latin typeface="Times" pitchFamily="18" charset="0"/>
                    <a:ea typeface="Tahoma" pitchFamily="34" charset="0"/>
                    <a:cs typeface="Times" pitchFamily="18" charset="0"/>
                  </a:rPr>
                  <a:t>Vậy</a:t>
                </a:r>
                <a:r>
                  <a:rPr lang="en-US" dirty="0">
                    <a:latin typeface="Times" pitchFamily="18" charset="0"/>
                    <a:ea typeface="Tahoma" pitchFamily="34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latin typeface="Times" pitchFamily="18" charset="0"/>
                  <a:ea typeface="Tahoma" pitchFamily="34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35" y="10041194"/>
                <a:ext cx="3082319" cy="1056956"/>
              </a:xfrm>
              <a:prstGeom prst="rect">
                <a:avLst/>
              </a:prstGeom>
              <a:blipFill rotWithShape="1">
                <a:blip r:embed="rId13"/>
                <a:stretch>
                  <a:fillRect l="-7921" t="-4598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69507" y="11209753"/>
                <a:ext cx="4305281" cy="1926554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06" y="11209751"/>
                <a:ext cx="4305281" cy="19265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46388" y="6600225"/>
                <a:ext cx="6218050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Ta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=0,111...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600223"/>
                <a:ext cx="6218049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392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03587" y="7391401"/>
                <a:ext cx="6351547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=0,1+0,01+0,001+...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7391400"/>
                <a:ext cx="6351547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03588" y="8153400"/>
                <a:ext cx="6099362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8153400"/>
                <a:ext cx="6099362" cy="136441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5241587" y="9542156"/>
            <a:ext cx="7240196" cy="144653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tổng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lập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thành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một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cấp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nhân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lùi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vô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với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161893" y="10695348"/>
                <a:ext cx="6568315" cy="136439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893" y="10695348"/>
                <a:ext cx="6568315" cy="136439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635727" y="11957219"/>
                <a:ext cx="7364773" cy="159531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727" y="11957219"/>
                <a:ext cx="7364773" cy="1595310"/>
              </a:xfrm>
              <a:prstGeom prst="rect">
                <a:avLst/>
              </a:prstGeom>
              <a:blipFill rotWithShape="1">
                <a:blip r:embed="rId19"/>
                <a:stretch>
                  <a:fillRect l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8435137" y="3024524"/>
            <a:ext cx="0" cy="26598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375187" y="3082500"/>
            <a:ext cx="0" cy="26018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12001" y="6403863"/>
            <a:ext cx="0" cy="68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1587" y="6403863"/>
            <a:ext cx="0" cy="68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8" grpId="0"/>
      <p:bldP spid="9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566566" y="4735011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HẠN</a:t>
            </a:r>
          </a:p>
          <a:p>
            <a:pPr algn="ctr">
              <a:defRPr/>
            </a:pP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DÃY SỐ</a:t>
            </a:r>
          </a:p>
          <a:p>
            <a:pPr algn="ctr">
              <a:defRPr/>
            </a:pPr>
            <a:r>
              <a:rPr lang="en-US" sz="4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450387" y="3276600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12422187" y="4837922"/>
            <a:ext cx="7525033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ịnh lí về giới hạn hữu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432368" y="7391400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Tổng của cấp số nhân lùi vô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22187" y="1897070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700026"/>
            <a:ext cx="22325581" cy="6053576"/>
            <a:chOff x="1076414" y="4359618"/>
            <a:chExt cx="22325581" cy="6053575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5742102"/>
              <a:chOff x="637542" y="1083939"/>
              <a:chExt cx="8611674" cy="226069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2260691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0"/>
                <a:ext cx="8079252" cy="10481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30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140407" y="6016035"/>
            <a:ext cx="9672179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a)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viết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dưới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khai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triển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40408" y="7391401"/>
            <a:ext cx="15711283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biểu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diễn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trên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trục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211388" y="8610601"/>
                <a:ext cx="13329779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</a:t>
                </a:r>
                <a:r>
                  <a:rPr lang="en-US" sz="4400" dirty="0" err="1">
                    <a:latin typeface="Times New Roman"/>
                    <a:ea typeface="MS Mincho"/>
                  </a:rPr>
                  <a:t>Hãy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... </a:t>
                </a:r>
                <a:r>
                  <a:rPr lang="en-US" sz="4400" dirty="0" err="1">
                    <a:latin typeface="Times New Roman"/>
                    <a:ea typeface="MS Mincho"/>
                  </a:rPr>
                  <a:t>đến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610600"/>
                <a:ext cx="1332978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76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383405" y="3063980"/>
            <a:ext cx="4591304" cy="1624504"/>
            <a:chOff x="13399587" y="2523582"/>
            <a:chExt cx="4591303" cy="1624503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99587" y="2523582"/>
              <a:ext cx="4591303" cy="1624503"/>
            </a:xfrm>
            <a:prstGeom prst="wedgeRoundRectCallout">
              <a:avLst>
                <a:gd name="adj1" fmla="val -87357"/>
                <a:gd name="adj2" fmla="val 8489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576448" y="2857933"/>
                  <a:ext cx="4289956" cy="96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 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</a:t>
                  </a:r>
                  <a:endPara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576445" y="2857932"/>
                  <a:ext cx="4289957" cy="9653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887" r="-4312"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1573542" y="6785476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9516" y="655687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9988" y="655687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3986" y="6556876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61388" y="5831550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38118" y="5779168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43183" y="7047461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183" y="7047461"/>
                <a:ext cx="584668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212715" y="5160701"/>
            <a:ext cx="584668" cy="1849699"/>
            <a:chOff x="18212715" y="5160701"/>
            <a:chExt cx="584668" cy="1849699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441987" y="6553200"/>
              <a:ext cx="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18212715" y="5160701"/>
                  <a:ext cx="584668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2715" y="5160701"/>
                  <a:ext cx="584668" cy="1331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7768653" y="6553200"/>
            <a:ext cx="584668" cy="1760325"/>
            <a:chOff x="17768653" y="6553200"/>
            <a:chExt cx="584668" cy="176032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8060987" y="6553200"/>
              <a:ext cx="0" cy="45720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17768653" y="6982327"/>
                  <a:ext cx="584668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8652" y="6982326"/>
                  <a:ext cx="584669" cy="1331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6460787" y="6556876"/>
            <a:ext cx="1115569" cy="1860923"/>
            <a:chOff x="16460787" y="6556876"/>
            <a:chExt cx="1115569" cy="186092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6994186" y="6556876"/>
              <a:ext cx="0" cy="457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16460787" y="7086601"/>
                  <a:ext cx="1115569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0787" y="7086600"/>
                  <a:ext cx="1115570" cy="1331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ounded Rectangular Callout 46"/>
          <p:cNvSpPr/>
          <p:nvPr/>
        </p:nvSpPr>
        <p:spPr>
          <a:xfrm>
            <a:off x="1920873" y="10515600"/>
            <a:ext cx="19925184" cy="2667000"/>
          </a:xfrm>
          <a:prstGeom prst="wedgeRoundRectCallout">
            <a:avLst>
              <a:gd name="adj1" fmla="val -641"/>
              <a:gd name="adj2" fmla="val -953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251632" y="10927261"/>
                <a:ext cx="8310800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=1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31" y="10927259"/>
                <a:ext cx="831079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93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267472" y="11887200"/>
                <a:ext cx="9087917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72" y="11887200"/>
                <a:ext cx="9087917" cy="1052660"/>
              </a:xfrm>
              <a:prstGeom prst="rect">
                <a:avLst/>
              </a:prstGeom>
              <a:blipFill rotWithShape="1">
                <a:blip r:embed="rId11"/>
                <a:stretch>
                  <a:fillRect l="-2750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679842" y="10801136"/>
                <a:ext cx="10621633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00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42" y="10801136"/>
                <a:ext cx="10621633" cy="1052660"/>
              </a:xfrm>
              <a:prstGeom prst="rect">
                <a:avLst/>
              </a:prstGeom>
              <a:blipFill rotWithShape="1">
                <a:blip r:embed="rId12"/>
                <a:stretch>
                  <a:fillRect l="-2354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945708" y="11901340"/>
                <a:ext cx="10621633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smtClean="0">
                    <a:latin typeface="Times New Roman"/>
                    <a:ea typeface="MS Mincho"/>
                  </a:rPr>
                  <a:t>  Khoảng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2020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708" y="11901340"/>
                <a:ext cx="10621633" cy="1052660"/>
              </a:xfrm>
              <a:prstGeom prst="rect">
                <a:avLst/>
              </a:prstGeom>
              <a:blipFill rotWithShape="1">
                <a:blip r:embed="rId13"/>
                <a:stretch>
                  <a:fillRect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2" grpId="0"/>
      <p:bldP spid="74" grpId="0"/>
      <p:bldP spid="80" grpId="0"/>
      <p:bldP spid="81" grpId="0"/>
      <p:bldP spid="82" grpId="0"/>
      <p:bldP spid="47" grpId="0" animBg="1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447778"/>
            <a:ext cx="22325581" cy="3322800"/>
            <a:chOff x="1076414" y="4359618"/>
            <a:chExt cx="22325581" cy="3801292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464296"/>
              <a:ext cx="21868726" cy="3696614"/>
              <a:chOff x="637542" y="1002523"/>
              <a:chExt cx="8611674" cy="145537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02523"/>
                <a:ext cx="8611674" cy="1455373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0"/>
                <a:ext cx="8079252" cy="10481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30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73542" y="5114333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9516" y="4885733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9988" y="4885733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3986" y="4885733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441987" y="4913588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8060987" y="4882057"/>
            <a:ext cx="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994186" y="4885733"/>
            <a:ext cx="0" cy="457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61388" y="4160407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638118" y="4454866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11652" y="5439380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652" y="5439380"/>
                <a:ext cx="584668" cy="13311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149653" y="3584151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653" y="3584151"/>
                <a:ext cx="584668" cy="13311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7768653" y="5311184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653" y="5311184"/>
                <a:ext cx="584668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6460787" y="5415458"/>
                <a:ext cx="1115569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787" y="5415458"/>
                <a:ext cx="1115569" cy="1331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73295" y="8755118"/>
                <a:ext cx="232149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Câu </a:t>
                </a:r>
                <a:r>
                  <a:rPr lang="en-US" sz="4400" b="1" smtClean="0">
                    <a:latin typeface="Times New Roman"/>
                    <a:ea typeface="MS Mincho"/>
                    <a:cs typeface="Times New Roman"/>
                  </a:rPr>
                  <a:t>hỏi 2 :</a:t>
                </a:r>
                <a:r>
                  <a:rPr lang="en-US" sz="4400" smtClean="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Bắt đầu từ số hạng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nào của dãy số thì khoảng cách từ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nhỏ hơn </a:t>
                </a:r>
                <a:r>
                  <a:rPr lang="en-US" sz="4400" smtClean="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0,0001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?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5" y="8755118"/>
                <a:ext cx="2321492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050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55067" y="9819731"/>
                <a:ext cx="5105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&lt;0,0001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67" y="9819731"/>
                <a:ext cx="510537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48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25623" y="9474508"/>
                <a:ext cx="3801490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den>
                      </m:f>
                      <m:box>
                        <m:boxPr>
                          <m:ctrlPr>
                            <a:rPr lang="en-US" sz="4400" i="1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&lt;0,0001</m:t>
                          </m:r>
                        </m:e>
                      </m:box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23" y="9474508"/>
                <a:ext cx="3801490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81924" y="9844474"/>
                <a:ext cx="4147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  <m:box>
                        <m:boxPr>
                          <m:ctrlPr>
                            <a:rPr lang="en-US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&gt;10000</m:t>
                          </m:r>
                        </m:e>
                      </m:box>
                    </m:oMath>
                  </m:oMathPara>
                </a14:m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924" y="9844474"/>
                <a:ext cx="4147739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88429" y="10793562"/>
                <a:ext cx="20647072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⇒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=10001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trở đi thì khoảng cách từ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nhỏ hơn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0,0001</m:t>
                    </m:r>
                  </m:oMath>
                </a14:m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400" smtClean="0">
                    <a:effectLst/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29" y="10793562"/>
                <a:ext cx="20647072" cy="1523494"/>
              </a:xfrm>
              <a:prstGeom prst="rect">
                <a:avLst/>
              </a:prstGeom>
              <a:blipFill rotWithShape="1">
                <a:blip r:embed="rId12"/>
                <a:stretch>
                  <a:fillRect l="-1211" t="-88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81151" y="7189076"/>
                <a:ext cx="218843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Câu hỏi 1: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Em có nhận xét gì về sự thay đổi của các khoảng cách này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trở nên rất lớn?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51" y="7189076"/>
                <a:ext cx="21884370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114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56653" y="7976221"/>
                <a:ext cx="216926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Trả lời: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trở nên rất lớn các khoảng cách này càng ngày càng giảm nhỏ gần giá trị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3" y="7976221"/>
                <a:ext cx="21692647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115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79130" y="11531472"/>
                <a:ext cx="22070170" cy="1729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Kết luận: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có thể nhỏ hơn một số dương bé tùy ý kể từ một số hạng nào đó trở đi nghĩa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có thể bé bao nhiêu cũng được miễn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đủ lớn</a:t>
                </a:r>
                <a:r>
                  <a:rPr lang="en-US" sz="4400" smtClean="0">
                    <a:effectLst/>
                    <a:latin typeface="Times New Roman"/>
                    <a:ea typeface="MS Mincho"/>
                    <a:cs typeface="Times New Roman"/>
                  </a:rPr>
                  <a:t>. 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0" y="11531472"/>
                <a:ext cx="22070170" cy="1729128"/>
              </a:xfrm>
              <a:prstGeom prst="rect">
                <a:avLst/>
              </a:prstGeom>
              <a:blipFill rotWithShape="1">
                <a:blip r:embed="rId15"/>
                <a:stretch>
                  <a:fillRect l="-1133" b="-1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1953" y="2727444"/>
            <a:ext cx="21868726" cy="3978157"/>
            <a:chOff x="1060289" y="4359618"/>
            <a:chExt cx="21868726" cy="3978155"/>
          </a:xfrm>
        </p:grpSpPr>
        <p:grpSp>
          <p:nvGrpSpPr>
            <p:cNvPr id="9" name="Group 5"/>
            <p:cNvGrpSpPr/>
            <p:nvPr/>
          </p:nvGrpSpPr>
          <p:grpSpPr>
            <a:xfrm>
              <a:off x="1060289" y="4671091"/>
              <a:ext cx="21868726" cy="3666682"/>
              <a:chOff x="451287" y="1083939"/>
              <a:chExt cx="8611674" cy="144358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51287" y="1083939"/>
                <a:ext cx="8611674" cy="1443589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9773" y="3600297"/>
                <a:ext cx="21420349" cy="2769973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nói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dần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cực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nhỏ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bé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tùy</a:t>
                </a:r>
                <a:r>
                  <a:rPr lang="en-US" sz="4400" dirty="0">
                    <a:latin typeface="Times New Roman"/>
                    <a:ea typeface="MS Mincho"/>
                  </a:rPr>
                  <a:t> ý, </a:t>
                </a:r>
                <a:r>
                  <a:rPr lang="en-US" sz="4400" dirty="0" err="1">
                    <a:latin typeface="Times New Roman"/>
                    <a:ea typeface="MS Mincho"/>
                  </a:rPr>
                  <a:t>kể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nào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err="1">
                    <a:latin typeface="Times New Roman"/>
                    <a:ea typeface="MS Mincho"/>
                  </a:rPr>
                  <a:t>đi</a:t>
                </a:r>
                <a:r>
                  <a:rPr lang="en-US" sz="4400" smtClean="0">
                    <a:latin typeface="Times New Roman"/>
                    <a:ea typeface="MS Mincho"/>
                  </a:rPr>
                  <a:t>.</a:t>
                </a:r>
              </a:p>
              <a:p>
                <a:endParaRPr lang="en-US" sz="4400" b="1" smtClean="0">
                  <a:latin typeface="Times New Roman"/>
                  <a:ea typeface="MS Mincho"/>
                  <a:cs typeface="Times" pitchFamily="18" charset="0"/>
                </a:endParaRPr>
              </a:p>
              <a:p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3" y="3600297"/>
                <a:ext cx="21420349" cy="2769973"/>
              </a:xfrm>
              <a:prstGeom prst="rect">
                <a:avLst/>
              </a:prstGeom>
              <a:blipFill rotWithShape="1">
                <a:blip r:embed="rId3"/>
                <a:stretch>
                  <a:fillRect l="-1167" t="-4185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49450" y="7651645"/>
            <a:ext cx="22325581" cy="4235556"/>
            <a:chOff x="1076414" y="4359618"/>
            <a:chExt cx="22325581" cy="4235554"/>
          </a:xfrm>
        </p:grpSpPr>
        <p:grpSp>
          <p:nvGrpSpPr>
            <p:cNvPr id="33" name="Group 5"/>
            <p:cNvGrpSpPr/>
            <p:nvPr/>
          </p:nvGrpSpPr>
          <p:grpSpPr>
            <a:xfrm>
              <a:off x="1533269" y="4671091"/>
              <a:ext cx="21868726" cy="3924081"/>
              <a:chOff x="637542" y="1083939"/>
              <a:chExt cx="8611674" cy="154492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37542" y="1083939"/>
                <a:ext cx="8611674" cy="1544928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9486" y="8807091"/>
                <a:ext cx="21952036" cy="9781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nói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(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dần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)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→+∞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6" y="8807091"/>
                <a:ext cx="21952036" cy="978154"/>
              </a:xfrm>
              <a:prstGeom prst="rect">
                <a:avLst/>
              </a:prstGeom>
              <a:blipFill rotWithShape="1">
                <a:blip r:embed="rId4"/>
                <a:stretch>
                  <a:fillRect l="-1139" t="-12500" r="-278" b="-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68607" y="5237531"/>
                <a:ext cx="14712372" cy="2286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smtClean="0">
                    <a:solidFill>
                      <a:prstClr val="black"/>
                    </a:solidFill>
                    <a:latin typeface="Times" pitchFamily="18" charset="0"/>
                    <a:ea typeface="MS Mincho"/>
                    <a:cs typeface="Times" pitchFamily="18" charset="0"/>
                  </a:rPr>
                  <a:t>Kí hiệu</a:t>
                </a:r>
                <a:r>
                  <a:rPr lang="en-US" sz="4400" b="0" smtClean="0">
                    <a:solidFill>
                      <a:prstClr val="black"/>
                    </a:solidFill>
                    <a:latin typeface="Times" pitchFamily="18" charset="0"/>
                    <a:ea typeface="MS Mincho"/>
                    <a:cs typeface="Times" pitchFamily="18" charset="0"/>
                  </a:rPr>
                  <a:t>: 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hoặc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/>
                        <a:ea typeface="MS Mincho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  <a:latin typeface="Times" pitchFamily="18" charset="0"/>
                        <a:cs typeface="Times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b="1" dirty="0" smtClean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endParaRPr lang="en-US" b="1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7" y="5237531"/>
                <a:ext cx="14712372" cy="2286010"/>
              </a:xfrm>
              <a:prstGeom prst="rect">
                <a:avLst/>
              </a:prstGeom>
              <a:blipFill rotWithShape="1">
                <a:blip r:embed="rId5"/>
                <a:stretch>
                  <a:fillRect l="-1657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651781" y="9848307"/>
                <a:ext cx="17001029" cy="1655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Kí hiệu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/>
                        <a:ea typeface="MS Mincho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hoặc  </a:t>
                </a:r>
                <a:r>
                  <a:rPr lang="en-US" sz="4400">
                    <a:solidFill>
                      <a:prstClr val="black"/>
                    </a:solidFill>
                    <a:ea typeface="MS Mincho"/>
                  </a:rPr>
                  <a:t>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 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hoặc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</a:rPr>
                      <m:t>𝑣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sz="4400" smtClean="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1" y="9848307"/>
                <a:ext cx="17001029" cy="1655261"/>
              </a:xfrm>
              <a:prstGeom prst="rect">
                <a:avLst/>
              </a:prstGeom>
              <a:blipFill rotWithShape="1">
                <a:blip r:embed="rId6"/>
                <a:stretch>
                  <a:fillRect l="-1470" t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1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7" y="2612559"/>
            <a:ext cx="7869261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4034085531"/>
                  </p:ext>
                </p:extLst>
              </p:nvPr>
            </p:nvGraphicFramePr>
            <p:xfrm>
              <a:off x="3049587" y="3657600"/>
              <a:ext cx="18211799" cy="9489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569395564"/>
                  </p:ext>
                </p:extLst>
              </p:nvPr>
            </p:nvGraphicFramePr>
            <p:xfrm>
              <a:off x="3049587" y="3657600"/>
              <a:ext cx="18211800" cy="94897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/>
          <p:cNvGrpSpPr/>
          <p:nvPr/>
        </p:nvGrpSpPr>
        <p:grpSpPr>
          <a:xfrm>
            <a:off x="12574779" y="4107139"/>
            <a:ext cx="11277408" cy="8412774"/>
            <a:chOff x="1270511" y="5867400"/>
            <a:chExt cx="12180925" cy="8515791"/>
          </a:xfrm>
        </p:grpSpPr>
        <p:sp>
          <p:nvSpPr>
            <p:cNvPr id="46" name="Rounded Rectangle 45"/>
            <p:cNvSpPr/>
            <p:nvPr/>
          </p:nvSpPr>
          <p:spPr>
            <a:xfrm>
              <a:off x="1272211" y="6139009"/>
              <a:ext cx="12179225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30" y="6305967"/>
                <a:ext cx="199531" cy="81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49"/>
          <p:cNvGrpSpPr/>
          <p:nvPr/>
        </p:nvGrpSpPr>
        <p:grpSpPr>
          <a:xfrm>
            <a:off x="1177638" y="3963574"/>
            <a:ext cx="11066567" cy="8556337"/>
            <a:chOff x="1175570" y="2468560"/>
            <a:chExt cx="9950301" cy="8557327"/>
          </a:xfrm>
        </p:grpSpPr>
        <p:sp>
          <p:nvSpPr>
            <p:cNvPr id="70" name="Rounded Rectangle 69"/>
            <p:cNvSpPr/>
            <p:nvPr/>
          </p:nvSpPr>
          <p:spPr>
            <a:xfrm>
              <a:off x="1175570" y="2872595"/>
              <a:ext cx="9950301" cy="815329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235431" y="1958752"/>
                <a:ext cx="1811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Round Diagonal Corner Rectangle 8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5610" y="1572064"/>
            <a:ext cx="12699815" cy="830997"/>
            <a:chOff x="-288924" y="1892299"/>
            <a:chExt cx="12699816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704039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0323330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HẠN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2188" y="2804762"/>
            <a:ext cx="21374845" cy="2590296"/>
            <a:chOff x="1076414" y="4359618"/>
            <a:chExt cx="21374844" cy="2590295"/>
          </a:xfrm>
        </p:grpSpPr>
        <p:sp>
          <p:nvSpPr>
            <p:cNvPr id="66" name="TextBox 65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4343400" cy="800219"/>
              <a:chOff x="166396" y="8736805"/>
              <a:chExt cx="4343400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25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305005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71272" y="5189331"/>
                <a:ext cx="9355516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: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71" y="5189329"/>
                <a:ext cx="935551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673" t="-15079" r="-11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3188" y="6415825"/>
                <a:ext cx="10839953" cy="79957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Cambria Math"/>
                          <a:cs typeface="Times New Roman"/>
                        </a:rPr>
                        <m:t>① 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6415823"/>
                <a:ext cx="10839954" cy="7995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2200" y="7638791"/>
                <a:ext cx="6735871" cy="82522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②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00" y="7638789"/>
                <a:ext cx="6735870" cy="825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104917" y="8867529"/>
                <a:ext cx="5592870" cy="79957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③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17" y="8867527"/>
                <a:ext cx="5592870" cy="7995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745299" y="10000990"/>
                <a:ext cx="5714488" cy="13663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④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00" y="10000989"/>
                <a:ext cx="5714487" cy="13663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90989" y="5574051"/>
                <a:ext cx="9376041" cy="145706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b)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Nếu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endParaRPr lang="en-US" dirty="0" smtClean="0">
                  <a:latin typeface="Times" pitchFamily="18" charset="0"/>
                  <a:cs typeface="Times" pitchFamily="18" charset="0"/>
                </a:endParaRPr>
              </a:p>
              <a:p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   </a:t>
                </a:r>
                <a:r>
                  <a:rPr lang="en-US" dirty="0" err="1" smtClean="0">
                    <a:latin typeface="Times" pitchFamily="18" charset="0"/>
                    <a:cs typeface="Times" pitchFamily="18" charset="0"/>
                  </a:rPr>
                  <a:t>Thì</a:t>
                </a:r>
                <a:r>
                  <a:rPr lang="en-US" dirty="0" smtClean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89" y="5574049"/>
                <a:ext cx="9376041" cy="1457066"/>
              </a:xfrm>
              <a:prstGeom prst="rect">
                <a:avLst/>
              </a:prstGeom>
              <a:blipFill rotWithShape="1">
                <a:blip r:embed="rId8"/>
                <a:stretch>
                  <a:fillRect l="-2536" t="-8368" b="-1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04087" y="7664503"/>
                <a:ext cx="7968847" cy="799514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dirty="0">
                    <a:latin typeface="Times" pitchFamily="18" charset="0"/>
                    <a:cs typeface="Times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086" y="7664501"/>
                <a:ext cx="7968848" cy="799514"/>
              </a:xfrm>
              <a:prstGeom prst="rect">
                <a:avLst/>
              </a:prstGeom>
              <a:blipFill rotWithShape="1">
                <a:blip r:embed="rId9"/>
                <a:stretch>
                  <a:fillRect l="-3060" t="-13740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/>
      <p:bldP spid="74" grpId="0"/>
      <p:bldP spid="96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3" y="4875674"/>
            <a:ext cx="17895924" cy="3506327"/>
            <a:chOff x="1270511" y="5867400"/>
            <a:chExt cx="17895924" cy="38791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12"/>
              <a:ext cx="17894224" cy="36075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1"/>
            <a:ext cx="7644115" cy="1992086"/>
            <a:chOff x="1268078" y="3405486"/>
            <a:chExt cx="76441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4" y="3219391"/>
                <a:ext cx="3553945" cy="105343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3553944" cy="1053430"/>
              </a:xfrm>
              <a:prstGeom prst="rect">
                <a:avLst/>
              </a:prstGeom>
              <a:blipFill rotWithShape="1">
                <a:blip r:embed="rId8"/>
                <a:stretch>
                  <a:fillRect l="-7033" r="-1544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2186" y="6055280"/>
                <a:ext cx="7618946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thấy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85" y="6055280"/>
                <a:ext cx="7618945" cy="1105687"/>
              </a:xfrm>
              <a:prstGeom prst="rect">
                <a:avLst/>
              </a:prstGeom>
              <a:blipFill rotWithShape="1">
                <a:blip r:embed="rId9"/>
                <a:stretch>
                  <a:fillRect l="-3200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71406" y="5868483"/>
                <a:ext cx="4230497" cy="1364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406" y="5868483"/>
                <a:ext cx="4230497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68388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278" y="1879421"/>
            <a:ext cx="532517" cy="754054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281408" y="6201306"/>
                <a:ext cx="3733800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=2+0=2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08" y="6201306"/>
                <a:ext cx="3733800" cy="7694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87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78"/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251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51" name="Group 10"/>
          <p:cNvGrpSpPr/>
          <p:nvPr/>
        </p:nvGrpSpPr>
        <p:grpSpPr>
          <a:xfrm>
            <a:off x="1866619" y="5867400"/>
            <a:ext cx="12460568" cy="4070765"/>
            <a:chOff x="1270511" y="5867400"/>
            <a:chExt cx="12460568" cy="4503614"/>
          </a:xfrm>
        </p:grpSpPr>
        <p:sp>
          <p:nvSpPr>
            <p:cNvPr id="93" name="Rounded Rectangle 92"/>
            <p:cNvSpPr/>
            <p:nvPr/>
          </p:nvSpPr>
          <p:spPr>
            <a:xfrm>
              <a:off x="1272211" y="6139010"/>
              <a:ext cx="12458868" cy="4232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1866619" y="3009364"/>
            <a:ext cx="7644115" cy="1992085"/>
            <a:chOff x="1268078" y="3405486"/>
            <a:chExt cx="7644115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5475474" y="3439510"/>
                <a:ext cx="4035259" cy="114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.</a:t>
                </a:r>
                <a:endParaRPr lang="en-US" sz="4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74" y="3439510"/>
                <a:ext cx="4035259" cy="1148391"/>
              </a:xfrm>
              <a:prstGeom prst="rect">
                <a:avLst/>
              </a:prstGeom>
              <a:blipFill rotWithShape="1">
                <a:blip r:embed="rId3"/>
                <a:stretch>
                  <a:fillRect l="-604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953500" y="6687206"/>
                <a:ext cx="8599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:</a:t>
                </a:r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00" y="6687206"/>
                <a:ext cx="859979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835" t="-15079" r="-205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2114177" y="7373006"/>
                <a:ext cx="9183805" cy="2393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77" y="7373006"/>
                <a:ext cx="9183805" cy="2393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6327707" y="7759914"/>
                <a:ext cx="918380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07" y="7759914"/>
                <a:ext cx="918380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87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78"/>
            <a:r>
              <a:rPr lang="en-US" sz="44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4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251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134" name="Group 10"/>
          <p:cNvGrpSpPr/>
          <p:nvPr/>
        </p:nvGrpSpPr>
        <p:grpSpPr>
          <a:xfrm>
            <a:off x="1449387" y="5622625"/>
            <a:ext cx="17441764" cy="5402727"/>
            <a:chOff x="1270511" y="5867400"/>
            <a:chExt cx="17441764" cy="5977205"/>
          </a:xfrm>
        </p:grpSpPr>
        <p:sp>
          <p:nvSpPr>
            <p:cNvPr id="135" name="Rounded Rectangle 134"/>
            <p:cNvSpPr/>
            <p:nvPr/>
          </p:nvSpPr>
          <p:spPr>
            <a:xfrm>
              <a:off x="1272210" y="6139010"/>
              <a:ext cx="17440065" cy="57055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3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Round Diagonal Corner Rectangle 1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1" name="Group 54"/>
          <p:cNvGrpSpPr/>
          <p:nvPr/>
        </p:nvGrpSpPr>
        <p:grpSpPr>
          <a:xfrm>
            <a:off x="1730026" y="3048000"/>
            <a:ext cx="7644115" cy="1992085"/>
            <a:chOff x="1268078" y="3405486"/>
            <a:chExt cx="7644115" cy="1992085"/>
          </a:xfrm>
        </p:grpSpPr>
        <p:sp>
          <p:nvSpPr>
            <p:cNvPr id="142" name="Rounded Rectangle 14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1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5552084" y="6417799"/>
                <a:ext cx="83375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400" dirty="0" smtClean="0">
                    <a:solidFill>
                      <a:prstClr val="black"/>
                    </a:solidFill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:</a:t>
                </a:r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84" y="6417799"/>
                <a:ext cx="8337539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999" t="-15079" r="-212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1686022" y="7620000"/>
                <a:ext cx="10423020" cy="264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1+4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1+4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22" y="7620000"/>
                <a:ext cx="10423020" cy="264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66812" y="3614233"/>
                <a:ext cx="3621889" cy="12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300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Tìm</a:t>
                </a:r>
                <a:r>
                  <a:rPr lang="en-US" sz="43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1+4</m:t>
                                </m:r>
                                <m:sSup>
                                  <m:sSupPr>
                                    <m:ctrlP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1−2</m:t>
                            </m:r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4300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12" y="3614233"/>
                <a:ext cx="3621889" cy="1245084"/>
              </a:xfrm>
              <a:prstGeom prst="rect">
                <a:avLst/>
              </a:prstGeom>
              <a:blipFill rotWithShape="1">
                <a:blip r:embed="rId5"/>
                <a:stretch>
                  <a:fillRect l="-6734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9160889" y="7635766"/>
                <a:ext cx="6400801" cy="264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+4</m:t>
                                  </m:r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89" y="7635766"/>
                <a:ext cx="6400801" cy="2649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13898891" y="8226024"/>
                <a:ext cx="3839910" cy="1513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</a:rPr>
                        <m:t>−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891" y="8226024"/>
                <a:ext cx="3839910" cy="15132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2" grpId="0"/>
      <p:bldP spid="133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1917</Words>
  <PresentationFormat>Custom</PresentationFormat>
  <Paragraphs>181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2020-04-07T07:04:25Z</dcterms:modified>
</cp:coreProperties>
</file>