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20" r:id="rId3"/>
    <p:sldMasterId id="2147483733" r:id="rId4"/>
    <p:sldMasterId id="2147483746" r:id="rId5"/>
    <p:sldMasterId id="2147483772" r:id="rId6"/>
  </p:sldMasterIdLst>
  <p:notesMasterIdLst>
    <p:notesMasterId r:id="rId38"/>
  </p:notesMasterIdLst>
  <p:handoutMasterIdLst>
    <p:handoutMasterId r:id="rId39"/>
  </p:handoutMasterIdLst>
  <p:sldIdLst>
    <p:sldId id="283" r:id="rId7"/>
    <p:sldId id="288" r:id="rId8"/>
    <p:sldId id="290" r:id="rId9"/>
    <p:sldId id="380" r:id="rId10"/>
    <p:sldId id="294" r:id="rId11"/>
    <p:sldId id="385" r:id="rId12"/>
    <p:sldId id="388" r:id="rId13"/>
    <p:sldId id="347" r:id="rId14"/>
    <p:sldId id="390" r:id="rId15"/>
    <p:sldId id="396" r:id="rId16"/>
    <p:sldId id="400" r:id="rId17"/>
    <p:sldId id="401" r:id="rId18"/>
    <p:sldId id="398" r:id="rId19"/>
    <p:sldId id="394" r:id="rId20"/>
    <p:sldId id="403" r:id="rId21"/>
    <p:sldId id="333" r:id="rId22"/>
    <p:sldId id="405" r:id="rId23"/>
    <p:sldId id="409" r:id="rId24"/>
    <p:sldId id="408" r:id="rId25"/>
    <p:sldId id="407" r:id="rId26"/>
    <p:sldId id="410" r:id="rId27"/>
    <p:sldId id="337" r:id="rId28"/>
    <p:sldId id="411" r:id="rId29"/>
    <p:sldId id="372" r:id="rId30"/>
    <p:sldId id="373" r:id="rId31"/>
    <p:sldId id="412" r:id="rId32"/>
    <p:sldId id="416" r:id="rId33"/>
    <p:sldId id="415" r:id="rId34"/>
    <p:sldId id="419" r:id="rId35"/>
    <p:sldId id="417" r:id="rId36"/>
    <p:sldId id="313" r:id="rId37"/>
  </p:sldIdLst>
  <p:sldSz cx="9144000" cy="5143500" type="screen16x9"/>
  <p:notesSz cx="6858000" cy="9144000"/>
  <p:embeddedFontLst>
    <p:embeddedFont>
      <p:font typeface="宋体" pitchFamily="2" charset="-122"/>
      <p:regular r:id="rId40"/>
    </p:embeddedFont>
    <p:embeddedFont>
      <p:font typeface="#9Slide03 Arima Madurai" charset="0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Tahoma" pitchFamily="34" charset="0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9900FF"/>
    <a:srgbClr val="FDE1C8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8" autoAdjust="0"/>
    <p:restoredTop sz="96691" autoAdjust="0"/>
  </p:normalViewPr>
  <p:slideViewPr>
    <p:cSldViewPr>
      <p:cViewPr varScale="1">
        <p:scale>
          <a:sx n="99" d="100"/>
          <a:sy n="99" d="100"/>
        </p:scale>
        <p:origin x="-67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40" y="1447965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7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0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019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5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20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9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6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11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0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60D8594-62C4-D088-FE49-D50B252EDD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84" r:id="rId13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microsoft.com/office/2007/relationships/hdphoto" Target="../media/hdphoto9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10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8095" y="471723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91225" y="1995686"/>
            <a:ext cx="73302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 </a:t>
            </a:r>
            <a:r>
              <a:rPr lang="en-US" sz="2800" b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19: Cảnh đẹp non sông</a:t>
            </a:r>
            <a:endParaRPr lang="en-US" sz="2800" b="1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 1&amp;2 – Bài đọc 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11: Cảnh đẹp non sông</a:t>
            </a:r>
            <a:endParaRPr lang="en-US" sz="2800" b="1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=""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hồ Ba Bể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5018082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chầm chậm vào Ba Bể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 dựng cheo leo, hồ lặng im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rừng với gió ngâm se sẽ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 tiếng lòng ta với tiếng chim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C38A233-7954-056D-7BDA-150B97267496}"/>
              </a:ext>
            </a:extLst>
          </p:cNvPr>
          <p:cNvSpPr/>
          <p:nvPr/>
        </p:nvSpPr>
        <p:spPr>
          <a:xfrm>
            <a:off x="866544" y="3126098"/>
            <a:ext cx="543364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quanh quất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 ối vườn cam, thắm bãi ngô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ơi, chầm chậm chờ ta nhé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ở đây thôi, chẳng muốn về!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3ED711-1819-DE7C-D2B1-1E4C9EB9959D}"/>
              </a:ext>
            </a:extLst>
          </p:cNvPr>
          <p:cNvSpPr txBox="1"/>
          <p:nvPr/>
        </p:nvSpPr>
        <p:spPr>
          <a:xfrm>
            <a:off x="891975" y="1988962"/>
            <a:ext cx="5109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lướt nhẹ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cả mây trời trên núi xanh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 trắng bồng bềnh trôi lặng lẽ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 chèo khua bóng núi rung rinh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2D408AA-1CB0-F358-CB25-98DEEFCBADC4}"/>
              </a:ext>
            </a:extLst>
          </p:cNvPr>
          <p:cNvSpPr txBox="1"/>
          <p:nvPr/>
        </p:nvSpPr>
        <p:spPr>
          <a:xfrm>
            <a:off x="1229744" y="4267994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TRUNG THÔNG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1" name="Flowchart: Terminator 50">
            <a:extLst>
              <a:ext uri="{FF2B5EF4-FFF2-40B4-BE49-F238E27FC236}">
                <a16:creationId xmlns="" xmlns:a16="http://schemas.microsoft.com/office/drawing/2014/main" id="{E3A4F101-CF15-8B17-704C-89717044C1B1}"/>
              </a:ext>
            </a:extLst>
          </p:cNvPr>
          <p:cNvSpPr/>
          <p:nvPr/>
        </p:nvSpPr>
        <p:spPr>
          <a:xfrm>
            <a:off x="4530823" y="2681266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đoạn?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lowchart: Terminator 51">
            <a:extLst>
              <a:ext uri="{FF2B5EF4-FFF2-40B4-BE49-F238E27FC236}">
                <a16:creationId xmlns="" xmlns:a16="http://schemas.microsoft.com/office/drawing/2014/main" id="{CF09C2BE-FEC3-AE1B-9965-B976B4025C36}"/>
              </a:ext>
            </a:extLst>
          </p:cNvPr>
          <p:cNvSpPr/>
          <p:nvPr/>
        </p:nvSpPr>
        <p:spPr>
          <a:xfrm>
            <a:off x="4525851" y="2702766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750457"/>
            <a:chOff x="395536" y="1031823"/>
            <a:chExt cx="454526" cy="75045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C1E4B575-98D8-A4A4-93F9-77CF3438CF2C}"/>
              </a:ext>
            </a:extLst>
          </p:cNvPr>
          <p:cNvGrpSpPr/>
          <p:nvPr/>
        </p:nvGrpSpPr>
        <p:grpSpPr>
          <a:xfrm>
            <a:off x="437449" y="1937135"/>
            <a:ext cx="403917" cy="850884"/>
            <a:chOff x="395536" y="1031823"/>
            <a:chExt cx="403917" cy="85088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799453" y="1176084"/>
              <a:ext cx="0" cy="70662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0BB3B73-EA65-2CD8-08F9-A900D8DFD14A}"/>
              </a:ext>
            </a:extLst>
          </p:cNvPr>
          <p:cNvGrpSpPr/>
          <p:nvPr/>
        </p:nvGrpSpPr>
        <p:grpSpPr>
          <a:xfrm>
            <a:off x="434729" y="3108315"/>
            <a:ext cx="415333" cy="943981"/>
            <a:chOff x="376014" y="3889766"/>
            <a:chExt cx="415333" cy="94398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51" y="3954539"/>
              <a:ext cx="8696" cy="8792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019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=""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7A4E65-F44D-2FFA-E9D0-217D35C7EDB2}"/>
              </a:ext>
            </a:extLst>
          </p:cNvPr>
          <p:cNvSpPr txBox="1"/>
          <p:nvPr/>
        </p:nvSpPr>
        <p:spPr>
          <a:xfrm>
            <a:off x="395536" y="1779662"/>
            <a:ext cx="5040561" cy="954063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just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ta,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 nhẹ,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ẽ. </a:t>
            </a:r>
            <a:endParaRPr 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9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156363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ta quanh quất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Ba Bể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ối vườn cam,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thắm bãi ngô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ơi,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chầm chậm chờ ta nhé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ở đây thôi,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chẳng muốn về!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13">
            <a:extLst>
              <a:ext uri="{FF2B5EF4-FFF2-40B4-BE49-F238E27FC236}">
                <a16:creationId xmlns=""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2953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=""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hồ Ba Bể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5018082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chầm chậm vào Ba Bể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 dựng cheo leo, hồ lặng im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rừng với gió ngâm se sẽ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 tiếng lòng ta với tiếng chim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C38A233-7954-056D-7BDA-150B97267496}"/>
              </a:ext>
            </a:extLst>
          </p:cNvPr>
          <p:cNvSpPr/>
          <p:nvPr/>
        </p:nvSpPr>
        <p:spPr>
          <a:xfrm>
            <a:off x="866544" y="3126098"/>
            <a:ext cx="543364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quanh quất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 ối vườn cam, thắm bãi ngô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ơi, chầm chậm chờ ta nhé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ở đây thôi, chẳng muốn về!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3ED711-1819-DE7C-D2B1-1E4C9EB9959D}"/>
              </a:ext>
            </a:extLst>
          </p:cNvPr>
          <p:cNvSpPr txBox="1"/>
          <p:nvPr/>
        </p:nvSpPr>
        <p:spPr>
          <a:xfrm>
            <a:off x="891975" y="1988962"/>
            <a:ext cx="5109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lướt nhẹ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cả mây trời trên núi xanh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 trắng bồng bềnh trôi lặng lẽ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 chèo khua bóng núi rung rinh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2D408AA-1CB0-F358-CB25-98DEEFCBADC4}"/>
              </a:ext>
            </a:extLst>
          </p:cNvPr>
          <p:cNvSpPr txBox="1"/>
          <p:nvPr/>
        </p:nvSpPr>
        <p:spPr>
          <a:xfrm>
            <a:off x="1229744" y="4267994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TRUNG THÔNG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A65691D-B06B-49DA-0592-7ABFF0DA7BDC}"/>
              </a:ext>
            </a:extLst>
          </p:cNvPr>
          <p:cNvCxnSpPr>
            <a:cxnSpLocks/>
          </p:cNvCxnSpPr>
          <p:nvPr/>
        </p:nvCxnSpPr>
        <p:spPr>
          <a:xfrm flipH="1">
            <a:off x="2927392" y="9407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DE5E24E-D2C1-514E-3A05-7AAF32946A6C}"/>
              </a:ext>
            </a:extLst>
          </p:cNvPr>
          <p:cNvGrpSpPr/>
          <p:nvPr/>
        </p:nvGrpSpPr>
        <p:grpSpPr>
          <a:xfrm>
            <a:off x="3947891" y="3861746"/>
            <a:ext cx="144016" cy="213816"/>
            <a:chOff x="2267744" y="1892686"/>
            <a:chExt cx="144016" cy="21381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265BF1CE-211A-579E-A635-3521E2C3A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96D294EA-0B6A-6BBB-8D7E-1AD1873D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750457"/>
            <a:chOff x="395536" y="1031823"/>
            <a:chExt cx="454526" cy="75045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C1E4B575-98D8-A4A4-93F9-77CF3438CF2C}"/>
              </a:ext>
            </a:extLst>
          </p:cNvPr>
          <p:cNvGrpSpPr/>
          <p:nvPr/>
        </p:nvGrpSpPr>
        <p:grpSpPr>
          <a:xfrm>
            <a:off x="437449" y="1937135"/>
            <a:ext cx="403917" cy="850884"/>
            <a:chOff x="395536" y="1031823"/>
            <a:chExt cx="403917" cy="85088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799453" y="1176084"/>
              <a:ext cx="0" cy="70662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0BB3B73-EA65-2CD8-08F9-A900D8DFD14A}"/>
              </a:ext>
            </a:extLst>
          </p:cNvPr>
          <p:cNvGrpSpPr/>
          <p:nvPr/>
        </p:nvGrpSpPr>
        <p:grpSpPr>
          <a:xfrm>
            <a:off x="434729" y="3108315"/>
            <a:ext cx="415333" cy="943981"/>
            <a:chOff x="376014" y="3889766"/>
            <a:chExt cx="415333" cy="94398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51" y="3954539"/>
              <a:ext cx="8696" cy="8792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909181" y="87138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585702" y="115236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1137C87F-283E-F237-CB90-D1BC779C7B8B}"/>
              </a:ext>
            </a:extLst>
          </p:cNvPr>
          <p:cNvCxnSpPr>
            <a:cxnSpLocks/>
          </p:cNvCxnSpPr>
          <p:nvPr/>
        </p:nvCxnSpPr>
        <p:spPr>
          <a:xfrm flipH="1">
            <a:off x="1783041" y="274926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D4B664E4-22D2-1E68-DEDC-B0A94A2DBA85}"/>
              </a:ext>
            </a:extLst>
          </p:cNvPr>
          <p:cNvCxnSpPr>
            <a:cxnSpLocks/>
          </p:cNvCxnSpPr>
          <p:nvPr/>
        </p:nvCxnSpPr>
        <p:spPr>
          <a:xfrm flipH="1">
            <a:off x="2891388" y="250426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86619DD0-6074-C97D-0CDB-A8E589C4FDAC}"/>
              </a:ext>
            </a:extLst>
          </p:cNvPr>
          <p:cNvGrpSpPr/>
          <p:nvPr/>
        </p:nvGrpSpPr>
        <p:grpSpPr>
          <a:xfrm>
            <a:off x="3826614" y="1631433"/>
            <a:ext cx="144016" cy="213816"/>
            <a:chOff x="2267744" y="1892686"/>
            <a:chExt cx="144016" cy="21381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55F50582-9E5D-6449-8DBA-D270E9E41C8E}"/>
              </a:ext>
            </a:extLst>
          </p:cNvPr>
          <p:cNvCxnSpPr>
            <a:cxnSpLocks/>
          </p:cNvCxnSpPr>
          <p:nvPr/>
        </p:nvCxnSpPr>
        <p:spPr>
          <a:xfrm flipH="1">
            <a:off x="2471446" y="386174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2E539F46-7D7E-CABB-99DA-044AE94D21C6}"/>
              </a:ext>
            </a:extLst>
          </p:cNvPr>
          <p:cNvCxnSpPr>
            <a:cxnSpLocks/>
          </p:cNvCxnSpPr>
          <p:nvPr/>
        </p:nvCxnSpPr>
        <p:spPr>
          <a:xfrm flipH="1">
            <a:off x="7240222" y="302313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646594" y="12047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231740" y="142257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41969" y="1435209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93598" y="164902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75062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86619DD0-6074-C97D-0CDB-A8E589C4FDAC}"/>
              </a:ext>
            </a:extLst>
          </p:cNvPr>
          <p:cNvGrpSpPr/>
          <p:nvPr/>
        </p:nvGrpSpPr>
        <p:grpSpPr>
          <a:xfrm>
            <a:off x="3995936" y="2749075"/>
            <a:ext cx="144016" cy="213816"/>
            <a:chOff x="2267744" y="1892686"/>
            <a:chExt cx="144016" cy="21381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657710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57594" y="223225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357675" y="33906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BED0812-FBEE-F91F-CCB1-E114720B51CC}"/>
              </a:ext>
            </a:extLst>
          </p:cNvPr>
          <p:cNvCxnSpPr>
            <a:cxnSpLocks/>
          </p:cNvCxnSpPr>
          <p:nvPr/>
        </p:nvCxnSpPr>
        <p:spPr>
          <a:xfrm flipH="1">
            <a:off x="1855049" y="366101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4DA6E102-538F-AE0D-5277-98507BE8B7A6}"/>
              </a:ext>
            </a:extLst>
          </p:cNvPr>
          <p:cNvCxnSpPr>
            <a:cxnSpLocks/>
          </p:cNvCxnSpPr>
          <p:nvPr/>
        </p:nvCxnSpPr>
        <p:spPr>
          <a:xfrm flipH="1">
            <a:off x="2891388" y="318506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718602" y="22675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34626" y="250962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23928" y="312609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49668" y="33882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4006694" y="364793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987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41" y="606538"/>
            <a:ext cx="2599976" cy="800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9" y="1756717"/>
            <a:ext cx="2342127" cy="557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54" y="2698649"/>
            <a:ext cx="2342127" cy="550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30" y="3706308"/>
            <a:ext cx="2349289" cy="550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619" y="312447"/>
            <a:ext cx="5242925" cy="97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619" y="1606678"/>
            <a:ext cx="5020889" cy="857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994" y="2753779"/>
            <a:ext cx="5092513" cy="1000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991" y="3964705"/>
            <a:ext cx="5020889" cy="85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0624B0-7C22-7266-DCF9-534E69A692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6752" r="70676" b="81715"/>
          <a:stretch/>
        </p:blipFill>
        <p:spPr>
          <a:xfrm>
            <a:off x="550860" y="168956"/>
            <a:ext cx="1947919" cy="4572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608E5B0-BCE5-94C1-C793-BF6360E36046}"/>
              </a:ext>
            </a:extLst>
          </p:cNvPr>
          <p:cNvCxnSpPr/>
          <p:nvPr/>
        </p:nvCxnSpPr>
        <p:spPr>
          <a:xfrm>
            <a:off x="2896185" y="1006644"/>
            <a:ext cx="845434" cy="8793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C8D7C44-3B9C-2D94-3ACC-8E7AEAFC056C}"/>
              </a:ext>
            </a:extLst>
          </p:cNvPr>
          <p:cNvCxnSpPr/>
          <p:nvPr/>
        </p:nvCxnSpPr>
        <p:spPr>
          <a:xfrm>
            <a:off x="2848018" y="2035363"/>
            <a:ext cx="893601" cy="938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12B2A3F-3E37-44FE-33DF-62428E6A0259}"/>
              </a:ext>
            </a:extLst>
          </p:cNvPr>
          <p:cNvCxnSpPr/>
          <p:nvPr/>
        </p:nvCxnSpPr>
        <p:spPr>
          <a:xfrm flipV="1">
            <a:off x="2848018" y="1006644"/>
            <a:ext cx="979190" cy="2116988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D7B7D3C3-FDBD-8DE0-E24C-6F62930C1E38}"/>
              </a:ext>
            </a:extLst>
          </p:cNvPr>
          <p:cNvCxnSpPr>
            <a:endCxn id="9" idx="1"/>
          </p:cNvCxnSpPr>
          <p:nvPr/>
        </p:nvCxnSpPr>
        <p:spPr>
          <a:xfrm>
            <a:off x="2848018" y="3914776"/>
            <a:ext cx="883973" cy="47504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=""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hồ Ba Bể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5018082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chầm chậm vào Ba Bể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 dựng cheo leo, hồ lặng im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rừng với gió ngâm se sẽ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 tiếng lòng ta với tiếng chim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C38A233-7954-056D-7BDA-150B97267496}"/>
              </a:ext>
            </a:extLst>
          </p:cNvPr>
          <p:cNvSpPr/>
          <p:nvPr/>
        </p:nvSpPr>
        <p:spPr>
          <a:xfrm>
            <a:off x="866544" y="3126098"/>
            <a:ext cx="543364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quanh quất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 ối vườn cam, thắm bãi ngô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ơi, chầm chậm chờ ta nhé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ở đây thôi, chẳng muốn về!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3ED711-1819-DE7C-D2B1-1E4C9EB9959D}"/>
              </a:ext>
            </a:extLst>
          </p:cNvPr>
          <p:cNvSpPr txBox="1"/>
          <p:nvPr/>
        </p:nvSpPr>
        <p:spPr>
          <a:xfrm>
            <a:off x="891975" y="1988962"/>
            <a:ext cx="5109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lướt nhẹ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cả mây trời trên núi xanh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 trắng bồng bềnh trôi lặng lẽ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 chèo khua bóng núi rung rinh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2D408AA-1CB0-F358-CB25-98DEEFCBADC4}"/>
              </a:ext>
            </a:extLst>
          </p:cNvPr>
          <p:cNvSpPr txBox="1"/>
          <p:nvPr/>
        </p:nvSpPr>
        <p:spPr>
          <a:xfrm>
            <a:off x="1229744" y="4267994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TRUNG THÔNG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A65691D-B06B-49DA-0592-7ABFF0DA7BDC}"/>
              </a:ext>
            </a:extLst>
          </p:cNvPr>
          <p:cNvCxnSpPr>
            <a:cxnSpLocks/>
          </p:cNvCxnSpPr>
          <p:nvPr/>
        </p:nvCxnSpPr>
        <p:spPr>
          <a:xfrm flipH="1">
            <a:off x="2927392" y="9407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DE5E24E-D2C1-514E-3A05-7AAF32946A6C}"/>
              </a:ext>
            </a:extLst>
          </p:cNvPr>
          <p:cNvGrpSpPr/>
          <p:nvPr/>
        </p:nvGrpSpPr>
        <p:grpSpPr>
          <a:xfrm>
            <a:off x="3947891" y="3861746"/>
            <a:ext cx="144016" cy="213816"/>
            <a:chOff x="2267744" y="1892686"/>
            <a:chExt cx="144016" cy="21381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265BF1CE-211A-579E-A635-3521E2C3A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96D294EA-0B6A-6BBB-8D7E-1AD1873D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750457"/>
            <a:chOff x="395536" y="1031823"/>
            <a:chExt cx="454526" cy="75045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C1E4B575-98D8-A4A4-93F9-77CF3438CF2C}"/>
              </a:ext>
            </a:extLst>
          </p:cNvPr>
          <p:cNvGrpSpPr/>
          <p:nvPr/>
        </p:nvGrpSpPr>
        <p:grpSpPr>
          <a:xfrm>
            <a:off x="437449" y="1937135"/>
            <a:ext cx="403917" cy="850884"/>
            <a:chOff x="395536" y="1031823"/>
            <a:chExt cx="403917" cy="85088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799453" y="1176084"/>
              <a:ext cx="0" cy="70662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0BB3B73-EA65-2CD8-08F9-A900D8DFD14A}"/>
              </a:ext>
            </a:extLst>
          </p:cNvPr>
          <p:cNvGrpSpPr/>
          <p:nvPr/>
        </p:nvGrpSpPr>
        <p:grpSpPr>
          <a:xfrm>
            <a:off x="434729" y="3108315"/>
            <a:ext cx="415333" cy="943981"/>
            <a:chOff x="376014" y="3889766"/>
            <a:chExt cx="415333" cy="94398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51" y="3954539"/>
              <a:ext cx="8696" cy="8792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909181" y="87138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585702" y="115236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1137C87F-283E-F237-CB90-D1BC779C7B8B}"/>
              </a:ext>
            </a:extLst>
          </p:cNvPr>
          <p:cNvCxnSpPr>
            <a:cxnSpLocks/>
          </p:cNvCxnSpPr>
          <p:nvPr/>
        </p:nvCxnSpPr>
        <p:spPr>
          <a:xfrm flipH="1">
            <a:off x="1783041" y="274926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D4B664E4-22D2-1E68-DEDC-B0A94A2DBA85}"/>
              </a:ext>
            </a:extLst>
          </p:cNvPr>
          <p:cNvCxnSpPr>
            <a:cxnSpLocks/>
          </p:cNvCxnSpPr>
          <p:nvPr/>
        </p:nvCxnSpPr>
        <p:spPr>
          <a:xfrm flipH="1">
            <a:off x="2891388" y="250426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86619DD0-6074-C97D-0CDB-A8E589C4FDAC}"/>
              </a:ext>
            </a:extLst>
          </p:cNvPr>
          <p:cNvGrpSpPr/>
          <p:nvPr/>
        </p:nvGrpSpPr>
        <p:grpSpPr>
          <a:xfrm>
            <a:off x="3826614" y="1631433"/>
            <a:ext cx="144016" cy="213816"/>
            <a:chOff x="2267744" y="1892686"/>
            <a:chExt cx="144016" cy="21381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55F50582-9E5D-6449-8DBA-D270E9E41C8E}"/>
              </a:ext>
            </a:extLst>
          </p:cNvPr>
          <p:cNvCxnSpPr>
            <a:cxnSpLocks/>
          </p:cNvCxnSpPr>
          <p:nvPr/>
        </p:nvCxnSpPr>
        <p:spPr>
          <a:xfrm flipH="1">
            <a:off x="2471446" y="386174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2E539F46-7D7E-CABB-99DA-044AE94D21C6}"/>
              </a:ext>
            </a:extLst>
          </p:cNvPr>
          <p:cNvCxnSpPr>
            <a:cxnSpLocks/>
          </p:cNvCxnSpPr>
          <p:nvPr/>
        </p:nvCxnSpPr>
        <p:spPr>
          <a:xfrm flipH="1">
            <a:off x="7240222" y="302313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646594" y="12047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231740" y="142257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41969" y="1435209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93598" y="164902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75062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86619DD0-6074-C97D-0CDB-A8E589C4FDAC}"/>
              </a:ext>
            </a:extLst>
          </p:cNvPr>
          <p:cNvGrpSpPr/>
          <p:nvPr/>
        </p:nvGrpSpPr>
        <p:grpSpPr>
          <a:xfrm>
            <a:off x="3995936" y="2749075"/>
            <a:ext cx="144016" cy="213816"/>
            <a:chOff x="2267744" y="1892686"/>
            <a:chExt cx="144016" cy="21381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657710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57594" y="223225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357675" y="33906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BED0812-FBEE-F91F-CCB1-E114720B51CC}"/>
              </a:ext>
            </a:extLst>
          </p:cNvPr>
          <p:cNvCxnSpPr>
            <a:cxnSpLocks/>
          </p:cNvCxnSpPr>
          <p:nvPr/>
        </p:nvCxnSpPr>
        <p:spPr>
          <a:xfrm flipH="1">
            <a:off x="1855049" y="366101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4DA6E102-538F-AE0D-5277-98507BE8B7A6}"/>
              </a:ext>
            </a:extLst>
          </p:cNvPr>
          <p:cNvCxnSpPr>
            <a:cxnSpLocks/>
          </p:cNvCxnSpPr>
          <p:nvPr/>
        </p:nvCxnSpPr>
        <p:spPr>
          <a:xfrm flipH="1">
            <a:off x="2891388" y="318506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718602" y="22675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34626" y="250962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23928" y="312609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49668" y="33882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4006694" y="364793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746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=""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=""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=""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=""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=""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=""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=""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=""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=""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=""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=""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=""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=""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=""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=""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=""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=""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=""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=""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=""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=""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=""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=""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=""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=""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=""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=""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=""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=""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=""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=""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=""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=""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=""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=""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=""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=""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=""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=""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=""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=""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=""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=""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=""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=""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=""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=""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=""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=""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=""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=""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=""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=""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=""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=""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=""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=""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=""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=""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=""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=""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=""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=""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=""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=""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=""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=""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=""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=""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=""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=""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=""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=""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=""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=""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=""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=""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=""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=""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=""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=""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=""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=""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=""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=""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=""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=""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=""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=""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=""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=""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=""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=""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=""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=""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=""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=""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=""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=""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=""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=""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=""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=""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=""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=""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=""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=""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=""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=""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=""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=""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=""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=""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=""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=""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=""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=""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=""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=""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=""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=""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=""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=""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=""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700" b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 trên hồ Ba Bể, tác giả nghe được những âm thanh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thuyền trên hồ Ba Bể, tác giả nghe thấy tiếng ngâm của núi rừng và lá cây, nghe thấy tiếng chim hót.  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8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=""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=""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=""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=""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=""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=""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=""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=""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=""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=""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=""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=""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=""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=""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=""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=""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=""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=""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=""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=""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=""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=""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=""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=""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=""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=""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=""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=""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=""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=""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=""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=""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=""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=""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=""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=""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=""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=""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=""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=""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=""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=""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=""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=""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=""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=""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=""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=""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=""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=""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=""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=""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=""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=""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=""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=""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=""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=""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=""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=""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=""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=""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=""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=""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=""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=""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=""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=""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=""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=""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=""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=""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=""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=""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=""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=""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=""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=""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=""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=""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=""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=""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=""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=""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=""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=""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=""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=""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=""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=""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=""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=""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=""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=""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=""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=""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=""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=""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=""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=""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=""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=""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=""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=""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=""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=""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=""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=""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=""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=""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=""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=""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=""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=""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=""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=""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=""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=""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=""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=""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=""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=""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=""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=""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tác giả có cảm giác thuyền lướt trên mây, trên núi? Chọn ý đúng: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263918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Vì thuyền lướt trên mặt hồ có in bóng mây, núi.</a:t>
            </a:r>
          </a:p>
          <a:p>
            <a:pPr algn="just"/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Vì mái chèo khua làm bóng núi rung rinh.</a:t>
            </a:r>
          </a:p>
          <a:p>
            <a:pPr algn="just"/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Vì xung quanh hồ có núi dựng cheo leo. </a:t>
            </a:r>
          </a:p>
          <a:p>
            <a:pPr defTabSz="685800">
              <a:defRPr/>
            </a:pP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195736" y="2793064"/>
            <a:ext cx="360040" cy="426942"/>
          </a:xfrm>
          <a:prstGeom prst="flowChartConnector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=""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=""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=""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=""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=""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=""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=""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=""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=""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=""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=""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=""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=""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=""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=""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=""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=""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=""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=""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=""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=""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=""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=""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=""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=""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=""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=""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=""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=""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=""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=""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=""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=""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=""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=""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=""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=""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=""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=""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=""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=""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=""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=""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=""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=""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=""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=""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=""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=""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=""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=""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=""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=""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=""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=""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=""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=""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=""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=""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=""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=""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=""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=""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=""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=""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=""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=""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=""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=""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=""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=""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=""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=""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=""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=""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=""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=""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=""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=""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=""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=""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=""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=""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=""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=""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=""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=""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=""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=""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=""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=""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=""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=""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=""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=""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=""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=""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=""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=""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=""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=""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=""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=""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=""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=""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=""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=""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=""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=""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=""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=""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=""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=""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=""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=""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=""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=""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=""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=""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=""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=""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=""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=""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=""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Câu 3: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 cảnh hồ Ba Bể đẹp như thế nào? 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cảnh hồ Ba Bể thơ mộng, yên ả với núi rừng, thiên nhiên hùng vĩ.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=""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=""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=""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=""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=""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=""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=""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=""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=""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=""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=""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=""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=""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=""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=""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=""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=""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=""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=""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=""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=""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=""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=""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=""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=""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=""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=""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=""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=""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=""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=""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=""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=""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=""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=""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=""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=""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=""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=""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=""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=""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=""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=""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=""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=""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=""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=""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=""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=""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=""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=""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=""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=""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=""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=""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=""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=""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=""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=""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=""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=""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=""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=""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=""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=""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=""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=""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=""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=""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=""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=""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=""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=""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=""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=""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=""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=""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=""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=""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=""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=""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=""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=""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=""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=""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=""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=""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=""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=""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=""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=""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=""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=""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=""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=""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=""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=""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=""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=""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=""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=""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=""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=""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=""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=""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=""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=""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=""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=""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=""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=""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=""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=""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=""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=""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=""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=""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=""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=""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=""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=""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=""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=""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=""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Theo em, vì sao tác giả viết: “Muốn ở đây thôi, chẳng muốn về?</a:t>
            </a:r>
          </a:p>
          <a:p>
            <a:pPr defTabSz="685800">
              <a:defRPr/>
            </a:pP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viết: “Muốn ở đây thôi, chẳng muốn về!” vì khung cảnh nơi đây vô cùng tươi đẹp và yên bình.  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616706"/>
            <a:ext cx="597666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ngợi vẻ đẹp thơ mộng của hồ Ba Bể, thể hiện tình yêu và niềm tự hào 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tác giả về một cảnh đẹp của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 đất nước.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3">
            <a:extLst>
              <a:ext uri="{FF2B5EF4-FFF2-40B4-BE49-F238E27FC236}">
                <a16:creationId xmlns=""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NỘI DUNG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5560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hồ Ba Bể được viết như thế nào? Chọn ý đúng: </a:t>
            </a:r>
          </a:p>
          <a:p>
            <a:pPr algn="just"/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Viết hoa chữ cái đầu của mỗi tiếng: Ba Bể</a:t>
            </a:r>
          </a:p>
          <a:p>
            <a:pPr algn="just"/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Viết hoa chữ cái đầu của tiếng đầu tiên: Ba bể</a:t>
            </a:r>
          </a:p>
          <a:p>
            <a:pPr algn="just"/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Viết hoa chữ cái đầu của tiếng đầu tiên, đặt dấu gạch nối giữa các tiếng: Ba-bể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15566"/>
            <a:ext cx="6552728" cy="2664549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043608" y="1779662"/>
            <a:ext cx="432048" cy="360040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4EAC55-235D-E1AB-88F4-E9630A6C71EB}"/>
              </a:ext>
            </a:extLst>
          </p:cNvPr>
          <p:cNvSpPr txBox="1"/>
          <p:nvPr/>
        </p:nvSpPr>
        <p:spPr>
          <a:xfrm>
            <a:off x="251521" y="48351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tên xã (phường, thị trấn), huyện (quận, thị xã, thành phố) nơi em ở. 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EF85AE-3D30-F059-7297-18F3AD93F700}"/>
              </a:ext>
            </a:extLst>
          </p:cNvPr>
          <p:cNvSpPr txBox="1"/>
          <p:nvPr/>
        </p:nvSpPr>
        <p:spPr>
          <a:xfrm>
            <a:off x="323528" y="1879252"/>
            <a:ext cx="6965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6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 dụ: xã La Hiên, huyện Võ Nhai, tỉnh Thái Nguyên</a:t>
            </a:r>
          </a:p>
          <a:p>
            <a:r>
              <a:rPr lang="en-US" sz="2400" smtClean="0">
                <a:solidFill>
                  <a:schemeClr val="accent6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2400">
              <a:solidFill>
                <a:schemeClr val="accent6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39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ngâm se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trôi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khua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rinh.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 chèo khua bóng núi rung rinh.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ngâm se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trôi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khua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rinh.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ngâm se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trôi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khua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rinh.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r>
              <a:rPr lang="en-US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 defTabSz="914378"/>
            <a:r>
              <a:rPr lang="en-US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CỬ BÍ MẬT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 rừng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 tiếng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</a:rPr>
              <a:t/>
            </a:r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Hoc10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Hồ Gươm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Hồ Tây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100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Hồ gì ở giữa thủ đô</a:t>
            </a:r>
          </a:p>
          <a:p>
            <a:pPr algn="ctr" defTabSz="914378"/>
            <a:r>
              <a:rPr lang="en-US" sz="2100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Nước xanh biêng biếc,</a:t>
            </a:r>
            <a:r>
              <a:rPr lang="en-US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Tháp Rùa nghiêng soi?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gì cao nhất nước ta</a:t>
            </a:r>
          </a:p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ai cũng gọi nóc nhà Đông Dương?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0" y="1593056"/>
            <a:ext cx="244326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smtClean="0">
                <a:solidFill>
                  <a:srgbClr val="0000FF"/>
                </a:solidFill>
              </a:rPr>
              <a:t>B.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Phan Xi păng</a:t>
            </a:r>
          </a:p>
          <a:p>
            <a:pPr algn="ctr" defTabSz="914378"/>
            <a:r>
              <a:rPr lang="en-US" sz="2400" smtClean="0">
                <a:solidFill>
                  <a:srgbClr val="0000FF"/>
                </a:solidFill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15778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78D5C8-0FFE-E4A1-B4E0-4FBB8A0C2FD3}"/>
              </a:ext>
            </a:extLst>
          </p:cNvPr>
          <p:cNvSpPr txBox="1"/>
          <p:nvPr/>
        </p:nvSpPr>
        <p:spPr>
          <a:xfrm>
            <a:off x="2337082" y="339857"/>
            <a:ext cx="722750" cy="98583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Là</a:t>
            </a:r>
          </a:p>
          <a:p>
            <a:pPr algn="ctr" defTabSz="914378"/>
            <a:r>
              <a:rPr lang="en-US" sz="1800" smtClean="0">
                <a:solidFill>
                  <a:srgbClr val="0000FF"/>
                </a:solidFill>
                <a:latin typeface="Calibri"/>
              </a:rPr>
              <a:t>Núi nào?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87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 có cảng Nhà Rồng?</a:t>
            </a:r>
          </a:p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 sương phủ rừng thông sớm chiều?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0" y="1593056"/>
            <a:ext cx="244326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0000FF"/>
                </a:solidFill>
              </a:rPr>
              <a:t>B.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Hồ Chí Minh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15778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>
                <a:solidFill>
                  <a:srgbClr val="0000FF"/>
                </a:solidFill>
              </a:rPr>
              <a:t>C</a:t>
            </a:r>
            <a:r>
              <a:rPr lang="en-US" sz="2400" smtClean="0">
                <a:solidFill>
                  <a:srgbClr val="0000FF"/>
                </a:solidFill>
              </a:rPr>
              <a:t>. Đà Lạt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78D5C8-0FFE-E4A1-B4E0-4FBB8A0C2FD3}"/>
              </a:ext>
            </a:extLst>
          </p:cNvPr>
          <p:cNvSpPr txBox="1"/>
          <p:nvPr/>
        </p:nvSpPr>
        <p:spPr>
          <a:xfrm>
            <a:off x="2337082" y="339857"/>
            <a:ext cx="722750" cy="98583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 smtClean="0">
                <a:solidFill>
                  <a:srgbClr val="0000FF"/>
                </a:solidFill>
                <a:latin typeface="Calibri"/>
              </a:rPr>
              <a:t>Là ở đâu 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989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Hs nghe bài hát </a:t>
            </a:r>
            <a:r>
              <a:rPr lang="en-US"/>
              <a:t>Huyền thoại Hồ Bể dân ca Tày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78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1403648" y="267494"/>
            <a:ext cx="7056784" cy="70784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 </a:t>
            </a:r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 11: Trên hồ Ba Bể </a:t>
            </a:r>
          </a:p>
          <a:p>
            <a:pPr algn="ctr"/>
            <a:r>
              <a:rPr lang="en-US" sz="12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(Trích)</a:t>
            </a:r>
            <a:endParaRPr lang="vi-VN" sz="12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95536" y="1129945"/>
            <a:ext cx="3960440" cy="3785607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ta chầm chậm vào Ba Bể 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Núi dựng cheo leo, hồ lặng im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Lá rrừng với gió ngâm se sẽ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Họa tiếng lòng ta với tiếng chim.</a:t>
            </a:r>
          </a:p>
          <a:p>
            <a:endParaRPr lang="en-US" sz="1600" b="1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ta luoét nhẹ trên Ba Bể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 cả mây trời, trên núi xanh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Mây trắng bồng bềnh trôi lặng lẽ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Mái chèo khua bóng núi rung rinh.</a:t>
            </a:r>
          </a:p>
          <a:p>
            <a:endParaRPr lang="en-US" sz="1600" b="1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qua quanh quất trên Ba Bể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Đỏ ối vườn cam, thắm bãi ngô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ơi, chầm chậm chờ ta nhé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Muốn ở đây thôi chẳng muốn về !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HOÀNG TRUNG THÔNG</a:t>
            </a:r>
            <a:endParaRPr lang="vi-VN" sz="1600" b="1" dirty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1403648" y="267494"/>
            <a:ext cx="7056784" cy="70784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 </a:t>
            </a:r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 11: Trên hồ Ba Bể </a:t>
            </a:r>
          </a:p>
          <a:p>
            <a:pPr algn="ctr"/>
            <a:r>
              <a:rPr lang="en-US" sz="12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(Trích)</a:t>
            </a:r>
            <a:endParaRPr lang="vi-VN" sz="12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95536" y="1129945"/>
            <a:ext cx="3960440" cy="3785607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ta chầm chậm vào Ba Bể 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Núi dựng cheo leo, hồ lặng im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Lá rrừng với gió ngâm se sẽ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Họa tiếng lòng ta với tiếng chim.</a:t>
            </a:r>
          </a:p>
          <a:p>
            <a:endParaRPr lang="en-US" sz="1600" b="1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ta luoét nhẹ trên Ba Bể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 cả mây trời, trên núi xanh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Mây trắng bồng bềnh trôi lặng lẽ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Mái chèo khua bóng núi rung rinh.</a:t>
            </a:r>
          </a:p>
          <a:p>
            <a:endParaRPr lang="en-US" sz="1600" b="1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qua quanh quất trên Ba Bể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Đỏ ối vườn cam, thắm bãi ngô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ơi, chầm chậm chờ ta nhé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Muốn ở đây thôi chẳng muốn về !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HOÀNG TRUNG THÔNG</a:t>
            </a:r>
            <a:endParaRPr lang="vi-VN" sz="1600" b="1" dirty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0649"/>
            <a:ext cx="4023765" cy="36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3059</TotalTime>
  <Words>1196</Words>
  <Application>Microsoft Office PowerPoint</Application>
  <PresentationFormat>On-screen Show (16:9)</PresentationFormat>
  <Paragraphs>213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宋体</vt:lpstr>
      <vt:lpstr>#9Slide03 Arima Madurai</vt:lpstr>
      <vt:lpstr>Times New Roman</vt:lpstr>
      <vt:lpstr>Calibri</vt:lpstr>
      <vt:lpstr>UTM Avo</vt:lpstr>
      <vt:lpstr>Arial-Rounded</vt:lpstr>
      <vt:lpstr>Tahoma</vt:lpstr>
      <vt:lpstr>1_Office Theme</vt:lpstr>
      <vt:lpstr>3_Office Theme</vt:lpstr>
      <vt:lpstr>4_Office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Hoc10 chúc các em học tốt!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A</cp:lastModifiedBy>
  <cp:revision>300</cp:revision>
  <dcterms:created xsi:type="dcterms:W3CDTF">2015-09-25T00:55:29Z</dcterms:created>
  <dcterms:modified xsi:type="dcterms:W3CDTF">2022-11-02T01:18:54Z</dcterms:modified>
  <cp:category>9Slide.vn</cp:category>
</cp:coreProperties>
</file>