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82"/>
  </p:notesMasterIdLst>
  <p:sldIdLst>
    <p:sldId id="308" r:id="rId2"/>
    <p:sldId id="260" r:id="rId3"/>
    <p:sldId id="391" r:id="rId4"/>
    <p:sldId id="291" r:id="rId5"/>
    <p:sldId id="309" r:id="rId6"/>
    <p:sldId id="262" r:id="rId7"/>
    <p:sldId id="266" r:id="rId8"/>
    <p:sldId id="316" r:id="rId9"/>
    <p:sldId id="317" r:id="rId10"/>
    <p:sldId id="318" r:id="rId11"/>
    <p:sldId id="319" r:id="rId12"/>
    <p:sldId id="395" r:id="rId13"/>
    <p:sldId id="322" r:id="rId14"/>
    <p:sldId id="323" r:id="rId15"/>
    <p:sldId id="320" r:id="rId16"/>
    <p:sldId id="325" r:id="rId17"/>
    <p:sldId id="397" r:id="rId18"/>
    <p:sldId id="326" r:id="rId19"/>
    <p:sldId id="329" r:id="rId20"/>
    <p:sldId id="330" r:id="rId21"/>
    <p:sldId id="327" r:id="rId22"/>
    <p:sldId id="331" r:id="rId23"/>
    <p:sldId id="335" r:id="rId24"/>
    <p:sldId id="336" r:id="rId25"/>
    <p:sldId id="332" r:id="rId26"/>
    <p:sldId id="337" r:id="rId27"/>
    <p:sldId id="338" r:id="rId28"/>
    <p:sldId id="339" r:id="rId29"/>
    <p:sldId id="340" r:id="rId30"/>
    <p:sldId id="342" r:id="rId31"/>
    <p:sldId id="333" r:id="rId32"/>
    <p:sldId id="343" r:id="rId33"/>
    <p:sldId id="334" r:id="rId34"/>
    <p:sldId id="346" r:id="rId35"/>
    <p:sldId id="347" r:id="rId36"/>
    <p:sldId id="348" r:id="rId37"/>
    <p:sldId id="349" r:id="rId38"/>
    <p:sldId id="344" r:id="rId39"/>
    <p:sldId id="350" r:id="rId40"/>
    <p:sldId id="345" r:id="rId41"/>
    <p:sldId id="351" r:id="rId42"/>
    <p:sldId id="352" r:id="rId43"/>
    <p:sldId id="356" r:id="rId44"/>
    <p:sldId id="357" r:id="rId45"/>
    <p:sldId id="358" r:id="rId46"/>
    <p:sldId id="360" r:id="rId47"/>
    <p:sldId id="359" r:id="rId48"/>
    <p:sldId id="353" r:id="rId49"/>
    <p:sldId id="398" r:id="rId50"/>
    <p:sldId id="354" r:id="rId51"/>
    <p:sldId id="355" r:id="rId52"/>
    <p:sldId id="363" r:id="rId53"/>
    <p:sldId id="365" r:id="rId54"/>
    <p:sldId id="364" r:id="rId55"/>
    <p:sldId id="366" r:id="rId56"/>
    <p:sldId id="367" r:id="rId57"/>
    <p:sldId id="371" r:id="rId58"/>
    <p:sldId id="373" r:id="rId59"/>
    <p:sldId id="372" r:id="rId60"/>
    <p:sldId id="368" r:id="rId61"/>
    <p:sldId id="374" r:id="rId62"/>
    <p:sldId id="369" r:id="rId63"/>
    <p:sldId id="370" r:id="rId64"/>
    <p:sldId id="376" r:id="rId65"/>
    <p:sldId id="377" r:id="rId66"/>
    <p:sldId id="382" r:id="rId67"/>
    <p:sldId id="383" r:id="rId68"/>
    <p:sldId id="379" r:id="rId69"/>
    <p:sldId id="380" r:id="rId70"/>
    <p:sldId id="385" r:id="rId71"/>
    <p:sldId id="381" r:id="rId72"/>
    <p:sldId id="386" r:id="rId73"/>
    <p:sldId id="305" r:id="rId74"/>
    <p:sldId id="387" r:id="rId75"/>
    <p:sldId id="388" r:id="rId76"/>
    <p:sldId id="389" r:id="rId77"/>
    <p:sldId id="390" r:id="rId78"/>
    <p:sldId id="392" r:id="rId79"/>
    <p:sldId id="393" r:id="rId80"/>
    <p:sldId id="394" r:id="rId81"/>
  </p:sldIdLst>
  <p:sldSz cx="12192000" cy="6858000"/>
  <p:notesSz cx="6858000" cy="9144000"/>
  <p:embeddedFontLst>
    <p:embeddedFont>
      <p:font typeface="A2.Jovis-WorkSansRegular-San" panose="020B0604020202020204" charset="0"/>
      <p:regular r:id="rId83"/>
    </p:embeddedFont>
    <p:embeddedFont>
      <p:font typeface="Calibri" panose="020F0502020204030204" pitchFamily="34" charset="0"/>
      <p:regular r:id="rId84"/>
      <p:bold r:id="rId85"/>
      <p:italic r:id="rId86"/>
      <p:boldItalic r:id="rId87"/>
    </p:embeddedFont>
    <p:embeddedFont>
      <p:font typeface="Cambria Math" panose="02040503050406030204" pitchFamily="18" charset="0"/>
      <p:regular r:id="rId8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A99"/>
    <a:srgbClr val="87D727"/>
    <a:srgbClr val="FFFFFF"/>
    <a:srgbClr val="7030A0"/>
    <a:srgbClr val="FFC94F"/>
    <a:srgbClr val="4FC1E9"/>
    <a:srgbClr val="F0F7FB"/>
    <a:srgbClr val="B7F4F3"/>
    <a:srgbClr val="FFCE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95752" autoAdjust="0"/>
  </p:normalViewPr>
  <p:slideViewPr>
    <p:cSldViewPr snapToGrid="0">
      <p:cViewPr varScale="1">
        <p:scale>
          <a:sx n="62" d="100"/>
          <a:sy n="62" d="100"/>
        </p:scale>
        <p:origin x="760"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8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608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23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357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719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56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82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01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5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67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644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r>
              <a:rPr lang="es-ES" sz="1800" b="1">
                <a:effectLst/>
                <a:latin typeface="Arial" panose="020B0604020202020204" pitchFamily="34" charset="0"/>
                <a:ea typeface="SimSun" panose="02010600030101010101" pitchFamily="2" charset="-122"/>
                <a:cs typeface="Times New Roman" panose="02020603050405020304" pitchFamily="18" charset="0"/>
              </a:rPr>
              <a:t>- </a:t>
            </a:r>
            <a:r>
              <a:rPr lang="es-ES" sz="1800">
                <a:effectLst/>
                <a:latin typeface="Arial" panose="020B0604020202020204" pitchFamily="34" charset="0"/>
                <a:ea typeface="SimSun" panose="02010600030101010101" pitchFamily="2" charset="-122"/>
                <a:cs typeface="Times New Roman" panose="02020603050405020304" pitchFamily="18" charset="0"/>
              </a:rPr>
              <a:t>Giáo viên đưa ra khái niệm phương trình tham số đường thẳng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s-ES" sz="1800">
                <a:effectLst/>
                <a:latin typeface="Arial" panose="020B0604020202020204" pitchFamily="34" charset="0"/>
                <a:ea typeface="SimSun" panose="02010600030101010101" pitchFamily="2" charset="-122"/>
              </a:rPr>
              <a:t>- </a:t>
            </a:r>
            <a:r>
              <a:rPr lang="en-US" sz="1800">
                <a:effectLst/>
                <a:latin typeface="Arial" panose="020B0604020202020204" pitchFamily="34" charset="0"/>
                <a:ea typeface="SimSun" panose="02010600030101010101" pitchFamily="2" charset="-122"/>
              </a:rPr>
              <a:t>HĐ vận dụng khái niệm phương trình tham số đường thẳng giải </a:t>
            </a:r>
            <a:r>
              <a:rPr lang="vi-VN" sz="1800">
                <a:effectLst/>
                <a:latin typeface="Arial" panose="020B0604020202020204" pitchFamily="34" charset="0"/>
                <a:ea typeface="SimSun" panose="02010600030101010101" pitchFamily="2" charset="-122"/>
              </a:rPr>
              <a:t>VD</a:t>
            </a:r>
            <a:r>
              <a:rPr lang="en-US" sz="1800">
                <a:effectLst/>
                <a:latin typeface="Arial" panose="020B0604020202020204" pitchFamily="34" charset="0"/>
                <a:ea typeface="SimSun" panose="02010600030101010101" pitchFamily="2" charset="-122"/>
              </a:rPr>
              <a:t> theo 4 nhóm.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182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66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150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340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2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922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174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24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070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798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07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812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178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068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73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363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62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311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78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269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23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38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1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1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8/19/2022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8/19/2022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8/19/2022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8/19/2022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8/19/2022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A68F1-2637-9190-6DA8-1A8DEE51368F}"/>
              </a:ext>
            </a:extLst>
          </p:cNvPr>
          <p:cNvSpPr>
            <a:spLocks noGrp="1"/>
          </p:cNvSpPr>
          <p:nvPr>
            <p:ph type="dt" sz="half" idx="10"/>
          </p:nvPr>
        </p:nvSpPr>
        <p:spPr/>
        <p:txBody>
          <a:bodyPr/>
          <a:lstStyle/>
          <a:p>
            <a:fld id="{316E9974-F0DC-4DB8-9A38-2F8F55216D11}" type="datetime1">
              <a:rPr lang="en-US" smtClean="0"/>
              <a:t>8/19/2022</a:t>
            </a:fld>
            <a:endParaRPr lang="en-US"/>
          </a:p>
        </p:txBody>
      </p:sp>
      <p:sp>
        <p:nvSpPr>
          <p:cNvPr id="3" name="Footer Placeholder 2">
            <a:extLst>
              <a:ext uri="{FF2B5EF4-FFF2-40B4-BE49-F238E27FC236}">
                <a16:creationId xmlns:a16="http://schemas.microsoft.com/office/drawing/2014/main" id="{951EF79A-FCE6-7AE5-F899-9077B497EC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19E529-B391-8D75-CE53-CC9A33133C91}"/>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913219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8/19/2022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4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7.jpe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2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330.png"/><Relationship Id="rId5" Type="http://schemas.openxmlformats.org/officeDocument/2006/relationships/image" Target="../media/image38.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9.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58.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3.png"/><Relationship Id="rId7" Type="http://schemas.openxmlformats.org/officeDocument/2006/relationships/image" Target="../media/image64.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20.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7.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20.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00.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470.png"/><Relationship Id="rId5" Type="http://schemas.openxmlformats.org/officeDocument/2006/relationships/image" Target="../media/image460.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3.png"/><Relationship Id="rId7" Type="http://schemas.openxmlformats.org/officeDocument/2006/relationships/image" Target="../media/image77.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14.png"/><Relationship Id="rId9" Type="http://schemas.openxmlformats.org/officeDocument/2006/relationships/image" Target="../media/image79.png"/></Relationships>
</file>

<file path=ppt/slides/_rels/slide3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3.png"/><Relationship Id="rId7" Type="http://schemas.openxmlformats.org/officeDocument/2006/relationships/image" Target="../media/image77.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83.png"/><Relationship Id="rId5" Type="http://schemas.openxmlformats.org/officeDocument/2006/relationships/image" Target="../media/image81.png"/><Relationship Id="rId10" Type="http://schemas.openxmlformats.org/officeDocument/2006/relationships/image" Target="../media/image82.png"/><Relationship Id="rId4" Type="http://schemas.openxmlformats.org/officeDocument/2006/relationships/image" Target="../media/image14.png"/><Relationship Id="rId9"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17.jpe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2" Type="http://schemas.openxmlformats.org/officeDocument/2006/relationships/notesSlide" Target="../notesSlides/notesSlide7.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5" Type="http://schemas.openxmlformats.org/officeDocument/2006/relationships/image" Target="../media/image14.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13.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s>
</file>

<file path=ppt/slides/_rels/slide43.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image" Target="../media/image134.png"/><Relationship Id="rId3" Type="http://schemas.openxmlformats.org/officeDocument/2006/relationships/image" Target="../media/image60.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image" Target="../media/image133.png"/><Relationship Id="rId2" Type="http://schemas.openxmlformats.org/officeDocument/2006/relationships/notesSlide" Target="../notesSlides/notesSlide8.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19.png"/><Relationship Id="rId24" Type="http://schemas.openxmlformats.org/officeDocument/2006/relationships/image" Target="../media/image132.png"/><Relationship Id="rId5" Type="http://schemas.openxmlformats.org/officeDocument/2006/relationships/image" Target="../media/image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7.jpe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 Id="rId27" Type="http://schemas.openxmlformats.org/officeDocument/2006/relationships/image" Target="../media/image135.png"/></Relationships>
</file>

<file path=ppt/slides/_rels/slide4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37.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8.png"/><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4.png"/><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10.png"/><Relationship Id="rId5" Type="http://schemas.openxmlformats.org/officeDocument/2006/relationships/image" Target="../media/image14.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17.jpeg"/><Relationship Id="rId7" Type="http://schemas.openxmlformats.org/officeDocument/2006/relationships/image" Target="../media/image1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4.pn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3" Type="http://schemas.openxmlformats.org/officeDocument/2006/relationships/image" Target="../media/image17.jpe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png"/><Relationship Id="rId10" Type="http://schemas.openxmlformats.org/officeDocument/2006/relationships/image" Target="../media/image147.png"/><Relationship Id="rId4" Type="http://schemas.openxmlformats.org/officeDocument/2006/relationships/image" Target="../media/image13.png"/><Relationship Id="rId9" Type="http://schemas.openxmlformats.org/officeDocument/2006/relationships/image" Target="../media/image146.png"/><Relationship Id="rId1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7.jpeg"/><Relationship Id="rId7" Type="http://schemas.openxmlformats.org/officeDocument/2006/relationships/image" Target="../media/image1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55.png"/></Relationships>
</file>

<file path=ppt/slides/_rels/slide5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7.jpeg"/><Relationship Id="rId7" Type="http://schemas.openxmlformats.org/officeDocument/2006/relationships/image" Target="../media/image15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14.png"/><Relationship Id="rId10" Type="http://schemas.openxmlformats.org/officeDocument/2006/relationships/image" Target="../media/image161.png"/><Relationship Id="rId4" Type="http://schemas.openxmlformats.org/officeDocument/2006/relationships/image" Target="../media/image13.png"/><Relationship Id="rId9" Type="http://schemas.openxmlformats.org/officeDocument/2006/relationships/image" Target="../media/image160.png"/></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62.png"/><Relationship Id="rId5" Type="http://schemas.openxmlformats.org/officeDocument/2006/relationships/image" Target="../media/image14.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6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9.png"/></Relationships>
</file>

<file path=ppt/slides/_rels/slide5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0.png"/><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4.pn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14.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90.png"/><Relationship Id="rId5" Type="http://schemas.openxmlformats.org/officeDocument/2006/relationships/image" Target="../media/image14.png"/><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6.png"/><Relationship Id="rId5" Type="http://schemas.openxmlformats.org/officeDocument/2006/relationships/image" Target="../media/image14.png"/><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3" Type="http://schemas.openxmlformats.org/officeDocument/2006/relationships/image" Target="../media/image17.jpeg"/><Relationship Id="rId7" Type="http://schemas.openxmlformats.org/officeDocument/2006/relationships/image" Target="../media/image176.png"/><Relationship Id="rId12" Type="http://schemas.openxmlformats.org/officeDocument/2006/relationships/image" Target="../media/image18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5.png"/><Relationship Id="rId11" Type="http://schemas.openxmlformats.org/officeDocument/2006/relationships/image" Target="../media/image180.png"/><Relationship Id="rId5" Type="http://schemas.openxmlformats.org/officeDocument/2006/relationships/image" Target="../media/image14.png"/><Relationship Id="rId10" Type="http://schemas.openxmlformats.org/officeDocument/2006/relationships/image" Target="../media/image179.png"/><Relationship Id="rId4" Type="http://schemas.openxmlformats.org/officeDocument/2006/relationships/image" Target="../media/image13.png"/><Relationship Id="rId9" Type="http://schemas.openxmlformats.org/officeDocument/2006/relationships/image" Target="../media/image178.png"/><Relationship Id="rId14" Type="http://schemas.openxmlformats.org/officeDocument/2006/relationships/image" Target="../media/image183.png"/></Relationships>
</file>

<file path=ppt/slides/_rels/slide65.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2.png"/><Relationship Id="rId3" Type="http://schemas.openxmlformats.org/officeDocument/2006/relationships/image" Target="../media/image17.jpeg"/><Relationship Id="rId12" Type="http://schemas.openxmlformats.org/officeDocument/2006/relationships/image" Target="../media/image181.png"/><Relationship Id="rId2" Type="http://schemas.openxmlformats.org/officeDocument/2006/relationships/notesSlide" Target="../notesSlides/notesSlide28.xml"/><Relationship Id="rId16" Type="http://schemas.openxmlformats.org/officeDocument/2006/relationships/image" Target="../media/image111.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180.png"/><Relationship Id="rId5" Type="http://schemas.openxmlformats.org/officeDocument/2006/relationships/image" Target="../media/image14.png"/><Relationship Id="rId15" Type="http://schemas.openxmlformats.org/officeDocument/2006/relationships/image" Target="../media/image110.png"/><Relationship Id="rId10" Type="http://schemas.openxmlformats.org/officeDocument/2006/relationships/image" Target="../media/image179.png"/><Relationship Id="rId4" Type="http://schemas.openxmlformats.org/officeDocument/2006/relationships/image" Target="../media/image13.png"/><Relationship Id="rId9" Type="http://schemas.openxmlformats.org/officeDocument/2006/relationships/image" Target="../media/image178.png"/><Relationship Id="rId14" Type="http://schemas.openxmlformats.org/officeDocument/2006/relationships/image" Target="../media/image183.png"/></Relationships>
</file>

<file path=ppt/slides/_rels/slide66.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96.png"/><Relationship Id="rId3" Type="http://schemas.openxmlformats.org/officeDocument/2006/relationships/image" Target="../media/image17.jpeg"/><Relationship Id="rId7" Type="http://schemas.openxmlformats.org/officeDocument/2006/relationships/image" Target="../media/image191.png"/><Relationship Id="rId12" Type="http://schemas.openxmlformats.org/officeDocument/2006/relationships/image" Target="../media/image19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94.png"/><Relationship Id="rId5" Type="http://schemas.openxmlformats.org/officeDocument/2006/relationships/image" Target="../media/image14.png"/><Relationship Id="rId10" Type="http://schemas.openxmlformats.org/officeDocument/2006/relationships/image" Target="../media/image193.png"/><Relationship Id="rId4" Type="http://schemas.openxmlformats.org/officeDocument/2006/relationships/image" Target="../media/image13.png"/><Relationship Id="rId9" Type="http://schemas.openxmlformats.org/officeDocument/2006/relationships/image" Target="../media/image192.png"/><Relationship Id="rId14" Type="http://schemas.openxmlformats.org/officeDocument/2006/relationships/image" Target="../media/image140.png"/></Relationships>
</file>

<file path=ppt/slides/_rels/slide67.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7.jpeg"/><Relationship Id="rId7" Type="http://schemas.openxmlformats.org/officeDocument/2006/relationships/image" Target="../media/image20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99.png"/><Relationship Id="rId5" Type="http://schemas.openxmlformats.org/officeDocument/2006/relationships/image" Target="../media/image14.png"/><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4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6.png"/><Relationship Id="rId5" Type="http://schemas.openxmlformats.org/officeDocument/2006/relationships/image" Target="../media/image14.png"/><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87.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7.jpe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42.png"/><Relationship Id="rId5" Type="http://schemas.openxmlformats.org/officeDocument/2006/relationships/image" Target="../media/image14.png"/><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5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4.png"/><Relationship Id="rId4" Type="http://schemas.openxmlformats.org/officeDocument/2006/relationships/image" Target="../media/image13.png"/></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image" Target="../media/image14.png"/><Relationship Id="rId4" Type="http://schemas.openxmlformats.org/officeDocument/2006/relationships/image" Target="../media/image13.png"/></Relationships>
</file>

<file path=ppt/slides/_rels/slide7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1.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05.png"/><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2.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07.png"/><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3.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08.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4.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09.png"/><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5.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10.png"/><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6.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11.png"/><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7.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12.png"/><Relationship Id="rId10" Type="http://schemas.openxmlformats.org/officeDocument/2006/relationships/image" Target="../media/image214.png"/><Relationship Id="rId4" Type="http://schemas.openxmlformats.org/officeDocument/2006/relationships/image" Target="../media/image14.png"/><Relationship Id="rId9" Type="http://schemas.openxmlformats.org/officeDocument/2006/relationships/image" Target="../media/image2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84.png"/><Relationship Id="rId5" Type="http://schemas.openxmlformats.org/officeDocument/2006/relationships/image" Target="../media/image1610.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13.png"/><Relationship Id="rId7" Type="http://schemas.openxmlformats.org/officeDocument/2006/relationships/oleObject" Target="../embeddings/oleObject8.bin"/><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215.png"/><Relationship Id="rId4" Type="http://schemas.openxmlformats.org/officeDocument/2006/relationships/image" Target="../media/image14.png"/><Relationship Id="rId9" Type="http://schemas.openxmlformats.org/officeDocument/2006/relationships/image" Target="../media/image16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C843E738-0FCF-2521-3576-FD7E161F467C}"/>
              </a:ext>
            </a:extLst>
          </p:cNvPr>
          <p:cNvGrpSpPr/>
          <p:nvPr/>
        </p:nvGrpSpPr>
        <p:grpSpPr>
          <a:xfrm>
            <a:off x="849591" y="1909884"/>
            <a:ext cx="10492818" cy="3038231"/>
            <a:chOff x="587073" y="1244393"/>
            <a:chExt cx="3996536" cy="1298739"/>
          </a:xfrm>
        </p:grpSpPr>
        <p:sp>
          <p:nvSpPr>
            <p:cNvPr id="68" name="Rectangle: Rounded Corners 67">
              <a:extLst>
                <a:ext uri="{FF2B5EF4-FFF2-40B4-BE49-F238E27FC236}">
                  <a16:creationId xmlns:a16="http://schemas.microsoft.com/office/drawing/2014/main" id="{3F499ED0-A605-B164-BA24-3B437388F871}"/>
                </a:ext>
              </a:extLst>
            </p:cNvPr>
            <p:cNvSpPr/>
            <p:nvPr/>
          </p:nvSpPr>
          <p:spPr>
            <a:xfrm>
              <a:off x="587073" y="1244393"/>
              <a:ext cx="3996536" cy="129873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 name="Rectangle: Rounded Corners 2">
              <a:extLst>
                <a:ext uri="{FF2B5EF4-FFF2-40B4-BE49-F238E27FC236}">
                  <a16:creationId xmlns:a16="http://schemas.microsoft.com/office/drawing/2014/main" id="{0A7EA8BC-3F93-AF5B-CDD9-7C5A023D366D}"/>
                </a:ext>
              </a:extLst>
            </p:cNvPr>
            <p:cNvSpPr/>
            <p:nvPr/>
          </p:nvSpPr>
          <p:spPr>
            <a:xfrm>
              <a:off x="704344" y="1413471"/>
              <a:ext cx="3761994" cy="9687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 name="TextBox 4">
              <a:extLst>
                <a:ext uri="{FF2B5EF4-FFF2-40B4-BE49-F238E27FC236}">
                  <a16:creationId xmlns:a16="http://schemas.microsoft.com/office/drawing/2014/main" id="{0FEF511D-6B02-11C0-9C18-AD03BFC8D15E}"/>
                </a:ext>
              </a:extLst>
            </p:cNvPr>
            <p:cNvSpPr txBox="1"/>
            <p:nvPr/>
          </p:nvSpPr>
          <p:spPr>
            <a:xfrm>
              <a:off x="587073" y="1461651"/>
              <a:ext cx="3996535" cy="872433"/>
            </a:xfrm>
            <a:prstGeom prst="rect">
              <a:avLst/>
            </a:prstGeom>
            <a:noFill/>
            <a:effectLst/>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F3F3F">
                      <a:lumMod val="50000"/>
                    </a:srgbClr>
                  </a:solidFill>
                  <a:effectLst/>
                  <a:uLnTx/>
                  <a:uFillTx/>
                  <a:latin typeface="Arial" panose="020B0604020202020204" pitchFamily="34" charset="0"/>
                  <a:ea typeface="Arial" panose="020B0604020202020204" pitchFamily="34" charset="0"/>
                  <a:cs typeface="Arial" panose="020B0604020202020204" pitchFamily="34" charset="0"/>
                </a:rPr>
                <a:t>CHƯƠNG IX</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F3F3F">
                      <a:lumMod val="50000"/>
                    </a:srgbClr>
                  </a:solidFill>
                  <a:effectLst/>
                  <a:uLnTx/>
                  <a:uFillTx/>
                  <a:latin typeface="Arial" panose="020B0604020202020204" pitchFamily="34" charset="0"/>
                  <a:ea typeface="Arial" panose="020B0604020202020204" pitchFamily="34" charset="0"/>
                  <a:cs typeface="Arial" panose="020B0604020202020204" pitchFamily="34" charset="0"/>
                </a:rPr>
                <a:t>PHƯƠNG PHÁP TỌA ĐỘ TRONG </a:t>
              </a:r>
              <a:br>
                <a:rPr kumimoji="0" lang="en-US" sz="3600" b="1" i="0" u="none" strike="noStrike" kern="1200" cap="none" spc="0" normalizeH="0" baseline="0" noProof="0" dirty="0">
                  <a:ln>
                    <a:noFill/>
                  </a:ln>
                  <a:solidFill>
                    <a:srgbClr val="3F3F3F">
                      <a:lumMod val="50000"/>
                    </a:srgbClr>
                  </a:solidFill>
                  <a:effectLst/>
                  <a:uLnTx/>
                  <a:uFillTx/>
                  <a:latin typeface="Arial" panose="020B0604020202020204" pitchFamily="34" charset="0"/>
                  <a:ea typeface="Arial" panose="020B0604020202020204" pitchFamily="34" charset="0"/>
                  <a:cs typeface="Arial" panose="020B0604020202020204" pitchFamily="34" charset="0"/>
                </a:rPr>
              </a:br>
              <a:r>
                <a:rPr kumimoji="0" lang="vi-VN" sz="3600" b="1" i="0" u="none" strike="noStrike" kern="1200" cap="none" spc="0" normalizeH="0" baseline="0" noProof="0" dirty="0">
                  <a:ln>
                    <a:noFill/>
                  </a:ln>
                  <a:solidFill>
                    <a:srgbClr val="3F3F3F">
                      <a:lumMod val="50000"/>
                    </a:srgbClr>
                  </a:solidFill>
                  <a:effectLst/>
                  <a:uLnTx/>
                  <a:uFillTx/>
                  <a:latin typeface="Arial" panose="020B0604020202020204" pitchFamily="34" charset="0"/>
                  <a:ea typeface="Arial" panose="020B0604020202020204" pitchFamily="34" charset="0"/>
                  <a:cs typeface="Arial" panose="020B0604020202020204" pitchFamily="34" charset="0"/>
                </a:rPr>
                <a:t>MẶT PHẲNG</a:t>
              </a:r>
              <a:endParaRPr kumimoji="0" lang="en-US" sz="3600" b="0" i="0" u="none" strike="noStrike" kern="1200" cap="none" spc="0" normalizeH="0" baseline="0" noProof="0" dirty="0">
                <a:ln>
                  <a:noFill/>
                </a:ln>
                <a:solidFill>
                  <a:srgbClr val="3F3F3F">
                    <a:lumMod val="50000"/>
                  </a:srgbClr>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978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C41775-795A-B2BA-8B94-A1AD711D78BA}"/>
                  </a:ext>
                </a:extLst>
              </p:cNvPr>
              <p:cNvSpPr txBox="1"/>
              <p:nvPr/>
            </p:nvSpPr>
            <p:spPr>
              <a:xfrm>
                <a:off x="417340" y="1261283"/>
                <a:ext cx="11079258" cy="1743619"/>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179705" algn="l"/>
                    <a:tab pos="3420110" algn="l"/>
                    <a:tab pos="5039995" algn="l"/>
                  </a:tabLst>
                  <a:defRPr/>
                </a:pPr>
                <a:r>
                  <a:rPr kumimoji="0" lang="en-US" sz="3400" b="1"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Chú</a:t>
                </a:r>
                <a:r>
                  <a:rPr kumimoji="0" lang="en-US" sz="3400" b="1"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ý: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Calibri" panose="020F0502020204030204" pitchFamily="34" charset="0"/>
                            <a:cs typeface="Arial" panose="020B0604020202020204" pitchFamily="34" charset="0"/>
                          </a:rPr>
                          <m:t>𝑢</m:t>
                        </m:r>
                      </m:e>
                    </m:acc>
                  </m:oMath>
                </a14:m>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là</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một</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vectơ</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chỉ</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phương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của</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đường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thẳng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d>
                      <m:dPr>
                        <m:ctrlPr>
                          <a:rPr kumimoji="0" lang="en-US" sz="3400" b="0" i="1" u="none" strike="noStrike" kern="1200" cap="none" spc="0" normalizeH="0" baseline="0" noProof="0" smtClean="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smtClean="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thì</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vectơ</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t>𝑘</m:t>
                    </m:r>
                    <m:acc>
                      <m:accPr>
                        <m:chr m:val="⃗"/>
                        <m:ctrlP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ctrlPr>
                      </m:accPr>
                      <m:e>
                        <m: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t>𝑢</m:t>
                        </m:r>
                      </m:e>
                    </m:acc>
                  </m:oMath>
                </a14:m>
                <a:r>
                  <a:rPr kumimoji="0" lang="vi-VN"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d>
                      <m:dPr>
                        <m:ctrlP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vi-VN"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t>𝑘</m:t>
                        </m:r>
                        <m:r>
                          <a:rPr kumimoji="0" lang="vi-VN"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Times New Roman" panose="02020603050405020304" pitchFamily="18" charset="0"/>
                          </a:rPr>
                          <m:t>≠</m:t>
                        </m:r>
                        <m:r>
                          <a:rPr kumimoji="0" lang="vi-VN"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t>0</m:t>
                        </m:r>
                      </m:e>
                    </m:d>
                  </m:oMath>
                </a14:m>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cũng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là</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một</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vectơ</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chỉ</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phương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của</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đường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thẳng</a:t>
                </a:r>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d>
                      <m:dPr>
                        <m:ctrlPr>
                          <a:rPr kumimoji="0" lang="en-US" sz="3400" b="0" i="1" u="none" strike="noStrike" kern="1200" cap="none" spc="0" normalizeH="0" baseline="0" noProof="0" smtClean="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srgbClr val="FFE671"/>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SimSun" panose="02010600030101010101" pitchFamily="2" charset="-122"/>
                    <a:cs typeface="Arial" panose="020B0604020202020204" pitchFamily="34" charset="0"/>
                  </a:rPr>
                  <a:t>.</a:t>
                </a:r>
                <a:endParaRPr kumimoji="0" lang="en-US" sz="3400" b="0" i="0" u="none" strike="noStrike" kern="1200" cap="none" spc="0" normalizeH="0" baseline="0" noProof="0" dirty="0">
                  <a:ln>
                    <a:noFill/>
                  </a:ln>
                  <a:solidFill>
                    <a:srgbClr val="FFE67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417340" y="1261283"/>
                <a:ext cx="11079258" cy="1743619"/>
              </a:xfrm>
              <a:prstGeom prst="rect">
                <a:avLst/>
              </a:prstGeom>
              <a:blipFill>
                <a:blip r:embed="rId5"/>
                <a:stretch>
                  <a:fillRect l="-1540" t="-5245" r="-1485" b="-10490"/>
                </a:stretch>
              </a:blipFill>
            </p:spPr>
            <p:txBody>
              <a:bodyPr/>
              <a:lstStyle/>
              <a:p>
                <a:r>
                  <a:rPr lang="en-US">
                    <a:noFill/>
                  </a:rPr>
                  <a:t> </a:t>
                </a:r>
              </a:p>
            </p:txBody>
          </p:sp>
        </mc:Fallback>
      </mc:AlternateContent>
    </p:spTree>
    <p:extLst>
      <p:ext uri="{BB962C8B-B14F-4D97-AF65-F5344CB8AC3E}">
        <p14:creationId xmlns:p14="http://schemas.microsoft.com/office/powerpoint/2010/main" val="415253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368857" y="2861554"/>
                <a:ext cx="10680783" cy="3833742"/>
              </a:xfrm>
              <a:prstGeom prst="rect">
                <a:avLst/>
              </a:prstGeom>
              <a:noFill/>
            </p:spPr>
            <p:txBody>
              <a:bodyPr wrap="square" rtlCol="0">
                <a:spAutoFit/>
              </a:bodyPr>
              <a:lstStyle/>
              <a:p>
                <a:pPr lvl="0"/>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Bài toán: </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Trong mặt phẳng </a:t>
                </a:r>
                <a14:m>
                  <m:oMath xmlns:m="http://schemas.openxmlformats.org/officeDocument/2006/math">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𝑂𝑥𝑦</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cho đường thẳng </a:t>
                </a:r>
                <a14:m>
                  <m:oMath xmlns:m="http://schemas.openxmlformats.org/officeDocument/2006/math">
                    <m:d>
                      <m:dPr>
                        <m:ctrlP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đi qua điểm </a:t>
                </a:r>
                <a14:m>
                  <m:oMath xmlns:m="http://schemas.openxmlformats.org/officeDocument/2006/math">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𝑀</m:t>
                    </m:r>
                    <m:r>
                      <a:rPr kumimoji="0" lang="en-US" sz="3400" b="0" i="1" u="none" strike="noStrike" kern="1200" cap="none" spc="0" normalizeH="0" baseline="-25000" noProof="0">
                        <a:ln>
                          <a:noFill/>
                        </a:ln>
                        <a:solidFill>
                          <a:prstClr val="white"/>
                        </a:solidFill>
                        <a:effectLst/>
                        <a:uLnTx/>
                        <a:uFillTx/>
                        <a:latin typeface="Cambria Math" panose="02040503050406030204" pitchFamily="18" charset="0"/>
                        <a:ea typeface="+mn-ea"/>
                        <a:cs typeface="Arial" panose="020B0604020202020204" pitchFamily="34" charset="0"/>
                      </a:rPr>
                      <m:t>0</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𝑥𝑜</m:t>
                    </m:r>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𝑦𝑜</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có vectơ chỉ phương</a:t>
                </a:r>
                <a:b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r>
                      <a:rPr lang="en-US" sz="3400" i="1">
                        <a:solidFill>
                          <a:prstClr val="white"/>
                        </a:solidFill>
                        <a:latin typeface="Cambria Math" panose="02040503050406030204" pitchFamily="18" charset="0"/>
                        <a:cs typeface="Arial" panose="020B0604020202020204" pitchFamily="34" charset="0"/>
                      </a:rPr>
                      <m:t>=(</m:t>
                    </m:r>
                    <m:r>
                      <a:rPr lang="en-US" sz="3400" i="1">
                        <a:solidFill>
                          <a:prstClr val="white"/>
                        </a:solidFill>
                        <a:latin typeface="Cambria Math" panose="02040503050406030204" pitchFamily="18" charset="0"/>
                        <a:cs typeface="Arial" panose="020B0604020202020204" pitchFamily="34" charset="0"/>
                      </a:rPr>
                      <m:t>𝑏</m:t>
                    </m:r>
                    <m:r>
                      <a:rPr lang="en-US" sz="3400" i="1">
                        <a:solidFill>
                          <a:prstClr val="white"/>
                        </a:solidFill>
                        <a:latin typeface="Cambria Math" panose="02040503050406030204" pitchFamily="18" charset="0"/>
                        <a:cs typeface="Arial" panose="020B0604020202020204" pitchFamily="34" charset="0"/>
                      </a:rPr>
                      <m:t>;−</m:t>
                    </m:r>
                    <m:r>
                      <a:rPr lang="en-US" sz="3400" i="1">
                        <a:solidFill>
                          <a:prstClr val="white"/>
                        </a:solidFill>
                        <a:latin typeface="Cambria Math" panose="02040503050406030204" pitchFamily="18" charset="0"/>
                        <a:cs typeface="Arial" panose="020B0604020202020204" pitchFamily="34" charset="0"/>
                      </a:rPr>
                      <m:t>𝑎</m:t>
                    </m:r>
                    <m:r>
                      <a:rPr lang="en-US" sz="3400" i="1">
                        <a:solidFill>
                          <a:prstClr val="white"/>
                        </a:solidFill>
                        <a:latin typeface="Cambria Math" panose="02040503050406030204" pitchFamily="18" charset="0"/>
                        <a:cs typeface="Arial" panose="020B0604020202020204" pitchFamily="34" charset="0"/>
                      </a:rPr>
                      <m:t>)</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cho vectơ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lang="en-US" sz="3400" i="1">
                        <a:solidFill>
                          <a:prstClr val="white"/>
                        </a:solidFill>
                        <a:latin typeface="Cambria Math" panose="02040503050406030204" pitchFamily="18" charset="0"/>
                        <a:cs typeface="Arial" panose="020B0604020202020204" pitchFamily="34" charset="0"/>
                      </a:rPr>
                      <m:t>(</m:t>
                    </m:r>
                    <m:r>
                      <a:rPr lang="en-US" sz="3400" i="1">
                        <a:solidFill>
                          <a:prstClr val="white"/>
                        </a:solidFill>
                        <a:latin typeface="Cambria Math" panose="02040503050406030204" pitchFamily="18" charset="0"/>
                        <a:cs typeface="Arial" panose="020B0604020202020204" pitchFamily="34" charset="0"/>
                      </a:rPr>
                      <m:t>𝑎</m:t>
                    </m:r>
                    <m:r>
                      <a:rPr lang="vi-VN" sz="3400" i="1">
                        <a:solidFill>
                          <a:prstClr val="white"/>
                        </a:solidFill>
                        <a:latin typeface="Cambria Math" panose="02040503050406030204" pitchFamily="18" charset="0"/>
                        <a:cs typeface="Arial" panose="020B0604020202020204" pitchFamily="34" charset="0"/>
                      </a:rPr>
                      <m:t>;</m:t>
                    </m:r>
                    <m:r>
                      <a:rPr lang="en-US" sz="3400" i="1">
                        <a:solidFill>
                          <a:prstClr val="white"/>
                        </a:solidFill>
                        <a:latin typeface="Cambria Math" panose="02040503050406030204" pitchFamily="18" charset="0"/>
                        <a:cs typeface="Arial" panose="020B0604020202020204" pitchFamily="34" charset="0"/>
                      </a:rPr>
                      <m:t>𝑏</m:t>
                    </m:r>
                    <m:r>
                      <a:rPr lang="en-US" sz="3400" i="1">
                        <a:solidFill>
                          <a:prstClr val="white"/>
                        </a:solidFill>
                        <a:latin typeface="Cambria Math" panose="02040503050406030204" pitchFamily="18" charset="0"/>
                        <a:cs typeface="Arial" panose="020B0604020202020204" pitchFamily="34" charset="0"/>
                      </a:rPr>
                      <m:t>)</m:t>
                    </m:r>
                  </m:oMath>
                </a14:m>
                <a:endPar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H1:</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Tính tích vô hướng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vi-VN"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oMath>
                </a14:m>
                <a:r>
                  <a:rPr kumimoji="0" lang="vi-VN"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và và nêu nhận xét về phương của hai vectơ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H2:</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Gọi </a:t>
                </a:r>
                <a14:m>
                  <m:oMath xmlns:m="http://schemas.openxmlformats.org/officeDocument/2006/math">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𝑀</m:t>
                    </m:r>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là điểm di động trên </a:t>
                </a:r>
                <a14:m>
                  <m:oMath xmlns:m="http://schemas.openxmlformats.org/officeDocument/2006/math">
                    <m:d>
                      <m:dPr>
                        <m:ctrlP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Chứng tỏ rằng vectơ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sSub>
                          <m:sSub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𝑀</m:t>
                            </m:r>
                          </m:e>
                          <m: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sub>
                        </m:s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𝑀</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luôn vuông góc với vectơ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368857" y="2861554"/>
                <a:ext cx="10680783" cy="3833742"/>
              </a:xfrm>
              <a:prstGeom prst="rect">
                <a:avLst/>
              </a:prstGeom>
              <a:blipFill>
                <a:blip r:embed="rId5"/>
                <a:stretch>
                  <a:fillRect l="-1712" t="-2544" r="-1256" b="-476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05688"/>
            <a:ext cx="10860040" cy="1560684"/>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 Phương trình</a:t>
            </a:r>
            <a:r>
              <a:rPr kumimoji="0" lang="es-ES" sz="2800" b="1" i="0" u="none" strike="noStrike" kern="1200" cap="none" spc="0" normalizeH="0" baseline="0" noProof="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1.1. Vectơ chỉ phương và vectơ pháp tuyến của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1.1.2. </a:t>
            </a:r>
            <a:r>
              <a:rPr kumimoji="0" lang="vi-VN"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Vectơ pháp tuyến của đường thẳng</a:t>
            </a:r>
            <a:r>
              <a:rPr kumimoji="0" lang="es-ES" sz="2800" b="1" i="0" u="none" strike="noStrike" kern="1200" cap="none" spc="0" normalizeH="0" baseline="0" noProof="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mn-ea"/>
              <a:cs typeface="Arial" panose="020B0604020202020204" pitchFamily="34" charset="0"/>
            </a:endParaRPr>
          </a:p>
        </p:txBody>
      </p:sp>
      <p:pic>
        <p:nvPicPr>
          <p:cNvPr id="2" name="Picture 1" descr="Chart&#10;&#10;Description automatically generated">
            <a:extLst>
              <a:ext uri="{FF2B5EF4-FFF2-40B4-BE49-F238E27FC236}">
                <a16:creationId xmlns:a16="http://schemas.microsoft.com/office/drawing/2014/main" id="{72000FC3-B3A8-D361-0AE5-B31C7175D42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820870" y="3677800"/>
            <a:ext cx="2140585" cy="2243455"/>
          </a:xfrm>
          <a:prstGeom prst="rect">
            <a:avLst/>
          </a:prstGeom>
          <a:noFill/>
          <a:ln>
            <a:noFill/>
          </a:ln>
        </p:spPr>
      </p:pic>
    </p:spTree>
    <p:extLst>
      <p:ext uri="{BB962C8B-B14F-4D97-AF65-F5344CB8AC3E}">
        <p14:creationId xmlns:p14="http://schemas.microsoft.com/office/powerpoint/2010/main" val="3675393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wipe(down)">
                                      <p:cBhvr>
                                        <p:cTn id="38" dur="500"/>
                                        <p:tgtEl>
                                          <p:spTgt spid="1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animEffect transition="in" filter="wipe(down)">
                                      <p:cBhvr>
                                        <p:cTn id="4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8C41775-795A-B2BA-8B94-A1AD711D78BA}"/>
                  </a:ext>
                </a:extLst>
              </p:cNvPr>
              <p:cNvSpPr txBox="1"/>
              <p:nvPr/>
            </p:nvSpPr>
            <p:spPr>
              <a:xfrm>
                <a:off x="632494" y="279321"/>
                <a:ext cx="11079258" cy="25420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TL: </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𝑛</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m:t>
                    </m:r>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𝑢</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=0</m:t>
                    </m:r>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𝑛</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m:t>
                    </m:r>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𝑢</m:t>
                        </m:r>
                      </m:e>
                    </m:acc>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b)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Vì</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𝑢</m:t>
                        </m:r>
                      </m:e>
                    </m:acc>
                    <m:r>
                      <a:rPr kumimoji="0" lang="vi-VN"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 </m:t>
                    </m:r>
                  </m:oMath>
                </a14:m>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là</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vectơ</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chỉ</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phương</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của</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đường</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thẳng</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vi-VN" sz="3400" b="0" i="1" u="none" strike="noStrike" kern="1200" cap="none" spc="0" normalizeH="0" baseline="0" noProof="0" smtClean="0">
                            <a:ln>
                              <a:noFill/>
                            </a:ln>
                            <a:solidFill>
                              <a:srgbClr val="FFCE54"/>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smtClean="0">
                            <a:ln>
                              <a:noFill/>
                            </a:ln>
                            <a:solidFill>
                              <a:srgbClr val="FFCE54"/>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nên</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𝑢</m:t>
                        </m:r>
                      </m:e>
                    </m:acc>
                    <m:r>
                      <a:rPr kumimoji="0" lang="vi-VN"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 </m:t>
                    </m:r>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cùng</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phương</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với</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𝑀</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𝑀</m:t>
                        </m:r>
                      </m:e>
                    </m:acc>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mà</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𝑛</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m:t>
                    </m:r>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𝑢</m:t>
                        </m:r>
                      </m:e>
                    </m:acc>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nên</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𝑛</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m:t>
                    </m:r>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accPr>
                      <m:e>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𝑀</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mn-ea"/>
                            <a:cs typeface="+mn-cs"/>
                          </a:rPr>
                          <m:t>𝑀</m:t>
                        </m:r>
                      </m:e>
                    </m:acc>
                  </m:oMath>
                </a14:m>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a:t>
                </a:r>
              </a:p>
            </p:txBody>
          </p:sp>
        </mc:Choice>
        <mc:Fallback xmlns="">
          <p:sp>
            <p:nvSpPr>
              <p:cNvPr id="2" name="TextBox 1">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632494" y="279321"/>
                <a:ext cx="11079258" cy="2542043"/>
              </a:xfrm>
              <a:prstGeom prst="rect">
                <a:avLst/>
              </a:prstGeom>
              <a:blipFill>
                <a:blip r:embed="rId2"/>
                <a:stretch>
                  <a:fillRect l="-1541" b="-2638"/>
                </a:stretch>
              </a:blipFill>
            </p:spPr>
            <p:txBody>
              <a:bodyPr/>
              <a:lstStyle/>
              <a:p>
                <a:r>
                  <a:rPr lang="en-US">
                    <a:noFill/>
                  </a:rPr>
                  <a:t> </a:t>
                </a:r>
              </a:p>
            </p:txBody>
          </p:sp>
        </mc:Fallback>
      </mc:AlternateContent>
    </p:spTree>
    <p:extLst>
      <p:ext uri="{BB962C8B-B14F-4D97-AF65-F5344CB8AC3E}">
        <p14:creationId xmlns:p14="http://schemas.microsoft.com/office/powerpoint/2010/main" val="17933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C9F284A-22B0-B530-A020-75B8F42BAD84}"/>
                  </a:ext>
                </a:extLst>
              </p:cNvPr>
              <p:cNvSpPr txBox="1"/>
              <p:nvPr/>
            </p:nvSpPr>
            <p:spPr>
              <a:xfrm>
                <a:off x="1266079" y="2128752"/>
                <a:ext cx="8434746" cy="32350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1" i="0" u="none" strike="noStrike" kern="1200" cap="none" spc="0" normalizeH="0" baseline="0" noProof="0">
                    <a:ln>
                      <a:noFill/>
                    </a:ln>
                    <a:solidFill>
                      <a:srgbClr val="FFE671"/>
                    </a:solidFill>
                    <a:effectLst/>
                    <a:uLnTx/>
                    <a:uFillTx/>
                    <a:latin typeface="Arial" panose="020B0604020202020204" pitchFamily="34" charset="0"/>
                    <a:ea typeface="+mn-ea"/>
                    <a:cs typeface="Arial" panose="020B0604020202020204" pitchFamily="34" charset="0"/>
                  </a:rPr>
                  <a:t>Định nghĩa: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Vectơ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là một vectơ pháp tuyến của đường thẳng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nếu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vi-VN"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vuông góc với vectơ chỉ phương của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endParaRPr>
              </a:p>
            </p:txBody>
          </p:sp>
        </mc:Choice>
        <mc:Fallback xmlns="">
          <p:sp>
            <p:nvSpPr>
              <p:cNvPr id="54" name="TextBox 53">
                <a:extLst>
                  <a:ext uri="{FF2B5EF4-FFF2-40B4-BE49-F238E27FC236}">
                    <a16:creationId xmlns:a16="http://schemas.microsoft.com/office/drawing/2014/main" id="{AC9F284A-22B0-B530-A020-75B8F42BAD84}"/>
                  </a:ext>
                </a:extLst>
              </p:cNvPr>
              <p:cNvSpPr txBox="1">
                <a:spLocks noRot="1" noChangeAspect="1" noMove="1" noResize="1" noEditPoints="1" noAdjustHandles="1" noChangeArrowheads="1" noChangeShapeType="1" noTextEdit="1"/>
              </p:cNvSpPr>
              <p:nvPr/>
            </p:nvSpPr>
            <p:spPr>
              <a:xfrm>
                <a:off x="1266079" y="2128752"/>
                <a:ext cx="8434746" cy="3235053"/>
              </a:xfrm>
              <a:prstGeom prst="rect">
                <a:avLst/>
              </a:prstGeom>
              <a:blipFill>
                <a:blip r:embed="rId2"/>
                <a:stretch>
                  <a:fillRect l="-2025" r="-2097" b="-5650"/>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4060562-9C67-7E2F-3765-40A21DC69C05}"/>
              </a:ext>
            </a:extLst>
          </p:cNvPr>
          <p:cNvGrpSpPr/>
          <p:nvPr/>
        </p:nvGrpSpPr>
        <p:grpSpPr>
          <a:xfrm>
            <a:off x="408056" y="1624823"/>
            <a:ext cx="9896743" cy="4273715"/>
            <a:chOff x="315338" y="1449945"/>
            <a:chExt cx="9896743" cy="4273715"/>
          </a:xfrm>
        </p:grpSpPr>
        <p:sp>
          <p:nvSpPr>
            <p:cNvPr id="5" name="Rectangle: Rounded Corners 4">
              <a:extLst>
                <a:ext uri="{FF2B5EF4-FFF2-40B4-BE49-F238E27FC236}">
                  <a16:creationId xmlns:a16="http://schemas.microsoft.com/office/drawing/2014/main" id="{EB1F1CB5-D3C1-2334-EDC6-82BFBF1AC53D}"/>
                </a:ext>
              </a:extLst>
            </p:cNvPr>
            <p:cNvSpPr/>
            <p:nvPr/>
          </p:nvSpPr>
          <p:spPr>
            <a:xfrm>
              <a:off x="682445" y="1750775"/>
              <a:ext cx="9529636" cy="3972885"/>
            </a:xfrm>
            <a:prstGeom prst="roundRect">
              <a:avLst>
                <a:gd name="adj" fmla="val 7096"/>
              </a:avLst>
            </a:prstGeom>
            <a:noFill/>
            <a:ln w="28575">
              <a:solidFill>
                <a:srgbClr val="FFE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 name="Picture 11" descr="Text, icon&#10;&#10;Description automatically generated">
              <a:extLst>
                <a:ext uri="{FF2B5EF4-FFF2-40B4-BE49-F238E27FC236}">
                  <a16:creationId xmlns:a16="http://schemas.microsoft.com/office/drawing/2014/main" id="{DCCF9004-C7F7-08F0-21AE-73815CE0A1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p:grpSp>
        <p:nvGrpSpPr>
          <p:cNvPr id="23" name="Group 22">
            <a:extLst>
              <a:ext uri="{FF2B5EF4-FFF2-40B4-BE49-F238E27FC236}">
                <a16:creationId xmlns:a16="http://schemas.microsoft.com/office/drawing/2014/main" id="{46F6CDEC-2909-4F23-CEB7-EE494A1A4D51}"/>
              </a:ext>
            </a:extLst>
          </p:cNvPr>
          <p:cNvGrpSpPr/>
          <p:nvPr/>
        </p:nvGrpSpPr>
        <p:grpSpPr>
          <a:xfrm>
            <a:off x="379534" y="301198"/>
            <a:ext cx="9321291" cy="717579"/>
            <a:chOff x="1357109" y="2608315"/>
            <a:chExt cx="9321291" cy="717579"/>
          </a:xfrm>
        </p:grpSpPr>
        <p:grpSp>
          <p:nvGrpSpPr>
            <p:cNvPr id="25" name="Group 24">
              <a:extLst>
                <a:ext uri="{FF2B5EF4-FFF2-40B4-BE49-F238E27FC236}">
                  <a16:creationId xmlns:a16="http://schemas.microsoft.com/office/drawing/2014/main" id="{EAFC0B46-3117-64DE-0CA7-E7CCADC313C8}"/>
                </a:ext>
              </a:extLst>
            </p:cNvPr>
            <p:cNvGrpSpPr/>
            <p:nvPr/>
          </p:nvGrpSpPr>
          <p:grpSpPr>
            <a:xfrm>
              <a:off x="1357109" y="2608315"/>
              <a:ext cx="9321291" cy="717579"/>
              <a:chOff x="1357109" y="2608315"/>
              <a:chExt cx="9321291" cy="717579"/>
            </a:xfrm>
          </p:grpSpPr>
          <p:sp>
            <p:nvSpPr>
              <p:cNvPr id="27" name="Rectangle: Rounded Corners 26">
                <a:extLst>
                  <a:ext uri="{FF2B5EF4-FFF2-40B4-BE49-F238E27FC236}">
                    <a16:creationId xmlns:a16="http://schemas.microsoft.com/office/drawing/2014/main" id="{94CDE515-B9FE-38E2-D66F-96A9C4077BBA}"/>
                  </a:ext>
                </a:extLst>
              </p:cNvPr>
              <p:cNvSpPr/>
              <p:nvPr/>
            </p:nvSpPr>
            <p:spPr>
              <a:xfrm>
                <a:off x="1677304" y="2708820"/>
                <a:ext cx="9001096" cy="576261"/>
              </a:xfrm>
              <a:prstGeom prst="roundRect">
                <a:avLst>
                  <a:gd name="adj" fmla="val 50000"/>
                </a:avLst>
              </a:prstGeom>
              <a:blipFill dpi="0" rotWithShape="1">
                <a:blip r:embed="rId4"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Shape 27">
                <a:extLst>
                  <a:ext uri="{FF2B5EF4-FFF2-40B4-BE49-F238E27FC236}">
                    <a16:creationId xmlns:a16="http://schemas.microsoft.com/office/drawing/2014/main" id="{B9578051-395D-552C-5574-020246D54611}"/>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7272FFE-9193-B27F-7125-6D3D57952234}"/>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0" name="Group 29">
                <a:extLst>
                  <a:ext uri="{FF2B5EF4-FFF2-40B4-BE49-F238E27FC236}">
                    <a16:creationId xmlns:a16="http://schemas.microsoft.com/office/drawing/2014/main" id="{8FA069BE-190C-712C-D2E1-A47F9308F3E4}"/>
                  </a:ext>
                </a:extLst>
              </p:cNvPr>
              <p:cNvGrpSpPr/>
              <p:nvPr/>
            </p:nvGrpSpPr>
            <p:grpSpPr>
              <a:xfrm>
                <a:off x="1357109" y="2608315"/>
                <a:ext cx="1047202" cy="676766"/>
                <a:chOff x="1592366" y="1227265"/>
                <a:chExt cx="1047202" cy="676766"/>
              </a:xfrm>
            </p:grpSpPr>
            <p:pic>
              <p:nvPicPr>
                <p:cNvPr id="31" name="Picture 30" descr="Icon&#10;&#10;Description automatically generated">
                  <a:extLst>
                    <a:ext uri="{FF2B5EF4-FFF2-40B4-BE49-F238E27FC236}">
                      <a16:creationId xmlns:a16="http://schemas.microsoft.com/office/drawing/2014/main" id="{5D7B8232-81D6-9873-7F0B-F36127DB9F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2" name="Picture 31" descr="Icon&#10;&#10;Description automatically generated">
                  <a:extLst>
                    <a:ext uri="{FF2B5EF4-FFF2-40B4-BE49-F238E27FC236}">
                      <a16:creationId xmlns:a16="http://schemas.microsoft.com/office/drawing/2014/main" id="{247933EF-CC9F-BC04-888C-39C5AB67EA5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26" name="TextBox 25">
              <a:extLst>
                <a:ext uri="{FF2B5EF4-FFF2-40B4-BE49-F238E27FC236}">
                  <a16:creationId xmlns:a16="http://schemas.microsoft.com/office/drawing/2014/main" id="{4A34140E-DCC7-402C-9ACD-6F965C274DC8}"/>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Tree>
    <p:extLst>
      <p:ext uri="{BB962C8B-B14F-4D97-AF65-F5344CB8AC3E}">
        <p14:creationId xmlns:p14="http://schemas.microsoft.com/office/powerpoint/2010/main" val="360686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6F6CDEC-2909-4F23-CEB7-EE494A1A4D51}"/>
              </a:ext>
            </a:extLst>
          </p:cNvPr>
          <p:cNvGrpSpPr/>
          <p:nvPr/>
        </p:nvGrpSpPr>
        <p:grpSpPr>
          <a:xfrm>
            <a:off x="379534" y="301198"/>
            <a:ext cx="9321291" cy="717579"/>
            <a:chOff x="1357109" y="2608315"/>
            <a:chExt cx="9321291" cy="717579"/>
          </a:xfrm>
        </p:grpSpPr>
        <p:grpSp>
          <p:nvGrpSpPr>
            <p:cNvPr id="25" name="Group 24">
              <a:extLst>
                <a:ext uri="{FF2B5EF4-FFF2-40B4-BE49-F238E27FC236}">
                  <a16:creationId xmlns:a16="http://schemas.microsoft.com/office/drawing/2014/main" id="{EAFC0B46-3117-64DE-0CA7-E7CCADC313C8}"/>
                </a:ext>
              </a:extLst>
            </p:cNvPr>
            <p:cNvGrpSpPr/>
            <p:nvPr/>
          </p:nvGrpSpPr>
          <p:grpSpPr>
            <a:xfrm>
              <a:off x="1357109" y="2608315"/>
              <a:ext cx="9321291" cy="717579"/>
              <a:chOff x="1357109" y="2608315"/>
              <a:chExt cx="9321291" cy="717579"/>
            </a:xfrm>
          </p:grpSpPr>
          <p:sp>
            <p:nvSpPr>
              <p:cNvPr id="27" name="Rectangle: Rounded Corners 26">
                <a:extLst>
                  <a:ext uri="{FF2B5EF4-FFF2-40B4-BE49-F238E27FC236}">
                    <a16:creationId xmlns:a16="http://schemas.microsoft.com/office/drawing/2014/main" id="{94CDE515-B9FE-38E2-D66F-96A9C4077BBA}"/>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Shape 27">
                <a:extLst>
                  <a:ext uri="{FF2B5EF4-FFF2-40B4-BE49-F238E27FC236}">
                    <a16:creationId xmlns:a16="http://schemas.microsoft.com/office/drawing/2014/main" id="{B9578051-395D-552C-5574-020246D54611}"/>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7272FFE-9193-B27F-7125-6D3D57952234}"/>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0" name="Group 29">
                <a:extLst>
                  <a:ext uri="{FF2B5EF4-FFF2-40B4-BE49-F238E27FC236}">
                    <a16:creationId xmlns:a16="http://schemas.microsoft.com/office/drawing/2014/main" id="{8FA069BE-190C-712C-D2E1-A47F9308F3E4}"/>
                  </a:ext>
                </a:extLst>
              </p:cNvPr>
              <p:cNvGrpSpPr/>
              <p:nvPr/>
            </p:nvGrpSpPr>
            <p:grpSpPr>
              <a:xfrm>
                <a:off x="1357109" y="2608315"/>
                <a:ext cx="1047202" cy="676766"/>
                <a:chOff x="1592366" y="1227265"/>
                <a:chExt cx="1047202" cy="676766"/>
              </a:xfrm>
            </p:grpSpPr>
            <p:pic>
              <p:nvPicPr>
                <p:cNvPr id="31" name="Picture 30" descr="Icon&#10;&#10;Description automatically generated">
                  <a:extLst>
                    <a:ext uri="{FF2B5EF4-FFF2-40B4-BE49-F238E27FC236}">
                      <a16:creationId xmlns:a16="http://schemas.microsoft.com/office/drawing/2014/main" id="{5D7B8232-81D6-9873-7F0B-F36127DB9F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2" name="Picture 31" descr="Icon&#10;&#10;Description automatically generated">
                  <a:extLst>
                    <a:ext uri="{FF2B5EF4-FFF2-40B4-BE49-F238E27FC236}">
                      <a16:creationId xmlns:a16="http://schemas.microsoft.com/office/drawing/2014/main" id="{247933EF-CC9F-BC04-888C-39C5AB67EA5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26" name="TextBox 25">
              <a:extLst>
                <a:ext uri="{FF2B5EF4-FFF2-40B4-BE49-F238E27FC236}">
                  <a16:creationId xmlns:a16="http://schemas.microsoft.com/office/drawing/2014/main" id="{4A34140E-DCC7-402C-9ACD-6F965C274DC8}"/>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E50586-4E8D-07AD-1E54-B7233756FA4F}"/>
                  </a:ext>
                </a:extLst>
              </p:cNvPr>
              <p:cNvSpPr txBox="1"/>
              <p:nvPr/>
            </p:nvSpPr>
            <p:spPr>
              <a:xfrm>
                <a:off x="1085767" y="4394677"/>
                <a:ext cx="8278814" cy="174361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Nếu</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đường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thẳng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có</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vectơ</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chỉ</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phương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là</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𝑢</m:t>
                        </m:r>
                      </m:e>
                    </m:acc>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d>
                      <m:d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𝑎</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𝑏</m:t>
                        </m:r>
                      </m:e>
                    </m:d>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thì</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vec</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tơ</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𝑛</m:t>
                        </m:r>
                      </m:e>
                    </m:acc>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d>
                      <m:d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Times New Roman" panose="02020603050405020304" pitchFamily="18" charset="0"/>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𝑏</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𝑎</m:t>
                        </m:r>
                      </m:e>
                    </m:d>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là</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một</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vectơ</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pháp</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tuyến</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của</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đường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thẳng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rPr>
                  <a:t>.</a:t>
                </a:r>
                <a:endPar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FBE50586-4E8D-07AD-1E54-B7233756FA4F}"/>
                  </a:ext>
                </a:extLst>
              </p:cNvPr>
              <p:cNvSpPr txBox="1">
                <a:spLocks noRot="1" noChangeAspect="1" noMove="1" noResize="1" noEditPoints="1" noAdjustHandles="1" noChangeArrowheads="1" noChangeShapeType="1" noTextEdit="1"/>
              </p:cNvSpPr>
              <p:nvPr/>
            </p:nvSpPr>
            <p:spPr>
              <a:xfrm>
                <a:off x="1085767" y="4394677"/>
                <a:ext cx="8278814" cy="1743619"/>
              </a:xfrm>
              <a:prstGeom prst="rect">
                <a:avLst/>
              </a:prstGeom>
              <a:blipFill>
                <a:blip r:embed="rId5"/>
                <a:stretch>
                  <a:fillRect l="-2062" t="-5245" r="-2062"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872534-E0EC-1EE7-AC11-F48FE3F53EC8}"/>
                  </a:ext>
                </a:extLst>
              </p:cNvPr>
              <p:cNvSpPr txBox="1"/>
              <p:nvPr/>
            </p:nvSpPr>
            <p:spPr>
              <a:xfrm>
                <a:off x="1085767" y="2483028"/>
                <a:ext cx="8278814" cy="173842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Nếu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là vectơ pháp tuyến của đường thẳng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thì vectơ </a:t>
                </a:r>
                <a14:m>
                  <m:oMath xmlns:m="http://schemas.openxmlformats.org/officeDocument/2006/math">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𝑘</m:t>
                    </m:r>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𝑛</m:t>
                        </m:r>
                      </m:e>
                    </m:acc>
                  </m:oMath>
                </a14:m>
                <a:r>
                  <a:rPr kumimoji="0" lang="vi-VN"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𝑘</m:t>
                        </m:r>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cũng là vectơ pháp tuyến của đường thẳng</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mc:Choice>
        <mc:Fallback xmlns="">
          <p:sp>
            <p:nvSpPr>
              <p:cNvPr id="16" name="TextBox 15">
                <a:extLst>
                  <a:ext uri="{FF2B5EF4-FFF2-40B4-BE49-F238E27FC236}">
                    <a16:creationId xmlns:a16="http://schemas.microsoft.com/office/drawing/2014/main" id="{36872534-E0EC-1EE7-AC11-F48FE3F53EC8}"/>
                  </a:ext>
                </a:extLst>
              </p:cNvPr>
              <p:cNvSpPr txBox="1">
                <a:spLocks noRot="1" noChangeAspect="1" noMove="1" noResize="1" noEditPoints="1" noAdjustHandles="1" noChangeArrowheads="1" noChangeShapeType="1" noTextEdit="1"/>
              </p:cNvSpPr>
              <p:nvPr/>
            </p:nvSpPr>
            <p:spPr>
              <a:xfrm>
                <a:off x="1085767" y="2483028"/>
                <a:ext cx="8278814" cy="1738425"/>
              </a:xfrm>
              <a:prstGeom prst="rect">
                <a:avLst/>
              </a:prstGeom>
              <a:blipFill>
                <a:blip r:embed="rId6"/>
                <a:stretch>
                  <a:fillRect l="-2062" t="-5263" r="-2062" b="-11228"/>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C10B6BF-A79D-363D-8637-7DBE249C9DAE}"/>
              </a:ext>
            </a:extLst>
          </p:cNvPr>
          <p:cNvSpPr txBox="1"/>
          <p:nvPr/>
        </p:nvSpPr>
        <p:spPr>
          <a:xfrm>
            <a:off x="1039668" y="1852086"/>
            <a:ext cx="1613591"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C0F6F5"/>
                </a:solidFill>
                <a:effectLst/>
                <a:uLnTx/>
                <a:uFillTx/>
                <a:latin typeface="SVN-Futura Demi" pitchFamily="50" charset="0"/>
                <a:ea typeface="+mn-ea"/>
                <a:cs typeface="+mn-cs"/>
              </a:rPr>
              <a:t>Chú ý:</a:t>
            </a:r>
            <a:endParaRPr kumimoji="0" lang="en-US" sz="3400" b="1" i="0" u="none" strike="noStrike" kern="1200" cap="none" spc="0" normalizeH="0" baseline="0" noProof="0">
              <a:ln>
                <a:noFill/>
              </a:ln>
              <a:solidFill>
                <a:srgbClr val="C0F6F5"/>
              </a:solidFill>
              <a:effectLst/>
              <a:uLnTx/>
              <a:uFillTx/>
              <a:latin typeface="SVN-Futura Demi" pitchFamily="50" charset="0"/>
              <a:ea typeface="+mn-ea"/>
              <a:cs typeface="+mn-cs"/>
            </a:endParaRPr>
          </a:p>
        </p:txBody>
      </p:sp>
      <p:grpSp>
        <p:nvGrpSpPr>
          <p:cNvPr id="18" name="Group 17">
            <a:extLst>
              <a:ext uri="{FF2B5EF4-FFF2-40B4-BE49-F238E27FC236}">
                <a16:creationId xmlns:a16="http://schemas.microsoft.com/office/drawing/2014/main" id="{D4FB0B8C-E175-60C8-A71A-9BCA8CAB4490}"/>
              </a:ext>
            </a:extLst>
          </p:cNvPr>
          <p:cNvGrpSpPr/>
          <p:nvPr/>
        </p:nvGrpSpPr>
        <p:grpSpPr>
          <a:xfrm>
            <a:off x="210450" y="1483259"/>
            <a:ext cx="9490374" cy="4871437"/>
            <a:chOff x="210450" y="1483259"/>
            <a:chExt cx="9490374" cy="4871437"/>
          </a:xfrm>
        </p:grpSpPr>
        <p:sp>
          <p:nvSpPr>
            <p:cNvPr id="19" name="Rectangle: Rounded Corners 18">
              <a:extLst>
                <a:ext uri="{FF2B5EF4-FFF2-40B4-BE49-F238E27FC236}">
                  <a16:creationId xmlns:a16="http://schemas.microsoft.com/office/drawing/2014/main" id="{9CC2D3A6-BF68-2A4A-A1EA-C23FFCBE6F3E}"/>
                </a:ext>
              </a:extLst>
            </p:cNvPr>
            <p:cNvSpPr/>
            <p:nvPr/>
          </p:nvSpPr>
          <p:spPr>
            <a:xfrm>
              <a:off x="682445" y="1750776"/>
              <a:ext cx="9018379" cy="4603920"/>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20" name="Picture 19" descr="Icon&#10;&#10;Description automatically generated">
              <a:extLst>
                <a:ext uri="{FF2B5EF4-FFF2-40B4-BE49-F238E27FC236}">
                  <a16:creationId xmlns:a16="http://schemas.microsoft.com/office/drawing/2014/main" id="{4B923234-D6EF-3F89-0B87-04738DE76D9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spTree>
    <p:extLst>
      <p:ext uri="{BB962C8B-B14F-4D97-AF65-F5344CB8AC3E}">
        <p14:creationId xmlns:p14="http://schemas.microsoft.com/office/powerpoint/2010/main" val="41024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63747" y="1201056"/>
                <a:ext cx="11351222" cy="287630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Ví dụ 3: </a:t>
                </a: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 Cho đường thẳng </a:t>
                </a:r>
                <a14:m>
                  <m:oMath xmlns:m="http://schemas.openxmlformats.org/officeDocument/2006/math">
                    <m:d>
                      <m:dPr>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có vectơ pháp tuyến</a:t>
                </a:r>
                <a:b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m:t>
                        </m:r>
                      </m:e>
                    </m:acc>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a:t>
                </a:r>
                <a14:m>
                  <m:oMath xmlns:m="http://schemas.openxmlformats.org/officeDocument/2006/math">
                    <m:d>
                      <m:d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f>
                          <m:f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num>
                          <m:den>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den>
                        </m:f>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f>
                          <m:f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𝟓</m:t>
                            </m:r>
                          </m:num>
                          <m:den>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den>
                        </m:f>
                      </m:e>
                    </m:d>
                  </m:oMath>
                </a14:m>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Tìm vectơ chỉ phương của </a:t>
                </a:r>
                <a14:m>
                  <m:oMath xmlns:m="http://schemas.openxmlformats.org/officeDocument/2006/math">
                    <m:d>
                      <m:dPr>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Cho đường thẳng </a:t>
                </a:r>
                <a14:m>
                  <m:oMath xmlns:m="http://schemas.openxmlformats.org/officeDocument/2006/math">
                    <m:d>
                      <m:dPr>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𝒅</m:t>
                        </m:r>
                      </m:e>
                    </m:d>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có vectơ chỉ phương</a:t>
                </a:r>
                <a:b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𝒖</m:t>
                        </m:r>
                      </m:e>
                    </m:acc>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 </a:t>
                </a:r>
                <a14:m>
                  <m:oMath xmlns:m="http://schemas.openxmlformats.org/officeDocument/2006/math">
                    <m:d>
                      <m:d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m:t>
                        </m:r>
                      </m:e>
                    </m:d>
                  </m:oMath>
                </a14:m>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Tìm hai vectơ pháp tuyến của </a:t>
                </a:r>
                <a14:m>
                  <m:oMath xmlns:m="http://schemas.openxmlformats.org/officeDocument/2006/math">
                    <m:d>
                      <m:dPr>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𝒅</m:t>
                        </m:r>
                      </m:e>
                    </m:d>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63747" y="1201056"/>
                <a:ext cx="11351222" cy="2876300"/>
              </a:xfrm>
              <a:prstGeom prst="rect">
                <a:avLst/>
              </a:prstGeom>
              <a:blipFill>
                <a:blip r:embed="rId5"/>
                <a:stretch>
                  <a:fillRect l="-1557" t="-1695" b="-65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83CDB4-547E-E569-B60A-D91778752AA2}"/>
                  </a:ext>
                </a:extLst>
              </p:cNvPr>
              <p:cNvSpPr txBox="1"/>
              <p:nvPr/>
            </p:nvSpPr>
            <p:spPr>
              <a:xfrm>
                <a:off x="689659" y="4021454"/>
                <a:ext cx="9241080" cy="283654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TL: </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srgbClr val="3F3F3F"/>
                    </a:solidFill>
                    <a:effectLst/>
                    <a:uLnTx/>
                    <a:uFillTx/>
                    <a:latin typeface="A2.Jovis-WorkSansRegular-San"/>
                    <a:ea typeface="+mn-ea"/>
                    <a:cs typeface="+mn-cs"/>
                  </a:rPr>
                  <a:t> </a:t>
                </a:r>
                <a14:m>
                  <m:oMath xmlns:m="http://schemas.openxmlformats.org/officeDocument/2006/math">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có</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vectơ</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chỉ</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phương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accPr>
                      <m:e>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𝒖</m:t>
                        </m:r>
                      </m:e>
                    </m:acc>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d>
                      <m:dPr>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f>
                          <m:f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𝟓</m:t>
                            </m:r>
                          </m:num>
                          <m:den>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den>
                        </m:f>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f>
                          <m:f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num>
                          <m:den>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den>
                        </m:f>
                      </m:e>
                    </m:d>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  </a:t>
                </a:r>
                <a14:m>
                  <m:oMath xmlns:m="http://schemas.openxmlformats.org/officeDocument/2006/math">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𝒅</m:t>
                    </m:r>
                  </m:oMath>
                </a14:m>
                <a:r>
                  <a:rPr kumimoji="0" lang="vi-VN"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có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vectơ</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pháp</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tuyến</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sSub>
                          <m:sSub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m:t>
                            </m:r>
                          </m:e>
                          <m:sub>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sub>
                        </m:sSub>
                      </m:e>
                    </m:acc>
                  </m:oMath>
                </a14:m>
                <a:r>
                  <a:rPr kumimoji="0" lang="vi-VN"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𝟑</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𝟏</m:t>
                    </m:r>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sSub>
                          <m:sSubPr>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𝒏</m:t>
                            </m:r>
                          </m:e>
                          <m:sub>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sub>
                        </m:sSub>
                      </m:e>
                    </m:acc>
                  </m:oMath>
                </a14:m>
                <a:r>
                  <a:rPr kumimoji="0" lang="vi-VN"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𝟑</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𝟏</m:t>
                    </m:r>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689659" y="4021454"/>
                <a:ext cx="9241080" cy="2836546"/>
              </a:xfrm>
              <a:prstGeom prst="rect">
                <a:avLst/>
              </a:prstGeom>
              <a:blipFill>
                <a:blip r:embed="rId6"/>
                <a:stretch>
                  <a:fillRect l="-1847" b="-3226"/>
                </a:stretch>
              </a:blipFill>
            </p:spPr>
            <p:txBody>
              <a:bodyPr/>
              <a:lstStyle/>
              <a:p>
                <a:r>
                  <a:rPr lang="en-US">
                    <a:noFill/>
                  </a:rPr>
                  <a:t> </a:t>
                </a:r>
              </a:p>
            </p:txBody>
          </p:sp>
        </mc:Fallback>
      </mc:AlternateContent>
    </p:spTree>
    <p:extLst>
      <p:ext uri="{BB962C8B-B14F-4D97-AF65-F5344CB8AC3E}">
        <p14:creationId xmlns:p14="http://schemas.microsoft.com/office/powerpoint/2010/main" val="423887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barn(inVertical)">
                                      <p:cBhvr>
                                        <p:cTn id="2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98854" y="2380515"/>
                <a:ext cx="10994291" cy="22006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Bài toán: </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Trong mặt phẳng toạ độ </a:t>
                </a:r>
                <a14:m>
                  <m:oMath xmlns:m="http://schemas.openxmlformats.org/officeDocument/2006/math">
                    <m: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𝑂𝑥𝑦</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cho đường thẳng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đi qua điểm </a:t>
                </a:r>
                <a14:m>
                  <m:oMath xmlns:m="http://schemas.openxmlformats.org/officeDocument/2006/math">
                    <m:sSub>
                      <m:sSub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𝑀</m:t>
                        </m:r>
                      </m:e>
                      <m: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sub>
                    </m:sSub>
                    <m:d>
                      <m:d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dPr>
                      <m:e>
                        <m:sSub>
                          <m:sSub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e>
                          <m: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sub>
                        </m:s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sSub>
                          <m:sSub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𝑦</m:t>
                            </m:r>
                          </m:e>
                          <m: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sub>
                        </m:sSub>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và có vectơ chỉ phương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𝑎</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𝑏</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Xét điểm </a:t>
                </a:r>
                <a14:m>
                  <m:oMath xmlns:m="http://schemas.openxmlformats.org/officeDocument/2006/math">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𝑀</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𝑦</m:t>
                    </m:r>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nằm trên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như hình vẽ</a:t>
                </a:r>
                <a:endPar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98854" y="2380515"/>
                <a:ext cx="10994291" cy="2200602"/>
              </a:xfrm>
              <a:prstGeom prst="rect">
                <a:avLst/>
              </a:prstGeom>
              <a:blipFill>
                <a:blip r:embed="rId6"/>
                <a:stretch>
                  <a:fillRect l="-1608" t="-4444" r="-1497" b="-888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1057854"/>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 Phương trình</a:t>
            </a:r>
            <a:r>
              <a:rPr kumimoji="0" lang="es-ES" sz="2800" b="1" i="0" u="none" strike="noStrike" kern="1200" cap="none" spc="0" normalizeH="0" baseline="0" noProof="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1.2. </a:t>
            </a:r>
            <a:r>
              <a:rPr kumimoji="0" lang="vi-VN"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Phương trình tham số của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text, antenna, device, gauge&#10;&#10;Description automatically generated">
            <a:extLst>
              <a:ext uri="{FF2B5EF4-FFF2-40B4-BE49-F238E27FC236}">
                <a16:creationId xmlns:a16="http://schemas.microsoft.com/office/drawing/2014/main" id="{1BD11CBC-C9E4-7D36-6DDF-1A0D36321071}"/>
              </a:ext>
            </a:extLst>
          </p:cNvPr>
          <p:cNvPicPr>
            <a:picLocks noChangeAspect="1"/>
          </p:cNvPicPr>
          <p:nvPr/>
        </p:nvPicPr>
        <p:blipFill rotWithShape="1">
          <a:blip r:embed="rId7">
            <a:extLst>
              <a:ext uri="{28A0092B-C50C-407E-A947-70E740481C1C}">
                <a14:useLocalDpi xmlns:a14="http://schemas.microsoft.com/office/drawing/2010/main" val="0"/>
              </a:ext>
            </a:extLst>
          </a:blip>
          <a:srcRect l="15335" b="16294"/>
          <a:stretch/>
        </p:blipFill>
        <p:spPr bwMode="auto">
          <a:xfrm>
            <a:off x="8135053" y="4203821"/>
            <a:ext cx="3458092" cy="2310634"/>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E98F501-1E51-1028-B7D7-928000149137}"/>
                  </a:ext>
                </a:extLst>
              </p:cNvPr>
              <p:cNvSpPr txBox="1"/>
              <p:nvPr/>
            </p:nvSpPr>
            <p:spPr>
              <a:xfrm>
                <a:off x="839591" y="4885263"/>
                <a:ext cx="7143813" cy="11541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H1: </a:t>
                </a:r>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Hãy biểu diễn toạ độ của điểm </a:t>
                </a:r>
                <a14:m>
                  <m:oMath xmlns:m="http://schemas.openxmlformats.org/officeDocument/2006/math">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𝑀</m:t>
                    </m:r>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qua toạ độ của điểm </a:t>
                </a:r>
                <a14:m>
                  <m:oMath xmlns:m="http://schemas.openxmlformats.org/officeDocument/2006/math">
                    <m:sSub>
                      <m:sSub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b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𝑀</m:t>
                        </m:r>
                      </m:e>
                      <m:sub>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sub>
                    </m:sSub>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và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oMath>
                </a14:m>
                <a:r>
                  <a:rPr kumimoji="0" lang="en-US" sz="3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6" name="TextBox 25">
                <a:extLst>
                  <a:ext uri="{FF2B5EF4-FFF2-40B4-BE49-F238E27FC236}">
                    <a16:creationId xmlns:a16="http://schemas.microsoft.com/office/drawing/2014/main" id="{DE98F501-1E51-1028-B7D7-928000149137}"/>
                  </a:ext>
                </a:extLst>
              </p:cNvPr>
              <p:cNvSpPr txBox="1">
                <a:spLocks noRot="1" noChangeAspect="1" noMove="1" noResize="1" noEditPoints="1" noAdjustHandles="1" noChangeArrowheads="1" noChangeShapeType="1" noTextEdit="1"/>
              </p:cNvSpPr>
              <p:nvPr/>
            </p:nvSpPr>
            <p:spPr>
              <a:xfrm>
                <a:off x="839591" y="4885263"/>
                <a:ext cx="7143813" cy="1154162"/>
              </a:xfrm>
              <a:prstGeom prst="rect">
                <a:avLst/>
              </a:prstGeom>
              <a:blipFill>
                <a:blip r:embed="rId8"/>
                <a:stretch>
                  <a:fillRect l="-2560" t="-8421" r="-2389" b="-17368"/>
                </a:stretch>
              </a:blipFill>
            </p:spPr>
            <p:txBody>
              <a:bodyPr/>
              <a:lstStyle/>
              <a:p>
                <a:r>
                  <a:rPr lang="en-US">
                    <a:noFill/>
                  </a:rPr>
                  <a:t> </a:t>
                </a:r>
              </a:p>
            </p:txBody>
          </p:sp>
        </mc:Fallback>
      </mc:AlternateContent>
    </p:spTree>
    <p:extLst>
      <p:ext uri="{BB962C8B-B14F-4D97-AF65-F5344CB8AC3E}">
        <p14:creationId xmlns:p14="http://schemas.microsoft.com/office/powerpoint/2010/main" val="480826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randombar(horizontal)">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12620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AB1DDD3-C7A9-7F2C-14EE-C22F2C777994}"/>
                  </a:ext>
                </a:extLst>
              </p:cNvPr>
              <p:cNvSpPr txBox="1"/>
              <p:nvPr/>
            </p:nvSpPr>
            <p:spPr>
              <a:xfrm>
                <a:off x="841908" y="261775"/>
                <a:ext cx="9060787" cy="2251129"/>
              </a:xfrm>
              <a:prstGeom prst="rect">
                <a:avLst/>
              </a:prstGeom>
              <a:noFill/>
            </p:spPr>
            <p:txBody>
              <a:bodyPr wrap="square">
                <a:spAutoFit/>
              </a:bodyPr>
              <a:lstStyle/>
              <a:p>
                <a:pPr marL="0" marR="0" lvl="0" indent="0" algn="l" defTabSz="914400" rtl="0" eaLnBrk="1" fontAlgn="auto" latinLnBrk="0" hangingPunct="1">
                  <a:lnSpc>
                    <a:spcPct val="107000"/>
                  </a:lnSpc>
                  <a:spcBef>
                    <a:spcPts val="300"/>
                  </a:spcBef>
                  <a:spcAft>
                    <a:spcPts val="300"/>
                  </a:spcAft>
                  <a:buClrTx/>
                  <a:buSzTx/>
                  <a:buFontTx/>
                  <a:buNone/>
                  <a:tabLst/>
                  <a:defRPr/>
                </a:pPr>
                <a:r>
                  <a:rPr lang="fr-FR" sz="3400" dirty="0">
                    <a:solidFill>
                      <a:srgbClr val="FF0000"/>
                    </a:solidFill>
                    <a:latin typeface="Arial" panose="020B0604020202020204" pitchFamily="34" charset="0"/>
                    <a:ea typeface="SimSun" panose="02010600030101010101" pitchFamily="2" charset="-122"/>
                    <a:cs typeface="Times New Roman" panose="02020603050405020304" pitchFamily="18" charset="0"/>
                  </a:rPr>
                  <a:t>TL :</a:t>
                </a:r>
                <a:r>
                  <a:rPr kumimoji="0" lang="fr-FR" sz="34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Times New Roman" panose="02020603050405020304" pitchFamily="18" charset="0"/>
                  </a:rPr>
                  <a:t> </a:t>
                </a:r>
                <a:r>
                  <a:rPr kumimoji="0" lang="fr-FR" sz="3400" b="0" i="0" u="none" strike="noStrike" kern="1200" cap="none" spc="0" normalizeH="0" baseline="0" noProof="0" dirty="0">
                    <a:ln>
                      <a:noFill/>
                    </a:ln>
                    <a:solidFill>
                      <a:srgbClr val="FFCE54"/>
                    </a:solidFill>
                    <a:effectLst/>
                    <a:uLnTx/>
                    <a:uFillTx/>
                    <a:latin typeface="Arial" panose="020B0604020202020204" pitchFamily="34" charset="0"/>
                    <a:ea typeface="SimSun" panose="02010600030101010101" pitchFamily="2" charset="-122"/>
                    <a:cs typeface="Times New Roman" panose="02020603050405020304" pitchFamily="18" charset="0"/>
                  </a:rPr>
                  <a:t>Do </a:t>
                </a:r>
                <a14:m>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e>
                    </m:d>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fr-FR" sz="3400" b="0" i="0" u="none" strike="noStrike" kern="1200" cap="none" spc="0" normalizeH="0" baseline="0" noProof="0" dirty="0">
                    <a:ln>
                      <a:noFill/>
                    </a:ln>
                    <a:solidFill>
                      <a:srgbClr val="FFCE54"/>
                    </a:solidFill>
                    <a:effectLst/>
                    <a:uLnTx/>
                    <a:uFillTx/>
                    <a:latin typeface="Arial" panose="020B0604020202020204" pitchFamily="34" charset="0"/>
                    <a:ea typeface="SimSun" panose="02010600030101010101" pitchFamily="2" charset="-122"/>
                    <a:cs typeface="Times New Roman" panose="02020603050405020304" pitchFamily="18" charset="0"/>
                  </a:rPr>
                  <a:t> </a:t>
                </a:r>
                <a:r>
                  <a:rPr kumimoji="0" lang="fr-FR" sz="3400" b="0" i="0" u="none" strike="noStrike" kern="1200" cap="none" spc="0" normalizeH="0" baseline="0" noProof="0" dirty="0" err="1">
                    <a:ln>
                      <a:noFill/>
                    </a:ln>
                    <a:solidFill>
                      <a:srgbClr val="FFCE54"/>
                    </a:solidFill>
                    <a:effectLst/>
                    <a:uLnTx/>
                    <a:uFillTx/>
                    <a:latin typeface="Arial" panose="020B0604020202020204" pitchFamily="34" charset="0"/>
                    <a:ea typeface="SimSun" panose="02010600030101010101" pitchFamily="2" charset="-122"/>
                    <a:cs typeface="Times New Roman" panose="02020603050405020304" pitchFamily="18" charset="0"/>
                  </a:rPr>
                  <a:t>nên</a:t>
                </a:r>
                <a:endParaRPr kumimoji="0" lang="en-US" sz="3400" b="0" i="0" u="none" strike="noStrike" kern="1200" cap="none" spc="0" normalizeH="0" baseline="0" noProof="0" dirty="0">
                  <a:ln>
                    <a:noFill/>
                  </a:ln>
                  <a:solidFill>
                    <a:srgbClr val="FFCE54"/>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300"/>
                  </a:spcBef>
                  <a:spcAft>
                    <a:spcPts val="30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acc>
                        <m:accPr>
                          <m: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𝑢</m:t>
                          </m:r>
                        </m:e>
                      </m:acc>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𝑎𝑡</m:t>
                                </m:r>
                              </m:e>
                            </m:mr>
                            <m:m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𝑏𝑡</m:t>
                                </m:r>
                              </m:e>
                            </m:mr>
                          </m:m>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𝑎𝑡</m:t>
                                    </m:r>
                                  </m:e>
                                </m:mr>
                                <m:m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b>
                                      <m:sSubPr>
                                        <m:ctrlP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00" b="0" i="1" u="none" strike="noStrike" kern="1200" cap="none" spc="0" normalizeH="0" baseline="0" noProof="0">
                                        <a:ln>
                                          <a:noFill/>
                                        </a:ln>
                                        <a:solidFill>
                                          <a:srgbClr val="FFCE54"/>
                                        </a:solidFill>
                                        <a:effectLst/>
                                        <a:uLnTx/>
                                        <a:uFillTx/>
                                        <a:latin typeface="Cambria Math" panose="02040503050406030204" pitchFamily="18" charset="0"/>
                                        <a:ea typeface="Calibri" panose="020F0502020204030204" pitchFamily="34" charset="0"/>
                                        <a:cs typeface="Times New Roman" panose="02020603050405020304" pitchFamily="18" charset="0"/>
                                      </a:rPr>
                                      <m:t>𝑏𝑡</m:t>
                                    </m:r>
                                  </m:e>
                                </m:mr>
                              </m:m>
                            </m:e>
                          </m:d>
                        </m:e>
                      </m:d>
                    </m:oMath>
                  </m:oMathPara>
                </a14:m>
                <a:endParaRPr kumimoji="0" lang="en-US" sz="3400" b="0" i="0" u="none" strike="noStrike" kern="1200" cap="none" spc="0" normalizeH="0" baseline="0" noProof="0" dirty="0">
                  <a:ln>
                    <a:noFill/>
                  </a:ln>
                  <a:solidFill>
                    <a:srgbClr val="FFCE54"/>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DAB1DDD3-C7A9-7F2C-14EE-C22F2C777994}"/>
                  </a:ext>
                </a:extLst>
              </p:cNvPr>
              <p:cNvSpPr txBox="1">
                <a:spLocks noRot="1" noChangeAspect="1" noMove="1" noResize="1" noEditPoints="1" noAdjustHandles="1" noChangeArrowheads="1" noChangeShapeType="1" noTextEdit="1"/>
              </p:cNvSpPr>
              <p:nvPr/>
            </p:nvSpPr>
            <p:spPr>
              <a:xfrm>
                <a:off x="841908" y="261775"/>
                <a:ext cx="9060787" cy="2251129"/>
              </a:xfrm>
              <a:prstGeom prst="rect">
                <a:avLst/>
              </a:prstGeom>
              <a:blipFill>
                <a:blip r:embed="rId2"/>
                <a:stretch>
                  <a:fillRect l="-1884" t="-1626" r="-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AB1DDD3-C7A9-7F2C-14EE-C22F2C777994}"/>
                  </a:ext>
                </a:extLst>
              </p:cNvPr>
              <p:cNvSpPr txBox="1"/>
              <p:nvPr/>
            </p:nvSpPr>
            <p:spPr>
              <a:xfrm>
                <a:off x="563746" y="1953780"/>
                <a:ext cx="11338821" cy="2829108"/>
              </a:xfrm>
              <a:prstGeom prst="rect">
                <a:avLst/>
              </a:prstGeom>
              <a:noFill/>
            </p:spPr>
            <p:txBody>
              <a:bodyPr wrap="square">
                <a:spAutoFit/>
              </a:bodyPr>
              <a:lstStyle/>
              <a:p>
                <a:endParaRPr lang="fr-FR" sz="3400" b="1" dirty="0">
                  <a:solidFill>
                    <a:srgbClr val="FFCE54"/>
                  </a:solidFill>
                  <a:latin typeface="Arial" panose="020B0604020202020204" pitchFamily="34" charset="0"/>
                  <a:ea typeface="SimSun" panose="02010600030101010101" pitchFamily="2" charset="-122"/>
                  <a:cs typeface="Arial" panose="020B0604020202020204" pitchFamily="34" charset="0"/>
                </a:endParaRPr>
              </a:p>
              <a:p>
                <a:r>
                  <a:rPr lang="fr-FR" sz="3400" b="1" dirty="0">
                    <a:solidFill>
                      <a:srgbClr val="FFCE54"/>
                    </a:solidFill>
                    <a:effectLst/>
                    <a:latin typeface="Arial" panose="020B0604020202020204" pitchFamily="34" charset="0"/>
                    <a:ea typeface="SimSun" panose="02010600030101010101" pitchFamily="2" charset="-122"/>
                    <a:cs typeface="Arial" panose="020B0604020202020204" pitchFamily="34" charset="0"/>
                  </a:rPr>
                  <a:t> </a:t>
                </a:r>
                <a14:m>
                  <m:oMath xmlns:m="http://schemas.openxmlformats.org/officeDocument/2006/math">
                    <m:d>
                      <m:dPr>
                        <m:begChr m:val="{"/>
                        <m:endChr m:val=""/>
                        <m:ctrlPr>
                          <a:rPr lang="en-US" sz="3400" b="1" i="1">
                            <a:solidFill>
                              <a:srgbClr val="FFCE54"/>
                            </a:solidFill>
                            <a:latin typeface="Cambria Math" panose="02040503050406030204" pitchFamily="18" charset="0"/>
                          </a:rPr>
                        </m:ctrlPr>
                      </m:dPr>
                      <m:e>
                        <m:eqArr>
                          <m:eqArrPr>
                            <m:ctrlPr>
                              <a:rPr lang="en-US" sz="3400" b="1" i="1">
                                <a:solidFill>
                                  <a:srgbClr val="FFCE54"/>
                                </a:solidFill>
                                <a:latin typeface="Cambria Math" panose="02040503050406030204" pitchFamily="18" charset="0"/>
                              </a:rPr>
                            </m:ctrlPr>
                          </m:eqArrPr>
                          <m:e>
                            <m:r>
                              <a:rPr lang="en-US" sz="3400" b="1" i="1">
                                <a:solidFill>
                                  <a:srgbClr val="FFCE54"/>
                                </a:solidFill>
                                <a:latin typeface="Cambria Math" panose="02040503050406030204" pitchFamily="18" charset="0"/>
                              </a:rPr>
                              <m:t>𝒙</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𝒙</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m:t>
                            </m:r>
                            <m:r>
                              <a:rPr lang="en-US" sz="3400" b="1" i="1">
                                <a:solidFill>
                                  <a:srgbClr val="FFCE54"/>
                                </a:solidFill>
                                <a:latin typeface="Cambria Math" panose="02040503050406030204" pitchFamily="18" charset="0"/>
                              </a:rPr>
                              <m:t>𝒕</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𝒖</m:t>
                                </m:r>
                              </m:e>
                              <m:sub>
                                <m:r>
                                  <a:rPr lang="en-US" sz="3400" b="1" i="1">
                                    <a:solidFill>
                                      <a:srgbClr val="FFCE54"/>
                                    </a:solidFill>
                                    <a:latin typeface="Cambria Math" panose="02040503050406030204" pitchFamily="18" charset="0"/>
                                  </a:rPr>
                                  <m:t>𝟏</m:t>
                                </m:r>
                              </m:sub>
                            </m:sSub>
                          </m:e>
                          <m:e>
                            <m:r>
                              <a:rPr lang="en-US" sz="3400" b="1" i="1">
                                <a:solidFill>
                                  <a:srgbClr val="FFCE54"/>
                                </a:solidFill>
                                <a:latin typeface="Cambria Math" panose="02040503050406030204" pitchFamily="18" charset="0"/>
                              </a:rPr>
                              <m:t>𝒚</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𝒚</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m:t>
                            </m:r>
                            <m:r>
                              <a:rPr lang="en-US" sz="3400" b="1" i="1">
                                <a:solidFill>
                                  <a:srgbClr val="FFCE54"/>
                                </a:solidFill>
                                <a:latin typeface="Cambria Math" panose="02040503050406030204" pitchFamily="18" charset="0"/>
                              </a:rPr>
                              <m:t>𝒕</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𝒖</m:t>
                                </m:r>
                              </m:e>
                              <m:sub>
                                <m:r>
                                  <a:rPr lang="en-US" sz="3400" b="1" i="1">
                                    <a:solidFill>
                                      <a:srgbClr val="FFCE54"/>
                                    </a:solidFill>
                                    <a:latin typeface="Cambria Math" panose="02040503050406030204" pitchFamily="18" charset="0"/>
                                  </a:rPr>
                                  <m:t>𝟐</m:t>
                                </m:r>
                              </m:sub>
                            </m:sSub>
                          </m:e>
                        </m:eqArr>
                      </m:e>
                    </m:d>
                  </m:oMath>
                </a14:m>
                <a:r>
                  <a:rPr lang="vi-VN" sz="3400" b="1" dirty="0">
                    <a:solidFill>
                      <a:srgbClr val="FFCE54"/>
                    </a:solidFill>
                    <a:latin typeface="Arial" panose="020B0604020202020204" pitchFamily="34" charset="0"/>
                    <a:cs typeface="Arial" panose="020B0604020202020204" pitchFamily="34" charset="0"/>
                  </a:rPr>
                  <a:t>      (với </a:t>
                </a:r>
                <a14:m>
                  <m:oMath xmlns:m="http://schemas.openxmlformats.org/officeDocument/2006/math">
                    <m:r>
                      <a:rPr lang="vi-VN" sz="3400" b="1" i="1" smtClean="0">
                        <a:solidFill>
                          <a:srgbClr val="FFCE54"/>
                        </a:solidFill>
                        <a:latin typeface="Cambria Math" panose="02040503050406030204" pitchFamily="18" charset="0"/>
                        <a:cs typeface="Arial" panose="020B0604020202020204" pitchFamily="34" charset="0"/>
                      </a:rPr>
                      <m:t>𝒖</m:t>
                    </m:r>
                    <m:r>
                      <a:rPr lang="vi-VN" sz="3400" b="1" i="1" baseline="-25000">
                        <a:solidFill>
                          <a:srgbClr val="FFCE54"/>
                        </a:solidFill>
                        <a:latin typeface="Cambria Math" panose="02040503050406030204" pitchFamily="18" charset="0"/>
                        <a:cs typeface="Arial" panose="020B0604020202020204" pitchFamily="34" charset="0"/>
                      </a:rPr>
                      <m:t>𝟏</m:t>
                    </m:r>
                    <m:r>
                      <a:rPr lang="vi-VN" sz="3400" b="1" i="1" baseline="30000">
                        <a:solidFill>
                          <a:srgbClr val="FFCE54"/>
                        </a:solidFill>
                        <a:latin typeface="Cambria Math" panose="02040503050406030204" pitchFamily="18" charset="0"/>
                        <a:cs typeface="Arial" panose="020B0604020202020204" pitchFamily="34" charset="0"/>
                      </a:rPr>
                      <m:t>𝟐</m:t>
                    </m:r>
                    <m:r>
                      <a:rPr lang="vi-VN" sz="3400" b="1" i="1" baseline="30000">
                        <a:solidFill>
                          <a:srgbClr val="FFCE54"/>
                        </a:solidFill>
                        <a:latin typeface="Cambria Math" panose="02040503050406030204" pitchFamily="18" charset="0"/>
                        <a:cs typeface="Arial" panose="020B0604020202020204" pitchFamily="34" charset="0"/>
                      </a:rPr>
                      <m:t> + </m:t>
                    </m:r>
                    <m:r>
                      <a:rPr lang="vi-VN" sz="3400" b="1" i="1">
                        <a:solidFill>
                          <a:srgbClr val="FFCE54"/>
                        </a:solidFill>
                        <a:latin typeface="Cambria Math" panose="02040503050406030204" pitchFamily="18" charset="0"/>
                        <a:cs typeface="Arial" panose="020B0604020202020204" pitchFamily="34" charset="0"/>
                      </a:rPr>
                      <m:t>𝒖</m:t>
                    </m:r>
                    <m:r>
                      <a:rPr lang="vi-VN" sz="3400" b="1" i="1" baseline="-25000">
                        <a:solidFill>
                          <a:srgbClr val="FFCE54"/>
                        </a:solidFill>
                        <a:latin typeface="Cambria Math" panose="02040503050406030204" pitchFamily="18" charset="0"/>
                        <a:cs typeface="Arial" panose="020B0604020202020204" pitchFamily="34" charset="0"/>
                      </a:rPr>
                      <m:t>𝟐</m:t>
                    </m:r>
                    <m:r>
                      <a:rPr lang="vi-VN" sz="3400" b="1" i="1" baseline="30000">
                        <a:solidFill>
                          <a:srgbClr val="FFCE54"/>
                        </a:solidFill>
                        <a:latin typeface="Cambria Math" panose="02040503050406030204" pitchFamily="18" charset="0"/>
                        <a:cs typeface="Arial" panose="020B0604020202020204" pitchFamily="34" charset="0"/>
                      </a:rPr>
                      <m:t>𝟐</m:t>
                    </m:r>
                    <m:r>
                      <a:rPr lang="vi-VN" sz="3400" b="1" i="1">
                        <a:solidFill>
                          <a:srgbClr val="FFCE54"/>
                        </a:solidFill>
                        <a:latin typeface="Cambria Math" panose="02040503050406030204" pitchFamily="18" charset="0"/>
                        <a:cs typeface="Arial" panose="020B0604020202020204" pitchFamily="34" charset="0"/>
                      </a:rPr>
                      <m:t>&gt;</m:t>
                    </m:r>
                    <m:r>
                      <a:rPr lang="vi-VN" sz="3400" b="1" i="1">
                        <a:solidFill>
                          <a:srgbClr val="FFCE54"/>
                        </a:solidFill>
                        <a:latin typeface="Cambria Math" panose="02040503050406030204" pitchFamily="18" charset="0"/>
                        <a:cs typeface="Arial" panose="020B0604020202020204" pitchFamily="34" charset="0"/>
                      </a:rPr>
                      <m:t>𝟎</m:t>
                    </m:r>
                  </m:oMath>
                </a14:m>
                <a:r>
                  <a:rPr lang="vi-VN" sz="3400" b="1" dirty="0">
                    <a:solidFill>
                      <a:srgbClr val="FFCE54"/>
                    </a:solidFill>
                    <a:latin typeface="Arial" panose="020B0604020202020204" pitchFamily="34" charset="0"/>
                    <a:cs typeface="Arial" panose="020B0604020202020204" pitchFamily="34" charset="0"/>
                  </a:rPr>
                  <a:t>, t</a:t>
                </a:r>
                <a14:m>
                  <m:oMath xmlns:m="http://schemas.openxmlformats.org/officeDocument/2006/math">
                    <m:r>
                      <a:rPr lang="vi-VN" sz="3400" b="1" i="1">
                        <a:solidFill>
                          <a:srgbClr val="FFCE54"/>
                        </a:solidFill>
                        <a:latin typeface="Cambria Math" panose="02040503050406030204" pitchFamily="18" charset="0"/>
                      </a:rPr>
                      <m:t> ∈</m:t>
                    </m:r>
                    <m:r>
                      <a:rPr lang="vi-VN" sz="3400" b="1" i="1">
                        <a:solidFill>
                          <a:srgbClr val="FFCE54"/>
                        </a:solidFill>
                        <a:latin typeface="Cambria Math" panose="02040503050406030204" pitchFamily="18" charset="0"/>
                      </a:rPr>
                      <m:t>𝑹</m:t>
                    </m:r>
                  </m:oMath>
                </a14:m>
                <a:r>
                  <a:rPr lang="vi-VN" sz="3400" b="1" dirty="0">
                    <a:solidFill>
                      <a:srgbClr val="FFCE54"/>
                    </a:solidFill>
                    <a:latin typeface="Arial" panose="020B0604020202020204" pitchFamily="34" charset="0"/>
                    <a:cs typeface="Arial" panose="020B0604020202020204" pitchFamily="34" charset="0"/>
                  </a:rPr>
                  <a:t>)</a:t>
                </a:r>
                <a:endParaRPr lang="en-US" sz="3400" b="1" dirty="0">
                  <a:solidFill>
                    <a:srgbClr val="FFCE54"/>
                  </a:solidFill>
                  <a:latin typeface="Arial" panose="020B0604020202020204" pitchFamily="34" charset="0"/>
                  <a:cs typeface="Arial" panose="020B0604020202020204" pitchFamily="34" charset="0"/>
                </a:endParaRPr>
              </a:p>
              <a:p>
                <a:r>
                  <a:rPr lang="en-US" sz="3400" b="1" dirty="0" err="1">
                    <a:solidFill>
                      <a:srgbClr val="FFCE54"/>
                    </a:solidFill>
                    <a:latin typeface="Arial" panose="020B0604020202020204" pitchFamily="34" charset="0"/>
                    <a:cs typeface="Arial" panose="020B0604020202020204" pitchFamily="34" charset="0"/>
                  </a:rPr>
                  <a:t>là</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phương</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trình</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tham</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số</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của</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đường</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thẳng</a:t>
                </a:r>
                <a:r>
                  <a:rPr lang="en-US" sz="3400" b="1" dirty="0">
                    <a:solidFill>
                      <a:srgbClr val="FFCE54"/>
                    </a:solidFill>
                    <a:latin typeface="Arial" panose="020B0604020202020204" pitchFamily="34" charset="0"/>
                    <a:cs typeface="Arial" panose="020B0604020202020204" pitchFamily="34" charset="0"/>
                  </a:rPr>
                  <a:t> </a:t>
                </a:r>
                <a14:m>
                  <m:oMath xmlns:m="http://schemas.openxmlformats.org/officeDocument/2006/math">
                    <m:d>
                      <m:dPr>
                        <m:ctrlPr>
                          <a:rPr lang="vi-VN" sz="3400" b="1" i="1" smtClean="0">
                            <a:solidFill>
                              <a:srgbClr val="FFCE54"/>
                            </a:solidFill>
                            <a:latin typeface="Cambria Math" panose="02040503050406030204" pitchFamily="18" charset="0"/>
                          </a:rPr>
                        </m:ctrlPr>
                      </m:dPr>
                      <m:e>
                        <m:r>
                          <a:rPr lang="vi-VN" sz="3400" b="1" i="1">
                            <a:solidFill>
                              <a:srgbClr val="FFCE54"/>
                            </a:solidFill>
                            <a:latin typeface="Cambria Math" panose="02040503050406030204" pitchFamily="18" charset="0"/>
                          </a:rPr>
                          <m:t>∆</m:t>
                        </m:r>
                      </m:e>
                    </m:d>
                  </m:oMath>
                </a14:m>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đi</a:t>
                </a:r>
                <a:r>
                  <a:rPr lang="en-US" sz="3400" b="1" dirty="0">
                    <a:solidFill>
                      <a:srgbClr val="FFCE54"/>
                    </a:solidFill>
                    <a:latin typeface="Arial" panose="020B0604020202020204" pitchFamily="34" charset="0"/>
                    <a:cs typeface="Arial" panose="020B0604020202020204" pitchFamily="34" charset="0"/>
                  </a:rPr>
                  <a:t> qua </a:t>
                </a:r>
                <a:r>
                  <a:rPr lang="en-US" sz="3400" b="1" dirty="0" err="1">
                    <a:solidFill>
                      <a:srgbClr val="FFCE54"/>
                    </a:solidFill>
                    <a:latin typeface="Arial" panose="020B0604020202020204" pitchFamily="34" charset="0"/>
                    <a:cs typeface="Arial" panose="020B0604020202020204" pitchFamily="34" charset="0"/>
                  </a:rPr>
                  <a:t>điểm</a:t>
                </a:r>
                <a:r>
                  <a:rPr lang="en-US" sz="3400" b="1" dirty="0">
                    <a:solidFill>
                      <a:srgbClr val="FFCE54"/>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rgbClr val="FFCE54"/>
                        </a:solidFill>
                        <a:latin typeface="Cambria Math" panose="02040503050406030204" pitchFamily="18" charset="0"/>
                        <a:cs typeface="Arial" panose="020B0604020202020204" pitchFamily="34" charset="0"/>
                      </a:rPr>
                      <m:t>𝑴</m:t>
                    </m:r>
                    <m:r>
                      <a:rPr lang="en-US" sz="3400" b="1" i="1" baseline="-25000">
                        <a:solidFill>
                          <a:srgbClr val="FFCE54"/>
                        </a:solidFill>
                        <a:latin typeface="Cambria Math" panose="02040503050406030204" pitchFamily="18" charset="0"/>
                        <a:cs typeface="Arial" panose="020B0604020202020204" pitchFamily="34" charset="0"/>
                      </a:rPr>
                      <m:t>𝟎</m:t>
                    </m:r>
                    <m:r>
                      <a:rPr lang="vi-VN" sz="3400" b="1" i="1">
                        <a:solidFill>
                          <a:srgbClr val="FFCE54"/>
                        </a:solidFill>
                        <a:latin typeface="Cambria Math" panose="02040503050406030204" pitchFamily="18" charset="0"/>
                        <a:cs typeface="Arial" panose="020B0604020202020204" pitchFamily="34" charset="0"/>
                      </a:rPr>
                      <m:t>(</m:t>
                    </m:r>
                    <m:r>
                      <a:rPr lang="vi-VN" sz="3400" b="1" i="1">
                        <a:solidFill>
                          <a:srgbClr val="FFCE54"/>
                        </a:solidFill>
                        <a:latin typeface="Cambria Math" panose="02040503050406030204" pitchFamily="18" charset="0"/>
                        <a:cs typeface="Arial" panose="020B0604020202020204" pitchFamily="34" charset="0"/>
                      </a:rPr>
                      <m:t>𝒙</m:t>
                    </m:r>
                    <m:r>
                      <a:rPr lang="vi-VN" sz="3400" b="1" i="1" baseline="-25000">
                        <a:solidFill>
                          <a:srgbClr val="FFCE54"/>
                        </a:solidFill>
                        <a:latin typeface="Cambria Math" panose="02040503050406030204" pitchFamily="18" charset="0"/>
                        <a:cs typeface="Arial" panose="020B0604020202020204" pitchFamily="34" charset="0"/>
                      </a:rPr>
                      <m:t>𝟎</m:t>
                    </m:r>
                    <m:r>
                      <a:rPr lang="vi-VN" sz="3400" b="1" i="1">
                        <a:solidFill>
                          <a:srgbClr val="FFCE54"/>
                        </a:solidFill>
                        <a:latin typeface="Cambria Math" panose="02040503050406030204" pitchFamily="18" charset="0"/>
                        <a:cs typeface="Arial" panose="020B0604020202020204" pitchFamily="34" charset="0"/>
                      </a:rPr>
                      <m:t>;</m:t>
                    </m:r>
                    <m:r>
                      <a:rPr lang="en-US" sz="3400" b="1" i="1">
                        <a:solidFill>
                          <a:srgbClr val="FFCE54"/>
                        </a:solidFill>
                        <a:latin typeface="Cambria Math" panose="02040503050406030204" pitchFamily="18" charset="0"/>
                        <a:cs typeface="Arial" panose="020B0604020202020204" pitchFamily="34" charset="0"/>
                      </a:rPr>
                      <m:t> </m:t>
                    </m:r>
                    <m:r>
                      <a:rPr lang="en-US" sz="3400" b="1" i="1">
                        <a:solidFill>
                          <a:srgbClr val="FFCE54"/>
                        </a:solidFill>
                        <a:latin typeface="Cambria Math" panose="02040503050406030204" pitchFamily="18" charset="0"/>
                        <a:cs typeface="Arial" panose="020B0604020202020204" pitchFamily="34" charset="0"/>
                      </a:rPr>
                      <m:t>𝒚</m:t>
                    </m:r>
                    <m:r>
                      <a:rPr lang="en-US" sz="3400" b="1" i="1" baseline="-25000">
                        <a:solidFill>
                          <a:srgbClr val="FFCE54"/>
                        </a:solidFill>
                        <a:latin typeface="Cambria Math" panose="02040503050406030204" pitchFamily="18" charset="0"/>
                        <a:cs typeface="Arial" panose="020B0604020202020204" pitchFamily="34" charset="0"/>
                      </a:rPr>
                      <m:t>𝟎</m:t>
                    </m:r>
                    <m:r>
                      <a:rPr lang="en-US" sz="3400" b="1" i="1">
                        <a:solidFill>
                          <a:srgbClr val="FFCE54"/>
                        </a:solidFill>
                        <a:latin typeface="Cambria Math" panose="02040503050406030204" pitchFamily="18" charset="0"/>
                        <a:cs typeface="Arial" panose="020B0604020202020204" pitchFamily="34" charset="0"/>
                      </a:rPr>
                      <m:t>)</m:t>
                    </m:r>
                  </m:oMath>
                </a14:m>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có</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vectơ</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chỉ</a:t>
                </a:r>
                <a:r>
                  <a:rPr lang="en-US" sz="3400" b="1" dirty="0">
                    <a:solidFill>
                      <a:srgbClr val="FFCE54"/>
                    </a:solidFill>
                    <a:latin typeface="Arial" panose="020B0604020202020204" pitchFamily="34" charset="0"/>
                    <a:cs typeface="Arial" panose="020B0604020202020204" pitchFamily="34" charset="0"/>
                  </a:rPr>
                  <a:t> </a:t>
                </a:r>
                <a:r>
                  <a:rPr lang="en-US" sz="3400" b="1" dirty="0" err="1">
                    <a:solidFill>
                      <a:srgbClr val="FFCE54"/>
                    </a:solidFill>
                    <a:latin typeface="Arial" panose="020B0604020202020204" pitchFamily="34" charset="0"/>
                    <a:cs typeface="Arial" panose="020B0604020202020204" pitchFamily="34" charset="0"/>
                  </a:rPr>
                  <a:t>phương</a:t>
                </a:r>
                <a:r>
                  <a:rPr lang="en-US" sz="3400" b="1" dirty="0">
                    <a:solidFill>
                      <a:srgbClr val="FFCE54"/>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rgbClr val="FFCE54"/>
                            </a:solidFill>
                            <a:latin typeface="Cambria Math" panose="02040503050406030204" pitchFamily="18" charset="0"/>
                          </a:rPr>
                        </m:ctrlPr>
                      </m:accPr>
                      <m:e>
                        <m:r>
                          <a:rPr lang="vi-VN" sz="3400" b="1" i="1">
                            <a:solidFill>
                              <a:srgbClr val="FFCE54"/>
                            </a:solidFill>
                            <a:latin typeface="Cambria Math" panose="02040503050406030204" pitchFamily="18" charset="0"/>
                          </a:rPr>
                          <m:t>𝒖</m:t>
                        </m:r>
                      </m:e>
                    </m:acc>
                  </m:oMath>
                </a14:m>
                <a:r>
                  <a:rPr lang="en-US" sz="3400" b="1" dirty="0">
                    <a:solidFill>
                      <a:srgbClr val="FFCE54"/>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rgbClr val="FFCE54"/>
                        </a:solidFill>
                        <a:latin typeface="Cambria Math" panose="02040503050406030204" pitchFamily="18" charset="0"/>
                        <a:cs typeface="Arial" panose="020B0604020202020204" pitchFamily="34" charset="0"/>
                      </a:rPr>
                      <m:t>=(</m:t>
                    </m:r>
                    <m:r>
                      <a:rPr lang="en-US" sz="3400" b="1" i="1" smtClean="0">
                        <a:solidFill>
                          <a:srgbClr val="FFCE54"/>
                        </a:solidFill>
                        <a:latin typeface="Cambria Math" panose="02040503050406030204" pitchFamily="18" charset="0"/>
                        <a:cs typeface="Arial" panose="020B0604020202020204" pitchFamily="34" charset="0"/>
                      </a:rPr>
                      <m:t>𝒖</m:t>
                    </m:r>
                    <m:r>
                      <a:rPr lang="en-US" sz="3400" b="1" i="1" baseline="-25000">
                        <a:solidFill>
                          <a:srgbClr val="FFCE54"/>
                        </a:solidFill>
                        <a:latin typeface="Cambria Math" panose="02040503050406030204" pitchFamily="18" charset="0"/>
                        <a:cs typeface="Arial" panose="020B0604020202020204" pitchFamily="34" charset="0"/>
                      </a:rPr>
                      <m:t>𝟏</m:t>
                    </m:r>
                    <m:r>
                      <a:rPr lang="vi-VN" sz="3400" b="1" i="1">
                        <a:solidFill>
                          <a:srgbClr val="FFCE54"/>
                        </a:solidFill>
                        <a:latin typeface="Cambria Math" panose="02040503050406030204" pitchFamily="18" charset="0"/>
                        <a:cs typeface="Arial" panose="020B0604020202020204" pitchFamily="34" charset="0"/>
                      </a:rPr>
                      <m:t>; </m:t>
                    </m:r>
                    <m:r>
                      <a:rPr lang="en-US" sz="3400" b="1" i="1">
                        <a:solidFill>
                          <a:srgbClr val="FFCE54"/>
                        </a:solidFill>
                        <a:latin typeface="Cambria Math" panose="02040503050406030204" pitchFamily="18" charset="0"/>
                        <a:cs typeface="Arial" panose="020B0604020202020204" pitchFamily="34" charset="0"/>
                      </a:rPr>
                      <m:t>𝒖</m:t>
                    </m:r>
                    <m:r>
                      <a:rPr lang="en-US" sz="3400" b="1" i="1" baseline="-25000">
                        <a:solidFill>
                          <a:srgbClr val="FFCE54"/>
                        </a:solidFill>
                        <a:latin typeface="Cambria Math" panose="02040503050406030204" pitchFamily="18" charset="0"/>
                        <a:cs typeface="Arial" panose="020B0604020202020204" pitchFamily="34" charset="0"/>
                      </a:rPr>
                      <m:t>𝟐</m:t>
                    </m:r>
                    <m:r>
                      <a:rPr lang="en-US" sz="3400" b="1" i="1" smtClean="0">
                        <a:solidFill>
                          <a:srgbClr val="FFCE54"/>
                        </a:solidFill>
                        <a:latin typeface="Cambria Math" panose="02040503050406030204" pitchFamily="18" charset="0"/>
                        <a:cs typeface="Arial" panose="020B0604020202020204" pitchFamily="34" charset="0"/>
                      </a:rPr>
                      <m:t>)</m:t>
                    </m:r>
                  </m:oMath>
                </a14:m>
                <a:r>
                  <a:rPr lang="en-US" sz="3400" b="1" dirty="0">
                    <a:solidFill>
                      <a:srgbClr val="FFCE54"/>
                    </a:solidFill>
                    <a:latin typeface="Arial" panose="020B0604020202020204" pitchFamily="34" charset="0"/>
                    <a:cs typeface="Arial" panose="020B0604020202020204" pitchFamily="34" charset="0"/>
                  </a:rPr>
                  <a:t>.</a:t>
                </a:r>
              </a:p>
            </p:txBody>
          </p:sp>
        </mc:Choice>
        <mc:Fallback xmlns="">
          <p:sp>
            <p:nvSpPr>
              <p:cNvPr id="17" name="TextBox 16">
                <a:extLst>
                  <a:ext uri="{FF2B5EF4-FFF2-40B4-BE49-F238E27FC236}">
                    <a16:creationId xmlns:a16="http://schemas.microsoft.com/office/drawing/2014/main" id="{DAB1DDD3-C7A9-7F2C-14EE-C22F2C777994}"/>
                  </a:ext>
                </a:extLst>
              </p:cNvPr>
              <p:cNvSpPr txBox="1">
                <a:spLocks noRot="1" noChangeAspect="1" noMove="1" noResize="1" noEditPoints="1" noAdjustHandles="1" noChangeArrowheads="1" noChangeShapeType="1" noTextEdit="1"/>
              </p:cNvSpPr>
              <p:nvPr/>
            </p:nvSpPr>
            <p:spPr>
              <a:xfrm>
                <a:off x="563746" y="1953780"/>
                <a:ext cx="11338821" cy="2829108"/>
              </a:xfrm>
              <a:prstGeom prst="rect">
                <a:avLst/>
              </a:prstGeom>
              <a:blipFill>
                <a:blip r:embed="rId3"/>
                <a:stretch>
                  <a:fillRect l="-1505" b="-6466"/>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1125FA9B-6A34-6B0C-B438-D292FD81CACB}"/>
              </a:ext>
            </a:extLst>
          </p:cNvPr>
          <p:cNvSpPr txBox="1"/>
          <p:nvPr/>
        </p:nvSpPr>
        <p:spPr>
          <a:xfrm>
            <a:off x="728464" y="4629333"/>
            <a:ext cx="1613591" cy="630942"/>
          </a:xfrm>
          <a:prstGeom prst="rect">
            <a:avLst/>
          </a:prstGeom>
          <a:noFill/>
        </p:spPr>
        <p:txBody>
          <a:bodyPr wrap="square" rtlCol="0">
            <a:spAutoFit/>
          </a:bodyPr>
          <a:lstStyle/>
          <a:p>
            <a:r>
              <a:rPr lang="en-US" sz="3500" b="1" dirty="0" err="1">
                <a:solidFill>
                  <a:srgbClr val="C0F6F5"/>
                </a:solidFill>
                <a:latin typeface="Arial" panose="020B0604020202020204" pitchFamily="34" charset="0"/>
                <a:cs typeface="Arial" panose="020B0604020202020204" pitchFamily="34" charset="0"/>
              </a:rPr>
              <a:t>Chú</a:t>
            </a:r>
            <a:r>
              <a:rPr lang="en-US" sz="3500" b="1" dirty="0">
                <a:solidFill>
                  <a:srgbClr val="C0F6F5"/>
                </a:solidFill>
                <a:latin typeface="Arial" panose="020B0604020202020204" pitchFamily="34" charset="0"/>
                <a:cs typeface="Arial" panose="020B0604020202020204" pitchFamily="34" charset="0"/>
              </a:rPr>
              <a:t> ý:</a:t>
            </a:r>
            <a:endParaRPr lang="en-US" sz="3400" b="1" dirty="0">
              <a:solidFill>
                <a:srgbClr val="C0F6F5"/>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7FEBA1A-199A-5D22-C1AB-7B424285C640}"/>
                  </a:ext>
                </a:extLst>
              </p:cNvPr>
              <p:cNvSpPr txBox="1"/>
              <p:nvPr/>
            </p:nvSpPr>
            <p:spPr>
              <a:xfrm>
                <a:off x="1131902" y="5260275"/>
                <a:ext cx="9928195" cy="1171346"/>
              </a:xfrm>
              <a:prstGeom prst="rect">
                <a:avLst/>
              </a:prstGeom>
              <a:noFill/>
            </p:spPr>
            <p:txBody>
              <a:bodyPr wrap="square">
                <a:spAutoFit/>
              </a:bodyPr>
              <a:lstStyle/>
              <a:p>
                <a:pPr algn="just">
                  <a:lnSpc>
                    <a:spcPct val="107000"/>
                  </a:lnSpc>
                  <a:spcAft>
                    <a:spcPts val="800"/>
                  </a:spcAft>
                </a:pPr>
                <a:r>
                  <a:rPr lang="en-US" sz="3400" b="1" dirty="0">
                    <a:solidFill>
                      <a:schemeClr val="bg1"/>
                    </a:solidFill>
                    <a:latin typeface="Arial" panose="020B0604020202020204" pitchFamily="34" charset="0"/>
                    <a:cs typeface="Arial" panose="020B0604020202020204" pitchFamily="34" charset="0"/>
                  </a:rPr>
                  <a:t>Cho</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smtClean="0">
                        <a:solidFill>
                          <a:schemeClr val="bg1"/>
                        </a:solidFill>
                        <a:latin typeface="Cambria Math" panose="02040503050406030204" pitchFamily="18" charset="0"/>
                        <a:cs typeface="Arial" panose="020B0604020202020204" pitchFamily="34" charset="0"/>
                      </a:rPr>
                      <m:t>𝒕</m:t>
                    </m:r>
                  </m:oMath>
                </a14:m>
                <a:r>
                  <a:rPr lang="vi-VN"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một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trị</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cụ</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thể</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thì</a:t>
                </a:r>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xác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định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được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một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trên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3400" b="1" i="1" smtClean="0">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ngược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lại</a:t>
                </a:r>
                <a:r>
                  <a:rPr lang="en-US"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67FEBA1A-199A-5D22-C1AB-7B424285C640}"/>
                  </a:ext>
                </a:extLst>
              </p:cNvPr>
              <p:cNvSpPr txBox="1">
                <a:spLocks noRot="1" noChangeAspect="1" noMove="1" noResize="1" noEditPoints="1" noAdjustHandles="1" noChangeArrowheads="1" noChangeShapeType="1" noTextEdit="1"/>
              </p:cNvSpPr>
              <p:nvPr/>
            </p:nvSpPr>
            <p:spPr>
              <a:xfrm>
                <a:off x="1131902" y="5260275"/>
                <a:ext cx="9928195" cy="1171346"/>
              </a:xfrm>
              <a:prstGeom prst="rect">
                <a:avLst/>
              </a:prstGeom>
              <a:blipFill>
                <a:blip r:embed="rId4"/>
                <a:stretch>
                  <a:fillRect l="-1720" t="-7813" r="-1720" b="-17188"/>
                </a:stretch>
              </a:blipFill>
            </p:spPr>
            <p:txBody>
              <a:bodyPr/>
              <a:lstStyle/>
              <a:p>
                <a:r>
                  <a:rPr lang="en-US">
                    <a:noFill/>
                  </a:rPr>
                  <a:t> </a:t>
                </a:r>
              </a:p>
            </p:txBody>
          </p:sp>
        </mc:Fallback>
      </mc:AlternateContent>
    </p:spTree>
    <p:extLst>
      <p:ext uri="{BB962C8B-B14F-4D97-AF65-F5344CB8AC3E}">
        <p14:creationId xmlns:p14="http://schemas.microsoft.com/office/powerpoint/2010/main" val="7262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25434" y="1201056"/>
                <a:ext cx="11351222" cy="319965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Ví dụ 4: </a:t>
                </a: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 Viết phương trình tham số của đường thẳng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đi qua điểm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𝑨</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𝟐</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𝟕</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và nhận </a:t>
                </a:r>
                <a14:m>
                  <m:oMath xmlns:m="http://schemas.openxmlformats.org/officeDocument/2006/math">
                    <m:acc>
                      <m:accPr>
                        <m:chr m:val="⃗"/>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𝒖</m:t>
                        </m:r>
                      </m:e>
                    </m:acc>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𝟑</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𝟓</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làm vectơ chỉ phương.</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Tìm toạ độ điểm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𝑴</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trên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biết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𝑴</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có hoành độ bằng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𝟒</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25434" y="1201056"/>
                <a:ext cx="11351222" cy="3199658"/>
              </a:xfrm>
              <a:prstGeom prst="rect">
                <a:avLst/>
              </a:prstGeom>
              <a:blipFill>
                <a:blip r:embed="rId5"/>
                <a:stretch>
                  <a:fillRect l="-1611" t="-1524" b="-5714"/>
                </a:stretch>
              </a:blipFill>
            </p:spPr>
            <p:txBody>
              <a:bodyPr/>
              <a:lstStyle/>
              <a:p>
                <a:r>
                  <a:rPr lang="en-US">
                    <a:noFill/>
                  </a:rPr>
                  <a:t> </a:t>
                </a:r>
              </a:p>
            </p:txBody>
          </p:sp>
        </mc:Fallback>
      </mc:AlternateContent>
    </p:spTree>
    <p:extLst>
      <p:ext uri="{BB962C8B-B14F-4D97-AF65-F5344CB8AC3E}">
        <p14:creationId xmlns:p14="http://schemas.microsoft.com/office/powerpoint/2010/main" val="709604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25434" y="1201056"/>
                <a:ext cx="11351222" cy="5202322"/>
              </a:xfrm>
              <a:prstGeom prst="rect">
                <a:avLst/>
              </a:prstGeom>
              <a:noFill/>
            </p:spPr>
            <p:txBody>
              <a:bodyPr wrap="square" rtlCol="0">
                <a:spAutoFit/>
              </a:bodyPr>
              <a:lstStyle/>
              <a:p>
                <a:pPr>
                  <a:lnSpc>
                    <a:spcPct val="120000"/>
                  </a:lnSpc>
                </a:pPr>
                <a:r>
                  <a:rPr kumimoji="0" lang="en-US" sz="3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tham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3400" b="1" i="1" smtClean="0">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dirty="0">
                    <a:solidFill>
                      <a:schemeClr val="bg1"/>
                    </a:solidFill>
                    <a:latin typeface="Arial" panose="020B0604020202020204" pitchFamily="34" charset="0"/>
                    <a:cs typeface="Arial" panose="020B0604020202020204" pitchFamily="34" charset="0"/>
                  </a:rPr>
                  <a:t>:</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𝟕</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 .</a:t>
                </a:r>
                <a:endParaRPr lang="en-US" sz="3400" b="1" dirty="0">
                  <a:solidFill>
                    <a:schemeClr val="bg1"/>
                  </a:solidFill>
                  <a:latin typeface="Arial" panose="020B0604020202020204" pitchFamily="34" charset="0"/>
                  <a:cs typeface="Arial" panose="020B0604020202020204" pitchFamily="34" charset="0"/>
                </a:endParaRPr>
              </a:p>
              <a:p>
                <a:pPr>
                  <a:lnSpc>
                    <a:spcPct val="120000"/>
                  </a:lnSpc>
                </a:pPr>
                <a:r>
                  <a:rPr lang="en-US" sz="3400" b="1" dirty="0">
                    <a:solidFill>
                      <a:schemeClr val="bg1"/>
                    </a:solidFill>
                    <a:latin typeface="Arial" panose="020B0604020202020204" pitchFamily="34" charset="0"/>
                    <a:cs typeface="Arial" panose="020B0604020202020204" pitchFamily="34" charset="0"/>
                  </a:rPr>
                  <a:t>b</a:t>
                </a:r>
                <a:r>
                  <a:rPr lang="vi-VN"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Thay</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𝟒</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vào</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𝟑</m:t>
                    </m:r>
                    <m:r>
                      <a:rPr lang="en-US" sz="3400" b="1" i="1">
                        <a:solidFill>
                          <a:schemeClr val="bg1"/>
                        </a:solidFill>
                        <a:latin typeface="Cambria Math" panose="02040503050406030204" pitchFamily="18" charset="0"/>
                        <a:cs typeface="Arial" panose="020B0604020202020204" pitchFamily="34" charset="0"/>
                      </a:rPr>
                      <m:t>𝒕</m:t>
                    </m:r>
                  </m:oMath>
                </a14:m>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được</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𝟒</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𝟑</m:t>
                    </m:r>
                    <m:r>
                      <a:rPr lang="en-US" sz="3400" b="1" i="1">
                        <a:solidFill>
                          <a:schemeClr val="bg1"/>
                        </a:solidFill>
                        <a:latin typeface="Cambria Math" panose="02040503050406030204" pitchFamily="18" charset="0"/>
                        <a:cs typeface="Arial" panose="020B0604020202020204" pitchFamily="34" charset="0"/>
                      </a:rPr>
                      <m:t>𝒕</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𝒕</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20000"/>
                  </a:lnSpc>
                </a:pPr>
                <a:r>
                  <a:rPr lang="en-US" sz="3400" b="1" dirty="0" err="1">
                    <a:solidFill>
                      <a:schemeClr val="bg1"/>
                    </a:solidFill>
                    <a:latin typeface="Arial" panose="020B0604020202020204" pitchFamily="34" charset="0"/>
                    <a:cs typeface="Arial" panose="020B0604020202020204" pitchFamily="34" charset="0"/>
                  </a:rPr>
                  <a:t>Thay</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𝒕</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vào</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𝟕</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𝟓</m:t>
                    </m:r>
                    <m:r>
                      <a:rPr lang="en-US" sz="3400" b="1" i="1" smtClean="0">
                        <a:solidFill>
                          <a:schemeClr val="bg1"/>
                        </a:solidFill>
                        <a:latin typeface="Cambria Math" panose="02040503050406030204" pitchFamily="18" charset="0"/>
                        <a:cs typeface="Arial" panose="020B0604020202020204" pitchFamily="34" charset="0"/>
                      </a:rPr>
                      <m:t>𝒕</m:t>
                    </m:r>
                  </m:oMath>
                </a14:m>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được</a:t>
                </a:r>
                <a:br>
                  <a:rPr lang="en-US" sz="3400" b="1" dirty="0">
                    <a:solidFill>
                      <a:schemeClr val="bg1"/>
                    </a:solidFill>
                    <a:latin typeface="Arial" panose="020B0604020202020204" pitchFamily="34" charset="0"/>
                    <a:cs typeface="Arial" panose="020B0604020202020204" pitchFamily="34" charset="0"/>
                  </a:rPr>
                </a:b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𝟏𝟕</m:t>
                    </m:r>
                  </m:oMath>
                </a14:m>
                <a:r>
                  <a:rPr lang="en-US" sz="3400" b="1" dirty="0">
                    <a:solidFill>
                      <a:schemeClr val="bg1"/>
                    </a:solidFill>
                    <a:latin typeface="Arial" panose="020B0604020202020204" pitchFamily="34" charset="0"/>
                    <a:cs typeface="Arial" panose="020B0604020202020204" pitchFamily="34" charset="0"/>
                  </a:rPr>
                  <a:t>. </a:t>
                </a:r>
              </a:p>
              <a:p>
                <a:pPr>
                  <a:lnSpc>
                    <a:spcPct val="120000"/>
                  </a:lnSpc>
                </a:pPr>
                <a:r>
                  <a:rPr lang="en-US" sz="3400" b="1" dirty="0" err="1">
                    <a:solidFill>
                      <a:schemeClr val="bg1"/>
                    </a:solidFill>
                    <a:latin typeface="Arial" panose="020B0604020202020204" pitchFamily="34" charset="0"/>
                    <a:cs typeface="Arial" panose="020B0604020202020204" pitchFamily="34" charset="0"/>
                  </a:rPr>
                  <a:t>Vậy</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𝑴</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𝟒</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𝟏𝟕</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25434" y="1201056"/>
                <a:ext cx="11351222" cy="5202322"/>
              </a:xfrm>
              <a:prstGeom prst="rect">
                <a:avLst/>
              </a:prstGeom>
              <a:blipFill>
                <a:blip r:embed="rId5"/>
                <a:stretch>
                  <a:fillRect l="-1504" t="-703" b="-3283"/>
                </a:stretch>
              </a:blipFill>
            </p:spPr>
            <p:txBody>
              <a:bodyPr/>
              <a:lstStyle/>
              <a:p>
                <a:r>
                  <a:rPr lang="en-US">
                    <a:noFill/>
                  </a:rPr>
                  <a:t> </a:t>
                </a:r>
              </a:p>
            </p:txBody>
          </p:sp>
        </mc:Fallback>
      </mc:AlternateContent>
    </p:spTree>
    <p:extLst>
      <p:ext uri="{BB962C8B-B14F-4D97-AF65-F5344CB8AC3E}">
        <p14:creationId xmlns:p14="http://schemas.microsoft.com/office/powerpoint/2010/main" val="1428405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1548DD-BBC1-B545-F058-C041726A48A4}"/>
              </a:ext>
            </a:extLst>
          </p:cNvPr>
          <p:cNvGrpSpPr/>
          <p:nvPr/>
        </p:nvGrpSpPr>
        <p:grpSpPr>
          <a:xfrm>
            <a:off x="220134" y="1425976"/>
            <a:ext cx="11242998" cy="4006049"/>
            <a:chOff x="220134" y="1425976"/>
            <a:chExt cx="11242998" cy="4006049"/>
          </a:xfrm>
        </p:grpSpPr>
        <p:grpSp>
          <p:nvGrpSpPr>
            <p:cNvPr id="59" name="Group 58">
              <a:extLst>
                <a:ext uri="{FF2B5EF4-FFF2-40B4-BE49-F238E27FC236}">
                  <a16:creationId xmlns:a16="http://schemas.microsoft.com/office/drawing/2014/main" id="{23A31994-A2E4-6251-9A88-92D7BE2E213D}"/>
                </a:ext>
              </a:extLst>
            </p:cNvPr>
            <p:cNvGrpSpPr/>
            <p:nvPr/>
          </p:nvGrpSpPr>
          <p:grpSpPr>
            <a:xfrm>
              <a:off x="220134" y="1425976"/>
              <a:ext cx="11242998" cy="4006049"/>
              <a:chOff x="1385973" y="1778219"/>
              <a:chExt cx="9512483" cy="3021688"/>
            </a:xfrm>
          </p:grpSpPr>
          <p:sp>
            <p:nvSpPr>
              <p:cNvPr id="61" name="Freeform: Shape 60">
                <a:extLst>
                  <a:ext uri="{FF2B5EF4-FFF2-40B4-BE49-F238E27FC236}">
                    <a16:creationId xmlns:a16="http://schemas.microsoft.com/office/drawing/2014/main" id="{BAFC8CFA-5630-6633-2666-9B213B20D069}"/>
                  </a:ext>
                </a:extLst>
              </p:cNvPr>
              <p:cNvSpPr/>
              <p:nvPr/>
            </p:nvSpPr>
            <p:spPr>
              <a:xfrm>
                <a:off x="1917211" y="1932579"/>
                <a:ext cx="8347051" cy="2686218"/>
              </a:xfrm>
              <a:custGeom>
                <a:avLst/>
                <a:gdLst>
                  <a:gd name="connsiteX0" fmla="*/ 4146741 w 8347051"/>
                  <a:gd name="connsiteY0" fmla="*/ 26743 h 2686218"/>
                  <a:gd name="connsiteX1" fmla="*/ 131833 w 8347051"/>
                  <a:gd name="connsiteY1" fmla="*/ 2023 h 2686218"/>
                  <a:gd name="connsiteX2" fmla="*/ 86514 w 8347051"/>
                  <a:gd name="connsiteY2" fmla="*/ 51463 h 2686218"/>
                  <a:gd name="connsiteX3" fmla="*/ 160673 w 8347051"/>
                  <a:gd name="connsiteY3" fmla="*/ 51463 h 2686218"/>
                  <a:gd name="connsiteX4" fmla="*/ 160673 w 8347051"/>
                  <a:gd name="connsiteY4" fmla="*/ 24683 h 2686218"/>
                  <a:gd name="connsiteX5" fmla="*/ 160673 w 8347051"/>
                  <a:gd name="connsiteY5" fmla="*/ 51463 h 2686218"/>
                  <a:gd name="connsiteX6" fmla="*/ 203933 w 8347051"/>
                  <a:gd name="connsiteY6" fmla="*/ 51463 h 2686218"/>
                  <a:gd name="connsiteX7" fmla="*/ 111233 w 8347051"/>
                  <a:gd name="connsiteY7" fmla="*/ 630318 h 2686218"/>
                  <a:gd name="connsiteX8" fmla="*/ 158613 w 8347051"/>
                  <a:gd name="connsiteY8" fmla="*/ 630318 h 2686218"/>
                  <a:gd name="connsiteX9" fmla="*/ 205993 w 8347051"/>
                  <a:gd name="connsiteY9" fmla="*/ 681818 h 2686218"/>
                  <a:gd name="connsiteX10" fmla="*/ 107113 w 8347051"/>
                  <a:gd name="connsiteY10" fmla="*/ 741557 h 2686218"/>
                  <a:gd name="connsiteX11" fmla="*/ 187453 w 8347051"/>
                  <a:gd name="connsiteY11" fmla="*/ 741557 h 2686218"/>
                  <a:gd name="connsiteX12" fmla="*/ 173033 w 8347051"/>
                  <a:gd name="connsiteY12" fmla="*/ 1011415 h 2686218"/>
                  <a:gd name="connsiteX13" fmla="*/ 80334 w 8347051"/>
                  <a:gd name="connsiteY13" fmla="*/ 1038195 h 2686218"/>
                  <a:gd name="connsiteX14" fmla="*/ 201873 w 8347051"/>
                  <a:gd name="connsiteY14" fmla="*/ 1104114 h 2686218"/>
                  <a:gd name="connsiteX15" fmla="*/ 28834 w 8347051"/>
                  <a:gd name="connsiteY15" fmla="*/ 1209173 h 2686218"/>
                  <a:gd name="connsiteX16" fmla="*/ 107113 w 8347051"/>
                  <a:gd name="connsiteY16" fmla="*/ 1229773 h 2686218"/>
                  <a:gd name="connsiteX17" fmla="*/ 148313 w 8347051"/>
                  <a:gd name="connsiteY17" fmla="*/ 1349253 h 2686218"/>
                  <a:gd name="connsiteX18" fmla="*/ 76214 w 8347051"/>
                  <a:gd name="connsiteY18" fmla="*/ 1598510 h 2686218"/>
                  <a:gd name="connsiteX19" fmla="*/ 146253 w 8347051"/>
                  <a:gd name="connsiteY19" fmla="*/ 1627350 h 2686218"/>
                  <a:gd name="connsiteX20" fmla="*/ 210113 w 8347051"/>
                  <a:gd name="connsiteY20" fmla="*/ 1602630 h 2686218"/>
                  <a:gd name="connsiteX21" fmla="*/ 210113 w 8347051"/>
                  <a:gd name="connsiteY21" fmla="*/ 1662370 h 2686218"/>
                  <a:gd name="connsiteX22" fmla="*/ 210113 w 8347051"/>
                  <a:gd name="connsiteY22" fmla="*/ 1678850 h 2686218"/>
                  <a:gd name="connsiteX23" fmla="*/ 156553 w 8347051"/>
                  <a:gd name="connsiteY23" fmla="*/ 1701509 h 2686218"/>
                  <a:gd name="connsiteX24" fmla="*/ 222473 w 8347051"/>
                  <a:gd name="connsiteY24" fmla="*/ 1767429 h 2686218"/>
                  <a:gd name="connsiteX25" fmla="*/ 232772 w 8347051"/>
                  <a:gd name="connsiteY25" fmla="*/ 1767429 h 2686218"/>
                  <a:gd name="connsiteX26" fmla="*/ 232772 w 8347051"/>
                  <a:gd name="connsiteY26" fmla="*/ 1794208 h 2686218"/>
                  <a:gd name="connsiteX27" fmla="*/ 133893 w 8347051"/>
                  <a:gd name="connsiteY27" fmla="*/ 1794208 h 2686218"/>
                  <a:gd name="connsiteX28" fmla="*/ 191573 w 8347051"/>
                  <a:gd name="connsiteY28" fmla="*/ 1851888 h 2686218"/>
                  <a:gd name="connsiteX29" fmla="*/ 131833 w 8347051"/>
                  <a:gd name="connsiteY29" fmla="*/ 1833349 h 2686218"/>
                  <a:gd name="connsiteX30" fmla="*/ 131833 w 8347051"/>
                  <a:gd name="connsiteY30" fmla="*/ 1882788 h 2686218"/>
                  <a:gd name="connsiteX31" fmla="*/ 212173 w 8347051"/>
                  <a:gd name="connsiteY31" fmla="*/ 1866308 h 2686218"/>
                  <a:gd name="connsiteX32" fmla="*/ 158613 w 8347051"/>
                  <a:gd name="connsiteY32" fmla="*/ 2290664 h 2686218"/>
                  <a:gd name="connsiteX33" fmla="*/ 51494 w 8347051"/>
                  <a:gd name="connsiteY33" fmla="*/ 2381304 h 2686218"/>
                  <a:gd name="connsiteX34" fmla="*/ 51494 w 8347051"/>
                  <a:gd name="connsiteY34" fmla="*/ 2381304 h 2686218"/>
                  <a:gd name="connsiteX35" fmla="*/ -6 w 8347051"/>
                  <a:gd name="connsiteY35" fmla="*/ 2381304 h 2686218"/>
                  <a:gd name="connsiteX36" fmla="*/ -6 w 8347051"/>
                  <a:gd name="connsiteY36" fmla="*/ 2412203 h 2686218"/>
                  <a:gd name="connsiteX37" fmla="*/ 100933 w 8347051"/>
                  <a:gd name="connsiteY37" fmla="*/ 2399844 h 2686218"/>
                  <a:gd name="connsiteX38" fmla="*/ 150373 w 8347051"/>
                  <a:gd name="connsiteY38" fmla="*/ 2455463 h 2686218"/>
                  <a:gd name="connsiteX39" fmla="*/ 189513 w 8347051"/>
                  <a:gd name="connsiteY39" fmla="*/ 2673821 h 2686218"/>
                  <a:gd name="connsiteX40" fmla="*/ 292512 w 8347051"/>
                  <a:gd name="connsiteY40" fmla="*/ 2673821 h 2686218"/>
                  <a:gd name="connsiteX41" fmla="*/ 498510 w 8347051"/>
                  <a:gd name="connsiteY41" fmla="*/ 2628502 h 2686218"/>
                  <a:gd name="connsiteX42" fmla="*/ 704508 w 8347051"/>
                  <a:gd name="connsiteY42" fmla="*/ 2628502 h 2686218"/>
                  <a:gd name="connsiteX43" fmla="*/ 688029 w 8347051"/>
                  <a:gd name="connsiteY43" fmla="*/ 2614082 h 2686218"/>
                  <a:gd name="connsiteX44" fmla="*/ 838407 w 8347051"/>
                  <a:gd name="connsiteY44" fmla="*/ 2614082 h 2686218"/>
                  <a:gd name="connsiteX45" fmla="*/ 852827 w 8347051"/>
                  <a:gd name="connsiteY45" fmla="*/ 2583182 h 2686218"/>
                  <a:gd name="connsiteX46" fmla="*/ 1009386 w 8347051"/>
                  <a:gd name="connsiteY46" fmla="*/ 2583182 h 2686218"/>
                  <a:gd name="connsiteX47" fmla="*/ 964066 w 8347051"/>
                  <a:gd name="connsiteY47" fmla="*/ 2605842 h 2686218"/>
                  <a:gd name="connsiteX48" fmla="*/ 1038226 w 8347051"/>
                  <a:gd name="connsiteY48" fmla="*/ 2579062 h 2686218"/>
                  <a:gd name="connsiteX49" fmla="*/ 1038226 w 8347051"/>
                  <a:gd name="connsiteY49" fmla="*/ 2597602 h 2686218"/>
                  <a:gd name="connsiteX50" fmla="*/ 1097965 w 8347051"/>
                  <a:gd name="connsiteY50" fmla="*/ 2597602 h 2686218"/>
                  <a:gd name="connsiteX51" fmla="*/ 1097965 w 8347051"/>
                  <a:gd name="connsiteY51" fmla="*/ 2583182 h 2686218"/>
                  <a:gd name="connsiteX52" fmla="*/ 1266884 w 8347051"/>
                  <a:gd name="connsiteY52" fmla="*/ 2566702 h 2686218"/>
                  <a:gd name="connsiteX53" fmla="*/ 1318384 w 8347051"/>
                  <a:gd name="connsiteY53" fmla="*/ 2595542 h 2686218"/>
                  <a:gd name="connsiteX54" fmla="*/ 1355463 w 8347051"/>
                  <a:gd name="connsiteY54" fmla="*/ 2579062 h 2686218"/>
                  <a:gd name="connsiteX55" fmla="*/ 1334863 w 8347051"/>
                  <a:gd name="connsiteY55" fmla="*/ 2579062 h 2686218"/>
                  <a:gd name="connsiteX56" fmla="*/ 1355463 w 8347051"/>
                  <a:gd name="connsiteY56" fmla="*/ 2579062 h 2686218"/>
                  <a:gd name="connsiteX57" fmla="*/ 1355463 w 8347051"/>
                  <a:gd name="connsiteY57" fmla="*/ 2579062 h 2686218"/>
                  <a:gd name="connsiteX58" fmla="*/ 1376063 w 8347051"/>
                  <a:gd name="connsiteY58" fmla="*/ 2566702 h 2686218"/>
                  <a:gd name="connsiteX59" fmla="*/ 1664461 w 8347051"/>
                  <a:gd name="connsiteY59" fmla="*/ 2566702 h 2686218"/>
                  <a:gd name="connsiteX60" fmla="*/ 1598541 w 8347051"/>
                  <a:gd name="connsiteY60" fmla="*/ 2579062 h 2686218"/>
                  <a:gd name="connsiteX61" fmla="*/ 1672701 w 8347051"/>
                  <a:gd name="connsiteY61" fmla="*/ 2579062 h 2686218"/>
                  <a:gd name="connsiteX62" fmla="*/ 1629441 w 8347051"/>
                  <a:gd name="connsiteY62" fmla="*/ 2603782 h 2686218"/>
                  <a:gd name="connsiteX63" fmla="*/ 1950799 w 8347051"/>
                  <a:gd name="connsiteY63" fmla="*/ 2566702 h 2686218"/>
                  <a:gd name="connsiteX64" fmla="*/ 2078517 w 8347051"/>
                  <a:gd name="connsiteY64" fmla="*/ 2583182 h 2686218"/>
                  <a:gd name="connsiteX65" fmla="*/ 2078517 w 8347051"/>
                  <a:gd name="connsiteY65" fmla="*/ 2583182 h 2686218"/>
                  <a:gd name="connsiteX66" fmla="*/ 2094997 w 8347051"/>
                  <a:gd name="connsiteY66" fmla="*/ 2583182 h 2686218"/>
                  <a:gd name="connsiteX67" fmla="*/ 2094997 w 8347051"/>
                  <a:gd name="connsiteY67" fmla="*/ 2583182 h 2686218"/>
                  <a:gd name="connsiteX68" fmla="*/ 2113537 w 8347051"/>
                  <a:gd name="connsiteY68" fmla="*/ 2583182 h 2686218"/>
                  <a:gd name="connsiteX69" fmla="*/ 2125897 w 8347051"/>
                  <a:gd name="connsiteY69" fmla="*/ 2595542 h 2686218"/>
                  <a:gd name="connsiteX70" fmla="*/ 2156797 w 8347051"/>
                  <a:gd name="connsiteY70" fmla="*/ 2595542 h 2686218"/>
                  <a:gd name="connsiteX71" fmla="*/ 2268036 w 8347051"/>
                  <a:gd name="connsiteY71" fmla="*/ 2566702 h 2686218"/>
                  <a:gd name="connsiteX72" fmla="*/ 2474034 w 8347051"/>
                  <a:gd name="connsiteY72" fmla="*/ 2566702 h 2686218"/>
                  <a:gd name="connsiteX73" fmla="*/ 2459614 w 8347051"/>
                  <a:gd name="connsiteY73" fmla="*/ 2566702 h 2686218"/>
                  <a:gd name="connsiteX74" fmla="*/ 2552314 w 8347051"/>
                  <a:gd name="connsiteY74" fmla="*/ 2583182 h 2686218"/>
                  <a:gd name="connsiteX75" fmla="*/ 2811871 w 8347051"/>
                  <a:gd name="connsiteY75" fmla="*/ 2560522 h 2686218"/>
                  <a:gd name="connsiteX76" fmla="*/ 2851011 w 8347051"/>
                  <a:gd name="connsiteY76" fmla="*/ 2531683 h 2686218"/>
                  <a:gd name="connsiteX77" fmla="*/ 3184728 w 8347051"/>
                  <a:gd name="connsiteY77" fmla="*/ 2531683 h 2686218"/>
                  <a:gd name="connsiteX78" fmla="*/ 3184728 w 8347051"/>
                  <a:gd name="connsiteY78" fmla="*/ 2531683 h 2686218"/>
                  <a:gd name="connsiteX79" fmla="*/ 3335107 w 8347051"/>
                  <a:gd name="connsiteY79" fmla="*/ 2519323 h 2686218"/>
                  <a:gd name="connsiteX80" fmla="*/ 3357767 w 8347051"/>
                  <a:gd name="connsiteY80" fmla="*/ 2552282 h 2686218"/>
                  <a:gd name="connsiteX81" fmla="*/ 3495786 w 8347051"/>
                  <a:gd name="connsiteY81" fmla="*/ 2539923 h 2686218"/>
                  <a:gd name="connsiteX82" fmla="*/ 3654404 w 8347051"/>
                  <a:gd name="connsiteY82" fmla="*/ 2554343 h 2686218"/>
                  <a:gd name="connsiteX83" fmla="*/ 3722384 w 8347051"/>
                  <a:gd name="connsiteY83" fmla="*/ 2529622 h 2686218"/>
                  <a:gd name="connsiteX84" fmla="*/ 3697664 w 8347051"/>
                  <a:gd name="connsiteY84" fmla="*/ 2546103 h 2686218"/>
                  <a:gd name="connsiteX85" fmla="*/ 3726504 w 8347051"/>
                  <a:gd name="connsiteY85" fmla="*/ 2562582 h 2686218"/>
                  <a:gd name="connsiteX86" fmla="*/ 3775943 w 8347051"/>
                  <a:gd name="connsiteY86" fmla="*/ 2562582 h 2686218"/>
                  <a:gd name="connsiteX87" fmla="*/ 3763584 w 8347051"/>
                  <a:gd name="connsiteY87" fmla="*/ 2574942 h 2686218"/>
                  <a:gd name="connsiteX88" fmla="*/ 3792423 w 8347051"/>
                  <a:gd name="connsiteY88" fmla="*/ 2552282 h 2686218"/>
                  <a:gd name="connsiteX89" fmla="*/ 3926322 w 8347051"/>
                  <a:gd name="connsiteY89" fmla="*/ 2552282 h 2686218"/>
                  <a:gd name="connsiteX90" fmla="*/ 3942802 w 8347051"/>
                  <a:gd name="connsiteY90" fmla="*/ 2533742 h 2686218"/>
                  <a:gd name="connsiteX91" fmla="*/ 3942802 w 8347051"/>
                  <a:gd name="connsiteY91" fmla="*/ 2533742 h 2686218"/>
                  <a:gd name="connsiteX92" fmla="*/ 3942802 w 8347051"/>
                  <a:gd name="connsiteY92" fmla="*/ 2523443 h 2686218"/>
                  <a:gd name="connsiteX93" fmla="*/ 3942802 w 8347051"/>
                  <a:gd name="connsiteY93" fmla="*/ 2533742 h 2686218"/>
                  <a:gd name="connsiteX94" fmla="*/ 4066401 w 8347051"/>
                  <a:gd name="connsiteY94" fmla="*/ 2548162 h 2686218"/>
                  <a:gd name="connsiteX95" fmla="*/ 4066401 w 8347051"/>
                  <a:gd name="connsiteY95" fmla="*/ 2562582 h 2686218"/>
                  <a:gd name="connsiteX96" fmla="*/ 4103481 w 8347051"/>
                  <a:gd name="connsiteY96" fmla="*/ 2544042 h 2686218"/>
                  <a:gd name="connsiteX97" fmla="*/ 4358919 w 8347051"/>
                  <a:gd name="connsiteY97" fmla="*/ 2570822 h 2686218"/>
                  <a:gd name="connsiteX98" fmla="*/ 4358919 w 8347051"/>
                  <a:gd name="connsiteY98" fmla="*/ 2548162 h 2686218"/>
                  <a:gd name="connsiteX99" fmla="*/ 4484578 w 8347051"/>
                  <a:gd name="connsiteY99" fmla="*/ 2548162 h 2686218"/>
                  <a:gd name="connsiteX100" fmla="*/ 4470158 w 8347051"/>
                  <a:gd name="connsiteY100" fmla="*/ 2533742 h 2686218"/>
                  <a:gd name="connsiteX101" fmla="*/ 4573157 w 8347051"/>
                  <a:gd name="connsiteY101" fmla="*/ 2533742 h 2686218"/>
                  <a:gd name="connsiteX102" fmla="*/ 4558737 w 8347051"/>
                  <a:gd name="connsiteY102" fmla="*/ 2533742 h 2686218"/>
                  <a:gd name="connsiteX103" fmla="*/ 4628777 w 8347051"/>
                  <a:gd name="connsiteY103" fmla="*/ 2533742 h 2686218"/>
                  <a:gd name="connsiteX104" fmla="*/ 4595817 w 8347051"/>
                  <a:gd name="connsiteY104" fmla="*/ 2521383 h 2686218"/>
                  <a:gd name="connsiteX105" fmla="*/ 4801815 w 8347051"/>
                  <a:gd name="connsiteY105" fmla="*/ 2521383 h 2686218"/>
                  <a:gd name="connsiteX106" fmla="*/ 4801815 w 8347051"/>
                  <a:gd name="connsiteY106" fmla="*/ 2535803 h 2686218"/>
                  <a:gd name="connsiteX107" fmla="*/ 4783275 w 8347051"/>
                  <a:gd name="connsiteY107" fmla="*/ 2535803 h 2686218"/>
                  <a:gd name="connsiteX108" fmla="*/ 4843015 w 8347051"/>
                  <a:gd name="connsiteY108" fmla="*/ 2558462 h 2686218"/>
                  <a:gd name="connsiteX109" fmla="*/ 4960434 w 8347051"/>
                  <a:gd name="connsiteY109" fmla="*/ 2533742 h 2686218"/>
                  <a:gd name="connsiteX110" fmla="*/ 5296211 w 8347051"/>
                  <a:gd name="connsiteY110" fmla="*/ 2533742 h 2686218"/>
                  <a:gd name="connsiteX111" fmla="*/ 5325051 w 8347051"/>
                  <a:gd name="connsiteY111" fmla="*/ 2554343 h 2686218"/>
                  <a:gd name="connsiteX112" fmla="*/ 5397150 w 8347051"/>
                  <a:gd name="connsiteY112" fmla="*/ 2541983 h 2686218"/>
                  <a:gd name="connsiteX113" fmla="*/ 5434230 w 8347051"/>
                  <a:gd name="connsiteY113" fmla="*/ 2560522 h 2686218"/>
                  <a:gd name="connsiteX114" fmla="*/ 5586668 w 8347051"/>
                  <a:gd name="connsiteY114" fmla="*/ 2574942 h 2686218"/>
                  <a:gd name="connsiteX115" fmla="*/ 5809147 w 8347051"/>
                  <a:gd name="connsiteY115" fmla="*/ 2574942 h 2686218"/>
                  <a:gd name="connsiteX116" fmla="*/ 5809147 w 8347051"/>
                  <a:gd name="connsiteY116" fmla="*/ 2589362 h 2686218"/>
                  <a:gd name="connsiteX117" fmla="*/ 5963646 w 8347051"/>
                  <a:gd name="connsiteY117" fmla="*/ 2589362 h 2686218"/>
                  <a:gd name="connsiteX118" fmla="*/ 5951286 w 8347051"/>
                  <a:gd name="connsiteY118" fmla="*/ 2614082 h 2686218"/>
                  <a:gd name="connsiteX119" fmla="*/ 5973945 w 8347051"/>
                  <a:gd name="connsiteY119" fmla="*/ 2626442 h 2686218"/>
                  <a:gd name="connsiteX120" fmla="*/ 6202604 w 8347051"/>
                  <a:gd name="connsiteY120" fmla="*/ 2577002 h 2686218"/>
                  <a:gd name="connsiteX121" fmla="*/ 6365343 w 8347051"/>
                  <a:gd name="connsiteY121" fmla="*/ 2577002 h 2686218"/>
                  <a:gd name="connsiteX122" fmla="*/ 6433322 w 8347051"/>
                  <a:gd name="connsiteY122" fmla="*/ 2577002 h 2686218"/>
                  <a:gd name="connsiteX123" fmla="*/ 6433322 w 8347051"/>
                  <a:gd name="connsiteY123" fmla="*/ 2589362 h 2686218"/>
                  <a:gd name="connsiteX124" fmla="*/ 6639320 w 8347051"/>
                  <a:gd name="connsiteY124" fmla="*/ 2589362 h 2686218"/>
                  <a:gd name="connsiteX125" fmla="*/ 6639320 w 8347051"/>
                  <a:gd name="connsiteY125" fmla="*/ 2589362 h 2686218"/>
                  <a:gd name="connsiteX126" fmla="*/ 6760859 w 8347051"/>
                  <a:gd name="connsiteY126" fmla="*/ 2577002 h 2686218"/>
                  <a:gd name="connsiteX127" fmla="*/ 6760859 w 8347051"/>
                  <a:gd name="connsiteY127" fmla="*/ 2577002 h 2686218"/>
                  <a:gd name="connsiteX128" fmla="*/ 7172856 w 8347051"/>
                  <a:gd name="connsiteY128" fmla="*/ 2556402 h 2686218"/>
                  <a:gd name="connsiteX129" fmla="*/ 7314995 w 8347051"/>
                  <a:gd name="connsiteY129" fmla="*/ 2556402 h 2686218"/>
                  <a:gd name="connsiteX130" fmla="*/ 7292335 w 8347051"/>
                  <a:gd name="connsiteY130" fmla="*/ 2568763 h 2686218"/>
                  <a:gd name="connsiteX131" fmla="*/ 7539533 w 8347051"/>
                  <a:gd name="connsiteY131" fmla="*/ 2568763 h 2686218"/>
                  <a:gd name="connsiteX132" fmla="*/ 7539533 w 8347051"/>
                  <a:gd name="connsiteY132" fmla="*/ 2568763 h 2686218"/>
                  <a:gd name="connsiteX133" fmla="*/ 7681672 w 8347051"/>
                  <a:gd name="connsiteY133" fmla="*/ 2585242 h 2686218"/>
                  <a:gd name="connsiteX134" fmla="*/ 7994789 w 8347051"/>
                  <a:gd name="connsiteY134" fmla="*/ 2585242 h 2686218"/>
                  <a:gd name="connsiteX135" fmla="*/ 7994789 w 8347051"/>
                  <a:gd name="connsiteY135" fmla="*/ 2585242 h 2686218"/>
                  <a:gd name="connsiteX136" fmla="*/ 8309966 w 8347051"/>
                  <a:gd name="connsiteY136" fmla="*/ 2686182 h 2686218"/>
                  <a:gd name="connsiteX137" fmla="*/ 8347046 w 8347051"/>
                  <a:gd name="connsiteY137" fmla="*/ 2686182 h 2686218"/>
                  <a:gd name="connsiteX138" fmla="*/ 8347046 w 8347051"/>
                  <a:gd name="connsiteY138" fmla="*/ -37 h 2686218"/>
                  <a:gd name="connsiteX139" fmla="*/ 4146741 w 8347051"/>
                  <a:gd name="connsiteY139" fmla="*/ 26743 h 268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347051" h="2686218">
                    <a:moveTo>
                      <a:pt x="4146741" y="26743"/>
                    </a:moveTo>
                    <a:cubicBezTo>
                      <a:pt x="2690333" y="26743"/>
                      <a:pt x="739528" y="8203"/>
                      <a:pt x="131833" y="2023"/>
                    </a:cubicBezTo>
                    <a:lnTo>
                      <a:pt x="86514" y="51463"/>
                    </a:lnTo>
                    <a:cubicBezTo>
                      <a:pt x="113293" y="51463"/>
                      <a:pt x="152433" y="51463"/>
                      <a:pt x="160673" y="51463"/>
                    </a:cubicBezTo>
                    <a:cubicBezTo>
                      <a:pt x="163035" y="42692"/>
                      <a:pt x="163035" y="33453"/>
                      <a:pt x="160673" y="24683"/>
                    </a:cubicBezTo>
                    <a:cubicBezTo>
                      <a:pt x="160673" y="39103"/>
                      <a:pt x="160673" y="47343"/>
                      <a:pt x="160673" y="51463"/>
                    </a:cubicBezTo>
                    <a:cubicBezTo>
                      <a:pt x="160673" y="55583"/>
                      <a:pt x="160673" y="88543"/>
                      <a:pt x="203933" y="51463"/>
                    </a:cubicBezTo>
                    <a:cubicBezTo>
                      <a:pt x="26774" y="245101"/>
                      <a:pt x="203933" y="440800"/>
                      <a:pt x="111233" y="630318"/>
                    </a:cubicBezTo>
                    <a:cubicBezTo>
                      <a:pt x="111233" y="642678"/>
                      <a:pt x="142133" y="630318"/>
                      <a:pt x="158613" y="630318"/>
                    </a:cubicBezTo>
                    <a:cubicBezTo>
                      <a:pt x="90634" y="665338"/>
                      <a:pt x="195693" y="663278"/>
                      <a:pt x="205993" y="681818"/>
                    </a:cubicBezTo>
                    <a:lnTo>
                      <a:pt x="107113" y="741557"/>
                    </a:lnTo>
                    <a:cubicBezTo>
                      <a:pt x="138013" y="762157"/>
                      <a:pt x="166853" y="741557"/>
                      <a:pt x="187453" y="741557"/>
                    </a:cubicBezTo>
                    <a:cubicBezTo>
                      <a:pt x="208053" y="838376"/>
                      <a:pt x="113293" y="933135"/>
                      <a:pt x="173033" y="1011415"/>
                    </a:cubicBezTo>
                    <a:cubicBezTo>
                      <a:pt x="138013" y="1036135"/>
                      <a:pt x="92694" y="1011415"/>
                      <a:pt x="80334" y="1038195"/>
                    </a:cubicBezTo>
                    <a:cubicBezTo>
                      <a:pt x="181273" y="992875"/>
                      <a:pt x="129773" y="1132954"/>
                      <a:pt x="201873" y="1104114"/>
                    </a:cubicBezTo>
                    <a:cubicBezTo>
                      <a:pt x="94754" y="1137074"/>
                      <a:pt x="179213" y="1221533"/>
                      <a:pt x="28834" y="1209173"/>
                    </a:cubicBezTo>
                    <a:cubicBezTo>
                      <a:pt x="28834" y="1248313"/>
                      <a:pt x="94754" y="1240073"/>
                      <a:pt x="107113" y="1229773"/>
                    </a:cubicBezTo>
                    <a:cubicBezTo>
                      <a:pt x="95295" y="1274271"/>
                      <a:pt x="111579" y="1321497"/>
                      <a:pt x="148313" y="1349253"/>
                    </a:cubicBezTo>
                    <a:cubicBezTo>
                      <a:pt x="115353" y="1373972"/>
                      <a:pt x="189513" y="1555250"/>
                      <a:pt x="76214" y="1598510"/>
                    </a:cubicBezTo>
                    <a:cubicBezTo>
                      <a:pt x="148313" y="1569670"/>
                      <a:pt x="115353" y="1598510"/>
                      <a:pt x="146253" y="1627350"/>
                    </a:cubicBezTo>
                    <a:lnTo>
                      <a:pt x="210113" y="1602630"/>
                    </a:lnTo>
                    <a:lnTo>
                      <a:pt x="210113" y="1662370"/>
                    </a:lnTo>
                    <a:cubicBezTo>
                      <a:pt x="210113" y="1674730"/>
                      <a:pt x="210113" y="1678850"/>
                      <a:pt x="210113" y="1678850"/>
                    </a:cubicBezTo>
                    <a:cubicBezTo>
                      <a:pt x="210113" y="1678850"/>
                      <a:pt x="173033" y="1678850"/>
                      <a:pt x="156553" y="1701509"/>
                    </a:cubicBezTo>
                    <a:cubicBezTo>
                      <a:pt x="140073" y="1724169"/>
                      <a:pt x="189513" y="1744769"/>
                      <a:pt x="222473" y="1767429"/>
                    </a:cubicBezTo>
                    <a:lnTo>
                      <a:pt x="232772" y="1767429"/>
                    </a:lnTo>
                    <a:lnTo>
                      <a:pt x="232772" y="1794208"/>
                    </a:lnTo>
                    <a:cubicBezTo>
                      <a:pt x="232772" y="1814809"/>
                      <a:pt x="166853" y="1722109"/>
                      <a:pt x="133893" y="1794208"/>
                    </a:cubicBezTo>
                    <a:cubicBezTo>
                      <a:pt x="152433" y="1794208"/>
                      <a:pt x="238952" y="1833349"/>
                      <a:pt x="191573" y="1851888"/>
                    </a:cubicBezTo>
                    <a:cubicBezTo>
                      <a:pt x="191573" y="1816868"/>
                      <a:pt x="150373" y="1820988"/>
                      <a:pt x="131833" y="1833349"/>
                    </a:cubicBezTo>
                    <a:lnTo>
                      <a:pt x="131833" y="1882788"/>
                    </a:lnTo>
                    <a:lnTo>
                      <a:pt x="212173" y="1866308"/>
                    </a:lnTo>
                    <a:cubicBezTo>
                      <a:pt x="212173" y="2002267"/>
                      <a:pt x="152433" y="2144406"/>
                      <a:pt x="158613" y="2290664"/>
                    </a:cubicBezTo>
                    <a:cubicBezTo>
                      <a:pt x="88574" y="2290664"/>
                      <a:pt x="158613" y="2393664"/>
                      <a:pt x="51494" y="2381304"/>
                    </a:cubicBezTo>
                    <a:lnTo>
                      <a:pt x="51494" y="2381304"/>
                    </a:lnTo>
                    <a:cubicBezTo>
                      <a:pt x="51494" y="2360704"/>
                      <a:pt x="18534" y="2366884"/>
                      <a:pt x="-6" y="2381304"/>
                    </a:cubicBezTo>
                    <a:lnTo>
                      <a:pt x="-6" y="2412203"/>
                    </a:lnTo>
                    <a:cubicBezTo>
                      <a:pt x="37074" y="2412203"/>
                      <a:pt x="88574" y="2461643"/>
                      <a:pt x="100933" y="2399844"/>
                    </a:cubicBezTo>
                    <a:lnTo>
                      <a:pt x="150373" y="2455463"/>
                    </a:lnTo>
                    <a:cubicBezTo>
                      <a:pt x="335771" y="2484303"/>
                      <a:pt x="168913" y="2589362"/>
                      <a:pt x="189513" y="2673821"/>
                    </a:cubicBezTo>
                    <a:lnTo>
                      <a:pt x="292512" y="2673821"/>
                    </a:lnTo>
                    <a:cubicBezTo>
                      <a:pt x="341952" y="2661461"/>
                      <a:pt x="407871" y="2644982"/>
                      <a:pt x="498510" y="2628502"/>
                    </a:cubicBezTo>
                    <a:cubicBezTo>
                      <a:pt x="566524" y="2641883"/>
                      <a:pt x="636494" y="2641883"/>
                      <a:pt x="704508" y="2628502"/>
                    </a:cubicBezTo>
                    <a:lnTo>
                      <a:pt x="688029" y="2614082"/>
                    </a:lnTo>
                    <a:cubicBezTo>
                      <a:pt x="737952" y="2620460"/>
                      <a:pt x="788484" y="2620460"/>
                      <a:pt x="838407" y="2614082"/>
                    </a:cubicBezTo>
                    <a:cubicBezTo>
                      <a:pt x="865187" y="2599662"/>
                      <a:pt x="799268" y="2595542"/>
                      <a:pt x="852827" y="2583182"/>
                    </a:cubicBezTo>
                    <a:lnTo>
                      <a:pt x="1009386" y="2583182"/>
                    </a:lnTo>
                    <a:cubicBezTo>
                      <a:pt x="1009386" y="2583182"/>
                      <a:pt x="947587" y="2583182"/>
                      <a:pt x="964066" y="2605842"/>
                    </a:cubicBezTo>
                    <a:cubicBezTo>
                      <a:pt x="980546" y="2628502"/>
                      <a:pt x="1050586" y="2605842"/>
                      <a:pt x="1038226" y="2579062"/>
                    </a:cubicBezTo>
                    <a:lnTo>
                      <a:pt x="1038226" y="2597602"/>
                    </a:lnTo>
                    <a:cubicBezTo>
                      <a:pt x="1056766" y="2597602"/>
                      <a:pt x="1073245" y="2597602"/>
                      <a:pt x="1097965" y="2597602"/>
                    </a:cubicBezTo>
                    <a:cubicBezTo>
                      <a:pt x="1122685" y="2597602"/>
                      <a:pt x="1120625" y="2585242"/>
                      <a:pt x="1097965" y="2583182"/>
                    </a:cubicBezTo>
                    <a:cubicBezTo>
                      <a:pt x="1153086" y="2569016"/>
                      <a:pt x="1210065" y="2563457"/>
                      <a:pt x="1266884" y="2566702"/>
                    </a:cubicBezTo>
                    <a:cubicBezTo>
                      <a:pt x="1318384" y="2566702"/>
                      <a:pt x="1301904" y="2583182"/>
                      <a:pt x="1318384" y="2595542"/>
                    </a:cubicBezTo>
                    <a:cubicBezTo>
                      <a:pt x="1334863" y="2607902"/>
                      <a:pt x="1355463" y="2585242"/>
                      <a:pt x="1355463" y="2579062"/>
                    </a:cubicBezTo>
                    <a:lnTo>
                      <a:pt x="1334863" y="2579062"/>
                    </a:lnTo>
                    <a:cubicBezTo>
                      <a:pt x="1349283" y="2579062"/>
                      <a:pt x="1355463" y="2579062"/>
                      <a:pt x="1355463" y="2579062"/>
                    </a:cubicBezTo>
                    <a:lnTo>
                      <a:pt x="1355463" y="2579062"/>
                    </a:lnTo>
                    <a:lnTo>
                      <a:pt x="1376063" y="2566702"/>
                    </a:lnTo>
                    <a:cubicBezTo>
                      <a:pt x="1481122" y="2587302"/>
                      <a:pt x="1582061" y="2537863"/>
                      <a:pt x="1664461" y="2566702"/>
                    </a:cubicBezTo>
                    <a:cubicBezTo>
                      <a:pt x="1641801" y="2566702"/>
                      <a:pt x="1598541" y="2566702"/>
                      <a:pt x="1598541" y="2579062"/>
                    </a:cubicBezTo>
                    <a:lnTo>
                      <a:pt x="1672701" y="2579062"/>
                    </a:lnTo>
                    <a:cubicBezTo>
                      <a:pt x="1641801" y="2579062"/>
                      <a:pt x="1617081" y="2593482"/>
                      <a:pt x="1629441" y="2603782"/>
                    </a:cubicBezTo>
                    <a:cubicBezTo>
                      <a:pt x="1734500" y="2593482"/>
                      <a:pt x="1835439" y="2572883"/>
                      <a:pt x="1950799" y="2566702"/>
                    </a:cubicBezTo>
                    <a:cubicBezTo>
                      <a:pt x="1950799" y="2585242"/>
                      <a:pt x="2033198" y="2566702"/>
                      <a:pt x="2078517" y="2583182"/>
                    </a:cubicBezTo>
                    <a:cubicBezTo>
                      <a:pt x="2078517" y="2583182"/>
                      <a:pt x="2078517" y="2583182"/>
                      <a:pt x="2078517" y="2583182"/>
                    </a:cubicBezTo>
                    <a:cubicBezTo>
                      <a:pt x="2078517" y="2583182"/>
                      <a:pt x="2051738" y="2583182"/>
                      <a:pt x="2094997" y="2583182"/>
                    </a:cubicBezTo>
                    <a:cubicBezTo>
                      <a:pt x="2094997" y="2583182"/>
                      <a:pt x="2094997" y="2583182"/>
                      <a:pt x="2094997" y="2583182"/>
                    </a:cubicBezTo>
                    <a:lnTo>
                      <a:pt x="2113537" y="2583182"/>
                    </a:lnTo>
                    <a:cubicBezTo>
                      <a:pt x="2146497" y="2583182"/>
                      <a:pt x="2142377" y="2583182"/>
                      <a:pt x="2125897" y="2595542"/>
                    </a:cubicBezTo>
                    <a:cubicBezTo>
                      <a:pt x="2150617" y="2595542"/>
                      <a:pt x="2179456" y="2595542"/>
                      <a:pt x="2156797" y="2595542"/>
                    </a:cubicBezTo>
                    <a:cubicBezTo>
                      <a:pt x="2224776" y="2595542"/>
                      <a:pt x="2228896" y="2572883"/>
                      <a:pt x="2268036" y="2566702"/>
                    </a:cubicBezTo>
                    <a:cubicBezTo>
                      <a:pt x="2342195" y="2566702"/>
                      <a:pt x="2371035" y="2566702"/>
                      <a:pt x="2474034" y="2566702"/>
                    </a:cubicBezTo>
                    <a:lnTo>
                      <a:pt x="2459614" y="2566702"/>
                    </a:lnTo>
                    <a:cubicBezTo>
                      <a:pt x="2489069" y="2578453"/>
                      <a:pt x="2520614" y="2584060"/>
                      <a:pt x="2552314" y="2583182"/>
                    </a:cubicBezTo>
                    <a:cubicBezTo>
                      <a:pt x="2593513" y="2521383"/>
                      <a:pt x="2692392" y="2583182"/>
                      <a:pt x="2811871" y="2560522"/>
                    </a:cubicBezTo>
                    <a:cubicBezTo>
                      <a:pt x="2795391" y="2539923"/>
                      <a:pt x="2857191" y="2548162"/>
                      <a:pt x="2851011" y="2531683"/>
                    </a:cubicBezTo>
                    <a:cubicBezTo>
                      <a:pt x="2966370" y="2550223"/>
                      <a:pt x="3057009" y="2513143"/>
                      <a:pt x="3184728" y="2531683"/>
                    </a:cubicBezTo>
                    <a:lnTo>
                      <a:pt x="3184728" y="2531683"/>
                    </a:lnTo>
                    <a:cubicBezTo>
                      <a:pt x="3234996" y="2542179"/>
                      <a:pt x="3287228" y="2537886"/>
                      <a:pt x="3335107" y="2519323"/>
                    </a:cubicBezTo>
                    <a:cubicBezTo>
                      <a:pt x="3318627" y="2533742"/>
                      <a:pt x="3380427" y="2537863"/>
                      <a:pt x="3357767" y="2552282"/>
                    </a:cubicBezTo>
                    <a:cubicBezTo>
                      <a:pt x="3382487" y="2531683"/>
                      <a:pt x="3495786" y="2539923"/>
                      <a:pt x="3495786" y="2539923"/>
                    </a:cubicBezTo>
                    <a:cubicBezTo>
                      <a:pt x="3495786" y="2539923"/>
                      <a:pt x="3600845" y="2539923"/>
                      <a:pt x="3654404" y="2554343"/>
                    </a:cubicBezTo>
                    <a:lnTo>
                      <a:pt x="3722384" y="2529622"/>
                    </a:lnTo>
                    <a:lnTo>
                      <a:pt x="3697664" y="2546103"/>
                    </a:lnTo>
                    <a:cubicBezTo>
                      <a:pt x="3734744" y="2546103"/>
                      <a:pt x="3740924" y="2546103"/>
                      <a:pt x="3726504" y="2562582"/>
                    </a:cubicBezTo>
                    <a:cubicBezTo>
                      <a:pt x="3742948" y="2564118"/>
                      <a:pt x="3759499" y="2564118"/>
                      <a:pt x="3775943" y="2562582"/>
                    </a:cubicBezTo>
                    <a:lnTo>
                      <a:pt x="3763584" y="2574942"/>
                    </a:lnTo>
                    <a:cubicBezTo>
                      <a:pt x="3808903" y="2574942"/>
                      <a:pt x="3827443" y="2548162"/>
                      <a:pt x="3792423" y="2552282"/>
                    </a:cubicBezTo>
                    <a:cubicBezTo>
                      <a:pt x="3883063" y="2513143"/>
                      <a:pt x="3845983" y="2570822"/>
                      <a:pt x="3926322" y="2552282"/>
                    </a:cubicBezTo>
                    <a:lnTo>
                      <a:pt x="3942802" y="2533742"/>
                    </a:lnTo>
                    <a:lnTo>
                      <a:pt x="3942802" y="2533742"/>
                    </a:lnTo>
                    <a:lnTo>
                      <a:pt x="3942802" y="2523443"/>
                    </a:lnTo>
                    <a:lnTo>
                      <a:pt x="3942802" y="2533742"/>
                    </a:lnTo>
                    <a:cubicBezTo>
                      <a:pt x="4033441" y="2517263"/>
                      <a:pt x="3975762" y="2566702"/>
                      <a:pt x="4066401" y="2548162"/>
                    </a:cubicBezTo>
                    <a:lnTo>
                      <a:pt x="4066401" y="2562582"/>
                    </a:lnTo>
                    <a:cubicBezTo>
                      <a:pt x="4089061" y="2562582"/>
                      <a:pt x="4111721" y="2562582"/>
                      <a:pt x="4103481" y="2544042"/>
                    </a:cubicBezTo>
                    <a:cubicBezTo>
                      <a:pt x="4190000" y="2544042"/>
                      <a:pt x="4290939" y="2560522"/>
                      <a:pt x="4358919" y="2570822"/>
                    </a:cubicBezTo>
                    <a:cubicBezTo>
                      <a:pt x="4426898" y="2581122"/>
                      <a:pt x="4338319" y="2558462"/>
                      <a:pt x="4358919" y="2548162"/>
                    </a:cubicBezTo>
                    <a:cubicBezTo>
                      <a:pt x="4416598" y="2527563"/>
                      <a:pt x="4433078" y="2548162"/>
                      <a:pt x="4484578" y="2548162"/>
                    </a:cubicBezTo>
                    <a:lnTo>
                      <a:pt x="4470158" y="2533742"/>
                    </a:lnTo>
                    <a:lnTo>
                      <a:pt x="4573157" y="2533742"/>
                    </a:lnTo>
                    <a:lnTo>
                      <a:pt x="4558737" y="2533742"/>
                    </a:lnTo>
                    <a:lnTo>
                      <a:pt x="4628777" y="2533742"/>
                    </a:lnTo>
                    <a:cubicBezTo>
                      <a:pt x="4647317" y="2533742"/>
                      <a:pt x="4618477" y="2533742"/>
                      <a:pt x="4595817" y="2521383"/>
                    </a:cubicBezTo>
                    <a:cubicBezTo>
                      <a:pt x="4669976" y="2521383"/>
                      <a:pt x="4733836" y="2486363"/>
                      <a:pt x="4801815" y="2521383"/>
                    </a:cubicBezTo>
                    <a:lnTo>
                      <a:pt x="4801815" y="2535803"/>
                    </a:lnTo>
                    <a:cubicBezTo>
                      <a:pt x="4801815" y="2535803"/>
                      <a:pt x="4791515" y="2535803"/>
                      <a:pt x="4783275" y="2535803"/>
                    </a:cubicBezTo>
                    <a:cubicBezTo>
                      <a:pt x="4709116" y="2556402"/>
                      <a:pt x="4838895" y="2548162"/>
                      <a:pt x="4843015" y="2558462"/>
                    </a:cubicBezTo>
                    <a:cubicBezTo>
                      <a:pt x="4847135" y="2568763"/>
                      <a:pt x="4929534" y="2558462"/>
                      <a:pt x="4960434" y="2533742"/>
                    </a:cubicBezTo>
                    <a:cubicBezTo>
                      <a:pt x="5072281" y="2539678"/>
                      <a:pt x="5184364" y="2539678"/>
                      <a:pt x="5296211" y="2533742"/>
                    </a:cubicBezTo>
                    <a:cubicBezTo>
                      <a:pt x="5269432" y="2533742"/>
                      <a:pt x="5327111" y="2533742"/>
                      <a:pt x="5325051" y="2554343"/>
                    </a:cubicBezTo>
                    <a:cubicBezTo>
                      <a:pt x="5368311" y="2554343"/>
                      <a:pt x="5358011" y="2537863"/>
                      <a:pt x="5397150" y="2541983"/>
                    </a:cubicBezTo>
                    <a:lnTo>
                      <a:pt x="5434230" y="2560522"/>
                    </a:lnTo>
                    <a:cubicBezTo>
                      <a:pt x="5526930" y="2533742"/>
                      <a:pt x="5498089" y="2585242"/>
                      <a:pt x="5586668" y="2574942"/>
                    </a:cubicBezTo>
                    <a:cubicBezTo>
                      <a:pt x="5675248" y="2564643"/>
                      <a:pt x="5720568" y="2595542"/>
                      <a:pt x="5809147" y="2574942"/>
                    </a:cubicBezTo>
                    <a:lnTo>
                      <a:pt x="5809147" y="2589362"/>
                    </a:lnTo>
                    <a:cubicBezTo>
                      <a:pt x="5877126" y="2577002"/>
                      <a:pt x="5910086" y="2603782"/>
                      <a:pt x="5963646" y="2589362"/>
                    </a:cubicBezTo>
                    <a:cubicBezTo>
                      <a:pt x="5978066" y="2603782"/>
                      <a:pt x="5951286" y="2589362"/>
                      <a:pt x="5951286" y="2614082"/>
                    </a:cubicBezTo>
                    <a:cubicBezTo>
                      <a:pt x="6006905" y="2601722"/>
                      <a:pt x="5936866" y="2642922"/>
                      <a:pt x="5973945" y="2626442"/>
                    </a:cubicBezTo>
                    <a:cubicBezTo>
                      <a:pt x="6050165" y="2644982"/>
                      <a:pt x="6128444" y="2570822"/>
                      <a:pt x="6202604" y="2577002"/>
                    </a:cubicBezTo>
                    <a:cubicBezTo>
                      <a:pt x="6276763" y="2583182"/>
                      <a:pt x="6350923" y="2609962"/>
                      <a:pt x="6365343" y="2577002"/>
                    </a:cubicBezTo>
                    <a:lnTo>
                      <a:pt x="6433322" y="2577002"/>
                    </a:lnTo>
                    <a:lnTo>
                      <a:pt x="6433322" y="2589362"/>
                    </a:lnTo>
                    <a:cubicBezTo>
                      <a:pt x="6501897" y="2594359"/>
                      <a:pt x="6570744" y="2594359"/>
                      <a:pt x="6639320" y="2589362"/>
                    </a:cubicBezTo>
                    <a:lnTo>
                      <a:pt x="6639320" y="2589362"/>
                    </a:lnTo>
                    <a:cubicBezTo>
                      <a:pt x="6697000" y="2589362"/>
                      <a:pt x="6711420" y="2589362"/>
                      <a:pt x="6760859" y="2577002"/>
                    </a:cubicBezTo>
                    <a:lnTo>
                      <a:pt x="6760859" y="2577002"/>
                    </a:lnTo>
                    <a:cubicBezTo>
                      <a:pt x="6897131" y="2556114"/>
                      <a:pt x="7035181" y="2549212"/>
                      <a:pt x="7172856" y="2556402"/>
                    </a:cubicBezTo>
                    <a:cubicBezTo>
                      <a:pt x="7172856" y="2574942"/>
                      <a:pt x="7257315" y="2568763"/>
                      <a:pt x="7314995" y="2556402"/>
                    </a:cubicBezTo>
                    <a:cubicBezTo>
                      <a:pt x="7296455" y="2556402"/>
                      <a:pt x="7294395" y="2566702"/>
                      <a:pt x="7292335" y="2568763"/>
                    </a:cubicBezTo>
                    <a:cubicBezTo>
                      <a:pt x="7370614" y="2548162"/>
                      <a:pt x="7457133" y="2593482"/>
                      <a:pt x="7539533" y="2568763"/>
                    </a:cubicBezTo>
                    <a:lnTo>
                      <a:pt x="7539533" y="2568763"/>
                    </a:lnTo>
                    <a:cubicBezTo>
                      <a:pt x="7570432" y="2568763"/>
                      <a:pt x="7667252" y="2552282"/>
                      <a:pt x="7681672" y="2585242"/>
                    </a:cubicBezTo>
                    <a:cubicBezTo>
                      <a:pt x="7785085" y="2565229"/>
                      <a:pt x="7891376" y="2565229"/>
                      <a:pt x="7994789" y="2585242"/>
                    </a:cubicBezTo>
                    <a:lnTo>
                      <a:pt x="7994789" y="2585242"/>
                    </a:lnTo>
                    <a:cubicBezTo>
                      <a:pt x="8103770" y="2605123"/>
                      <a:pt x="8209713" y="2639051"/>
                      <a:pt x="8309966" y="2686182"/>
                    </a:cubicBezTo>
                    <a:lnTo>
                      <a:pt x="8347046" y="2686182"/>
                    </a:lnTo>
                    <a:lnTo>
                      <a:pt x="8347046" y="-37"/>
                    </a:lnTo>
                    <a:cubicBezTo>
                      <a:pt x="8347046" y="-37"/>
                      <a:pt x="6186123" y="26743"/>
                      <a:pt x="4146741" y="26743"/>
                    </a:cubicBezTo>
                    <a:close/>
                  </a:path>
                </a:pathLst>
              </a:custGeom>
              <a:solidFill>
                <a:srgbClr val="F2F3F1"/>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2" name="Freeform: Shape 61">
                <a:extLst>
                  <a:ext uri="{FF2B5EF4-FFF2-40B4-BE49-F238E27FC236}">
                    <a16:creationId xmlns:a16="http://schemas.microsoft.com/office/drawing/2014/main" id="{15E218E5-37A6-04BE-B349-39E28512983B}"/>
                  </a:ext>
                </a:extLst>
              </p:cNvPr>
              <p:cNvSpPr/>
              <p:nvPr/>
            </p:nvSpPr>
            <p:spPr>
              <a:xfrm>
                <a:off x="1927738" y="4165400"/>
                <a:ext cx="915" cy="12792"/>
              </a:xfrm>
              <a:custGeom>
                <a:avLst/>
                <a:gdLst>
                  <a:gd name="connsiteX0" fmla="*/ 910 w 915"/>
                  <a:gd name="connsiteY0" fmla="*/ 12525 h 12792"/>
                  <a:gd name="connsiteX1" fmla="*/ 910 w 915"/>
                  <a:gd name="connsiteY1" fmla="*/ 165 h 12792"/>
                  <a:gd name="connsiteX2" fmla="*/ 910 w 915"/>
                  <a:gd name="connsiteY2" fmla="*/ 12525 h 12792"/>
                </a:gdLst>
                <a:ahLst/>
                <a:cxnLst>
                  <a:cxn ang="0">
                    <a:pos x="connsiteX0" y="connsiteY0"/>
                  </a:cxn>
                  <a:cxn ang="0">
                    <a:pos x="connsiteX1" y="connsiteY1"/>
                  </a:cxn>
                  <a:cxn ang="0">
                    <a:pos x="connsiteX2" y="connsiteY2"/>
                  </a:cxn>
                </a:cxnLst>
                <a:rect l="l" t="t" r="r" b="b"/>
                <a:pathLst>
                  <a:path w="915" h="12792">
                    <a:moveTo>
                      <a:pt x="910" y="12525"/>
                    </a:moveTo>
                    <a:cubicBezTo>
                      <a:pt x="910" y="12525"/>
                      <a:pt x="910" y="-1895"/>
                      <a:pt x="910" y="165"/>
                    </a:cubicBezTo>
                    <a:cubicBezTo>
                      <a:pt x="910" y="2225"/>
                      <a:pt x="-1150" y="14585"/>
                      <a:pt x="910" y="12525"/>
                    </a:cubicBezTo>
                    <a:close/>
                  </a:path>
                </a:pathLst>
              </a:custGeom>
              <a:solidFill>
                <a:srgbClr val="F4F4F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3" name="Freeform: Shape 62">
                <a:extLst>
                  <a:ext uri="{FF2B5EF4-FFF2-40B4-BE49-F238E27FC236}">
                    <a16:creationId xmlns:a16="http://schemas.microsoft.com/office/drawing/2014/main" id="{E39212BF-E60A-C250-46BC-DAF9061C99E7}"/>
                  </a:ext>
                </a:extLst>
              </p:cNvPr>
              <p:cNvSpPr/>
              <p:nvPr/>
            </p:nvSpPr>
            <p:spPr>
              <a:xfrm>
                <a:off x="2046073" y="4459385"/>
                <a:ext cx="18539" cy="2854"/>
              </a:xfrm>
              <a:custGeom>
                <a:avLst/>
                <a:gdLst>
                  <a:gd name="connsiteX0" fmla="*/ 18534 w 18539"/>
                  <a:gd name="connsiteY0" fmla="*/ 2818 h 2854"/>
                  <a:gd name="connsiteX1" fmla="*/ -6 w 18539"/>
                  <a:gd name="connsiteY1" fmla="*/ 2818 h 2854"/>
                  <a:gd name="connsiteX2" fmla="*/ 18534 w 18539"/>
                  <a:gd name="connsiteY2" fmla="*/ 2818 h 2854"/>
                </a:gdLst>
                <a:ahLst/>
                <a:cxnLst>
                  <a:cxn ang="0">
                    <a:pos x="connsiteX0" y="connsiteY0"/>
                  </a:cxn>
                  <a:cxn ang="0">
                    <a:pos x="connsiteX1" y="connsiteY1"/>
                  </a:cxn>
                  <a:cxn ang="0">
                    <a:pos x="connsiteX2" y="connsiteY2"/>
                  </a:cxn>
                </a:cxnLst>
                <a:rect l="l" t="t" r="r" b="b"/>
                <a:pathLst>
                  <a:path w="18539" h="2854">
                    <a:moveTo>
                      <a:pt x="18534" y="2818"/>
                    </a:moveTo>
                    <a:cubicBezTo>
                      <a:pt x="-10306" y="2818"/>
                      <a:pt x="37074" y="2818"/>
                      <a:pt x="-6" y="2818"/>
                    </a:cubicBezTo>
                    <a:cubicBezTo>
                      <a:pt x="5588" y="-988"/>
                      <a:pt x="12940" y="-988"/>
                      <a:pt x="18534" y="2818"/>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4" name="Freeform: Shape 63">
                <a:extLst>
                  <a:ext uri="{FF2B5EF4-FFF2-40B4-BE49-F238E27FC236}">
                    <a16:creationId xmlns:a16="http://schemas.microsoft.com/office/drawing/2014/main" id="{44E0B7A7-9403-6CC7-5DD1-F9F8EE591E85}"/>
                  </a:ext>
                </a:extLst>
              </p:cNvPr>
              <p:cNvSpPr/>
              <p:nvPr/>
            </p:nvSpPr>
            <p:spPr>
              <a:xfrm>
                <a:off x="2111992" y="4228088"/>
                <a:ext cx="8015394" cy="244451"/>
              </a:xfrm>
              <a:custGeom>
                <a:avLst/>
                <a:gdLst>
                  <a:gd name="connsiteX0" fmla="*/ 8015389 w 8015394"/>
                  <a:gd name="connsiteY0" fmla="*/ 211455 h 244451"/>
                  <a:gd name="connsiteX1" fmla="*/ 7689912 w 8015394"/>
                  <a:gd name="connsiteY1" fmla="*/ 166135 h 244451"/>
                  <a:gd name="connsiteX2" fmla="*/ 7669311 w 8015394"/>
                  <a:gd name="connsiteY2" fmla="*/ 153776 h 244451"/>
                  <a:gd name="connsiteX3" fmla="*/ 7282034 w 8015394"/>
                  <a:gd name="connsiteY3" fmla="*/ 116696 h 244451"/>
                  <a:gd name="connsiteX4" fmla="*/ 7282035 w 8015394"/>
                  <a:gd name="connsiteY4" fmla="*/ 116696 h 244451"/>
                  <a:gd name="connsiteX5" fmla="*/ 7201695 w 8015394"/>
                  <a:gd name="connsiteY5" fmla="*/ 116696 h 244451"/>
                  <a:gd name="connsiteX6" fmla="*/ 7201695 w 8015394"/>
                  <a:gd name="connsiteY6" fmla="*/ 116696 h 244451"/>
                  <a:gd name="connsiteX7" fmla="*/ 7144016 w 8015394"/>
                  <a:gd name="connsiteY7" fmla="*/ 116696 h 244451"/>
                  <a:gd name="connsiteX8" fmla="*/ 7121356 w 8015394"/>
                  <a:gd name="connsiteY8" fmla="*/ 104336 h 244451"/>
                  <a:gd name="connsiteX9" fmla="*/ 7106936 w 8015394"/>
                  <a:gd name="connsiteY9" fmla="*/ 104336 h 244451"/>
                  <a:gd name="connsiteX10" fmla="*/ 6952437 w 8015394"/>
                  <a:gd name="connsiteY10" fmla="*/ 104336 h 244451"/>
                  <a:gd name="connsiteX11" fmla="*/ 6952437 w 8015394"/>
                  <a:gd name="connsiteY11" fmla="*/ 104336 h 244451"/>
                  <a:gd name="connsiteX12" fmla="*/ 6655800 w 8015394"/>
                  <a:gd name="connsiteY12" fmla="*/ 118756 h 244451"/>
                  <a:gd name="connsiteX13" fmla="*/ 6655800 w 8015394"/>
                  <a:gd name="connsiteY13" fmla="*/ 108456 h 244451"/>
                  <a:gd name="connsiteX14" fmla="*/ 6596060 w 8015394"/>
                  <a:gd name="connsiteY14" fmla="*/ 120816 h 244451"/>
                  <a:gd name="connsiteX15" fmla="*/ 6519841 w 8015394"/>
                  <a:gd name="connsiteY15" fmla="*/ 120816 h 244451"/>
                  <a:gd name="connsiteX16" fmla="*/ 6519841 w 8015394"/>
                  <a:gd name="connsiteY16" fmla="*/ 120816 h 244451"/>
                  <a:gd name="connsiteX17" fmla="*/ 6468342 w 8015394"/>
                  <a:gd name="connsiteY17" fmla="*/ 120816 h 244451"/>
                  <a:gd name="connsiteX18" fmla="*/ 6451861 w 8015394"/>
                  <a:gd name="connsiteY18" fmla="*/ 120816 h 244451"/>
                  <a:gd name="connsiteX19" fmla="*/ 6400362 w 8015394"/>
                  <a:gd name="connsiteY19" fmla="*/ 120816 h 244451"/>
                  <a:gd name="connsiteX20" fmla="*/ 6355043 w 8015394"/>
                  <a:gd name="connsiteY20" fmla="*/ 120816 h 244451"/>
                  <a:gd name="connsiteX21" fmla="*/ 6295303 w 8015394"/>
                  <a:gd name="connsiteY21" fmla="*/ 120816 h 244451"/>
                  <a:gd name="connsiteX22" fmla="*/ 6311782 w 8015394"/>
                  <a:gd name="connsiteY22" fmla="*/ 106396 h 244451"/>
                  <a:gd name="connsiteX23" fmla="*/ 5922446 w 8015394"/>
                  <a:gd name="connsiteY23" fmla="*/ 120816 h 244451"/>
                  <a:gd name="connsiteX24" fmla="*/ 5895667 w 8015394"/>
                  <a:gd name="connsiteY24" fmla="*/ 120816 h 244451"/>
                  <a:gd name="connsiteX25" fmla="*/ 5835927 w 8015394"/>
                  <a:gd name="connsiteY25" fmla="*/ 120816 h 244451"/>
                  <a:gd name="connsiteX26" fmla="*/ 5819447 w 8015394"/>
                  <a:gd name="connsiteY26" fmla="*/ 120816 h 244451"/>
                  <a:gd name="connsiteX27" fmla="*/ 5767947 w 8015394"/>
                  <a:gd name="connsiteY27" fmla="*/ 120816 h 244451"/>
                  <a:gd name="connsiteX28" fmla="*/ 5780307 w 8015394"/>
                  <a:gd name="connsiteY28" fmla="*/ 120816 h 244451"/>
                  <a:gd name="connsiteX29" fmla="*/ 5702028 w 8015394"/>
                  <a:gd name="connsiteY29" fmla="*/ 120816 h 244451"/>
                  <a:gd name="connsiteX30" fmla="*/ 5712327 w 8015394"/>
                  <a:gd name="connsiteY30" fmla="*/ 120816 h 244451"/>
                  <a:gd name="connsiteX31" fmla="*/ 5636108 w 8015394"/>
                  <a:gd name="connsiteY31" fmla="*/ 120816 h 244451"/>
                  <a:gd name="connsiteX32" fmla="*/ 5646408 w 8015394"/>
                  <a:gd name="connsiteY32" fmla="*/ 120816 h 244451"/>
                  <a:gd name="connsiteX33" fmla="*/ 5599029 w 8015394"/>
                  <a:gd name="connsiteY33" fmla="*/ 120816 h 244451"/>
                  <a:gd name="connsiteX34" fmla="*/ 5599029 w 8015394"/>
                  <a:gd name="connsiteY34" fmla="*/ 120816 h 244451"/>
                  <a:gd name="connsiteX35" fmla="*/ 5481610 w 8015394"/>
                  <a:gd name="connsiteY35" fmla="*/ 120816 h 244451"/>
                  <a:gd name="connsiteX36" fmla="*/ 5481610 w 8015394"/>
                  <a:gd name="connsiteY36" fmla="*/ 120816 h 244451"/>
                  <a:gd name="connsiteX37" fmla="*/ 5370370 w 8015394"/>
                  <a:gd name="connsiteY37" fmla="*/ 120816 h 244451"/>
                  <a:gd name="connsiteX38" fmla="*/ 5341531 w 8015394"/>
                  <a:gd name="connsiteY38" fmla="*/ 108456 h 244451"/>
                  <a:gd name="connsiteX39" fmla="*/ 5298271 w 8015394"/>
                  <a:gd name="connsiteY39" fmla="*/ 120816 h 244451"/>
                  <a:gd name="connsiteX40" fmla="*/ 5195272 w 8015394"/>
                  <a:gd name="connsiteY40" fmla="*/ 120816 h 244451"/>
                  <a:gd name="connsiteX41" fmla="*/ 5209692 w 8015394"/>
                  <a:gd name="connsiteY41" fmla="*/ 108456 h 244451"/>
                  <a:gd name="connsiteX42" fmla="*/ 5189092 w 8015394"/>
                  <a:gd name="connsiteY42" fmla="*/ 108456 h 244451"/>
                  <a:gd name="connsiteX43" fmla="*/ 5205572 w 8015394"/>
                  <a:gd name="connsiteY43" fmla="*/ 108456 h 244451"/>
                  <a:gd name="connsiteX44" fmla="*/ 5141712 w 8015394"/>
                  <a:gd name="connsiteY44" fmla="*/ 108456 h 244451"/>
                  <a:gd name="connsiteX45" fmla="*/ 5051073 w 8015394"/>
                  <a:gd name="connsiteY45" fmla="*/ 122876 h 244451"/>
                  <a:gd name="connsiteX46" fmla="*/ 5051073 w 8015394"/>
                  <a:gd name="connsiteY46" fmla="*/ 110515 h 244451"/>
                  <a:gd name="connsiteX47" fmla="*/ 4993394 w 8015394"/>
                  <a:gd name="connsiteY47" fmla="*/ 126996 h 244451"/>
                  <a:gd name="connsiteX48" fmla="*/ 4972793 w 8015394"/>
                  <a:gd name="connsiteY48" fmla="*/ 126996 h 244451"/>
                  <a:gd name="connsiteX49" fmla="*/ 4958374 w 8015394"/>
                  <a:gd name="connsiteY49" fmla="*/ 126996 h 244451"/>
                  <a:gd name="connsiteX50" fmla="*/ 4900694 w 8015394"/>
                  <a:gd name="connsiteY50" fmla="*/ 126996 h 244451"/>
                  <a:gd name="connsiteX51" fmla="*/ 4900694 w 8015394"/>
                  <a:gd name="connsiteY51" fmla="*/ 126996 h 244451"/>
                  <a:gd name="connsiteX52" fmla="*/ 4851254 w 8015394"/>
                  <a:gd name="connsiteY52" fmla="*/ 126996 h 244451"/>
                  <a:gd name="connsiteX53" fmla="*/ 4851254 w 8015394"/>
                  <a:gd name="connsiteY53" fmla="*/ 126996 h 244451"/>
                  <a:gd name="connsiteX54" fmla="*/ 4820355 w 8015394"/>
                  <a:gd name="connsiteY54" fmla="*/ 126996 h 244451"/>
                  <a:gd name="connsiteX55" fmla="*/ 4832715 w 8015394"/>
                  <a:gd name="connsiteY55" fmla="*/ 126996 h 244451"/>
                  <a:gd name="connsiteX56" fmla="*/ 4766795 w 8015394"/>
                  <a:gd name="connsiteY56" fmla="*/ 126996 h 244451"/>
                  <a:gd name="connsiteX57" fmla="*/ 4779155 w 8015394"/>
                  <a:gd name="connsiteY57" fmla="*/ 126996 h 244451"/>
                  <a:gd name="connsiteX58" fmla="*/ 4674096 w 8015394"/>
                  <a:gd name="connsiteY58" fmla="*/ 126996 h 244451"/>
                  <a:gd name="connsiteX59" fmla="*/ 4694696 w 8015394"/>
                  <a:gd name="connsiteY59" fmla="*/ 126996 h 244451"/>
                  <a:gd name="connsiteX60" fmla="*/ 4558737 w 8015394"/>
                  <a:gd name="connsiteY60" fmla="*/ 126996 h 244451"/>
                  <a:gd name="connsiteX61" fmla="*/ 4558737 w 8015394"/>
                  <a:gd name="connsiteY61" fmla="*/ 126996 h 244451"/>
                  <a:gd name="connsiteX62" fmla="*/ 4523717 w 8015394"/>
                  <a:gd name="connsiteY62" fmla="*/ 126996 h 244451"/>
                  <a:gd name="connsiteX63" fmla="*/ 4490758 w 8015394"/>
                  <a:gd name="connsiteY63" fmla="*/ 126996 h 244451"/>
                  <a:gd name="connsiteX64" fmla="*/ 4490758 w 8015394"/>
                  <a:gd name="connsiteY64" fmla="*/ 126996 h 244451"/>
                  <a:gd name="connsiteX65" fmla="*/ 4336259 w 8015394"/>
                  <a:gd name="connsiteY65" fmla="*/ 126996 h 244451"/>
                  <a:gd name="connsiteX66" fmla="*/ 4295059 w 8015394"/>
                  <a:gd name="connsiteY66" fmla="*/ 126996 h 244451"/>
                  <a:gd name="connsiteX67" fmla="*/ 4295059 w 8015394"/>
                  <a:gd name="connsiteY67" fmla="*/ 126996 h 244451"/>
                  <a:gd name="connsiteX68" fmla="*/ 4255920 w 8015394"/>
                  <a:gd name="connsiteY68" fmla="*/ 126996 h 244451"/>
                  <a:gd name="connsiteX69" fmla="*/ 4315659 w 8015394"/>
                  <a:gd name="connsiteY69" fmla="*/ 126996 h 244451"/>
                  <a:gd name="connsiteX70" fmla="*/ 4276519 w 8015394"/>
                  <a:gd name="connsiteY70" fmla="*/ 126996 h 244451"/>
                  <a:gd name="connsiteX71" fmla="*/ 4210600 w 8015394"/>
                  <a:gd name="connsiteY71" fmla="*/ 126996 h 244451"/>
                  <a:gd name="connsiteX72" fmla="*/ 4210600 w 8015394"/>
                  <a:gd name="connsiteY72" fmla="*/ 126996 h 244451"/>
                  <a:gd name="connsiteX73" fmla="*/ 4175580 w 8015394"/>
                  <a:gd name="connsiteY73" fmla="*/ 126996 h 244451"/>
                  <a:gd name="connsiteX74" fmla="*/ 4159100 w 8015394"/>
                  <a:gd name="connsiteY74" fmla="*/ 126996 h 244451"/>
                  <a:gd name="connsiteX75" fmla="*/ 4142620 w 8015394"/>
                  <a:gd name="connsiteY75" fmla="*/ 126996 h 244451"/>
                  <a:gd name="connsiteX76" fmla="*/ 4099361 w 8015394"/>
                  <a:gd name="connsiteY76" fmla="*/ 126996 h 244451"/>
                  <a:gd name="connsiteX77" fmla="*/ 4099361 w 8015394"/>
                  <a:gd name="connsiteY77" fmla="*/ 126996 h 244451"/>
                  <a:gd name="connsiteX78" fmla="*/ 4064341 w 8015394"/>
                  <a:gd name="connsiteY78" fmla="*/ 139356 h 244451"/>
                  <a:gd name="connsiteX79" fmla="*/ 4064341 w 8015394"/>
                  <a:gd name="connsiteY79" fmla="*/ 139356 h 244451"/>
                  <a:gd name="connsiteX80" fmla="*/ 4014902 w 8015394"/>
                  <a:gd name="connsiteY80" fmla="*/ 139356 h 244451"/>
                  <a:gd name="connsiteX81" fmla="*/ 3928382 w 8015394"/>
                  <a:gd name="connsiteY81" fmla="*/ 139356 h 244451"/>
                  <a:gd name="connsiteX82" fmla="*/ 3860403 w 8015394"/>
                  <a:gd name="connsiteY82" fmla="*/ 139356 h 244451"/>
                  <a:gd name="connsiteX83" fmla="*/ 3872763 w 8015394"/>
                  <a:gd name="connsiteY83" fmla="*/ 139356 h 244451"/>
                  <a:gd name="connsiteX84" fmla="*/ 3839803 w 8015394"/>
                  <a:gd name="connsiteY84" fmla="*/ 139356 h 244451"/>
                  <a:gd name="connsiteX85" fmla="*/ 3790363 w 8015394"/>
                  <a:gd name="connsiteY85" fmla="*/ 126996 h 244451"/>
                  <a:gd name="connsiteX86" fmla="*/ 3771824 w 8015394"/>
                  <a:gd name="connsiteY86" fmla="*/ 139356 h 244451"/>
                  <a:gd name="connsiteX87" fmla="*/ 3685304 w 8015394"/>
                  <a:gd name="connsiteY87" fmla="*/ 139356 h 244451"/>
                  <a:gd name="connsiteX88" fmla="*/ 3699724 w 8015394"/>
                  <a:gd name="connsiteY88" fmla="*/ 139356 h 244451"/>
                  <a:gd name="connsiteX89" fmla="*/ 3625565 w 8015394"/>
                  <a:gd name="connsiteY89" fmla="*/ 139356 h 244451"/>
                  <a:gd name="connsiteX90" fmla="*/ 3625565 w 8015394"/>
                  <a:gd name="connsiteY90" fmla="*/ 139356 h 244451"/>
                  <a:gd name="connsiteX91" fmla="*/ 3580245 w 8015394"/>
                  <a:gd name="connsiteY91" fmla="*/ 139356 h 244451"/>
                  <a:gd name="connsiteX92" fmla="*/ 3545225 w 8015394"/>
                  <a:gd name="connsiteY92" fmla="*/ 139356 h 244451"/>
                  <a:gd name="connsiteX93" fmla="*/ 3382487 w 8015394"/>
                  <a:gd name="connsiteY93" fmla="*/ 126996 h 244451"/>
                  <a:gd name="connsiteX94" fmla="*/ 3359827 w 8015394"/>
                  <a:gd name="connsiteY94" fmla="*/ 126996 h 244451"/>
                  <a:gd name="connsiteX95" fmla="*/ 3382487 w 8015394"/>
                  <a:gd name="connsiteY95" fmla="*/ 126996 h 244451"/>
                  <a:gd name="connsiteX96" fmla="*/ 3382487 w 8015394"/>
                  <a:gd name="connsiteY96" fmla="*/ 126996 h 244451"/>
                  <a:gd name="connsiteX97" fmla="*/ 3368067 w 8015394"/>
                  <a:gd name="connsiteY97" fmla="*/ 126996 h 244451"/>
                  <a:gd name="connsiteX98" fmla="*/ 3283607 w 8015394"/>
                  <a:gd name="connsiteY98" fmla="*/ 139356 h 244451"/>
                  <a:gd name="connsiteX99" fmla="*/ 3267128 w 8015394"/>
                  <a:gd name="connsiteY99" fmla="*/ 139356 h 244451"/>
                  <a:gd name="connsiteX100" fmla="*/ 3242408 w 8015394"/>
                  <a:gd name="connsiteY100" fmla="*/ 139356 h 244451"/>
                  <a:gd name="connsiteX101" fmla="*/ 3223868 w 8015394"/>
                  <a:gd name="connsiteY101" fmla="*/ 122876 h 244451"/>
                  <a:gd name="connsiteX102" fmla="*/ 3180609 w 8015394"/>
                  <a:gd name="connsiteY102" fmla="*/ 122876 h 244451"/>
                  <a:gd name="connsiteX103" fmla="*/ 3160008 w 8015394"/>
                  <a:gd name="connsiteY103" fmla="*/ 122876 h 244451"/>
                  <a:gd name="connsiteX104" fmla="*/ 3139409 w 8015394"/>
                  <a:gd name="connsiteY104" fmla="*/ 122876 h 244451"/>
                  <a:gd name="connsiteX105" fmla="*/ 3139409 w 8015394"/>
                  <a:gd name="connsiteY105" fmla="*/ 122876 h 244451"/>
                  <a:gd name="connsiteX106" fmla="*/ 3108509 w 8015394"/>
                  <a:gd name="connsiteY106" fmla="*/ 122876 h 244451"/>
                  <a:gd name="connsiteX107" fmla="*/ 3141468 w 8015394"/>
                  <a:gd name="connsiteY107" fmla="*/ 122876 h 244451"/>
                  <a:gd name="connsiteX108" fmla="*/ 3108509 w 8015394"/>
                  <a:gd name="connsiteY108" fmla="*/ 122876 h 244451"/>
                  <a:gd name="connsiteX109" fmla="*/ 3069369 w 8015394"/>
                  <a:gd name="connsiteY109" fmla="*/ 122876 h 244451"/>
                  <a:gd name="connsiteX110" fmla="*/ 3048769 w 8015394"/>
                  <a:gd name="connsiteY110" fmla="*/ 122876 h 244451"/>
                  <a:gd name="connsiteX111" fmla="*/ 3036410 w 8015394"/>
                  <a:gd name="connsiteY111" fmla="*/ 122876 h 244451"/>
                  <a:gd name="connsiteX112" fmla="*/ 3054950 w 8015394"/>
                  <a:gd name="connsiteY112" fmla="*/ 122876 h 244451"/>
                  <a:gd name="connsiteX113" fmla="*/ 3026110 w 8015394"/>
                  <a:gd name="connsiteY113" fmla="*/ 122876 h 244451"/>
                  <a:gd name="connsiteX114" fmla="*/ 3001390 w 8015394"/>
                  <a:gd name="connsiteY114" fmla="*/ 133175 h 244451"/>
                  <a:gd name="connsiteX115" fmla="*/ 3015810 w 8015394"/>
                  <a:gd name="connsiteY115" fmla="*/ 133175 h 244451"/>
                  <a:gd name="connsiteX116" fmla="*/ 2989030 w 8015394"/>
                  <a:gd name="connsiteY116" fmla="*/ 133175 h 244451"/>
                  <a:gd name="connsiteX117" fmla="*/ 2989030 w 8015394"/>
                  <a:gd name="connsiteY117" fmla="*/ 133175 h 244451"/>
                  <a:gd name="connsiteX118" fmla="*/ 2989030 w 8015394"/>
                  <a:gd name="connsiteY118" fmla="*/ 133175 h 244451"/>
                  <a:gd name="connsiteX119" fmla="*/ 2941650 w 8015394"/>
                  <a:gd name="connsiteY119" fmla="*/ 133175 h 244451"/>
                  <a:gd name="connsiteX120" fmla="*/ 2900450 w 8015394"/>
                  <a:gd name="connsiteY120" fmla="*/ 133175 h 244451"/>
                  <a:gd name="connsiteX121" fmla="*/ 2900451 w 8015394"/>
                  <a:gd name="connsiteY121" fmla="*/ 133175 h 244451"/>
                  <a:gd name="connsiteX122" fmla="*/ 2848951 w 8015394"/>
                  <a:gd name="connsiteY122" fmla="*/ 133175 h 244451"/>
                  <a:gd name="connsiteX123" fmla="*/ 2848951 w 8015394"/>
                  <a:gd name="connsiteY123" fmla="*/ 133175 h 244451"/>
                  <a:gd name="connsiteX124" fmla="*/ 2807751 w 8015394"/>
                  <a:gd name="connsiteY124" fmla="*/ 133175 h 244451"/>
                  <a:gd name="connsiteX125" fmla="*/ 2776852 w 8015394"/>
                  <a:gd name="connsiteY125" fmla="*/ 116696 h 244451"/>
                  <a:gd name="connsiteX126" fmla="*/ 2750072 w 8015394"/>
                  <a:gd name="connsiteY126" fmla="*/ 133175 h 244451"/>
                  <a:gd name="connsiteX127" fmla="*/ 2626473 w 8015394"/>
                  <a:gd name="connsiteY127" fmla="*/ 133175 h 244451"/>
                  <a:gd name="connsiteX128" fmla="*/ 2614113 w 8015394"/>
                  <a:gd name="connsiteY128" fmla="*/ 133175 h 244451"/>
                  <a:gd name="connsiteX129" fmla="*/ 2441074 w 8015394"/>
                  <a:gd name="connsiteY129" fmla="*/ 133175 h 244451"/>
                  <a:gd name="connsiteX130" fmla="*/ 2441074 w 8015394"/>
                  <a:gd name="connsiteY130" fmla="*/ 133175 h 244451"/>
                  <a:gd name="connsiteX131" fmla="*/ 2420474 w 8015394"/>
                  <a:gd name="connsiteY131" fmla="*/ 133175 h 244451"/>
                  <a:gd name="connsiteX132" fmla="*/ 2436955 w 8015394"/>
                  <a:gd name="connsiteY132" fmla="*/ 143475 h 244451"/>
                  <a:gd name="connsiteX133" fmla="*/ 2327775 w 8015394"/>
                  <a:gd name="connsiteY133" fmla="*/ 143475 h 244451"/>
                  <a:gd name="connsiteX134" fmla="*/ 2327775 w 8015394"/>
                  <a:gd name="connsiteY134" fmla="*/ 143475 h 244451"/>
                  <a:gd name="connsiteX135" fmla="*/ 2284516 w 8015394"/>
                  <a:gd name="connsiteY135" fmla="*/ 143475 h 244451"/>
                  <a:gd name="connsiteX136" fmla="*/ 2284516 w 8015394"/>
                  <a:gd name="connsiteY136" fmla="*/ 143475 h 244451"/>
                  <a:gd name="connsiteX137" fmla="*/ 2270096 w 8015394"/>
                  <a:gd name="connsiteY137" fmla="*/ 143475 h 244451"/>
                  <a:gd name="connsiteX138" fmla="*/ 2243316 w 8015394"/>
                  <a:gd name="connsiteY138" fmla="*/ 143475 h 244451"/>
                  <a:gd name="connsiteX139" fmla="*/ 2243316 w 8015394"/>
                  <a:gd name="connsiteY139" fmla="*/ 143475 h 244451"/>
                  <a:gd name="connsiteX140" fmla="*/ 2173277 w 8015394"/>
                  <a:gd name="connsiteY140" fmla="*/ 143475 h 244451"/>
                  <a:gd name="connsiteX141" fmla="*/ 2154737 w 8015394"/>
                  <a:gd name="connsiteY141" fmla="*/ 143475 h 244451"/>
                  <a:gd name="connsiteX142" fmla="*/ 2154737 w 8015394"/>
                  <a:gd name="connsiteY142" fmla="*/ 143475 h 244451"/>
                  <a:gd name="connsiteX143" fmla="*/ 2078517 w 8015394"/>
                  <a:gd name="connsiteY143" fmla="*/ 143475 h 244451"/>
                  <a:gd name="connsiteX144" fmla="*/ 1847799 w 8015394"/>
                  <a:gd name="connsiteY144" fmla="*/ 168195 h 244451"/>
                  <a:gd name="connsiteX145" fmla="*/ 1847799 w 8015394"/>
                  <a:gd name="connsiteY145" fmla="*/ 168196 h 244451"/>
                  <a:gd name="connsiteX146" fmla="*/ 1823079 w 8015394"/>
                  <a:gd name="connsiteY146" fmla="*/ 168196 h 244451"/>
                  <a:gd name="connsiteX147" fmla="*/ 1823079 w 8015394"/>
                  <a:gd name="connsiteY147" fmla="*/ 155835 h 244451"/>
                  <a:gd name="connsiteX148" fmla="*/ 1769520 w 8015394"/>
                  <a:gd name="connsiteY148" fmla="*/ 155835 h 244451"/>
                  <a:gd name="connsiteX149" fmla="*/ 1769520 w 8015394"/>
                  <a:gd name="connsiteY149" fmla="*/ 155835 h 244451"/>
                  <a:gd name="connsiteX150" fmla="*/ 1726260 w 8015394"/>
                  <a:gd name="connsiteY150" fmla="*/ 155835 h 244451"/>
                  <a:gd name="connsiteX151" fmla="*/ 1726260 w 8015394"/>
                  <a:gd name="connsiteY151" fmla="*/ 143475 h 244451"/>
                  <a:gd name="connsiteX152" fmla="*/ 1709780 w 8015394"/>
                  <a:gd name="connsiteY152" fmla="*/ 143475 h 244451"/>
                  <a:gd name="connsiteX153" fmla="*/ 1732440 w 8015394"/>
                  <a:gd name="connsiteY153" fmla="*/ 114636 h 244451"/>
                  <a:gd name="connsiteX154" fmla="*/ 1718020 w 8015394"/>
                  <a:gd name="connsiteY154" fmla="*/ 114636 h 244451"/>
                  <a:gd name="connsiteX155" fmla="*/ 1718020 w 8015394"/>
                  <a:gd name="connsiteY155" fmla="*/ 102276 h 244451"/>
                  <a:gd name="connsiteX156" fmla="*/ 1703600 w 8015394"/>
                  <a:gd name="connsiteY156" fmla="*/ 120816 h 244451"/>
                  <a:gd name="connsiteX157" fmla="*/ 1647981 w 8015394"/>
                  <a:gd name="connsiteY157" fmla="*/ 141416 h 244451"/>
                  <a:gd name="connsiteX158" fmla="*/ 1672701 w 8015394"/>
                  <a:gd name="connsiteY158" fmla="*/ 141416 h 244451"/>
                  <a:gd name="connsiteX159" fmla="*/ 1617081 w 8015394"/>
                  <a:gd name="connsiteY159" fmla="*/ 141416 h 244451"/>
                  <a:gd name="connsiteX160" fmla="*/ 1617081 w 8015394"/>
                  <a:gd name="connsiteY160" fmla="*/ 153776 h 244451"/>
                  <a:gd name="connsiteX161" fmla="*/ 1600601 w 8015394"/>
                  <a:gd name="connsiteY161" fmla="*/ 153776 h 244451"/>
                  <a:gd name="connsiteX162" fmla="*/ 1600601 w 8015394"/>
                  <a:gd name="connsiteY162" fmla="*/ 166135 h 244451"/>
                  <a:gd name="connsiteX163" fmla="*/ 1557342 w 8015394"/>
                  <a:gd name="connsiteY163" fmla="*/ 166135 h 244451"/>
                  <a:gd name="connsiteX164" fmla="*/ 1557342 w 8015394"/>
                  <a:gd name="connsiteY164" fmla="*/ 145536 h 244451"/>
                  <a:gd name="connsiteX165" fmla="*/ 1538802 w 8015394"/>
                  <a:gd name="connsiteY165" fmla="*/ 166135 h 244451"/>
                  <a:gd name="connsiteX166" fmla="*/ 1538802 w 8015394"/>
                  <a:gd name="connsiteY166" fmla="*/ 153776 h 244451"/>
                  <a:gd name="connsiteX167" fmla="*/ 1489362 w 8015394"/>
                  <a:gd name="connsiteY167" fmla="*/ 153776 h 244451"/>
                  <a:gd name="connsiteX168" fmla="*/ 1489362 w 8015394"/>
                  <a:gd name="connsiteY168" fmla="*/ 153776 h 244451"/>
                  <a:gd name="connsiteX169" fmla="*/ 1466702 w 8015394"/>
                  <a:gd name="connsiteY169" fmla="*/ 153776 h 244451"/>
                  <a:gd name="connsiteX170" fmla="*/ 1417263 w 8015394"/>
                  <a:gd name="connsiteY170" fmla="*/ 153776 h 244451"/>
                  <a:gd name="connsiteX171" fmla="*/ 1392543 w 8015394"/>
                  <a:gd name="connsiteY171" fmla="*/ 164075 h 244451"/>
                  <a:gd name="connsiteX172" fmla="*/ 1429623 w 8015394"/>
                  <a:gd name="connsiteY172" fmla="*/ 164075 h 244451"/>
                  <a:gd name="connsiteX173" fmla="*/ 1386363 w 8015394"/>
                  <a:gd name="connsiteY173" fmla="*/ 164075 h 244451"/>
                  <a:gd name="connsiteX174" fmla="*/ 1386363 w 8015394"/>
                  <a:gd name="connsiteY174" fmla="*/ 164075 h 244451"/>
                  <a:gd name="connsiteX175" fmla="*/ 1357523 w 8015394"/>
                  <a:gd name="connsiteY175" fmla="*/ 164075 h 244451"/>
                  <a:gd name="connsiteX176" fmla="*/ 1357523 w 8015394"/>
                  <a:gd name="connsiteY176" fmla="*/ 164075 h 244451"/>
                  <a:gd name="connsiteX177" fmla="*/ 1357523 w 8015394"/>
                  <a:gd name="connsiteY177" fmla="*/ 164075 h 244451"/>
                  <a:gd name="connsiteX178" fmla="*/ 1320444 w 8015394"/>
                  <a:gd name="connsiteY178" fmla="*/ 164075 h 244451"/>
                  <a:gd name="connsiteX179" fmla="*/ 1341043 w 8015394"/>
                  <a:gd name="connsiteY179" fmla="*/ 164075 h 244451"/>
                  <a:gd name="connsiteX180" fmla="*/ 1312204 w 8015394"/>
                  <a:gd name="connsiteY180" fmla="*/ 164075 h 244451"/>
                  <a:gd name="connsiteX181" fmla="*/ 1293664 w 8015394"/>
                  <a:gd name="connsiteY181" fmla="*/ 182615 h 244451"/>
                  <a:gd name="connsiteX182" fmla="*/ 1268944 w 8015394"/>
                  <a:gd name="connsiteY182" fmla="*/ 182615 h 244451"/>
                  <a:gd name="connsiteX183" fmla="*/ 1289544 w 8015394"/>
                  <a:gd name="connsiteY183" fmla="*/ 182615 h 244451"/>
                  <a:gd name="connsiteX184" fmla="*/ 1252464 w 8015394"/>
                  <a:gd name="connsiteY184" fmla="*/ 182615 h 244451"/>
                  <a:gd name="connsiteX185" fmla="*/ 1240104 w 8015394"/>
                  <a:gd name="connsiteY185" fmla="*/ 197035 h 244451"/>
                  <a:gd name="connsiteX186" fmla="*/ 1219504 w 8015394"/>
                  <a:gd name="connsiteY186" fmla="*/ 197035 h 244451"/>
                  <a:gd name="connsiteX187" fmla="*/ 1203025 w 8015394"/>
                  <a:gd name="connsiteY187" fmla="*/ 209395 h 244451"/>
                  <a:gd name="connsiteX188" fmla="*/ 1147405 w 8015394"/>
                  <a:gd name="connsiteY188" fmla="*/ 197035 h 244451"/>
                  <a:gd name="connsiteX189" fmla="*/ 1168005 w 8015394"/>
                  <a:gd name="connsiteY189" fmla="*/ 186735 h 244451"/>
                  <a:gd name="connsiteX190" fmla="*/ 1153585 w 8015394"/>
                  <a:gd name="connsiteY190" fmla="*/ 186735 h 244451"/>
                  <a:gd name="connsiteX191" fmla="*/ 1153585 w 8015394"/>
                  <a:gd name="connsiteY191" fmla="*/ 172316 h 244451"/>
                  <a:gd name="connsiteX192" fmla="*/ 1120625 w 8015394"/>
                  <a:gd name="connsiteY192" fmla="*/ 172316 h 244451"/>
                  <a:gd name="connsiteX193" fmla="*/ 1102085 w 8015394"/>
                  <a:gd name="connsiteY193" fmla="*/ 203215 h 244451"/>
                  <a:gd name="connsiteX194" fmla="*/ 1029986 w 8015394"/>
                  <a:gd name="connsiteY194" fmla="*/ 203215 h 244451"/>
                  <a:gd name="connsiteX195" fmla="*/ 1044406 w 8015394"/>
                  <a:gd name="connsiteY195" fmla="*/ 203215 h 244451"/>
                  <a:gd name="connsiteX196" fmla="*/ 997026 w 8015394"/>
                  <a:gd name="connsiteY196" fmla="*/ 203215 h 244451"/>
                  <a:gd name="connsiteX197" fmla="*/ 997026 w 8015394"/>
                  <a:gd name="connsiteY197" fmla="*/ 182615 h 244451"/>
                  <a:gd name="connsiteX198" fmla="*/ 1021746 w 8015394"/>
                  <a:gd name="connsiteY198" fmla="*/ 182615 h 244451"/>
                  <a:gd name="connsiteX199" fmla="*/ 994966 w 8015394"/>
                  <a:gd name="connsiteY199" fmla="*/ 172316 h 244451"/>
                  <a:gd name="connsiteX200" fmla="*/ 962006 w 8015394"/>
                  <a:gd name="connsiteY200" fmla="*/ 182615 h 244451"/>
                  <a:gd name="connsiteX201" fmla="*/ 976426 w 8015394"/>
                  <a:gd name="connsiteY201" fmla="*/ 182615 h 244451"/>
                  <a:gd name="connsiteX202" fmla="*/ 926987 w 8015394"/>
                  <a:gd name="connsiteY202" fmla="*/ 182615 h 244451"/>
                  <a:gd name="connsiteX203" fmla="*/ 953767 w 8015394"/>
                  <a:gd name="connsiteY203" fmla="*/ 192915 h 244451"/>
                  <a:gd name="connsiteX204" fmla="*/ 931107 w 8015394"/>
                  <a:gd name="connsiteY204" fmla="*/ 192915 h 244451"/>
                  <a:gd name="connsiteX205" fmla="*/ 931107 w 8015394"/>
                  <a:gd name="connsiteY205" fmla="*/ 192915 h 244451"/>
                  <a:gd name="connsiteX206" fmla="*/ 883727 w 8015394"/>
                  <a:gd name="connsiteY206" fmla="*/ 192915 h 244451"/>
                  <a:gd name="connsiteX207" fmla="*/ 865187 w 8015394"/>
                  <a:gd name="connsiteY207" fmla="*/ 192915 h 244451"/>
                  <a:gd name="connsiteX208" fmla="*/ 910507 w 8015394"/>
                  <a:gd name="connsiteY208" fmla="*/ 180555 h 244451"/>
                  <a:gd name="connsiteX209" fmla="*/ 856947 w 8015394"/>
                  <a:gd name="connsiteY209" fmla="*/ 180555 h 244451"/>
                  <a:gd name="connsiteX210" fmla="*/ 873427 w 8015394"/>
                  <a:gd name="connsiteY210" fmla="*/ 180555 h 244451"/>
                  <a:gd name="connsiteX211" fmla="*/ 819868 w 8015394"/>
                  <a:gd name="connsiteY211" fmla="*/ 180555 h 244451"/>
                  <a:gd name="connsiteX212" fmla="*/ 819868 w 8015394"/>
                  <a:gd name="connsiteY212" fmla="*/ 180555 h 244451"/>
                  <a:gd name="connsiteX213" fmla="*/ 745708 w 8015394"/>
                  <a:gd name="connsiteY213" fmla="*/ 194975 h 244451"/>
                  <a:gd name="connsiteX214" fmla="*/ 727168 w 8015394"/>
                  <a:gd name="connsiteY214" fmla="*/ 194975 h 244451"/>
                  <a:gd name="connsiteX215" fmla="*/ 807508 w 8015394"/>
                  <a:gd name="connsiteY215" fmla="*/ 194975 h 244451"/>
                  <a:gd name="connsiteX216" fmla="*/ 844587 w 8015394"/>
                  <a:gd name="connsiteY216" fmla="*/ 182615 h 244451"/>
                  <a:gd name="connsiteX217" fmla="*/ 805448 w 8015394"/>
                  <a:gd name="connsiteY217" fmla="*/ 168196 h 244451"/>
                  <a:gd name="connsiteX218" fmla="*/ 784848 w 8015394"/>
                  <a:gd name="connsiteY218" fmla="*/ 168196 h 244451"/>
                  <a:gd name="connsiteX219" fmla="*/ 795148 w 8015394"/>
                  <a:gd name="connsiteY219" fmla="*/ 180555 h 244451"/>
                  <a:gd name="connsiteX220" fmla="*/ 712749 w 8015394"/>
                  <a:gd name="connsiteY220" fmla="*/ 197035 h 244451"/>
                  <a:gd name="connsiteX221" fmla="*/ 712749 w 8015394"/>
                  <a:gd name="connsiteY221" fmla="*/ 197035 h 244451"/>
                  <a:gd name="connsiteX222" fmla="*/ 589149 w 8015394"/>
                  <a:gd name="connsiteY222" fmla="*/ 197035 h 244451"/>
                  <a:gd name="connsiteX223" fmla="*/ 566490 w 8015394"/>
                  <a:gd name="connsiteY223" fmla="*/ 209395 h 244451"/>
                  <a:gd name="connsiteX224" fmla="*/ 597389 w 8015394"/>
                  <a:gd name="connsiteY224" fmla="*/ 223815 h 244451"/>
                  <a:gd name="connsiteX225" fmla="*/ 597389 w 8015394"/>
                  <a:gd name="connsiteY225" fmla="*/ 223815 h 244451"/>
                  <a:gd name="connsiteX226" fmla="*/ 556190 w 8015394"/>
                  <a:gd name="connsiteY226" fmla="*/ 223815 h 244451"/>
                  <a:gd name="connsiteX227" fmla="*/ 556190 w 8015394"/>
                  <a:gd name="connsiteY227" fmla="*/ 201155 h 244451"/>
                  <a:gd name="connsiteX228" fmla="*/ 529410 w 8015394"/>
                  <a:gd name="connsiteY228" fmla="*/ 201155 h 244451"/>
                  <a:gd name="connsiteX229" fmla="*/ 444951 w 8015394"/>
                  <a:gd name="connsiteY229" fmla="*/ 221755 h 244451"/>
                  <a:gd name="connsiteX230" fmla="*/ 317232 w 8015394"/>
                  <a:gd name="connsiteY230" fmla="*/ 236175 h 244451"/>
                  <a:gd name="connsiteX231" fmla="*/ 288392 w 8015394"/>
                  <a:gd name="connsiteY231" fmla="*/ 223815 h 244451"/>
                  <a:gd name="connsiteX232" fmla="*/ 273972 w 8015394"/>
                  <a:gd name="connsiteY232" fmla="*/ 223815 h 244451"/>
                  <a:gd name="connsiteX233" fmla="*/ 273972 w 8015394"/>
                  <a:gd name="connsiteY233" fmla="*/ 223815 h 244451"/>
                  <a:gd name="connsiteX234" fmla="*/ 208053 w 8015394"/>
                  <a:gd name="connsiteY234" fmla="*/ 240295 h 244451"/>
                  <a:gd name="connsiteX235" fmla="*/ 208053 w 8015394"/>
                  <a:gd name="connsiteY235" fmla="*/ 227935 h 244451"/>
                  <a:gd name="connsiteX236" fmla="*/ 191573 w 8015394"/>
                  <a:gd name="connsiteY236" fmla="*/ 227935 h 244451"/>
                  <a:gd name="connsiteX237" fmla="*/ 191573 w 8015394"/>
                  <a:gd name="connsiteY237" fmla="*/ 227935 h 244451"/>
                  <a:gd name="connsiteX238" fmla="*/ 127713 w 8015394"/>
                  <a:gd name="connsiteY238" fmla="*/ 227935 h 244451"/>
                  <a:gd name="connsiteX239" fmla="*/ 144193 w 8015394"/>
                  <a:gd name="connsiteY239" fmla="*/ 227935 h 244451"/>
                  <a:gd name="connsiteX240" fmla="*/ 47374 w 8015394"/>
                  <a:gd name="connsiteY240" fmla="*/ 244415 h 244451"/>
                  <a:gd name="connsiteX241" fmla="*/ 47374 w 8015394"/>
                  <a:gd name="connsiteY241" fmla="*/ 244415 h 244451"/>
                  <a:gd name="connsiteX242" fmla="*/ 26774 w 8015394"/>
                  <a:gd name="connsiteY242" fmla="*/ 244415 h 244451"/>
                  <a:gd name="connsiteX243" fmla="*/ -6 w 8015394"/>
                  <a:gd name="connsiteY243" fmla="*/ 244415 h 244451"/>
                  <a:gd name="connsiteX244" fmla="*/ 70034 w 8015394"/>
                  <a:gd name="connsiteY244" fmla="*/ 211455 h 244451"/>
                  <a:gd name="connsiteX245" fmla="*/ 70034 w 8015394"/>
                  <a:gd name="connsiteY245" fmla="*/ 225875 h 244451"/>
                  <a:gd name="connsiteX246" fmla="*/ 115353 w 8015394"/>
                  <a:gd name="connsiteY246" fmla="*/ 225875 h 244451"/>
                  <a:gd name="connsiteX247" fmla="*/ 92694 w 8015394"/>
                  <a:gd name="connsiteY247" fmla="*/ 225875 h 244451"/>
                  <a:gd name="connsiteX248" fmla="*/ 113293 w 8015394"/>
                  <a:gd name="connsiteY248" fmla="*/ 207335 h 244451"/>
                  <a:gd name="connsiteX249" fmla="*/ 94754 w 8015394"/>
                  <a:gd name="connsiteY249" fmla="*/ 207335 h 244451"/>
                  <a:gd name="connsiteX250" fmla="*/ 140073 w 8015394"/>
                  <a:gd name="connsiteY250" fmla="*/ 211455 h 244451"/>
                  <a:gd name="connsiteX251" fmla="*/ 140073 w 8015394"/>
                  <a:gd name="connsiteY251" fmla="*/ 211455 h 244451"/>
                  <a:gd name="connsiteX252" fmla="*/ 187453 w 8015394"/>
                  <a:gd name="connsiteY252" fmla="*/ 194975 h 244451"/>
                  <a:gd name="connsiteX253" fmla="*/ 269852 w 8015394"/>
                  <a:gd name="connsiteY253" fmla="*/ 182615 h 244451"/>
                  <a:gd name="connsiteX254" fmla="*/ 226593 w 8015394"/>
                  <a:gd name="connsiteY254" fmla="*/ 205275 h 244451"/>
                  <a:gd name="connsiteX255" fmla="*/ 265732 w 8015394"/>
                  <a:gd name="connsiteY255" fmla="*/ 211455 h 244451"/>
                  <a:gd name="connsiteX256" fmla="*/ 302812 w 8015394"/>
                  <a:gd name="connsiteY256" fmla="*/ 188795 h 244451"/>
                  <a:gd name="connsiteX257" fmla="*/ 302812 w 8015394"/>
                  <a:gd name="connsiteY257" fmla="*/ 188795 h 244451"/>
                  <a:gd name="connsiteX258" fmla="*/ 352251 w 8015394"/>
                  <a:gd name="connsiteY258" fmla="*/ 174375 h 244451"/>
                  <a:gd name="connsiteX259" fmla="*/ 498510 w 8015394"/>
                  <a:gd name="connsiteY259" fmla="*/ 159955 h 244451"/>
                  <a:gd name="connsiteX260" fmla="*/ 498510 w 8015394"/>
                  <a:gd name="connsiteY260" fmla="*/ 159955 h 244451"/>
                  <a:gd name="connsiteX261" fmla="*/ 599449 w 8015394"/>
                  <a:gd name="connsiteY261" fmla="*/ 141416 h 244451"/>
                  <a:gd name="connsiteX262" fmla="*/ 735408 w 8015394"/>
                  <a:gd name="connsiteY262" fmla="*/ 141416 h 244451"/>
                  <a:gd name="connsiteX263" fmla="*/ 992906 w 8015394"/>
                  <a:gd name="connsiteY263" fmla="*/ 114636 h 244451"/>
                  <a:gd name="connsiteX264" fmla="*/ 980546 w 8015394"/>
                  <a:gd name="connsiteY264" fmla="*/ 114636 h 244451"/>
                  <a:gd name="connsiteX265" fmla="*/ 1007326 w 8015394"/>
                  <a:gd name="connsiteY265" fmla="*/ 114636 h 244451"/>
                  <a:gd name="connsiteX266" fmla="*/ 1038226 w 8015394"/>
                  <a:gd name="connsiteY266" fmla="*/ 98156 h 244451"/>
                  <a:gd name="connsiteX267" fmla="*/ 1168005 w 8015394"/>
                  <a:gd name="connsiteY267" fmla="*/ 83736 h 244451"/>
                  <a:gd name="connsiteX268" fmla="*/ 1168005 w 8015394"/>
                  <a:gd name="connsiteY268" fmla="*/ 83736 h 244451"/>
                  <a:gd name="connsiteX269" fmla="*/ 1295724 w 8015394"/>
                  <a:gd name="connsiteY269" fmla="*/ 83736 h 244451"/>
                  <a:gd name="connsiteX270" fmla="*/ 1324564 w 8015394"/>
                  <a:gd name="connsiteY270" fmla="*/ 83736 h 244451"/>
                  <a:gd name="connsiteX271" fmla="*/ 1396663 w 8015394"/>
                  <a:gd name="connsiteY271" fmla="*/ 65196 h 244451"/>
                  <a:gd name="connsiteX272" fmla="*/ 1495542 w 8015394"/>
                  <a:gd name="connsiteY272" fmla="*/ 65196 h 244451"/>
                  <a:gd name="connsiteX273" fmla="*/ 1802479 w 8015394"/>
                  <a:gd name="connsiteY273" fmla="*/ 38416 h 244451"/>
                  <a:gd name="connsiteX274" fmla="*/ 1802479 w 8015394"/>
                  <a:gd name="connsiteY274" fmla="*/ 38416 h 244451"/>
                  <a:gd name="connsiteX275" fmla="*/ 2115597 w 8015394"/>
                  <a:gd name="connsiteY275" fmla="*/ 17817 h 244451"/>
                  <a:gd name="connsiteX276" fmla="*/ 2115597 w 8015394"/>
                  <a:gd name="connsiteY276" fmla="*/ 30176 h 244451"/>
                  <a:gd name="connsiteX277" fmla="*/ 2169157 w 8015394"/>
                  <a:gd name="connsiteY277" fmla="*/ 17817 h 244451"/>
                  <a:gd name="connsiteX278" fmla="*/ 2255676 w 8015394"/>
                  <a:gd name="connsiteY278" fmla="*/ 17817 h 244451"/>
                  <a:gd name="connsiteX279" fmla="*/ 2311296 w 8015394"/>
                  <a:gd name="connsiteY279" fmla="*/ 17817 h 244451"/>
                  <a:gd name="connsiteX280" fmla="*/ 2441074 w 8015394"/>
                  <a:gd name="connsiteY280" fmla="*/ 17817 h 244451"/>
                  <a:gd name="connsiteX281" fmla="*/ 2428715 w 8015394"/>
                  <a:gd name="connsiteY281" fmla="*/ 17817 h 244451"/>
                  <a:gd name="connsiteX282" fmla="*/ 2428715 w 8015394"/>
                  <a:gd name="connsiteY282" fmla="*/ 17817 h 244451"/>
                  <a:gd name="connsiteX283" fmla="*/ 2480214 w 8015394"/>
                  <a:gd name="connsiteY283" fmla="*/ 5457 h 244451"/>
                  <a:gd name="connsiteX284" fmla="*/ 2665612 w 8015394"/>
                  <a:gd name="connsiteY284" fmla="*/ 5457 h 244451"/>
                  <a:gd name="connsiteX285" fmla="*/ 2680032 w 8015394"/>
                  <a:gd name="connsiteY285" fmla="*/ 5457 h 244451"/>
                  <a:gd name="connsiteX286" fmla="*/ 2822171 w 8015394"/>
                  <a:gd name="connsiteY286" fmla="*/ 5457 h 244451"/>
                  <a:gd name="connsiteX287" fmla="*/ 2822171 w 8015394"/>
                  <a:gd name="connsiteY287" fmla="*/ 5457 h 244451"/>
                  <a:gd name="connsiteX288" fmla="*/ 2836591 w 8015394"/>
                  <a:gd name="connsiteY288" fmla="*/ 5457 h 244451"/>
                  <a:gd name="connsiteX289" fmla="*/ 3071429 w 8015394"/>
                  <a:gd name="connsiteY289" fmla="*/ 5457 h 244451"/>
                  <a:gd name="connsiteX290" fmla="*/ 3460766 w 8015394"/>
                  <a:gd name="connsiteY290" fmla="*/ 5457 h 244451"/>
                  <a:gd name="connsiteX291" fmla="*/ 3460766 w 8015394"/>
                  <a:gd name="connsiteY291" fmla="*/ 5457 h 244451"/>
                  <a:gd name="connsiteX292" fmla="*/ 3590545 w 8015394"/>
                  <a:gd name="connsiteY292" fmla="*/ 5457 h 244451"/>
                  <a:gd name="connsiteX293" fmla="*/ 3621445 w 8015394"/>
                  <a:gd name="connsiteY293" fmla="*/ 5457 h 244451"/>
                  <a:gd name="connsiteX294" fmla="*/ 3761523 w 8015394"/>
                  <a:gd name="connsiteY294" fmla="*/ 5457 h 244451"/>
                  <a:gd name="connsiteX295" fmla="*/ 3749164 w 8015394"/>
                  <a:gd name="connsiteY295" fmla="*/ 5457 h 244451"/>
                  <a:gd name="connsiteX296" fmla="*/ 3891303 w 8015394"/>
                  <a:gd name="connsiteY296" fmla="*/ 5457 h 244451"/>
                  <a:gd name="connsiteX297" fmla="*/ 3874823 w 8015394"/>
                  <a:gd name="connsiteY297" fmla="*/ 5457 h 244451"/>
                  <a:gd name="connsiteX298" fmla="*/ 3932502 w 8015394"/>
                  <a:gd name="connsiteY298" fmla="*/ 5457 h 244451"/>
                  <a:gd name="connsiteX299" fmla="*/ 3932502 w 8015394"/>
                  <a:gd name="connsiteY299" fmla="*/ 5457 h 244451"/>
                  <a:gd name="connsiteX300" fmla="*/ 4280639 w 8015394"/>
                  <a:gd name="connsiteY300" fmla="*/ 5457 h 244451"/>
                  <a:gd name="connsiteX301" fmla="*/ 4348619 w 8015394"/>
                  <a:gd name="connsiteY301" fmla="*/ 19876 h 244451"/>
                  <a:gd name="connsiteX302" fmla="*/ 4348619 w 8015394"/>
                  <a:gd name="connsiteY302" fmla="*/ 19876 h 244451"/>
                  <a:gd name="connsiteX303" fmla="*/ 4404238 w 8015394"/>
                  <a:gd name="connsiteY303" fmla="*/ 19876 h 244451"/>
                  <a:gd name="connsiteX304" fmla="*/ 4418658 w 8015394"/>
                  <a:gd name="connsiteY304" fmla="*/ 19876 h 244451"/>
                  <a:gd name="connsiteX305" fmla="*/ 4519597 w 8015394"/>
                  <a:gd name="connsiteY305" fmla="*/ 19876 h 244451"/>
                  <a:gd name="connsiteX306" fmla="*/ 4519597 w 8015394"/>
                  <a:gd name="connsiteY306" fmla="*/ 19876 h 244451"/>
                  <a:gd name="connsiteX307" fmla="*/ 4661736 w 8015394"/>
                  <a:gd name="connsiteY307" fmla="*/ 5457 h 244451"/>
                  <a:gd name="connsiteX308" fmla="*/ 5428050 w 8015394"/>
                  <a:gd name="connsiteY308" fmla="*/ 34296 h 244451"/>
                  <a:gd name="connsiteX309" fmla="*/ 5617568 w 8015394"/>
                  <a:gd name="connsiteY309" fmla="*/ 52836 h 244451"/>
                  <a:gd name="connsiteX310" fmla="*/ 5788547 w 8015394"/>
                  <a:gd name="connsiteY310" fmla="*/ 65196 h 244451"/>
                  <a:gd name="connsiteX311" fmla="*/ 6155224 w 8015394"/>
                  <a:gd name="connsiteY311" fmla="*/ 65196 h 244451"/>
                  <a:gd name="connsiteX312" fmla="*/ 6282943 w 8015394"/>
                  <a:gd name="connsiteY312" fmla="*/ 65196 h 244451"/>
                  <a:gd name="connsiteX313" fmla="*/ 6282943 w 8015394"/>
                  <a:gd name="connsiteY313" fmla="*/ 65196 h 244451"/>
                  <a:gd name="connsiteX314" fmla="*/ 6334442 w 8015394"/>
                  <a:gd name="connsiteY314" fmla="*/ 65196 h 244451"/>
                  <a:gd name="connsiteX315" fmla="*/ 6612541 w 8015394"/>
                  <a:gd name="connsiteY315" fmla="*/ 65196 h 244451"/>
                  <a:gd name="connsiteX316" fmla="*/ 6612541 w 8015394"/>
                  <a:gd name="connsiteY316" fmla="*/ 65196 h 244451"/>
                  <a:gd name="connsiteX317" fmla="*/ 6631081 w 8015394"/>
                  <a:gd name="connsiteY317" fmla="*/ 65196 h 244451"/>
                  <a:gd name="connsiteX318" fmla="*/ 6631081 w 8015394"/>
                  <a:gd name="connsiteY318" fmla="*/ 65196 h 244451"/>
                  <a:gd name="connsiteX319" fmla="*/ 6643440 w 8015394"/>
                  <a:gd name="connsiteY319" fmla="*/ 65196 h 244451"/>
                  <a:gd name="connsiteX320" fmla="*/ 7372674 w 8015394"/>
                  <a:gd name="connsiteY320" fmla="*/ 85796 h 244451"/>
                  <a:gd name="connsiteX321" fmla="*/ 7578672 w 8015394"/>
                  <a:gd name="connsiteY321" fmla="*/ 100216 h 244451"/>
                  <a:gd name="connsiteX322" fmla="*/ 8015389 w 8015394"/>
                  <a:gd name="connsiteY322" fmla="*/ 211455 h 24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8015394" h="244451">
                    <a:moveTo>
                      <a:pt x="8015389" y="211455"/>
                    </a:moveTo>
                    <a:cubicBezTo>
                      <a:pt x="7912389" y="211455"/>
                      <a:pt x="7809390" y="166135"/>
                      <a:pt x="7689912" y="166135"/>
                    </a:cubicBezTo>
                    <a:cubicBezTo>
                      <a:pt x="7677552" y="166135"/>
                      <a:pt x="7689912" y="155835"/>
                      <a:pt x="7669311" y="153776"/>
                    </a:cubicBezTo>
                    <a:cubicBezTo>
                      <a:pt x="7539435" y="151801"/>
                      <a:pt x="7409927" y="139401"/>
                      <a:pt x="7282034" y="116696"/>
                    </a:cubicBezTo>
                    <a:lnTo>
                      <a:pt x="7282035" y="116696"/>
                    </a:lnTo>
                    <a:cubicBezTo>
                      <a:pt x="7257315" y="116696"/>
                      <a:pt x="7226415" y="116696"/>
                      <a:pt x="7201695" y="116696"/>
                    </a:cubicBezTo>
                    <a:cubicBezTo>
                      <a:pt x="7176976" y="116696"/>
                      <a:pt x="7201695" y="116696"/>
                      <a:pt x="7201695" y="116696"/>
                    </a:cubicBezTo>
                    <a:cubicBezTo>
                      <a:pt x="7201695" y="116696"/>
                      <a:pt x="7154316" y="116696"/>
                      <a:pt x="7144016" y="116696"/>
                    </a:cubicBezTo>
                    <a:cubicBezTo>
                      <a:pt x="7133716" y="116696"/>
                      <a:pt x="7144016" y="116696"/>
                      <a:pt x="7121356" y="104336"/>
                    </a:cubicBezTo>
                    <a:lnTo>
                      <a:pt x="7106936" y="104336"/>
                    </a:lnTo>
                    <a:cubicBezTo>
                      <a:pt x="7065736" y="120816"/>
                      <a:pt x="7008057" y="104336"/>
                      <a:pt x="6952437" y="104336"/>
                    </a:cubicBezTo>
                    <a:cubicBezTo>
                      <a:pt x="6952437" y="104336"/>
                      <a:pt x="6952437" y="104336"/>
                      <a:pt x="6952437" y="104336"/>
                    </a:cubicBezTo>
                    <a:cubicBezTo>
                      <a:pt x="6863858" y="104336"/>
                      <a:pt x="6746439" y="104336"/>
                      <a:pt x="6655800" y="118756"/>
                    </a:cubicBezTo>
                    <a:cubicBezTo>
                      <a:pt x="6655800" y="118756"/>
                      <a:pt x="6655800" y="118756"/>
                      <a:pt x="6655800" y="108456"/>
                    </a:cubicBezTo>
                    <a:cubicBezTo>
                      <a:pt x="6655800" y="98156"/>
                      <a:pt x="6622840" y="118756"/>
                      <a:pt x="6596060" y="120816"/>
                    </a:cubicBezTo>
                    <a:cubicBezTo>
                      <a:pt x="6569280" y="122876"/>
                      <a:pt x="6550740" y="120816"/>
                      <a:pt x="6519841" y="120816"/>
                    </a:cubicBezTo>
                    <a:lnTo>
                      <a:pt x="6519841" y="120816"/>
                    </a:lnTo>
                    <a:cubicBezTo>
                      <a:pt x="6497181" y="120816"/>
                      <a:pt x="6484821" y="120816"/>
                      <a:pt x="6468342" y="120816"/>
                    </a:cubicBezTo>
                    <a:lnTo>
                      <a:pt x="6451861" y="120816"/>
                    </a:lnTo>
                    <a:cubicBezTo>
                      <a:pt x="6451861" y="133175"/>
                      <a:pt x="6418902" y="120816"/>
                      <a:pt x="6400362" y="120816"/>
                    </a:cubicBezTo>
                    <a:lnTo>
                      <a:pt x="6355043" y="120816"/>
                    </a:lnTo>
                    <a:cubicBezTo>
                      <a:pt x="6317963" y="120816"/>
                      <a:pt x="6293243" y="120816"/>
                      <a:pt x="6295303" y="120816"/>
                    </a:cubicBezTo>
                    <a:cubicBezTo>
                      <a:pt x="6297363" y="120816"/>
                      <a:pt x="6332383" y="120816"/>
                      <a:pt x="6311782" y="106396"/>
                    </a:cubicBezTo>
                    <a:cubicBezTo>
                      <a:pt x="6184064" y="118756"/>
                      <a:pt x="6052225" y="120816"/>
                      <a:pt x="5922446" y="120816"/>
                    </a:cubicBezTo>
                    <a:lnTo>
                      <a:pt x="5895667" y="120816"/>
                    </a:lnTo>
                    <a:cubicBezTo>
                      <a:pt x="5875810" y="118702"/>
                      <a:pt x="5855784" y="118702"/>
                      <a:pt x="5835927" y="120816"/>
                    </a:cubicBezTo>
                    <a:cubicBezTo>
                      <a:pt x="5835927" y="120816"/>
                      <a:pt x="5835927" y="120816"/>
                      <a:pt x="5819447" y="120816"/>
                    </a:cubicBezTo>
                    <a:cubicBezTo>
                      <a:pt x="5802967" y="120816"/>
                      <a:pt x="5794727" y="120816"/>
                      <a:pt x="5767947" y="120816"/>
                    </a:cubicBezTo>
                    <a:cubicBezTo>
                      <a:pt x="5778247" y="120816"/>
                      <a:pt x="5782367" y="120816"/>
                      <a:pt x="5780307" y="120816"/>
                    </a:cubicBezTo>
                    <a:cubicBezTo>
                      <a:pt x="5754256" y="122920"/>
                      <a:pt x="5728078" y="122920"/>
                      <a:pt x="5702028" y="120816"/>
                    </a:cubicBezTo>
                    <a:cubicBezTo>
                      <a:pt x="5702028" y="120816"/>
                      <a:pt x="5712327" y="120816"/>
                      <a:pt x="5712327" y="120816"/>
                    </a:cubicBezTo>
                    <a:cubicBezTo>
                      <a:pt x="5712327" y="120816"/>
                      <a:pt x="5660828" y="120816"/>
                      <a:pt x="5636108" y="120816"/>
                    </a:cubicBezTo>
                    <a:lnTo>
                      <a:pt x="5646408" y="120816"/>
                    </a:lnTo>
                    <a:cubicBezTo>
                      <a:pt x="5609328" y="108456"/>
                      <a:pt x="5629929" y="120816"/>
                      <a:pt x="5599029" y="120816"/>
                    </a:cubicBezTo>
                    <a:cubicBezTo>
                      <a:pt x="5599029" y="120816"/>
                      <a:pt x="5599029" y="120816"/>
                      <a:pt x="5599029" y="120816"/>
                    </a:cubicBezTo>
                    <a:cubicBezTo>
                      <a:pt x="5559950" y="123919"/>
                      <a:pt x="5520688" y="123919"/>
                      <a:pt x="5481610" y="120816"/>
                    </a:cubicBezTo>
                    <a:lnTo>
                      <a:pt x="5481610" y="120816"/>
                    </a:lnTo>
                    <a:cubicBezTo>
                      <a:pt x="5444564" y="118589"/>
                      <a:pt x="5407417" y="118589"/>
                      <a:pt x="5370370" y="120816"/>
                    </a:cubicBezTo>
                    <a:cubicBezTo>
                      <a:pt x="5358011" y="120816"/>
                      <a:pt x="5370370" y="108456"/>
                      <a:pt x="5341531" y="108456"/>
                    </a:cubicBezTo>
                    <a:cubicBezTo>
                      <a:pt x="5341531" y="108456"/>
                      <a:pt x="5277672" y="108456"/>
                      <a:pt x="5298271" y="120816"/>
                    </a:cubicBezTo>
                    <a:cubicBezTo>
                      <a:pt x="5263990" y="118163"/>
                      <a:pt x="5229553" y="118163"/>
                      <a:pt x="5195272" y="120816"/>
                    </a:cubicBezTo>
                    <a:cubicBezTo>
                      <a:pt x="5209692" y="120816"/>
                      <a:pt x="5182912" y="108456"/>
                      <a:pt x="5209692" y="108456"/>
                    </a:cubicBezTo>
                    <a:lnTo>
                      <a:pt x="5189092" y="108456"/>
                    </a:lnTo>
                    <a:cubicBezTo>
                      <a:pt x="5189092" y="108456"/>
                      <a:pt x="5209692" y="108456"/>
                      <a:pt x="5205572" y="108456"/>
                    </a:cubicBezTo>
                    <a:lnTo>
                      <a:pt x="5141712" y="108456"/>
                    </a:lnTo>
                    <a:cubicBezTo>
                      <a:pt x="5112086" y="116418"/>
                      <a:pt x="5081707" y="121251"/>
                      <a:pt x="5051073" y="122876"/>
                    </a:cubicBezTo>
                    <a:cubicBezTo>
                      <a:pt x="5071673" y="122876"/>
                      <a:pt x="5051073" y="110515"/>
                      <a:pt x="5051073" y="110515"/>
                    </a:cubicBezTo>
                    <a:lnTo>
                      <a:pt x="4993394" y="126996"/>
                    </a:lnTo>
                    <a:cubicBezTo>
                      <a:pt x="4981034" y="126996"/>
                      <a:pt x="4993394" y="126996"/>
                      <a:pt x="4972793" y="126996"/>
                    </a:cubicBezTo>
                    <a:lnTo>
                      <a:pt x="4958374" y="126996"/>
                    </a:lnTo>
                    <a:cubicBezTo>
                      <a:pt x="4958374" y="126996"/>
                      <a:pt x="4904814" y="126996"/>
                      <a:pt x="4900694" y="126996"/>
                    </a:cubicBezTo>
                    <a:cubicBezTo>
                      <a:pt x="4896574" y="126996"/>
                      <a:pt x="4921294" y="126996"/>
                      <a:pt x="4900694" y="126996"/>
                    </a:cubicBezTo>
                    <a:cubicBezTo>
                      <a:pt x="4884229" y="126006"/>
                      <a:pt x="4867720" y="126006"/>
                      <a:pt x="4851254" y="126996"/>
                    </a:cubicBezTo>
                    <a:lnTo>
                      <a:pt x="4851254" y="126996"/>
                    </a:lnTo>
                    <a:cubicBezTo>
                      <a:pt x="4834775" y="126996"/>
                      <a:pt x="4803875" y="126996"/>
                      <a:pt x="4820355" y="126996"/>
                    </a:cubicBezTo>
                    <a:cubicBezTo>
                      <a:pt x="4836835" y="126996"/>
                      <a:pt x="4820355" y="126996"/>
                      <a:pt x="4832715" y="126996"/>
                    </a:cubicBezTo>
                    <a:cubicBezTo>
                      <a:pt x="4810884" y="130534"/>
                      <a:pt x="4788626" y="130534"/>
                      <a:pt x="4766795" y="126996"/>
                    </a:cubicBezTo>
                    <a:cubicBezTo>
                      <a:pt x="4777095" y="126996"/>
                      <a:pt x="4766796" y="126996"/>
                      <a:pt x="4779155" y="126996"/>
                    </a:cubicBezTo>
                    <a:cubicBezTo>
                      <a:pt x="4744209" y="130214"/>
                      <a:pt x="4709042" y="130214"/>
                      <a:pt x="4674096" y="126996"/>
                    </a:cubicBezTo>
                    <a:cubicBezTo>
                      <a:pt x="4674096" y="126996"/>
                      <a:pt x="4688516" y="126996"/>
                      <a:pt x="4694696" y="126996"/>
                    </a:cubicBezTo>
                    <a:cubicBezTo>
                      <a:pt x="4649406" y="129291"/>
                      <a:pt x="4604028" y="129291"/>
                      <a:pt x="4558737" y="126996"/>
                    </a:cubicBezTo>
                    <a:cubicBezTo>
                      <a:pt x="4558737" y="126996"/>
                      <a:pt x="4558737" y="126996"/>
                      <a:pt x="4558737" y="126996"/>
                    </a:cubicBezTo>
                    <a:cubicBezTo>
                      <a:pt x="4558737" y="126996"/>
                      <a:pt x="4538137" y="126996"/>
                      <a:pt x="4523717" y="126996"/>
                    </a:cubicBezTo>
                    <a:cubicBezTo>
                      <a:pt x="4509298" y="126996"/>
                      <a:pt x="4505178" y="126996"/>
                      <a:pt x="4490758" y="126996"/>
                    </a:cubicBezTo>
                    <a:cubicBezTo>
                      <a:pt x="4476338" y="126996"/>
                      <a:pt x="4490758" y="126996"/>
                      <a:pt x="4490758" y="126996"/>
                    </a:cubicBezTo>
                    <a:cubicBezTo>
                      <a:pt x="4439382" y="132050"/>
                      <a:pt x="4387634" y="132050"/>
                      <a:pt x="4336259" y="126996"/>
                    </a:cubicBezTo>
                    <a:cubicBezTo>
                      <a:pt x="4336259" y="126996"/>
                      <a:pt x="4307419" y="137295"/>
                      <a:pt x="4295059" y="126996"/>
                    </a:cubicBezTo>
                    <a:lnTo>
                      <a:pt x="4295059" y="126996"/>
                    </a:lnTo>
                    <a:cubicBezTo>
                      <a:pt x="4295059" y="126996"/>
                      <a:pt x="4255920" y="126996"/>
                      <a:pt x="4255920" y="126996"/>
                    </a:cubicBezTo>
                    <a:cubicBezTo>
                      <a:pt x="4255920" y="126996"/>
                      <a:pt x="4346559" y="126996"/>
                      <a:pt x="4315659" y="126996"/>
                    </a:cubicBezTo>
                    <a:cubicBezTo>
                      <a:pt x="4284759" y="126996"/>
                      <a:pt x="4268280" y="126996"/>
                      <a:pt x="4276519" y="126996"/>
                    </a:cubicBezTo>
                    <a:cubicBezTo>
                      <a:pt x="4254655" y="130095"/>
                      <a:pt x="4232464" y="130095"/>
                      <a:pt x="4210600" y="126996"/>
                    </a:cubicBezTo>
                    <a:cubicBezTo>
                      <a:pt x="4210600" y="126996"/>
                      <a:pt x="4229140" y="126996"/>
                      <a:pt x="4210600" y="126996"/>
                    </a:cubicBezTo>
                    <a:cubicBezTo>
                      <a:pt x="4192060" y="126996"/>
                      <a:pt x="4210600" y="126996"/>
                      <a:pt x="4175580" y="126996"/>
                    </a:cubicBezTo>
                    <a:lnTo>
                      <a:pt x="4159100" y="126996"/>
                    </a:lnTo>
                    <a:cubicBezTo>
                      <a:pt x="4159100" y="126996"/>
                      <a:pt x="4132321" y="126996"/>
                      <a:pt x="4142620" y="126996"/>
                    </a:cubicBezTo>
                    <a:cubicBezTo>
                      <a:pt x="4152921" y="126996"/>
                      <a:pt x="4097301" y="126996"/>
                      <a:pt x="4099361" y="126996"/>
                    </a:cubicBezTo>
                    <a:lnTo>
                      <a:pt x="4099361" y="126996"/>
                    </a:lnTo>
                    <a:cubicBezTo>
                      <a:pt x="4084941" y="126996"/>
                      <a:pt x="4076701" y="126996"/>
                      <a:pt x="4064341" y="139356"/>
                    </a:cubicBezTo>
                    <a:lnTo>
                      <a:pt x="4064341" y="139356"/>
                    </a:lnTo>
                    <a:cubicBezTo>
                      <a:pt x="4064341" y="151715"/>
                      <a:pt x="4031382" y="139356"/>
                      <a:pt x="4014902" y="139356"/>
                    </a:cubicBezTo>
                    <a:cubicBezTo>
                      <a:pt x="3986133" y="142219"/>
                      <a:pt x="3957151" y="142219"/>
                      <a:pt x="3928382" y="139356"/>
                    </a:cubicBezTo>
                    <a:cubicBezTo>
                      <a:pt x="3905772" y="141473"/>
                      <a:pt x="3883013" y="141473"/>
                      <a:pt x="3860403" y="139356"/>
                    </a:cubicBezTo>
                    <a:lnTo>
                      <a:pt x="3872763" y="139356"/>
                    </a:lnTo>
                    <a:cubicBezTo>
                      <a:pt x="3858343" y="139356"/>
                      <a:pt x="3854223" y="139356"/>
                      <a:pt x="3839803" y="139356"/>
                    </a:cubicBezTo>
                    <a:cubicBezTo>
                      <a:pt x="3823676" y="133934"/>
                      <a:pt x="3807145" y="129801"/>
                      <a:pt x="3790363" y="126996"/>
                    </a:cubicBezTo>
                    <a:cubicBezTo>
                      <a:pt x="3767704" y="126996"/>
                      <a:pt x="3775944" y="126996"/>
                      <a:pt x="3771824" y="139356"/>
                    </a:cubicBezTo>
                    <a:cubicBezTo>
                      <a:pt x="3767704" y="151715"/>
                      <a:pt x="3710024" y="139356"/>
                      <a:pt x="3685304" y="139356"/>
                    </a:cubicBezTo>
                    <a:cubicBezTo>
                      <a:pt x="3685304" y="139356"/>
                      <a:pt x="3718264" y="139356"/>
                      <a:pt x="3699724" y="139356"/>
                    </a:cubicBezTo>
                    <a:cubicBezTo>
                      <a:pt x="3681184" y="139356"/>
                      <a:pt x="3658524" y="139356"/>
                      <a:pt x="3625565" y="139356"/>
                    </a:cubicBezTo>
                    <a:lnTo>
                      <a:pt x="3625565" y="139356"/>
                    </a:lnTo>
                    <a:cubicBezTo>
                      <a:pt x="3611145" y="139356"/>
                      <a:pt x="3578185" y="139356"/>
                      <a:pt x="3580245" y="139356"/>
                    </a:cubicBezTo>
                    <a:cubicBezTo>
                      <a:pt x="3582305" y="139356"/>
                      <a:pt x="3543165" y="139356"/>
                      <a:pt x="3545225" y="139356"/>
                    </a:cubicBezTo>
                    <a:cubicBezTo>
                      <a:pt x="3490717" y="140161"/>
                      <a:pt x="3436248" y="136024"/>
                      <a:pt x="3382487" y="126996"/>
                    </a:cubicBezTo>
                    <a:cubicBezTo>
                      <a:pt x="3382487" y="126996"/>
                      <a:pt x="3355707" y="126996"/>
                      <a:pt x="3359827" y="126996"/>
                    </a:cubicBezTo>
                    <a:cubicBezTo>
                      <a:pt x="3363947" y="126996"/>
                      <a:pt x="3378367" y="126996"/>
                      <a:pt x="3382487" y="126996"/>
                    </a:cubicBezTo>
                    <a:cubicBezTo>
                      <a:pt x="3386607" y="126996"/>
                      <a:pt x="3382487" y="126996"/>
                      <a:pt x="3382487" y="126996"/>
                    </a:cubicBezTo>
                    <a:cubicBezTo>
                      <a:pt x="3382487" y="126996"/>
                      <a:pt x="3351587" y="126996"/>
                      <a:pt x="3368067" y="126996"/>
                    </a:cubicBezTo>
                    <a:cubicBezTo>
                      <a:pt x="3330987" y="126996"/>
                      <a:pt x="3328927" y="143475"/>
                      <a:pt x="3283607" y="139356"/>
                    </a:cubicBezTo>
                    <a:cubicBezTo>
                      <a:pt x="3283607" y="139356"/>
                      <a:pt x="3283607" y="139356"/>
                      <a:pt x="3267128" y="139356"/>
                    </a:cubicBezTo>
                    <a:lnTo>
                      <a:pt x="3242408" y="139356"/>
                    </a:lnTo>
                    <a:cubicBezTo>
                      <a:pt x="3211508" y="139356"/>
                      <a:pt x="3223868" y="129055"/>
                      <a:pt x="3223868" y="122876"/>
                    </a:cubicBezTo>
                    <a:cubicBezTo>
                      <a:pt x="3209503" y="121108"/>
                      <a:pt x="3194974" y="121108"/>
                      <a:pt x="3180609" y="122876"/>
                    </a:cubicBezTo>
                    <a:lnTo>
                      <a:pt x="3160008" y="122876"/>
                    </a:lnTo>
                    <a:cubicBezTo>
                      <a:pt x="3174429" y="122876"/>
                      <a:pt x="3145589" y="122876"/>
                      <a:pt x="3139409" y="122876"/>
                    </a:cubicBezTo>
                    <a:lnTo>
                      <a:pt x="3139409" y="122876"/>
                    </a:lnTo>
                    <a:cubicBezTo>
                      <a:pt x="3129137" y="121800"/>
                      <a:pt x="3118781" y="121800"/>
                      <a:pt x="3108509" y="122876"/>
                    </a:cubicBezTo>
                    <a:cubicBezTo>
                      <a:pt x="3108509" y="122876"/>
                      <a:pt x="3131169" y="122876"/>
                      <a:pt x="3141468" y="122876"/>
                    </a:cubicBezTo>
                    <a:cubicBezTo>
                      <a:pt x="3130513" y="124036"/>
                      <a:pt x="3119465" y="124036"/>
                      <a:pt x="3108509" y="122876"/>
                    </a:cubicBezTo>
                    <a:cubicBezTo>
                      <a:pt x="3108509" y="122876"/>
                      <a:pt x="3081729" y="122876"/>
                      <a:pt x="3069369" y="122876"/>
                    </a:cubicBezTo>
                    <a:cubicBezTo>
                      <a:pt x="3057009" y="122876"/>
                      <a:pt x="3052890" y="122876"/>
                      <a:pt x="3048769" y="122876"/>
                    </a:cubicBezTo>
                    <a:cubicBezTo>
                      <a:pt x="3044649" y="122876"/>
                      <a:pt x="3024050" y="122876"/>
                      <a:pt x="3036410" y="122876"/>
                    </a:cubicBezTo>
                    <a:cubicBezTo>
                      <a:pt x="3048769" y="122876"/>
                      <a:pt x="3036410" y="122876"/>
                      <a:pt x="3054950" y="122876"/>
                    </a:cubicBezTo>
                    <a:cubicBezTo>
                      <a:pt x="3073489" y="122876"/>
                      <a:pt x="3054950" y="122876"/>
                      <a:pt x="3026110" y="122876"/>
                    </a:cubicBezTo>
                    <a:cubicBezTo>
                      <a:pt x="2997270" y="122876"/>
                      <a:pt x="3026110" y="137295"/>
                      <a:pt x="3001390" y="133175"/>
                    </a:cubicBezTo>
                    <a:lnTo>
                      <a:pt x="3015810" y="133175"/>
                    </a:lnTo>
                    <a:lnTo>
                      <a:pt x="2989030" y="133175"/>
                    </a:lnTo>
                    <a:lnTo>
                      <a:pt x="2989030" y="133175"/>
                    </a:lnTo>
                    <a:lnTo>
                      <a:pt x="2989030" y="133175"/>
                    </a:lnTo>
                    <a:cubicBezTo>
                      <a:pt x="2989030" y="133175"/>
                      <a:pt x="2947830" y="133175"/>
                      <a:pt x="2941650" y="133175"/>
                    </a:cubicBezTo>
                    <a:cubicBezTo>
                      <a:pt x="2927992" y="135206"/>
                      <a:pt x="2914109" y="135206"/>
                      <a:pt x="2900450" y="133175"/>
                    </a:cubicBezTo>
                    <a:lnTo>
                      <a:pt x="2900451" y="133175"/>
                    </a:lnTo>
                    <a:cubicBezTo>
                      <a:pt x="2883540" y="128988"/>
                      <a:pt x="2865863" y="128988"/>
                      <a:pt x="2848951" y="133175"/>
                    </a:cubicBezTo>
                    <a:lnTo>
                      <a:pt x="2848951" y="133175"/>
                    </a:lnTo>
                    <a:cubicBezTo>
                      <a:pt x="2835271" y="131473"/>
                      <a:pt x="2821432" y="131473"/>
                      <a:pt x="2807751" y="133175"/>
                    </a:cubicBezTo>
                    <a:cubicBezTo>
                      <a:pt x="2787152" y="133175"/>
                      <a:pt x="2807751" y="108456"/>
                      <a:pt x="2776852" y="116696"/>
                    </a:cubicBezTo>
                    <a:cubicBezTo>
                      <a:pt x="2745952" y="124936"/>
                      <a:pt x="2741832" y="129055"/>
                      <a:pt x="2750072" y="133175"/>
                    </a:cubicBezTo>
                    <a:cubicBezTo>
                      <a:pt x="2708930" y="136270"/>
                      <a:pt x="2667614" y="136270"/>
                      <a:pt x="2626473" y="133175"/>
                    </a:cubicBezTo>
                    <a:cubicBezTo>
                      <a:pt x="2626473" y="133175"/>
                      <a:pt x="2626473" y="133175"/>
                      <a:pt x="2614113" y="133175"/>
                    </a:cubicBezTo>
                    <a:cubicBezTo>
                      <a:pt x="2556549" y="138340"/>
                      <a:pt x="2498638" y="138340"/>
                      <a:pt x="2441074" y="133175"/>
                    </a:cubicBezTo>
                    <a:cubicBezTo>
                      <a:pt x="2457554" y="133175"/>
                      <a:pt x="2441074" y="133175"/>
                      <a:pt x="2441074" y="133175"/>
                    </a:cubicBezTo>
                    <a:cubicBezTo>
                      <a:pt x="2441074" y="133175"/>
                      <a:pt x="2424594" y="133175"/>
                      <a:pt x="2420474" y="133175"/>
                    </a:cubicBezTo>
                    <a:cubicBezTo>
                      <a:pt x="2416355" y="133175"/>
                      <a:pt x="2420474" y="133175"/>
                      <a:pt x="2436955" y="143475"/>
                    </a:cubicBezTo>
                    <a:cubicBezTo>
                      <a:pt x="2400748" y="148687"/>
                      <a:pt x="2363982" y="148687"/>
                      <a:pt x="2327775" y="143475"/>
                    </a:cubicBezTo>
                    <a:cubicBezTo>
                      <a:pt x="2338075" y="143475"/>
                      <a:pt x="2327775" y="143475"/>
                      <a:pt x="2327775" y="143475"/>
                    </a:cubicBezTo>
                    <a:cubicBezTo>
                      <a:pt x="2327775" y="143475"/>
                      <a:pt x="2303055" y="143475"/>
                      <a:pt x="2284516" y="143475"/>
                    </a:cubicBezTo>
                    <a:lnTo>
                      <a:pt x="2284516" y="143475"/>
                    </a:lnTo>
                    <a:lnTo>
                      <a:pt x="2270096" y="143475"/>
                    </a:lnTo>
                    <a:cubicBezTo>
                      <a:pt x="2270096" y="143475"/>
                      <a:pt x="2270096" y="143475"/>
                      <a:pt x="2243316" y="143475"/>
                    </a:cubicBezTo>
                    <a:cubicBezTo>
                      <a:pt x="2216536" y="143475"/>
                      <a:pt x="2243316" y="143475"/>
                      <a:pt x="2243316" y="143475"/>
                    </a:cubicBezTo>
                    <a:cubicBezTo>
                      <a:pt x="2220254" y="148625"/>
                      <a:pt x="2196339" y="148625"/>
                      <a:pt x="2173277" y="143475"/>
                    </a:cubicBezTo>
                    <a:lnTo>
                      <a:pt x="2154737" y="143475"/>
                    </a:lnTo>
                    <a:cubicBezTo>
                      <a:pt x="2144437" y="143475"/>
                      <a:pt x="2130017" y="143475"/>
                      <a:pt x="2154737" y="143475"/>
                    </a:cubicBezTo>
                    <a:cubicBezTo>
                      <a:pt x="2129453" y="147000"/>
                      <a:pt x="2103802" y="147000"/>
                      <a:pt x="2078517" y="143475"/>
                    </a:cubicBezTo>
                    <a:cubicBezTo>
                      <a:pt x="2002808" y="160502"/>
                      <a:pt x="1925397" y="168797"/>
                      <a:pt x="1847799" y="168195"/>
                    </a:cubicBezTo>
                    <a:lnTo>
                      <a:pt x="1847799" y="168196"/>
                    </a:lnTo>
                    <a:cubicBezTo>
                      <a:pt x="1827199" y="168196"/>
                      <a:pt x="1847799" y="168196"/>
                      <a:pt x="1823079" y="168196"/>
                    </a:cubicBezTo>
                    <a:cubicBezTo>
                      <a:pt x="1798360" y="168196"/>
                      <a:pt x="1806599" y="168196"/>
                      <a:pt x="1823079" y="155835"/>
                    </a:cubicBezTo>
                    <a:cubicBezTo>
                      <a:pt x="1794240" y="155835"/>
                      <a:pt x="1788060" y="155835"/>
                      <a:pt x="1769520" y="155835"/>
                    </a:cubicBezTo>
                    <a:cubicBezTo>
                      <a:pt x="1750980" y="155835"/>
                      <a:pt x="1783940" y="155835"/>
                      <a:pt x="1769520" y="155835"/>
                    </a:cubicBezTo>
                    <a:cubicBezTo>
                      <a:pt x="1755100" y="155835"/>
                      <a:pt x="1730380" y="155835"/>
                      <a:pt x="1726260" y="155835"/>
                    </a:cubicBezTo>
                    <a:cubicBezTo>
                      <a:pt x="1722140" y="155835"/>
                      <a:pt x="1726260" y="145536"/>
                      <a:pt x="1726260" y="143475"/>
                    </a:cubicBezTo>
                    <a:lnTo>
                      <a:pt x="1709780" y="143475"/>
                    </a:lnTo>
                    <a:cubicBezTo>
                      <a:pt x="1687120" y="143475"/>
                      <a:pt x="1757160" y="124936"/>
                      <a:pt x="1732440" y="114636"/>
                    </a:cubicBezTo>
                    <a:lnTo>
                      <a:pt x="1718020" y="114636"/>
                    </a:lnTo>
                    <a:cubicBezTo>
                      <a:pt x="1699480" y="114636"/>
                      <a:pt x="1759220" y="102276"/>
                      <a:pt x="1718020" y="102276"/>
                    </a:cubicBezTo>
                    <a:cubicBezTo>
                      <a:pt x="1676821" y="102276"/>
                      <a:pt x="1687120" y="118756"/>
                      <a:pt x="1703600" y="120816"/>
                    </a:cubicBezTo>
                    <a:cubicBezTo>
                      <a:pt x="1666521" y="120816"/>
                      <a:pt x="1689180" y="141416"/>
                      <a:pt x="1647981" y="141416"/>
                    </a:cubicBezTo>
                    <a:cubicBezTo>
                      <a:pt x="1647981" y="141416"/>
                      <a:pt x="1680941" y="141416"/>
                      <a:pt x="1672701" y="141416"/>
                    </a:cubicBezTo>
                    <a:cubicBezTo>
                      <a:pt x="1664461" y="141416"/>
                      <a:pt x="1633561" y="141416"/>
                      <a:pt x="1617081" y="141416"/>
                    </a:cubicBezTo>
                    <a:cubicBezTo>
                      <a:pt x="1635621" y="141416"/>
                      <a:pt x="1617081" y="141416"/>
                      <a:pt x="1617081" y="153776"/>
                    </a:cubicBezTo>
                    <a:cubicBezTo>
                      <a:pt x="1617081" y="166135"/>
                      <a:pt x="1629441" y="153776"/>
                      <a:pt x="1600601" y="153776"/>
                    </a:cubicBezTo>
                    <a:cubicBezTo>
                      <a:pt x="1571762" y="153776"/>
                      <a:pt x="1569701" y="153776"/>
                      <a:pt x="1600601" y="166135"/>
                    </a:cubicBezTo>
                    <a:cubicBezTo>
                      <a:pt x="1600601" y="176436"/>
                      <a:pt x="1571762" y="166135"/>
                      <a:pt x="1557342" y="166135"/>
                    </a:cubicBezTo>
                    <a:cubicBezTo>
                      <a:pt x="1542922" y="166135"/>
                      <a:pt x="1584121" y="147595"/>
                      <a:pt x="1557342" y="145536"/>
                    </a:cubicBezTo>
                    <a:cubicBezTo>
                      <a:pt x="1557342" y="145536"/>
                      <a:pt x="1520262" y="145536"/>
                      <a:pt x="1538802" y="166135"/>
                    </a:cubicBezTo>
                    <a:cubicBezTo>
                      <a:pt x="1557342" y="186735"/>
                      <a:pt x="1524382" y="166135"/>
                      <a:pt x="1538802" y="153776"/>
                    </a:cubicBezTo>
                    <a:cubicBezTo>
                      <a:pt x="1553222" y="141416"/>
                      <a:pt x="1497602" y="170255"/>
                      <a:pt x="1489362" y="153776"/>
                    </a:cubicBezTo>
                    <a:lnTo>
                      <a:pt x="1489362" y="153776"/>
                    </a:lnTo>
                    <a:lnTo>
                      <a:pt x="1466702" y="153776"/>
                    </a:lnTo>
                    <a:cubicBezTo>
                      <a:pt x="1450222" y="153776"/>
                      <a:pt x="1417263" y="166135"/>
                      <a:pt x="1417263" y="153776"/>
                    </a:cubicBezTo>
                    <a:cubicBezTo>
                      <a:pt x="1417263" y="141416"/>
                      <a:pt x="1378123" y="153776"/>
                      <a:pt x="1392543" y="164075"/>
                    </a:cubicBezTo>
                    <a:cubicBezTo>
                      <a:pt x="1406963" y="174375"/>
                      <a:pt x="1417263" y="164075"/>
                      <a:pt x="1429623" y="164075"/>
                    </a:cubicBezTo>
                    <a:cubicBezTo>
                      <a:pt x="1441983" y="164075"/>
                      <a:pt x="1398723" y="164075"/>
                      <a:pt x="1386363" y="164075"/>
                    </a:cubicBezTo>
                    <a:lnTo>
                      <a:pt x="1386363" y="164075"/>
                    </a:lnTo>
                    <a:cubicBezTo>
                      <a:pt x="1386363" y="164075"/>
                      <a:pt x="1361643" y="164075"/>
                      <a:pt x="1357523" y="164075"/>
                    </a:cubicBezTo>
                    <a:cubicBezTo>
                      <a:pt x="1353403" y="164075"/>
                      <a:pt x="1357523" y="164075"/>
                      <a:pt x="1357523" y="164075"/>
                    </a:cubicBezTo>
                    <a:lnTo>
                      <a:pt x="1357523" y="164075"/>
                    </a:lnTo>
                    <a:cubicBezTo>
                      <a:pt x="1328683" y="164075"/>
                      <a:pt x="1357523" y="164075"/>
                      <a:pt x="1320444" y="164075"/>
                    </a:cubicBezTo>
                    <a:lnTo>
                      <a:pt x="1341043" y="164075"/>
                    </a:lnTo>
                    <a:cubicBezTo>
                      <a:pt x="1341043" y="164075"/>
                      <a:pt x="1326623" y="164075"/>
                      <a:pt x="1312204" y="164075"/>
                    </a:cubicBezTo>
                    <a:lnTo>
                      <a:pt x="1293664" y="182615"/>
                    </a:lnTo>
                    <a:cubicBezTo>
                      <a:pt x="1277184" y="182615"/>
                      <a:pt x="1293664" y="182615"/>
                      <a:pt x="1268944" y="182615"/>
                    </a:cubicBezTo>
                    <a:lnTo>
                      <a:pt x="1289544" y="182615"/>
                    </a:lnTo>
                    <a:cubicBezTo>
                      <a:pt x="1289544" y="182615"/>
                      <a:pt x="1273064" y="182615"/>
                      <a:pt x="1252464" y="182615"/>
                    </a:cubicBezTo>
                    <a:cubicBezTo>
                      <a:pt x="1231864" y="182615"/>
                      <a:pt x="1217444" y="194975"/>
                      <a:pt x="1240104" y="197035"/>
                    </a:cubicBezTo>
                    <a:cubicBezTo>
                      <a:pt x="1227744" y="197035"/>
                      <a:pt x="1213324" y="197035"/>
                      <a:pt x="1219504" y="197035"/>
                    </a:cubicBezTo>
                    <a:cubicBezTo>
                      <a:pt x="1225684" y="197035"/>
                      <a:pt x="1219504" y="197035"/>
                      <a:pt x="1203025" y="209395"/>
                    </a:cubicBezTo>
                    <a:cubicBezTo>
                      <a:pt x="1184748" y="204168"/>
                      <a:pt x="1166175" y="200041"/>
                      <a:pt x="1147405" y="197035"/>
                    </a:cubicBezTo>
                    <a:lnTo>
                      <a:pt x="1168005" y="186735"/>
                    </a:lnTo>
                    <a:lnTo>
                      <a:pt x="1153585" y="186735"/>
                    </a:lnTo>
                    <a:cubicBezTo>
                      <a:pt x="1172125" y="186735"/>
                      <a:pt x="1141225" y="186735"/>
                      <a:pt x="1153585" y="172316"/>
                    </a:cubicBezTo>
                    <a:lnTo>
                      <a:pt x="1120625" y="172316"/>
                    </a:lnTo>
                    <a:cubicBezTo>
                      <a:pt x="1153585" y="182615"/>
                      <a:pt x="1089725" y="192915"/>
                      <a:pt x="1102085" y="203215"/>
                    </a:cubicBezTo>
                    <a:cubicBezTo>
                      <a:pt x="1060886" y="203215"/>
                      <a:pt x="1069126" y="176436"/>
                      <a:pt x="1029986" y="203215"/>
                    </a:cubicBezTo>
                    <a:cubicBezTo>
                      <a:pt x="1029986" y="203215"/>
                      <a:pt x="1019686" y="215575"/>
                      <a:pt x="1044406" y="203215"/>
                    </a:cubicBezTo>
                    <a:cubicBezTo>
                      <a:pt x="1017626" y="203215"/>
                      <a:pt x="1029986" y="215575"/>
                      <a:pt x="997026" y="203215"/>
                    </a:cubicBezTo>
                    <a:cubicBezTo>
                      <a:pt x="1019686" y="203215"/>
                      <a:pt x="970246" y="203215"/>
                      <a:pt x="997026" y="182615"/>
                    </a:cubicBezTo>
                    <a:cubicBezTo>
                      <a:pt x="997026" y="182615"/>
                      <a:pt x="1017626" y="182615"/>
                      <a:pt x="1021746" y="182615"/>
                    </a:cubicBezTo>
                    <a:cubicBezTo>
                      <a:pt x="1025866" y="182615"/>
                      <a:pt x="1021746" y="170255"/>
                      <a:pt x="994966" y="172316"/>
                    </a:cubicBezTo>
                    <a:cubicBezTo>
                      <a:pt x="968186" y="174375"/>
                      <a:pt x="955827" y="172316"/>
                      <a:pt x="962006" y="182615"/>
                    </a:cubicBezTo>
                    <a:cubicBezTo>
                      <a:pt x="968186" y="192915"/>
                      <a:pt x="986726" y="182615"/>
                      <a:pt x="976426" y="182615"/>
                    </a:cubicBezTo>
                    <a:cubicBezTo>
                      <a:pt x="966126" y="182615"/>
                      <a:pt x="937287" y="182615"/>
                      <a:pt x="926987" y="182615"/>
                    </a:cubicBezTo>
                    <a:cubicBezTo>
                      <a:pt x="947587" y="182615"/>
                      <a:pt x="953767" y="182615"/>
                      <a:pt x="953767" y="192915"/>
                    </a:cubicBezTo>
                    <a:lnTo>
                      <a:pt x="931107" y="192915"/>
                    </a:lnTo>
                    <a:lnTo>
                      <a:pt x="931107" y="192915"/>
                    </a:lnTo>
                    <a:cubicBezTo>
                      <a:pt x="891967" y="192915"/>
                      <a:pt x="920807" y="192915"/>
                      <a:pt x="883727" y="192915"/>
                    </a:cubicBezTo>
                    <a:lnTo>
                      <a:pt x="865187" y="192915"/>
                    </a:lnTo>
                    <a:cubicBezTo>
                      <a:pt x="865187" y="192915"/>
                      <a:pt x="918747" y="192915"/>
                      <a:pt x="910507" y="180555"/>
                    </a:cubicBezTo>
                    <a:cubicBezTo>
                      <a:pt x="902267" y="168196"/>
                      <a:pt x="879607" y="180555"/>
                      <a:pt x="856947" y="180555"/>
                    </a:cubicBezTo>
                    <a:lnTo>
                      <a:pt x="873427" y="180555"/>
                    </a:lnTo>
                    <a:cubicBezTo>
                      <a:pt x="873427" y="180555"/>
                      <a:pt x="850767" y="166135"/>
                      <a:pt x="819868" y="180555"/>
                    </a:cubicBezTo>
                    <a:cubicBezTo>
                      <a:pt x="788968" y="194975"/>
                      <a:pt x="819868" y="180555"/>
                      <a:pt x="819868" y="180555"/>
                    </a:cubicBezTo>
                    <a:lnTo>
                      <a:pt x="745708" y="194975"/>
                    </a:lnTo>
                    <a:cubicBezTo>
                      <a:pt x="745708" y="194975"/>
                      <a:pt x="702449" y="194975"/>
                      <a:pt x="727168" y="194975"/>
                    </a:cubicBezTo>
                    <a:cubicBezTo>
                      <a:pt x="753296" y="203333"/>
                      <a:pt x="781380" y="203333"/>
                      <a:pt x="807508" y="194975"/>
                    </a:cubicBezTo>
                    <a:cubicBezTo>
                      <a:pt x="791028" y="184675"/>
                      <a:pt x="838407" y="194975"/>
                      <a:pt x="844587" y="182615"/>
                    </a:cubicBezTo>
                    <a:cubicBezTo>
                      <a:pt x="813688" y="182615"/>
                      <a:pt x="811628" y="182615"/>
                      <a:pt x="805448" y="168196"/>
                    </a:cubicBezTo>
                    <a:lnTo>
                      <a:pt x="784848" y="168196"/>
                    </a:lnTo>
                    <a:cubicBezTo>
                      <a:pt x="784848" y="168196"/>
                      <a:pt x="784848" y="168196"/>
                      <a:pt x="795148" y="180555"/>
                    </a:cubicBezTo>
                    <a:cubicBezTo>
                      <a:pt x="766923" y="181138"/>
                      <a:pt x="739026" y="186717"/>
                      <a:pt x="712749" y="197035"/>
                    </a:cubicBezTo>
                    <a:cubicBezTo>
                      <a:pt x="700389" y="197035"/>
                      <a:pt x="700389" y="197035"/>
                      <a:pt x="712749" y="197035"/>
                    </a:cubicBezTo>
                    <a:lnTo>
                      <a:pt x="589149" y="197035"/>
                    </a:lnTo>
                    <a:cubicBezTo>
                      <a:pt x="617989" y="197035"/>
                      <a:pt x="547950" y="197035"/>
                      <a:pt x="566490" y="209395"/>
                    </a:cubicBezTo>
                    <a:cubicBezTo>
                      <a:pt x="585030" y="221755"/>
                      <a:pt x="607689" y="209395"/>
                      <a:pt x="597389" y="223815"/>
                    </a:cubicBezTo>
                    <a:cubicBezTo>
                      <a:pt x="587090" y="238235"/>
                      <a:pt x="597389" y="223815"/>
                      <a:pt x="597389" y="223815"/>
                    </a:cubicBezTo>
                    <a:cubicBezTo>
                      <a:pt x="597389" y="223815"/>
                      <a:pt x="568550" y="223815"/>
                      <a:pt x="556190" y="223815"/>
                    </a:cubicBezTo>
                    <a:cubicBezTo>
                      <a:pt x="591209" y="223815"/>
                      <a:pt x="556190" y="211455"/>
                      <a:pt x="556190" y="201155"/>
                    </a:cubicBezTo>
                    <a:cubicBezTo>
                      <a:pt x="556190" y="190855"/>
                      <a:pt x="556190" y="201155"/>
                      <a:pt x="529410" y="201155"/>
                    </a:cubicBezTo>
                    <a:cubicBezTo>
                      <a:pt x="501628" y="209464"/>
                      <a:pt x="473438" y="216340"/>
                      <a:pt x="444951" y="221755"/>
                    </a:cubicBezTo>
                    <a:cubicBezTo>
                      <a:pt x="401987" y="222017"/>
                      <a:pt x="359173" y="226852"/>
                      <a:pt x="317232" y="236175"/>
                    </a:cubicBezTo>
                    <a:cubicBezTo>
                      <a:pt x="298692" y="236175"/>
                      <a:pt x="306932" y="223815"/>
                      <a:pt x="288392" y="223815"/>
                    </a:cubicBezTo>
                    <a:cubicBezTo>
                      <a:pt x="269852" y="223815"/>
                      <a:pt x="306932" y="223815"/>
                      <a:pt x="273972" y="223815"/>
                    </a:cubicBezTo>
                    <a:lnTo>
                      <a:pt x="273972" y="223815"/>
                    </a:lnTo>
                    <a:cubicBezTo>
                      <a:pt x="273972" y="223815"/>
                      <a:pt x="212173" y="223815"/>
                      <a:pt x="208053" y="240295"/>
                    </a:cubicBezTo>
                    <a:lnTo>
                      <a:pt x="208053" y="227935"/>
                    </a:lnTo>
                    <a:cubicBezTo>
                      <a:pt x="202661" y="226443"/>
                      <a:pt x="196965" y="226443"/>
                      <a:pt x="191573" y="227935"/>
                    </a:cubicBezTo>
                    <a:cubicBezTo>
                      <a:pt x="191573" y="227935"/>
                      <a:pt x="181273" y="227935"/>
                      <a:pt x="191573" y="227935"/>
                    </a:cubicBezTo>
                    <a:cubicBezTo>
                      <a:pt x="170501" y="223663"/>
                      <a:pt x="148785" y="223663"/>
                      <a:pt x="127713" y="227935"/>
                    </a:cubicBezTo>
                    <a:lnTo>
                      <a:pt x="144193" y="227935"/>
                    </a:lnTo>
                    <a:cubicBezTo>
                      <a:pt x="109173" y="227935"/>
                      <a:pt x="82394" y="227935"/>
                      <a:pt x="47374" y="244415"/>
                    </a:cubicBezTo>
                    <a:lnTo>
                      <a:pt x="47374" y="244415"/>
                    </a:lnTo>
                    <a:lnTo>
                      <a:pt x="26774" y="244415"/>
                    </a:lnTo>
                    <a:cubicBezTo>
                      <a:pt x="26774" y="244415"/>
                      <a:pt x="8234" y="244415"/>
                      <a:pt x="-6" y="244415"/>
                    </a:cubicBezTo>
                    <a:lnTo>
                      <a:pt x="70034" y="211455"/>
                    </a:lnTo>
                    <a:cubicBezTo>
                      <a:pt x="86514" y="211455"/>
                      <a:pt x="55614" y="211455"/>
                      <a:pt x="70034" y="225875"/>
                    </a:cubicBezTo>
                    <a:cubicBezTo>
                      <a:pt x="84454" y="240295"/>
                      <a:pt x="113293" y="225875"/>
                      <a:pt x="115353" y="225875"/>
                    </a:cubicBezTo>
                    <a:cubicBezTo>
                      <a:pt x="107949" y="223757"/>
                      <a:pt x="100099" y="223757"/>
                      <a:pt x="92694" y="225875"/>
                    </a:cubicBezTo>
                    <a:cubicBezTo>
                      <a:pt x="92694" y="225875"/>
                      <a:pt x="105053" y="225875"/>
                      <a:pt x="113293" y="207335"/>
                    </a:cubicBezTo>
                    <a:lnTo>
                      <a:pt x="94754" y="207335"/>
                    </a:lnTo>
                    <a:cubicBezTo>
                      <a:pt x="109976" y="206683"/>
                      <a:pt x="125218" y="208068"/>
                      <a:pt x="140073" y="211455"/>
                    </a:cubicBezTo>
                    <a:cubicBezTo>
                      <a:pt x="125653" y="211455"/>
                      <a:pt x="140073" y="211455"/>
                      <a:pt x="140073" y="211455"/>
                    </a:cubicBezTo>
                    <a:cubicBezTo>
                      <a:pt x="140073" y="211455"/>
                      <a:pt x="160673" y="197035"/>
                      <a:pt x="187453" y="194975"/>
                    </a:cubicBezTo>
                    <a:cubicBezTo>
                      <a:pt x="214233" y="192915"/>
                      <a:pt x="236892" y="182615"/>
                      <a:pt x="269852" y="182615"/>
                    </a:cubicBezTo>
                    <a:cubicBezTo>
                      <a:pt x="256870" y="192643"/>
                      <a:pt x="242228" y="200313"/>
                      <a:pt x="226593" y="205275"/>
                    </a:cubicBezTo>
                    <a:cubicBezTo>
                      <a:pt x="239754" y="206523"/>
                      <a:pt x="252826" y="208587"/>
                      <a:pt x="265732" y="211455"/>
                    </a:cubicBezTo>
                    <a:cubicBezTo>
                      <a:pt x="274809" y="199514"/>
                      <a:pt x="288046" y="191426"/>
                      <a:pt x="302812" y="188795"/>
                    </a:cubicBezTo>
                    <a:lnTo>
                      <a:pt x="302812" y="188795"/>
                    </a:lnTo>
                    <a:cubicBezTo>
                      <a:pt x="325472" y="188795"/>
                      <a:pt x="321352" y="174375"/>
                      <a:pt x="352251" y="174375"/>
                    </a:cubicBezTo>
                    <a:lnTo>
                      <a:pt x="498510" y="159955"/>
                    </a:lnTo>
                    <a:lnTo>
                      <a:pt x="498510" y="159955"/>
                    </a:lnTo>
                    <a:cubicBezTo>
                      <a:pt x="517050" y="145536"/>
                      <a:pt x="570610" y="147595"/>
                      <a:pt x="599449" y="141416"/>
                    </a:cubicBezTo>
                    <a:cubicBezTo>
                      <a:pt x="644703" y="137948"/>
                      <a:pt x="690155" y="137948"/>
                      <a:pt x="735408" y="141416"/>
                    </a:cubicBezTo>
                    <a:cubicBezTo>
                      <a:pt x="823988" y="129055"/>
                      <a:pt x="900207" y="118756"/>
                      <a:pt x="992906" y="114636"/>
                    </a:cubicBezTo>
                    <a:lnTo>
                      <a:pt x="980546" y="114636"/>
                    </a:lnTo>
                    <a:cubicBezTo>
                      <a:pt x="994966" y="114636"/>
                      <a:pt x="990846" y="114636"/>
                      <a:pt x="1007326" y="114636"/>
                    </a:cubicBezTo>
                    <a:cubicBezTo>
                      <a:pt x="986726" y="114636"/>
                      <a:pt x="1027926" y="114636"/>
                      <a:pt x="1038226" y="98156"/>
                    </a:cubicBezTo>
                    <a:cubicBezTo>
                      <a:pt x="1081966" y="99944"/>
                      <a:pt x="1125724" y="95082"/>
                      <a:pt x="1168005" y="83736"/>
                    </a:cubicBezTo>
                    <a:lnTo>
                      <a:pt x="1168005" y="83736"/>
                    </a:lnTo>
                    <a:cubicBezTo>
                      <a:pt x="1210402" y="78260"/>
                      <a:pt x="1253327" y="78260"/>
                      <a:pt x="1295724" y="83736"/>
                    </a:cubicBezTo>
                    <a:cubicBezTo>
                      <a:pt x="1305249" y="85572"/>
                      <a:pt x="1315038" y="85572"/>
                      <a:pt x="1324564" y="83736"/>
                    </a:cubicBezTo>
                    <a:cubicBezTo>
                      <a:pt x="1347988" y="75393"/>
                      <a:pt x="1372120" y="69188"/>
                      <a:pt x="1396663" y="65196"/>
                    </a:cubicBezTo>
                    <a:lnTo>
                      <a:pt x="1495542" y="65196"/>
                    </a:lnTo>
                    <a:cubicBezTo>
                      <a:pt x="1594421" y="48716"/>
                      <a:pt x="1701540" y="50777"/>
                      <a:pt x="1802479" y="38416"/>
                    </a:cubicBezTo>
                    <a:lnTo>
                      <a:pt x="1802479" y="38416"/>
                    </a:lnTo>
                    <a:cubicBezTo>
                      <a:pt x="1903419" y="19876"/>
                      <a:pt x="2029078" y="38416"/>
                      <a:pt x="2115597" y="17817"/>
                    </a:cubicBezTo>
                    <a:lnTo>
                      <a:pt x="2115597" y="30176"/>
                    </a:lnTo>
                    <a:cubicBezTo>
                      <a:pt x="2142377" y="30176"/>
                      <a:pt x="2177397" y="30176"/>
                      <a:pt x="2169157" y="17817"/>
                    </a:cubicBezTo>
                    <a:cubicBezTo>
                      <a:pt x="2197916" y="14780"/>
                      <a:pt x="2226916" y="14780"/>
                      <a:pt x="2255676" y="17817"/>
                    </a:cubicBezTo>
                    <a:cubicBezTo>
                      <a:pt x="2274145" y="20100"/>
                      <a:pt x="2292826" y="20100"/>
                      <a:pt x="2311296" y="17817"/>
                    </a:cubicBezTo>
                    <a:cubicBezTo>
                      <a:pt x="2354498" y="20961"/>
                      <a:pt x="2397872" y="20961"/>
                      <a:pt x="2441074" y="17817"/>
                    </a:cubicBezTo>
                    <a:lnTo>
                      <a:pt x="2428715" y="17817"/>
                    </a:lnTo>
                    <a:cubicBezTo>
                      <a:pt x="2428715" y="17817"/>
                      <a:pt x="2428715" y="17817"/>
                      <a:pt x="2428715" y="17817"/>
                    </a:cubicBezTo>
                    <a:cubicBezTo>
                      <a:pt x="2428715" y="17817"/>
                      <a:pt x="2500814" y="17817"/>
                      <a:pt x="2480214" y="5457"/>
                    </a:cubicBezTo>
                    <a:cubicBezTo>
                      <a:pt x="2535834" y="5457"/>
                      <a:pt x="2609993" y="5457"/>
                      <a:pt x="2665612" y="5457"/>
                    </a:cubicBezTo>
                    <a:cubicBezTo>
                      <a:pt x="2665612" y="5457"/>
                      <a:pt x="2665612" y="5457"/>
                      <a:pt x="2680032" y="5457"/>
                    </a:cubicBezTo>
                    <a:cubicBezTo>
                      <a:pt x="2727318" y="9667"/>
                      <a:pt x="2774885" y="9667"/>
                      <a:pt x="2822171" y="5457"/>
                    </a:cubicBezTo>
                    <a:cubicBezTo>
                      <a:pt x="2822171" y="5457"/>
                      <a:pt x="2809811" y="5457"/>
                      <a:pt x="2822171" y="5457"/>
                    </a:cubicBezTo>
                    <a:cubicBezTo>
                      <a:pt x="2834531" y="5457"/>
                      <a:pt x="2822171" y="5457"/>
                      <a:pt x="2836591" y="5457"/>
                    </a:cubicBezTo>
                    <a:cubicBezTo>
                      <a:pt x="2916931" y="5457"/>
                      <a:pt x="2999330" y="5457"/>
                      <a:pt x="3071429" y="5457"/>
                    </a:cubicBezTo>
                    <a:cubicBezTo>
                      <a:pt x="3201208" y="5457"/>
                      <a:pt x="3337167" y="5457"/>
                      <a:pt x="3460766" y="5457"/>
                    </a:cubicBezTo>
                    <a:lnTo>
                      <a:pt x="3460766" y="5457"/>
                    </a:lnTo>
                    <a:cubicBezTo>
                      <a:pt x="3501966" y="-4843"/>
                      <a:pt x="3557585" y="17817"/>
                      <a:pt x="3590545" y="5457"/>
                    </a:cubicBezTo>
                    <a:cubicBezTo>
                      <a:pt x="3623505" y="-6904"/>
                      <a:pt x="3627625" y="5457"/>
                      <a:pt x="3621445" y="5457"/>
                    </a:cubicBezTo>
                    <a:cubicBezTo>
                      <a:pt x="3654405" y="5457"/>
                      <a:pt x="3714144" y="5457"/>
                      <a:pt x="3761523" y="5457"/>
                    </a:cubicBezTo>
                    <a:lnTo>
                      <a:pt x="3749164" y="5457"/>
                    </a:lnTo>
                    <a:cubicBezTo>
                      <a:pt x="3798603" y="5457"/>
                      <a:pt x="3839803" y="5457"/>
                      <a:pt x="3891303" y="5457"/>
                    </a:cubicBezTo>
                    <a:lnTo>
                      <a:pt x="3874823" y="5457"/>
                    </a:lnTo>
                    <a:cubicBezTo>
                      <a:pt x="3895423" y="5457"/>
                      <a:pt x="3922202" y="5457"/>
                      <a:pt x="3932502" y="5457"/>
                    </a:cubicBezTo>
                    <a:cubicBezTo>
                      <a:pt x="3942802" y="5457"/>
                      <a:pt x="3932502" y="5457"/>
                      <a:pt x="3932502" y="5457"/>
                    </a:cubicBezTo>
                    <a:cubicBezTo>
                      <a:pt x="4043741" y="5457"/>
                      <a:pt x="4163220" y="5457"/>
                      <a:pt x="4280639" y="5457"/>
                    </a:cubicBezTo>
                    <a:cubicBezTo>
                      <a:pt x="4363039" y="15756"/>
                      <a:pt x="4280639" y="28117"/>
                      <a:pt x="4348619" y="19876"/>
                    </a:cubicBezTo>
                    <a:cubicBezTo>
                      <a:pt x="4348619" y="19876"/>
                      <a:pt x="4348619" y="19876"/>
                      <a:pt x="4348619" y="19876"/>
                    </a:cubicBezTo>
                    <a:cubicBezTo>
                      <a:pt x="4348619" y="19876"/>
                      <a:pt x="4385699" y="34296"/>
                      <a:pt x="4404238" y="19876"/>
                    </a:cubicBezTo>
                    <a:cubicBezTo>
                      <a:pt x="4422778" y="5457"/>
                      <a:pt x="4416598" y="19876"/>
                      <a:pt x="4418658" y="19876"/>
                    </a:cubicBezTo>
                    <a:cubicBezTo>
                      <a:pt x="4452142" y="24556"/>
                      <a:pt x="4486114" y="24556"/>
                      <a:pt x="4519597" y="19876"/>
                    </a:cubicBezTo>
                    <a:lnTo>
                      <a:pt x="4519597" y="19876"/>
                    </a:lnTo>
                    <a:cubicBezTo>
                      <a:pt x="4566977" y="9577"/>
                      <a:pt x="4620537" y="19876"/>
                      <a:pt x="4661736" y="5457"/>
                    </a:cubicBezTo>
                    <a:cubicBezTo>
                      <a:pt x="4923354" y="5457"/>
                      <a:pt x="5172612" y="5457"/>
                      <a:pt x="5428050" y="34296"/>
                    </a:cubicBezTo>
                    <a:lnTo>
                      <a:pt x="5617568" y="52836"/>
                    </a:lnTo>
                    <a:cubicBezTo>
                      <a:pt x="5674183" y="61123"/>
                      <a:pt x="5731329" y="65255"/>
                      <a:pt x="5788547" y="65196"/>
                    </a:cubicBezTo>
                    <a:cubicBezTo>
                      <a:pt x="5905966" y="65196"/>
                      <a:pt x="6027505" y="65196"/>
                      <a:pt x="6155224" y="65196"/>
                    </a:cubicBezTo>
                    <a:cubicBezTo>
                      <a:pt x="6197490" y="72420"/>
                      <a:pt x="6240677" y="72420"/>
                      <a:pt x="6282943" y="65196"/>
                    </a:cubicBezTo>
                    <a:cubicBezTo>
                      <a:pt x="6282943" y="65196"/>
                      <a:pt x="6282943" y="65196"/>
                      <a:pt x="6282943" y="65196"/>
                    </a:cubicBezTo>
                    <a:cubicBezTo>
                      <a:pt x="6282943" y="65196"/>
                      <a:pt x="6328263" y="65196"/>
                      <a:pt x="6334442" y="65196"/>
                    </a:cubicBezTo>
                    <a:lnTo>
                      <a:pt x="6612541" y="65196"/>
                    </a:lnTo>
                    <a:cubicBezTo>
                      <a:pt x="6598121" y="65196"/>
                      <a:pt x="6589881" y="65196"/>
                      <a:pt x="6612541" y="65196"/>
                    </a:cubicBezTo>
                    <a:lnTo>
                      <a:pt x="6631081" y="65196"/>
                    </a:lnTo>
                    <a:lnTo>
                      <a:pt x="6631081" y="65196"/>
                    </a:lnTo>
                    <a:cubicBezTo>
                      <a:pt x="6641380" y="65196"/>
                      <a:pt x="6655800" y="65196"/>
                      <a:pt x="6643440" y="65196"/>
                    </a:cubicBezTo>
                    <a:cubicBezTo>
                      <a:pt x="6886712" y="58622"/>
                      <a:pt x="7130161" y="65499"/>
                      <a:pt x="7372674" y="85796"/>
                    </a:cubicBezTo>
                    <a:lnTo>
                      <a:pt x="7578672" y="100216"/>
                    </a:lnTo>
                    <a:cubicBezTo>
                      <a:pt x="7728125" y="119928"/>
                      <a:pt x="7874718" y="157268"/>
                      <a:pt x="8015389" y="211455"/>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5" name="Freeform: Shape 64">
                <a:extLst>
                  <a:ext uri="{FF2B5EF4-FFF2-40B4-BE49-F238E27FC236}">
                    <a16:creationId xmlns:a16="http://schemas.microsoft.com/office/drawing/2014/main" id="{9F74BD80-644E-5B58-B3BB-888BB3CFD650}"/>
                  </a:ext>
                </a:extLst>
              </p:cNvPr>
              <p:cNvSpPr/>
              <p:nvPr/>
            </p:nvSpPr>
            <p:spPr>
              <a:xfrm>
                <a:off x="2099632" y="4453999"/>
                <a:ext cx="19559" cy="1831"/>
              </a:xfrm>
              <a:custGeom>
                <a:avLst/>
                <a:gdLst>
                  <a:gd name="connsiteX0" fmla="*/ -6 w 19559"/>
                  <a:gd name="connsiteY0" fmla="*/ -37 h 1831"/>
                  <a:gd name="connsiteX1" fmla="*/ 16474 w 19559"/>
                  <a:gd name="connsiteY1" fmla="*/ -37 h 1831"/>
                  <a:gd name="connsiteX2" fmla="*/ -6 w 19559"/>
                  <a:gd name="connsiteY2" fmla="*/ -37 h 1831"/>
                </a:gdLst>
                <a:ahLst/>
                <a:cxnLst>
                  <a:cxn ang="0">
                    <a:pos x="connsiteX0" y="connsiteY0"/>
                  </a:cxn>
                  <a:cxn ang="0">
                    <a:pos x="connsiteX1" y="connsiteY1"/>
                  </a:cxn>
                  <a:cxn ang="0">
                    <a:pos x="connsiteX2" y="connsiteY2"/>
                  </a:cxn>
                </a:cxnLst>
                <a:rect l="l" t="t" r="r" b="b"/>
                <a:pathLst>
                  <a:path w="19559" h="1831">
                    <a:moveTo>
                      <a:pt x="-6" y="-37"/>
                    </a:moveTo>
                    <a:cubicBezTo>
                      <a:pt x="-6" y="-37"/>
                      <a:pt x="28834" y="-37"/>
                      <a:pt x="16474" y="-37"/>
                    </a:cubicBezTo>
                    <a:cubicBezTo>
                      <a:pt x="4114" y="-37"/>
                      <a:pt x="-6" y="4083"/>
                      <a:pt x="-6"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6" name="Freeform: Shape 65">
                <a:extLst>
                  <a:ext uri="{FF2B5EF4-FFF2-40B4-BE49-F238E27FC236}">
                    <a16:creationId xmlns:a16="http://schemas.microsoft.com/office/drawing/2014/main" id="{9F268DFE-20B0-D241-1E51-B53F41A7B6B5}"/>
                  </a:ext>
                </a:extLst>
              </p:cNvPr>
              <p:cNvSpPr/>
              <p:nvPr/>
            </p:nvSpPr>
            <p:spPr>
              <a:xfrm>
                <a:off x="2646440" y="4427219"/>
                <a:ext cx="19687" cy="5493"/>
              </a:xfrm>
              <a:custGeom>
                <a:avLst/>
                <a:gdLst>
                  <a:gd name="connsiteX0" fmla="*/ 19682 w 19687"/>
                  <a:gd name="connsiteY0" fmla="*/ -37 h 5493"/>
                  <a:gd name="connsiteX1" fmla="*/ 19682 w 19687"/>
                  <a:gd name="connsiteY1" fmla="*/ -37 h 5493"/>
                  <a:gd name="connsiteX2" fmla="*/ 1142 w 19687"/>
                  <a:gd name="connsiteY2" fmla="*/ -37 h 5493"/>
                  <a:gd name="connsiteX3" fmla="*/ 19682 w 19687"/>
                  <a:gd name="connsiteY3" fmla="*/ -37 h 5493"/>
                </a:gdLst>
                <a:ahLst/>
                <a:cxnLst>
                  <a:cxn ang="0">
                    <a:pos x="connsiteX0" y="connsiteY0"/>
                  </a:cxn>
                  <a:cxn ang="0">
                    <a:pos x="connsiteX1" y="connsiteY1"/>
                  </a:cxn>
                  <a:cxn ang="0">
                    <a:pos x="connsiteX2" y="connsiteY2"/>
                  </a:cxn>
                  <a:cxn ang="0">
                    <a:pos x="connsiteX3" y="connsiteY3"/>
                  </a:cxn>
                </a:cxnLst>
                <a:rect l="l" t="t" r="r" b="b"/>
                <a:pathLst>
                  <a:path w="19687" h="5493">
                    <a:moveTo>
                      <a:pt x="19682" y="-37"/>
                    </a:moveTo>
                    <a:lnTo>
                      <a:pt x="19682" y="-37"/>
                    </a:lnTo>
                    <a:cubicBezTo>
                      <a:pt x="19682" y="-37"/>
                      <a:pt x="7322" y="-37"/>
                      <a:pt x="1142" y="-37"/>
                    </a:cubicBezTo>
                    <a:cubicBezTo>
                      <a:pt x="-5038" y="-37"/>
                      <a:pt x="15562" y="12323"/>
                      <a:pt x="19682"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7" name="Freeform: Shape 66">
                <a:extLst>
                  <a:ext uri="{FF2B5EF4-FFF2-40B4-BE49-F238E27FC236}">
                    <a16:creationId xmlns:a16="http://schemas.microsoft.com/office/drawing/2014/main" id="{2618E41F-5F0C-2CA3-8AEB-8CD00CB55F41}"/>
                  </a:ext>
                </a:extLst>
              </p:cNvPr>
              <p:cNvSpPr/>
              <p:nvPr/>
            </p:nvSpPr>
            <p:spPr>
              <a:xfrm>
                <a:off x="2758827" y="4416919"/>
                <a:ext cx="49439" cy="2045"/>
              </a:xfrm>
              <a:custGeom>
                <a:avLst/>
                <a:gdLst>
                  <a:gd name="connsiteX0" fmla="*/ 49434 w 49439"/>
                  <a:gd name="connsiteY0" fmla="*/ -37 h 2045"/>
                  <a:gd name="connsiteX1" fmla="*/ -6 w 49439"/>
                  <a:gd name="connsiteY1" fmla="*/ -37 h 2045"/>
                </a:gdLst>
                <a:ahLst/>
                <a:cxnLst>
                  <a:cxn ang="0">
                    <a:pos x="connsiteX0" y="connsiteY0"/>
                  </a:cxn>
                  <a:cxn ang="0">
                    <a:pos x="connsiteX1" y="connsiteY1"/>
                  </a:cxn>
                </a:cxnLst>
                <a:rect l="l" t="t" r="r" b="b"/>
                <a:pathLst>
                  <a:path w="49439" h="2045">
                    <a:moveTo>
                      <a:pt x="49434" y="-37"/>
                    </a:moveTo>
                    <a:cubicBezTo>
                      <a:pt x="33067" y="2691"/>
                      <a:pt x="16361" y="2691"/>
                      <a:pt x="-6"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8" name="Freeform: Shape 67">
                <a:extLst>
                  <a:ext uri="{FF2B5EF4-FFF2-40B4-BE49-F238E27FC236}">
                    <a16:creationId xmlns:a16="http://schemas.microsoft.com/office/drawing/2014/main" id="{26758DA8-0DEE-2FD4-6A1D-2D9EAEE525A1}"/>
                  </a:ext>
                </a:extLst>
              </p:cNvPr>
              <p:cNvSpPr/>
              <p:nvPr/>
            </p:nvSpPr>
            <p:spPr>
              <a:xfrm>
                <a:off x="2941250" y="4421040"/>
                <a:ext cx="6408" cy="915"/>
              </a:xfrm>
              <a:custGeom>
                <a:avLst/>
                <a:gdLst>
                  <a:gd name="connsiteX0" fmla="*/ 910 w 6408"/>
                  <a:gd name="connsiteY0" fmla="*/ -37 h 915"/>
                  <a:gd name="connsiteX1" fmla="*/ 910 w 6408"/>
                  <a:gd name="connsiteY1" fmla="*/ -37 h 915"/>
                  <a:gd name="connsiteX2" fmla="*/ 910 w 6408"/>
                  <a:gd name="connsiteY2" fmla="*/ -37 h 915"/>
                </a:gdLst>
                <a:ahLst/>
                <a:cxnLst>
                  <a:cxn ang="0">
                    <a:pos x="connsiteX0" y="connsiteY0"/>
                  </a:cxn>
                  <a:cxn ang="0">
                    <a:pos x="connsiteX1" y="connsiteY1"/>
                  </a:cxn>
                  <a:cxn ang="0">
                    <a:pos x="connsiteX2" y="connsiteY2"/>
                  </a:cxn>
                </a:cxnLst>
                <a:rect l="l" t="t" r="r" b="b"/>
                <a:pathLst>
                  <a:path w="6408" h="915">
                    <a:moveTo>
                      <a:pt x="910" y="-37"/>
                    </a:moveTo>
                    <a:cubicBezTo>
                      <a:pt x="13270" y="-37"/>
                      <a:pt x="910" y="-37"/>
                      <a:pt x="910" y="-37"/>
                    </a:cubicBezTo>
                    <a:cubicBezTo>
                      <a:pt x="910" y="-37"/>
                      <a:pt x="-1150" y="2023"/>
                      <a:pt x="910"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9" name="Freeform: Shape 68">
                <a:extLst>
                  <a:ext uri="{FF2B5EF4-FFF2-40B4-BE49-F238E27FC236}">
                    <a16:creationId xmlns:a16="http://schemas.microsoft.com/office/drawing/2014/main" id="{354EA7F0-F07D-FCC2-739C-4F8C41DE7E0E}"/>
                  </a:ext>
                </a:extLst>
              </p:cNvPr>
              <p:cNvSpPr/>
              <p:nvPr/>
            </p:nvSpPr>
            <p:spPr>
              <a:xfrm>
                <a:off x="2950284" y="4410740"/>
                <a:ext cx="22781" cy="3662"/>
              </a:xfrm>
              <a:custGeom>
                <a:avLst/>
                <a:gdLst>
                  <a:gd name="connsiteX0" fmla="*/ 116 w 22781"/>
                  <a:gd name="connsiteY0" fmla="*/ -37 h 3662"/>
                  <a:gd name="connsiteX1" fmla="*/ 22776 w 22781"/>
                  <a:gd name="connsiteY1" fmla="*/ -37 h 3662"/>
                  <a:gd name="connsiteX2" fmla="*/ 116 w 22781"/>
                  <a:gd name="connsiteY2" fmla="*/ -37 h 3662"/>
                </a:gdLst>
                <a:ahLst/>
                <a:cxnLst>
                  <a:cxn ang="0">
                    <a:pos x="connsiteX0" y="connsiteY0"/>
                  </a:cxn>
                  <a:cxn ang="0">
                    <a:pos x="connsiteX1" y="connsiteY1"/>
                  </a:cxn>
                  <a:cxn ang="0">
                    <a:pos x="connsiteX2" y="connsiteY2"/>
                  </a:cxn>
                </a:cxnLst>
                <a:rect l="l" t="t" r="r" b="b"/>
                <a:pathLst>
                  <a:path w="22781" h="3662">
                    <a:moveTo>
                      <a:pt x="116" y="-37"/>
                    </a:moveTo>
                    <a:lnTo>
                      <a:pt x="22776" y="-37"/>
                    </a:lnTo>
                    <a:cubicBezTo>
                      <a:pt x="22776" y="-37"/>
                      <a:pt x="-1944" y="8203"/>
                      <a:pt x="116"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0" name="Freeform: Shape 69">
                <a:extLst>
                  <a:ext uri="{FF2B5EF4-FFF2-40B4-BE49-F238E27FC236}">
                    <a16:creationId xmlns:a16="http://schemas.microsoft.com/office/drawing/2014/main" id="{6901B6FC-D217-B7A1-86B2-391DB4B1B9A4}"/>
                  </a:ext>
                </a:extLst>
              </p:cNvPr>
              <p:cNvSpPr/>
              <p:nvPr/>
            </p:nvSpPr>
            <p:spPr>
              <a:xfrm>
                <a:off x="3240507" y="4400145"/>
                <a:ext cx="29196" cy="5101"/>
              </a:xfrm>
              <a:custGeom>
                <a:avLst/>
                <a:gdLst>
                  <a:gd name="connsiteX0" fmla="*/ 351 w 29196"/>
                  <a:gd name="connsiteY0" fmla="*/ 2318 h 5101"/>
                  <a:gd name="connsiteX1" fmla="*/ 29191 w 29196"/>
                  <a:gd name="connsiteY1" fmla="*/ 2318 h 5101"/>
                  <a:gd name="connsiteX2" fmla="*/ 351 w 29196"/>
                  <a:gd name="connsiteY2" fmla="*/ 2318 h 5101"/>
                </a:gdLst>
                <a:ahLst/>
                <a:cxnLst>
                  <a:cxn ang="0">
                    <a:pos x="connsiteX0" y="connsiteY0"/>
                  </a:cxn>
                  <a:cxn ang="0">
                    <a:pos x="connsiteX1" y="connsiteY1"/>
                  </a:cxn>
                  <a:cxn ang="0">
                    <a:pos x="connsiteX2" y="connsiteY2"/>
                  </a:cxn>
                </a:cxnLst>
                <a:rect l="l" t="t" r="r" b="b"/>
                <a:pathLst>
                  <a:path w="29196" h="5101">
                    <a:moveTo>
                      <a:pt x="351" y="2318"/>
                    </a:moveTo>
                    <a:cubicBezTo>
                      <a:pt x="9707" y="-822"/>
                      <a:pt x="19834" y="-822"/>
                      <a:pt x="29191" y="2318"/>
                    </a:cubicBezTo>
                    <a:cubicBezTo>
                      <a:pt x="29191" y="2318"/>
                      <a:pt x="-3769" y="8498"/>
                      <a:pt x="351" y="2318"/>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1" name="Freeform: Shape 70">
                <a:extLst>
                  <a:ext uri="{FF2B5EF4-FFF2-40B4-BE49-F238E27FC236}">
                    <a16:creationId xmlns:a16="http://schemas.microsoft.com/office/drawing/2014/main" id="{5D52039E-1426-2C2B-CE17-FA4668DE1775}"/>
                  </a:ext>
                </a:extLst>
              </p:cNvPr>
              <p:cNvSpPr/>
              <p:nvPr/>
            </p:nvSpPr>
            <p:spPr>
              <a:xfrm>
                <a:off x="3372702" y="4388080"/>
                <a:ext cx="12359" cy="205998"/>
              </a:xfrm>
              <a:custGeom>
                <a:avLst/>
                <a:gdLst>
                  <a:gd name="connsiteX0" fmla="*/ -6 w 12359"/>
                  <a:gd name="connsiteY0" fmla="*/ -37 h 205998"/>
                  <a:gd name="connsiteX1" fmla="*/ 12354 w 12359"/>
                  <a:gd name="connsiteY1" fmla="*/ -37 h 205998"/>
                  <a:gd name="connsiteX2" fmla="*/ 12354 w 12359"/>
                  <a:gd name="connsiteY2" fmla="*/ -37 h 205998"/>
                </a:gdLst>
                <a:ahLst/>
                <a:cxnLst>
                  <a:cxn ang="0">
                    <a:pos x="connsiteX0" y="connsiteY0"/>
                  </a:cxn>
                  <a:cxn ang="0">
                    <a:pos x="connsiteX1" y="connsiteY1"/>
                  </a:cxn>
                  <a:cxn ang="0">
                    <a:pos x="connsiteX2" y="connsiteY2"/>
                  </a:cxn>
                </a:cxnLst>
                <a:rect l="l" t="t" r="r" b="b"/>
                <a:pathLst>
                  <a:path w="12359" h="205998">
                    <a:moveTo>
                      <a:pt x="-6" y="-37"/>
                    </a:moveTo>
                    <a:lnTo>
                      <a:pt x="12354" y="-37"/>
                    </a:lnTo>
                    <a:cubicBezTo>
                      <a:pt x="12354" y="-37"/>
                      <a:pt x="12354" y="-37"/>
                      <a:pt x="12354"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2" name="Freeform: Shape 71">
                <a:extLst>
                  <a:ext uri="{FF2B5EF4-FFF2-40B4-BE49-F238E27FC236}">
                    <a16:creationId xmlns:a16="http://schemas.microsoft.com/office/drawing/2014/main" id="{A60F8237-C212-B223-30F7-DAF7BE41AA69}"/>
                  </a:ext>
                </a:extLst>
              </p:cNvPr>
              <p:cNvSpPr/>
              <p:nvPr/>
            </p:nvSpPr>
            <p:spPr>
              <a:xfrm>
                <a:off x="5811722" y="4305680"/>
                <a:ext cx="14419" cy="4120"/>
              </a:xfrm>
              <a:custGeom>
                <a:avLst/>
                <a:gdLst>
                  <a:gd name="connsiteX0" fmla="*/ 14420 w 14419"/>
                  <a:gd name="connsiteY0" fmla="*/ 2060 h 4120"/>
                  <a:gd name="connsiteX1" fmla="*/ 0 w 14419"/>
                  <a:gd name="connsiteY1" fmla="*/ 4120 h 4120"/>
                  <a:gd name="connsiteX2" fmla="*/ 4120 w 14419"/>
                  <a:gd name="connsiteY2" fmla="*/ 0 h 4120"/>
                  <a:gd name="connsiteX3" fmla="*/ 14420 w 14419"/>
                  <a:gd name="connsiteY3" fmla="*/ 2060 h 4120"/>
                </a:gdLst>
                <a:ahLst/>
                <a:cxnLst>
                  <a:cxn ang="0">
                    <a:pos x="connsiteX0" y="connsiteY0"/>
                  </a:cxn>
                  <a:cxn ang="0">
                    <a:pos x="connsiteX1" y="connsiteY1"/>
                  </a:cxn>
                  <a:cxn ang="0">
                    <a:pos x="connsiteX2" y="connsiteY2"/>
                  </a:cxn>
                  <a:cxn ang="0">
                    <a:pos x="connsiteX3" y="connsiteY3"/>
                  </a:cxn>
                </a:cxnLst>
                <a:rect l="l" t="t" r="r" b="b"/>
                <a:pathLst>
                  <a:path w="14419" h="4120">
                    <a:moveTo>
                      <a:pt x="14420" y="2060"/>
                    </a:moveTo>
                    <a:lnTo>
                      <a:pt x="0" y="4120"/>
                    </a:lnTo>
                    <a:lnTo>
                      <a:pt x="4120" y="0"/>
                    </a:lnTo>
                    <a:lnTo>
                      <a:pt x="14420" y="2060"/>
                    </a:ln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3" name="Freeform: Shape 72">
                <a:extLst>
                  <a:ext uri="{FF2B5EF4-FFF2-40B4-BE49-F238E27FC236}">
                    <a16:creationId xmlns:a16="http://schemas.microsoft.com/office/drawing/2014/main" id="{8CEEE6BA-E8CE-1096-2B51-1909E832BE66}"/>
                  </a:ext>
                </a:extLst>
              </p:cNvPr>
              <p:cNvSpPr/>
              <p:nvPr/>
            </p:nvSpPr>
            <p:spPr>
              <a:xfrm>
                <a:off x="6909693" y="4334521"/>
                <a:ext cx="13055" cy="205998"/>
              </a:xfrm>
              <a:custGeom>
                <a:avLst/>
                <a:gdLst>
                  <a:gd name="connsiteX0" fmla="*/ -6 w 13055"/>
                  <a:gd name="connsiteY0" fmla="*/ -37 h 205998"/>
                  <a:gd name="connsiteX1" fmla="*/ 12354 w 13055"/>
                  <a:gd name="connsiteY1" fmla="*/ -37 h 205998"/>
                  <a:gd name="connsiteX2" fmla="*/ -6 w 13055"/>
                  <a:gd name="connsiteY2" fmla="*/ -37 h 205998"/>
                </a:gdLst>
                <a:ahLst/>
                <a:cxnLst>
                  <a:cxn ang="0">
                    <a:pos x="connsiteX0" y="connsiteY0"/>
                  </a:cxn>
                  <a:cxn ang="0">
                    <a:pos x="connsiteX1" y="connsiteY1"/>
                  </a:cxn>
                  <a:cxn ang="0">
                    <a:pos x="connsiteX2" y="connsiteY2"/>
                  </a:cxn>
                </a:cxnLst>
                <a:rect l="l" t="t" r="r" b="b"/>
                <a:pathLst>
                  <a:path w="13055" h="205998">
                    <a:moveTo>
                      <a:pt x="-6" y="-37"/>
                    </a:moveTo>
                    <a:cubicBezTo>
                      <a:pt x="16475" y="-37"/>
                      <a:pt x="10294" y="-37"/>
                      <a:pt x="12354" y="-37"/>
                    </a:cubicBezTo>
                    <a:cubicBezTo>
                      <a:pt x="14414" y="-37"/>
                      <a:pt x="12354" y="-37"/>
                      <a:pt x="-6" y="-37"/>
                    </a:cubicBez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4" name="Freeform: Shape 73">
                <a:extLst>
                  <a:ext uri="{FF2B5EF4-FFF2-40B4-BE49-F238E27FC236}">
                    <a16:creationId xmlns:a16="http://schemas.microsoft.com/office/drawing/2014/main" id="{899F28F9-D79E-0BAC-9F0F-ACC24BEFA90C}"/>
                  </a:ext>
                </a:extLst>
              </p:cNvPr>
              <p:cNvSpPr/>
              <p:nvPr/>
            </p:nvSpPr>
            <p:spPr>
              <a:xfrm>
                <a:off x="7482368" y="4338640"/>
                <a:ext cx="4120" cy="8239"/>
              </a:xfrm>
              <a:custGeom>
                <a:avLst/>
                <a:gdLst>
                  <a:gd name="connsiteX0" fmla="*/ 4120 w 4120"/>
                  <a:gd name="connsiteY0" fmla="*/ 8240 h 8239"/>
                  <a:gd name="connsiteX1" fmla="*/ 0 w 4120"/>
                  <a:gd name="connsiteY1" fmla="*/ 6180 h 8239"/>
                  <a:gd name="connsiteX2" fmla="*/ 2060 w 4120"/>
                  <a:gd name="connsiteY2" fmla="*/ 0 h 8239"/>
                  <a:gd name="connsiteX3" fmla="*/ 4120 w 4120"/>
                  <a:gd name="connsiteY3" fmla="*/ 8240 h 8239"/>
                </a:gdLst>
                <a:ahLst/>
                <a:cxnLst>
                  <a:cxn ang="0">
                    <a:pos x="connsiteX0" y="connsiteY0"/>
                  </a:cxn>
                  <a:cxn ang="0">
                    <a:pos x="connsiteX1" y="connsiteY1"/>
                  </a:cxn>
                  <a:cxn ang="0">
                    <a:pos x="connsiteX2" y="connsiteY2"/>
                  </a:cxn>
                  <a:cxn ang="0">
                    <a:pos x="connsiteX3" y="connsiteY3"/>
                  </a:cxn>
                </a:cxnLst>
                <a:rect l="l" t="t" r="r" b="b"/>
                <a:pathLst>
                  <a:path w="4120" h="8239">
                    <a:moveTo>
                      <a:pt x="4120" y="8240"/>
                    </a:moveTo>
                    <a:lnTo>
                      <a:pt x="0" y="6180"/>
                    </a:lnTo>
                    <a:lnTo>
                      <a:pt x="2060" y="0"/>
                    </a:lnTo>
                    <a:lnTo>
                      <a:pt x="4120" y="8240"/>
                    </a:lnTo>
                    <a:close/>
                  </a:path>
                </a:pathLst>
              </a:custGeom>
              <a:solidFill>
                <a:srgbClr val="F5F5F5"/>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5" name="Freeform: Shape 74">
                <a:extLst>
                  <a:ext uri="{FF2B5EF4-FFF2-40B4-BE49-F238E27FC236}">
                    <a16:creationId xmlns:a16="http://schemas.microsoft.com/office/drawing/2014/main" id="{7CFD6244-C480-8AFF-4A28-71762CED2044}"/>
                  </a:ext>
                </a:extLst>
              </p:cNvPr>
              <p:cNvSpPr/>
              <p:nvPr/>
            </p:nvSpPr>
            <p:spPr>
              <a:xfrm>
                <a:off x="9464072" y="1889320"/>
                <a:ext cx="16479" cy="2358680"/>
              </a:xfrm>
              <a:custGeom>
                <a:avLst/>
                <a:gdLst>
                  <a:gd name="connsiteX0" fmla="*/ 0 w 16479"/>
                  <a:gd name="connsiteY0" fmla="*/ 0 h 2358680"/>
                  <a:gd name="connsiteX1" fmla="*/ 16480 w 16479"/>
                  <a:gd name="connsiteY1" fmla="*/ 0 h 2358680"/>
                  <a:gd name="connsiteX2" fmla="*/ 16480 w 16479"/>
                  <a:gd name="connsiteY2" fmla="*/ 2358681 h 2358680"/>
                  <a:gd name="connsiteX3" fmla="*/ 0 w 16479"/>
                  <a:gd name="connsiteY3" fmla="*/ 2358681 h 2358680"/>
                </a:gdLst>
                <a:ahLst/>
                <a:cxnLst>
                  <a:cxn ang="0">
                    <a:pos x="connsiteX0" y="connsiteY0"/>
                  </a:cxn>
                  <a:cxn ang="0">
                    <a:pos x="connsiteX1" y="connsiteY1"/>
                  </a:cxn>
                  <a:cxn ang="0">
                    <a:pos x="connsiteX2" y="connsiteY2"/>
                  </a:cxn>
                  <a:cxn ang="0">
                    <a:pos x="connsiteX3" y="connsiteY3"/>
                  </a:cxn>
                </a:cxnLst>
                <a:rect l="l" t="t" r="r" b="b"/>
                <a:pathLst>
                  <a:path w="16479" h="2358680">
                    <a:moveTo>
                      <a:pt x="0" y="0"/>
                    </a:moveTo>
                    <a:lnTo>
                      <a:pt x="16480" y="0"/>
                    </a:lnTo>
                    <a:lnTo>
                      <a:pt x="16480" y="2358681"/>
                    </a:lnTo>
                    <a:lnTo>
                      <a:pt x="0" y="2358681"/>
                    </a:lnTo>
                    <a:close/>
                  </a:path>
                </a:pathLst>
              </a:custGeom>
              <a:solidFill>
                <a:srgbClr val="FF8C93"/>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6" name="Freeform: Shape 75">
                <a:extLst>
                  <a:ext uri="{FF2B5EF4-FFF2-40B4-BE49-F238E27FC236}">
                    <a16:creationId xmlns:a16="http://schemas.microsoft.com/office/drawing/2014/main" id="{B995D54D-E461-1C26-0466-61F6C4775BDA}"/>
                  </a:ext>
                </a:extLst>
              </p:cNvPr>
              <p:cNvSpPr/>
              <p:nvPr/>
            </p:nvSpPr>
            <p:spPr>
              <a:xfrm>
                <a:off x="2192332" y="2132398"/>
                <a:ext cx="7970074" cy="8239"/>
              </a:xfrm>
              <a:custGeom>
                <a:avLst/>
                <a:gdLst>
                  <a:gd name="connsiteX0" fmla="*/ 0 w 7970074"/>
                  <a:gd name="connsiteY0" fmla="*/ 0 h 8239"/>
                  <a:gd name="connsiteX1" fmla="*/ 7970075 w 7970074"/>
                  <a:gd name="connsiteY1" fmla="*/ 0 h 8239"/>
                  <a:gd name="connsiteX2" fmla="*/ 7970075 w 7970074"/>
                  <a:gd name="connsiteY2" fmla="*/ 8240 h 8239"/>
                  <a:gd name="connsiteX3" fmla="*/ 0 w 7970074"/>
                  <a:gd name="connsiteY3" fmla="*/ 8240 h 8239"/>
                </a:gdLst>
                <a:ahLst/>
                <a:cxnLst>
                  <a:cxn ang="0">
                    <a:pos x="connsiteX0" y="connsiteY0"/>
                  </a:cxn>
                  <a:cxn ang="0">
                    <a:pos x="connsiteX1" y="connsiteY1"/>
                  </a:cxn>
                  <a:cxn ang="0">
                    <a:pos x="connsiteX2" y="connsiteY2"/>
                  </a:cxn>
                  <a:cxn ang="0">
                    <a:pos x="connsiteX3" y="connsiteY3"/>
                  </a:cxn>
                </a:cxnLst>
                <a:rect l="l" t="t" r="r" b="b"/>
                <a:pathLst>
                  <a:path w="7970074" h="8239">
                    <a:moveTo>
                      <a:pt x="0" y="0"/>
                    </a:moveTo>
                    <a:lnTo>
                      <a:pt x="7970075" y="0"/>
                    </a:lnTo>
                    <a:lnTo>
                      <a:pt x="797007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7" name="Freeform: Shape 76">
                <a:extLst>
                  <a:ext uri="{FF2B5EF4-FFF2-40B4-BE49-F238E27FC236}">
                    <a16:creationId xmlns:a16="http://schemas.microsoft.com/office/drawing/2014/main" id="{8AE92BB2-6768-D190-FFEC-CD0AA8E792DB}"/>
                  </a:ext>
                </a:extLst>
              </p:cNvPr>
              <p:cNvSpPr/>
              <p:nvPr/>
            </p:nvSpPr>
            <p:spPr>
              <a:xfrm>
                <a:off x="2192332" y="3543487"/>
                <a:ext cx="7970074" cy="8239"/>
              </a:xfrm>
              <a:custGeom>
                <a:avLst/>
                <a:gdLst>
                  <a:gd name="connsiteX0" fmla="*/ 0 w 7970074"/>
                  <a:gd name="connsiteY0" fmla="*/ 0 h 8239"/>
                  <a:gd name="connsiteX1" fmla="*/ 7970075 w 7970074"/>
                  <a:gd name="connsiteY1" fmla="*/ 0 h 8239"/>
                  <a:gd name="connsiteX2" fmla="*/ 7970075 w 7970074"/>
                  <a:gd name="connsiteY2" fmla="*/ 8240 h 8239"/>
                  <a:gd name="connsiteX3" fmla="*/ 0 w 7970074"/>
                  <a:gd name="connsiteY3" fmla="*/ 8240 h 8239"/>
                </a:gdLst>
                <a:ahLst/>
                <a:cxnLst>
                  <a:cxn ang="0">
                    <a:pos x="connsiteX0" y="connsiteY0"/>
                  </a:cxn>
                  <a:cxn ang="0">
                    <a:pos x="connsiteX1" y="connsiteY1"/>
                  </a:cxn>
                  <a:cxn ang="0">
                    <a:pos x="connsiteX2" y="connsiteY2"/>
                  </a:cxn>
                  <a:cxn ang="0">
                    <a:pos x="connsiteX3" y="connsiteY3"/>
                  </a:cxn>
                </a:cxnLst>
                <a:rect l="l" t="t" r="r" b="b"/>
                <a:pathLst>
                  <a:path w="7970074" h="8239">
                    <a:moveTo>
                      <a:pt x="0" y="0"/>
                    </a:moveTo>
                    <a:lnTo>
                      <a:pt x="7970075" y="0"/>
                    </a:lnTo>
                    <a:lnTo>
                      <a:pt x="797007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8" name="Freeform: Shape 77">
                <a:extLst>
                  <a:ext uri="{FF2B5EF4-FFF2-40B4-BE49-F238E27FC236}">
                    <a16:creationId xmlns:a16="http://schemas.microsoft.com/office/drawing/2014/main" id="{10BBEEE3-6D41-DAF6-7922-C4EEAFF92EBD}"/>
                  </a:ext>
                </a:extLst>
              </p:cNvPr>
              <p:cNvSpPr/>
              <p:nvPr/>
            </p:nvSpPr>
            <p:spPr>
              <a:xfrm>
                <a:off x="2147012" y="2371356"/>
                <a:ext cx="8017454" cy="8239"/>
              </a:xfrm>
              <a:custGeom>
                <a:avLst/>
                <a:gdLst>
                  <a:gd name="connsiteX0" fmla="*/ 0 w 8017454"/>
                  <a:gd name="connsiteY0" fmla="*/ 0 h 8239"/>
                  <a:gd name="connsiteX1" fmla="*/ 8017455 w 8017454"/>
                  <a:gd name="connsiteY1" fmla="*/ 0 h 8239"/>
                  <a:gd name="connsiteX2" fmla="*/ 8017455 w 8017454"/>
                  <a:gd name="connsiteY2" fmla="*/ 8240 h 8239"/>
                  <a:gd name="connsiteX3" fmla="*/ 0 w 8017454"/>
                  <a:gd name="connsiteY3" fmla="*/ 8240 h 8239"/>
                </a:gdLst>
                <a:ahLst/>
                <a:cxnLst>
                  <a:cxn ang="0">
                    <a:pos x="connsiteX0" y="connsiteY0"/>
                  </a:cxn>
                  <a:cxn ang="0">
                    <a:pos x="connsiteX1" y="connsiteY1"/>
                  </a:cxn>
                  <a:cxn ang="0">
                    <a:pos x="connsiteX2" y="connsiteY2"/>
                  </a:cxn>
                  <a:cxn ang="0">
                    <a:pos x="connsiteX3" y="connsiteY3"/>
                  </a:cxn>
                </a:cxnLst>
                <a:rect l="l" t="t" r="r" b="b"/>
                <a:pathLst>
                  <a:path w="8017454" h="8239">
                    <a:moveTo>
                      <a:pt x="0" y="0"/>
                    </a:moveTo>
                    <a:lnTo>
                      <a:pt x="8017455" y="0"/>
                    </a:lnTo>
                    <a:lnTo>
                      <a:pt x="801745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79" name="Freeform: Shape 78">
                <a:extLst>
                  <a:ext uri="{FF2B5EF4-FFF2-40B4-BE49-F238E27FC236}">
                    <a16:creationId xmlns:a16="http://schemas.microsoft.com/office/drawing/2014/main" id="{28338F96-CD88-A0B9-E570-9D96C20FFDA9}"/>
                  </a:ext>
                </a:extLst>
              </p:cNvPr>
              <p:cNvSpPr/>
              <p:nvPr/>
            </p:nvSpPr>
            <p:spPr>
              <a:xfrm>
                <a:off x="2147012" y="3780385"/>
                <a:ext cx="8017454" cy="8239"/>
              </a:xfrm>
              <a:custGeom>
                <a:avLst/>
                <a:gdLst>
                  <a:gd name="connsiteX0" fmla="*/ 0 w 8017454"/>
                  <a:gd name="connsiteY0" fmla="*/ 0 h 8239"/>
                  <a:gd name="connsiteX1" fmla="*/ 8017455 w 8017454"/>
                  <a:gd name="connsiteY1" fmla="*/ 0 h 8239"/>
                  <a:gd name="connsiteX2" fmla="*/ 8017455 w 8017454"/>
                  <a:gd name="connsiteY2" fmla="*/ 8240 h 8239"/>
                  <a:gd name="connsiteX3" fmla="*/ 0 w 8017454"/>
                  <a:gd name="connsiteY3" fmla="*/ 8240 h 8239"/>
                </a:gdLst>
                <a:ahLst/>
                <a:cxnLst>
                  <a:cxn ang="0">
                    <a:pos x="connsiteX0" y="connsiteY0"/>
                  </a:cxn>
                  <a:cxn ang="0">
                    <a:pos x="connsiteX1" y="connsiteY1"/>
                  </a:cxn>
                  <a:cxn ang="0">
                    <a:pos x="connsiteX2" y="connsiteY2"/>
                  </a:cxn>
                  <a:cxn ang="0">
                    <a:pos x="connsiteX3" y="connsiteY3"/>
                  </a:cxn>
                </a:cxnLst>
                <a:rect l="l" t="t" r="r" b="b"/>
                <a:pathLst>
                  <a:path w="8017454" h="8239">
                    <a:moveTo>
                      <a:pt x="0" y="0"/>
                    </a:moveTo>
                    <a:lnTo>
                      <a:pt x="8017455" y="0"/>
                    </a:lnTo>
                    <a:lnTo>
                      <a:pt x="801745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0" name="Freeform: Shape 79">
                <a:extLst>
                  <a:ext uri="{FF2B5EF4-FFF2-40B4-BE49-F238E27FC236}">
                    <a16:creationId xmlns:a16="http://schemas.microsoft.com/office/drawing/2014/main" id="{5915669D-9754-AABE-FAF3-9B2816A70DBC}"/>
                  </a:ext>
                </a:extLst>
              </p:cNvPr>
              <p:cNvSpPr/>
              <p:nvPr/>
            </p:nvSpPr>
            <p:spPr>
              <a:xfrm>
                <a:off x="2114052" y="2608254"/>
                <a:ext cx="8050413" cy="8239"/>
              </a:xfrm>
              <a:custGeom>
                <a:avLst/>
                <a:gdLst>
                  <a:gd name="connsiteX0" fmla="*/ 0 w 8050413"/>
                  <a:gd name="connsiteY0" fmla="*/ 0 h 8239"/>
                  <a:gd name="connsiteX1" fmla="*/ 8050414 w 8050413"/>
                  <a:gd name="connsiteY1" fmla="*/ 0 h 8239"/>
                  <a:gd name="connsiteX2" fmla="*/ 8050414 w 8050413"/>
                  <a:gd name="connsiteY2" fmla="*/ 8240 h 8239"/>
                  <a:gd name="connsiteX3" fmla="*/ 0 w 8050413"/>
                  <a:gd name="connsiteY3" fmla="*/ 8240 h 8239"/>
                </a:gdLst>
                <a:ahLst/>
                <a:cxnLst>
                  <a:cxn ang="0">
                    <a:pos x="connsiteX0" y="connsiteY0"/>
                  </a:cxn>
                  <a:cxn ang="0">
                    <a:pos x="connsiteX1" y="connsiteY1"/>
                  </a:cxn>
                  <a:cxn ang="0">
                    <a:pos x="connsiteX2" y="connsiteY2"/>
                  </a:cxn>
                  <a:cxn ang="0">
                    <a:pos x="connsiteX3" y="connsiteY3"/>
                  </a:cxn>
                </a:cxnLst>
                <a:rect l="l" t="t" r="r" b="b"/>
                <a:pathLst>
                  <a:path w="8050413" h="8239">
                    <a:moveTo>
                      <a:pt x="0" y="0"/>
                    </a:moveTo>
                    <a:lnTo>
                      <a:pt x="8050414" y="0"/>
                    </a:lnTo>
                    <a:lnTo>
                      <a:pt x="8050414"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1" name="Freeform: Shape 80">
                <a:extLst>
                  <a:ext uri="{FF2B5EF4-FFF2-40B4-BE49-F238E27FC236}">
                    <a16:creationId xmlns:a16="http://schemas.microsoft.com/office/drawing/2014/main" id="{D383C1C7-186D-A844-EDC7-F88BD9F14E4C}"/>
                  </a:ext>
                </a:extLst>
              </p:cNvPr>
              <p:cNvSpPr/>
              <p:nvPr/>
            </p:nvSpPr>
            <p:spPr>
              <a:xfrm>
                <a:off x="2114052" y="4017283"/>
                <a:ext cx="8050413" cy="8239"/>
              </a:xfrm>
              <a:custGeom>
                <a:avLst/>
                <a:gdLst>
                  <a:gd name="connsiteX0" fmla="*/ 0 w 8050413"/>
                  <a:gd name="connsiteY0" fmla="*/ 0 h 8239"/>
                  <a:gd name="connsiteX1" fmla="*/ 8050414 w 8050413"/>
                  <a:gd name="connsiteY1" fmla="*/ 0 h 8239"/>
                  <a:gd name="connsiteX2" fmla="*/ 8050414 w 8050413"/>
                  <a:gd name="connsiteY2" fmla="*/ 8240 h 8239"/>
                  <a:gd name="connsiteX3" fmla="*/ 0 w 8050413"/>
                  <a:gd name="connsiteY3" fmla="*/ 8240 h 8239"/>
                </a:gdLst>
                <a:ahLst/>
                <a:cxnLst>
                  <a:cxn ang="0">
                    <a:pos x="connsiteX0" y="connsiteY0"/>
                  </a:cxn>
                  <a:cxn ang="0">
                    <a:pos x="connsiteX1" y="connsiteY1"/>
                  </a:cxn>
                  <a:cxn ang="0">
                    <a:pos x="connsiteX2" y="connsiteY2"/>
                  </a:cxn>
                  <a:cxn ang="0">
                    <a:pos x="connsiteX3" y="connsiteY3"/>
                  </a:cxn>
                </a:cxnLst>
                <a:rect l="l" t="t" r="r" b="b"/>
                <a:pathLst>
                  <a:path w="8050413" h="8239">
                    <a:moveTo>
                      <a:pt x="0" y="0"/>
                    </a:moveTo>
                    <a:lnTo>
                      <a:pt x="8050414" y="0"/>
                    </a:lnTo>
                    <a:lnTo>
                      <a:pt x="8050414"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2" name="Freeform: Shape 81">
                <a:extLst>
                  <a:ext uri="{FF2B5EF4-FFF2-40B4-BE49-F238E27FC236}">
                    <a16:creationId xmlns:a16="http://schemas.microsoft.com/office/drawing/2014/main" id="{8A6E8A32-C393-CB68-D0BA-E763148BD01C}"/>
                  </a:ext>
                </a:extLst>
              </p:cNvPr>
              <p:cNvSpPr/>
              <p:nvPr/>
            </p:nvSpPr>
            <p:spPr>
              <a:xfrm>
                <a:off x="2147012" y="2847212"/>
                <a:ext cx="8017454" cy="8239"/>
              </a:xfrm>
              <a:custGeom>
                <a:avLst/>
                <a:gdLst>
                  <a:gd name="connsiteX0" fmla="*/ 0 w 8017454"/>
                  <a:gd name="connsiteY0" fmla="*/ 0 h 8239"/>
                  <a:gd name="connsiteX1" fmla="*/ 8017455 w 8017454"/>
                  <a:gd name="connsiteY1" fmla="*/ 0 h 8239"/>
                  <a:gd name="connsiteX2" fmla="*/ 8017455 w 8017454"/>
                  <a:gd name="connsiteY2" fmla="*/ 8240 h 8239"/>
                  <a:gd name="connsiteX3" fmla="*/ 0 w 8017454"/>
                  <a:gd name="connsiteY3" fmla="*/ 8240 h 8239"/>
                </a:gdLst>
                <a:ahLst/>
                <a:cxnLst>
                  <a:cxn ang="0">
                    <a:pos x="connsiteX0" y="connsiteY0"/>
                  </a:cxn>
                  <a:cxn ang="0">
                    <a:pos x="connsiteX1" y="connsiteY1"/>
                  </a:cxn>
                  <a:cxn ang="0">
                    <a:pos x="connsiteX2" y="connsiteY2"/>
                  </a:cxn>
                  <a:cxn ang="0">
                    <a:pos x="connsiteX3" y="connsiteY3"/>
                  </a:cxn>
                </a:cxnLst>
                <a:rect l="l" t="t" r="r" b="b"/>
                <a:pathLst>
                  <a:path w="8017454" h="8239">
                    <a:moveTo>
                      <a:pt x="0" y="0"/>
                    </a:moveTo>
                    <a:lnTo>
                      <a:pt x="8017455" y="0"/>
                    </a:lnTo>
                    <a:lnTo>
                      <a:pt x="801745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3" name="Freeform: Shape 82">
                <a:extLst>
                  <a:ext uri="{FF2B5EF4-FFF2-40B4-BE49-F238E27FC236}">
                    <a16:creationId xmlns:a16="http://schemas.microsoft.com/office/drawing/2014/main" id="{23EB2DAD-AF8B-B2F6-2D26-1B3E17FB2308}"/>
                  </a:ext>
                </a:extLst>
              </p:cNvPr>
              <p:cNvSpPr/>
              <p:nvPr/>
            </p:nvSpPr>
            <p:spPr>
              <a:xfrm>
                <a:off x="2147012" y="4256241"/>
                <a:ext cx="8017454" cy="8239"/>
              </a:xfrm>
              <a:custGeom>
                <a:avLst/>
                <a:gdLst>
                  <a:gd name="connsiteX0" fmla="*/ 0 w 8017454"/>
                  <a:gd name="connsiteY0" fmla="*/ 0 h 8239"/>
                  <a:gd name="connsiteX1" fmla="*/ 8017455 w 8017454"/>
                  <a:gd name="connsiteY1" fmla="*/ 0 h 8239"/>
                  <a:gd name="connsiteX2" fmla="*/ 8017455 w 8017454"/>
                  <a:gd name="connsiteY2" fmla="*/ 8240 h 8239"/>
                  <a:gd name="connsiteX3" fmla="*/ 0 w 8017454"/>
                  <a:gd name="connsiteY3" fmla="*/ 8240 h 8239"/>
                </a:gdLst>
                <a:ahLst/>
                <a:cxnLst>
                  <a:cxn ang="0">
                    <a:pos x="connsiteX0" y="connsiteY0"/>
                  </a:cxn>
                  <a:cxn ang="0">
                    <a:pos x="connsiteX1" y="connsiteY1"/>
                  </a:cxn>
                  <a:cxn ang="0">
                    <a:pos x="connsiteX2" y="connsiteY2"/>
                  </a:cxn>
                  <a:cxn ang="0">
                    <a:pos x="connsiteX3" y="connsiteY3"/>
                  </a:cxn>
                </a:cxnLst>
                <a:rect l="l" t="t" r="r" b="b"/>
                <a:pathLst>
                  <a:path w="8017454" h="8239">
                    <a:moveTo>
                      <a:pt x="0" y="0"/>
                    </a:moveTo>
                    <a:lnTo>
                      <a:pt x="8017455" y="0"/>
                    </a:lnTo>
                    <a:lnTo>
                      <a:pt x="801745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4" name="Freeform: Shape 83">
                <a:extLst>
                  <a:ext uri="{FF2B5EF4-FFF2-40B4-BE49-F238E27FC236}">
                    <a16:creationId xmlns:a16="http://schemas.microsoft.com/office/drawing/2014/main" id="{B4962F09-1548-D64C-FC4A-849007745D7B}"/>
                  </a:ext>
                </a:extLst>
              </p:cNvPr>
              <p:cNvSpPr/>
              <p:nvPr/>
            </p:nvSpPr>
            <p:spPr>
              <a:xfrm>
                <a:off x="2147012" y="3084111"/>
                <a:ext cx="8017454" cy="8239"/>
              </a:xfrm>
              <a:custGeom>
                <a:avLst/>
                <a:gdLst>
                  <a:gd name="connsiteX0" fmla="*/ 0 w 8017454"/>
                  <a:gd name="connsiteY0" fmla="*/ 0 h 8239"/>
                  <a:gd name="connsiteX1" fmla="*/ 8017455 w 8017454"/>
                  <a:gd name="connsiteY1" fmla="*/ 0 h 8239"/>
                  <a:gd name="connsiteX2" fmla="*/ 8017455 w 8017454"/>
                  <a:gd name="connsiteY2" fmla="*/ 8240 h 8239"/>
                  <a:gd name="connsiteX3" fmla="*/ 0 w 8017454"/>
                  <a:gd name="connsiteY3" fmla="*/ 8240 h 8239"/>
                </a:gdLst>
                <a:ahLst/>
                <a:cxnLst>
                  <a:cxn ang="0">
                    <a:pos x="connsiteX0" y="connsiteY0"/>
                  </a:cxn>
                  <a:cxn ang="0">
                    <a:pos x="connsiteX1" y="connsiteY1"/>
                  </a:cxn>
                  <a:cxn ang="0">
                    <a:pos x="connsiteX2" y="connsiteY2"/>
                  </a:cxn>
                  <a:cxn ang="0">
                    <a:pos x="connsiteX3" y="connsiteY3"/>
                  </a:cxn>
                </a:cxnLst>
                <a:rect l="l" t="t" r="r" b="b"/>
                <a:pathLst>
                  <a:path w="8017454" h="8239">
                    <a:moveTo>
                      <a:pt x="0" y="0"/>
                    </a:moveTo>
                    <a:lnTo>
                      <a:pt x="8017455" y="0"/>
                    </a:lnTo>
                    <a:lnTo>
                      <a:pt x="801745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5" name="Freeform: Shape 84">
                <a:extLst>
                  <a:ext uri="{FF2B5EF4-FFF2-40B4-BE49-F238E27FC236}">
                    <a16:creationId xmlns:a16="http://schemas.microsoft.com/office/drawing/2014/main" id="{DF76DAF5-18BA-6932-88F4-BA0C7AE28E83}"/>
                  </a:ext>
                </a:extLst>
              </p:cNvPr>
              <p:cNvSpPr/>
              <p:nvPr/>
            </p:nvSpPr>
            <p:spPr>
              <a:xfrm>
                <a:off x="2147012" y="3321009"/>
                <a:ext cx="8017454" cy="8239"/>
              </a:xfrm>
              <a:custGeom>
                <a:avLst/>
                <a:gdLst>
                  <a:gd name="connsiteX0" fmla="*/ 0 w 8017454"/>
                  <a:gd name="connsiteY0" fmla="*/ 0 h 8239"/>
                  <a:gd name="connsiteX1" fmla="*/ 8017455 w 8017454"/>
                  <a:gd name="connsiteY1" fmla="*/ 0 h 8239"/>
                  <a:gd name="connsiteX2" fmla="*/ 8017455 w 8017454"/>
                  <a:gd name="connsiteY2" fmla="*/ 8240 h 8239"/>
                  <a:gd name="connsiteX3" fmla="*/ 0 w 8017454"/>
                  <a:gd name="connsiteY3" fmla="*/ 8240 h 8239"/>
                </a:gdLst>
                <a:ahLst/>
                <a:cxnLst>
                  <a:cxn ang="0">
                    <a:pos x="connsiteX0" y="connsiteY0"/>
                  </a:cxn>
                  <a:cxn ang="0">
                    <a:pos x="connsiteX1" y="connsiteY1"/>
                  </a:cxn>
                  <a:cxn ang="0">
                    <a:pos x="connsiteX2" y="connsiteY2"/>
                  </a:cxn>
                  <a:cxn ang="0">
                    <a:pos x="connsiteX3" y="connsiteY3"/>
                  </a:cxn>
                </a:cxnLst>
                <a:rect l="l" t="t" r="r" b="b"/>
                <a:pathLst>
                  <a:path w="8017454" h="8239">
                    <a:moveTo>
                      <a:pt x="0" y="0"/>
                    </a:moveTo>
                    <a:lnTo>
                      <a:pt x="8017455" y="0"/>
                    </a:lnTo>
                    <a:lnTo>
                      <a:pt x="8017455" y="8240"/>
                    </a:lnTo>
                    <a:lnTo>
                      <a:pt x="0" y="8240"/>
                    </a:lnTo>
                    <a:close/>
                  </a:path>
                </a:pathLst>
              </a:custGeom>
              <a:solidFill>
                <a:srgbClr val="B3CCD4"/>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nvGrpSpPr>
              <p:cNvPr id="86" name="Graphic 1494">
                <a:extLst>
                  <a:ext uri="{FF2B5EF4-FFF2-40B4-BE49-F238E27FC236}">
                    <a16:creationId xmlns:a16="http://schemas.microsoft.com/office/drawing/2014/main" id="{38BF05F4-8867-1589-571E-1439368549EF}"/>
                  </a:ext>
                </a:extLst>
              </p:cNvPr>
              <p:cNvGrpSpPr/>
              <p:nvPr/>
            </p:nvGrpSpPr>
            <p:grpSpPr>
              <a:xfrm rot="1984211">
                <a:off x="9221173" y="1778219"/>
                <a:ext cx="1677283" cy="692154"/>
                <a:chOff x="8540368" y="1976711"/>
                <a:chExt cx="1677283" cy="692154"/>
              </a:xfrm>
            </p:grpSpPr>
            <p:sp>
              <p:nvSpPr>
                <p:cNvPr id="91" name="Freeform: Shape 90">
                  <a:extLst>
                    <a:ext uri="{FF2B5EF4-FFF2-40B4-BE49-F238E27FC236}">
                      <a16:creationId xmlns:a16="http://schemas.microsoft.com/office/drawing/2014/main" id="{E3A5BF60-B6FD-06E4-4CAE-AB04BDA249D7}"/>
                    </a:ext>
                  </a:extLst>
                </p:cNvPr>
                <p:cNvSpPr/>
                <p:nvPr/>
              </p:nvSpPr>
              <p:spPr>
                <a:xfrm>
                  <a:off x="8540368" y="1976711"/>
                  <a:ext cx="1677283" cy="682083"/>
                </a:xfrm>
                <a:custGeom>
                  <a:avLst/>
                  <a:gdLst>
                    <a:gd name="connsiteX0" fmla="*/ 1616166 w 1677283"/>
                    <a:gd name="connsiteY0" fmla="*/ 681818 h 682083"/>
                    <a:gd name="connsiteX1" fmla="*/ 1616166 w 1677283"/>
                    <a:gd name="connsiteY1" fmla="*/ 661218 h 682083"/>
                    <a:gd name="connsiteX2" fmla="*/ 1616166 w 1677283"/>
                    <a:gd name="connsiteY2" fmla="*/ 675638 h 682083"/>
                    <a:gd name="connsiteX3" fmla="*/ 1628526 w 1677283"/>
                    <a:gd name="connsiteY3" fmla="*/ 675638 h 682083"/>
                    <a:gd name="connsiteX4" fmla="*/ 1628526 w 1677283"/>
                    <a:gd name="connsiteY4" fmla="*/ 648858 h 682083"/>
                    <a:gd name="connsiteX5" fmla="*/ 1628526 w 1677283"/>
                    <a:gd name="connsiteY5" fmla="*/ 648858 h 682083"/>
                    <a:gd name="connsiteX6" fmla="*/ 1628526 w 1677283"/>
                    <a:gd name="connsiteY6" fmla="*/ 636498 h 682083"/>
                    <a:gd name="connsiteX7" fmla="*/ 1628526 w 1677283"/>
                    <a:gd name="connsiteY7" fmla="*/ 636498 h 682083"/>
                    <a:gd name="connsiteX8" fmla="*/ 1628526 w 1677283"/>
                    <a:gd name="connsiteY8" fmla="*/ 636498 h 682083"/>
                    <a:gd name="connsiteX9" fmla="*/ 1628526 w 1677283"/>
                    <a:gd name="connsiteY9" fmla="*/ 636498 h 682083"/>
                    <a:gd name="connsiteX10" fmla="*/ 1628526 w 1677283"/>
                    <a:gd name="connsiteY10" fmla="*/ 636498 h 682083"/>
                    <a:gd name="connsiteX11" fmla="*/ 1628526 w 1677283"/>
                    <a:gd name="connsiteY11" fmla="*/ 636498 h 682083"/>
                    <a:gd name="connsiteX12" fmla="*/ 1628526 w 1677283"/>
                    <a:gd name="connsiteY12" fmla="*/ 636498 h 682083"/>
                    <a:gd name="connsiteX13" fmla="*/ 1616166 w 1677283"/>
                    <a:gd name="connsiteY13" fmla="*/ 636498 h 682083"/>
                    <a:gd name="connsiteX14" fmla="*/ 1616166 w 1677283"/>
                    <a:gd name="connsiteY14" fmla="*/ 636498 h 682083"/>
                    <a:gd name="connsiteX15" fmla="*/ 1616166 w 1677283"/>
                    <a:gd name="connsiteY15" fmla="*/ 648858 h 682083"/>
                    <a:gd name="connsiteX16" fmla="*/ 1616166 w 1677283"/>
                    <a:gd name="connsiteY16" fmla="*/ 648858 h 682083"/>
                    <a:gd name="connsiteX17" fmla="*/ 1616166 w 1677283"/>
                    <a:gd name="connsiteY17" fmla="*/ 648858 h 682083"/>
                    <a:gd name="connsiteX18" fmla="*/ 1616166 w 1677283"/>
                    <a:gd name="connsiteY18" fmla="*/ 634438 h 682083"/>
                    <a:gd name="connsiteX19" fmla="*/ 1603805 w 1677283"/>
                    <a:gd name="connsiteY19" fmla="*/ 634438 h 682083"/>
                    <a:gd name="connsiteX20" fmla="*/ 1603805 w 1677283"/>
                    <a:gd name="connsiteY20" fmla="*/ 634438 h 682083"/>
                    <a:gd name="connsiteX21" fmla="*/ 1603805 w 1677283"/>
                    <a:gd name="connsiteY21" fmla="*/ 634438 h 682083"/>
                    <a:gd name="connsiteX22" fmla="*/ 1603805 w 1677283"/>
                    <a:gd name="connsiteY22" fmla="*/ 634438 h 682083"/>
                    <a:gd name="connsiteX23" fmla="*/ 1603805 w 1677283"/>
                    <a:gd name="connsiteY23" fmla="*/ 634438 h 682083"/>
                    <a:gd name="connsiteX24" fmla="*/ 1603805 w 1677283"/>
                    <a:gd name="connsiteY24" fmla="*/ 634438 h 682083"/>
                    <a:gd name="connsiteX25" fmla="*/ 1603805 w 1677283"/>
                    <a:gd name="connsiteY25" fmla="*/ 634438 h 682083"/>
                    <a:gd name="connsiteX26" fmla="*/ 1603805 w 1677283"/>
                    <a:gd name="connsiteY26" fmla="*/ 624139 h 682083"/>
                    <a:gd name="connsiteX27" fmla="*/ 1603805 w 1677283"/>
                    <a:gd name="connsiteY27" fmla="*/ 624139 h 682083"/>
                    <a:gd name="connsiteX28" fmla="*/ 1603805 w 1677283"/>
                    <a:gd name="connsiteY28" fmla="*/ 607658 h 682083"/>
                    <a:gd name="connsiteX29" fmla="*/ 1603805 w 1677283"/>
                    <a:gd name="connsiteY29" fmla="*/ 617958 h 682083"/>
                    <a:gd name="connsiteX30" fmla="*/ 1603805 w 1677283"/>
                    <a:gd name="connsiteY30" fmla="*/ 617958 h 682083"/>
                    <a:gd name="connsiteX31" fmla="*/ 1603805 w 1677283"/>
                    <a:gd name="connsiteY31" fmla="*/ 617958 h 682083"/>
                    <a:gd name="connsiteX32" fmla="*/ 1603805 w 1677283"/>
                    <a:gd name="connsiteY32" fmla="*/ 617958 h 682083"/>
                    <a:gd name="connsiteX33" fmla="*/ 1603805 w 1677283"/>
                    <a:gd name="connsiteY33" fmla="*/ 607658 h 682083"/>
                    <a:gd name="connsiteX34" fmla="*/ 1603805 w 1677283"/>
                    <a:gd name="connsiteY34" fmla="*/ 607658 h 682083"/>
                    <a:gd name="connsiteX35" fmla="*/ 1603805 w 1677283"/>
                    <a:gd name="connsiteY35" fmla="*/ 607658 h 682083"/>
                    <a:gd name="connsiteX36" fmla="*/ 1616166 w 1677283"/>
                    <a:gd name="connsiteY36" fmla="*/ 607658 h 682083"/>
                    <a:gd name="connsiteX37" fmla="*/ 1616166 w 1677283"/>
                    <a:gd name="connsiteY37" fmla="*/ 597359 h 682083"/>
                    <a:gd name="connsiteX38" fmla="*/ 1616166 w 1677283"/>
                    <a:gd name="connsiteY38" fmla="*/ 597359 h 682083"/>
                    <a:gd name="connsiteX39" fmla="*/ 1616166 w 1677283"/>
                    <a:gd name="connsiteY39" fmla="*/ 576759 h 682083"/>
                    <a:gd name="connsiteX40" fmla="*/ 1616166 w 1677283"/>
                    <a:gd name="connsiteY40" fmla="*/ 576759 h 682083"/>
                    <a:gd name="connsiteX41" fmla="*/ 1616166 w 1677283"/>
                    <a:gd name="connsiteY41" fmla="*/ 576759 h 682083"/>
                    <a:gd name="connsiteX42" fmla="*/ 1616166 w 1677283"/>
                    <a:gd name="connsiteY42" fmla="*/ 560279 h 682083"/>
                    <a:gd name="connsiteX43" fmla="*/ 1616166 w 1677283"/>
                    <a:gd name="connsiteY43" fmla="*/ 560279 h 682083"/>
                    <a:gd name="connsiteX44" fmla="*/ 1616166 w 1677283"/>
                    <a:gd name="connsiteY44" fmla="*/ 560279 h 682083"/>
                    <a:gd name="connsiteX45" fmla="*/ 1616166 w 1677283"/>
                    <a:gd name="connsiteY45" fmla="*/ 560279 h 682083"/>
                    <a:gd name="connsiteX46" fmla="*/ 1616166 w 1677283"/>
                    <a:gd name="connsiteY46" fmla="*/ 549979 h 682083"/>
                    <a:gd name="connsiteX47" fmla="*/ 1616166 w 1677283"/>
                    <a:gd name="connsiteY47" fmla="*/ 549979 h 682083"/>
                    <a:gd name="connsiteX48" fmla="*/ 1616166 w 1677283"/>
                    <a:gd name="connsiteY48" fmla="*/ 533499 h 682083"/>
                    <a:gd name="connsiteX49" fmla="*/ 1616166 w 1677283"/>
                    <a:gd name="connsiteY49" fmla="*/ 533499 h 682083"/>
                    <a:gd name="connsiteX50" fmla="*/ 1636765 w 1677283"/>
                    <a:gd name="connsiteY50" fmla="*/ 552039 h 682083"/>
                    <a:gd name="connsiteX51" fmla="*/ 1636765 w 1677283"/>
                    <a:gd name="connsiteY51" fmla="*/ 523199 h 682083"/>
                    <a:gd name="connsiteX52" fmla="*/ 1626465 w 1677283"/>
                    <a:gd name="connsiteY52" fmla="*/ 523199 h 682083"/>
                    <a:gd name="connsiteX53" fmla="*/ 1626465 w 1677283"/>
                    <a:gd name="connsiteY53" fmla="*/ 523199 h 682083"/>
                    <a:gd name="connsiteX54" fmla="*/ 1640885 w 1677283"/>
                    <a:gd name="connsiteY54" fmla="*/ 537619 h 682083"/>
                    <a:gd name="connsiteX55" fmla="*/ 1640885 w 1677283"/>
                    <a:gd name="connsiteY55" fmla="*/ 537619 h 682083"/>
                    <a:gd name="connsiteX56" fmla="*/ 1640885 w 1677283"/>
                    <a:gd name="connsiteY56" fmla="*/ 537619 h 682083"/>
                    <a:gd name="connsiteX57" fmla="*/ 1640885 w 1677283"/>
                    <a:gd name="connsiteY57" fmla="*/ 537619 h 682083"/>
                    <a:gd name="connsiteX58" fmla="*/ 1628526 w 1677283"/>
                    <a:gd name="connsiteY58" fmla="*/ 537619 h 682083"/>
                    <a:gd name="connsiteX59" fmla="*/ 1642946 w 1677283"/>
                    <a:gd name="connsiteY59" fmla="*/ 537619 h 682083"/>
                    <a:gd name="connsiteX60" fmla="*/ 1630585 w 1677283"/>
                    <a:gd name="connsiteY60" fmla="*/ 537619 h 682083"/>
                    <a:gd name="connsiteX61" fmla="*/ 1630585 w 1677283"/>
                    <a:gd name="connsiteY61" fmla="*/ 521140 h 682083"/>
                    <a:gd name="connsiteX62" fmla="*/ 1630585 w 1677283"/>
                    <a:gd name="connsiteY62" fmla="*/ 502600 h 682083"/>
                    <a:gd name="connsiteX63" fmla="*/ 1630585 w 1677283"/>
                    <a:gd name="connsiteY63" fmla="*/ 514959 h 682083"/>
                    <a:gd name="connsiteX64" fmla="*/ 1630585 w 1677283"/>
                    <a:gd name="connsiteY64" fmla="*/ 514959 h 682083"/>
                    <a:gd name="connsiteX65" fmla="*/ 1630585 w 1677283"/>
                    <a:gd name="connsiteY65" fmla="*/ 514959 h 682083"/>
                    <a:gd name="connsiteX66" fmla="*/ 1630585 w 1677283"/>
                    <a:gd name="connsiteY66" fmla="*/ 514959 h 682083"/>
                    <a:gd name="connsiteX67" fmla="*/ 1630585 w 1677283"/>
                    <a:gd name="connsiteY67" fmla="*/ 514959 h 682083"/>
                    <a:gd name="connsiteX68" fmla="*/ 1645005 w 1677283"/>
                    <a:gd name="connsiteY68" fmla="*/ 514959 h 682083"/>
                    <a:gd name="connsiteX69" fmla="*/ 1645005 w 1677283"/>
                    <a:gd name="connsiteY69" fmla="*/ 514959 h 682083"/>
                    <a:gd name="connsiteX70" fmla="*/ 1645005 w 1677283"/>
                    <a:gd name="connsiteY70" fmla="*/ 500539 h 682083"/>
                    <a:gd name="connsiteX71" fmla="*/ 1645005 w 1677283"/>
                    <a:gd name="connsiteY71" fmla="*/ 500539 h 682083"/>
                    <a:gd name="connsiteX72" fmla="*/ 1645005 w 1677283"/>
                    <a:gd name="connsiteY72" fmla="*/ 488180 h 682083"/>
                    <a:gd name="connsiteX73" fmla="*/ 1645005 w 1677283"/>
                    <a:gd name="connsiteY73" fmla="*/ 488180 h 682083"/>
                    <a:gd name="connsiteX74" fmla="*/ 1645005 w 1677283"/>
                    <a:gd name="connsiteY74" fmla="*/ 477879 h 682083"/>
                    <a:gd name="connsiteX75" fmla="*/ 1628526 w 1677283"/>
                    <a:gd name="connsiteY75" fmla="*/ 477879 h 682083"/>
                    <a:gd name="connsiteX76" fmla="*/ 1628526 w 1677283"/>
                    <a:gd name="connsiteY76" fmla="*/ 477879 h 682083"/>
                    <a:gd name="connsiteX77" fmla="*/ 1628526 w 1677283"/>
                    <a:gd name="connsiteY77" fmla="*/ 477879 h 682083"/>
                    <a:gd name="connsiteX78" fmla="*/ 1628526 w 1677283"/>
                    <a:gd name="connsiteY78" fmla="*/ 477879 h 682083"/>
                    <a:gd name="connsiteX79" fmla="*/ 1628526 w 1677283"/>
                    <a:gd name="connsiteY79" fmla="*/ 461400 h 682083"/>
                    <a:gd name="connsiteX80" fmla="*/ 1628526 w 1677283"/>
                    <a:gd name="connsiteY80" fmla="*/ 461400 h 682083"/>
                    <a:gd name="connsiteX81" fmla="*/ 1642946 w 1677283"/>
                    <a:gd name="connsiteY81" fmla="*/ 461400 h 682083"/>
                    <a:gd name="connsiteX82" fmla="*/ 1642946 w 1677283"/>
                    <a:gd name="connsiteY82" fmla="*/ 461400 h 682083"/>
                    <a:gd name="connsiteX83" fmla="*/ 1642946 w 1677283"/>
                    <a:gd name="connsiteY83" fmla="*/ 461400 h 682083"/>
                    <a:gd name="connsiteX84" fmla="*/ 1659426 w 1677283"/>
                    <a:gd name="connsiteY84" fmla="*/ 461400 h 682083"/>
                    <a:gd name="connsiteX85" fmla="*/ 1659425 w 1677283"/>
                    <a:gd name="connsiteY85" fmla="*/ 461400 h 682083"/>
                    <a:gd name="connsiteX86" fmla="*/ 1671785 w 1677283"/>
                    <a:gd name="connsiteY86" fmla="*/ 461400 h 682083"/>
                    <a:gd name="connsiteX87" fmla="*/ 1671785 w 1677283"/>
                    <a:gd name="connsiteY87" fmla="*/ 461400 h 682083"/>
                    <a:gd name="connsiteX88" fmla="*/ 1651186 w 1677283"/>
                    <a:gd name="connsiteY88" fmla="*/ 461400 h 682083"/>
                    <a:gd name="connsiteX89" fmla="*/ 1636766 w 1677283"/>
                    <a:gd name="connsiteY89" fmla="*/ 440800 h 682083"/>
                    <a:gd name="connsiteX90" fmla="*/ 1636765 w 1677283"/>
                    <a:gd name="connsiteY90" fmla="*/ 428440 h 682083"/>
                    <a:gd name="connsiteX91" fmla="*/ 1636765 w 1677283"/>
                    <a:gd name="connsiteY91" fmla="*/ 428440 h 682083"/>
                    <a:gd name="connsiteX92" fmla="*/ 1636765 w 1677283"/>
                    <a:gd name="connsiteY92" fmla="*/ 416080 h 682083"/>
                    <a:gd name="connsiteX93" fmla="*/ 1636765 w 1677283"/>
                    <a:gd name="connsiteY93" fmla="*/ 416080 h 682083"/>
                    <a:gd name="connsiteX94" fmla="*/ 1626465 w 1677283"/>
                    <a:gd name="connsiteY94" fmla="*/ 416080 h 682083"/>
                    <a:gd name="connsiteX95" fmla="*/ 1626465 w 1677283"/>
                    <a:gd name="connsiteY95" fmla="*/ 401660 h 682083"/>
                    <a:gd name="connsiteX96" fmla="*/ 1626465 w 1677283"/>
                    <a:gd name="connsiteY96" fmla="*/ 401660 h 682083"/>
                    <a:gd name="connsiteX97" fmla="*/ 1626465 w 1677283"/>
                    <a:gd name="connsiteY97" fmla="*/ 383120 h 682083"/>
                    <a:gd name="connsiteX98" fmla="*/ 1626465 w 1677283"/>
                    <a:gd name="connsiteY98" fmla="*/ 383120 h 682083"/>
                    <a:gd name="connsiteX99" fmla="*/ 1626465 w 1677283"/>
                    <a:gd name="connsiteY99" fmla="*/ 383120 h 682083"/>
                    <a:gd name="connsiteX100" fmla="*/ 1626465 w 1677283"/>
                    <a:gd name="connsiteY100" fmla="*/ 383120 h 682083"/>
                    <a:gd name="connsiteX101" fmla="*/ 1626465 w 1677283"/>
                    <a:gd name="connsiteY101" fmla="*/ 383120 h 682083"/>
                    <a:gd name="connsiteX102" fmla="*/ 1626465 w 1677283"/>
                    <a:gd name="connsiteY102" fmla="*/ 383120 h 682083"/>
                    <a:gd name="connsiteX103" fmla="*/ 1638826 w 1677283"/>
                    <a:gd name="connsiteY103" fmla="*/ 383120 h 682083"/>
                    <a:gd name="connsiteX104" fmla="*/ 1638826 w 1677283"/>
                    <a:gd name="connsiteY104" fmla="*/ 383120 h 682083"/>
                    <a:gd name="connsiteX105" fmla="*/ 1649125 w 1677283"/>
                    <a:gd name="connsiteY105" fmla="*/ 383120 h 682083"/>
                    <a:gd name="connsiteX106" fmla="*/ 1649125 w 1677283"/>
                    <a:gd name="connsiteY106" fmla="*/ 383120 h 682083"/>
                    <a:gd name="connsiteX107" fmla="*/ 1649125 w 1677283"/>
                    <a:gd name="connsiteY107" fmla="*/ 383120 h 682083"/>
                    <a:gd name="connsiteX108" fmla="*/ 1649125 w 1677283"/>
                    <a:gd name="connsiteY108" fmla="*/ 383120 h 682083"/>
                    <a:gd name="connsiteX109" fmla="*/ 1628526 w 1677283"/>
                    <a:gd name="connsiteY109" fmla="*/ 383120 h 682083"/>
                    <a:gd name="connsiteX110" fmla="*/ 1628526 w 1677283"/>
                    <a:gd name="connsiteY110" fmla="*/ 383120 h 682083"/>
                    <a:gd name="connsiteX111" fmla="*/ 1628526 w 1677283"/>
                    <a:gd name="connsiteY111" fmla="*/ 383120 h 682083"/>
                    <a:gd name="connsiteX112" fmla="*/ 1628526 w 1677283"/>
                    <a:gd name="connsiteY112" fmla="*/ 352221 h 682083"/>
                    <a:gd name="connsiteX113" fmla="*/ 1628526 w 1677283"/>
                    <a:gd name="connsiteY113" fmla="*/ 352221 h 682083"/>
                    <a:gd name="connsiteX114" fmla="*/ 1628526 w 1677283"/>
                    <a:gd name="connsiteY114" fmla="*/ 352221 h 682083"/>
                    <a:gd name="connsiteX115" fmla="*/ 1628526 w 1677283"/>
                    <a:gd name="connsiteY115" fmla="*/ 352221 h 682083"/>
                    <a:gd name="connsiteX116" fmla="*/ 1628526 w 1677283"/>
                    <a:gd name="connsiteY116" fmla="*/ 352221 h 682083"/>
                    <a:gd name="connsiteX117" fmla="*/ 1628526 w 1677283"/>
                    <a:gd name="connsiteY117" fmla="*/ 352221 h 682083"/>
                    <a:gd name="connsiteX118" fmla="*/ 1616166 w 1677283"/>
                    <a:gd name="connsiteY118" fmla="*/ 333681 h 682083"/>
                    <a:gd name="connsiteX119" fmla="*/ 1616166 w 1677283"/>
                    <a:gd name="connsiteY119" fmla="*/ 333681 h 682083"/>
                    <a:gd name="connsiteX120" fmla="*/ 1616166 w 1677283"/>
                    <a:gd name="connsiteY120" fmla="*/ 333681 h 682083"/>
                    <a:gd name="connsiteX121" fmla="*/ 1616166 w 1677283"/>
                    <a:gd name="connsiteY121" fmla="*/ 333681 h 682083"/>
                    <a:gd name="connsiteX122" fmla="*/ 1616166 w 1677283"/>
                    <a:gd name="connsiteY122" fmla="*/ 333681 h 682083"/>
                    <a:gd name="connsiteX123" fmla="*/ 1616166 w 1677283"/>
                    <a:gd name="connsiteY123" fmla="*/ 333681 h 682083"/>
                    <a:gd name="connsiteX124" fmla="*/ 1616166 w 1677283"/>
                    <a:gd name="connsiteY124" fmla="*/ 333681 h 682083"/>
                    <a:gd name="connsiteX125" fmla="*/ 1616166 w 1677283"/>
                    <a:gd name="connsiteY125" fmla="*/ 333681 h 682083"/>
                    <a:gd name="connsiteX126" fmla="*/ 1630585 w 1677283"/>
                    <a:gd name="connsiteY126" fmla="*/ 333681 h 682083"/>
                    <a:gd name="connsiteX127" fmla="*/ 1616166 w 1677283"/>
                    <a:gd name="connsiteY127" fmla="*/ 333681 h 682083"/>
                    <a:gd name="connsiteX128" fmla="*/ 1616166 w 1677283"/>
                    <a:gd name="connsiteY128" fmla="*/ 333681 h 682083"/>
                    <a:gd name="connsiteX129" fmla="*/ 1616166 w 1677283"/>
                    <a:gd name="connsiteY129" fmla="*/ 333681 h 682083"/>
                    <a:gd name="connsiteX130" fmla="*/ 1616166 w 1677283"/>
                    <a:gd name="connsiteY130" fmla="*/ 333681 h 682083"/>
                    <a:gd name="connsiteX131" fmla="*/ 1616166 w 1677283"/>
                    <a:gd name="connsiteY131" fmla="*/ 321321 h 682083"/>
                    <a:gd name="connsiteX132" fmla="*/ 1616166 w 1677283"/>
                    <a:gd name="connsiteY132" fmla="*/ 321321 h 682083"/>
                    <a:gd name="connsiteX133" fmla="*/ 1616166 w 1677283"/>
                    <a:gd name="connsiteY133" fmla="*/ 302781 h 682083"/>
                    <a:gd name="connsiteX134" fmla="*/ 1616166 w 1677283"/>
                    <a:gd name="connsiteY134" fmla="*/ 302781 h 682083"/>
                    <a:gd name="connsiteX135" fmla="*/ 1616166 w 1677283"/>
                    <a:gd name="connsiteY135" fmla="*/ 302781 h 682083"/>
                    <a:gd name="connsiteX136" fmla="*/ 1616166 w 1677283"/>
                    <a:gd name="connsiteY136" fmla="*/ 302781 h 682083"/>
                    <a:gd name="connsiteX137" fmla="*/ 1638826 w 1677283"/>
                    <a:gd name="connsiteY137" fmla="*/ 302781 h 682083"/>
                    <a:gd name="connsiteX138" fmla="*/ 1622345 w 1677283"/>
                    <a:gd name="connsiteY138" fmla="*/ 302781 h 682083"/>
                    <a:gd name="connsiteX139" fmla="*/ 1622345 w 1677283"/>
                    <a:gd name="connsiteY139" fmla="*/ 302781 h 682083"/>
                    <a:gd name="connsiteX140" fmla="*/ 1622345 w 1677283"/>
                    <a:gd name="connsiteY140" fmla="*/ 302781 h 682083"/>
                    <a:gd name="connsiteX141" fmla="*/ 3198 w 1677283"/>
                    <a:gd name="connsiteY141" fmla="*/ -37 h 682083"/>
                    <a:gd name="connsiteX142" fmla="*/ 3198 w 1677283"/>
                    <a:gd name="connsiteY142" fmla="*/ 28803 h 682083"/>
                    <a:gd name="connsiteX143" fmla="*/ 3198 w 1677283"/>
                    <a:gd name="connsiteY143" fmla="*/ 28804 h 682083"/>
                    <a:gd name="connsiteX144" fmla="*/ 3198 w 1677283"/>
                    <a:gd name="connsiteY144" fmla="*/ 28804 h 682083"/>
                    <a:gd name="connsiteX145" fmla="*/ 3198 w 1677283"/>
                    <a:gd name="connsiteY145" fmla="*/ 28804 h 682083"/>
                    <a:gd name="connsiteX146" fmla="*/ 15559 w 1677283"/>
                    <a:gd name="connsiteY146" fmla="*/ 41163 h 682083"/>
                    <a:gd name="connsiteX147" fmla="*/ 15559 w 1677283"/>
                    <a:gd name="connsiteY147" fmla="*/ 41163 h 682083"/>
                    <a:gd name="connsiteX148" fmla="*/ 15559 w 1677283"/>
                    <a:gd name="connsiteY148" fmla="*/ 41163 h 682083"/>
                    <a:gd name="connsiteX149" fmla="*/ 15559 w 1677283"/>
                    <a:gd name="connsiteY149" fmla="*/ 55583 h 682083"/>
                    <a:gd name="connsiteX150" fmla="*/ 5259 w 1677283"/>
                    <a:gd name="connsiteY150" fmla="*/ 55583 h 682083"/>
                    <a:gd name="connsiteX151" fmla="*/ 23799 w 1677283"/>
                    <a:gd name="connsiteY151" fmla="*/ 98842 h 682083"/>
                    <a:gd name="connsiteX152" fmla="*/ 23799 w 1677283"/>
                    <a:gd name="connsiteY152" fmla="*/ 98842 h 682083"/>
                    <a:gd name="connsiteX153" fmla="*/ 23799 w 1677283"/>
                    <a:gd name="connsiteY153" fmla="*/ 133862 h 682083"/>
                    <a:gd name="connsiteX154" fmla="*/ 23799 w 1677283"/>
                    <a:gd name="connsiteY154" fmla="*/ 146223 h 682083"/>
                    <a:gd name="connsiteX155" fmla="*/ 23799 w 1677283"/>
                    <a:gd name="connsiteY155" fmla="*/ 146223 h 682083"/>
                    <a:gd name="connsiteX156" fmla="*/ 23799 w 1677283"/>
                    <a:gd name="connsiteY156" fmla="*/ 175062 h 682083"/>
                    <a:gd name="connsiteX157" fmla="*/ 7319 w 1677283"/>
                    <a:gd name="connsiteY157" fmla="*/ 205962 h 682083"/>
                    <a:gd name="connsiteX158" fmla="*/ 7319 w 1677283"/>
                    <a:gd name="connsiteY158" fmla="*/ 205962 h 682083"/>
                    <a:gd name="connsiteX159" fmla="*/ 83538 w 1677283"/>
                    <a:gd name="connsiteY159" fmla="*/ 205962 h 682083"/>
                    <a:gd name="connsiteX160" fmla="*/ 83538 w 1677283"/>
                    <a:gd name="connsiteY160" fmla="*/ 205962 h 682083"/>
                    <a:gd name="connsiteX161" fmla="*/ 83538 w 1677283"/>
                    <a:gd name="connsiteY161" fmla="*/ 220381 h 682083"/>
                    <a:gd name="connsiteX162" fmla="*/ 83538 w 1677283"/>
                    <a:gd name="connsiteY162" fmla="*/ 220381 h 682083"/>
                    <a:gd name="connsiteX163" fmla="*/ 83538 w 1677283"/>
                    <a:gd name="connsiteY163" fmla="*/ 236862 h 682083"/>
                    <a:gd name="connsiteX164" fmla="*/ 83538 w 1677283"/>
                    <a:gd name="connsiteY164" fmla="*/ 236862 h 682083"/>
                    <a:gd name="connsiteX165" fmla="*/ 83538 w 1677283"/>
                    <a:gd name="connsiteY165" fmla="*/ 236862 h 682083"/>
                    <a:gd name="connsiteX166" fmla="*/ 83538 w 1677283"/>
                    <a:gd name="connsiteY166" fmla="*/ 236862 h 682083"/>
                    <a:gd name="connsiteX167" fmla="*/ 83538 w 1677283"/>
                    <a:gd name="connsiteY167" fmla="*/ 251281 h 682083"/>
                    <a:gd name="connsiteX168" fmla="*/ 83538 w 1677283"/>
                    <a:gd name="connsiteY168" fmla="*/ 251281 h 682083"/>
                    <a:gd name="connsiteX169" fmla="*/ 83538 w 1677283"/>
                    <a:gd name="connsiteY169" fmla="*/ 251281 h 682083"/>
                    <a:gd name="connsiteX170" fmla="*/ 83538 w 1677283"/>
                    <a:gd name="connsiteY170" fmla="*/ 251281 h 682083"/>
                    <a:gd name="connsiteX171" fmla="*/ 83538 w 1677283"/>
                    <a:gd name="connsiteY171" fmla="*/ 265701 h 682083"/>
                    <a:gd name="connsiteX172" fmla="*/ 83538 w 1677283"/>
                    <a:gd name="connsiteY172" fmla="*/ 278061 h 682083"/>
                    <a:gd name="connsiteX173" fmla="*/ 83538 w 1677283"/>
                    <a:gd name="connsiteY173" fmla="*/ 278061 h 682083"/>
                    <a:gd name="connsiteX174" fmla="*/ 83538 w 1677283"/>
                    <a:gd name="connsiteY174" fmla="*/ 278061 h 682083"/>
                    <a:gd name="connsiteX175" fmla="*/ 83538 w 1677283"/>
                    <a:gd name="connsiteY175" fmla="*/ 278061 h 682083"/>
                    <a:gd name="connsiteX176" fmla="*/ 83538 w 1677283"/>
                    <a:gd name="connsiteY176" fmla="*/ 296601 h 682083"/>
                    <a:gd name="connsiteX177" fmla="*/ 73239 w 1677283"/>
                    <a:gd name="connsiteY177" fmla="*/ 327501 h 682083"/>
                    <a:gd name="connsiteX178" fmla="*/ 73238 w 1677283"/>
                    <a:gd name="connsiteY178" fmla="*/ 327501 h 682083"/>
                    <a:gd name="connsiteX179" fmla="*/ 73238 w 1677283"/>
                    <a:gd name="connsiteY179" fmla="*/ 327501 h 682083"/>
                    <a:gd name="connsiteX180" fmla="*/ 73238 w 1677283"/>
                    <a:gd name="connsiteY180" fmla="*/ 343981 h 682083"/>
                    <a:gd name="connsiteX181" fmla="*/ 73238 w 1677283"/>
                    <a:gd name="connsiteY181" fmla="*/ 343981 h 682083"/>
                    <a:gd name="connsiteX182" fmla="*/ 73238 w 1677283"/>
                    <a:gd name="connsiteY182" fmla="*/ 343981 h 682083"/>
                    <a:gd name="connsiteX183" fmla="*/ 73238 w 1677283"/>
                    <a:gd name="connsiteY183" fmla="*/ 343981 h 682083"/>
                    <a:gd name="connsiteX184" fmla="*/ 73238 w 1677283"/>
                    <a:gd name="connsiteY184" fmla="*/ 343981 h 682083"/>
                    <a:gd name="connsiteX185" fmla="*/ 73238 w 1677283"/>
                    <a:gd name="connsiteY185" fmla="*/ 364580 h 682083"/>
                    <a:gd name="connsiteX186" fmla="*/ 73238 w 1677283"/>
                    <a:gd name="connsiteY186" fmla="*/ 352221 h 682083"/>
                    <a:gd name="connsiteX187" fmla="*/ 73238 w 1677283"/>
                    <a:gd name="connsiteY187" fmla="*/ 352221 h 682083"/>
                    <a:gd name="connsiteX188" fmla="*/ 73238 w 1677283"/>
                    <a:gd name="connsiteY188" fmla="*/ 352221 h 682083"/>
                    <a:gd name="connsiteX189" fmla="*/ 73238 w 1677283"/>
                    <a:gd name="connsiteY189" fmla="*/ 366641 h 682083"/>
                    <a:gd name="connsiteX190" fmla="*/ 73238 w 1677283"/>
                    <a:gd name="connsiteY190" fmla="*/ 379000 h 682083"/>
                    <a:gd name="connsiteX191" fmla="*/ 58818 w 1677283"/>
                    <a:gd name="connsiteY191" fmla="*/ 379000 h 682083"/>
                    <a:gd name="connsiteX192" fmla="*/ 58818 w 1677283"/>
                    <a:gd name="connsiteY192" fmla="*/ 379000 h 682083"/>
                    <a:gd name="connsiteX193" fmla="*/ 58818 w 1677283"/>
                    <a:gd name="connsiteY193" fmla="*/ 379000 h 682083"/>
                    <a:gd name="connsiteX194" fmla="*/ 58818 w 1677283"/>
                    <a:gd name="connsiteY194" fmla="*/ 379000 h 682083"/>
                    <a:gd name="connsiteX195" fmla="*/ 58818 w 1677283"/>
                    <a:gd name="connsiteY195" fmla="*/ 420200 h 682083"/>
                    <a:gd name="connsiteX196" fmla="*/ 58818 w 1677283"/>
                    <a:gd name="connsiteY196" fmla="*/ 420200 h 682083"/>
                    <a:gd name="connsiteX197" fmla="*/ 58818 w 1677283"/>
                    <a:gd name="connsiteY197" fmla="*/ 479940 h 682083"/>
                    <a:gd name="connsiteX198" fmla="*/ 48518 w 1677283"/>
                    <a:gd name="connsiteY198" fmla="*/ 479940 h 682083"/>
                    <a:gd name="connsiteX199" fmla="*/ 48518 w 1677283"/>
                    <a:gd name="connsiteY199" fmla="*/ 496419 h 682083"/>
                    <a:gd name="connsiteX200" fmla="*/ 48518 w 1677283"/>
                    <a:gd name="connsiteY200" fmla="*/ 517019 h 682083"/>
                    <a:gd name="connsiteX201" fmla="*/ 48518 w 1677283"/>
                    <a:gd name="connsiteY201" fmla="*/ 517019 h 682083"/>
                    <a:gd name="connsiteX202" fmla="*/ 48518 w 1677283"/>
                    <a:gd name="connsiteY202" fmla="*/ 517019 h 682083"/>
                    <a:gd name="connsiteX203" fmla="*/ 48518 w 1677283"/>
                    <a:gd name="connsiteY203" fmla="*/ 556159 h 682083"/>
                    <a:gd name="connsiteX204" fmla="*/ 48518 w 1677283"/>
                    <a:gd name="connsiteY204" fmla="*/ 556159 h 682083"/>
                    <a:gd name="connsiteX205" fmla="*/ 1601746 w 1677283"/>
                    <a:gd name="connsiteY205" fmla="*/ 681818 h 682083"/>
                    <a:gd name="connsiteX206" fmla="*/ 1616166 w 1677283"/>
                    <a:gd name="connsiteY206" fmla="*/ 681818 h 68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677283" h="682083">
                      <a:moveTo>
                        <a:pt x="1616166" y="681818"/>
                      </a:moveTo>
                      <a:cubicBezTo>
                        <a:pt x="1612000" y="675583"/>
                        <a:pt x="1612000" y="667453"/>
                        <a:pt x="1616166" y="661218"/>
                      </a:cubicBezTo>
                      <a:cubicBezTo>
                        <a:pt x="1616166" y="661218"/>
                        <a:pt x="1616166" y="661218"/>
                        <a:pt x="1616166" y="675638"/>
                      </a:cubicBezTo>
                      <a:cubicBezTo>
                        <a:pt x="1616166" y="690058"/>
                        <a:pt x="1616166" y="675638"/>
                        <a:pt x="1628526" y="675638"/>
                      </a:cubicBezTo>
                      <a:cubicBezTo>
                        <a:pt x="1640885" y="675638"/>
                        <a:pt x="1628526" y="655038"/>
                        <a:pt x="1628526" y="648858"/>
                      </a:cubicBezTo>
                      <a:cubicBezTo>
                        <a:pt x="1628526" y="642679"/>
                        <a:pt x="1628526" y="659158"/>
                        <a:pt x="1628526" y="648858"/>
                      </a:cubicBezTo>
                      <a:cubicBezTo>
                        <a:pt x="1628526" y="638559"/>
                        <a:pt x="1628526" y="636498"/>
                        <a:pt x="1628526" y="636498"/>
                      </a:cubicBezTo>
                      <a:cubicBezTo>
                        <a:pt x="1628526" y="636498"/>
                        <a:pt x="1628526" y="636498"/>
                        <a:pt x="1628526" y="636498"/>
                      </a:cubicBezTo>
                      <a:cubicBezTo>
                        <a:pt x="1628526" y="636498"/>
                        <a:pt x="1628526" y="636498"/>
                        <a:pt x="1628526" y="636498"/>
                      </a:cubicBezTo>
                      <a:cubicBezTo>
                        <a:pt x="1628526" y="636498"/>
                        <a:pt x="1628526" y="636498"/>
                        <a:pt x="1628526" y="636498"/>
                      </a:cubicBezTo>
                      <a:lnTo>
                        <a:pt x="1628526" y="636498"/>
                      </a:lnTo>
                      <a:cubicBezTo>
                        <a:pt x="1628526" y="636498"/>
                        <a:pt x="1628526" y="636498"/>
                        <a:pt x="1628526" y="636498"/>
                      </a:cubicBezTo>
                      <a:cubicBezTo>
                        <a:pt x="1628526" y="636498"/>
                        <a:pt x="1628526" y="636498"/>
                        <a:pt x="1628526" y="636498"/>
                      </a:cubicBezTo>
                      <a:cubicBezTo>
                        <a:pt x="1628526" y="636498"/>
                        <a:pt x="1616166" y="636498"/>
                        <a:pt x="1616166" y="636498"/>
                      </a:cubicBezTo>
                      <a:cubicBezTo>
                        <a:pt x="1616166" y="636498"/>
                        <a:pt x="1616166" y="636498"/>
                        <a:pt x="1616166" y="636498"/>
                      </a:cubicBezTo>
                      <a:cubicBezTo>
                        <a:pt x="1616166" y="636498"/>
                        <a:pt x="1616166" y="648858"/>
                        <a:pt x="1616166" y="648858"/>
                      </a:cubicBezTo>
                      <a:cubicBezTo>
                        <a:pt x="1616166" y="648858"/>
                        <a:pt x="1616166" y="648858"/>
                        <a:pt x="1616166" y="648858"/>
                      </a:cubicBezTo>
                      <a:lnTo>
                        <a:pt x="1616166" y="648858"/>
                      </a:lnTo>
                      <a:cubicBezTo>
                        <a:pt x="1616166" y="648858"/>
                        <a:pt x="1616166" y="648858"/>
                        <a:pt x="1616166" y="634438"/>
                      </a:cubicBezTo>
                      <a:cubicBezTo>
                        <a:pt x="1616166" y="620019"/>
                        <a:pt x="1616166" y="634438"/>
                        <a:pt x="1603805" y="634438"/>
                      </a:cubicBezTo>
                      <a:cubicBezTo>
                        <a:pt x="1591446" y="634438"/>
                        <a:pt x="1603805" y="634438"/>
                        <a:pt x="1603805" y="634438"/>
                      </a:cubicBezTo>
                      <a:lnTo>
                        <a:pt x="1603805" y="634438"/>
                      </a:lnTo>
                      <a:cubicBezTo>
                        <a:pt x="1603805" y="634438"/>
                        <a:pt x="1603805" y="634438"/>
                        <a:pt x="1603805" y="634438"/>
                      </a:cubicBezTo>
                      <a:lnTo>
                        <a:pt x="1603805" y="634438"/>
                      </a:lnTo>
                      <a:lnTo>
                        <a:pt x="1603805" y="634438"/>
                      </a:lnTo>
                      <a:cubicBezTo>
                        <a:pt x="1603805" y="634438"/>
                        <a:pt x="1603805" y="634438"/>
                        <a:pt x="1603805" y="634438"/>
                      </a:cubicBezTo>
                      <a:cubicBezTo>
                        <a:pt x="1603805" y="634438"/>
                        <a:pt x="1603805" y="634438"/>
                        <a:pt x="1603805" y="624139"/>
                      </a:cubicBezTo>
                      <a:cubicBezTo>
                        <a:pt x="1603805" y="613838"/>
                        <a:pt x="1603805" y="624139"/>
                        <a:pt x="1603805" y="624139"/>
                      </a:cubicBezTo>
                      <a:cubicBezTo>
                        <a:pt x="1603805" y="624139"/>
                        <a:pt x="1603805" y="624139"/>
                        <a:pt x="1603805" y="607658"/>
                      </a:cubicBezTo>
                      <a:cubicBezTo>
                        <a:pt x="1603805" y="591179"/>
                        <a:pt x="1603805" y="607658"/>
                        <a:pt x="1603805" y="617958"/>
                      </a:cubicBezTo>
                      <a:lnTo>
                        <a:pt x="1603805" y="617958"/>
                      </a:lnTo>
                      <a:cubicBezTo>
                        <a:pt x="1603805" y="617958"/>
                        <a:pt x="1603805" y="617958"/>
                        <a:pt x="1603805" y="617958"/>
                      </a:cubicBezTo>
                      <a:lnTo>
                        <a:pt x="1603805" y="617958"/>
                      </a:lnTo>
                      <a:cubicBezTo>
                        <a:pt x="1603805" y="617958"/>
                        <a:pt x="1603805" y="617958"/>
                        <a:pt x="1603805" y="607658"/>
                      </a:cubicBezTo>
                      <a:lnTo>
                        <a:pt x="1603805" y="607658"/>
                      </a:lnTo>
                      <a:cubicBezTo>
                        <a:pt x="1603805" y="607658"/>
                        <a:pt x="1603805" y="607658"/>
                        <a:pt x="1603805" y="607658"/>
                      </a:cubicBezTo>
                      <a:cubicBezTo>
                        <a:pt x="1603805" y="607658"/>
                        <a:pt x="1603805" y="607658"/>
                        <a:pt x="1616166" y="607658"/>
                      </a:cubicBezTo>
                      <a:cubicBezTo>
                        <a:pt x="1628526" y="607658"/>
                        <a:pt x="1616166" y="607658"/>
                        <a:pt x="1616166" y="597359"/>
                      </a:cubicBezTo>
                      <a:lnTo>
                        <a:pt x="1616166" y="597359"/>
                      </a:lnTo>
                      <a:cubicBezTo>
                        <a:pt x="1616166" y="597359"/>
                        <a:pt x="1616166" y="582939"/>
                        <a:pt x="1616166" y="576759"/>
                      </a:cubicBezTo>
                      <a:cubicBezTo>
                        <a:pt x="1616166" y="570579"/>
                        <a:pt x="1616166" y="576759"/>
                        <a:pt x="1616166" y="576759"/>
                      </a:cubicBezTo>
                      <a:cubicBezTo>
                        <a:pt x="1616166" y="576759"/>
                        <a:pt x="1616166" y="576759"/>
                        <a:pt x="1616166" y="576759"/>
                      </a:cubicBezTo>
                      <a:cubicBezTo>
                        <a:pt x="1616166" y="576759"/>
                        <a:pt x="1616166" y="562339"/>
                        <a:pt x="1616166" y="560279"/>
                      </a:cubicBezTo>
                      <a:lnTo>
                        <a:pt x="1616166" y="560279"/>
                      </a:lnTo>
                      <a:lnTo>
                        <a:pt x="1616166" y="560279"/>
                      </a:lnTo>
                      <a:lnTo>
                        <a:pt x="1616166" y="560279"/>
                      </a:lnTo>
                      <a:cubicBezTo>
                        <a:pt x="1616166" y="560279"/>
                        <a:pt x="1616166" y="560279"/>
                        <a:pt x="1616166" y="549979"/>
                      </a:cubicBezTo>
                      <a:lnTo>
                        <a:pt x="1616166" y="549979"/>
                      </a:lnTo>
                      <a:cubicBezTo>
                        <a:pt x="1616166" y="549979"/>
                        <a:pt x="1616166" y="535559"/>
                        <a:pt x="1616166" y="533499"/>
                      </a:cubicBezTo>
                      <a:cubicBezTo>
                        <a:pt x="1616166" y="531439"/>
                        <a:pt x="1616166" y="533499"/>
                        <a:pt x="1616166" y="533499"/>
                      </a:cubicBezTo>
                      <a:cubicBezTo>
                        <a:pt x="1616166" y="533499"/>
                        <a:pt x="1616166" y="547919"/>
                        <a:pt x="1636765" y="552039"/>
                      </a:cubicBezTo>
                      <a:cubicBezTo>
                        <a:pt x="1637950" y="542462"/>
                        <a:pt x="1637950" y="532776"/>
                        <a:pt x="1636765" y="523199"/>
                      </a:cubicBezTo>
                      <a:cubicBezTo>
                        <a:pt x="1636765" y="523199"/>
                        <a:pt x="1636765" y="523199"/>
                        <a:pt x="1626465" y="523199"/>
                      </a:cubicBezTo>
                      <a:cubicBezTo>
                        <a:pt x="1616166" y="523199"/>
                        <a:pt x="1626465" y="523199"/>
                        <a:pt x="1626465" y="523199"/>
                      </a:cubicBezTo>
                      <a:cubicBezTo>
                        <a:pt x="1630168" y="528995"/>
                        <a:pt x="1635089" y="533916"/>
                        <a:pt x="1640885" y="537619"/>
                      </a:cubicBezTo>
                      <a:cubicBezTo>
                        <a:pt x="1640885" y="537619"/>
                        <a:pt x="1640885" y="537619"/>
                        <a:pt x="1640885" y="537619"/>
                      </a:cubicBezTo>
                      <a:cubicBezTo>
                        <a:pt x="1640885" y="537619"/>
                        <a:pt x="1640885" y="537619"/>
                        <a:pt x="1640885" y="537619"/>
                      </a:cubicBezTo>
                      <a:cubicBezTo>
                        <a:pt x="1640885" y="537619"/>
                        <a:pt x="1640885" y="537619"/>
                        <a:pt x="1640885" y="537619"/>
                      </a:cubicBezTo>
                      <a:cubicBezTo>
                        <a:pt x="1640885" y="537619"/>
                        <a:pt x="1640885" y="537619"/>
                        <a:pt x="1628526" y="537619"/>
                      </a:cubicBezTo>
                      <a:cubicBezTo>
                        <a:pt x="1616166" y="537619"/>
                        <a:pt x="1628526" y="537619"/>
                        <a:pt x="1642946" y="537619"/>
                      </a:cubicBezTo>
                      <a:cubicBezTo>
                        <a:pt x="1657365" y="537619"/>
                        <a:pt x="1632645" y="537619"/>
                        <a:pt x="1630585" y="537619"/>
                      </a:cubicBezTo>
                      <a:lnTo>
                        <a:pt x="1630585" y="521140"/>
                      </a:lnTo>
                      <a:cubicBezTo>
                        <a:pt x="1630585" y="521140"/>
                        <a:pt x="1630585" y="506720"/>
                        <a:pt x="1630585" y="502600"/>
                      </a:cubicBezTo>
                      <a:cubicBezTo>
                        <a:pt x="1630585" y="498480"/>
                        <a:pt x="1630585" y="502600"/>
                        <a:pt x="1630585" y="514959"/>
                      </a:cubicBezTo>
                      <a:lnTo>
                        <a:pt x="1630585" y="514959"/>
                      </a:lnTo>
                      <a:cubicBezTo>
                        <a:pt x="1630585" y="514959"/>
                        <a:pt x="1630585" y="514959"/>
                        <a:pt x="1630585" y="514959"/>
                      </a:cubicBezTo>
                      <a:lnTo>
                        <a:pt x="1630585" y="514959"/>
                      </a:lnTo>
                      <a:cubicBezTo>
                        <a:pt x="1630585" y="514959"/>
                        <a:pt x="1630585" y="514959"/>
                        <a:pt x="1630585" y="514959"/>
                      </a:cubicBezTo>
                      <a:cubicBezTo>
                        <a:pt x="1630585" y="514959"/>
                        <a:pt x="1630585" y="514959"/>
                        <a:pt x="1645005" y="514959"/>
                      </a:cubicBezTo>
                      <a:lnTo>
                        <a:pt x="1645005" y="514959"/>
                      </a:lnTo>
                      <a:cubicBezTo>
                        <a:pt x="1645005" y="514959"/>
                        <a:pt x="1645005" y="514959"/>
                        <a:pt x="1645005" y="500539"/>
                      </a:cubicBezTo>
                      <a:cubicBezTo>
                        <a:pt x="1645005" y="486119"/>
                        <a:pt x="1645005" y="500539"/>
                        <a:pt x="1645005" y="500539"/>
                      </a:cubicBezTo>
                      <a:lnTo>
                        <a:pt x="1645005" y="488180"/>
                      </a:lnTo>
                      <a:cubicBezTo>
                        <a:pt x="1645005" y="488180"/>
                        <a:pt x="1645005" y="488180"/>
                        <a:pt x="1645005" y="488180"/>
                      </a:cubicBezTo>
                      <a:cubicBezTo>
                        <a:pt x="1645005" y="488180"/>
                        <a:pt x="1645005" y="488180"/>
                        <a:pt x="1645005" y="477879"/>
                      </a:cubicBezTo>
                      <a:cubicBezTo>
                        <a:pt x="1645005" y="467580"/>
                        <a:pt x="1630585" y="477879"/>
                        <a:pt x="1628526" y="477879"/>
                      </a:cubicBezTo>
                      <a:cubicBezTo>
                        <a:pt x="1626465" y="477879"/>
                        <a:pt x="1628526" y="477879"/>
                        <a:pt x="1628526" y="477879"/>
                      </a:cubicBezTo>
                      <a:cubicBezTo>
                        <a:pt x="1628526" y="477879"/>
                        <a:pt x="1628526" y="477879"/>
                        <a:pt x="1628526" y="477879"/>
                      </a:cubicBezTo>
                      <a:cubicBezTo>
                        <a:pt x="1628526" y="477879"/>
                        <a:pt x="1628526" y="477879"/>
                        <a:pt x="1628526" y="477879"/>
                      </a:cubicBezTo>
                      <a:cubicBezTo>
                        <a:pt x="1628526" y="477879"/>
                        <a:pt x="1628526" y="463459"/>
                        <a:pt x="1628526" y="461400"/>
                      </a:cubicBezTo>
                      <a:cubicBezTo>
                        <a:pt x="1628526" y="459339"/>
                        <a:pt x="1628526" y="461400"/>
                        <a:pt x="1628526" y="461400"/>
                      </a:cubicBezTo>
                      <a:cubicBezTo>
                        <a:pt x="1628526" y="461400"/>
                        <a:pt x="1640885" y="461400"/>
                        <a:pt x="1642946" y="461400"/>
                      </a:cubicBezTo>
                      <a:lnTo>
                        <a:pt x="1642946" y="461400"/>
                      </a:lnTo>
                      <a:cubicBezTo>
                        <a:pt x="1642946" y="461400"/>
                        <a:pt x="1642946" y="461400"/>
                        <a:pt x="1642946" y="461400"/>
                      </a:cubicBezTo>
                      <a:cubicBezTo>
                        <a:pt x="1648244" y="459332"/>
                        <a:pt x="1654127" y="459332"/>
                        <a:pt x="1659426" y="461400"/>
                      </a:cubicBezTo>
                      <a:cubicBezTo>
                        <a:pt x="1659425" y="461400"/>
                        <a:pt x="1659425" y="461400"/>
                        <a:pt x="1659425" y="461400"/>
                      </a:cubicBezTo>
                      <a:cubicBezTo>
                        <a:pt x="1659425" y="461400"/>
                        <a:pt x="1659425" y="461400"/>
                        <a:pt x="1671785" y="461400"/>
                      </a:cubicBezTo>
                      <a:cubicBezTo>
                        <a:pt x="1684145" y="461400"/>
                        <a:pt x="1671785" y="461400"/>
                        <a:pt x="1671785" y="461400"/>
                      </a:cubicBezTo>
                      <a:cubicBezTo>
                        <a:pt x="1665153" y="458864"/>
                        <a:pt x="1657818" y="458864"/>
                        <a:pt x="1651186" y="461400"/>
                      </a:cubicBezTo>
                      <a:cubicBezTo>
                        <a:pt x="1645485" y="455204"/>
                        <a:pt x="1640636" y="448277"/>
                        <a:pt x="1636766" y="440800"/>
                      </a:cubicBezTo>
                      <a:cubicBezTo>
                        <a:pt x="1636765" y="440800"/>
                        <a:pt x="1636765" y="428440"/>
                        <a:pt x="1636765" y="428440"/>
                      </a:cubicBezTo>
                      <a:cubicBezTo>
                        <a:pt x="1636765" y="428440"/>
                        <a:pt x="1636765" y="428440"/>
                        <a:pt x="1636765" y="428440"/>
                      </a:cubicBezTo>
                      <a:cubicBezTo>
                        <a:pt x="1636765" y="428440"/>
                        <a:pt x="1636765" y="428440"/>
                        <a:pt x="1636765" y="416080"/>
                      </a:cubicBezTo>
                      <a:cubicBezTo>
                        <a:pt x="1636765" y="403721"/>
                        <a:pt x="1636765" y="416080"/>
                        <a:pt x="1636765" y="416080"/>
                      </a:cubicBezTo>
                      <a:cubicBezTo>
                        <a:pt x="1633420" y="417180"/>
                        <a:pt x="1629811" y="417180"/>
                        <a:pt x="1626465" y="416080"/>
                      </a:cubicBezTo>
                      <a:cubicBezTo>
                        <a:pt x="1626465" y="403721"/>
                        <a:pt x="1640885" y="416080"/>
                        <a:pt x="1626465" y="401660"/>
                      </a:cubicBezTo>
                      <a:lnTo>
                        <a:pt x="1626465" y="401660"/>
                      </a:lnTo>
                      <a:cubicBezTo>
                        <a:pt x="1626465" y="391360"/>
                        <a:pt x="1626465" y="401660"/>
                        <a:pt x="1626465" y="383120"/>
                      </a:cubicBezTo>
                      <a:lnTo>
                        <a:pt x="1626465" y="383120"/>
                      </a:lnTo>
                      <a:cubicBezTo>
                        <a:pt x="1626465" y="383120"/>
                        <a:pt x="1626465" y="383120"/>
                        <a:pt x="1626465" y="383120"/>
                      </a:cubicBezTo>
                      <a:lnTo>
                        <a:pt x="1626465" y="383120"/>
                      </a:lnTo>
                      <a:lnTo>
                        <a:pt x="1626465" y="383120"/>
                      </a:lnTo>
                      <a:cubicBezTo>
                        <a:pt x="1626465" y="383120"/>
                        <a:pt x="1626465" y="383120"/>
                        <a:pt x="1626465" y="383120"/>
                      </a:cubicBezTo>
                      <a:cubicBezTo>
                        <a:pt x="1626465" y="383120"/>
                        <a:pt x="1638826" y="393420"/>
                        <a:pt x="1638826" y="383120"/>
                      </a:cubicBezTo>
                      <a:lnTo>
                        <a:pt x="1638826" y="383120"/>
                      </a:lnTo>
                      <a:cubicBezTo>
                        <a:pt x="1638826" y="383120"/>
                        <a:pt x="1638826" y="383120"/>
                        <a:pt x="1649125" y="383120"/>
                      </a:cubicBezTo>
                      <a:cubicBezTo>
                        <a:pt x="1659425" y="383120"/>
                        <a:pt x="1649125" y="383120"/>
                        <a:pt x="1649125" y="383120"/>
                      </a:cubicBezTo>
                      <a:lnTo>
                        <a:pt x="1649125" y="383120"/>
                      </a:lnTo>
                      <a:cubicBezTo>
                        <a:pt x="1649125" y="383120"/>
                        <a:pt x="1649125" y="383120"/>
                        <a:pt x="1649125" y="383120"/>
                      </a:cubicBezTo>
                      <a:cubicBezTo>
                        <a:pt x="1649125" y="383120"/>
                        <a:pt x="1634706" y="383120"/>
                        <a:pt x="1628526" y="383120"/>
                      </a:cubicBezTo>
                      <a:lnTo>
                        <a:pt x="1628526" y="383120"/>
                      </a:lnTo>
                      <a:lnTo>
                        <a:pt x="1628526" y="383120"/>
                      </a:lnTo>
                      <a:cubicBezTo>
                        <a:pt x="1628526" y="370761"/>
                        <a:pt x="1628526" y="364580"/>
                        <a:pt x="1628526" y="352221"/>
                      </a:cubicBezTo>
                      <a:cubicBezTo>
                        <a:pt x="1628526" y="339861"/>
                        <a:pt x="1640885" y="352221"/>
                        <a:pt x="1628526" y="352221"/>
                      </a:cubicBezTo>
                      <a:lnTo>
                        <a:pt x="1628526" y="352221"/>
                      </a:lnTo>
                      <a:cubicBezTo>
                        <a:pt x="1628526" y="352221"/>
                        <a:pt x="1642946" y="352221"/>
                        <a:pt x="1628526" y="352221"/>
                      </a:cubicBezTo>
                      <a:cubicBezTo>
                        <a:pt x="1614106" y="352221"/>
                        <a:pt x="1628526" y="352221"/>
                        <a:pt x="1628526" y="352221"/>
                      </a:cubicBezTo>
                      <a:lnTo>
                        <a:pt x="1628526" y="352221"/>
                      </a:lnTo>
                      <a:cubicBezTo>
                        <a:pt x="1628526" y="352221"/>
                        <a:pt x="1616166" y="352221"/>
                        <a:pt x="1616166" y="333681"/>
                      </a:cubicBezTo>
                      <a:cubicBezTo>
                        <a:pt x="1616166" y="315141"/>
                        <a:pt x="1616166" y="333681"/>
                        <a:pt x="1616166" y="333681"/>
                      </a:cubicBezTo>
                      <a:lnTo>
                        <a:pt x="1616166" y="333681"/>
                      </a:lnTo>
                      <a:cubicBezTo>
                        <a:pt x="1616166" y="333681"/>
                        <a:pt x="1616166" y="333681"/>
                        <a:pt x="1616166" y="333681"/>
                      </a:cubicBezTo>
                      <a:lnTo>
                        <a:pt x="1616166" y="333681"/>
                      </a:lnTo>
                      <a:cubicBezTo>
                        <a:pt x="1616166" y="333681"/>
                        <a:pt x="1616166" y="333681"/>
                        <a:pt x="1616166" y="333681"/>
                      </a:cubicBezTo>
                      <a:cubicBezTo>
                        <a:pt x="1616166" y="333681"/>
                        <a:pt x="1616166" y="333681"/>
                        <a:pt x="1616166" y="333681"/>
                      </a:cubicBezTo>
                      <a:cubicBezTo>
                        <a:pt x="1616166" y="333681"/>
                        <a:pt x="1616166" y="333681"/>
                        <a:pt x="1616166" y="333681"/>
                      </a:cubicBezTo>
                      <a:cubicBezTo>
                        <a:pt x="1616166" y="333681"/>
                        <a:pt x="1616166" y="333681"/>
                        <a:pt x="1630585" y="333681"/>
                      </a:cubicBezTo>
                      <a:cubicBezTo>
                        <a:pt x="1645005" y="333681"/>
                        <a:pt x="1630585" y="333681"/>
                        <a:pt x="1616166" y="333681"/>
                      </a:cubicBezTo>
                      <a:cubicBezTo>
                        <a:pt x="1601746" y="333681"/>
                        <a:pt x="1616166" y="333681"/>
                        <a:pt x="1616166" y="333681"/>
                      </a:cubicBezTo>
                      <a:cubicBezTo>
                        <a:pt x="1616166" y="333681"/>
                        <a:pt x="1616166" y="333681"/>
                        <a:pt x="1616166" y="333681"/>
                      </a:cubicBezTo>
                      <a:cubicBezTo>
                        <a:pt x="1616166" y="333681"/>
                        <a:pt x="1616166" y="333681"/>
                        <a:pt x="1616166" y="333681"/>
                      </a:cubicBezTo>
                      <a:cubicBezTo>
                        <a:pt x="1616166" y="333681"/>
                        <a:pt x="1616166" y="323381"/>
                        <a:pt x="1616166" y="321321"/>
                      </a:cubicBezTo>
                      <a:cubicBezTo>
                        <a:pt x="1616166" y="319261"/>
                        <a:pt x="1616166" y="321321"/>
                        <a:pt x="1616166" y="321321"/>
                      </a:cubicBezTo>
                      <a:cubicBezTo>
                        <a:pt x="1616166" y="321321"/>
                        <a:pt x="1616166" y="306901"/>
                        <a:pt x="1616166" y="302781"/>
                      </a:cubicBezTo>
                      <a:cubicBezTo>
                        <a:pt x="1616166" y="298661"/>
                        <a:pt x="1616166" y="302781"/>
                        <a:pt x="1616166" y="302781"/>
                      </a:cubicBezTo>
                      <a:cubicBezTo>
                        <a:pt x="1616166" y="302781"/>
                        <a:pt x="1616166" y="302781"/>
                        <a:pt x="1616166" y="302781"/>
                      </a:cubicBezTo>
                      <a:lnTo>
                        <a:pt x="1616166" y="302781"/>
                      </a:lnTo>
                      <a:cubicBezTo>
                        <a:pt x="1616166" y="302781"/>
                        <a:pt x="1632645" y="302781"/>
                        <a:pt x="1638826" y="302781"/>
                      </a:cubicBezTo>
                      <a:cubicBezTo>
                        <a:pt x="1645005" y="302781"/>
                        <a:pt x="1626465" y="302781"/>
                        <a:pt x="1622345" y="302781"/>
                      </a:cubicBezTo>
                      <a:lnTo>
                        <a:pt x="1622345" y="302781"/>
                      </a:lnTo>
                      <a:lnTo>
                        <a:pt x="1622345" y="302781"/>
                      </a:lnTo>
                      <a:lnTo>
                        <a:pt x="3198" y="-37"/>
                      </a:lnTo>
                      <a:cubicBezTo>
                        <a:pt x="2176" y="9549"/>
                        <a:pt x="2176" y="19217"/>
                        <a:pt x="3198" y="28803"/>
                      </a:cubicBezTo>
                      <a:lnTo>
                        <a:pt x="3198" y="28804"/>
                      </a:lnTo>
                      <a:cubicBezTo>
                        <a:pt x="3198" y="28804"/>
                        <a:pt x="3198" y="28804"/>
                        <a:pt x="3198" y="28804"/>
                      </a:cubicBezTo>
                      <a:lnTo>
                        <a:pt x="3198" y="28804"/>
                      </a:lnTo>
                      <a:cubicBezTo>
                        <a:pt x="3198" y="28804"/>
                        <a:pt x="3198" y="43224"/>
                        <a:pt x="15559" y="41163"/>
                      </a:cubicBezTo>
                      <a:cubicBezTo>
                        <a:pt x="27919" y="39103"/>
                        <a:pt x="15559" y="41163"/>
                        <a:pt x="15559" y="41163"/>
                      </a:cubicBezTo>
                      <a:cubicBezTo>
                        <a:pt x="15559" y="41163"/>
                        <a:pt x="15559" y="41163"/>
                        <a:pt x="15559" y="41163"/>
                      </a:cubicBezTo>
                      <a:cubicBezTo>
                        <a:pt x="15559" y="41163"/>
                        <a:pt x="15559" y="51463"/>
                        <a:pt x="15559" y="55583"/>
                      </a:cubicBezTo>
                      <a:cubicBezTo>
                        <a:pt x="15559" y="59703"/>
                        <a:pt x="15559" y="55583"/>
                        <a:pt x="5259" y="55583"/>
                      </a:cubicBezTo>
                      <a:cubicBezTo>
                        <a:pt x="-5041" y="55583"/>
                        <a:pt x="5259" y="86483"/>
                        <a:pt x="23799" y="98842"/>
                      </a:cubicBezTo>
                      <a:lnTo>
                        <a:pt x="23799" y="98842"/>
                      </a:lnTo>
                      <a:cubicBezTo>
                        <a:pt x="23799" y="98842"/>
                        <a:pt x="23799" y="121502"/>
                        <a:pt x="23799" y="133862"/>
                      </a:cubicBezTo>
                      <a:lnTo>
                        <a:pt x="23799" y="146223"/>
                      </a:lnTo>
                      <a:lnTo>
                        <a:pt x="23799" y="146223"/>
                      </a:lnTo>
                      <a:cubicBezTo>
                        <a:pt x="38219" y="146223"/>
                        <a:pt x="23799" y="164763"/>
                        <a:pt x="23799" y="175062"/>
                      </a:cubicBezTo>
                      <a:cubicBezTo>
                        <a:pt x="23799" y="185362"/>
                        <a:pt x="23799" y="201842"/>
                        <a:pt x="7319" y="205962"/>
                      </a:cubicBezTo>
                      <a:cubicBezTo>
                        <a:pt x="-9161" y="210082"/>
                        <a:pt x="7319" y="205962"/>
                        <a:pt x="7319" y="205962"/>
                      </a:cubicBezTo>
                      <a:lnTo>
                        <a:pt x="83538" y="205962"/>
                      </a:lnTo>
                      <a:cubicBezTo>
                        <a:pt x="83538" y="205962"/>
                        <a:pt x="83538" y="205962"/>
                        <a:pt x="83538" y="205962"/>
                      </a:cubicBezTo>
                      <a:cubicBezTo>
                        <a:pt x="83538" y="205962"/>
                        <a:pt x="83538" y="216262"/>
                        <a:pt x="83538" y="220381"/>
                      </a:cubicBezTo>
                      <a:lnTo>
                        <a:pt x="83538" y="220381"/>
                      </a:lnTo>
                      <a:cubicBezTo>
                        <a:pt x="83538" y="220381"/>
                        <a:pt x="83538" y="230682"/>
                        <a:pt x="83538" y="236862"/>
                      </a:cubicBezTo>
                      <a:lnTo>
                        <a:pt x="83538" y="236862"/>
                      </a:lnTo>
                      <a:lnTo>
                        <a:pt x="83538" y="236862"/>
                      </a:lnTo>
                      <a:lnTo>
                        <a:pt x="83538" y="236862"/>
                      </a:lnTo>
                      <a:cubicBezTo>
                        <a:pt x="83538" y="236862"/>
                        <a:pt x="95898" y="236862"/>
                        <a:pt x="83538" y="251281"/>
                      </a:cubicBezTo>
                      <a:lnTo>
                        <a:pt x="83538" y="251281"/>
                      </a:lnTo>
                      <a:lnTo>
                        <a:pt x="83538" y="251281"/>
                      </a:lnTo>
                      <a:cubicBezTo>
                        <a:pt x="83538" y="251281"/>
                        <a:pt x="83538" y="251281"/>
                        <a:pt x="83538" y="251281"/>
                      </a:cubicBezTo>
                      <a:cubicBezTo>
                        <a:pt x="83538" y="251281"/>
                        <a:pt x="83538" y="263642"/>
                        <a:pt x="83538" y="265701"/>
                      </a:cubicBezTo>
                      <a:cubicBezTo>
                        <a:pt x="83538" y="267762"/>
                        <a:pt x="83538" y="278061"/>
                        <a:pt x="83538" y="278061"/>
                      </a:cubicBezTo>
                      <a:cubicBezTo>
                        <a:pt x="83538" y="278061"/>
                        <a:pt x="83538" y="278061"/>
                        <a:pt x="83538" y="278061"/>
                      </a:cubicBezTo>
                      <a:cubicBezTo>
                        <a:pt x="83538" y="278061"/>
                        <a:pt x="83538" y="278061"/>
                        <a:pt x="83538" y="278061"/>
                      </a:cubicBezTo>
                      <a:cubicBezTo>
                        <a:pt x="83538" y="278061"/>
                        <a:pt x="83538" y="278061"/>
                        <a:pt x="83538" y="278061"/>
                      </a:cubicBezTo>
                      <a:cubicBezTo>
                        <a:pt x="86182" y="283958"/>
                        <a:pt x="86182" y="290704"/>
                        <a:pt x="83538" y="296601"/>
                      </a:cubicBezTo>
                      <a:cubicBezTo>
                        <a:pt x="78879" y="306452"/>
                        <a:pt x="75421" y="316826"/>
                        <a:pt x="73239" y="327501"/>
                      </a:cubicBezTo>
                      <a:lnTo>
                        <a:pt x="73238" y="327501"/>
                      </a:lnTo>
                      <a:cubicBezTo>
                        <a:pt x="73238" y="327501"/>
                        <a:pt x="73238" y="327501"/>
                        <a:pt x="73238" y="327501"/>
                      </a:cubicBezTo>
                      <a:cubicBezTo>
                        <a:pt x="73238" y="327501"/>
                        <a:pt x="73238" y="339861"/>
                        <a:pt x="73238" y="343981"/>
                      </a:cubicBezTo>
                      <a:lnTo>
                        <a:pt x="73238" y="343981"/>
                      </a:lnTo>
                      <a:cubicBezTo>
                        <a:pt x="73238" y="343981"/>
                        <a:pt x="73238" y="343981"/>
                        <a:pt x="73238" y="343981"/>
                      </a:cubicBezTo>
                      <a:lnTo>
                        <a:pt x="73238" y="343981"/>
                      </a:lnTo>
                      <a:cubicBezTo>
                        <a:pt x="73238" y="343981"/>
                        <a:pt x="73238" y="343981"/>
                        <a:pt x="73238" y="343981"/>
                      </a:cubicBezTo>
                      <a:cubicBezTo>
                        <a:pt x="71173" y="350693"/>
                        <a:pt x="71173" y="357869"/>
                        <a:pt x="73238" y="364580"/>
                      </a:cubicBezTo>
                      <a:cubicBezTo>
                        <a:pt x="73238" y="364580"/>
                        <a:pt x="73238" y="364580"/>
                        <a:pt x="73238" y="352221"/>
                      </a:cubicBezTo>
                      <a:lnTo>
                        <a:pt x="73238" y="352221"/>
                      </a:lnTo>
                      <a:cubicBezTo>
                        <a:pt x="73238" y="352221"/>
                        <a:pt x="73238" y="352221"/>
                        <a:pt x="73238" y="352221"/>
                      </a:cubicBezTo>
                      <a:cubicBezTo>
                        <a:pt x="73238" y="352221"/>
                        <a:pt x="73238" y="362521"/>
                        <a:pt x="73238" y="366641"/>
                      </a:cubicBezTo>
                      <a:lnTo>
                        <a:pt x="73238" y="379000"/>
                      </a:lnTo>
                      <a:cubicBezTo>
                        <a:pt x="73238" y="379000"/>
                        <a:pt x="73238" y="379000"/>
                        <a:pt x="58818" y="379000"/>
                      </a:cubicBezTo>
                      <a:cubicBezTo>
                        <a:pt x="44398" y="379000"/>
                        <a:pt x="44398" y="379000"/>
                        <a:pt x="58818" y="379000"/>
                      </a:cubicBezTo>
                      <a:cubicBezTo>
                        <a:pt x="73238" y="379000"/>
                        <a:pt x="58818" y="379000"/>
                        <a:pt x="58818" y="379000"/>
                      </a:cubicBezTo>
                      <a:lnTo>
                        <a:pt x="58818" y="379000"/>
                      </a:lnTo>
                      <a:cubicBezTo>
                        <a:pt x="58818" y="389301"/>
                        <a:pt x="58818" y="405780"/>
                        <a:pt x="58818" y="420200"/>
                      </a:cubicBezTo>
                      <a:lnTo>
                        <a:pt x="58818" y="420200"/>
                      </a:lnTo>
                      <a:cubicBezTo>
                        <a:pt x="57790" y="440100"/>
                        <a:pt x="57790" y="460040"/>
                        <a:pt x="58818" y="479940"/>
                      </a:cubicBezTo>
                      <a:cubicBezTo>
                        <a:pt x="58818" y="479940"/>
                        <a:pt x="58818" y="479940"/>
                        <a:pt x="48518" y="479940"/>
                      </a:cubicBezTo>
                      <a:cubicBezTo>
                        <a:pt x="38219" y="479940"/>
                        <a:pt x="60879" y="479940"/>
                        <a:pt x="48518" y="496419"/>
                      </a:cubicBezTo>
                      <a:cubicBezTo>
                        <a:pt x="36158" y="512899"/>
                        <a:pt x="48518" y="514959"/>
                        <a:pt x="48518" y="517019"/>
                      </a:cubicBezTo>
                      <a:cubicBezTo>
                        <a:pt x="48518" y="519079"/>
                        <a:pt x="48518" y="517019"/>
                        <a:pt x="48518" y="517019"/>
                      </a:cubicBezTo>
                      <a:lnTo>
                        <a:pt x="48518" y="517019"/>
                      </a:lnTo>
                      <a:cubicBezTo>
                        <a:pt x="48518" y="533499"/>
                        <a:pt x="48518" y="541739"/>
                        <a:pt x="48518" y="556159"/>
                      </a:cubicBezTo>
                      <a:lnTo>
                        <a:pt x="48518" y="556159"/>
                      </a:lnTo>
                      <a:lnTo>
                        <a:pt x="1601746" y="681818"/>
                      </a:lnTo>
                      <a:cubicBezTo>
                        <a:pt x="1601746" y="681818"/>
                        <a:pt x="1616166" y="681818"/>
                        <a:pt x="1616166" y="681818"/>
                      </a:cubicBezTo>
                      <a:close/>
                    </a:path>
                  </a:pathLst>
                </a:custGeom>
                <a:solidFill>
                  <a:srgbClr val="FFFFFF"/>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92" name="Freeform: Shape 91">
                  <a:extLst>
                    <a:ext uri="{FF2B5EF4-FFF2-40B4-BE49-F238E27FC236}">
                      <a16:creationId xmlns:a16="http://schemas.microsoft.com/office/drawing/2014/main" id="{8AF05F1A-EA48-1327-2390-A50BE9B68375}"/>
                    </a:ext>
                  </a:extLst>
                </p:cNvPr>
                <p:cNvSpPr/>
                <p:nvPr/>
              </p:nvSpPr>
              <p:spPr>
                <a:xfrm>
                  <a:off x="10150359" y="2668865"/>
                  <a:ext cx="205998" cy="205998"/>
                </a:xfrm>
                <a:custGeom>
                  <a:avLst/>
                  <a:gdLst>
                    <a:gd name="connsiteX0" fmla="*/ 0 w 205998"/>
                    <a:gd name="connsiteY0" fmla="*/ 0 h 205998"/>
                    <a:gd name="connsiteX1" fmla="*/ 0 w 205998"/>
                    <a:gd name="connsiteY1" fmla="*/ 0 h 205998"/>
                    <a:gd name="connsiteX2" fmla="*/ 0 w 205998"/>
                    <a:gd name="connsiteY2" fmla="*/ 0 h 205998"/>
                    <a:gd name="connsiteX3" fmla="*/ 0 w 205998"/>
                    <a:gd name="connsiteY3" fmla="*/ 0 h 205998"/>
                  </a:gdLst>
                  <a:ahLst/>
                  <a:cxnLst>
                    <a:cxn ang="0">
                      <a:pos x="connsiteX0" y="connsiteY0"/>
                    </a:cxn>
                    <a:cxn ang="0">
                      <a:pos x="connsiteX1" y="connsiteY1"/>
                    </a:cxn>
                    <a:cxn ang="0">
                      <a:pos x="connsiteX2" y="connsiteY2"/>
                    </a:cxn>
                    <a:cxn ang="0">
                      <a:pos x="connsiteX3" y="connsiteY3"/>
                    </a:cxn>
                  </a:cxnLst>
                  <a:rect l="l" t="t" r="r" b="b"/>
                  <a:pathLst>
                    <a:path w="205998" h="205998">
                      <a:moveTo>
                        <a:pt x="0" y="0"/>
                      </a:moveTo>
                      <a:lnTo>
                        <a:pt x="0" y="0"/>
                      </a:lnTo>
                      <a:lnTo>
                        <a:pt x="0" y="0"/>
                      </a:lnTo>
                      <a:lnTo>
                        <a:pt x="0" y="0"/>
                      </a:lnTo>
                      <a:close/>
                    </a:path>
                  </a:pathLst>
                </a:custGeom>
                <a:solidFill>
                  <a:srgbClr val="F5F5D9"/>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grpSp>
            <p:nvGrpSpPr>
              <p:cNvPr id="87" name="Graphic 1494">
                <a:extLst>
                  <a:ext uri="{FF2B5EF4-FFF2-40B4-BE49-F238E27FC236}">
                    <a16:creationId xmlns:a16="http://schemas.microsoft.com/office/drawing/2014/main" id="{EB0A98ED-2ED4-0DDE-6F0B-DE5999E9EFE4}"/>
                  </a:ext>
                </a:extLst>
              </p:cNvPr>
              <p:cNvGrpSpPr/>
              <p:nvPr/>
            </p:nvGrpSpPr>
            <p:grpSpPr>
              <a:xfrm rot="1345856">
                <a:off x="1385973" y="4080973"/>
                <a:ext cx="1709557" cy="718934"/>
                <a:chOff x="1120080" y="4176773"/>
                <a:chExt cx="1709557" cy="718934"/>
              </a:xfrm>
            </p:grpSpPr>
            <p:sp>
              <p:nvSpPr>
                <p:cNvPr id="89" name="Freeform: Shape 88">
                  <a:extLst>
                    <a:ext uri="{FF2B5EF4-FFF2-40B4-BE49-F238E27FC236}">
                      <a16:creationId xmlns:a16="http://schemas.microsoft.com/office/drawing/2014/main" id="{D8789A95-3424-1CBB-E0A7-8B8CB30EE7AA}"/>
                    </a:ext>
                  </a:extLst>
                </p:cNvPr>
                <p:cNvSpPr/>
                <p:nvPr/>
              </p:nvSpPr>
              <p:spPr>
                <a:xfrm>
                  <a:off x="1120080" y="4176773"/>
                  <a:ext cx="1709557" cy="718934"/>
                </a:xfrm>
                <a:custGeom>
                  <a:avLst/>
                  <a:gdLst>
                    <a:gd name="connsiteX0" fmla="*/ 59047 w 1709557"/>
                    <a:gd name="connsiteY0" fmla="*/ 10263 h 718934"/>
                    <a:gd name="connsiteX1" fmla="*/ 59047 w 1709557"/>
                    <a:gd name="connsiteY1" fmla="*/ 30863 h 718934"/>
                    <a:gd name="connsiteX2" fmla="*/ 59047 w 1709557"/>
                    <a:gd name="connsiteY2" fmla="*/ 18503 h 718934"/>
                    <a:gd name="connsiteX3" fmla="*/ 46687 w 1709557"/>
                    <a:gd name="connsiteY3" fmla="*/ 18503 h 718934"/>
                    <a:gd name="connsiteX4" fmla="*/ 46687 w 1709557"/>
                    <a:gd name="connsiteY4" fmla="*/ 45283 h 718934"/>
                    <a:gd name="connsiteX5" fmla="*/ 46687 w 1709557"/>
                    <a:gd name="connsiteY5" fmla="*/ 45283 h 718934"/>
                    <a:gd name="connsiteX6" fmla="*/ 46687 w 1709557"/>
                    <a:gd name="connsiteY6" fmla="*/ 57643 h 718934"/>
                    <a:gd name="connsiteX7" fmla="*/ 46687 w 1709557"/>
                    <a:gd name="connsiteY7" fmla="*/ 57643 h 718934"/>
                    <a:gd name="connsiteX8" fmla="*/ 46687 w 1709557"/>
                    <a:gd name="connsiteY8" fmla="*/ 57643 h 718934"/>
                    <a:gd name="connsiteX9" fmla="*/ 46687 w 1709557"/>
                    <a:gd name="connsiteY9" fmla="*/ 57643 h 718934"/>
                    <a:gd name="connsiteX10" fmla="*/ 46687 w 1709557"/>
                    <a:gd name="connsiteY10" fmla="*/ 57643 h 718934"/>
                    <a:gd name="connsiteX11" fmla="*/ 46687 w 1709557"/>
                    <a:gd name="connsiteY11" fmla="*/ 57643 h 718934"/>
                    <a:gd name="connsiteX12" fmla="*/ 46687 w 1709557"/>
                    <a:gd name="connsiteY12" fmla="*/ 57643 h 718934"/>
                    <a:gd name="connsiteX13" fmla="*/ 59047 w 1709557"/>
                    <a:gd name="connsiteY13" fmla="*/ 57643 h 718934"/>
                    <a:gd name="connsiteX14" fmla="*/ 59047 w 1709557"/>
                    <a:gd name="connsiteY14" fmla="*/ 57643 h 718934"/>
                    <a:gd name="connsiteX15" fmla="*/ 59047 w 1709557"/>
                    <a:gd name="connsiteY15" fmla="*/ 45283 h 718934"/>
                    <a:gd name="connsiteX16" fmla="*/ 59047 w 1709557"/>
                    <a:gd name="connsiteY16" fmla="*/ 45283 h 718934"/>
                    <a:gd name="connsiteX17" fmla="*/ 59047 w 1709557"/>
                    <a:gd name="connsiteY17" fmla="*/ 45283 h 718934"/>
                    <a:gd name="connsiteX18" fmla="*/ 59047 w 1709557"/>
                    <a:gd name="connsiteY18" fmla="*/ 59703 h 718934"/>
                    <a:gd name="connsiteX19" fmla="*/ 71407 w 1709557"/>
                    <a:gd name="connsiteY19" fmla="*/ 59703 h 718934"/>
                    <a:gd name="connsiteX20" fmla="*/ 71407 w 1709557"/>
                    <a:gd name="connsiteY20" fmla="*/ 59703 h 718934"/>
                    <a:gd name="connsiteX21" fmla="*/ 71407 w 1709557"/>
                    <a:gd name="connsiteY21" fmla="*/ 59703 h 718934"/>
                    <a:gd name="connsiteX22" fmla="*/ 71407 w 1709557"/>
                    <a:gd name="connsiteY22" fmla="*/ 59703 h 718934"/>
                    <a:gd name="connsiteX23" fmla="*/ 71407 w 1709557"/>
                    <a:gd name="connsiteY23" fmla="*/ 59703 h 718934"/>
                    <a:gd name="connsiteX24" fmla="*/ 71407 w 1709557"/>
                    <a:gd name="connsiteY24" fmla="*/ 59703 h 718934"/>
                    <a:gd name="connsiteX25" fmla="*/ 71407 w 1709557"/>
                    <a:gd name="connsiteY25" fmla="*/ 59703 h 718934"/>
                    <a:gd name="connsiteX26" fmla="*/ 71407 w 1709557"/>
                    <a:gd name="connsiteY26" fmla="*/ 72063 h 718934"/>
                    <a:gd name="connsiteX27" fmla="*/ 71407 w 1709557"/>
                    <a:gd name="connsiteY27" fmla="*/ 72063 h 718934"/>
                    <a:gd name="connsiteX28" fmla="*/ 71407 w 1709557"/>
                    <a:gd name="connsiteY28" fmla="*/ 88543 h 718934"/>
                    <a:gd name="connsiteX29" fmla="*/ 71407 w 1709557"/>
                    <a:gd name="connsiteY29" fmla="*/ 88543 h 718934"/>
                    <a:gd name="connsiteX30" fmla="*/ 71407 w 1709557"/>
                    <a:gd name="connsiteY30" fmla="*/ 88543 h 718934"/>
                    <a:gd name="connsiteX31" fmla="*/ 71407 w 1709557"/>
                    <a:gd name="connsiteY31" fmla="*/ 88543 h 718934"/>
                    <a:gd name="connsiteX32" fmla="*/ 71407 w 1709557"/>
                    <a:gd name="connsiteY32" fmla="*/ 88543 h 718934"/>
                    <a:gd name="connsiteX33" fmla="*/ 71407 w 1709557"/>
                    <a:gd name="connsiteY33" fmla="*/ 88543 h 718934"/>
                    <a:gd name="connsiteX34" fmla="*/ 71407 w 1709557"/>
                    <a:gd name="connsiteY34" fmla="*/ 88543 h 718934"/>
                    <a:gd name="connsiteX35" fmla="*/ 71407 w 1709557"/>
                    <a:gd name="connsiteY35" fmla="*/ 88543 h 718934"/>
                    <a:gd name="connsiteX36" fmla="*/ 71407 w 1709557"/>
                    <a:gd name="connsiteY36" fmla="*/ 88543 h 718934"/>
                    <a:gd name="connsiteX37" fmla="*/ 71407 w 1709557"/>
                    <a:gd name="connsiteY37" fmla="*/ 88543 h 718934"/>
                    <a:gd name="connsiteX38" fmla="*/ 71407 w 1709557"/>
                    <a:gd name="connsiteY38" fmla="*/ 88543 h 718934"/>
                    <a:gd name="connsiteX39" fmla="*/ 71407 w 1709557"/>
                    <a:gd name="connsiteY39" fmla="*/ 109143 h 718934"/>
                    <a:gd name="connsiteX40" fmla="*/ 71407 w 1709557"/>
                    <a:gd name="connsiteY40" fmla="*/ 109143 h 718934"/>
                    <a:gd name="connsiteX41" fmla="*/ 71407 w 1709557"/>
                    <a:gd name="connsiteY41" fmla="*/ 109143 h 718934"/>
                    <a:gd name="connsiteX42" fmla="*/ 71407 w 1709557"/>
                    <a:gd name="connsiteY42" fmla="*/ 125622 h 718934"/>
                    <a:gd name="connsiteX43" fmla="*/ 71407 w 1709557"/>
                    <a:gd name="connsiteY43" fmla="*/ 125622 h 718934"/>
                    <a:gd name="connsiteX44" fmla="*/ 71407 w 1709557"/>
                    <a:gd name="connsiteY44" fmla="*/ 125622 h 718934"/>
                    <a:gd name="connsiteX45" fmla="*/ 71407 w 1709557"/>
                    <a:gd name="connsiteY45" fmla="*/ 125622 h 718934"/>
                    <a:gd name="connsiteX46" fmla="*/ 71407 w 1709557"/>
                    <a:gd name="connsiteY46" fmla="*/ 142103 h 718934"/>
                    <a:gd name="connsiteX47" fmla="*/ 71407 w 1709557"/>
                    <a:gd name="connsiteY47" fmla="*/ 152402 h 718934"/>
                    <a:gd name="connsiteX48" fmla="*/ 50807 w 1709557"/>
                    <a:gd name="connsiteY48" fmla="*/ 135922 h 718934"/>
                    <a:gd name="connsiteX49" fmla="*/ 50807 w 1709557"/>
                    <a:gd name="connsiteY49" fmla="*/ 162702 h 718934"/>
                    <a:gd name="connsiteX50" fmla="*/ 50807 w 1709557"/>
                    <a:gd name="connsiteY50" fmla="*/ 162702 h 718934"/>
                    <a:gd name="connsiteX51" fmla="*/ 50807 w 1709557"/>
                    <a:gd name="connsiteY51" fmla="*/ 162702 h 718934"/>
                    <a:gd name="connsiteX52" fmla="*/ 36387 w 1709557"/>
                    <a:gd name="connsiteY52" fmla="*/ 148282 h 718934"/>
                    <a:gd name="connsiteX53" fmla="*/ 36387 w 1709557"/>
                    <a:gd name="connsiteY53" fmla="*/ 148282 h 718934"/>
                    <a:gd name="connsiteX54" fmla="*/ 36387 w 1709557"/>
                    <a:gd name="connsiteY54" fmla="*/ 148282 h 718934"/>
                    <a:gd name="connsiteX55" fmla="*/ 36387 w 1709557"/>
                    <a:gd name="connsiteY55" fmla="*/ 148282 h 718934"/>
                    <a:gd name="connsiteX56" fmla="*/ 48747 w 1709557"/>
                    <a:gd name="connsiteY56" fmla="*/ 148282 h 718934"/>
                    <a:gd name="connsiteX57" fmla="*/ 34327 w 1709557"/>
                    <a:gd name="connsiteY57" fmla="*/ 158582 h 718934"/>
                    <a:gd name="connsiteX58" fmla="*/ 46687 w 1709557"/>
                    <a:gd name="connsiteY58" fmla="*/ 158582 h 718934"/>
                    <a:gd name="connsiteX59" fmla="*/ 46687 w 1709557"/>
                    <a:gd name="connsiteY59" fmla="*/ 175062 h 718934"/>
                    <a:gd name="connsiteX60" fmla="*/ 46687 w 1709557"/>
                    <a:gd name="connsiteY60" fmla="*/ 193602 h 718934"/>
                    <a:gd name="connsiteX61" fmla="*/ 46687 w 1709557"/>
                    <a:gd name="connsiteY61" fmla="*/ 181242 h 718934"/>
                    <a:gd name="connsiteX62" fmla="*/ 46687 w 1709557"/>
                    <a:gd name="connsiteY62" fmla="*/ 181242 h 718934"/>
                    <a:gd name="connsiteX63" fmla="*/ 46687 w 1709557"/>
                    <a:gd name="connsiteY63" fmla="*/ 181242 h 718934"/>
                    <a:gd name="connsiteX64" fmla="*/ 46687 w 1709557"/>
                    <a:gd name="connsiteY64" fmla="*/ 181242 h 718934"/>
                    <a:gd name="connsiteX65" fmla="*/ 46687 w 1709557"/>
                    <a:gd name="connsiteY65" fmla="*/ 181242 h 718934"/>
                    <a:gd name="connsiteX66" fmla="*/ 32267 w 1709557"/>
                    <a:gd name="connsiteY66" fmla="*/ 170942 h 718934"/>
                    <a:gd name="connsiteX67" fmla="*/ 32267 w 1709557"/>
                    <a:gd name="connsiteY67" fmla="*/ 170942 h 718934"/>
                    <a:gd name="connsiteX68" fmla="*/ 32267 w 1709557"/>
                    <a:gd name="connsiteY68" fmla="*/ 185362 h 718934"/>
                    <a:gd name="connsiteX69" fmla="*/ 32267 w 1709557"/>
                    <a:gd name="connsiteY69" fmla="*/ 185362 h 718934"/>
                    <a:gd name="connsiteX70" fmla="*/ 32267 w 1709557"/>
                    <a:gd name="connsiteY70" fmla="*/ 197722 h 718934"/>
                    <a:gd name="connsiteX71" fmla="*/ 32267 w 1709557"/>
                    <a:gd name="connsiteY71" fmla="*/ 197722 h 718934"/>
                    <a:gd name="connsiteX72" fmla="*/ 32267 w 1709557"/>
                    <a:gd name="connsiteY72" fmla="*/ 197722 h 718934"/>
                    <a:gd name="connsiteX73" fmla="*/ 48747 w 1709557"/>
                    <a:gd name="connsiteY73" fmla="*/ 197722 h 718934"/>
                    <a:gd name="connsiteX74" fmla="*/ 48747 w 1709557"/>
                    <a:gd name="connsiteY74" fmla="*/ 197722 h 718934"/>
                    <a:gd name="connsiteX75" fmla="*/ 48747 w 1709557"/>
                    <a:gd name="connsiteY75" fmla="*/ 197722 h 718934"/>
                    <a:gd name="connsiteX76" fmla="*/ 48747 w 1709557"/>
                    <a:gd name="connsiteY76" fmla="*/ 197722 h 718934"/>
                    <a:gd name="connsiteX77" fmla="*/ 48747 w 1709557"/>
                    <a:gd name="connsiteY77" fmla="*/ 214202 h 718934"/>
                    <a:gd name="connsiteX78" fmla="*/ 48747 w 1709557"/>
                    <a:gd name="connsiteY78" fmla="*/ 214202 h 718934"/>
                    <a:gd name="connsiteX79" fmla="*/ 34327 w 1709557"/>
                    <a:gd name="connsiteY79" fmla="*/ 214202 h 718934"/>
                    <a:gd name="connsiteX80" fmla="*/ 34327 w 1709557"/>
                    <a:gd name="connsiteY80" fmla="*/ 214202 h 718934"/>
                    <a:gd name="connsiteX81" fmla="*/ 34327 w 1709557"/>
                    <a:gd name="connsiteY81" fmla="*/ 214202 h 718934"/>
                    <a:gd name="connsiteX82" fmla="*/ 17847 w 1709557"/>
                    <a:gd name="connsiteY82" fmla="*/ 214202 h 718934"/>
                    <a:gd name="connsiteX83" fmla="*/ 17847 w 1709557"/>
                    <a:gd name="connsiteY83" fmla="*/ 214202 h 718934"/>
                    <a:gd name="connsiteX84" fmla="*/ 5488 w 1709557"/>
                    <a:gd name="connsiteY84" fmla="*/ 214202 h 718934"/>
                    <a:gd name="connsiteX85" fmla="*/ 5488 w 1709557"/>
                    <a:gd name="connsiteY85" fmla="*/ 214202 h 718934"/>
                    <a:gd name="connsiteX86" fmla="*/ 26087 w 1709557"/>
                    <a:gd name="connsiteY86" fmla="*/ 214202 h 718934"/>
                    <a:gd name="connsiteX87" fmla="*/ 40507 w 1709557"/>
                    <a:gd name="connsiteY87" fmla="*/ 234801 h 718934"/>
                    <a:gd name="connsiteX88" fmla="*/ 40507 w 1709557"/>
                    <a:gd name="connsiteY88" fmla="*/ 247161 h 718934"/>
                    <a:gd name="connsiteX89" fmla="*/ 40507 w 1709557"/>
                    <a:gd name="connsiteY89" fmla="*/ 247161 h 718934"/>
                    <a:gd name="connsiteX90" fmla="*/ 40507 w 1709557"/>
                    <a:gd name="connsiteY90" fmla="*/ 259522 h 718934"/>
                    <a:gd name="connsiteX91" fmla="*/ 40507 w 1709557"/>
                    <a:gd name="connsiteY91" fmla="*/ 259522 h 718934"/>
                    <a:gd name="connsiteX92" fmla="*/ 40507 w 1709557"/>
                    <a:gd name="connsiteY92" fmla="*/ 271881 h 718934"/>
                    <a:gd name="connsiteX93" fmla="*/ 40507 w 1709557"/>
                    <a:gd name="connsiteY93" fmla="*/ 286301 h 718934"/>
                    <a:gd name="connsiteX94" fmla="*/ 40507 w 1709557"/>
                    <a:gd name="connsiteY94" fmla="*/ 286301 h 718934"/>
                    <a:gd name="connsiteX95" fmla="*/ 40507 w 1709557"/>
                    <a:gd name="connsiteY95" fmla="*/ 304841 h 718934"/>
                    <a:gd name="connsiteX96" fmla="*/ 40507 w 1709557"/>
                    <a:gd name="connsiteY96" fmla="*/ 304841 h 718934"/>
                    <a:gd name="connsiteX97" fmla="*/ 40507 w 1709557"/>
                    <a:gd name="connsiteY97" fmla="*/ 315141 h 718934"/>
                    <a:gd name="connsiteX98" fmla="*/ 40507 w 1709557"/>
                    <a:gd name="connsiteY98" fmla="*/ 315141 h 718934"/>
                    <a:gd name="connsiteX99" fmla="*/ 40507 w 1709557"/>
                    <a:gd name="connsiteY99" fmla="*/ 315141 h 718934"/>
                    <a:gd name="connsiteX100" fmla="*/ 40507 w 1709557"/>
                    <a:gd name="connsiteY100" fmla="*/ 315141 h 718934"/>
                    <a:gd name="connsiteX101" fmla="*/ 28147 w 1709557"/>
                    <a:gd name="connsiteY101" fmla="*/ 315141 h 718934"/>
                    <a:gd name="connsiteX102" fmla="*/ 28147 w 1709557"/>
                    <a:gd name="connsiteY102" fmla="*/ 315141 h 718934"/>
                    <a:gd name="connsiteX103" fmla="*/ 17847 w 1709557"/>
                    <a:gd name="connsiteY103" fmla="*/ 315141 h 718934"/>
                    <a:gd name="connsiteX104" fmla="*/ 17847 w 1709557"/>
                    <a:gd name="connsiteY104" fmla="*/ 315141 h 718934"/>
                    <a:gd name="connsiteX105" fmla="*/ 17847 w 1709557"/>
                    <a:gd name="connsiteY105" fmla="*/ 315141 h 718934"/>
                    <a:gd name="connsiteX106" fmla="*/ 17847 w 1709557"/>
                    <a:gd name="connsiteY106" fmla="*/ 315141 h 718934"/>
                    <a:gd name="connsiteX107" fmla="*/ 38447 w 1709557"/>
                    <a:gd name="connsiteY107" fmla="*/ 315141 h 718934"/>
                    <a:gd name="connsiteX108" fmla="*/ 38447 w 1709557"/>
                    <a:gd name="connsiteY108" fmla="*/ 315141 h 718934"/>
                    <a:gd name="connsiteX109" fmla="*/ 38447 w 1709557"/>
                    <a:gd name="connsiteY109" fmla="*/ 315141 h 718934"/>
                    <a:gd name="connsiteX110" fmla="*/ 38447 w 1709557"/>
                    <a:gd name="connsiteY110" fmla="*/ 346041 h 718934"/>
                    <a:gd name="connsiteX111" fmla="*/ 38447 w 1709557"/>
                    <a:gd name="connsiteY111" fmla="*/ 346041 h 718934"/>
                    <a:gd name="connsiteX112" fmla="*/ 38447 w 1709557"/>
                    <a:gd name="connsiteY112" fmla="*/ 346041 h 718934"/>
                    <a:gd name="connsiteX113" fmla="*/ 38447 w 1709557"/>
                    <a:gd name="connsiteY113" fmla="*/ 356340 h 718934"/>
                    <a:gd name="connsiteX114" fmla="*/ 38447 w 1709557"/>
                    <a:gd name="connsiteY114" fmla="*/ 356340 h 718934"/>
                    <a:gd name="connsiteX115" fmla="*/ 38447 w 1709557"/>
                    <a:gd name="connsiteY115" fmla="*/ 356340 h 718934"/>
                    <a:gd name="connsiteX116" fmla="*/ 50807 w 1709557"/>
                    <a:gd name="connsiteY116" fmla="*/ 374880 h 718934"/>
                    <a:gd name="connsiteX117" fmla="*/ 50807 w 1709557"/>
                    <a:gd name="connsiteY117" fmla="*/ 374880 h 718934"/>
                    <a:gd name="connsiteX118" fmla="*/ 50807 w 1709557"/>
                    <a:gd name="connsiteY118" fmla="*/ 374880 h 718934"/>
                    <a:gd name="connsiteX119" fmla="*/ 50807 w 1709557"/>
                    <a:gd name="connsiteY119" fmla="*/ 374880 h 718934"/>
                    <a:gd name="connsiteX120" fmla="*/ 50807 w 1709557"/>
                    <a:gd name="connsiteY120" fmla="*/ 374880 h 718934"/>
                    <a:gd name="connsiteX121" fmla="*/ 50807 w 1709557"/>
                    <a:gd name="connsiteY121" fmla="*/ 374880 h 718934"/>
                    <a:gd name="connsiteX122" fmla="*/ 50807 w 1709557"/>
                    <a:gd name="connsiteY122" fmla="*/ 374880 h 718934"/>
                    <a:gd name="connsiteX123" fmla="*/ 50807 w 1709557"/>
                    <a:gd name="connsiteY123" fmla="*/ 374880 h 718934"/>
                    <a:gd name="connsiteX124" fmla="*/ 36387 w 1709557"/>
                    <a:gd name="connsiteY124" fmla="*/ 374880 h 718934"/>
                    <a:gd name="connsiteX125" fmla="*/ 50807 w 1709557"/>
                    <a:gd name="connsiteY125" fmla="*/ 374880 h 718934"/>
                    <a:gd name="connsiteX126" fmla="*/ 50807 w 1709557"/>
                    <a:gd name="connsiteY126" fmla="*/ 374880 h 718934"/>
                    <a:gd name="connsiteX127" fmla="*/ 50807 w 1709557"/>
                    <a:gd name="connsiteY127" fmla="*/ 374880 h 718934"/>
                    <a:gd name="connsiteX128" fmla="*/ 50807 w 1709557"/>
                    <a:gd name="connsiteY128" fmla="*/ 374880 h 718934"/>
                    <a:gd name="connsiteX129" fmla="*/ 50807 w 1709557"/>
                    <a:gd name="connsiteY129" fmla="*/ 387240 h 718934"/>
                    <a:gd name="connsiteX130" fmla="*/ 50807 w 1709557"/>
                    <a:gd name="connsiteY130" fmla="*/ 387240 h 718934"/>
                    <a:gd name="connsiteX131" fmla="*/ 50807 w 1709557"/>
                    <a:gd name="connsiteY131" fmla="*/ 405780 h 718934"/>
                    <a:gd name="connsiteX132" fmla="*/ 50807 w 1709557"/>
                    <a:gd name="connsiteY132" fmla="*/ 405780 h 718934"/>
                    <a:gd name="connsiteX133" fmla="*/ 50807 w 1709557"/>
                    <a:gd name="connsiteY133" fmla="*/ 405780 h 718934"/>
                    <a:gd name="connsiteX134" fmla="*/ 50807 w 1709557"/>
                    <a:gd name="connsiteY134" fmla="*/ 405780 h 718934"/>
                    <a:gd name="connsiteX135" fmla="*/ 50807 w 1709557"/>
                    <a:gd name="connsiteY135" fmla="*/ 405780 h 718934"/>
                    <a:gd name="connsiteX136" fmla="*/ 28147 w 1709557"/>
                    <a:gd name="connsiteY136" fmla="*/ 405780 h 718934"/>
                    <a:gd name="connsiteX137" fmla="*/ 44627 w 1709557"/>
                    <a:gd name="connsiteY137" fmla="*/ 416080 h 718934"/>
                    <a:gd name="connsiteX138" fmla="*/ 44627 w 1709557"/>
                    <a:gd name="connsiteY138" fmla="*/ 416080 h 718934"/>
                    <a:gd name="connsiteX139" fmla="*/ 44627 w 1709557"/>
                    <a:gd name="connsiteY139" fmla="*/ 416080 h 718934"/>
                    <a:gd name="connsiteX140" fmla="*/ 1663774 w 1709557"/>
                    <a:gd name="connsiteY140" fmla="*/ 718898 h 718934"/>
                    <a:gd name="connsiteX141" fmla="*/ 1663774 w 1709557"/>
                    <a:gd name="connsiteY141" fmla="*/ 692118 h 718934"/>
                    <a:gd name="connsiteX142" fmla="*/ 1663774 w 1709557"/>
                    <a:gd name="connsiteY142" fmla="*/ 692118 h 718934"/>
                    <a:gd name="connsiteX143" fmla="*/ 1663774 w 1709557"/>
                    <a:gd name="connsiteY143" fmla="*/ 692118 h 718934"/>
                    <a:gd name="connsiteX144" fmla="*/ 1663774 w 1709557"/>
                    <a:gd name="connsiteY144" fmla="*/ 692118 h 718934"/>
                    <a:gd name="connsiteX145" fmla="*/ 1651414 w 1709557"/>
                    <a:gd name="connsiteY145" fmla="*/ 679758 h 718934"/>
                    <a:gd name="connsiteX146" fmla="*/ 1651414 w 1709557"/>
                    <a:gd name="connsiteY146" fmla="*/ 679758 h 718934"/>
                    <a:gd name="connsiteX147" fmla="*/ 1651414 w 1709557"/>
                    <a:gd name="connsiteY147" fmla="*/ 679758 h 718934"/>
                    <a:gd name="connsiteX148" fmla="*/ 1651414 w 1709557"/>
                    <a:gd name="connsiteY148" fmla="*/ 665338 h 718934"/>
                    <a:gd name="connsiteX149" fmla="*/ 1651414 w 1709557"/>
                    <a:gd name="connsiteY149" fmla="*/ 665338 h 718934"/>
                    <a:gd name="connsiteX150" fmla="*/ 1632874 w 1709557"/>
                    <a:gd name="connsiteY150" fmla="*/ 622078 h 718934"/>
                    <a:gd name="connsiteX151" fmla="*/ 1632874 w 1709557"/>
                    <a:gd name="connsiteY151" fmla="*/ 622078 h 718934"/>
                    <a:gd name="connsiteX152" fmla="*/ 1632874 w 1709557"/>
                    <a:gd name="connsiteY152" fmla="*/ 587059 h 718934"/>
                    <a:gd name="connsiteX153" fmla="*/ 1632874 w 1709557"/>
                    <a:gd name="connsiteY153" fmla="*/ 574699 h 718934"/>
                    <a:gd name="connsiteX154" fmla="*/ 1632874 w 1709557"/>
                    <a:gd name="connsiteY154" fmla="*/ 574699 h 718934"/>
                    <a:gd name="connsiteX155" fmla="*/ 1632874 w 1709557"/>
                    <a:gd name="connsiteY155" fmla="*/ 545859 h 718934"/>
                    <a:gd name="connsiteX156" fmla="*/ 1649354 w 1709557"/>
                    <a:gd name="connsiteY156" fmla="*/ 517019 h 718934"/>
                    <a:gd name="connsiteX157" fmla="*/ 1649354 w 1709557"/>
                    <a:gd name="connsiteY157" fmla="*/ 517019 h 718934"/>
                    <a:gd name="connsiteX158" fmla="*/ 1649354 w 1709557"/>
                    <a:gd name="connsiteY158" fmla="*/ 517019 h 718934"/>
                    <a:gd name="connsiteX159" fmla="*/ 1649354 w 1709557"/>
                    <a:gd name="connsiteY159" fmla="*/ 517019 h 718934"/>
                    <a:gd name="connsiteX160" fmla="*/ 1649354 w 1709557"/>
                    <a:gd name="connsiteY160" fmla="*/ 502600 h 718934"/>
                    <a:gd name="connsiteX161" fmla="*/ 1649354 w 1709557"/>
                    <a:gd name="connsiteY161" fmla="*/ 502600 h 718934"/>
                    <a:gd name="connsiteX162" fmla="*/ 1649354 w 1709557"/>
                    <a:gd name="connsiteY162" fmla="*/ 488180 h 718934"/>
                    <a:gd name="connsiteX163" fmla="*/ 1649354 w 1709557"/>
                    <a:gd name="connsiteY163" fmla="*/ 488180 h 718934"/>
                    <a:gd name="connsiteX164" fmla="*/ 1649354 w 1709557"/>
                    <a:gd name="connsiteY164" fmla="*/ 488180 h 718934"/>
                    <a:gd name="connsiteX165" fmla="*/ 1649354 w 1709557"/>
                    <a:gd name="connsiteY165" fmla="*/ 488180 h 718934"/>
                    <a:gd name="connsiteX166" fmla="*/ 1649354 w 1709557"/>
                    <a:gd name="connsiteY166" fmla="*/ 471700 h 718934"/>
                    <a:gd name="connsiteX167" fmla="*/ 1649354 w 1709557"/>
                    <a:gd name="connsiteY167" fmla="*/ 471700 h 718934"/>
                    <a:gd name="connsiteX168" fmla="*/ 1649354 w 1709557"/>
                    <a:gd name="connsiteY168" fmla="*/ 471700 h 718934"/>
                    <a:gd name="connsiteX169" fmla="*/ 1649354 w 1709557"/>
                    <a:gd name="connsiteY169" fmla="*/ 471700 h 718934"/>
                    <a:gd name="connsiteX170" fmla="*/ 1649354 w 1709557"/>
                    <a:gd name="connsiteY170" fmla="*/ 457280 h 718934"/>
                    <a:gd name="connsiteX171" fmla="*/ 1659654 w 1709557"/>
                    <a:gd name="connsiteY171" fmla="*/ 444920 h 718934"/>
                    <a:gd name="connsiteX172" fmla="*/ 1659654 w 1709557"/>
                    <a:gd name="connsiteY172" fmla="*/ 444920 h 718934"/>
                    <a:gd name="connsiteX173" fmla="*/ 1659654 w 1709557"/>
                    <a:gd name="connsiteY173" fmla="*/ 444920 h 718934"/>
                    <a:gd name="connsiteX174" fmla="*/ 1659654 w 1709557"/>
                    <a:gd name="connsiteY174" fmla="*/ 444920 h 718934"/>
                    <a:gd name="connsiteX175" fmla="*/ 1659654 w 1709557"/>
                    <a:gd name="connsiteY175" fmla="*/ 426380 h 718934"/>
                    <a:gd name="connsiteX176" fmla="*/ 1669954 w 1709557"/>
                    <a:gd name="connsiteY176" fmla="*/ 395480 h 718934"/>
                    <a:gd name="connsiteX177" fmla="*/ 1669954 w 1709557"/>
                    <a:gd name="connsiteY177" fmla="*/ 395480 h 718934"/>
                    <a:gd name="connsiteX178" fmla="*/ 1669954 w 1709557"/>
                    <a:gd name="connsiteY178" fmla="*/ 385181 h 718934"/>
                    <a:gd name="connsiteX179" fmla="*/ 1669954 w 1709557"/>
                    <a:gd name="connsiteY179" fmla="*/ 368700 h 718934"/>
                    <a:gd name="connsiteX180" fmla="*/ 1669954 w 1709557"/>
                    <a:gd name="connsiteY180" fmla="*/ 368700 h 718934"/>
                    <a:gd name="connsiteX181" fmla="*/ 1669954 w 1709557"/>
                    <a:gd name="connsiteY181" fmla="*/ 368700 h 718934"/>
                    <a:gd name="connsiteX182" fmla="*/ 1669954 w 1709557"/>
                    <a:gd name="connsiteY182" fmla="*/ 368700 h 718934"/>
                    <a:gd name="connsiteX183" fmla="*/ 1669954 w 1709557"/>
                    <a:gd name="connsiteY183" fmla="*/ 368700 h 718934"/>
                    <a:gd name="connsiteX184" fmla="*/ 1669954 w 1709557"/>
                    <a:gd name="connsiteY184" fmla="*/ 348101 h 718934"/>
                    <a:gd name="connsiteX185" fmla="*/ 1669954 w 1709557"/>
                    <a:gd name="connsiteY185" fmla="*/ 360460 h 718934"/>
                    <a:gd name="connsiteX186" fmla="*/ 1669954 w 1709557"/>
                    <a:gd name="connsiteY186" fmla="*/ 360460 h 718934"/>
                    <a:gd name="connsiteX187" fmla="*/ 1669954 w 1709557"/>
                    <a:gd name="connsiteY187" fmla="*/ 360460 h 718934"/>
                    <a:gd name="connsiteX188" fmla="*/ 1669954 w 1709557"/>
                    <a:gd name="connsiteY188" fmla="*/ 346041 h 718934"/>
                    <a:gd name="connsiteX189" fmla="*/ 1669954 w 1709557"/>
                    <a:gd name="connsiteY189" fmla="*/ 333681 h 718934"/>
                    <a:gd name="connsiteX190" fmla="*/ 1684374 w 1709557"/>
                    <a:gd name="connsiteY190" fmla="*/ 333681 h 718934"/>
                    <a:gd name="connsiteX191" fmla="*/ 1694674 w 1709557"/>
                    <a:gd name="connsiteY191" fmla="*/ 323381 h 718934"/>
                    <a:gd name="connsiteX192" fmla="*/ 1684374 w 1709557"/>
                    <a:gd name="connsiteY192" fmla="*/ 323381 h 718934"/>
                    <a:gd name="connsiteX193" fmla="*/ 1684374 w 1709557"/>
                    <a:gd name="connsiteY193" fmla="*/ 323381 h 718934"/>
                    <a:gd name="connsiteX194" fmla="*/ 1684374 w 1709557"/>
                    <a:gd name="connsiteY194" fmla="*/ 282182 h 718934"/>
                    <a:gd name="connsiteX195" fmla="*/ 1684374 w 1709557"/>
                    <a:gd name="connsiteY195" fmla="*/ 282182 h 718934"/>
                    <a:gd name="connsiteX196" fmla="*/ 1684374 w 1709557"/>
                    <a:gd name="connsiteY196" fmla="*/ 222442 h 718934"/>
                    <a:gd name="connsiteX197" fmla="*/ 1694674 w 1709557"/>
                    <a:gd name="connsiteY197" fmla="*/ 222442 h 718934"/>
                    <a:gd name="connsiteX198" fmla="*/ 1694674 w 1709557"/>
                    <a:gd name="connsiteY198" fmla="*/ 205962 h 718934"/>
                    <a:gd name="connsiteX199" fmla="*/ 1704974 w 1709557"/>
                    <a:gd name="connsiteY199" fmla="*/ 185362 h 718934"/>
                    <a:gd name="connsiteX200" fmla="*/ 1704974 w 1709557"/>
                    <a:gd name="connsiteY200" fmla="*/ 185362 h 718934"/>
                    <a:gd name="connsiteX201" fmla="*/ 1704974 w 1709557"/>
                    <a:gd name="connsiteY201" fmla="*/ 185362 h 718934"/>
                    <a:gd name="connsiteX202" fmla="*/ 1704974 w 1709557"/>
                    <a:gd name="connsiteY202" fmla="*/ 146223 h 718934"/>
                    <a:gd name="connsiteX203" fmla="*/ 1704974 w 1709557"/>
                    <a:gd name="connsiteY203" fmla="*/ 146223 h 718934"/>
                    <a:gd name="connsiteX204" fmla="*/ 1704974 w 1709557"/>
                    <a:gd name="connsiteY204" fmla="*/ 146223 h 718934"/>
                    <a:gd name="connsiteX205" fmla="*/ 73467 w 1709557"/>
                    <a:gd name="connsiteY205" fmla="*/ -37 h 718934"/>
                    <a:gd name="connsiteX206" fmla="*/ 59047 w 1709557"/>
                    <a:gd name="connsiteY206" fmla="*/ 10263 h 71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709557" h="718934">
                      <a:moveTo>
                        <a:pt x="59047" y="10263"/>
                      </a:moveTo>
                      <a:cubicBezTo>
                        <a:pt x="63213" y="16498"/>
                        <a:pt x="63213" y="24628"/>
                        <a:pt x="59047" y="30863"/>
                      </a:cubicBezTo>
                      <a:cubicBezTo>
                        <a:pt x="59047" y="30863"/>
                        <a:pt x="59047" y="30863"/>
                        <a:pt x="59047" y="18503"/>
                      </a:cubicBezTo>
                      <a:cubicBezTo>
                        <a:pt x="59047" y="6144"/>
                        <a:pt x="59047" y="18503"/>
                        <a:pt x="46687" y="18503"/>
                      </a:cubicBezTo>
                      <a:cubicBezTo>
                        <a:pt x="34327" y="18503"/>
                        <a:pt x="46687" y="39103"/>
                        <a:pt x="46687" y="45283"/>
                      </a:cubicBezTo>
                      <a:cubicBezTo>
                        <a:pt x="46687" y="51463"/>
                        <a:pt x="46687" y="45283"/>
                        <a:pt x="46687" y="45283"/>
                      </a:cubicBezTo>
                      <a:cubicBezTo>
                        <a:pt x="46687" y="45283"/>
                        <a:pt x="46687" y="57643"/>
                        <a:pt x="46687" y="57643"/>
                      </a:cubicBezTo>
                      <a:cubicBezTo>
                        <a:pt x="46687" y="57643"/>
                        <a:pt x="46687" y="57643"/>
                        <a:pt x="46687" y="57643"/>
                      </a:cubicBezTo>
                      <a:cubicBezTo>
                        <a:pt x="46687" y="57643"/>
                        <a:pt x="46687" y="57643"/>
                        <a:pt x="46687" y="57643"/>
                      </a:cubicBezTo>
                      <a:cubicBezTo>
                        <a:pt x="46687" y="57643"/>
                        <a:pt x="46687" y="57643"/>
                        <a:pt x="46687" y="57643"/>
                      </a:cubicBezTo>
                      <a:lnTo>
                        <a:pt x="46687" y="57643"/>
                      </a:lnTo>
                      <a:cubicBezTo>
                        <a:pt x="46687" y="57643"/>
                        <a:pt x="46687" y="57643"/>
                        <a:pt x="46687" y="57643"/>
                      </a:cubicBezTo>
                      <a:cubicBezTo>
                        <a:pt x="46687" y="57643"/>
                        <a:pt x="46687" y="57643"/>
                        <a:pt x="46687" y="57643"/>
                      </a:cubicBezTo>
                      <a:cubicBezTo>
                        <a:pt x="46687" y="57643"/>
                        <a:pt x="59047" y="57643"/>
                        <a:pt x="59047" y="57643"/>
                      </a:cubicBezTo>
                      <a:cubicBezTo>
                        <a:pt x="59047" y="57643"/>
                        <a:pt x="59047" y="57643"/>
                        <a:pt x="59047" y="57643"/>
                      </a:cubicBezTo>
                      <a:cubicBezTo>
                        <a:pt x="59047" y="57643"/>
                        <a:pt x="59047" y="45283"/>
                        <a:pt x="59047" y="45283"/>
                      </a:cubicBezTo>
                      <a:cubicBezTo>
                        <a:pt x="59047" y="45283"/>
                        <a:pt x="59047" y="45283"/>
                        <a:pt x="59047" y="45283"/>
                      </a:cubicBezTo>
                      <a:lnTo>
                        <a:pt x="59047" y="45283"/>
                      </a:lnTo>
                      <a:cubicBezTo>
                        <a:pt x="59047" y="45283"/>
                        <a:pt x="59047" y="45283"/>
                        <a:pt x="59047" y="59703"/>
                      </a:cubicBezTo>
                      <a:cubicBezTo>
                        <a:pt x="59047" y="74123"/>
                        <a:pt x="59047" y="59703"/>
                        <a:pt x="71407" y="59703"/>
                      </a:cubicBezTo>
                      <a:cubicBezTo>
                        <a:pt x="83767" y="59703"/>
                        <a:pt x="71407" y="59703"/>
                        <a:pt x="71407" y="59703"/>
                      </a:cubicBezTo>
                      <a:lnTo>
                        <a:pt x="71407" y="59703"/>
                      </a:lnTo>
                      <a:cubicBezTo>
                        <a:pt x="71407" y="59703"/>
                        <a:pt x="71407" y="59703"/>
                        <a:pt x="71407" y="59703"/>
                      </a:cubicBezTo>
                      <a:lnTo>
                        <a:pt x="71407" y="59703"/>
                      </a:lnTo>
                      <a:lnTo>
                        <a:pt x="71407" y="59703"/>
                      </a:lnTo>
                      <a:cubicBezTo>
                        <a:pt x="71407" y="59703"/>
                        <a:pt x="71407" y="59703"/>
                        <a:pt x="71407" y="59703"/>
                      </a:cubicBezTo>
                      <a:cubicBezTo>
                        <a:pt x="71407" y="59703"/>
                        <a:pt x="71407" y="59703"/>
                        <a:pt x="71407" y="72063"/>
                      </a:cubicBezTo>
                      <a:cubicBezTo>
                        <a:pt x="71407" y="84423"/>
                        <a:pt x="71407" y="72063"/>
                        <a:pt x="71407" y="72063"/>
                      </a:cubicBezTo>
                      <a:cubicBezTo>
                        <a:pt x="71407" y="72063"/>
                        <a:pt x="71407" y="72063"/>
                        <a:pt x="71407" y="88543"/>
                      </a:cubicBezTo>
                      <a:cubicBezTo>
                        <a:pt x="71407" y="105023"/>
                        <a:pt x="71407" y="88543"/>
                        <a:pt x="71407" y="88543"/>
                      </a:cubicBezTo>
                      <a:lnTo>
                        <a:pt x="71407" y="88543"/>
                      </a:lnTo>
                      <a:cubicBezTo>
                        <a:pt x="71407" y="88543"/>
                        <a:pt x="71407" y="88543"/>
                        <a:pt x="71407" y="88543"/>
                      </a:cubicBezTo>
                      <a:lnTo>
                        <a:pt x="71407" y="88543"/>
                      </a:lnTo>
                      <a:cubicBezTo>
                        <a:pt x="71407" y="88543"/>
                        <a:pt x="71407" y="88543"/>
                        <a:pt x="71407" y="88543"/>
                      </a:cubicBezTo>
                      <a:lnTo>
                        <a:pt x="71407" y="88543"/>
                      </a:lnTo>
                      <a:cubicBezTo>
                        <a:pt x="71407" y="88543"/>
                        <a:pt x="71407" y="88543"/>
                        <a:pt x="71407" y="88543"/>
                      </a:cubicBezTo>
                      <a:cubicBezTo>
                        <a:pt x="71407" y="88543"/>
                        <a:pt x="71407" y="88543"/>
                        <a:pt x="71407" y="88543"/>
                      </a:cubicBezTo>
                      <a:cubicBezTo>
                        <a:pt x="71407" y="88543"/>
                        <a:pt x="71407" y="88543"/>
                        <a:pt x="71407" y="88543"/>
                      </a:cubicBezTo>
                      <a:lnTo>
                        <a:pt x="71407" y="88543"/>
                      </a:lnTo>
                      <a:cubicBezTo>
                        <a:pt x="71407" y="88543"/>
                        <a:pt x="71407" y="102962"/>
                        <a:pt x="71407" y="109143"/>
                      </a:cubicBezTo>
                      <a:cubicBezTo>
                        <a:pt x="71407" y="115323"/>
                        <a:pt x="71407" y="109143"/>
                        <a:pt x="71407" y="109143"/>
                      </a:cubicBezTo>
                      <a:cubicBezTo>
                        <a:pt x="71407" y="109143"/>
                        <a:pt x="71407" y="109143"/>
                        <a:pt x="71407" y="109143"/>
                      </a:cubicBezTo>
                      <a:cubicBezTo>
                        <a:pt x="71407" y="109143"/>
                        <a:pt x="71407" y="123563"/>
                        <a:pt x="71407" y="125622"/>
                      </a:cubicBezTo>
                      <a:lnTo>
                        <a:pt x="71407" y="125622"/>
                      </a:lnTo>
                      <a:cubicBezTo>
                        <a:pt x="71407" y="125622"/>
                        <a:pt x="71407" y="125622"/>
                        <a:pt x="71407" y="125622"/>
                      </a:cubicBezTo>
                      <a:lnTo>
                        <a:pt x="71407" y="125622"/>
                      </a:lnTo>
                      <a:cubicBezTo>
                        <a:pt x="71407" y="125622"/>
                        <a:pt x="71407" y="140042"/>
                        <a:pt x="71407" y="142103"/>
                      </a:cubicBezTo>
                      <a:cubicBezTo>
                        <a:pt x="71407" y="144162"/>
                        <a:pt x="71407" y="142103"/>
                        <a:pt x="71407" y="152402"/>
                      </a:cubicBezTo>
                      <a:cubicBezTo>
                        <a:pt x="71407" y="162702"/>
                        <a:pt x="71407" y="137983"/>
                        <a:pt x="50807" y="135922"/>
                      </a:cubicBezTo>
                      <a:cubicBezTo>
                        <a:pt x="49912" y="144826"/>
                        <a:pt x="49912" y="153798"/>
                        <a:pt x="50807" y="162702"/>
                      </a:cubicBezTo>
                      <a:cubicBezTo>
                        <a:pt x="50807" y="162702"/>
                        <a:pt x="50807" y="162702"/>
                        <a:pt x="50807" y="162702"/>
                      </a:cubicBezTo>
                      <a:cubicBezTo>
                        <a:pt x="50807" y="162702"/>
                        <a:pt x="50807" y="162702"/>
                        <a:pt x="50807" y="162702"/>
                      </a:cubicBezTo>
                      <a:lnTo>
                        <a:pt x="36387" y="148282"/>
                      </a:lnTo>
                      <a:cubicBezTo>
                        <a:pt x="36387" y="148282"/>
                        <a:pt x="36387" y="148282"/>
                        <a:pt x="36387" y="148282"/>
                      </a:cubicBezTo>
                      <a:cubicBezTo>
                        <a:pt x="36387" y="148282"/>
                        <a:pt x="36387" y="148282"/>
                        <a:pt x="36387" y="148282"/>
                      </a:cubicBezTo>
                      <a:cubicBezTo>
                        <a:pt x="36387" y="148282"/>
                        <a:pt x="36387" y="148282"/>
                        <a:pt x="36387" y="148282"/>
                      </a:cubicBezTo>
                      <a:cubicBezTo>
                        <a:pt x="36387" y="148282"/>
                        <a:pt x="36387" y="158582"/>
                        <a:pt x="48747" y="148282"/>
                      </a:cubicBezTo>
                      <a:cubicBezTo>
                        <a:pt x="46866" y="154612"/>
                        <a:pt x="40925" y="158856"/>
                        <a:pt x="34327" y="158582"/>
                      </a:cubicBezTo>
                      <a:cubicBezTo>
                        <a:pt x="34327" y="158582"/>
                        <a:pt x="34327" y="158582"/>
                        <a:pt x="46687" y="158582"/>
                      </a:cubicBezTo>
                      <a:lnTo>
                        <a:pt x="46687" y="175062"/>
                      </a:lnTo>
                      <a:cubicBezTo>
                        <a:pt x="46687" y="175062"/>
                        <a:pt x="46687" y="189482"/>
                        <a:pt x="46687" y="193602"/>
                      </a:cubicBezTo>
                      <a:cubicBezTo>
                        <a:pt x="46687" y="197722"/>
                        <a:pt x="46687" y="193602"/>
                        <a:pt x="46687" y="181242"/>
                      </a:cubicBezTo>
                      <a:lnTo>
                        <a:pt x="46687" y="181242"/>
                      </a:lnTo>
                      <a:cubicBezTo>
                        <a:pt x="46687" y="181242"/>
                        <a:pt x="46687" y="181242"/>
                        <a:pt x="46687" y="181242"/>
                      </a:cubicBezTo>
                      <a:lnTo>
                        <a:pt x="46687" y="181242"/>
                      </a:lnTo>
                      <a:cubicBezTo>
                        <a:pt x="46687" y="181242"/>
                        <a:pt x="46687" y="181242"/>
                        <a:pt x="46687" y="181242"/>
                      </a:cubicBezTo>
                      <a:cubicBezTo>
                        <a:pt x="46687" y="181242"/>
                        <a:pt x="46687" y="181242"/>
                        <a:pt x="32267" y="170942"/>
                      </a:cubicBezTo>
                      <a:lnTo>
                        <a:pt x="32267" y="170942"/>
                      </a:lnTo>
                      <a:cubicBezTo>
                        <a:pt x="32267" y="170942"/>
                        <a:pt x="32267" y="170942"/>
                        <a:pt x="32267" y="185362"/>
                      </a:cubicBezTo>
                      <a:cubicBezTo>
                        <a:pt x="32267" y="199782"/>
                        <a:pt x="32267" y="185362"/>
                        <a:pt x="32267" y="185362"/>
                      </a:cubicBezTo>
                      <a:lnTo>
                        <a:pt x="32267" y="197722"/>
                      </a:lnTo>
                      <a:cubicBezTo>
                        <a:pt x="32267" y="197722"/>
                        <a:pt x="32267" y="187422"/>
                        <a:pt x="32267" y="197722"/>
                      </a:cubicBezTo>
                      <a:cubicBezTo>
                        <a:pt x="32267" y="208022"/>
                        <a:pt x="32267" y="197722"/>
                        <a:pt x="32267" y="197722"/>
                      </a:cubicBezTo>
                      <a:cubicBezTo>
                        <a:pt x="32267" y="197722"/>
                        <a:pt x="44627" y="197722"/>
                        <a:pt x="48747" y="197722"/>
                      </a:cubicBezTo>
                      <a:cubicBezTo>
                        <a:pt x="52867" y="197722"/>
                        <a:pt x="48747" y="197722"/>
                        <a:pt x="48747" y="197722"/>
                      </a:cubicBezTo>
                      <a:cubicBezTo>
                        <a:pt x="48747" y="197722"/>
                        <a:pt x="48747" y="197722"/>
                        <a:pt x="48747" y="197722"/>
                      </a:cubicBezTo>
                      <a:cubicBezTo>
                        <a:pt x="48747" y="197722"/>
                        <a:pt x="48747" y="197722"/>
                        <a:pt x="48747" y="197722"/>
                      </a:cubicBezTo>
                      <a:cubicBezTo>
                        <a:pt x="48747" y="197722"/>
                        <a:pt x="48747" y="212142"/>
                        <a:pt x="48747" y="214202"/>
                      </a:cubicBezTo>
                      <a:cubicBezTo>
                        <a:pt x="48747" y="216261"/>
                        <a:pt x="48747" y="214202"/>
                        <a:pt x="48747" y="214202"/>
                      </a:cubicBezTo>
                      <a:cubicBezTo>
                        <a:pt x="48747" y="214202"/>
                        <a:pt x="36387" y="214202"/>
                        <a:pt x="34327" y="214202"/>
                      </a:cubicBezTo>
                      <a:lnTo>
                        <a:pt x="34327" y="214202"/>
                      </a:lnTo>
                      <a:cubicBezTo>
                        <a:pt x="34327" y="214202"/>
                        <a:pt x="34327" y="214202"/>
                        <a:pt x="34327" y="214202"/>
                      </a:cubicBezTo>
                      <a:lnTo>
                        <a:pt x="17847" y="214202"/>
                      </a:lnTo>
                      <a:cubicBezTo>
                        <a:pt x="17847" y="214202"/>
                        <a:pt x="17847" y="214202"/>
                        <a:pt x="17847" y="214202"/>
                      </a:cubicBezTo>
                      <a:cubicBezTo>
                        <a:pt x="17847" y="214202"/>
                        <a:pt x="17847" y="214202"/>
                        <a:pt x="5488" y="214202"/>
                      </a:cubicBezTo>
                      <a:cubicBezTo>
                        <a:pt x="-6872" y="214202"/>
                        <a:pt x="5488" y="224501"/>
                        <a:pt x="5488" y="214202"/>
                      </a:cubicBezTo>
                      <a:cubicBezTo>
                        <a:pt x="12120" y="216738"/>
                        <a:pt x="19455" y="216738"/>
                        <a:pt x="26087" y="214202"/>
                      </a:cubicBezTo>
                      <a:lnTo>
                        <a:pt x="40507" y="234801"/>
                      </a:lnTo>
                      <a:cubicBezTo>
                        <a:pt x="40507" y="234801"/>
                        <a:pt x="40507" y="247161"/>
                        <a:pt x="40507" y="247161"/>
                      </a:cubicBezTo>
                      <a:lnTo>
                        <a:pt x="40507" y="247161"/>
                      </a:lnTo>
                      <a:cubicBezTo>
                        <a:pt x="40507" y="247161"/>
                        <a:pt x="40507" y="247161"/>
                        <a:pt x="40507" y="259522"/>
                      </a:cubicBezTo>
                      <a:cubicBezTo>
                        <a:pt x="40507" y="271881"/>
                        <a:pt x="40507" y="259522"/>
                        <a:pt x="40507" y="259522"/>
                      </a:cubicBezTo>
                      <a:cubicBezTo>
                        <a:pt x="40507" y="259522"/>
                        <a:pt x="40507" y="259522"/>
                        <a:pt x="40507" y="271881"/>
                      </a:cubicBezTo>
                      <a:cubicBezTo>
                        <a:pt x="40507" y="284241"/>
                        <a:pt x="26087" y="271881"/>
                        <a:pt x="40507" y="286301"/>
                      </a:cubicBezTo>
                      <a:lnTo>
                        <a:pt x="40507" y="286301"/>
                      </a:lnTo>
                      <a:cubicBezTo>
                        <a:pt x="40507" y="286301"/>
                        <a:pt x="40507" y="286301"/>
                        <a:pt x="40507" y="304841"/>
                      </a:cubicBezTo>
                      <a:lnTo>
                        <a:pt x="40507" y="304841"/>
                      </a:lnTo>
                      <a:cubicBezTo>
                        <a:pt x="40507" y="304841"/>
                        <a:pt x="40507" y="304841"/>
                        <a:pt x="40507" y="315141"/>
                      </a:cubicBezTo>
                      <a:lnTo>
                        <a:pt x="40507" y="315141"/>
                      </a:lnTo>
                      <a:lnTo>
                        <a:pt x="40507" y="315141"/>
                      </a:lnTo>
                      <a:cubicBezTo>
                        <a:pt x="40507" y="315141"/>
                        <a:pt x="40507" y="315141"/>
                        <a:pt x="40507" y="315141"/>
                      </a:cubicBezTo>
                      <a:cubicBezTo>
                        <a:pt x="40507" y="315141"/>
                        <a:pt x="28147" y="315141"/>
                        <a:pt x="28147" y="315141"/>
                      </a:cubicBezTo>
                      <a:cubicBezTo>
                        <a:pt x="28147" y="315141"/>
                        <a:pt x="28147" y="315141"/>
                        <a:pt x="28147" y="315141"/>
                      </a:cubicBezTo>
                      <a:cubicBezTo>
                        <a:pt x="28147" y="315141"/>
                        <a:pt x="28147" y="315141"/>
                        <a:pt x="17847" y="315141"/>
                      </a:cubicBezTo>
                      <a:cubicBezTo>
                        <a:pt x="7548" y="315141"/>
                        <a:pt x="17847" y="315141"/>
                        <a:pt x="17847" y="315141"/>
                      </a:cubicBezTo>
                      <a:lnTo>
                        <a:pt x="17847" y="315141"/>
                      </a:lnTo>
                      <a:cubicBezTo>
                        <a:pt x="17847" y="315141"/>
                        <a:pt x="17847" y="315141"/>
                        <a:pt x="17847" y="315141"/>
                      </a:cubicBezTo>
                      <a:cubicBezTo>
                        <a:pt x="17847" y="315141"/>
                        <a:pt x="32267" y="315141"/>
                        <a:pt x="38447" y="315141"/>
                      </a:cubicBezTo>
                      <a:lnTo>
                        <a:pt x="38447" y="315141"/>
                      </a:lnTo>
                      <a:lnTo>
                        <a:pt x="38447" y="315141"/>
                      </a:lnTo>
                      <a:cubicBezTo>
                        <a:pt x="38447" y="327501"/>
                        <a:pt x="38447" y="333681"/>
                        <a:pt x="38447" y="346041"/>
                      </a:cubicBezTo>
                      <a:cubicBezTo>
                        <a:pt x="38447" y="358401"/>
                        <a:pt x="26087" y="346041"/>
                        <a:pt x="38447" y="346041"/>
                      </a:cubicBezTo>
                      <a:lnTo>
                        <a:pt x="38447" y="346041"/>
                      </a:lnTo>
                      <a:cubicBezTo>
                        <a:pt x="38447" y="346041"/>
                        <a:pt x="24027" y="346041"/>
                        <a:pt x="38447" y="356340"/>
                      </a:cubicBezTo>
                      <a:cubicBezTo>
                        <a:pt x="52867" y="366641"/>
                        <a:pt x="38447" y="356340"/>
                        <a:pt x="38447" y="356340"/>
                      </a:cubicBezTo>
                      <a:lnTo>
                        <a:pt x="38447" y="356340"/>
                      </a:lnTo>
                      <a:cubicBezTo>
                        <a:pt x="38447" y="356340"/>
                        <a:pt x="50807" y="356340"/>
                        <a:pt x="50807" y="374880"/>
                      </a:cubicBezTo>
                      <a:cubicBezTo>
                        <a:pt x="50807" y="393420"/>
                        <a:pt x="50807" y="374880"/>
                        <a:pt x="50807" y="374880"/>
                      </a:cubicBezTo>
                      <a:lnTo>
                        <a:pt x="50807" y="374880"/>
                      </a:lnTo>
                      <a:cubicBezTo>
                        <a:pt x="50807" y="374880"/>
                        <a:pt x="50807" y="374880"/>
                        <a:pt x="50807" y="374880"/>
                      </a:cubicBezTo>
                      <a:cubicBezTo>
                        <a:pt x="50807" y="374880"/>
                        <a:pt x="50807" y="374880"/>
                        <a:pt x="50807" y="374880"/>
                      </a:cubicBezTo>
                      <a:lnTo>
                        <a:pt x="50807" y="374880"/>
                      </a:lnTo>
                      <a:cubicBezTo>
                        <a:pt x="50807" y="374880"/>
                        <a:pt x="50807" y="374880"/>
                        <a:pt x="50807" y="374880"/>
                      </a:cubicBezTo>
                      <a:cubicBezTo>
                        <a:pt x="50807" y="374880"/>
                        <a:pt x="50807" y="374880"/>
                        <a:pt x="50807" y="374880"/>
                      </a:cubicBezTo>
                      <a:cubicBezTo>
                        <a:pt x="50807" y="374880"/>
                        <a:pt x="50807" y="374880"/>
                        <a:pt x="36387" y="374880"/>
                      </a:cubicBezTo>
                      <a:cubicBezTo>
                        <a:pt x="21967" y="374880"/>
                        <a:pt x="46687" y="374880"/>
                        <a:pt x="50807" y="374880"/>
                      </a:cubicBezTo>
                      <a:cubicBezTo>
                        <a:pt x="54927" y="374880"/>
                        <a:pt x="50807" y="374880"/>
                        <a:pt x="50807" y="374880"/>
                      </a:cubicBezTo>
                      <a:cubicBezTo>
                        <a:pt x="50807" y="374880"/>
                        <a:pt x="50807" y="374880"/>
                        <a:pt x="50807" y="374880"/>
                      </a:cubicBezTo>
                      <a:cubicBezTo>
                        <a:pt x="50807" y="374880"/>
                        <a:pt x="50807" y="374880"/>
                        <a:pt x="50807" y="374880"/>
                      </a:cubicBezTo>
                      <a:cubicBezTo>
                        <a:pt x="50807" y="374880"/>
                        <a:pt x="50807" y="374880"/>
                        <a:pt x="50807" y="387240"/>
                      </a:cubicBezTo>
                      <a:cubicBezTo>
                        <a:pt x="50807" y="399601"/>
                        <a:pt x="50807" y="387240"/>
                        <a:pt x="50807" y="387240"/>
                      </a:cubicBezTo>
                      <a:cubicBezTo>
                        <a:pt x="50807" y="387240"/>
                        <a:pt x="50807" y="401660"/>
                        <a:pt x="50807" y="405780"/>
                      </a:cubicBezTo>
                      <a:cubicBezTo>
                        <a:pt x="50807" y="409900"/>
                        <a:pt x="50807" y="405780"/>
                        <a:pt x="50807" y="405780"/>
                      </a:cubicBezTo>
                      <a:cubicBezTo>
                        <a:pt x="50807" y="405780"/>
                        <a:pt x="50807" y="405780"/>
                        <a:pt x="50807" y="405780"/>
                      </a:cubicBezTo>
                      <a:lnTo>
                        <a:pt x="50807" y="405780"/>
                      </a:lnTo>
                      <a:lnTo>
                        <a:pt x="50807" y="405780"/>
                      </a:lnTo>
                      <a:cubicBezTo>
                        <a:pt x="50807" y="405780"/>
                        <a:pt x="32267" y="405780"/>
                        <a:pt x="28147" y="405780"/>
                      </a:cubicBezTo>
                      <a:cubicBezTo>
                        <a:pt x="24027" y="405780"/>
                        <a:pt x="40507" y="405780"/>
                        <a:pt x="44627" y="416080"/>
                      </a:cubicBezTo>
                      <a:lnTo>
                        <a:pt x="44627" y="416080"/>
                      </a:lnTo>
                      <a:lnTo>
                        <a:pt x="44627" y="416080"/>
                      </a:lnTo>
                      <a:lnTo>
                        <a:pt x="1663774" y="718898"/>
                      </a:lnTo>
                      <a:cubicBezTo>
                        <a:pt x="1664795" y="710001"/>
                        <a:pt x="1664795" y="701016"/>
                        <a:pt x="1663774" y="692118"/>
                      </a:cubicBezTo>
                      <a:lnTo>
                        <a:pt x="1663774" y="692118"/>
                      </a:lnTo>
                      <a:cubicBezTo>
                        <a:pt x="1663774" y="692118"/>
                        <a:pt x="1663774" y="692118"/>
                        <a:pt x="1663774" y="692118"/>
                      </a:cubicBezTo>
                      <a:lnTo>
                        <a:pt x="1663774" y="692118"/>
                      </a:lnTo>
                      <a:cubicBezTo>
                        <a:pt x="1663774" y="685291"/>
                        <a:pt x="1658240" y="679758"/>
                        <a:pt x="1651414" y="679758"/>
                      </a:cubicBezTo>
                      <a:cubicBezTo>
                        <a:pt x="1651414" y="679758"/>
                        <a:pt x="1651414" y="679758"/>
                        <a:pt x="1651414" y="679758"/>
                      </a:cubicBezTo>
                      <a:cubicBezTo>
                        <a:pt x="1651414" y="679758"/>
                        <a:pt x="1651414" y="679758"/>
                        <a:pt x="1651414" y="679758"/>
                      </a:cubicBezTo>
                      <a:cubicBezTo>
                        <a:pt x="1651414" y="679758"/>
                        <a:pt x="1651414" y="679758"/>
                        <a:pt x="1651414" y="665338"/>
                      </a:cubicBezTo>
                      <a:cubicBezTo>
                        <a:pt x="1651414" y="650918"/>
                        <a:pt x="1651414" y="665338"/>
                        <a:pt x="1651414" y="665338"/>
                      </a:cubicBezTo>
                      <a:cubicBezTo>
                        <a:pt x="1651414" y="665338"/>
                        <a:pt x="1651414" y="634438"/>
                        <a:pt x="1632874" y="622078"/>
                      </a:cubicBezTo>
                      <a:lnTo>
                        <a:pt x="1632874" y="622078"/>
                      </a:lnTo>
                      <a:cubicBezTo>
                        <a:pt x="1632874" y="611779"/>
                        <a:pt x="1632874" y="599418"/>
                        <a:pt x="1632874" y="587059"/>
                      </a:cubicBezTo>
                      <a:lnTo>
                        <a:pt x="1632874" y="574699"/>
                      </a:lnTo>
                      <a:lnTo>
                        <a:pt x="1632874" y="574699"/>
                      </a:lnTo>
                      <a:cubicBezTo>
                        <a:pt x="1620514" y="574699"/>
                        <a:pt x="1632874" y="556159"/>
                        <a:pt x="1632874" y="545859"/>
                      </a:cubicBezTo>
                      <a:cubicBezTo>
                        <a:pt x="1632874" y="535559"/>
                        <a:pt x="1632874" y="519079"/>
                        <a:pt x="1649354" y="517019"/>
                      </a:cubicBezTo>
                      <a:cubicBezTo>
                        <a:pt x="1665834" y="514959"/>
                        <a:pt x="1649354" y="517019"/>
                        <a:pt x="1649354" y="517019"/>
                      </a:cubicBezTo>
                      <a:lnTo>
                        <a:pt x="1649354" y="517019"/>
                      </a:lnTo>
                      <a:cubicBezTo>
                        <a:pt x="1649354" y="517019"/>
                        <a:pt x="1649354" y="517019"/>
                        <a:pt x="1649354" y="517019"/>
                      </a:cubicBezTo>
                      <a:cubicBezTo>
                        <a:pt x="1649354" y="517019"/>
                        <a:pt x="1649354" y="517019"/>
                        <a:pt x="1649354" y="502600"/>
                      </a:cubicBezTo>
                      <a:lnTo>
                        <a:pt x="1649354" y="502600"/>
                      </a:lnTo>
                      <a:cubicBezTo>
                        <a:pt x="1649354" y="502600"/>
                        <a:pt x="1649354" y="502600"/>
                        <a:pt x="1649354" y="488180"/>
                      </a:cubicBezTo>
                      <a:lnTo>
                        <a:pt x="1649354" y="488180"/>
                      </a:lnTo>
                      <a:lnTo>
                        <a:pt x="1649354" y="488180"/>
                      </a:lnTo>
                      <a:lnTo>
                        <a:pt x="1649354" y="488180"/>
                      </a:lnTo>
                      <a:cubicBezTo>
                        <a:pt x="1649354" y="488180"/>
                        <a:pt x="1636994" y="488180"/>
                        <a:pt x="1649354" y="471700"/>
                      </a:cubicBezTo>
                      <a:lnTo>
                        <a:pt x="1649354" y="471700"/>
                      </a:lnTo>
                      <a:lnTo>
                        <a:pt x="1649354" y="471700"/>
                      </a:lnTo>
                      <a:cubicBezTo>
                        <a:pt x="1649354" y="471700"/>
                        <a:pt x="1649354" y="471700"/>
                        <a:pt x="1649354" y="471700"/>
                      </a:cubicBezTo>
                      <a:cubicBezTo>
                        <a:pt x="1649354" y="471700"/>
                        <a:pt x="1649354" y="459339"/>
                        <a:pt x="1649354" y="457280"/>
                      </a:cubicBezTo>
                      <a:cubicBezTo>
                        <a:pt x="1649354" y="455220"/>
                        <a:pt x="1649354" y="444920"/>
                        <a:pt x="1659654" y="444920"/>
                      </a:cubicBezTo>
                      <a:cubicBezTo>
                        <a:pt x="1669954" y="444920"/>
                        <a:pt x="1659654" y="444920"/>
                        <a:pt x="1659654" y="444920"/>
                      </a:cubicBezTo>
                      <a:cubicBezTo>
                        <a:pt x="1659654" y="444920"/>
                        <a:pt x="1659654" y="444920"/>
                        <a:pt x="1659654" y="444920"/>
                      </a:cubicBezTo>
                      <a:cubicBezTo>
                        <a:pt x="1659654" y="444920"/>
                        <a:pt x="1659654" y="444920"/>
                        <a:pt x="1659654" y="444920"/>
                      </a:cubicBezTo>
                      <a:cubicBezTo>
                        <a:pt x="1659654" y="444920"/>
                        <a:pt x="1659654" y="432560"/>
                        <a:pt x="1659654" y="426380"/>
                      </a:cubicBezTo>
                      <a:cubicBezTo>
                        <a:pt x="1664313" y="416529"/>
                        <a:pt x="1667771" y="406155"/>
                        <a:pt x="1669954" y="395480"/>
                      </a:cubicBezTo>
                      <a:cubicBezTo>
                        <a:pt x="1669954" y="395480"/>
                        <a:pt x="1669954" y="395480"/>
                        <a:pt x="1669954" y="395480"/>
                      </a:cubicBezTo>
                      <a:cubicBezTo>
                        <a:pt x="1669954" y="395480"/>
                        <a:pt x="1669954" y="395480"/>
                        <a:pt x="1669954" y="385181"/>
                      </a:cubicBezTo>
                      <a:cubicBezTo>
                        <a:pt x="1669954" y="374880"/>
                        <a:pt x="1669954" y="372821"/>
                        <a:pt x="1669954" y="368700"/>
                      </a:cubicBezTo>
                      <a:lnTo>
                        <a:pt x="1669954" y="368700"/>
                      </a:lnTo>
                      <a:cubicBezTo>
                        <a:pt x="1669954" y="368700"/>
                        <a:pt x="1669954" y="368700"/>
                        <a:pt x="1669954" y="368700"/>
                      </a:cubicBezTo>
                      <a:lnTo>
                        <a:pt x="1669954" y="368700"/>
                      </a:lnTo>
                      <a:cubicBezTo>
                        <a:pt x="1669954" y="368700"/>
                        <a:pt x="1669954" y="368700"/>
                        <a:pt x="1669954" y="368700"/>
                      </a:cubicBezTo>
                      <a:cubicBezTo>
                        <a:pt x="1672019" y="361989"/>
                        <a:pt x="1672019" y="354812"/>
                        <a:pt x="1669954" y="348101"/>
                      </a:cubicBezTo>
                      <a:cubicBezTo>
                        <a:pt x="1669954" y="348101"/>
                        <a:pt x="1669954" y="348101"/>
                        <a:pt x="1669954" y="360460"/>
                      </a:cubicBezTo>
                      <a:lnTo>
                        <a:pt x="1669954" y="360460"/>
                      </a:lnTo>
                      <a:cubicBezTo>
                        <a:pt x="1669954" y="360460"/>
                        <a:pt x="1669954" y="360460"/>
                        <a:pt x="1669954" y="360460"/>
                      </a:cubicBezTo>
                      <a:cubicBezTo>
                        <a:pt x="1669954" y="360460"/>
                        <a:pt x="1669954" y="360460"/>
                        <a:pt x="1669954" y="346041"/>
                      </a:cubicBezTo>
                      <a:lnTo>
                        <a:pt x="1669954" y="333681"/>
                      </a:lnTo>
                      <a:cubicBezTo>
                        <a:pt x="1680254" y="333681"/>
                        <a:pt x="1669954" y="333681"/>
                        <a:pt x="1684374" y="333681"/>
                      </a:cubicBezTo>
                      <a:cubicBezTo>
                        <a:pt x="1698794" y="333681"/>
                        <a:pt x="1698794" y="333681"/>
                        <a:pt x="1694674" y="323381"/>
                      </a:cubicBezTo>
                      <a:lnTo>
                        <a:pt x="1684374" y="323381"/>
                      </a:lnTo>
                      <a:cubicBezTo>
                        <a:pt x="1684374" y="323381"/>
                        <a:pt x="1684374" y="323381"/>
                        <a:pt x="1684374" y="323381"/>
                      </a:cubicBezTo>
                      <a:cubicBezTo>
                        <a:pt x="1684374" y="323381"/>
                        <a:pt x="1684374" y="296601"/>
                        <a:pt x="1684374" y="282182"/>
                      </a:cubicBezTo>
                      <a:cubicBezTo>
                        <a:pt x="1684374" y="267761"/>
                        <a:pt x="1684374" y="282182"/>
                        <a:pt x="1684374" y="282182"/>
                      </a:cubicBezTo>
                      <a:cubicBezTo>
                        <a:pt x="1685402" y="262281"/>
                        <a:pt x="1685402" y="242342"/>
                        <a:pt x="1684374" y="222442"/>
                      </a:cubicBezTo>
                      <a:cubicBezTo>
                        <a:pt x="1684374" y="222442"/>
                        <a:pt x="1684374" y="222442"/>
                        <a:pt x="1694674" y="222442"/>
                      </a:cubicBezTo>
                      <a:cubicBezTo>
                        <a:pt x="1704974" y="222442"/>
                        <a:pt x="1682314" y="212142"/>
                        <a:pt x="1694674" y="205962"/>
                      </a:cubicBezTo>
                      <a:cubicBezTo>
                        <a:pt x="1707034" y="199782"/>
                        <a:pt x="1694674" y="187422"/>
                        <a:pt x="1704974" y="185362"/>
                      </a:cubicBezTo>
                      <a:cubicBezTo>
                        <a:pt x="1715274" y="183302"/>
                        <a:pt x="1704974" y="185362"/>
                        <a:pt x="1704974" y="185362"/>
                      </a:cubicBezTo>
                      <a:lnTo>
                        <a:pt x="1704974" y="185362"/>
                      </a:lnTo>
                      <a:cubicBezTo>
                        <a:pt x="1704974" y="168882"/>
                        <a:pt x="1694674" y="160642"/>
                        <a:pt x="1704974" y="146223"/>
                      </a:cubicBezTo>
                      <a:cubicBezTo>
                        <a:pt x="1715274" y="131802"/>
                        <a:pt x="1704974" y="146223"/>
                        <a:pt x="1704974" y="146223"/>
                      </a:cubicBezTo>
                      <a:lnTo>
                        <a:pt x="1704974" y="146223"/>
                      </a:lnTo>
                      <a:lnTo>
                        <a:pt x="73467" y="-37"/>
                      </a:lnTo>
                      <a:cubicBezTo>
                        <a:pt x="73467" y="-37"/>
                        <a:pt x="59047" y="4083"/>
                        <a:pt x="59047" y="10263"/>
                      </a:cubicBezTo>
                      <a:close/>
                    </a:path>
                  </a:pathLst>
                </a:custGeom>
                <a:solidFill>
                  <a:srgbClr val="FFFFFF"/>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90" name="Freeform: Shape 89">
                  <a:extLst>
                    <a:ext uri="{FF2B5EF4-FFF2-40B4-BE49-F238E27FC236}">
                      <a16:creationId xmlns:a16="http://schemas.microsoft.com/office/drawing/2014/main" id="{17F5FFA3-5297-459C-1FD6-087ADBC484E7}"/>
                    </a:ext>
                  </a:extLst>
                </p:cNvPr>
                <p:cNvSpPr/>
                <p:nvPr/>
              </p:nvSpPr>
              <p:spPr>
                <a:xfrm>
                  <a:off x="1185312" y="4176773"/>
                  <a:ext cx="205998" cy="205998"/>
                </a:xfrm>
                <a:custGeom>
                  <a:avLst/>
                  <a:gdLst>
                    <a:gd name="connsiteX0" fmla="*/ 0 w 205998"/>
                    <a:gd name="connsiteY0" fmla="*/ 0 h 205998"/>
                    <a:gd name="connsiteX1" fmla="*/ 0 w 205998"/>
                    <a:gd name="connsiteY1" fmla="*/ 0 h 205998"/>
                    <a:gd name="connsiteX2" fmla="*/ 0 w 205998"/>
                    <a:gd name="connsiteY2" fmla="*/ 0 h 205998"/>
                    <a:gd name="connsiteX3" fmla="*/ 0 w 205998"/>
                    <a:gd name="connsiteY3" fmla="*/ 0 h 205998"/>
                  </a:gdLst>
                  <a:ahLst/>
                  <a:cxnLst>
                    <a:cxn ang="0">
                      <a:pos x="connsiteX0" y="connsiteY0"/>
                    </a:cxn>
                    <a:cxn ang="0">
                      <a:pos x="connsiteX1" y="connsiteY1"/>
                    </a:cxn>
                    <a:cxn ang="0">
                      <a:pos x="connsiteX2" y="connsiteY2"/>
                    </a:cxn>
                    <a:cxn ang="0">
                      <a:pos x="connsiteX3" y="connsiteY3"/>
                    </a:cxn>
                  </a:cxnLst>
                  <a:rect l="l" t="t" r="r" b="b"/>
                  <a:pathLst>
                    <a:path w="205998" h="205998">
                      <a:moveTo>
                        <a:pt x="0" y="0"/>
                      </a:moveTo>
                      <a:lnTo>
                        <a:pt x="0" y="0"/>
                      </a:lnTo>
                      <a:lnTo>
                        <a:pt x="0" y="0"/>
                      </a:lnTo>
                      <a:lnTo>
                        <a:pt x="0" y="0"/>
                      </a:lnTo>
                      <a:close/>
                    </a:path>
                  </a:pathLst>
                </a:custGeom>
                <a:solidFill>
                  <a:srgbClr val="F5F5D9"/>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sp>
            <p:nvSpPr>
              <p:cNvPr id="88" name="Freeform: Shape 87">
                <a:extLst>
                  <a:ext uri="{FF2B5EF4-FFF2-40B4-BE49-F238E27FC236}">
                    <a16:creationId xmlns:a16="http://schemas.microsoft.com/office/drawing/2014/main" id="{8F53F4F0-B69F-180D-9960-36C39469D271}"/>
                  </a:ext>
                </a:extLst>
              </p:cNvPr>
              <p:cNvSpPr/>
              <p:nvPr/>
            </p:nvSpPr>
            <p:spPr>
              <a:xfrm>
                <a:off x="1603177" y="3895744"/>
                <a:ext cx="1575887" cy="294577"/>
              </a:xfrm>
              <a:custGeom>
                <a:avLst/>
                <a:gdLst>
                  <a:gd name="connsiteX0" fmla="*/ 1575882 w 1575887"/>
                  <a:gd name="connsiteY0" fmla="*/ 294541 h 294577"/>
                  <a:gd name="connsiteX1" fmla="*/ 1369883 w 1575887"/>
                  <a:gd name="connsiteY1" fmla="*/ 259521 h 294577"/>
                  <a:gd name="connsiteX2" fmla="*/ 1174185 w 1575887"/>
                  <a:gd name="connsiteY2" fmla="*/ 222441 h 294577"/>
                  <a:gd name="connsiteX3" fmla="*/ 782788 w 1575887"/>
                  <a:gd name="connsiteY3" fmla="*/ 148282 h 294577"/>
                  <a:gd name="connsiteX4" fmla="*/ 391391 w 1575887"/>
                  <a:gd name="connsiteY4" fmla="*/ 78243 h 294577"/>
                  <a:gd name="connsiteX5" fmla="*/ -6 w 1575887"/>
                  <a:gd name="connsiteY5" fmla="*/ -37 h 294577"/>
                  <a:gd name="connsiteX6" fmla="*/ -6 w 1575887"/>
                  <a:gd name="connsiteY6" fmla="*/ -37 h 294577"/>
                  <a:gd name="connsiteX7" fmla="*/ 391391 w 1575887"/>
                  <a:gd name="connsiteY7" fmla="*/ 70003 h 294577"/>
                  <a:gd name="connsiteX8" fmla="*/ 782788 w 1575887"/>
                  <a:gd name="connsiteY8" fmla="*/ 144162 h 294577"/>
                  <a:gd name="connsiteX9" fmla="*/ 1174185 w 1575887"/>
                  <a:gd name="connsiteY9" fmla="*/ 216261 h 294577"/>
                  <a:gd name="connsiteX10" fmla="*/ 1369883 w 1575887"/>
                  <a:gd name="connsiteY10" fmla="*/ 253341 h 294577"/>
                  <a:gd name="connsiteX11" fmla="*/ 1575882 w 1575887"/>
                  <a:gd name="connsiteY11" fmla="*/ 292481 h 29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5887" h="294577">
                    <a:moveTo>
                      <a:pt x="1575882" y="294541"/>
                    </a:moveTo>
                    <a:lnTo>
                      <a:pt x="1369883" y="259521"/>
                    </a:lnTo>
                    <a:cubicBezTo>
                      <a:pt x="1303964" y="247161"/>
                      <a:pt x="1238044" y="236861"/>
                      <a:pt x="1174185" y="222441"/>
                    </a:cubicBezTo>
                    <a:lnTo>
                      <a:pt x="782788" y="148282"/>
                    </a:lnTo>
                    <a:lnTo>
                      <a:pt x="391391" y="78243"/>
                    </a:lnTo>
                    <a:lnTo>
                      <a:pt x="-6" y="-37"/>
                    </a:lnTo>
                    <a:lnTo>
                      <a:pt x="-6" y="-37"/>
                    </a:lnTo>
                    <a:lnTo>
                      <a:pt x="391391" y="70003"/>
                    </a:lnTo>
                    <a:lnTo>
                      <a:pt x="782788" y="144162"/>
                    </a:lnTo>
                    <a:cubicBezTo>
                      <a:pt x="912567" y="170941"/>
                      <a:pt x="1044406" y="193601"/>
                      <a:pt x="1174185" y="216261"/>
                    </a:cubicBezTo>
                    <a:lnTo>
                      <a:pt x="1369883" y="253341"/>
                    </a:lnTo>
                    <a:lnTo>
                      <a:pt x="1575882" y="292481"/>
                    </a:lnTo>
                    <a:close/>
                  </a:path>
                </a:pathLst>
              </a:custGeom>
              <a:solidFill>
                <a:srgbClr val="FFFFED"/>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pic>
          <p:nvPicPr>
            <p:cNvPr id="60" name="Graphic 59">
              <a:extLst>
                <a:ext uri="{FF2B5EF4-FFF2-40B4-BE49-F238E27FC236}">
                  <a16:creationId xmlns:a16="http://schemas.microsoft.com/office/drawing/2014/main" id="{95026D87-70C3-7BEE-1EF9-907ADD0562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2804" y="2798942"/>
              <a:ext cx="3178256" cy="2137086"/>
            </a:xfrm>
            <a:prstGeom prst="rect">
              <a:avLst/>
            </a:prstGeom>
          </p:spPr>
        </p:pic>
        <p:sp>
          <p:nvSpPr>
            <p:cNvPr id="94" name="Freeform: Shape 93">
              <a:extLst>
                <a:ext uri="{FF2B5EF4-FFF2-40B4-BE49-F238E27FC236}">
                  <a16:creationId xmlns:a16="http://schemas.microsoft.com/office/drawing/2014/main" id="{39CDC63B-D5E0-0D04-0912-88064C840EDF}"/>
                </a:ext>
              </a:extLst>
            </p:cNvPr>
            <p:cNvSpPr/>
            <p:nvPr/>
          </p:nvSpPr>
          <p:spPr>
            <a:xfrm>
              <a:off x="1748649" y="1635319"/>
              <a:ext cx="2394550" cy="1146802"/>
            </a:xfrm>
            <a:custGeom>
              <a:avLst/>
              <a:gdLst>
                <a:gd name="connsiteX0" fmla="*/ 3589 w 1754580"/>
                <a:gd name="connsiteY0" fmla="*/ -37 h 1544532"/>
                <a:gd name="connsiteX1" fmla="*/ 1560937 w 1754580"/>
                <a:gd name="connsiteY1" fmla="*/ 14384 h 1544532"/>
                <a:gd name="connsiteX2" fmla="*/ 1754575 w 1754580"/>
                <a:gd name="connsiteY2" fmla="*/ 1431653 h 1544532"/>
                <a:gd name="connsiteX3" fmla="*/ 1089201 w 1754580"/>
                <a:gd name="connsiteY3" fmla="*/ 1532592 h 1544532"/>
                <a:gd name="connsiteX4" fmla="*/ 186928 w 1754580"/>
                <a:gd name="connsiteY4" fmla="*/ 1497573 h 1544532"/>
                <a:gd name="connsiteX5" fmla="*/ 3589 w 1754580"/>
                <a:gd name="connsiteY5" fmla="*/ -35 h 154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4580" h="1544532">
                  <a:moveTo>
                    <a:pt x="3589" y="-37"/>
                  </a:moveTo>
                  <a:cubicBezTo>
                    <a:pt x="3589" y="-37"/>
                    <a:pt x="806982" y="37043"/>
                    <a:pt x="1560937" y="14384"/>
                  </a:cubicBezTo>
                  <a:cubicBezTo>
                    <a:pt x="1496716" y="495624"/>
                    <a:pt x="1563617" y="985276"/>
                    <a:pt x="1754575" y="1431653"/>
                  </a:cubicBezTo>
                  <a:cubicBezTo>
                    <a:pt x="1537262" y="1490103"/>
                    <a:pt x="1314072" y="1523961"/>
                    <a:pt x="1089201" y="1532592"/>
                  </a:cubicBezTo>
                  <a:cubicBezTo>
                    <a:pt x="788110" y="1556311"/>
                    <a:pt x="485275" y="1544557"/>
                    <a:pt x="186928" y="1497573"/>
                  </a:cubicBezTo>
                  <a:cubicBezTo>
                    <a:pt x="45721" y="1011468"/>
                    <a:pt x="-16186" y="505777"/>
                    <a:pt x="3589" y="-35"/>
                  </a:cubicBezTo>
                  <a:close/>
                </a:path>
              </a:pathLst>
            </a:custGeom>
            <a:solidFill>
              <a:srgbClr val="00B050"/>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nvGrpSpPr>
            <p:cNvPr id="95" name="Group 94">
              <a:extLst>
                <a:ext uri="{FF2B5EF4-FFF2-40B4-BE49-F238E27FC236}">
                  <a16:creationId xmlns:a16="http://schemas.microsoft.com/office/drawing/2014/main" id="{0509FF38-1119-1AB6-3F45-7385DACE259C}"/>
                </a:ext>
              </a:extLst>
            </p:cNvPr>
            <p:cNvGrpSpPr/>
            <p:nvPr/>
          </p:nvGrpSpPr>
          <p:grpSpPr>
            <a:xfrm>
              <a:off x="2438989" y="1587975"/>
              <a:ext cx="677533" cy="313551"/>
              <a:chOff x="3566341" y="1683322"/>
              <a:chExt cx="496455" cy="422296"/>
            </a:xfrm>
          </p:grpSpPr>
          <p:sp>
            <p:nvSpPr>
              <p:cNvPr id="96" name="Freeform: Shape 95">
                <a:extLst>
                  <a:ext uri="{FF2B5EF4-FFF2-40B4-BE49-F238E27FC236}">
                    <a16:creationId xmlns:a16="http://schemas.microsoft.com/office/drawing/2014/main" id="{CFBA3821-8039-A3C2-C3B7-3B9156EC177F}"/>
                  </a:ext>
                </a:extLst>
              </p:cNvPr>
              <p:cNvSpPr/>
              <p:nvPr/>
            </p:nvSpPr>
            <p:spPr>
              <a:xfrm>
                <a:off x="3566341" y="1693622"/>
                <a:ext cx="486155" cy="411996"/>
              </a:xfrm>
              <a:custGeom>
                <a:avLst/>
                <a:gdLst>
                  <a:gd name="connsiteX0" fmla="*/ 35014 w 486155"/>
                  <a:gd name="connsiteY0" fmla="*/ 385181 h 411996"/>
                  <a:gd name="connsiteX1" fmla="*/ 59734 w 486155"/>
                  <a:gd name="connsiteY1" fmla="*/ 352221 h 411996"/>
                  <a:gd name="connsiteX2" fmla="*/ 98873 w 486155"/>
                  <a:gd name="connsiteY2" fmla="*/ 352221 h 411996"/>
                  <a:gd name="connsiteX3" fmla="*/ 127713 w 486155"/>
                  <a:gd name="connsiteY3" fmla="*/ 352221 h 411996"/>
                  <a:gd name="connsiteX4" fmla="*/ 142133 w 486155"/>
                  <a:gd name="connsiteY4" fmla="*/ 368700 h 411996"/>
                  <a:gd name="connsiteX5" fmla="*/ 175093 w 486155"/>
                  <a:gd name="connsiteY5" fmla="*/ 368700 h 411996"/>
                  <a:gd name="connsiteX6" fmla="*/ 228652 w 486155"/>
                  <a:gd name="connsiteY6" fmla="*/ 368700 h 411996"/>
                  <a:gd name="connsiteX7" fmla="*/ 284272 w 486155"/>
                  <a:gd name="connsiteY7" fmla="*/ 354281 h 411996"/>
                  <a:gd name="connsiteX8" fmla="*/ 308992 w 486155"/>
                  <a:gd name="connsiteY8" fmla="*/ 370761 h 411996"/>
                  <a:gd name="connsiteX9" fmla="*/ 366671 w 486155"/>
                  <a:gd name="connsiteY9" fmla="*/ 356341 h 411996"/>
                  <a:gd name="connsiteX10" fmla="*/ 424351 w 486155"/>
                  <a:gd name="connsiteY10" fmla="*/ 370761 h 411996"/>
                  <a:gd name="connsiteX11" fmla="*/ 457310 w 486155"/>
                  <a:gd name="connsiteY11" fmla="*/ 360460 h 411996"/>
                  <a:gd name="connsiteX12" fmla="*/ 486150 w 486155"/>
                  <a:gd name="connsiteY12" fmla="*/ 337800 h 411996"/>
                  <a:gd name="connsiteX13" fmla="*/ 486150 w 486155"/>
                  <a:gd name="connsiteY13" fmla="*/ -37 h 411996"/>
                  <a:gd name="connsiteX14" fmla="*/ -6 w 486155"/>
                  <a:gd name="connsiteY14" fmla="*/ -37 h 411996"/>
                  <a:gd name="connsiteX15" fmla="*/ -6 w 486155"/>
                  <a:gd name="connsiteY15" fmla="*/ 411960 h 411996"/>
                  <a:gd name="connsiteX16" fmla="*/ 35014 w 48615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55" h="411996">
                    <a:moveTo>
                      <a:pt x="35014" y="385181"/>
                    </a:moveTo>
                    <a:cubicBezTo>
                      <a:pt x="35014" y="385181"/>
                      <a:pt x="49434" y="356341"/>
                      <a:pt x="59734" y="352221"/>
                    </a:cubicBezTo>
                    <a:cubicBezTo>
                      <a:pt x="70034" y="348101"/>
                      <a:pt x="88574" y="352221"/>
                      <a:pt x="98873" y="352221"/>
                    </a:cubicBezTo>
                    <a:cubicBezTo>
                      <a:pt x="109173" y="352221"/>
                      <a:pt x="121533" y="352221"/>
                      <a:pt x="127713" y="352221"/>
                    </a:cubicBezTo>
                    <a:cubicBezTo>
                      <a:pt x="133893" y="352221"/>
                      <a:pt x="127713" y="364580"/>
                      <a:pt x="142133" y="368700"/>
                    </a:cubicBezTo>
                    <a:cubicBezTo>
                      <a:pt x="156553" y="372821"/>
                      <a:pt x="164793" y="368700"/>
                      <a:pt x="175093" y="368700"/>
                    </a:cubicBezTo>
                    <a:cubicBezTo>
                      <a:pt x="185393" y="368700"/>
                      <a:pt x="201873" y="399601"/>
                      <a:pt x="228652" y="368700"/>
                    </a:cubicBezTo>
                    <a:cubicBezTo>
                      <a:pt x="255432" y="337801"/>
                      <a:pt x="253372" y="339861"/>
                      <a:pt x="284272" y="354281"/>
                    </a:cubicBezTo>
                    <a:cubicBezTo>
                      <a:pt x="315171" y="368700"/>
                      <a:pt x="300752" y="368700"/>
                      <a:pt x="308992" y="370761"/>
                    </a:cubicBezTo>
                    <a:cubicBezTo>
                      <a:pt x="317232" y="372821"/>
                      <a:pt x="350191" y="356341"/>
                      <a:pt x="366671" y="356341"/>
                    </a:cubicBezTo>
                    <a:cubicBezTo>
                      <a:pt x="383151" y="356341"/>
                      <a:pt x="397571" y="374881"/>
                      <a:pt x="424351" y="370761"/>
                    </a:cubicBezTo>
                    <a:lnTo>
                      <a:pt x="457310" y="360460"/>
                    </a:lnTo>
                    <a:cubicBezTo>
                      <a:pt x="467889" y="354224"/>
                      <a:pt x="477588" y="346603"/>
                      <a:pt x="486150" y="337800"/>
                    </a:cubicBezTo>
                    <a:lnTo>
                      <a:pt x="486150" y="-37"/>
                    </a:lnTo>
                    <a:lnTo>
                      <a:pt x="-6" y="-37"/>
                    </a:lnTo>
                    <a:lnTo>
                      <a:pt x="-6" y="411960"/>
                    </a:lnTo>
                    <a:cubicBezTo>
                      <a:pt x="12592" y="404312"/>
                      <a:pt x="24332" y="395333"/>
                      <a:pt x="35014" y="385180"/>
                    </a:cubicBezTo>
                    <a:close/>
                  </a:path>
                </a:pathLst>
              </a:custGeom>
              <a:solidFill>
                <a:srgbClr val="FFFFFF">
                  <a:alpha val="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97" name="Freeform: Shape 96">
                <a:extLst>
                  <a:ext uri="{FF2B5EF4-FFF2-40B4-BE49-F238E27FC236}">
                    <a16:creationId xmlns:a16="http://schemas.microsoft.com/office/drawing/2014/main" id="{4A48F709-053D-CE25-3D94-549A96CF431A}"/>
                  </a:ext>
                </a:extLst>
              </p:cNvPr>
              <p:cNvSpPr/>
              <p:nvPr/>
            </p:nvSpPr>
            <p:spPr>
              <a:xfrm>
                <a:off x="3568400" y="1693622"/>
                <a:ext cx="484095" cy="411996"/>
              </a:xfrm>
              <a:custGeom>
                <a:avLst/>
                <a:gdLst>
                  <a:gd name="connsiteX0" fmla="*/ 226592 w 484095"/>
                  <a:gd name="connsiteY0" fmla="*/ 385181 h 411996"/>
                  <a:gd name="connsiteX1" fmla="*/ 282212 w 484095"/>
                  <a:gd name="connsiteY1" fmla="*/ 372821 h 411996"/>
                  <a:gd name="connsiteX2" fmla="*/ 308992 w 484095"/>
                  <a:gd name="connsiteY2" fmla="*/ 387240 h 411996"/>
                  <a:gd name="connsiteX3" fmla="*/ 364611 w 484095"/>
                  <a:gd name="connsiteY3" fmla="*/ 374881 h 411996"/>
                  <a:gd name="connsiteX4" fmla="*/ 422291 w 484095"/>
                  <a:gd name="connsiteY4" fmla="*/ 387240 h 411996"/>
                  <a:gd name="connsiteX5" fmla="*/ 455251 w 484095"/>
                  <a:gd name="connsiteY5" fmla="*/ 387240 h 411996"/>
                  <a:gd name="connsiteX6" fmla="*/ 484090 w 484095"/>
                  <a:gd name="connsiteY6" fmla="*/ 362521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767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70761 h 411996"/>
                  <a:gd name="connsiteX15" fmla="*/ 173033 w 484095"/>
                  <a:gd name="connsiteY15" fmla="*/ 370761 h 411996"/>
                  <a:gd name="connsiteX16" fmla="*/ 226592 w 484095"/>
                  <a:gd name="connsiteY16" fmla="*/ 385181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6592" y="385181"/>
                    </a:moveTo>
                    <a:cubicBezTo>
                      <a:pt x="249252" y="368700"/>
                      <a:pt x="251312" y="356341"/>
                      <a:pt x="282212" y="372821"/>
                    </a:cubicBezTo>
                    <a:cubicBezTo>
                      <a:pt x="313112" y="389301"/>
                      <a:pt x="298692" y="385181"/>
                      <a:pt x="308992" y="387240"/>
                    </a:cubicBezTo>
                    <a:cubicBezTo>
                      <a:pt x="319292" y="389301"/>
                      <a:pt x="350191" y="374881"/>
                      <a:pt x="364611" y="374881"/>
                    </a:cubicBezTo>
                    <a:cubicBezTo>
                      <a:pt x="379031" y="374881"/>
                      <a:pt x="397571" y="393421"/>
                      <a:pt x="422291" y="387240"/>
                    </a:cubicBezTo>
                    <a:cubicBezTo>
                      <a:pt x="433246" y="388416"/>
                      <a:pt x="444295" y="388416"/>
                      <a:pt x="455251" y="387240"/>
                    </a:cubicBezTo>
                    <a:cubicBezTo>
                      <a:pt x="466313" y="380859"/>
                      <a:pt x="476093" y="372477"/>
                      <a:pt x="484090" y="362521"/>
                    </a:cubicBezTo>
                    <a:lnTo>
                      <a:pt x="484090" y="-37"/>
                    </a:lnTo>
                    <a:lnTo>
                      <a:pt x="-6" y="-37"/>
                    </a:lnTo>
                    <a:lnTo>
                      <a:pt x="-6" y="411960"/>
                    </a:lnTo>
                    <a:cubicBezTo>
                      <a:pt x="-6" y="411960"/>
                      <a:pt x="24714" y="397540"/>
                      <a:pt x="32954" y="387240"/>
                    </a:cubicBezTo>
                    <a:cubicBezTo>
                      <a:pt x="41194" y="376941"/>
                      <a:pt x="49434" y="356341"/>
                      <a:pt x="57674" y="354281"/>
                    </a:cubicBezTo>
                    <a:cubicBezTo>
                      <a:pt x="65914" y="352221"/>
                      <a:pt x="86514" y="354281"/>
                      <a:pt x="96814" y="354281"/>
                    </a:cubicBezTo>
                    <a:cubicBezTo>
                      <a:pt x="107113" y="354281"/>
                      <a:pt x="119474" y="354281"/>
                      <a:pt x="127713" y="354281"/>
                    </a:cubicBezTo>
                    <a:cubicBezTo>
                      <a:pt x="135953" y="354281"/>
                      <a:pt x="127713" y="366641"/>
                      <a:pt x="142133" y="370761"/>
                    </a:cubicBezTo>
                    <a:cubicBezTo>
                      <a:pt x="156553" y="374881"/>
                      <a:pt x="162733" y="370761"/>
                      <a:pt x="173033" y="370761"/>
                    </a:cubicBezTo>
                    <a:cubicBezTo>
                      <a:pt x="183333" y="370761"/>
                      <a:pt x="199813" y="405780"/>
                      <a:pt x="226592" y="385181"/>
                    </a:cubicBezTo>
                    <a:close/>
                  </a:path>
                </a:pathLst>
              </a:custGeom>
              <a:solidFill>
                <a:srgbClr val="F6F6F5">
                  <a:alpha val="9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98" name="Freeform: Shape 97">
                <a:extLst>
                  <a:ext uri="{FF2B5EF4-FFF2-40B4-BE49-F238E27FC236}">
                    <a16:creationId xmlns:a16="http://schemas.microsoft.com/office/drawing/2014/main" id="{1F9DFC06-B02E-5313-8372-6441751FF5E8}"/>
                  </a:ext>
                </a:extLst>
              </p:cNvPr>
              <p:cNvSpPr/>
              <p:nvPr/>
            </p:nvSpPr>
            <p:spPr>
              <a:xfrm>
                <a:off x="3568400" y="1691562"/>
                <a:ext cx="484095" cy="411996"/>
              </a:xfrm>
              <a:custGeom>
                <a:avLst/>
                <a:gdLst>
                  <a:gd name="connsiteX0" fmla="*/ 228652 w 484095"/>
                  <a:gd name="connsiteY0" fmla="*/ 387240 h 411996"/>
                  <a:gd name="connsiteX1" fmla="*/ 282212 w 484095"/>
                  <a:gd name="connsiteY1" fmla="*/ 372821 h 411996"/>
                  <a:gd name="connsiteX2" fmla="*/ 308992 w 484095"/>
                  <a:gd name="connsiteY2" fmla="*/ 389300 h 411996"/>
                  <a:gd name="connsiteX3" fmla="*/ 366671 w 484095"/>
                  <a:gd name="connsiteY3" fmla="*/ 374880 h 411996"/>
                  <a:gd name="connsiteX4" fmla="*/ 422291 w 484095"/>
                  <a:gd name="connsiteY4" fmla="*/ 389300 h 411996"/>
                  <a:gd name="connsiteX5" fmla="*/ 455251 w 484095"/>
                  <a:gd name="connsiteY5" fmla="*/ 389300 h 411996"/>
                  <a:gd name="connsiteX6" fmla="*/ 484090 w 484095"/>
                  <a:gd name="connsiteY6" fmla="*/ 366640 h 411996"/>
                  <a:gd name="connsiteX7" fmla="*/ 484090 w 484095"/>
                  <a:gd name="connsiteY7" fmla="*/ -37 h 411996"/>
                  <a:gd name="connsiteX8" fmla="*/ -6 w 484095"/>
                  <a:gd name="connsiteY8" fmla="*/ -37 h 411996"/>
                  <a:gd name="connsiteX9" fmla="*/ -6 w 484095"/>
                  <a:gd name="connsiteY9" fmla="*/ 411960 h 411996"/>
                  <a:gd name="connsiteX10" fmla="*/ 35014 w 484095"/>
                  <a:gd name="connsiteY10" fmla="*/ 387240 h 411996"/>
                  <a:gd name="connsiteX11" fmla="*/ 5973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70760 h 411996"/>
                  <a:gd name="connsiteX15" fmla="*/ 173033 w 484095"/>
                  <a:gd name="connsiteY15" fmla="*/ 370760 h 411996"/>
                  <a:gd name="connsiteX16" fmla="*/ 22865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7240"/>
                    </a:moveTo>
                    <a:cubicBezTo>
                      <a:pt x="249252" y="370760"/>
                      <a:pt x="253372" y="358401"/>
                      <a:pt x="282212" y="372821"/>
                    </a:cubicBezTo>
                    <a:cubicBezTo>
                      <a:pt x="311052" y="387240"/>
                      <a:pt x="298692" y="387240"/>
                      <a:pt x="308992" y="389300"/>
                    </a:cubicBezTo>
                    <a:cubicBezTo>
                      <a:pt x="319292" y="391360"/>
                      <a:pt x="350191" y="376941"/>
                      <a:pt x="366671" y="374880"/>
                    </a:cubicBezTo>
                    <a:cubicBezTo>
                      <a:pt x="383151" y="372821"/>
                      <a:pt x="397571" y="393420"/>
                      <a:pt x="422291" y="389300"/>
                    </a:cubicBezTo>
                    <a:lnTo>
                      <a:pt x="455251" y="389300"/>
                    </a:lnTo>
                    <a:cubicBezTo>
                      <a:pt x="466167" y="383571"/>
                      <a:pt x="475942" y="375891"/>
                      <a:pt x="484090" y="366640"/>
                    </a:cubicBezTo>
                    <a:lnTo>
                      <a:pt x="484090" y="-37"/>
                    </a:lnTo>
                    <a:lnTo>
                      <a:pt x="-6" y="-37"/>
                    </a:lnTo>
                    <a:lnTo>
                      <a:pt x="-6" y="411960"/>
                    </a:lnTo>
                    <a:cubicBezTo>
                      <a:pt x="12142" y="404414"/>
                      <a:pt x="23836" y="396159"/>
                      <a:pt x="35014" y="387240"/>
                    </a:cubicBezTo>
                    <a:cubicBezTo>
                      <a:pt x="35014" y="387240"/>
                      <a:pt x="49434" y="358401"/>
                      <a:pt x="59734" y="354281"/>
                    </a:cubicBezTo>
                    <a:cubicBezTo>
                      <a:pt x="70034" y="350161"/>
                      <a:pt x="86514" y="354281"/>
                      <a:pt x="96814" y="354281"/>
                    </a:cubicBezTo>
                    <a:cubicBezTo>
                      <a:pt x="107113" y="354281"/>
                      <a:pt x="119474" y="354281"/>
                      <a:pt x="127713" y="354281"/>
                    </a:cubicBezTo>
                    <a:cubicBezTo>
                      <a:pt x="135953" y="354281"/>
                      <a:pt x="127713" y="366640"/>
                      <a:pt x="142133" y="370760"/>
                    </a:cubicBezTo>
                    <a:cubicBezTo>
                      <a:pt x="156553" y="374880"/>
                      <a:pt x="164793" y="370760"/>
                      <a:pt x="173033" y="370760"/>
                    </a:cubicBezTo>
                    <a:cubicBezTo>
                      <a:pt x="181273" y="370760"/>
                      <a:pt x="199813" y="407840"/>
                      <a:pt x="228652" y="387240"/>
                    </a:cubicBezTo>
                    <a:close/>
                  </a:path>
                </a:pathLst>
              </a:custGeom>
              <a:solidFill>
                <a:srgbClr val="EEEEEA">
                  <a:alpha val="18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99" name="Freeform: Shape 98">
                <a:extLst>
                  <a:ext uri="{FF2B5EF4-FFF2-40B4-BE49-F238E27FC236}">
                    <a16:creationId xmlns:a16="http://schemas.microsoft.com/office/drawing/2014/main" id="{7F94959D-2138-39A4-D31C-84021FB08035}"/>
                  </a:ext>
                </a:extLst>
              </p:cNvPr>
              <p:cNvSpPr/>
              <p:nvPr/>
            </p:nvSpPr>
            <p:spPr>
              <a:xfrm>
                <a:off x="3568400" y="1691562"/>
                <a:ext cx="484095" cy="411996"/>
              </a:xfrm>
              <a:custGeom>
                <a:avLst/>
                <a:gdLst>
                  <a:gd name="connsiteX0" fmla="*/ 228652 w 484095"/>
                  <a:gd name="connsiteY0" fmla="*/ 385180 h 411996"/>
                  <a:gd name="connsiteX1" fmla="*/ 284272 w 484095"/>
                  <a:gd name="connsiteY1" fmla="*/ 372821 h 411996"/>
                  <a:gd name="connsiteX2" fmla="*/ 308992 w 484095"/>
                  <a:gd name="connsiteY2" fmla="*/ 389300 h 411996"/>
                  <a:gd name="connsiteX3" fmla="*/ 366671 w 484095"/>
                  <a:gd name="connsiteY3" fmla="*/ 374880 h 411996"/>
                  <a:gd name="connsiteX4" fmla="*/ 422291 w 484095"/>
                  <a:gd name="connsiteY4" fmla="*/ 389300 h 411996"/>
                  <a:gd name="connsiteX5" fmla="*/ 457311 w 484095"/>
                  <a:gd name="connsiteY5" fmla="*/ 389300 h 411996"/>
                  <a:gd name="connsiteX6" fmla="*/ 484090 w 484095"/>
                  <a:gd name="connsiteY6" fmla="*/ 366640 h 411996"/>
                  <a:gd name="connsiteX7" fmla="*/ 484090 w 484095"/>
                  <a:gd name="connsiteY7" fmla="*/ -37 h 411996"/>
                  <a:gd name="connsiteX8" fmla="*/ -6 w 484095"/>
                  <a:gd name="connsiteY8" fmla="*/ -37 h 411996"/>
                  <a:gd name="connsiteX9" fmla="*/ -6 w 484095"/>
                  <a:gd name="connsiteY9" fmla="*/ 411960 h 411996"/>
                  <a:gd name="connsiteX10" fmla="*/ 35014 w 484095"/>
                  <a:gd name="connsiteY10" fmla="*/ 387240 h 411996"/>
                  <a:gd name="connsiteX11" fmla="*/ 59734 w 484095"/>
                  <a:gd name="connsiteY11" fmla="*/ 354281 h 411996"/>
                  <a:gd name="connsiteX12" fmla="*/ 98874 w 484095"/>
                  <a:gd name="connsiteY12" fmla="*/ 354281 h 411996"/>
                  <a:gd name="connsiteX13" fmla="*/ 127713 w 484095"/>
                  <a:gd name="connsiteY13" fmla="*/ 354281 h 411996"/>
                  <a:gd name="connsiteX14" fmla="*/ 142133 w 484095"/>
                  <a:gd name="connsiteY14" fmla="*/ 370760 h 411996"/>
                  <a:gd name="connsiteX15" fmla="*/ 175093 w 484095"/>
                  <a:gd name="connsiteY15" fmla="*/ 370760 h 411996"/>
                  <a:gd name="connsiteX16" fmla="*/ 228652 w 48409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5180"/>
                    </a:moveTo>
                    <a:cubicBezTo>
                      <a:pt x="249252" y="370760"/>
                      <a:pt x="253372" y="358401"/>
                      <a:pt x="284272" y="372821"/>
                    </a:cubicBezTo>
                    <a:cubicBezTo>
                      <a:pt x="315172" y="387240"/>
                      <a:pt x="300752" y="387240"/>
                      <a:pt x="308992" y="389300"/>
                    </a:cubicBezTo>
                    <a:cubicBezTo>
                      <a:pt x="317232" y="391360"/>
                      <a:pt x="350191" y="374880"/>
                      <a:pt x="366671" y="374880"/>
                    </a:cubicBezTo>
                    <a:cubicBezTo>
                      <a:pt x="383151" y="374880"/>
                      <a:pt x="397571" y="393420"/>
                      <a:pt x="422291" y="389300"/>
                    </a:cubicBezTo>
                    <a:lnTo>
                      <a:pt x="457311" y="389300"/>
                    </a:lnTo>
                    <a:cubicBezTo>
                      <a:pt x="467222" y="382994"/>
                      <a:pt x="476230" y="375370"/>
                      <a:pt x="484090" y="366640"/>
                    </a:cubicBezTo>
                    <a:lnTo>
                      <a:pt x="484090" y="-37"/>
                    </a:lnTo>
                    <a:lnTo>
                      <a:pt x="-6" y="-37"/>
                    </a:lnTo>
                    <a:lnTo>
                      <a:pt x="-6" y="411960"/>
                    </a:lnTo>
                    <a:cubicBezTo>
                      <a:pt x="10294" y="411960"/>
                      <a:pt x="24714" y="397540"/>
                      <a:pt x="35014" y="387240"/>
                    </a:cubicBezTo>
                    <a:cubicBezTo>
                      <a:pt x="45314" y="376941"/>
                      <a:pt x="49434" y="356340"/>
                      <a:pt x="59734" y="354281"/>
                    </a:cubicBezTo>
                    <a:cubicBezTo>
                      <a:pt x="70034" y="352220"/>
                      <a:pt x="86514" y="354281"/>
                      <a:pt x="98874" y="354281"/>
                    </a:cubicBezTo>
                    <a:cubicBezTo>
                      <a:pt x="111233" y="354281"/>
                      <a:pt x="119474" y="354281"/>
                      <a:pt x="127713" y="354281"/>
                    </a:cubicBezTo>
                    <a:cubicBezTo>
                      <a:pt x="135953" y="354281"/>
                      <a:pt x="127713" y="366640"/>
                      <a:pt x="142133" y="370760"/>
                    </a:cubicBezTo>
                    <a:cubicBezTo>
                      <a:pt x="156553" y="374880"/>
                      <a:pt x="164793" y="370760"/>
                      <a:pt x="175093" y="370760"/>
                    </a:cubicBezTo>
                    <a:cubicBezTo>
                      <a:pt x="185393" y="370760"/>
                      <a:pt x="199813" y="405780"/>
                      <a:pt x="228652" y="385180"/>
                    </a:cubicBezTo>
                    <a:close/>
                  </a:path>
                </a:pathLst>
              </a:custGeom>
              <a:solidFill>
                <a:srgbClr val="E5E5E0">
                  <a:alpha val="27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0" name="Freeform: Shape 99">
                <a:extLst>
                  <a:ext uri="{FF2B5EF4-FFF2-40B4-BE49-F238E27FC236}">
                    <a16:creationId xmlns:a16="http://schemas.microsoft.com/office/drawing/2014/main" id="{E4CB3F4F-E533-F0F6-8930-083D49E4D437}"/>
                  </a:ext>
                </a:extLst>
              </p:cNvPr>
              <p:cNvSpPr/>
              <p:nvPr/>
            </p:nvSpPr>
            <p:spPr>
              <a:xfrm>
                <a:off x="3568400" y="1689502"/>
                <a:ext cx="486155" cy="411996"/>
              </a:xfrm>
              <a:custGeom>
                <a:avLst/>
                <a:gdLst>
                  <a:gd name="connsiteX0" fmla="*/ 228652 w 486155"/>
                  <a:gd name="connsiteY0" fmla="*/ 387240 h 411996"/>
                  <a:gd name="connsiteX1" fmla="*/ 284272 w 486155"/>
                  <a:gd name="connsiteY1" fmla="*/ 372820 h 411996"/>
                  <a:gd name="connsiteX2" fmla="*/ 308992 w 486155"/>
                  <a:gd name="connsiteY2" fmla="*/ 389300 h 411996"/>
                  <a:gd name="connsiteX3" fmla="*/ 366671 w 486155"/>
                  <a:gd name="connsiteY3" fmla="*/ 374880 h 411996"/>
                  <a:gd name="connsiteX4" fmla="*/ 422291 w 486155"/>
                  <a:gd name="connsiteY4" fmla="*/ 389300 h 411996"/>
                  <a:gd name="connsiteX5" fmla="*/ 457311 w 486155"/>
                  <a:gd name="connsiteY5" fmla="*/ 389300 h 411996"/>
                  <a:gd name="connsiteX6" fmla="*/ 486150 w 486155"/>
                  <a:gd name="connsiteY6" fmla="*/ 366640 h 411996"/>
                  <a:gd name="connsiteX7" fmla="*/ 486150 w 486155"/>
                  <a:gd name="connsiteY7" fmla="*/ -37 h 411996"/>
                  <a:gd name="connsiteX8" fmla="*/ -6 w 486155"/>
                  <a:gd name="connsiteY8" fmla="*/ -37 h 411996"/>
                  <a:gd name="connsiteX9" fmla="*/ -6 w 486155"/>
                  <a:gd name="connsiteY9" fmla="*/ 411960 h 411996"/>
                  <a:gd name="connsiteX10" fmla="*/ 35014 w 486155"/>
                  <a:gd name="connsiteY10" fmla="*/ 387240 h 411996"/>
                  <a:gd name="connsiteX11" fmla="*/ 59734 w 486155"/>
                  <a:gd name="connsiteY11" fmla="*/ 354280 h 411996"/>
                  <a:gd name="connsiteX12" fmla="*/ 98874 w 486155"/>
                  <a:gd name="connsiteY12" fmla="*/ 354280 h 411996"/>
                  <a:gd name="connsiteX13" fmla="*/ 127713 w 486155"/>
                  <a:gd name="connsiteY13" fmla="*/ 354280 h 411996"/>
                  <a:gd name="connsiteX14" fmla="*/ 142133 w 486155"/>
                  <a:gd name="connsiteY14" fmla="*/ 368700 h 411996"/>
                  <a:gd name="connsiteX15" fmla="*/ 175093 w 486155"/>
                  <a:gd name="connsiteY15" fmla="*/ 368700 h 411996"/>
                  <a:gd name="connsiteX16" fmla="*/ 228652 w 48615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55" h="411996">
                    <a:moveTo>
                      <a:pt x="228652" y="387240"/>
                    </a:moveTo>
                    <a:cubicBezTo>
                      <a:pt x="251312" y="370760"/>
                      <a:pt x="253372" y="358400"/>
                      <a:pt x="284272" y="372820"/>
                    </a:cubicBezTo>
                    <a:cubicBezTo>
                      <a:pt x="315172" y="387240"/>
                      <a:pt x="300752" y="387240"/>
                      <a:pt x="308992" y="389300"/>
                    </a:cubicBezTo>
                    <a:cubicBezTo>
                      <a:pt x="317232" y="391360"/>
                      <a:pt x="350191" y="376940"/>
                      <a:pt x="366671" y="374880"/>
                    </a:cubicBezTo>
                    <a:cubicBezTo>
                      <a:pt x="383151" y="372820"/>
                      <a:pt x="397571" y="393420"/>
                      <a:pt x="422291" y="389300"/>
                    </a:cubicBezTo>
                    <a:lnTo>
                      <a:pt x="457311" y="389300"/>
                    </a:lnTo>
                    <a:cubicBezTo>
                      <a:pt x="467889" y="383064"/>
                      <a:pt x="477588" y="375443"/>
                      <a:pt x="486150" y="366640"/>
                    </a:cubicBezTo>
                    <a:lnTo>
                      <a:pt x="486150" y="-37"/>
                    </a:lnTo>
                    <a:lnTo>
                      <a:pt x="-6" y="-37"/>
                    </a:lnTo>
                    <a:lnTo>
                      <a:pt x="-6" y="411960"/>
                    </a:lnTo>
                    <a:cubicBezTo>
                      <a:pt x="12142" y="404414"/>
                      <a:pt x="23836" y="396159"/>
                      <a:pt x="35014" y="387240"/>
                    </a:cubicBezTo>
                    <a:cubicBezTo>
                      <a:pt x="35014" y="387240"/>
                      <a:pt x="49434" y="358400"/>
                      <a:pt x="59734" y="354280"/>
                    </a:cubicBezTo>
                    <a:cubicBezTo>
                      <a:pt x="70034" y="350160"/>
                      <a:pt x="88573" y="354280"/>
                      <a:pt x="98874" y="354280"/>
                    </a:cubicBezTo>
                    <a:cubicBezTo>
                      <a:pt x="109173" y="354280"/>
                      <a:pt x="121534" y="354280"/>
                      <a:pt x="127713" y="354280"/>
                    </a:cubicBezTo>
                    <a:cubicBezTo>
                      <a:pt x="133893" y="354280"/>
                      <a:pt x="127713" y="364580"/>
                      <a:pt x="142133" y="368700"/>
                    </a:cubicBezTo>
                    <a:cubicBezTo>
                      <a:pt x="156553" y="372820"/>
                      <a:pt x="164793" y="368700"/>
                      <a:pt x="175093" y="368700"/>
                    </a:cubicBezTo>
                    <a:cubicBezTo>
                      <a:pt x="185393" y="368700"/>
                      <a:pt x="201873" y="407840"/>
                      <a:pt x="228652" y="387240"/>
                    </a:cubicBezTo>
                    <a:close/>
                  </a:path>
                </a:pathLst>
              </a:custGeom>
              <a:solidFill>
                <a:srgbClr val="DCDCD6">
                  <a:alpha val="36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1" name="Freeform: Shape 100">
                <a:extLst>
                  <a:ext uri="{FF2B5EF4-FFF2-40B4-BE49-F238E27FC236}">
                    <a16:creationId xmlns:a16="http://schemas.microsoft.com/office/drawing/2014/main" id="{7CCCB117-EC71-3323-ED3B-7445472BF8AF}"/>
                  </a:ext>
                </a:extLst>
              </p:cNvPr>
              <p:cNvSpPr/>
              <p:nvPr/>
            </p:nvSpPr>
            <p:spPr>
              <a:xfrm>
                <a:off x="3570460" y="1689502"/>
                <a:ext cx="484095" cy="411996"/>
              </a:xfrm>
              <a:custGeom>
                <a:avLst/>
                <a:gdLst>
                  <a:gd name="connsiteX0" fmla="*/ 226592 w 484095"/>
                  <a:gd name="connsiteY0" fmla="*/ 385180 h 411996"/>
                  <a:gd name="connsiteX1" fmla="*/ 282212 w 484095"/>
                  <a:gd name="connsiteY1" fmla="*/ 372820 h 411996"/>
                  <a:gd name="connsiteX2" fmla="*/ 308992 w 484095"/>
                  <a:gd name="connsiteY2" fmla="*/ 389300 h 411996"/>
                  <a:gd name="connsiteX3" fmla="*/ 364611 w 484095"/>
                  <a:gd name="connsiteY3" fmla="*/ 374880 h 411996"/>
                  <a:gd name="connsiteX4" fmla="*/ 422291 w 484095"/>
                  <a:gd name="connsiteY4" fmla="*/ 389300 h 411996"/>
                  <a:gd name="connsiteX5" fmla="*/ 455251 w 484095"/>
                  <a:gd name="connsiteY5" fmla="*/ 389300 h 411996"/>
                  <a:gd name="connsiteX6" fmla="*/ 484090 w 484095"/>
                  <a:gd name="connsiteY6" fmla="*/ 36664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7674 w 484095"/>
                  <a:gd name="connsiteY11" fmla="*/ 354280 h 411996"/>
                  <a:gd name="connsiteX12" fmla="*/ 96814 w 484095"/>
                  <a:gd name="connsiteY12" fmla="*/ 354280 h 411996"/>
                  <a:gd name="connsiteX13" fmla="*/ 127713 w 484095"/>
                  <a:gd name="connsiteY13" fmla="*/ 354280 h 411996"/>
                  <a:gd name="connsiteX14" fmla="*/ 142133 w 484095"/>
                  <a:gd name="connsiteY14" fmla="*/ 370760 h 411996"/>
                  <a:gd name="connsiteX15" fmla="*/ 173033 w 484095"/>
                  <a:gd name="connsiteY15" fmla="*/ 370760 h 411996"/>
                  <a:gd name="connsiteX16" fmla="*/ 226592 w 48409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6592" y="385180"/>
                    </a:moveTo>
                    <a:cubicBezTo>
                      <a:pt x="249252" y="370760"/>
                      <a:pt x="251312" y="358400"/>
                      <a:pt x="282212" y="372820"/>
                    </a:cubicBezTo>
                    <a:cubicBezTo>
                      <a:pt x="313112" y="387240"/>
                      <a:pt x="298692" y="387240"/>
                      <a:pt x="308992" y="389300"/>
                    </a:cubicBezTo>
                    <a:cubicBezTo>
                      <a:pt x="319292" y="391360"/>
                      <a:pt x="350191" y="374880"/>
                      <a:pt x="364611" y="374880"/>
                    </a:cubicBezTo>
                    <a:cubicBezTo>
                      <a:pt x="379031" y="374880"/>
                      <a:pt x="397571" y="393420"/>
                      <a:pt x="422291" y="389300"/>
                    </a:cubicBezTo>
                    <a:lnTo>
                      <a:pt x="455251" y="389300"/>
                    </a:lnTo>
                    <a:cubicBezTo>
                      <a:pt x="465829" y="383064"/>
                      <a:pt x="475528" y="375443"/>
                      <a:pt x="484090" y="366640"/>
                    </a:cubicBezTo>
                    <a:lnTo>
                      <a:pt x="484090" y="-37"/>
                    </a:lnTo>
                    <a:lnTo>
                      <a:pt x="-6" y="-37"/>
                    </a:lnTo>
                    <a:lnTo>
                      <a:pt x="-6" y="411960"/>
                    </a:lnTo>
                    <a:cubicBezTo>
                      <a:pt x="-6" y="411960"/>
                      <a:pt x="24714" y="397540"/>
                      <a:pt x="32954" y="387240"/>
                    </a:cubicBezTo>
                    <a:cubicBezTo>
                      <a:pt x="41194" y="376940"/>
                      <a:pt x="49434" y="358400"/>
                      <a:pt x="57674" y="354280"/>
                    </a:cubicBezTo>
                    <a:cubicBezTo>
                      <a:pt x="65914" y="350160"/>
                      <a:pt x="86513" y="354280"/>
                      <a:pt x="96814" y="354280"/>
                    </a:cubicBezTo>
                    <a:cubicBezTo>
                      <a:pt x="107113" y="354280"/>
                      <a:pt x="119474" y="354280"/>
                      <a:pt x="127713" y="354280"/>
                    </a:cubicBezTo>
                    <a:cubicBezTo>
                      <a:pt x="135953" y="354280"/>
                      <a:pt x="127713" y="366640"/>
                      <a:pt x="142133" y="370760"/>
                    </a:cubicBezTo>
                    <a:cubicBezTo>
                      <a:pt x="156553" y="374880"/>
                      <a:pt x="162733" y="370760"/>
                      <a:pt x="173033" y="370760"/>
                    </a:cubicBezTo>
                    <a:cubicBezTo>
                      <a:pt x="183333" y="370760"/>
                      <a:pt x="199813" y="407840"/>
                      <a:pt x="226592" y="385180"/>
                    </a:cubicBezTo>
                    <a:close/>
                  </a:path>
                </a:pathLst>
              </a:custGeom>
              <a:solidFill>
                <a:srgbClr val="D3D3CB">
                  <a:alpha val="45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2" name="Freeform: Shape 101">
                <a:extLst>
                  <a:ext uri="{FF2B5EF4-FFF2-40B4-BE49-F238E27FC236}">
                    <a16:creationId xmlns:a16="http://schemas.microsoft.com/office/drawing/2014/main" id="{35C19E22-3AED-B533-8F9F-D90E7C8BF6DB}"/>
                  </a:ext>
                </a:extLst>
              </p:cNvPr>
              <p:cNvSpPr/>
              <p:nvPr/>
            </p:nvSpPr>
            <p:spPr>
              <a:xfrm>
                <a:off x="3570460" y="1687442"/>
                <a:ext cx="484095" cy="411996"/>
              </a:xfrm>
              <a:custGeom>
                <a:avLst/>
                <a:gdLst>
                  <a:gd name="connsiteX0" fmla="*/ 228652 w 484095"/>
                  <a:gd name="connsiteY0" fmla="*/ 387240 h 411996"/>
                  <a:gd name="connsiteX1" fmla="*/ 282212 w 484095"/>
                  <a:gd name="connsiteY1" fmla="*/ 372821 h 411996"/>
                  <a:gd name="connsiteX2" fmla="*/ 308992 w 484095"/>
                  <a:gd name="connsiteY2" fmla="*/ 389300 h 411996"/>
                  <a:gd name="connsiteX3" fmla="*/ 366671 w 484095"/>
                  <a:gd name="connsiteY3" fmla="*/ 376941 h 411996"/>
                  <a:gd name="connsiteX4" fmla="*/ 422291 w 484095"/>
                  <a:gd name="connsiteY4" fmla="*/ 389300 h 411996"/>
                  <a:gd name="connsiteX5" fmla="*/ 455251 w 484095"/>
                  <a:gd name="connsiteY5" fmla="*/ 379000 h 411996"/>
                  <a:gd name="connsiteX6" fmla="*/ 484090 w 484095"/>
                  <a:gd name="connsiteY6" fmla="*/ 35634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5180 h 411996"/>
                  <a:gd name="connsiteX11" fmla="*/ 5973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68700 h 411996"/>
                  <a:gd name="connsiteX15" fmla="*/ 173033 w 484095"/>
                  <a:gd name="connsiteY15" fmla="*/ 368700 h 411996"/>
                  <a:gd name="connsiteX16" fmla="*/ 22865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7240"/>
                    </a:moveTo>
                    <a:cubicBezTo>
                      <a:pt x="249252" y="370760"/>
                      <a:pt x="253372" y="358401"/>
                      <a:pt x="282212" y="372821"/>
                    </a:cubicBezTo>
                    <a:cubicBezTo>
                      <a:pt x="311052" y="387240"/>
                      <a:pt x="298692" y="387240"/>
                      <a:pt x="308992" y="389300"/>
                    </a:cubicBezTo>
                    <a:cubicBezTo>
                      <a:pt x="319292" y="391360"/>
                      <a:pt x="350191" y="376941"/>
                      <a:pt x="366671" y="376941"/>
                    </a:cubicBezTo>
                    <a:cubicBezTo>
                      <a:pt x="383151" y="376941"/>
                      <a:pt x="397571" y="393420"/>
                      <a:pt x="422291" y="389300"/>
                    </a:cubicBezTo>
                    <a:lnTo>
                      <a:pt x="455251" y="379000"/>
                    </a:lnTo>
                    <a:cubicBezTo>
                      <a:pt x="466167" y="373272"/>
                      <a:pt x="475942" y="365592"/>
                      <a:pt x="484090" y="356340"/>
                    </a:cubicBezTo>
                    <a:lnTo>
                      <a:pt x="484090" y="-37"/>
                    </a:lnTo>
                    <a:lnTo>
                      <a:pt x="-6" y="-37"/>
                    </a:lnTo>
                    <a:lnTo>
                      <a:pt x="-6" y="411960"/>
                    </a:lnTo>
                    <a:cubicBezTo>
                      <a:pt x="10294" y="411960"/>
                      <a:pt x="24714" y="395480"/>
                      <a:pt x="32954" y="385180"/>
                    </a:cubicBezTo>
                    <a:cubicBezTo>
                      <a:pt x="41194" y="374880"/>
                      <a:pt x="49434" y="356340"/>
                      <a:pt x="59734" y="354281"/>
                    </a:cubicBezTo>
                    <a:cubicBezTo>
                      <a:pt x="70034" y="352220"/>
                      <a:pt x="86513" y="354281"/>
                      <a:pt x="96814" y="354281"/>
                    </a:cubicBezTo>
                    <a:cubicBezTo>
                      <a:pt x="107113" y="354281"/>
                      <a:pt x="119474" y="354281"/>
                      <a:pt x="127713" y="354281"/>
                    </a:cubicBezTo>
                    <a:cubicBezTo>
                      <a:pt x="135953" y="354281"/>
                      <a:pt x="127713" y="364580"/>
                      <a:pt x="142133" y="368700"/>
                    </a:cubicBezTo>
                    <a:lnTo>
                      <a:pt x="173033" y="368700"/>
                    </a:lnTo>
                    <a:cubicBezTo>
                      <a:pt x="195693" y="385180"/>
                      <a:pt x="199813" y="407840"/>
                      <a:pt x="228652" y="387240"/>
                    </a:cubicBezTo>
                    <a:close/>
                  </a:path>
                </a:pathLst>
              </a:custGeom>
              <a:solidFill>
                <a:srgbClr val="CBCBC1">
                  <a:alpha val="55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3" name="Freeform: Shape 102">
                <a:extLst>
                  <a:ext uri="{FF2B5EF4-FFF2-40B4-BE49-F238E27FC236}">
                    <a16:creationId xmlns:a16="http://schemas.microsoft.com/office/drawing/2014/main" id="{969157C0-A2F8-4124-B115-1ADB7BD1287C}"/>
                  </a:ext>
                </a:extLst>
              </p:cNvPr>
              <p:cNvSpPr/>
              <p:nvPr/>
            </p:nvSpPr>
            <p:spPr>
              <a:xfrm>
                <a:off x="3570460" y="1687442"/>
                <a:ext cx="484095" cy="411996"/>
              </a:xfrm>
              <a:custGeom>
                <a:avLst/>
                <a:gdLst>
                  <a:gd name="connsiteX0" fmla="*/ 228652 w 484095"/>
                  <a:gd name="connsiteY0" fmla="*/ 387240 h 411996"/>
                  <a:gd name="connsiteX1" fmla="*/ 284272 w 484095"/>
                  <a:gd name="connsiteY1" fmla="*/ 372821 h 411996"/>
                  <a:gd name="connsiteX2" fmla="*/ 308992 w 484095"/>
                  <a:gd name="connsiteY2" fmla="*/ 389300 h 411996"/>
                  <a:gd name="connsiteX3" fmla="*/ 366671 w 484095"/>
                  <a:gd name="connsiteY3" fmla="*/ 374880 h 411996"/>
                  <a:gd name="connsiteX4" fmla="*/ 422291 w 484095"/>
                  <a:gd name="connsiteY4" fmla="*/ 389300 h 411996"/>
                  <a:gd name="connsiteX5" fmla="*/ 457311 w 484095"/>
                  <a:gd name="connsiteY5" fmla="*/ 379000 h 411996"/>
                  <a:gd name="connsiteX6" fmla="*/ 484090 w 484095"/>
                  <a:gd name="connsiteY6" fmla="*/ 356340 h 411996"/>
                  <a:gd name="connsiteX7" fmla="*/ 484090 w 484095"/>
                  <a:gd name="connsiteY7" fmla="*/ -37 h 411996"/>
                  <a:gd name="connsiteX8" fmla="*/ -6 w 484095"/>
                  <a:gd name="connsiteY8" fmla="*/ -37 h 411996"/>
                  <a:gd name="connsiteX9" fmla="*/ -6 w 484095"/>
                  <a:gd name="connsiteY9" fmla="*/ 411960 h 411996"/>
                  <a:gd name="connsiteX10" fmla="*/ 35014 w 484095"/>
                  <a:gd name="connsiteY10" fmla="*/ 387240 h 411996"/>
                  <a:gd name="connsiteX11" fmla="*/ 5973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70760 h 411996"/>
                  <a:gd name="connsiteX15" fmla="*/ 173033 w 484095"/>
                  <a:gd name="connsiteY15" fmla="*/ 370760 h 411996"/>
                  <a:gd name="connsiteX16" fmla="*/ 22865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7240"/>
                    </a:moveTo>
                    <a:cubicBezTo>
                      <a:pt x="249252" y="370760"/>
                      <a:pt x="253372" y="358401"/>
                      <a:pt x="284272" y="372821"/>
                    </a:cubicBezTo>
                    <a:cubicBezTo>
                      <a:pt x="315172" y="387240"/>
                      <a:pt x="300752" y="387240"/>
                      <a:pt x="308992" y="389300"/>
                    </a:cubicBezTo>
                    <a:cubicBezTo>
                      <a:pt x="317232" y="391360"/>
                      <a:pt x="350191" y="374880"/>
                      <a:pt x="366671" y="374880"/>
                    </a:cubicBezTo>
                    <a:cubicBezTo>
                      <a:pt x="383151" y="374880"/>
                      <a:pt x="397571" y="393420"/>
                      <a:pt x="422291" y="389300"/>
                    </a:cubicBezTo>
                    <a:lnTo>
                      <a:pt x="457311" y="379000"/>
                    </a:lnTo>
                    <a:cubicBezTo>
                      <a:pt x="467222" y="372694"/>
                      <a:pt x="476230" y="365071"/>
                      <a:pt x="484090" y="356340"/>
                    </a:cubicBezTo>
                    <a:lnTo>
                      <a:pt x="484090" y="-37"/>
                    </a:lnTo>
                    <a:lnTo>
                      <a:pt x="-6" y="-37"/>
                    </a:lnTo>
                    <a:lnTo>
                      <a:pt x="-6" y="411960"/>
                    </a:lnTo>
                    <a:cubicBezTo>
                      <a:pt x="10294" y="401660"/>
                      <a:pt x="24714" y="397540"/>
                      <a:pt x="35014" y="387240"/>
                    </a:cubicBezTo>
                    <a:cubicBezTo>
                      <a:pt x="45314" y="376941"/>
                      <a:pt x="49434" y="358401"/>
                      <a:pt x="59734" y="354281"/>
                    </a:cubicBezTo>
                    <a:cubicBezTo>
                      <a:pt x="70034" y="350161"/>
                      <a:pt x="86513" y="354281"/>
                      <a:pt x="96814" y="354281"/>
                    </a:cubicBezTo>
                    <a:cubicBezTo>
                      <a:pt x="107113" y="354281"/>
                      <a:pt x="119474" y="354281"/>
                      <a:pt x="127713" y="354281"/>
                    </a:cubicBezTo>
                    <a:cubicBezTo>
                      <a:pt x="135953" y="354281"/>
                      <a:pt x="127713" y="366640"/>
                      <a:pt x="142133" y="370760"/>
                    </a:cubicBezTo>
                    <a:cubicBezTo>
                      <a:pt x="156553" y="374880"/>
                      <a:pt x="164793" y="370760"/>
                      <a:pt x="173033" y="370760"/>
                    </a:cubicBezTo>
                    <a:cubicBezTo>
                      <a:pt x="181273" y="370760"/>
                      <a:pt x="199813" y="407840"/>
                      <a:pt x="228652" y="387240"/>
                    </a:cubicBezTo>
                    <a:close/>
                  </a:path>
                </a:pathLst>
              </a:custGeom>
              <a:solidFill>
                <a:srgbClr val="C2C2B6">
                  <a:alpha val="64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4" name="Freeform: Shape 103">
                <a:extLst>
                  <a:ext uri="{FF2B5EF4-FFF2-40B4-BE49-F238E27FC236}">
                    <a16:creationId xmlns:a16="http://schemas.microsoft.com/office/drawing/2014/main" id="{ECF8E4AB-C6E1-C761-9963-8E7D6F2255ED}"/>
                  </a:ext>
                </a:extLst>
              </p:cNvPr>
              <p:cNvSpPr/>
              <p:nvPr/>
            </p:nvSpPr>
            <p:spPr>
              <a:xfrm>
                <a:off x="3570460" y="1685382"/>
                <a:ext cx="486155" cy="411996"/>
              </a:xfrm>
              <a:custGeom>
                <a:avLst/>
                <a:gdLst>
                  <a:gd name="connsiteX0" fmla="*/ 228652 w 486155"/>
                  <a:gd name="connsiteY0" fmla="*/ 387240 h 411996"/>
                  <a:gd name="connsiteX1" fmla="*/ 284272 w 486155"/>
                  <a:gd name="connsiteY1" fmla="*/ 372820 h 411996"/>
                  <a:gd name="connsiteX2" fmla="*/ 308992 w 486155"/>
                  <a:gd name="connsiteY2" fmla="*/ 389300 h 411996"/>
                  <a:gd name="connsiteX3" fmla="*/ 366671 w 486155"/>
                  <a:gd name="connsiteY3" fmla="*/ 376940 h 411996"/>
                  <a:gd name="connsiteX4" fmla="*/ 422291 w 486155"/>
                  <a:gd name="connsiteY4" fmla="*/ 389300 h 411996"/>
                  <a:gd name="connsiteX5" fmla="*/ 457311 w 486155"/>
                  <a:gd name="connsiteY5" fmla="*/ 379000 h 411996"/>
                  <a:gd name="connsiteX6" fmla="*/ 486150 w 486155"/>
                  <a:gd name="connsiteY6" fmla="*/ 356340 h 411996"/>
                  <a:gd name="connsiteX7" fmla="*/ 486150 w 486155"/>
                  <a:gd name="connsiteY7" fmla="*/ -37 h 411996"/>
                  <a:gd name="connsiteX8" fmla="*/ -6 w 486155"/>
                  <a:gd name="connsiteY8" fmla="*/ -37 h 411996"/>
                  <a:gd name="connsiteX9" fmla="*/ -6 w 486155"/>
                  <a:gd name="connsiteY9" fmla="*/ 411960 h 411996"/>
                  <a:gd name="connsiteX10" fmla="*/ 35014 w 486155"/>
                  <a:gd name="connsiteY10" fmla="*/ 385180 h 411996"/>
                  <a:gd name="connsiteX11" fmla="*/ 59734 w 486155"/>
                  <a:gd name="connsiteY11" fmla="*/ 354280 h 411996"/>
                  <a:gd name="connsiteX12" fmla="*/ 98874 w 486155"/>
                  <a:gd name="connsiteY12" fmla="*/ 354280 h 411996"/>
                  <a:gd name="connsiteX13" fmla="*/ 127713 w 486155"/>
                  <a:gd name="connsiteY13" fmla="*/ 354280 h 411996"/>
                  <a:gd name="connsiteX14" fmla="*/ 142133 w 486155"/>
                  <a:gd name="connsiteY14" fmla="*/ 368700 h 411996"/>
                  <a:gd name="connsiteX15" fmla="*/ 175093 w 486155"/>
                  <a:gd name="connsiteY15" fmla="*/ 368700 h 411996"/>
                  <a:gd name="connsiteX16" fmla="*/ 228652 w 48615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55" h="411996">
                    <a:moveTo>
                      <a:pt x="228652" y="387240"/>
                    </a:moveTo>
                    <a:cubicBezTo>
                      <a:pt x="251312" y="370760"/>
                      <a:pt x="253372" y="358400"/>
                      <a:pt x="284272" y="372820"/>
                    </a:cubicBezTo>
                    <a:cubicBezTo>
                      <a:pt x="291500" y="379697"/>
                      <a:pt x="299863" y="385273"/>
                      <a:pt x="308992" y="389300"/>
                    </a:cubicBezTo>
                    <a:cubicBezTo>
                      <a:pt x="329592" y="389300"/>
                      <a:pt x="350191" y="376940"/>
                      <a:pt x="366671" y="376940"/>
                    </a:cubicBezTo>
                    <a:cubicBezTo>
                      <a:pt x="383151" y="376940"/>
                      <a:pt x="397571" y="393420"/>
                      <a:pt x="422291" y="389300"/>
                    </a:cubicBezTo>
                    <a:lnTo>
                      <a:pt x="457311" y="379000"/>
                    </a:lnTo>
                    <a:cubicBezTo>
                      <a:pt x="457311" y="379000"/>
                      <a:pt x="475851" y="364580"/>
                      <a:pt x="486150" y="356340"/>
                    </a:cubicBezTo>
                    <a:lnTo>
                      <a:pt x="486150" y="-37"/>
                    </a:lnTo>
                    <a:lnTo>
                      <a:pt x="-6" y="-37"/>
                    </a:lnTo>
                    <a:lnTo>
                      <a:pt x="-6" y="411960"/>
                    </a:lnTo>
                    <a:cubicBezTo>
                      <a:pt x="10294" y="401660"/>
                      <a:pt x="24714" y="397540"/>
                      <a:pt x="35014" y="385180"/>
                    </a:cubicBezTo>
                    <a:cubicBezTo>
                      <a:pt x="45314" y="372820"/>
                      <a:pt x="49434" y="356340"/>
                      <a:pt x="59734" y="354280"/>
                    </a:cubicBezTo>
                    <a:cubicBezTo>
                      <a:pt x="70034" y="352220"/>
                      <a:pt x="88573" y="354280"/>
                      <a:pt x="98874" y="354280"/>
                    </a:cubicBezTo>
                    <a:cubicBezTo>
                      <a:pt x="109173" y="354280"/>
                      <a:pt x="121533" y="354280"/>
                      <a:pt x="127713" y="354280"/>
                    </a:cubicBezTo>
                    <a:cubicBezTo>
                      <a:pt x="133893" y="354280"/>
                      <a:pt x="127713" y="354280"/>
                      <a:pt x="142133" y="368700"/>
                    </a:cubicBezTo>
                    <a:cubicBezTo>
                      <a:pt x="156553" y="383120"/>
                      <a:pt x="164793" y="368700"/>
                      <a:pt x="175093" y="368700"/>
                    </a:cubicBezTo>
                    <a:cubicBezTo>
                      <a:pt x="185393" y="368700"/>
                      <a:pt x="201873" y="407840"/>
                      <a:pt x="228652" y="387240"/>
                    </a:cubicBezTo>
                    <a:close/>
                  </a:path>
                </a:pathLst>
              </a:custGeom>
              <a:solidFill>
                <a:srgbClr val="B9B9AC">
                  <a:alpha val="73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5" name="Freeform: Shape 104">
                <a:extLst>
                  <a:ext uri="{FF2B5EF4-FFF2-40B4-BE49-F238E27FC236}">
                    <a16:creationId xmlns:a16="http://schemas.microsoft.com/office/drawing/2014/main" id="{392A3710-B6BB-8F57-EAC6-CFC50F0F80D7}"/>
                  </a:ext>
                </a:extLst>
              </p:cNvPr>
              <p:cNvSpPr/>
              <p:nvPr/>
            </p:nvSpPr>
            <p:spPr>
              <a:xfrm>
                <a:off x="3572520" y="1685382"/>
                <a:ext cx="484095" cy="411996"/>
              </a:xfrm>
              <a:custGeom>
                <a:avLst/>
                <a:gdLst>
                  <a:gd name="connsiteX0" fmla="*/ 226592 w 484095"/>
                  <a:gd name="connsiteY0" fmla="*/ 387240 h 411996"/>
                  <a:gd name="connsiteX1" fmla="*/ 282212 w 484095"/>
                  <a:gd name="connsiteY1" fmla="*/ 372820 h 411996"/>
                  <a:gd name="connsiteX2" fmla="*/ 308992 w 484095"/>
                  <a:gd name="connsiteY2" fmla="*/ 389300 h 411996"/>
                  <a:gd name="connsiteX3" fmla="*/ 364611 w 484095"/>
                  <a:gd name="connsiteY3" fmla="*/ 374880 h 411996"/>
                  <a:gd name="connsiteX4" fmla="*/ 422291 w 484095"/>
                  <a:gd name="connsiteY4" fmla="*/ 389300 h 411996"/>
                  <a:gd name="connsiteX5" fmla="*/ 455251 w 484095"/>
                  <a:gd name="connsiteY5" fmla="*/ 379000 h 411996"/>
                  <a:gd name="connsiteX6" fmla="*/ 484090 w 484095"/>
                  <a:gd name="connsiteY6" fmla="*/ 35634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7674 w 484095"/>
                  <a:gd name="connsiteY11" fmla="*/ 354280 h 411996"/>
                  <a:gd name="connsiteX12" fmla="*/ 96814 w 484095"/>
                  <a:gd name="connsiteY12" fmla="*/ 354280 h 411996"/>
                  <a:gd name="connsiteX13" fmla="*/ 127713 w 484095"/>
                  <a:gd name="connsiteY13" fmla="*/ 354280 h 411996"/>
                  <a:gd name="connsiteX14" fmla="*/ 142133 w 484095"/>
                  <a:gd name="connsiteY14" fmla="*/ 370760 h 411996"/>
                  <a:gd name="connsiteX15" fmla="*/ 173033 w 484095"/>
                  <a:gd name="connsiteY15" fmla="*/ 370760 h 411996"/>
                  <a:gd name="connsiteX16" fmla="*/ 22659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6592" y="387240"/>
                    </a:moveTo>
                    <a:cubicBezTo>
                      <a:pt x="249252" y="370760"/>
                      <a:pt x="251312" y="358400"/>
                      <a:pt x="282212" y="372820"/>
                    </a:cubicBezTo>
                    <a:cubicBezTo>
                      <a:pt x="313112" y="387240"/>
                      <a:pt x="298692" y="387240"/>
                      <a:pt x="308992" y="389300"/>
                    </a:cubicBezTo>
                    <a:cubicBezTo>
                      <a:pt x="319292" y="391360"/>
                      <a:pt x="350191" y="374880"/>
                      <a:pt x="364611" y="374880"/>
                    </a:cubicBezTo>
                    <a:cubicBezTo>
                      <a:pt x="379031" y="374880"/>
                      <a:pt x="397571" y="393420"/>
                      <a:pt x="422291" y="389300"/>
                    </a:cubicBezTo>
                    <a:lnTo>
                      <a:pt x="455251" y="379000"/>
                    </a:lnTo>
                    <a:cubicBezTo>
                      <a:pt x="465829" y="372764"/>
                      <a:pt x="475528" y="365143"/>
                      <a:pt x="484090" y="356340"/>
                    </a:cubicBezTo>
                    <a:lnTo>
                      <a:pt x="484090" y="-37"/>
                    </a:lnTo>
                    <a:lnTo>
                      <a:pt x="-6" y="-37"/>
                    </a:lnTo>
                    <a:lnTo>
                      <a:pt x="-6" y="411960"/>
                    </a:lnTo>
                    <a:cubicBezTo>
                      <a:pt x="-6" y="411960"/>
                      <a:pt x="24714" y="397540"/>
                      <a:pt x="32954" y="387240"/>
                    </a:cubicBezTo>
                    <a:cubicBezTo>
                      <a:pt x="41194" y="376940"/>
                      <a:pt x="49434" y="358400"/>
                      <a:pt x="57674" y="354280"/>
                    </a:cubicBezTo>
                    <a:cubicBezTo>
                      <a:pt x="65914" y="350161"/>
                      <a:pt x="86513" y="354280"/>
                      <a:pt x="96814" y="354280"/>
                    </a:cubicBezTo>
                    <a:cubicBezTo>
                      <a:pt x="107113" y="354280"/>
                      <a:pt x="119473" y="354280"/>
                      <a:pt x="127713" y="354280"/>
                    </a:cubicBezTo>
                    <a:cubicBezTo>
                      <a:pt x="135953" y="354280"/>
                      <a:pt x="127713" y="366640"/>
                      <a:pt x="142133" y="370760"/>
                    </a:cubicBezTo>
                    <a:cubicBezTo>
                      <a:pt x="156553" y="374880"/>
                      <a:pt x="162733" y="370760"/>
                      <a:pt x="173033" y="370760"/>
                    </a:cubicBezTo>
                    <a:cubicBezTo>
                      <a:pt x="183333" y="370760"/>
                      <a:pt x="199813" y="407840"/>
                      <a:pt x="226592" y="387240"/>
                    </a:cubicBezTo>
                    <a:close/>
                  </a:path>
                </a:pathLst>
              </a:custGeom>
              <a:solidFill>
                <a:srgbClr val="B0B0A2">
                  <a:alpha val="82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6" name="Freeform: Shape 105">
                <a:extLst>
                  <a:ext uri="{FF2B5EF4-FFF2-40B4-BE49-F238E27FC236}">
                    <a16:creationId xmlns:a16="http://schemas.microsoft.com/office/drawing/2014/main" id="{4F6F70D1-5F6F-B898-DB41-16E15FA0C42C}"/>
                  </a:ext>
                </a:extLst>
              </p:cNvPr>
              <p:cNvSpPr/>
              <p:nvPr/>
            </p:nvSpPr>
            <p:spPr>
              <a:xfrm>
                <a:off x="3572520" y="1685382"/>
                <a:ext cx="484095" cy="411996"/>
              </a:xfrm>
              <a:custGeom>
                <a:avLst/>
                <a:gdLst>
                  <a:gd name="connsiteX0" fmla="*/ 228652 w 484095"/>
                  <a:gd name="connsiteY0" fmla="*/ 385180 h 411996"/>
                  <a:gd name="connsiteX1" fmla="*/ 282212 w 484095"/>
                  <a:gd name="connsiteY1" fmla="*/ 372820 h 411996"/>
                  <a:gd name="connsiteX2" fmla="*/ 308992 w 484095"/>
                  <a:gd name="connsiteY2" fmla="*/ 387240 h 411996"/>
                  <a:gd name="connsiteX3" fmla="*/ 366671 w 484095"/>
                  <a:gd name="connsiteY3" fmla="*/ 374880 h 411996"/>
                  <a:gd name="connsiteX4" fmla="*/ 422291 w 484095"/>
                  <a:gd name="connsiteY4" fmla="*/ 387240 h 411996"/>
                  <a:gd name="connsiteX5" fmla="*/ 455251 w 484095"/>
                  <a:gd name="connsiteY5" fmla="*/ 387240 h 411996"/>
                  <a:gd name="connsiteX6" fmla="*/ 484090 w 484095"/>
                  <a:gd name="connsiteY6" fmla="*/ 36252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9734 w 484095"/>
                  <a:gd name="connsiteY11" fmla="*/ 354280 h 411996"/>
                  <a:gd name="connsiteX12" fmla="*/ 96814 w 484095"/>
                  <a:gd name="connsiteY12" fmla="*/ 354280 h 411996"/>
                  <a:gd name="connsiteX13" fmla="*/ 127713 w 484095"/>
                  <a:gd name="connsiteY13" fmla="*/ 354280 h 411996"/>
                  <a:gd name="connsiteX14" fmla="*/ 142133 w 484095"/>
                  <a:gd name="connsiteY14" fmla="*/ 370760 h 411996"/>
                  <a:gd name="connsiteX15" fmla="*/ 173033 w 484095"/>
                  <a:gd name="connsiteY15" fmla="*/ 370760 h 411996"/>
                  <a:gd name="connsiteX16" fmla="*/ 228652 w 48409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5180"/>
                    </a:moveTo>
                    <a:cubicBezTo>
                      <a:pt x="249252" y="368700"/>
                      <a:pt x="251312" y="356340"/>
                      <a:pt x="282212" y="372820"/>
                    </a:cubicBezTo>
                    <a:cubicBezTo>
                      <a:pt x="313112" y="389300"/>
                      <a:pt x="298692" y="385180"/>
                      <a:pt x="308992" y="387240"/>
                    </a:cubicBezTo>
                    <a:cubicBezTo>
                      <a:pt x="319292" y="389300"/>
                      <a:pt x="350191" y="374880"/>
                      <a:pt x="366671" y="374880"/>
                    </a:cubicBezTo>
                    <a:cubicBezTo>
                      <a:pt x="383151" y="374880"/>
                      <a:pt x="397571" y="393420"/>
                      <a:pt x="422291" y="387240"/>
                    </a:cubicBezTo>
                    <a:cubicBezTo>
                      <a:pt x="433246" y="388415"/>
                      <a:pt x="444295" y="388415"/>
                      <a:pt x="455251" y="387240"/>
                    </a:cubicBezTo>
                    <a:cubicBezTo>
                      <a:pt x="466702" y="381424"/>
                      <a:pt x="476591" y="372946"/>
                      <a:pt x="484090" y="362520"/>
                    </a:cubicBezTo>
                    <a:lnTo>
                      <a:pt x="484090" y="-37"/>
                    </a:lnTo>
                    <a:lnTo>
                      <a:pt x="-6" y="-37"/>
                    </a:lnTo>
                    <a:lnTo>
                      <a:pt x="-6" y="411960"/>
                    </a:lnTo>
                    <a:cubicBezTo>
                      <a:pt x="-6" y="411960"/>
                      <a:pt x="24714" y="397540"/>
                      <a:pt x="32954" y="387240"/>
                    </a:cubicBezTo>
                    <a:cubicBezTo>
                      <a:pt x="41194" y="376940"/>
                      <a:pt x="49434" y="356340"/>
                      <a:pt x="59734" y="354280"/>
                    </a:cubicBezTo>
                    <a:cubicBezTo>
                      <a:pt x="70034" y="352220"/>
                      <a:pt x="86513" y="354280"/>
                      <a:pt x="96814" y="354280"/>
                    </a:cubicBezTo>
                    <a:cubicBezTo>
                      <a:pt x="107113" y="354280"/>
                      <a:pt x="119473" y="354280"/>
                      <a:pt x="127713" y="354280"/>
                    </a:cubicBezTo>
                    <a:cubicBezTo>
                      <a:pt x="135953" y="354280"/>
                      <a:pt x="127713" y="366640"/>
                      <a:pt x="142133" y="370760"/>
                    </a:cubicBezTo>
                    <a:cubicBezTo>
                      <a:pt x="156553" y="374880"/>
                      <a:pt x="164793" y="370760"/>
                      <a:pt x="173033" y="370760"/>
                    </a:cubicBezTo>
                    <a:cubicBezTo>
                      <a:pt x="181273" y="370760"/>
                      <a:pt x="199813" y="405779"/>
                      <a:pt x="228652" y="385180"/>
                    </a:cubicBezTo>
                    <a:close/>
                  </a:path>
                </a:pathLst>
              </a:custGeom>
              <a:solidFill>
                <a:srgbClr val="A8A897">
                  <a:alpha val="91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7" name="Freeform: Shape 106">
                <a:extLst>
                  <a:ext uri="{FF2B5EF4-FFF2-40B4-BE49-F238E27FC236}">
                    <a16:creationId xmlns:a16="http://schemas.microsoft.com/office/drawing/2014/main" id="{6648C66D-0F7A-84AA-8372-0D7E93A1483A}"/>
                  </a:ext>
                </a:extLst>
              </p:cNvPr>
              <p:cNvSpPr/>
              <p:nvPr/>
            </p:nvSpPr>
            <p:spPr>
              <a:xfrm>
                <a:off x="3572520" y="1683322"/>
                <a:ext cx="490276" cy="411996"/>
              </a:xfrm>
              <a:custGeom>
                <a:avLst/>
                <a:gdLst>
                  <a:gd name="connsiteX0" fmla="*/ 41194 w 490276"/>
                  <a:gd name="connsiteY0" fmla="*/ 385181 h 411996"/>
                  <a:gd name="connsiteX1" fmla="*/ 65914 w 490276"/>
                  <a:gd name="connsiteY1" fmla="*/ 352221 h 411996"/>
                  <a:gd name="connsiteX2" fmla="*/ 102993 w 490276"/>
                  <a:gd name="connsiteY2" fmla="*/ 352221 h 411996"/>
                  <a:gd name="connsiteX3" fmla="*/ 133893 w 490276"/>
                  <a:gd name="connsiteY3" fmla="*/ 352221 h 411996"/>
                  <a:gd name="connsiteX4" fmla="*/ 148313 w 490276"/>
                  <a:gd name="connsiteY4" fmla="*/ 366641 h 411996"/>
                  <a:gd name="connsiteX5" fmla="*/ 179213 w 490276"/>
                  <a:gd name="connsiteY5" fmla="*/ 366641 h 411996"/>
                  <a:gd name="connsiteX6" fmla="*/ 234832 w 490276"/>
                  <a:gd name="connsiteY6" fmla="*/ 366641 h 411996"/>
                  <a:gd name="connsiteX7" fmla="*/ 288392 w 490276"/>
                  <a:gd name="connsiteY7" fmla="*/ 352221 h 411996"/>
                  <a:gd name="connsiteX8" fmla="*/ 315172 w 490276"/>
                  <a:gd name="connsiteY8" fmla="*/ 368700 h 411996"/>
                  <a:gd name="connsiteX9" fmla="*/ 372851 w 490276"/>
                  <a:gd name="connsiteY9" fmla="*/ 354281 h 411996"/>
                  <a:gd name="connsiteX10" fmla="*/ 428471 w 490276"/>
                  <a:gd name="connsiteY10" fmla="*/ 368700 h 411996"/>
                  <a:gd name="connsiteX11" fmla="*/ 463490 w 490276"/>
                  <a:gd name="connsiteY11" fmla="*/ 368700 h 411996"/>
                  <a:gd name="connsiteX12" fmla="*/ 490270 w 490276"/>
                  <a:gd name="connsiteY12" fmla="*/ 346041 h 411996"/>
                  <a:gd name="connsiteX13" fmla="*/ 490270 w 490276"/>
                  <a:gd name="connsiteY13" fmla="*/ -37 h 411996"/>
                  <a:gd name="connsiteX14" fmla="*/ -6 w 490276"/>
                  <a:gd name="connsiteY14" fmla="*/ -37 h 411996"/>
                  <a:gd name="connsiteX15" fmla="*/ -6 w 490276"/>
                  <a:gd name="connsiteY15" fmla="*/ 411960 h 411996"/>
                  <a:gd name="connsiteX16" fmla="*/ 41194 w 490276"/>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276" h="411996">
                    <a:moveTo>
                      <a:pt x="41194" y="385181"/>
                    </a:moveTo>
                    <a:cubicBezTo>
                      <a:pt x="41194" y="385181"/>
                      <a:pt x="55614" y="356340"/>
                      <a:pt x="65914" y="352221"/>
                    </a:cubicBezTo>
                    <a:cubicBezTo>
                      <a:pt x="76214" y="348101"/>
                      <a:pt x="92694" y="352221"/>
                      <a:pt x="102993" y="352221"/>
                    </a:cubicBezTo>
                    <a:cubicBezTo>
                      <a:pt x="113293" y="352221"/>
                      <a:pt x="125653" y="352221"/>
                      <a:pt x="133893" y="352221"/>
                    </a:cubicBezTo>
                    <a:cubicBezTo>
                      <a:pt x="142133" y="352221"/>
                      <a:pt x="133893" y="352221"/>
                      <a:pt x="148313" y="366641"/>
                    </a:cubicBezTo>
                    <a:cubicBezTo>
                      <a:pt x="162733" y="381061"/>
                      <a:pt x="170973" y="366641"/>
                      <a:pt x="179213" y="366641"/>
                    </a:cubicBezTo>
                    <a:cubicBezTo>
                      <a:pt x="187453" y="366641"/>
                      <a:pt x="205992" y="397540"/>
                      <a:pt x="234832" y="366641"/>
                    </a:cubicBezTo>
                    <a:cubicBezTo>
                      <a:pt x="263672" y="335741"/>
                      <a:pt x="259552" y="337800"/>
                      <a:pt x="288392" y="352221"/>
                    </a:cubicBezTo>
                    <a:cubicBezTo>
                      <a:pt x="317232" y="366641"/>
                      <a:pt x="306932" y="366641"/>
                      <a:pt x="315172" y="368700"/>
                    </a:cubicBezTo>
                    <a:cubicBezTo>
                      <a:pt x="323412" y="370760"/>
                      <a:pt x="356372" y="356340"/>
                      <a:pt x="372851" y="354281"/>
                    </a:cubicBezTo>
                    <a:cubicBezTo>
                      <a:pt x="389331" y="352221"/>
                      <a:pt x="403751" y="372821"/>
                      <a:pt x="428471" y="368700"/>
                    </a:cubicBezTo>
                    <a:lnTo>
                      <a:pt x="463490" y="368700"/>
                    </a:lnTo>
                    <a:cubicBezTo>
                      <a:pt x="473401" y="362394"/>
                      <a:pt x="482410" y="354771"/>
                      <a:pt x="490270" y="346041"/>
                    </a:cubicBezTo>
                    <a:lnTo>
                      <a:pt x="490270" y="-37"/>
                    </a:lnTo>
                    <a:lnTo>
                      <a:pt x="-6" y="-37"/>
                    </a:lnTo>
                    <a:lnTo>
                      <a:pt x="-6" y="411960"/>
                    </a:lnTo>
                    <a:cubicBezTo>
                      <a:pt x="14314" y="403970"/>
                      <a:pt x="28079" y="395023"/>
                      <a:pt x="41194" y="385180"/>
                    </a:cubicBezTo>
                    <a:close/>
                  </a:path>
                </a:pathLst>
              </a:custGeom>
              <a:solidFill>
                <a:srgbClr val="9F9F8D"/>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8" name="Freeform: Shape 107">
                <a:extLst>
                  <a:ext uri="{FF2B5EF4-FFF2-40B4-BE49-F238E27FC236}">
                    <a16:creationId xmlns:a16="http://schemas.microsoft.com/office/drawing/2014/main" id="{479BD781-65DA-95C8-9B1C-3C86A111C815}"/>
                  </a:ext>
                </a:extLst>
              </p:cNvPr>
              <p:cNvSpPr/>
              <p:nvPr/>
            </p:nvSpPr>
            <p:spPr>
              <a:xfrm>
                <a:off x="3572520" y="1683322"/>
                <a:ext cx="490276" cy="411996"/>
              </a:xfrm>
              <a:custGeom>
                <a:avLst/>
                <a:gdLst>
                  <a:gd name="connsiteX0" fmla="*/ 41194 w 490276"/>
                  <a:gd name="connsiteY0" fmla="*/ 385181 h 411996"/>
                  <a:gd name="connsiteX1" fmla="*/ 65914 w 490276"/>
                  <a:gd name="connsiteY1" fmla="*/ 352221 h 411996"/>
                  <a:gd name="connsiteX2" fmla="*/ 102993 w 490276"/>
                  <a:gd name="connsiteY2" fmla="*/ 352221 h 411996"/>
                  <a:gd name="connsiteX3" fmla="*/ 133893 w 490276"/>
                  <a:gd name="connsiteY3" fmla="*/ 352221 h 411996"/>
                  <a:gd name="connsiteX4" fmla="*/ 148313 w 490276"/>
                  <a:gd name="connsiteY4" fmla="*/ 366641 h 411996"/>
                  <a:gd name="connsiteX5" fmla="*/ 179213 w 490276"/>
                  <a:gd name="connsiteY5" fmla="*/ 366641 h 411996"/>
                  <a:gd name="connsiteX6" fmla="*/ 234832 w 490276"/>
                  <a:gd name="connsiteY6" fmla="*/ 366641 h 411996"/>
                  <a:gd name="connsiteX7" fmla="*/ 288392 w 490276"/>
                  <a:gd name="connsiteY7" fmla="*/ 352221 h 411996"/>
                  <a:gd name="connsiteX8" fmla="*/ 315172 w 490276"/>
                  <a:gd name="connsiteY8" fmla="*/ 368700 h 411996"/>
                  <a:gd name="connsiteX9" fmla="*/ 372851 w 490276"/>
                  <a:gd name="connsiteY9" fmla="*/ 354281 h 411996"/>
                  <a:gd name="connsiteX10" fmla="*/ 428471 w 490276"/>
                  <a:gd name="connsiteY10" fmla="*/ 368700 h 411996"/>
                  <a:gd name="connsiteX11" fmla="*/ 463490 w 490276"/>
                  <a:gd name="connsiteY11" fmla="*/ 368700 h 411996"/>
                  <a:gd name="connsiteX12" fmla="*/ 490270 w 490276"/>
                  <a:gd name="connsiteY12" fmla="*/ 346041 h 411996"/>
                  <a:gd name="connsiteX13" fmla="*/ 490270 w 490276"/>
                  <a:gd name="connsiteY13" fmla="*/ -37 h 411996"/>
                  <a:gd name="connsiteX14" fmla="*/ -6 w 490276"/>
                  <a:gd name="connsiteY14" fmla="*/ -37 h 411996"/>
                  <a:gd name="connsiteX15" fmla="*/ -6 w 490276"/>
                  <a:gd name="connsiteY15" fmla="*/ 411960 h 411996"/>
                  <a:gd name="connsiteX16" fmla="*/ 41194 w 490276"/>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276" h="411996">
                    <a:moveTo>
                      <a:pt x="41194" y="385181"/>
                    </a:moveTo>
                    <a:cubicBezTo>
                      <a:pt x="41194" y="385181"/>
                      <a:pt x="55614" y="356340"/>
                      <a:pt x="65914" y="352221"/>
                    </a:cubicBezTo>
                    <a:cubicBezTo>
                      <a:pt x="76214" y="348101"/>
                      <a:pt x="92694" y="352221"/>
                      <a:pt x="102993" y="352221"/>
                    </a:cubicBezTo>
                    <a:cubicBezTo>
                      <a:pt x="113293" y="352221"/>
                      <a:pt x="125653" y="352221"/>
                      <a:pt x="133893" y="352221"/>
                    </a:cubicBezTo>
                    <a:cubicBezTo>
                      <a:pt x="142133" y="352221"/>
                      <a:pt x="133893" y="352221"/>
                      <a:pt x="148313" y="366641"/>
                    </a:cubicBezTo>
                    <a:cubicBezTo>
                      <a:pt x="162733" y="381061"/>
                      <a:pt x="170973" y="366641"/>
                      <a:pt x="179213" y="366641"/>
                    </a:cubicBezTo>
                    <a:cubicBezTo>
                      <a:pt x="187453" y="366641"/>
                      <a:pt x="205992" y="397540"/>
                      <a:pt x="234832" y="366641"/>
                    </a:cubicBezTo>
                    <a:cubicBezTo>
                      <a:pt x="263672" y="335741"/>
                      <a:pt x="259552" y="337800"/>
                      <a:pt x="288392" y="352221"/>
                    </a:cubicBezTo>
                    <a:cubicBezTo>
                      <a:pt x="317232" y="366641"/>
                      <a:pt x="306932" y="366641"/>
                      <a:pt x="315172" y="368700"/>
                    </a:cubicBezTo>
                    <a:cubicBezTo>
                      <a:pt x="323412" y="370760"/>
                      <a:pt x="356372" y="356340"/>
                      <a:pt x="372851" y="354281"/>
                    </a:cubicBezTo>
                    <a:cubicBezTo>
                      <a:pt x="389331" y="352221"/>
                      <a:pt x="403751" y="372821"/>
                      <a:pt x="428471" y="368700"/>
                    </a:cubicBezTo>
                    <a:lnTo>
                      <a:pt x="463490" y="368700"/>
                    </a:lnTo>
                    <a:cubicBezTo>
                      <a:pt x="473401" y="362394"/>
                      <a:pt x="482410" y="354771"/>
                      <a:pt x="490270" y="346041"/>
                    </a:cubicBezTo>
                    <a:lnTo>
                      <a:pt x="490270" y="-37"/>
                    </a:lnTo>
                    <a:lnTo>
                      <a:pt x="-6" y="-37"/>
                    </a:lnTo>
                    <a:lnTo>
                      <a:pt x="-6" y="411960"/>
                    </a:lnTo>
                    <a:cubicBezTo>
                      <a:pt x="14314" y="403970"/>
                      <a:pt x="28079" y="395023"/>
                      <a:pt x="41194" y="385180"/>
                    </a:cubicBezTo>
                    <a:close/>
                  </a:path>
                </a:pathLst>
              </a:custGeom>
              <a:solidFill>
                <a:srgbClr val="F5F5D9"/>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9" name="Freeform: Shape 108">
                <a:extLst>
                  <a:ext uri="{FF2B5EF4-FFF2-40B4-BE49-F238E27FC236}">
                    <a16:creationId xmlns:a16="http://schemas.microsoft.com/office/drawing/2014/main" id="{82B24A21-0E63-DE7F-B93C-1AAE25CB7AE2}"/>
                  </a:ext>
                </a:extLst>
              </p:cNvPr>
              <p:cNvSpPr/>
              <p:nvPr/>
            </p:nvSpPr>
            <p:spPr>
              <a:xfrm>
                <a:off x="3572520" y="1683322"/>
                <a:ext cx="484095" cy="356376"/>
              </a:xfrm>
              <a:custGeom>
                <a:avLst/>
                <a:gdLst>
                  <a:gd name="connsiteX0" fmla="*/ -6 w 484095"/>
                  <a:gd name="connsiteY0" fmla="*/ -37 h 356376"/>
                  <a:gd name="connsiteX1" fmla="*/ 243072 w 484095"/>
                  <a:gd name="connsiteY1" fmla="*/ -37 h 356376"/>
                  <a:gd name="connsiteX2" fmla="*/ 484090 w 484095"/>
                  <a:gd name="connsiteY2" fmla="*/ -37 h 356376"/>
                  <a:gd name="connsiteX3" fmla="*/ 484090 w 484095"/>
                  <a:gd name="connsiteY3" fmla="*/ -37 h 356376"/>
                  <a:gd name="connsiteX4" fmla="*/ 484090 w 484095"/>
                  <a:gd name="connsiteY4" fmla="*/ -37 h 356376"/>
                  <a:gd name="connsiteX5" fmla="*/ 484090 w 484095"/>
                  <a:gd name="connsiteY5" fmla="*/ 179182 h 356376"/>
                  <a:gd name="connsiteX6" fmla="*/ 484090 w 484095"/>
                  <a:gd name="connsiteY6" fmla="*/ 356340 h 356376"/>
                  <a:gd name="connsiteX7" fmla="*/ 484090 w 484095"/>
                  <a:gd name="connsiteY7" fmla="*/ 356340 h 356376"/>
                  <a:gd name="connsiteX8" fmla="*/ 484090 w 484095"/>
                  <a:gd name="connsiteY8" fmla="*/ 179182 h 356376"/>
                  <a:gd name="connsiteX9" fmla="*/ 484090 w 484095"/>
                  <a:gd name="connsiteY9" fmla="*/ -37 h 356376"/>
                  <a:gd name="connsiteX10" fmla="*/ 484090 w 484095"/>
                  <a:gd name="connsiteY10" fmla="*/ -37 h 356376"/>
                  <a:gd name="connsiteX11" fmla="*/ 243072 w 484095"/>
                  <a:gd name="connsiteY11" fmla="*/ -37 h 356376"/>
                  <a:gd name="connsiteX12" fmla="*/ -6 w 484095"/>
                  <a:gd name="connsiteY12" fmla="*/ -37 h 35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095" h="356376">
                    <a:moveTo>
                      <a:pt x="-6" y="-37"/>
                    </a:moveTo>
                    <a:cubicBezTo>
                      <a:pt x="80334" y="-37"/>
                      <a:pt x="162733" y="-37"/>
                      <a:pt x="243072" y="-37"/>
                    </a:cubicBezTo>
                    <a:cubicBezTo>
                      <a:pt x="323412" y="-37"/>
                      <a:pt x="403751" y="-37"/>
                      <a:pt x="484090" y="-37"/>
                    </a:cubicBezTo>
                    <a:lnTo>
                      <a:pt x="484090" y="-37"/>
                    </a:lnTo>
                    <a:lnTo>
                      <a:pt x="484090" y="-37"/>
                    </a:lnTo>
                    <a:cubicBezTo>
                      <a:pt x="484090" y="59703"/>
                      <a:pt x="484090" y="119443"/>
                      <a:pt x="484090" y="179182"/>
                    </a:cubicBezTo>
                    <a:cubicBezTo>
                      <a:pt x="484090" y="238921"/>
                      <a:pt x="484090" y="296601"/>
                      <a:pt x="484090" y="356340"/>
                    </a:cubicBezTo>
                    <a:lnTo>
                      <a:pt x="484090" y="356340"/>
                    </a:lnTo>
                    <a:cubicBezTo>
                      <a:pt x="484090" y="296601"/>
                      <a:pt x="484090" y="236862"/>
                      <a:pt x="484090" y="179182"/>
                    </a:cubicBezTo>
                    <a:lnTo>
                      <a:pt x="484090" y="-37"/>
                    </a:lnTo>
                    <a:lnTo>
                      <a:pt x="484090" y="-37"/>
                    </a:lnTo>
                    <a:cubicBezTo>
                      <a:pt x="403751" y="-37"/>
                      <a:pt x="323412" y="-37"/>
                      <a:pt x="243072" y="-37"/>
                    </a:cubicBezTo>
                    <a:cubicBezTo>
                      <a:pt x="162733" y="-37"/>
                      <a:pt x="80334" y="-37"/>
                      <a:pt x="-6" y="-37"/>
                    </a:cubicBezTo>
                    <a:close/>
                  </a:path>
                </a:pathLst>
              </a:custGeom>
              <a:solidFill>
                <a:srgbClr val="EBEDDB"/>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0" name="Freeform: Shape 109">
                <a:extLst>
                  <a:ext uri="{FF2B5EF4-FFF2-40B4-BE49-F238E27FC236}">
                    <a16:creationId xmlns:a16="http://schemas.microsoft.com/office/drawing/2014/main" id="{0EC860AF-FC02-30E8-64CC-E37AC7230290}"/>
                  </a:ext>
                </a:extLst>
              </p:cNvPr>
              <p:cNvSpPr/>
              <p:nvPr/>
            </p:nvSpPr>
            <p:spPr>
              <a:xfrm>
                <a:off x="3568577" y="1683322"/>
                <a:ext cx="7886" cy="411996"/>
              </a:xfrm>
              <a:custGeom>
                <a:avLst/>
                <a:gdLst>
                  <a:gd name="connsiteX0" fmla="*/ 3937 w 7886"/>
                  <a:gd name="connsiteY0" fmla="*/ -37 h 411996"/>
                  <a:gd name="connsiteX1" fmla="*/ 3937 w 7886"/>
                  <a:gd name="connsiteY1" fmla="*/ 102962 h 411996"/>
                  <a:gd name="connsiteX2" fmla="*/ 3937 w 7886"/>
                  <a:gd name="connsiteY2" fmla="*/ 205962 h 411996"/>
                  <a:gd name="connsiteX3" fmla="*/ 3937 w 7886"/>
                  <a:gd name="connsiteY3" fmla="*/ 411960 h 411996"/>
                  <a:gd name="connsiteX4" fmla="*/ 3937 w 7886"/>
                  <a:gd name="connsiteY4" fmla="*/ 411960 h 411996"/>
                  <a:gd name="connsiteX5" fmla="*/ 3937 w 7886"/>
                  <a:gd name="connsiteY5" fmla="*/ 205962 h 411996"/>
                  <a:gd name="connsiteX6" fmla="*/ 3937 w 7886"/>
                  <a:gd name="connsiteY6" fmla="*/ 102962 h 411996"/>
                  <a:gd name="connsiteX7" fmla="*/ 3937 w 7886"/>
                  <a:gd name="connsiteY7" fmla="*/ -37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6" h="411996">
                    <a:moveTo>
                      <a:pt x="3937" y="-37"/>
                    </a:moveTo>
                    <a:cubicBezTo>
                      <a:pt x="5993" y="34266"/>
                      <a:pt x="5993" y="68660"/>
                      <a:pt x="3937" y="102962"/>
                    </a:cubicBezTo>
                    <a:cubicBezTo>
                      <a:pt x="1877" y="137264"/>
                      <a:pt x="1877" y="171660"/>
                      <a:pt x="3937" y="205962"/>
                    </a:cubicBezTo>
                    <a:cubicBezTo>
                      <a:pt x="9195" y="274527"/>
                      <a:pt x="9195" y="343395"/>
                      <a:pt x="3937" y="411960"/>
                    </a:cubicBezTo>
                    <a:lnTo>
                      <a:pt x="3937" y="411960"/>
                    </a:lnTo>
                    <a:cubicBezTo>
                      <a:pt x="-1320" y="343395"/>
                      <a:pt x="-1320" y="274527"/>
                      <a:pt x="3937" y="205962"/>
                    </a:cubicBezTo>
                    <a:cubicBezTo>
                      <a:pt x="5998" y="171660"/>
                      <a:pt x="5998" y="137264"/>
                      <a:pt x="3937" y="102962"/>
                    </a:cubicBezTo>
                    <a:cubicBezTo>
                      <a:pt x="1882" y="68660"/>
                      <a:pt x="1882" y="34266"/>
                      <a:pt x="3937" y="-37"/>
                    </a:cubicBezTo>
                    <a:close/>
                  </a:path>
                </a:pathLst>
              </a:custGeom>
              <a:solidFill>
                <a:srgbClr val="FFFFED"/>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1" name="Freeform: Shape 110">
                <a:extLst>
                  <a:ext uri="{FF2B5EF4-FFF2-40B4-BE49-F238E27FC236}">
                    <a16:creationId xmlns:a16="http://schemas.microsoft.com/office/drawing/2014/main" id="{2AE6DE12-DDCC-4221-0C88-D296FA11A4D1}"/>
                  </a:ext>
                </a:extLst>
              </p:cNvPr>
              <p:cNvSpPr/>
              <p:nvPr/>
            </p:nvSpPr>
            <p:spPr>
              <a:xfrm>
                <a:off x="3572520" y="1823401"/>
                <a:ext cx="479976" cy="181278"/>
              </a:xfrm>
              <a:custGeom>
                <a:avLst/>
                <a:gdLst>
                  <a:gd name="connsiteX0" fmla="*/ 0 w 479976"/>
                  <a:gd name="connsiteY0" fmla="*/ 0 h 181278"/>
                  <a:gd name="connsiteX1" fmla="*/ 479976 w 479976"/>
                  <a:gd name="connsiteY1" fmla="*/ 0 h 181278"/>
                  <a:gd name="connsiteX2" fmla="*/ 479976 w 479976"/>
                  <a:gd name="connsiteY2" fmla="*/ 181279 h 181278"/>
                  <a:gd name="connsiteX3" fmla="*/ 0 w 479976"/>
                  <a:gd name="connsiteY3" fmla="*/ 181279 h 181278"/>
                </a:gdLst>
                <a:ahLst/>
                <a:cxnLst>
                  <a:cxn ang="0">
                    <a:pos x="connsiteX0" y="connsiteY0"/>
                  </a:cxn>
                  <a:cxn ang="0">
                    <a:pos x="connsiteX1" y="connsiteY1"/>
                  </a:cxn>
                  <a:cxn ang="0">
                    <a:pos x="connsiteX2" y="connsiteY2"/>
                  </a:cxn>
                  <a:cxn ang="0">
                    <a:pos x="connsiteX3" y="connsiteY3"/>
                  </a:cxn>
                </a:cxnLst>
                <a:rect l="l" t="t" r="r" b="b"/>
                <a:pathLst>
                  <a:path w="479976" h="181278">
                    <a:moveTo>
                      <a:pt x="0" y="0"/>
                    </a:moveTo>
                    <a:lnTo>
                      <a:pt x="479976" y="0"/>
                    </a:lnTo>
                    <a:lnTo>
                      <a:pt x="479976" y="181279"/>
                    </a:lnTo>
                    <a:lnTo>
                      <a:pt x="0" y="181279"/>
                    </a:lnTo>
                    <a:close/>
                  </a:path>
                </a:pathLst>
              </a:custGeom>
              <a:solidFill>
                <a:srgbClr val="FFFFFF"/>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sp>
          <p:nvSpPr>
            <p:cNvPr id="112" name="TextBox 111">
              <a:extLst>
                <a:ext uri="{FF2B5EF4-FFF2-40B4-BE49-F238E27FC236}">
                  <a16:creationId xmlns:a16="http://schemas.microsoft.com/office/drawing/2014/main" id="{FD2BF471-F5B6-34ED-F72B-659DED79479E}"/>
                </a:ext>
              </a:extLst>
            </p:cNvPr>
            <p:cNvSpPr txBox="1"/>
            <p:nvPr/>
          </p:nvSpPr>
          <p:spPr>
            <a:xfrm>
              <a:off x="1762736" y="1864940"/>
              <a:ext cx="2248612" cy="763094"/>
            </a:xfrm>
            <a:prstGeom prst="rect">
              <a:avLst/>
            </a:prstGeom>
            <a:noFill/>
            <a:effectLst/>
          </p:spPr>
          <p:txBody>
            <a:bodyPr wrap="square">
              <a:spAutoFit/>
            </a:bodyP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2</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A69B17D-D913-656D-E98A-168E4F8910A0}"/>
                </a:ext>
              </a:extLst>
            </p:cNvPr>
            <p:cNvSpPr/>
            <p:nvPr/>
          </p:nvSpPr>
          <p:spPr>
            <a:xfrm>
              <a:off x="4467362" y="2156971"/>
              <a:ext cx="5792915" cy="24505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8" name="TextBox 57">
              <a:extLst>
                <a:ext uri="{FF2B5EF4-FFF2-40B4-BE49-F238E27FC236}">
                  <a16:creationId xmlns:a16="http://schemas.microsoft.com/office/drawing/2014/main" id="{5B99FBB0-B03F-39EA-779A-98F1582BD1F2}"/>
                </a:ext>
              </a:extLst>
            </p:cNvPr>
            <p:cNvSpPr txBox="1"/>
            <p:nvPr/>
          </p:nvSpPr>
          <p:spPr>
            <a:xfrm>
              <a:off x="4079994" y="2634111"/>
              <a:ext cx="6567649" cy="1828193"/>
            </a:xfrm>
            <a:prstGeom prst="rect">
              <a:avLst/>
            </a:prstGeom>
            <a:noFill/>
            <a:effectLst/>
          </p:spPr>
          <p:txBody>
            <a:bodyPr wrap="square">
              <a:spAutoFit/>
            </a:bodyP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vi-VN" sz="48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PHƯƠNG TRÌNH ĐƯỜNG THẲNG</a:t>
              </a:r>
              <a:endParaRPr kumimoji="0" lang="en-US" sz="48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113" name="Group 112">
              <a:extLst>
                <a:ext uri="{FF2B5EF4-FFF2-40B4-BE49-F238E27FC236}">
                  <a16:creationId xmlns:a16="http://schemas.microsoft.com/office/drawing/2014/main" id="{864BA3F3-AECF-F688-6EDF-79C13C726C60}"/>
                </a:ext>
              </a:extLst>
            </p:cNvPr>
            <p:cNvGrpSpPr/>
            <p:nvPr/>
          </p:nvGrpSpPr>
          <p:grpSpPr>
            <a:xfrm>
              <a:off x="6318497" y="2012207"/>
              <a:ext cx="2118244" cy="487153"/>
              <a:chOff x="3566341" y="1683322"/>
              <a:chExt cx="496455" cy="422296"/>
            </a:xfrm>
          </p:grpSpPr>
          <p:sp>
            <p:nvSpPr>
              <p:cNvPr id="114" name="Freeform: Shape 113">
                <a:extLst>
                  <a:ext uri="{FF2B5EF4-FFF2-40B4-BE49-F238E27FC236}">
                    <a16:creationId xmlns:a16="http://schemas.microsoft.com/office/drawing/2014/main" id="{B6F45913-2528-3E1A-F394-EECCD7781693}"/>
                  </a:ext>
                </a:extLst>
              </p:cNvPr>
              <p:cNvSpPr/>
              <p:nvPr/>
            </p:nvSpPr>
            <p:spPr>
              <a:xfrm>
                <a:off x="3566341" y="1693622"/>
                <a:ext cx="486155" cy="411996"/>
              </a:xfrm>
              <a:custGeom>
                <a:avLst/>
                <a:gdLst>
                  <a:gd name="connsiteX0" fmla="*/ 35014 w 486155"/>
                  <a:gd name="connsiteY0" fmla="*/ 385181 h 411996"/>
                  <a:gd name="connsiteX1" fmla="*/ 59734 w 486155"/>
                  <a:gd name="connsiteY1" fmla="*/ 352221 h 411996"/>
                  <a:gd name="connsiteX2" fmla="*/ 98873 w 486155"/>
                  <a:gd name="connsiteY2" fmla="*/ 352221 h 411996"/>
                  <a:gd name="connsiteX3" fmla="*/ 127713 w 486155"/>
                  <a:gd name="connsiteY3" fmla="*/ 352221 h 411996"/>
                  <a:gd name="connsiteX4" fmla="*/ 142133 w 486155"/>
                  <a:gd name="connsiteY4" fmla="*/ 368700 h 411996"/>
                  <a:gd name="connsiteX5" fmla="*/ 175093 w 486155"/>
                  <a:gd name="connsiteY5" fmla="*/ 368700 h 411996"/>
                  <a:gd name="connsiteX6" fmla="*/ 228652 w 486155"/>
                  <a:gd name="connsiteY6" fmla="*/ 368700 h 411996"/>
                  <a:gd name="connsiteX7" fmla="*/ 284272 w 486155"/>
                  <a:gd name="connsiteY7" fmla="*/ 354281 h 411996"/>
                  <a:gd name="connsiteX8" fmla="*/ 308992 w 486155"/>
                  <a:gd name="connsiteY8" fmla="*/ 370761 h 411996"/>
                  <a:gd name="connsiteX9" fmla="*/ 366671 w 486155"/>
                  <a:gd name="connsiteY9" fmla="*/ 356341 h 411996"/>
                  <a:gd name="connsiteX10" fmla="*/ 424351 w 486155"/>
                  <a:gd name="connsiteY10" fmla="*/ 370761 h 411996"/>
                  <a:gd name="connsiteX11" fmla="*/ 457310 w 486155"/>
                  <a:gd name="connsiteY11" fmla="*/ 360460 h 411996"/>
                  <a:gd name="connsiteX12" fmla="*/ 486150 w 486155"/>
                  <a:gd name="connsiteY12" fmla="*/ 337800 h 411996"/>
                  <a:gd name="connsiteX13" fmla="*/ 486150 w 486155"/>
                  <a:gd name="connsiteY13" fmla="*/ -37 h 411996"/>
                  <a:gd name="connsiteX14" fmla="*/ -6 w 486155"/>
                  <a:gd name="connsiteY14" fmla="*/ -37 h 411996"/>
                  <a:gd name="connsiteX15" fmla="*/ -6 w 486155"/>
                  <a:gd name="connsiteY15" fmla="*/ 411960 h 411996"/>
                  <a:gd name="connsiteX16" fmla="*/ 35014 w 48615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55" h="411996">
                    <a:moveTo>
                      <a:pt x="35014" y="385181"/>
                    </a:moveTo>
                    <a:cubicBezTo>
                      <a:pt x="35014" y="385181"/>
                      <a:pt x="49434" y="356341"/>
                      <a:pt x="59734" y="352221"/>
                    </a:cubicBezTo>
                    <a:cubicBezTo>
                      <a:pt x="70034" y="348101"/>
                      <a:pt x="88574" y="352221"/>
                      <a:pt x="98873" y="352221"/>
                    </a:cubicBezTo>
                    <a:cubicBezTo>
                      <a:pt x="109173" y="352221"/>
                      <a:pt x="121533" y="352221"/>
                      <a:pt x="127713" y="352221"/>
                    </a:cubicBezTo>
                    <a:cubicBezTo>
                      <a:pt x="133893" y="352221"/>
                      <a:pt x="127713" y="364580"/>
                      <a:pt x="142133" y="368700"/>
                    </a:cubicBezTo>
                    <a:cubicBezTo>
                      <a:pt x="156553" y="372821"/>
                      <a:pt x="164793" y="368700"/>
                      <a:pt x="175093" y="368700"/>
                    </a:cubicBezTo>
                    <a:cubicBezTo>
                      <a:pt x="185393" y="368700"/>
                      <a:pt x="201873" y="399601"/>
                      <a:pt x="228652" y="368700"/>
                    </a:cubicBezTo>
                    <a:cubicBezTo>
                      <a:pt x="255432" y="337801"/>
                      <a:pt x="253372" y="339861"/>
                      <a:pt x="284272" y="354281"/>
                    </a:cubicBezTo>
                    <a:cubicBezTo>
                      <a:pt x="315171" y="368700"/>
                      <a:pt x="300752" y="368700"/>
                      <a:pt x="308992" y="370761"/>
                    </a:cubicBezTo>
                    <a:cubicBezTo>
                      <a:pt x="317232" y="372821"/>
                      <a:pt x="350191" y="356341"/>
                      <a:pt x="366671" y="356341"/>
                    </a:cubicBezTo>
                    <a:cubicBezTo>
                      <a:pt x="383151" y="356341"/>
                      <a:pt x="397571" y="374881"/>
                      <a:pt x="424351" y="370761"/>
                    </a:cubicBezTo>
                    <a:lnTo>
                      <a:pt x="457310" y="360460"/>
                    </a:lnTo>
                    <a:cubicBezTo>
                      <a:pt x="467889" y="354224"/>
                      <a:pt x="477588" y="346603"/>
                      <a:pt x="486150" y="337800"/>
                    </a:cubicBezTo>
                    <a:lnTo>
                      <a:pt x="486150" y="-37"/>
                    </a:lnTo>
                    <a:lnTo>
                      <a:pt x="-6" y="-37"/>
                    </a:lnTo>
                    <a:lnTo>
                      <a:pt x="-6" y="411960"/>
                    </a:lnTo>
                    <a:cubicBezTo>
                      <a:pt x="12592" y="404312"/>
                      <a:pt x="24332" y="395333"/>
                      <a:pt x="35014" y="385180"/>
                    </a:cubicBezTo>
                    <a:close/>
                  </a:path>
                </a:pathLst>
              </a:custGeom>
              <a:solidFill>
                <a:srgbClr val="FFFFFF">
                  <a:alpha val="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5" name="Freeform: Shape 114">
                <a:extLst>
                  <a:ext uri="{FF2B5EF4-FFF2-40B4-BE49-F238E27FC236}">
                    <a16:creationId xmlns:a16="http://schemas.microsoft.com/office/drawing/2014/main" id="{C6A5273C-316E-3A81-8FFA-A1CB23C67F90}"/>
                  </a:ext>
                </a:extLst>
              </p:cNvPr>
              <p:cNvSpPr/>
              <p:nvPr/>
            </p:nvSpPr>
            <p:spPr>
              <a:xfrm>
                <a:off x="3568400" y="1693622"/>
                <a:ext cx="484095" cy="411996"/>
              </a:xfrm>
              <a:custGeom>
                <a:avLst/>
                <a:gdLst>
                  <a:gd name="connsiteX0" fmla="*/ 226592 w 484095"/>
                  <a:gd name="connsiteY0" fmla="*/ 385181 h 411996"/>
                  <a:gd name="connsiteX1" fmla="*/ 282212 w 484095"/>
                  <a:gd name="connsiteY1" fmla="*/ 372821 h 411996"/>
                  <a:gd name="connsiteX2" fmla="*/ 308992 w 484095"/>
                  <a:gd name="connsiteY2" fmla="*/ 387240 h 411996"/>
                  <a:gd name="connsiteX3" fmla="*/ 364611 w 484095"/>
                  <a:gd name="connsiteY3" fmla="*/ 374881 h 411996"/>
                  <a:gd name="connsiteX4" fmla="*/ 422291 w 484095"/>
                  <a:gd name="connsiteY4" fmla="*/ 387240 h 411996"/>
                  <a:gd name="connsiteX5" fmla="*/ 455251 w 484095"/>
                  <a:gd name="connsiteY5" fmla="*/ 387240 h 411996"/>
                  <a:gd name="connsiteX6" fmla="*/ 484090 w 484095"/>
                  <a:gd name="connsiteY6" fmla="*/ 362521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767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70761 h 411996"/>
                  <a:gd name="connsiteX15" fmla="*/ 173033 w 484095"/>
                  <a:gd name="connsiteY15" fmla="*/ 370761 h 411996"/>
                  <a:gd name="connsiteX16" fmla="*/ 226592 w 484095"/>
                  <a:gd name="connsiteY16" fmla="*/ 385181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6592" y="385181"/>
                    </a:moveTo>
                    <a:cubicBezTo>
                      <a:pt x="249252" y="368700"/>
                      <a:pt x="251312" y="356341"/>
                      <a:pt x="282212" y="372821"/>
                    </a:cubicBezTo>
                    <a:cubicBezTo>
                      <a:pt x="313112" y="389301"/>
                      <a:pt x="298692" y="385181"/>
                      <a:pt x="308992" y="387240"/>
                    </a:cubicBezTo>
                    <a:cubicBezTo>
                      <a:pt x="319292" y="389301"/>
                      <a:pt x="350191" y="374881"/>
                      <a:pt x="364611" y="374881"/>
                    </a:cubicBezTo>
                    <a:cubicBezTo>
                      <a:pt x="379031" y="374881"/>
                      <a:pt x="397571" y="393421"/>
                      <a:pt x="422291" y="387240"/>
                    </a:cubicBezTo>
                    <a:cubicBezTo>
                      <a:pt x="433246" y="388416"/>
                      <a:pt x="444295" y="388416"/>
                      <a:pt x="455251" y="387240"/>
                    </a:cubicBezTo>
                    <a:cubicBezTo>
                      <a:pt x="466313" y="380859"/>
                      <a:pt x="476093" y="372477"/>
                      <a:pt x="484090" y="362521"/>
                    </a:cubicBezTo>
                    <a:lnTo>
                      <a:pt x="484090" y="-37"/>
                    </a:lnTo>
                    <a:lnTo>
                      <a:pt x="-6" y="-37"/>
                    </a:lnTo>
                    <a:lnTo>
                      <a:pt x="-6" y="411960"/>
                    </a:lnTo>
                    <a:cubicBezTo>
                      <a:pt x="-6" y="411960"/>
                      <a:pt x="24714" y="397540"/>
                      <a:pt x="32954" y="387240"/>
                    </a:cubicBezTo>
                    <a:cubicBezTo>
                      <a:pt x="41194" y="376941"/>
                      <a:pt x="49434" y="356341"/>
                      <a:pt x="57674" y="354281"/>
                    </a:cubicBezTo>
                    <a:cubicBezTo>
                      <a:pt x="65914" y="352221"/>
                      <a:pt x="86514" y="354281"/>
                      <a:pt x="96814" y="354281"/>
                    </a:cubicBezTo>
                    <a:cubicBezTo>
                      <a:pt x="107113" y="354281"/>
                      <a:pt x="119474" y="354281"/>
                      <a:pt x="127713" y="354281"/>
                    </a:cubicBezTo>
                    <a:cubicBezTo>
                      <a:pt x="135953" y="354281"/>
                      <a:pt x="127713" y="366641"/>
                      <a:pt x="142133" y="370761"/>
                    </a:cubicBezTo>
                    <a:cubicBezTo>
                      <a:pt x="156553" y="374881"/>
                      <a:pt x="162733" y="370761"/>
                      <a:pt x="173033" y="370761"/>
                    </a:cubicBezTo>
                    <a:cubicBezTo>
                      <a:pt x="183333" y="370761"/>
                      <a:pt x="199813" y="405780"/>
                      <a:pt x="226592" y="385181"/>
                    </a:cubicBezTo>
                    <a:close/>
                  </a:path>
                </a:pathLst>
              </a:custGeom>
              <a:solidFill>
                <a:srgbClr val="F6F6F5">
                  <a:alpha val="9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6" name="Freeform: Shape 115">
                <a:extLst>
                  <a:ext uri="{FF2B5EF4-FFF2-40B4-BE49-F238E27FC236}">
                    <a16:creationId xmlns:a16="http://schemas.microsoft.com/office/drawing/2014/main" id="{BC5DE2A7-032F-748B-03C5-25DC4EE3175D}"/>
                  </a:ext>
                </a:extLst>
              </p:cNvPr>
              <p:cNvSpPr/>
              <p:nvPr/>
            </p:nvSpPr>
            <p:spPr>
              <a:xfrm>
                <a:off x="3568400" y="1691562"/>
                <a:ext cx="484095" cy="411996"/>
              </a:xfrm>
              <a:custGeom>
                <a:avLst/>
                <a:gdLst>
                  <a:gd name="connsiteX0" fmla="*/ 228652 w 484095"/>
                  <a:gd name="connsiteY0" fmla="*/ 387240 h 411996"/>
                  <a:gd name="connsiteX1" fmla="*/ 282212 w 484095"/>
                  <a:gd name="connsiteY1" fmla="*/ 372821 h 411996"/>
                  <a:gd name="connsiteX2" fmla="*/ 308992 w 484095"/>
                  <a:gd name="connsiteY2" fmla="*/ 389300 h 411996"/>
                  <a:gd name="connsiteX3" fmla="*/ 366671 w 484095"/>
                  <a:gd name="connsiteY3" fmla="*/ 374880 h 411996"/>
                  <a:gd name="connsiteX4" fmla="*/ 422291 w 484095"/>
                  <a:gd name="connsiteY4" fmla="*/ 389300 h 411996"/>
                  <a:gd name="connsiteX5" fmla="*/ 455251 w 484095"/>
                  <a:gd name="connsiteY5" fmla="*/ 389300 h 411996"/>
                  <a:gd name="connsiteX6" fmla="*/ 484090 w 484095"/>
                  <a:gd name="connsiteY6" fmla="*/ 366640 h 411996"/>
                  <a:gd name="connsiteX7" fmla="*/ 484090 w 484095"/>
                  <a:gd name="connsiteY7" fmla="*/ -37 h 411996"/>
                  <a:gd name="connsiteX8" fmla="*/ -6 w 484095"/>
                  <a:gd name="connsiteY8" fmla="*/ -37 h 411996"/>
                  <a:gd name="connsiteX9" fmla="*/ -6 w 484095"/>
                  <a:gd name="connsiteY9" fmla="*/ 411960 h 411996"/>
                  <a:gd name="connsiteX10" fmla="*/ 35014 w 484095"/>
                  <a:gd name="connsiteY10" fmla="*/ 387240 h 411996"/>
                  <a:gd name="connsiteX11" fmla="*/ 5973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70760 h 411996"/>
                  <a:gd name="connsiteX15" fmla="*/ 173033 w 484095"/>
                  <a:gd name="connsiteY15" fmla="*/ 370760 h 411996"/>
                  <a:gd name="connsiteX16" fmla="*/ 22865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7240"/>
                    </a:moveTo>
                    <a:cubicBezTo>
                      <a:pt x="249252" y="370760"/>
                      <a:pt x="253372" y="358401"/>
                      <a:pt x="282212" y="372821"/>
                    </a:cubicBezTo>
                    <a:cubicBezTo>
                      <a:pt x="311052" y="387240"/>
                      <a:pt x="298692" y="387240"/>
                      <a:pt x="308992" y="389300"/>
                    </a:cubicBezTo>
                    <a:cubicBezTo>
                      <a:pt x="319292" y="391360"/>
                      <a:pt x="350191" y="376941"/>
                      <a:pt x="366671" y="374880"/>
                    </a:cubicBezTo>
                    <a:cubicBezTo>
                      <a:pt x="383151" y="372821"/>
                      <a:pt x="397571" y="393420"/>
                      <a:pt x="422291" y="389300"/>
                    </a:cubicBezTo>
                    <a:lnTo>
                      <a:pt x="455251" y="389300"/>
                    </a:lnTo>
                    <a:cubicBezTo>
                      <a:pt x="466167" y="383571"/>
                      <a:pt x="475942" y="375891"/>
                      <a:pt x="484090" y="366640"/>
                    </a:cubicBezTo>
                    <a:lnTo>
                      <a:pt x="484090" y="-37"/>
                    </a:lnTo>
                    <a:lnTo>
                      <a:pt x="-6" y="-37"/>
                    </a:lnTo>
                    <a:lnTo>
                      <a:pt x="-6" y="411960"/>
                    </a:lnTo>
                    <a:cubicBezTo>
                      <a:pt x="12142" y="404414"/>
                      <a:pt x="23836" y="396159"/>
                      <a:pt x="35014" y="387240"/>
                    </a:cubicBezTo>
                    <a:cubicBezTo>
                      <a:pt x="35014" y="387240"/>
                      <a:pt x="49434" y="358401"/>
                      <a:pt x="59734" y="354281"/>
                    </a:cubicBezTo>
                    <a:cubicBezTo>
                      <a:pt x="70034" y="350161"/>
                      <a:pt x="86514" y="354281"/>
                      <a:pt x="96814" y="354281"/>
                    </a:cubicBezTo>
                    <a:cubicBezTo>
                      <a:pt x="107113" y="354281"/>
                      <a:pt x="119474" y="354281"/>
                      <a:pt x="127713" y="354281"/>
                    </a:cubicBezTo>
                    <a:cubicBezTo>
                      <a:pt x="135953" y="354281"/>
                      <a:pt x="127713" y="366640"/>
                      <a:pt x="142133" y="370760"/>
                    </a:cubicBezTo>
                    <a:cubicBezTo>
                      <a:pt x="156553" y="374880"/>
                      <a:pt x="164793" y="370760"/>
                      <a:pt x="173033" y="370760"/>
                    </a:cubicBezTo>
                    <a:cubicBezTo>
                      <a:pt x="181273" y="370760"/>
                      <a:pt x="199813" y="407840"/>
                      <a:pt x="228652" y="387240"/>
                    </a:cubicBezTo>
                    <a:close/>
                  </a:path>
                </a:pathLst>
              </a:custGeom>
              <a:solidFill>
                <a:srgbClr val="EEEEEA">
                  <a:alpha val="18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7" name="Freeform: Shape 116">
                <a:extLst>
                  <a:ext uri="{FF2B5EF4-FFF2-40B4-BE49-F238E27FC236}">
                    <a16:creationId xmlns:a16="http://schemas.microsoft.com/office/drawing/2014/main" id="{1EDC9EDD-1953-C4B9-DF74-58280A14311E}"/>
                  </a:ext>
                </a:extLst>
              </p:cNvPr>
              <p:cNvSpPr/>
              <p:nvPr/>
            </p:nvSpPr>
            <p:spPr>
              <a:xfrm>
                <a:off x="3568400" y="1691562"/>
                <a:ext cx="484095" cy="411996"/>
              </a:xfrm>
              <a:custGeom>
                <a:avLst/>
                <a:gdLst>
                  <a:gd name="connsiteX0" fmla="*/ 228652 w 484095"/>
                  <a:gd name="connsiteY0" fmla="*/ 385180 h 411996"/>
                  <a:gd name="connsiteX1" fmla="*/ 284272 w 484095"/>
                  <a:gd name="connsiteY1" fmla="*/ 372821 h 411996"/>
                  <a:gd name="connsiteX2" fmla="*/ 308992 w 484095"/>
                  <a:gd name="connsiteY2" fmla="*/ 389300 h 411996"/>
                  <a:gd name="connsiteX3" fmla="*/ 366671 w 484095"/>
                  <a:gd name="connsiteY3" fmla="*/ 374880 h 411996"/>
                  <a:gd name="connsiteX4" fmla="*/ 422291 w 484095"/>
                  <a:gd name="connsiteY4" fmla="*/ 389300 h 411996"/>
                  <a:gd name="connsiteX5" fmla="*/ 457311 w 484095"/>
                  <a:gd name="connsiteY5" fmla="*/ 389300 h 411996"/>
                  <a:gd name="connsiteX6" fmla="*/ 484090 w 484095"/>
                  <a:gd name="connsiteY6" fmla="*/ 366640 h 411996"/>
                  <a:gd name="connsiteX7" fmla="*/ 484090 w 484095"/>
                  <a:gd name="connsiteY7" fmla="*/ -37 h 411996"/>
                  <a:gd name="connsiteX8" fmla="*/ -6 w 484095"/>
                  <a:gd name="connsiteY8" fmla="*/ -37 h 411996"/>
                  <a:gd name="connsiteX9" fmla="*/ -6 w 484095"/>
                  <a:gd name="connsiteY9" fmla="*/ 411960 h 411996"/>
                  <a:gd name="connsiteX10" fmla="*/ 35014 w 484095"/>
                  <a:gd name="connsiteY10" fmla="*/ 387240 h 411996"/>
                  <a:gd name="connsiteX11" fmla="*/ 59734 w 484095"/>
                  <a:gd name="connsiteY11" fmla="*/ 354281 h 411996"/>
                  <a:gd name="connsiteX12" fmla="*/ 98874 w 484095"/>
                  <a:gd name="connsiteY12" fmla="*/ 354281 h 411996"/>
                  <a:gd name="connsiteX13" fmla="*/ 127713 w 484095"/>
                  <a:gd name="connsiteY13" fmla="*/ 354281 h 411996"/>
                  <a:gd name="connsiteX14" fmla="*/ 142133 w 484095"/>
                  <a:gd name="connsiteY14" fmla="*/ 370760 h 411996"/>
                  <a:gd name="connsiteX15" fmla="*/ 175093 w 484095"/>
                  <a:gd name="connsiteY15" fmla="*/ 370760 h 411996"/>
                  <a:gd name="connsiteX16" fmla="*/ 228652 w 48409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5180"/>
                    </a:moveTo>
                    <a:cubicBezTo>
                      <a:pt x="249252" y="370760"/>
                      <a:pt x="253372" y="358401"/>
                      <a:pt x="284272" y="372821"/>
                    </a:cubicBezTo>
                    <a:cubicBezTo>
                      <a:pt x="315172" y="387240"/>
                      <a:pt x="300752" y="387240"/>
                      <a:pt x="308992" y="389300"/>
                    </a:cubicBezTo>
                    <a:cubicBezTo>
                      <a:pt x="317232" y="391360"/>
                      <a:pt x="350191" y="374880"/>
                      <a:pt x="366671" y="374880"/>
                    </a:cubicBezTo>
                    <a:cubicBezTo>
                      <a:pt x="383151" y="374880"/>
                      <a:pt x="397571" y="393420"/>
                      <a:pt x="422291" y="389300"/>
                    </a:cubicBezTo>
                    <a:lnTo>
                      <a:pt x="457311" y="389300"/>
                    </a:lnTo>
                    <a:cubicBezTo>
                      <a:pt x="467222" y="382994"/>
                      <a:pt x="476230" y="375370"/>
                      <a:pt x="484090" y="366640"/>
                    </a:cubicBezTo>
                    <a:lnTo>
                      <a:pt x="484090" y="-37"/>
                    </a:lnTo>
                    <a:lnTo>
                      <a:pt x="-6" y="-37"/>
                    </a:lnTo>
                    <a:lnTo>
                      <a:pt x="-6" y="411960"/>
                    </a:lnTo>
                    <a:cubicBezTo>
                      <a:pt x="10294" y="411960"/>
                      <a:pt x="24714" y="397540"/>
                      <a:pt x="35014" y="387240"/>
                    </a:cubicBezTo>
                    <a:cubicBezTo>
                      <a:pt x="45314" y="376941"/>
                      <a:pt x="49434" y="356340"/>
                      <a:pt x="59734" y="354281"/>
                    </a:cubicBezTo>
                    <a:cubicBezTo>
                      <a:pt x="70034" y="352220"/>
                      <a:pt x="86514" y="354281"/>
                      <a:pt x="98874" y="354281"/>
                    </a:cubicBezTo>
                    <a:cubicBezTo>
                      <a:pt x="111233" y="354281"/>
                      <a:pt x="119474" y="354281"/>
                      <a:pt x="127713" y="354281"/>
                    </a:cubicBezTo>
                    <a:cubicBezTo>
                      <a:pt x="135953" y="354281"/>
                      <a:pt x="127713" y="366640"/>
                      <a:pt x="142133" y="370760"/>
                    </a:cubicBezTo>
                    <a:cubicBezTo>
                      <a:pt x="156553" y="374880"/>
                      <a:pt x="164793" y="370760"/>
                      <a:pt x="175093" y="370760"/>
                    </a:cubicBezTo>
                    <a:cubicBezTo>
                      <a:pt x="185393" y="370760"/>
                      <a:pt x="199813" y="405780"/>
                      <a:pt x="228652" y="385180"/>
                    </a:cubicBezTo>
                    <a:close/>
                  </a:path>
                </a:pathLst>
              </a:custGeom>
              <a:solidFill>
                <a:srgbClr val="E5E5E0">
                  <a:alpha val="27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8" name="Freeform: Shape 117">
                <a:extLst>
                  <a:ext uri="{FF2B5EF4-FFF2-40B4-BE49-F238E27FC236}">
                    <a16:creationId xmlns:a16="http://schemas.microsoft.com/office/drawing/2014/main" id="{2237986A-1A62-4EA7-1D3C-E69855CC5E86}"/>
                  </a:ext>
                </a:extLst>
              </p:cNvPr>
              <p:cNvSpPr/>
              <p:nvPr/>
            </p:nvSpPr>
            <p:spPr>
              <a:xfrm>
                <a:off x="3568400" y="1689502"/>
                <a:ext cx="486155" cy="411996"/>
              </a:xfrm>
              <a:custGeom>
                <a:avLst/>
                <a:gdLst>
                  <a:gd name="connsiteX0" fmla="*/ 228652 w 486155"/>
                  <a:gd name="connsiteY0" fmla="*/ 387240 h 411996"/>
                  <a:gd name="connsiteX1" fmla="*/ 284272 w 486155"/>
                  <a:gd name="connsiteY1" fmla="*/ 372820 h 411996"/>
                  <a:gd name="connsiteX2" fmla="*/ 308992 w 486155"/>
                  <a:gd name="connsiteY2" fmla="*/ 389300 h 411996"/>
                  <a:gd name="connsiteX3" fmla="*/ 366671 w 486155"/>
                  <a:gd name="connsiteY3" fmla="*/ 374880 h 411996"/>
                  <a:gd name="connsiteX4" fmla="*/ 422291 w 486155"/>
                  <a:gd name="connsiteY4" fmla="*/ 389300 h 411996"/>
                  <a:gd name="connsiteX5" fmla="*/ 457311 w 486155"/>
                  <a:gd name="connsiteY5" fmla="*/ 389300 h 411996"/>
                  <a:gd name="connsiteX6" fmla="*/ 486150 w 486155"/>
                  <a:gd name="connsiteY6" fmla="*/ 366640 h 411996"/>
                  <a:gd name="connsiteX7" fmla="*/ 486150 w 486155"/>
                  <a:gd name="connsiteY7" fmla="*/ -37 h 411996"/>
                  <a:gd name="connsiteX8" fmla="*/ -6 w 486155"/>
                  <a:gd name="connsiteY8" fmla="*/ -37 h 411996"/>
                  <a:gd name="connsiteX9" fmla="*/ -6 w 486155"/>
                  <a:gd name="connsiteY9" fmla="*/ 411960 h 411996"/>
                  <a:gd name="connsiteX10" fmla="*/ 35014 w 486155"/>
                  <a:gd name="connsiteY10" fmla="*/ 387240 h 411996"/>
                  <a:gd name="connsiteX11" fmla="*/ 59734 w 486155"/>
                  <a:gd name="connsiteY11" fmla="*/ 354280 h 411996"/>
                  <a:gd name="connsiteX12" fmla="*/ 98874 w 486155"/>
                  <a:gd name="connsiteY12" fmla="*/ 354280 h 411996"/>
                  <a:gd name="connsiteX13" fmla="*/ 127713 w 486155"/>
                  <a:gd name="connsiteY13" fmla="*/ 354280 h 411996"/>
                  <a:gd name="connsiteX14" fmla="*/ 142133 w 486155"/>
                  <a:gd name="connsiteY14" fmla="*/ 368700 h 411996"/>
                  <a:gd name="connsiteX15" fmla="*/ 175093 w 486155"/>
                  <a:gd name="connsiteY15" fmla="*/ 368700 h 411996"/>
                  <a:gd name="connsiteX16" fmla="*/ 228652 w 48615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55" h="411996">
                    <a:moveTo>
                      <a:pt x="228652" y="387240"/>
                    </a:moveTo>
                    <a:cubicBezTo>
                      <a:pt x="251312" y="370760"/>
                      <a:pt x="253372" y="358400"/>
                      <a:pt x="284272" y="372820"/>
                    </a:cubicBezTo>
                    <a:cubicBezTo>
                      <a:pt x="315172" y="387240"/>
                      <a:pt x="300752" y="387240"/>
                      <a:pt x="308992" y="389300"/>
                    </a:cubicBezTo>
                    <a:cubicBezTo>
                      <a:pt x="317232" y="391360"/>
                      <a:pt x="350191" y="376940"/>
                      <a:pt x="366671" y="374880"/>
                    </a:cubicBezTo>
                    <a:cubicBezTo>
                      <a:pt x="383151" y="372820"/>
                      <a:pt x="397571" y="393420"/>
                      <a:pt x="422291" y="389300"/>
                    </a:cubicBezTo>
                    <a:lnTo>
                      <a:pt x="457311" y="389300"/>
                    </a:lnTo>
                    <a:cubicBezTo>
                      <a:pt x="467889" y="383064"/>
                      <a:pt x="477588" y="375443"/>
                      <a:pt x="486150" y="366640"/>
                    </a:cubicBezTo>
                    <a:lnTo>
                      <a:pt x="486150" y="-37"/>
                    </a:lnTo>
                    <a:lnTo>
                      <a:pt x="-6" y="-37"/>
                    </a:lnTo>
                    <a:lnTo>
                      <a:pt x="-6" y="411960"/>
                    </a:lnTo>
                    <a:cubicBezTo>
                      <a:pt x="12142" y="404414"/>
                      <a:pt x="23836" y="396159"/>
                      <a:pt x="35014" y="387240"/>
                    </a:cubicBezTo>
                    <a:cubicBezTo>
                      <a:pt x="35014" y="387240"/>
                      <a:pt x="49434" y="358400"/>
                      <a:pt x="59734" y="354280"/>
                    </a:cubicBezTo>
                    <a:cubicBezTo>
                      <a:pt x="70034" y="350160"/>
                      <a:pt x="88573" y="354280"/>
                      <a:pt x="98874" y="354280"/>
                    </a:cubicBezTo>
                    <a:cubicBezTo>
                      <a:pt x="109173" y="354280"/>
                      <a:pt x="121534" y="354280"/>
                      <a:pt x="127713" y="354280"/>
                    </a:cubicBezTo>
                    <a:cubicBezTo>
                      <a:pt x="133893" y="354280"/>
                      <a:pt x="127713" y="364580"/>
                      <a:pt x="142133" y="368700"/>
                    </a:cubicBezTo>
                    <a:cubicBezTo>
                      <a:pt x="156553" y="372820"/>
                      <a:pt x="164793" y="368700"/>
                      <a:pt x="175093" y="368700"/>
                    </a:cubicBezTo>
                    <a:cubicBezTo>
                      <a:pt x="185393" y="368700"/>
                      <a:pt x="201873" y="407840"/>
                      <a:pt x="228652" y="387240"/>
                    </a:cubicBezTo>
                    <a:close/>
                  </a:path>
                </a:pathLst>
              </a:custGeom>
              <a:solidFill>
                <a:srgbClr val="DCDCD6">
                  <a:alpha val="36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9" name="Freeform: Shape 118">
                <a:extLst>
                  <a:ext uri="{FF2B5EF4-FFF2-40B4-BE49-F238E27FC236}">
                    <a16:creationId xmlns:a16="http://schemas.microsoft.com/office/drawing/2014/main" id="{3DCE5308-AF4E-0C94-08B1-2EBED98E887E}"/>
                  </a:ext>
                </a:extLst>
              </p:cNvPr>
              <p:cNvSpPr/>
              <p:nvPr/>
            </p:nvSpPr>
            <p:spPr>
              <a:xfrm>
                <a:off x="3570460" y="1689502"/>
                <a:ext cx="484095" cy="411996"/>
              </a:xfrm>
              <a:custGeom>
                <a:avLst/>
                <a:gdLst>
                  <a:gd name="connsiteX0" fmla="*/ 226592 w 484095"/>
                  <a:gd name="connsiteY0" fmla="*/ 385180 h 411996"/>
                  <a:gd name="connsiteX1" fmla="*/ 282212 w 484095"/>
                  <a:gd name="connsiteY1" fmla="*/ 372820 h 411996"/>
                  <a:gd name="connsiteX2" fmla="*/ 308992 w 484095"/>
                  <a:gd name="connsiteY2" fmla="*/ 389300 h 411996"/>
                  <a:gd name="connsiteX3" fmla="*/ 364611 w 484095"/>
                  <a:gd name="connsiteY3" fmla="*/ 374880 h 411996"/>
                  <a:gd name="connsiteX4" fmla="*/ 422291 w 484095"/>
                  <a:gd name="connsiteY4" fmla="*/ 389300 h 411996"/>
                  <a:gd name="connsiteX5" fmla="*/ 455251 w 484095"/>
                  <a:gd name="connsiteY5" fmla="*/ 389300 h 411996"/>
                  <a:gd name="connsiteX6" fmla="*/ 484090 w 484095"/>
                  <a:gd name="connsiteY6" fmla="*/ 36664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7674 w 484095"/>
                  <a:gd name="connsiteY11" fmla="*/ 354280 h 411996"/>
                  <a:gd name="connsiteX12" fmla="*/ 96814 w 484095"/>
                  <a:gd name="connsiteY12" fmla="*/ 354280 h 411996"/>
                  <a:gd name="connsiteX13" fmla="*/ 127713 w 484095"/>
                  <a:gd name="connsiteY13" fmla="*/ 354280 h 411996"/>
                  <a:gd name="connsiteX14" fmla="*/ 142133 w 484095"/>
                  <a:gd name="connsiteY14" fmla="*/ 370760 h 411996"/>
                  <a:gd name="connsiteX15" fmla="*/ 173033 w 484095"/>
                  <a:gd name="connsiteY15" fmla="*/ 370760 h 411996"/>
                  <a:gd name="connsiteX16" fmla="*/ 226592 w 48409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6592" y="385180"/>
                    </a:moveTo>
                    <a:cubicBezTo>
                      <a:pt x="249252" y="370760"/>
                      <a:pt x="251312" y="358400"/>
                      <a:pt x="282212" y="372820"/>
                    </a:cubicBezTo>
                    <a:cubicBezTo>
                      <a:pt x="313112" y="387240"/>
                      <a:pt x="298692" y="387240"/>
                      <a:pt x="308992" y="389300"/>
                    </a:cubicBezTo>
                    <a:cubicBezTo>
                      <a:pt x="319292" y="391360"/>
                      <a:pt x="350191" y="374880"/>
                      <a:pt x="364611" y="374880"/>
                    </a:cubicBezTo>
                    <a:cubicBezTo>
                      <a:pt x="379031" y="374880"/>
                      <a:pt x="397571" y="393420"/>
                      <a:pt x="422291" y="389300"/>
                    </a:cubicBezTo>
                    <a:lnTo>
                      <a:pt x="455251" y="389300"/>
                    </a:lnTo>
                    <a:cubicBezTo>
                      <a:pt x="465829" y="383064"/>
                      <a:pt x="475528" y="375443"/>
                      <a:pt x="484090" y="366640"/>
                    </a:cubicBezTo>
                    <a:lnTo>
                      <a:pt x="484090" y="-37"/>
                    </a:lnTo>
                    <a:lnTo>
                      <a:pt x="-6" y="-37"/>
                    </a:lnTo>
                    <a:lnTo>
                      <a:pt x="-6" y="411960"/>
                    </a:lnTo>
                    <a:cubicBezTo>
                      <a:pt x="-6" y="411960"/>
                      <a:pt x="24714" y="397540"/>
                      <a:pt x="32954" y="387240"/>
                    </a:cubicBezTo>
                    <a:cubicBezTo>
                      <a:pt x="41194" y="376940"/>
                      <a:pt x="49434" y="358400"/>
                      <a:pt x="57674" y="354280"/>
                    </a:cubicBezTo>
                    <a:cubicBezTo>
                      <a:pt x="65914" y="350160"/>
                      <a:pt x="86513" y="354280"/>
                      <a:pt x="96814" y="354280"/>
                    </a:cubicBezTo>
                    <a:cubicBezTo>
                      <a:pt x="107113" y="354280"/>
                      <a:pt x="119474" y="354280"/>
                      <a:pt x="127713" y="354280"/>
                    </a:cubicBezTo>
                    <a:cubicBezTo>
                      <a:pt x="135953" y="354280"/>
                      <a:pt x="127713" y="366640"/>
                      <a:pt x="142133" y="370760"/>
                    </a:cubicBezTo>
                    <a:cubicBezTo>
                      <a:pt x="156553" y="374880"/>
                      <a:pt x="162733" y="370760"/>
                      <a:pt x="173033" y="370760"/>
                    </a:cubicBezTo>
                    <a:cubicBezTo>
                      <a:pt x="183333" y="370760"/>
                      <a:pt x="199813" y="407840"/>
                      <a:pt x="226592" y="385180"/>
                    </a:cubicBezTo>
                    <a:close/>
                  </a:path>
                </a:pathLst>
              </a:custGeom>
              <a:solidFill>
                <a:srgbClr val="D3D3CB">
                  <a:alpha val="45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0" name="Freeform: Shape 119">
                <a:extLst>
                  <a:ext uri="{FF2B5EF4-FFF2-40B4-BE49-F238E27FC236}">
                    <a16:creationId xmlns:a16="http://schemas.microsoft.com/office/drawing/2014/main" id="{F1FBA923-6AC8-2A98-866D-197C55748091}"/>
                  </a:ext>
                </a:extLst>
              </p:cNvPr>
              <p:cNvSpPr/>
              <p:nvPr/>
            </p:nvSpPr>
            <p:spPr>
              <a:xfrm>
                <a:off x="3570460" y="1687442"/>
                <a:ext cx="484095" cy="411996"/>
              </a:xfrm>
              <a:custGeom>
                <a:avLst/>
                <a:gdLst>
                  <a:gd name="connsiteX0" fmla="*/ 228652 w 484095"/>
                  <a:gd name="connsiteY0" fmla="*/ 387240 h 411996"/>
                  <a:gd name="connsiteX1" fmla="*/ 282212 w 484095"/>
                  <a:gd name="connsiteY1" fmla="*/ 372821 h 411996"/>
                  <a:gd name="connsiteX2" fmla="*/ 308992 w 484095"/>
                  <a:gd name="connsiteY2" fmla="*/ 389300 h 411996"/>
                  <a:gd name="connsiteX3" fmla="*/ 366671 w 484095"/>
                  <a:gd name="connsiteY3" fmla="*/ 376941 h 411996"/>
                  <a:gd name="connsiteX4" fmla="*/ 422291 w 484095"/>
                  <a:gd name="connsiteY4" fmla="*/ 389300 h 411996"/>
                  <a:gd name="connsiteX5" fmla="*/ 455251 w 484095"/>
                  <a:gd name="connsiteY5" fmla="*/ 379000 h 411996"/>
                  <a:gd name="connsiteX6" fmla="*/ 484090 w 484095"/>
                  <a:gd name="connsiteY6" fmla="*/ 35634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5180 h 411996"/>
                  <a:gd name="connsiteX11" fmla="*/ 5973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68700 h 411996"/>
                  <a:gd name="connsiteX15" fmla="*/ 173033 w 484095"/>
                  <a:gd name="connsiteY15" fmla="*/ 368700 h 411996"/>
                  <a:gd name="connsiteX16" fmla="*/ 22865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7240"/>
                    </a:moveTo>
                    <a:cubicBezTo>
                      <a:pt x="249252" y="370760"/>
                      <a:pt x="253372" y="358401"/>
                      <a:pt x="282212" y="372821"/>
                    </a:cubicBezTo>
                    <a:cubicBezTo>
                      <a:pt x="311052" y="387240"/>
                      <a:pt x="298692" y="387240"/>
                      <a:pt x="308992" y="389300"/>
                    </a:cubicBezTo>
                    <a:cubicBezTo>
                      <a:pt x="319292" y="391360"/>
                      <a:pt x="350191" y="376941"/>
                      <a:pt x="366671" y="376941"/>
                    </a:cubicBezTo>
                    <a:cubicBezTo>
                      <a:pt x="383151" y="376941"/>
                      <a:pt x="397571" y="393420"/>
                      <a:pt x="422291" y="389300"/>
                    </a:cubicBezTo>
                    <a:lnTo>
                      <a:pt x="455251" y="379000"/>
                    </a:lnTo>
                    <a:cubicBezTo>
                      <a:pt x="466167" y="373272"/>
                      <a:pt x="475942" y="365592"/>
                      <a:pt x="484090" y="356340"/>
                    </a:cubicBezTo>
                    <a:lnTo>
                      <a:pt x="484090" y="-37"/>
                    </a:lnTo>
                    <a:lnTo>
                      <a:pt x="-6" y="-37"/>
                    </a:lnTo>
                    <a:lnTo>
                      <a:pt x="-6" y="411960"/>
                    </a:lnTo>
                    <a:cubicBezTo>
                      <a:pt x="10294" y="411960"/>
                      <a:pt x="24714" y="395480"/>
                      <a:pt x="32954" y="385180"/>
                    </a:cubicBezTo>
                    <a:cubicBezTo>
                      <a:pt x="41194" y="374880"/>
                      <a:pt x="49434" y="356340"/>
                      <a:pt x="59734" y="354281"/>
                    </a:cubicBezTo>
                    <a:cubicBezTo>
                      <a:pt x="70034" y="352220"/>
                      <a:pt x="86513" y="354281"/>
                      <a:pt x="96814" y="354281"/>
                    </a:cubicBezTo>
                    <a:cubicBezTo>
                      <a:pt x="107113" y="354281"/>
                      <a:pt x="119474" y="354281"/>
                      <a:pt x="127713" y="354281"/>
                    </a:cubicBezTo>
                    <a:cubicBezTo>
                      <a:pt x="135953" y="354281"/>
                      <a:pt x="127713" y="364580"/>
                      <a:pt x="142133" y="368700"/>
                    </a:cubicBezTo>
                    <a:lnTo>
                      <a:pt x="173033" y="368700"/>
                    </a:lnTo>
                    <a:cubicBezTo>
                      <a:pt x="195693" y="385180"/>
                      <a:pt x="199813" y="407840"/>
                      <a:pt x="228652" y="387240"/>
                    </a:cubicBezTo>
                    <a:close/>
                  </a:path>
                </a:pathLst>
              </a:custGeom>
              <a:solidFill>
                <a:srgbClr val="CBCBC1">
                  <a:alpha val="55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1" name="Freeform: Shape 120">
                <a:extLst>
                  <a:ext uri="{FF2B5EF4-FFF2-40B4-BE49-F238E27FC236}">
                    <a16:creationId xmlns:a16="http://schemas.microsoft.com/office/drawing/2014/main" id="{97028D50-E9C6-AD91-6469-B709AE5B4DB6}"/>
                  </a:ext>
                </a:extLst>
              </p:cNvPr>
              <p:cNvSpPr/>
              <p:nvPr/>
            </p:nvSpPr>
            <p:spPr>
              <a:xfrm>
                <a:off x="3570460" y="1687442"/>
                <a:ext cx="484095" cy="411996"/>
              </a:xfrm>
              <a:custGeom>
                <a:avLst/>
                <a:gdLst>
                  <a:gd name="connsiteX0" fmla="*/ 228652 w 484095"/>
                  <a:gd name="connsiteY0" fmla="*/ 387240 h 411996"/>
                  <a:gd name="connsiteX1" fmla="*/ 284272 w 484095"/>
                  <a:gd name="connsiteY1" fmla="*/ 372821 h 411996"/>
                  <a:gd name="connsiteX2" fmla="*/ 308992 w 484095"/>
                  <a:gd name="connsiteY2" fmla="*/ 389300 h 411996"/>
                  <a:gd name="connsiteX3" fmla="*/ 366671 w 484095"/>
                  <a:gd name="connsiteY3" fmla="*/ 374880 h 411996"/>
                  <a:gd name="connsiteX4" fmla="*/ 422291 w 484095"/>
                  <a:gd name="connsiteY4" fmla="*/ 389300 h 411996"/>
                  <a:gd name="connsiteX5" fmla="*/ 457311 w 484095"/>
                  <a:gd name="connsiteY5" fmla="*/ 379000 h 411996"/>
                  <a:gd name="connsiteX6" fmla="*/ 484090 w 484095"/>
                  <a:gd name="connsiteY6" fmla="*/ 356340 h 411996"/>
                  <a:gd name="connsiteX7" fmla="*/ 484090 w 484095"/>
                  <a:gd name="connsiteY7" fmla="*/ -37 h 411996"/>
                  <a:gd name="connsiteX8" fmla="*/ -6 w 484095"/>
                  <a:gd name="connsiteY8" fmla="*/ -37 h 411996"/>
                  <a:gd name="connsiteX9" fmla="*/ -6 w 484095"/>
                  <a:gd name="connsiteY9" fmla="*/ 411960 h 411996"/>
                  <a:gd name="connsiteX10" fmla="*/ 35014 w 484095"/>
                  <a:gd name="connsiteY10" fmla="*/ 387240 h 411996"/>
                  <a:gd name="connsiteX11" fmla="*/ 59734 w 484095"/>
                  <a:gd name="connsiteY11" fmla="*/ 354281 h 411996"/>
                  <a:gd name="connsiteX12" fmla="*/ 96814 w 484095"/>
                  <a:gd name="connsiteY12" fmla="*/ 354281 h 411996"/>
                  <a:gd name="connsiteX13" fmla="*/ 127713 w 484095"/>
                  <a:gd name="connsiteY13" fmla="*/ 354281 h 411996"/>
                  <a:gd name="connsiteX14" fmla="*/ 142133 w 484095"/>
                  <a:gd name="connsiteY14" fmla="*/ 370760 h 411996"/>
                  <a:gd name="connsiteX15" fmla="*/ 173033 w 484095"/>
                  <a:gd name="connsiteY15" fmla="*/ 370760 h 411996"/>
                  <a:gd name="connsiteX16" fmla="*/ 22865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7240"/>
                    </a:moveTo>
                    <a:cubicBezTo>
                      <a:pt x="249252" y="370760"/>
                      <a:pt x="253372" y="358401"/>
                      <a:pt x="284272" y="372821"/>
                    </a:cubicBezTo>
                    <a:cubicBezTo>
                      <a:pt x="315172" y="387240"/>
                      <a:pt x="300752" y="387240"/>
                      <a:pt x="308992" y="389300"/>
                    </a:cubicBezTo>
                    <a:cubicBezTo>
                      <a:pt x="317232" y="391360"/>
                      <a:pt x="350191" y="374880"/>
                      <a:pt x="366671" y="374880"/>
                    </a:cubicBezTo>
                    <a:cubicBezTo>
                      <a:pt x="383151" y="374880"/>
                      <a:pt x="397571" y="393420"/>
                      <a:pt x="422291" y="389300"/>
                    </a:cubicBezTo>
                    <a:lnTo>
                      <a:pt x="457311" y="379000"/>
                    </a:lnTo>
                    <a:cubicBezTo>
                      <a:pt x="467222" y="372694"/>
                      <a:pt x="476230" y="365071"/>
                      <a:pt x="484090" y="356340"/>
                    </a:cubicBezTo>
                    <a:lnTo>
                      <a:pt x="484090" y="-37"/>
                    </a:lnTo>
                    <a:lnTo>
                      <a:pt x="-6" y="-37"/>
                    </a:lnTo>
                    <a:lnTo>
                      <a:pt x="-6" y="411960"/>
                    </a:lnTo>
                    <a:cubicBezTo>
                      <a:pt x="10294" y="401660"/>
                      <a:pt x="24714" y="397540"/>
                      <a:pt x="35014" y="387240"/>
                    </a:cubicBezTo>
                    <a:cubicBezTo>
                      <a:pt x="45314" y="376941"/>
                      <a:pt x="49434" y="358401"/>
                      <a:pt x="59734" y="354281"/>
                    </a:cubicBezTo>
                    <a:cubicBezTo>
                      <a:pt x="70034" y="350161"/>
                      <a:pt x="86513" y="354281"/>
                      <a:pt x="96814" y="354281"/>
                    </a:cubicBezTo>
                    <a:cubicBezTo>
                      <a:pt x="107113" y="354281"/>
                      <a:pt x="119474" y="354281"/>
                      <a:pt x="127713" y="354281"/>
                    </a:cubicBezTo>
                    <a:cubicBezTo>
                      <a:pt x="135953" y="354281"/>
                      <a:pt x="127713" y="366640"/>
                      <a:pt x="142133" y="370760"/>
                    </a:cubicBezTo>
                    <a:cubicBezTo>
                      <a:pt x="156553" y="374880"/>
                      <a:pt x="164793" y="370760"/>
                      <a:pt x="173033" y="370760"/>
                    </a:cubicBezTo>
                    <a:cubicBezTo>
                      <a:pt x="181273" y="370760"/>
                      <a:pt x="199813" y="407840"/>
                      <a:pt x="228652" y="387240"/>
                    </a:cubicBezTo>
                    <a:close/>
                  </a:path>
                </a:pathLst>
              </a:custGeom>
              <a:solidFill>
                <a:srgbClr val="C2C2B6">
                  <a:alpha val="64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2" name="Freeform: Shape 121">
                <a:extLst>
                  <a:ext uri="{FF2B5EF4-FFF2-40B4-BE49-F238E27FC236}">
                    <a16:creationId xmlns:a16="http://schemas.microsoft.com/office/drawing/2014/main" id="{C183103B-D068-0324-F7EC-EB26522547A5}"/>
                  </a:ext>
                </a:extLst>
              </p:cNvPr>
              <p:cNvSpPr/>
              <p:nvPr/>
            </p:nvSpPr>
            <p:spPr>
              <a:xfrm>
                <a:off x="3570460" y="1685382"/>
                <a:ext cx="486155" cy="411996"/>
              </a:xfrm>
              <a:custGeom>
                <a:avLst/>
                <a:gdLst>
                  <a:gd name="connsiteX0" fmla="*/ 228652 w 486155"/>
                  <a:gd name="connsiteY0" fmla="*/ 387240 h 411996"/>
                  <a:gd name="connsiteX1" fmla="*/ 284272 w 486155"/>
                  <a:gd name="connsiteY1" fmla="*/ 372820 h 411996"/>
                  <a:gd name="connsiteX2" fmla="*/ 308992 w 486155"/>
                  <a:gd name="connsiteY2" fmla="*/ 389300 h 411996"/>
                  <a:gd name="connsiteX3" fmla="*/ 366671 w 486155"/>
                  <a:gd name="connsiteY3" fmla="*/ 376940 h 411996"/>
                  <a:gd name="connsiteX4" fmla="*/ 422291 w 486155"/>
                  <a:gd name="connsiteY4" fmla="*/ 389300 h 411996"/>
                  <a:gd name="connsiteX5" fmla="*/ 457311 w 486155"/>
                  <a:gd name="connsiteY5" fmla="*/ 379000 h 411996"/>
                  <a:gd name="connsiteX6" fmla="*/ 486150 w 486155"/>
                  <a:gd name="connsiteY6" fmla="*/ 356340 h 411996"/>
                  <a:gd name="connsiteX7" fmla="*/ 486150 w 486155"/>
                  <a:gd name="connsiteY7" fmla="*/ -37 h 411996"/>
                  <a:gd name="connsiteX8" fmla="*/ -6 w 486155"/>
                  <a:gd name="connsiteY8" fmla="*/ -37 h 411996"/>
                  <a:gd name="connsiteX9" fmla="*/ -6 w 486155"/>
                  <a:gd name="connsiteY9" fmla="*/ 411960 h 411996"/>
                  <a:gd name="connsiteX10" fmla="*/ 35014 w 486155"/>
                  <a:gd name="connsiteY10" fmla="*/ 385180 h 411996"/>
                  <a:gd name="connsiteX11" fmla="*/ 59734 w 486155"/>
                  <a:gd name="connsiteY11" fmla="*/ 354280 h 411996"/>
                  <a:gd name="connsiteX12" fmla="*/ 98874 w 486155"/>
                  <a:gd name="connsiteY12" fmla="*/ 354280 h 411996"/>
                  <a:gd name="connsiteX13" fmla="*/ 127713 w 486155"/>
                  <a:gd name="connsiteY13" fmla="*/ 354280 h 411996"/>
                  <a:gd name="connsiteX14" fmla="*/ 142133 w 486155"/>
                  <a:gd name="connsiteY14" fmla="*/ 368700 h 411996"/>
                  <a:gd name="connsiteX15" fmla="*/ 175093 w 486155"/>
                  <a:gd name="connsiteY15" fmla="*/ 368700 h 411996"/>
                  <a:gd name="connsiteX16" fmla="*/ 228652 w 48615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55" h="411996">
                    <a:moveTo>
                      <a:pt x="228652" y="387240"/>
                    </a:moveTo>
                    <a:cubicBezTo>
                      <a:pt x="251312" y="370760"/>
                      <a:pt x="253372" y="358400"/>
                      <a:pt x="284272" y="372820"/>
                    </a:cubicBezTo>
                    <a:cubicBezTo>
                      <a:pt x="291500" y="379697"/>
                      <a:pt x="299863" y="385273"/>
                      <a:pt x="308992" y="389300"/>
                    </a:cubicBezTo>
                    <a:cubicBezTo>
                      <a:pt x="329592" y="389300"/>
                      <a:pt x="350191" y="376940"/>
                      <a:pt x="366671" y="376940"/>
                    </a:cubicBezTo>
                    <a:cubicBezTo>
                      <a:pt x="383151" y="376940"/>
                      <a:pt x="397571" y="393420"/>
                      <a:pt x="422291" y="389300"/>
                    </a:cubicBezTo>
                    <a:lnTo>
                      <a:pt x="457311" y="379000"/>
                    </a:lnTo>
                    <a:cubicBezTo>
                      <a:pt x="457311" y="379000"/>
                      <a:pt x="475851" y="364580"/>
                      <a:pt x="486150" y="356340"/>
                    </a:cubicBezTo>
                    <a:lnTo>
                      <a:pt x="486150" y="-37"/>
                    </a:lnTo>
                    <a:lnTo>
                      <a:pt x="-6" y="-37"/>
                    </a:lnTo>
                    <a:lnTo>
                      <a:pt x="-6" y="411960"/>
                    </a:lnTo>
                    <a:cubicBezTo>
                      <a:pt x="10294" y="401660"/>
                      <a:pt x="24714" y="397540"/>
                      <a:pt x="35014" y="385180"/>
                    </a:cubicBezTo>
                    <a:cubicBezTo>
                      <a:pt x="45314" y="372820"/>
                      <a:pt x="49434" y="356340"/>
                      <a:pt x="59734" y="354280"/>
                    </a:cubicBezTo>
                    <a:cubicBezTo>
                      <a:pt x="70034" y="352220"/>
                      <a:pt x="88573" y="354280"/>
                      <a:pt x="98874" y="354280"/>
                    </a:cubicBezTo>
                    <a:cubicBezTo>
                      <a:pt x="109173" y="354280"/>
                      <a:pt x="121533" y="354280"/>
                      <a:pt x="127713" y="354280"/>
                    </a:cubicBezTo>
                    <a:cubicBezTo>
                      <a:pt x="133893" y="354280"/>
                      <a:pt x="127713" y="354280"/>
                      <a:pt x="142133" y="368700"/>
                    </a:cubicBezTo>
                    <a:cubicBezTo>
                      <a:pt x="156553" y="383120"/>
                      <a:pt x="164793" y="368700"/>
                      <a:pt x="175093" y="368700"/>
                    </a:cubicBezTo>
                    <a:cubicBezTo>
                      <a:pt x="185393" y="368700"/>
                      <a:pt x="201873" y="407840"/>
                      <a:pt x="228652" y="387240"/>
                    </a:cubicBezTo>
                    <a:close/>
                  </a:path>
                </a:pathLst>
              </a:custGeom>
              <a:solidFill>
                <a:srgbClr val="B9B9AC">
                  <a:alpha val="73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3" name="Freeform: Shape 122">
                <a:extLst>
                  <a:ext uri="{FF2B5EF4-FFF2-40B4-BE49-F238E27FC236}">
                    <a16:creationId xmlns:a16="http://schemas.microsoft.com/office/drawing/2014/main" id="{BBCBD169-0513-3F2A-61BB-9B29FF67A29E}"/>
                  </a:ext>
                </a:extLst>
              </p:cNvPr>
              <p:cNvSpPr/>
              <p:nvPr/>
            </p:nvSpPr>
            <p:spPr>
              <a:xfrm>
                <a:off x="3572520" y="1685382"/>
                <a:ext cx="484095" cy="411996"/>
              </a:xfrm>
              <a:custGeom>
                <a:avLst/>
                <a:gdLst>
                  <a:gd name="connsiteX0" fmla="*/ 226592 w 484095"/>
                  <a:gd name="connsiteY0" fmla="*/ 387240 h 411996"/>
                  <a:gd name="connsiteX1" fmla="*/ 282212 w 484095"/>
                  <a:gd name="connsiteY1" fmla="*/ 372820 h 411996"/>
                  <a:gd name="connsiteX2" fmla="*/ 308992 w 484095"/>
                  <a:gd name="connsiteY2" fmla="*/ 389300 h 411996"/>
                  <a:gd name="connsiteX3" fmla="*/ 364611 w 484095"/>
                  <a:gd name="connsiteY3" fmla="*/ 374880 h 411996"/>
                  <a:gd name="connsiteX4" fmla="*/ 422291 w 484095"/>
                  <a:gd name="connsiteY4" fmla="*/ 389300 h 411996"/>
                  <a:gd name="connsiteX5" fmla="*/ 455251 w 484095"/>
                  <a:gd name="connsiteY5" fmla="*/ 379000 h 411996"/>
                  <a:gd name="connsiteX6" fmla="*/ 484090 w 484095"/>
                  <a:gd name="connsiteY6" fmla="*/ 35634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7674 w 484095"/>
                  <a:gd name="connsiteY11" fmla="*/ 354280 h 411996"/>
                  <a:gd name="connsiteX12" fmla="*/ 96814 w 484095"/>
                  <a:gd name="connsiteY12" fmla="*/ 354280 h 411996"/>
                  <a:gd name="connsiteX13" fmla="*/ 127713 w 484095"/>
                  <a:gd name="connsiteY13" fmla="*/ 354280 h 411996"/>
                  <a:gd name="connsiteX14" fmla="*/ 142133 w 484095"/>
                  <a:gd name="connsiteY14" fmla="*/ 370760 h 411996"/>
                  <a:gd name="connsiteX15" fmla="*/ 173033 w 484095"/>
                  <a:gd name="connsiteY15" fmla="*/ 370760 h 411996"/>
                  <a:gd name="connsiteX16" fmla="*/ 226592 w 484095"/>
                  <a:gd name="connsiteY16" fmla="*/ 38724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6592" y="387240"/>
                    </a:moveTo>
                    <a:cubicBezTo>
                      <a:pt x="249252" y="370760"/>
                      <a:pt x="251312" y="358400"/>
                      <a:pt x="282212" y="372820"/>
                    </a:cubicBezTo>
                    <a:cubicBezTo>
                      <a:pt x="313112" y="387240"/>
                      <a:pt x="298692" y="387240"/>
                      <a:pt x="308992" y="389300"/>
                    </a:cubicBezTo>
                    <a:cubicBezTo>
                      <a:pt x="319292" y="391360"/>
                      <a:pt x="350191" y="374880"/>
                      <a:pt x="364611" y="374880"/>
                    </a:cubicBezTo>
                    <a:cubicBezTo>
                      <a:pt x="379031" y="374880"/>
                      <a:pt x="397571" y="393420"/>
                      <a:pt x="422291" y="389300"/>
                    </a:cubicBezTo>
                    <a:lnTo>
                      <a:pt x="455251" y="379000"/>
                    </a:lnTo>
                    <a:cubicBezTo>
                      <a:pt x="465829" y="372764"/>
                      <a:pt x="475528" y="365143"/>
                      <a:pt x="484090" y="356340"/>
                    </a:cubicBezTo>
                    <a:lnTo>
                      <a:pt x="484090" y="-37"/>
                    </a:lnTo>
                    <a:lnTo>
                      <a:pt x="-6" y="-37"/>
                    </a:lnTo>
                    <a:lnTo>
                      <a:pt x="-6" y="411960"/>
                    </a:lnTo>
                    <a:cubicBezTo>
                      <a:pt x="-6" y="411960"/>
                      <a:pt x="24714" y="397540"/>
                      <a:pt x="32954" y="387240"/>
                    </a:cubicBezTo>
                    <a:cubicBezTo>
                      <a:pt x="41194" y="376940"/>
                      <a:pt x="49434" y="358400"/>
                      <a:pt x="57674" y="354280"/>
                    </a:cubicBezTo>
                    <a:cubicBezTo>
                      <a:pt x="65914" y="350161"/>
                      <a:pt x="86513" y="354280"/>
                      <a:pt x="96814" y="354280"/>
                    </a:cubicBezTo>
                    <a:cubicBezTo>
                      <a:pt x="107113" y="354280"/>
                      <a:pt x="119473" y="354280"/>
                      <a:pt x="127713" y="354280"/>
                    </a:cubicBezTo>
                    <a:cubicBezTo>
                      <a:pt x="135953" y="354280"/>
                      <a:pt x="127713" y="366640"/>
                      <a:pt x="142133" y="370760"/>
                    </a:cubicBezTo>
                    <a:cubicBezTo>
                      <a:pt x="156553" y="374880"/>
                      <a:pt x="162733" y="370760"/>
                      <a:pt x="173033" y="370760"/>
                    </a:cubicBezTo>
                    <a:cubicBezTo>
                      <a:pt x="183333" y="370760"/>
                      <a:pt x="199813" y="407840"/>
                      <a:pt x="226592" y="387240"/>
                    </a:cubicBezTo>
                    <a:close/>
                  </a:path>
                </a:pathLst>
              </a:custGeom>
              <a:solidFill>
                <a:srgbClr val="B0B0A2">
                  <a:alpha val="82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4" name="Freeform: Shape 123">
                <a:extLst>
                  <a:ext uri="{FF2B5EF4-FFF2-40B4-BE49-F238E27FC236}">
                    <a16:creationId xmlns:a16="http://schemas.microsoft.com/office/drawing/2014/main" id="{8FA6882D-0EEB-574D-75F0-8F3F443CE08B}"/>
                  </a:ext>
                </a:extLst>
              </p:cNvPr>
              <p:cNvSpPr/>
              <p:nvPr/>
            </p:nvSpPr>
            <p:spPr>
              <a:xfrm>
                <a:off x="3572520" y="1685382"/>
                <a:ext cx="484095" cy="411996"/>
              </a:xfrm>
              <a:custGeom>
                <a:avLst/>
                <a:gdLst>
                  <a:gd name="connsiteX0" fmla="*/ 228652 w 484095"/>
                  <a:gd name="connsiteY0" fmla="*/ 385180 h 411996"/>
                  <a:gd name="connsiteX1" fmla="*/ 282212 w 484095"/>
                  <a:gd name="connsiteY1" fmla="*/ 372820 h 411996"/>
                  <a:gd name="connsiteX2" fmla="*/ 308992 w 484095"/>
                  <a:gd name="connsiteY2" fmla="*/ 387240 h 411996"/>
                  <a:gd name="connsiteX3" fmla="*/ 366671 w 484095"/>
                  <a:gd name="connsiteY3" fmla="*/ 374880 h 411996"/>
                  <a:gd name="connsiteX4" fmla="*/ 422291 w 484095"/>
                  <a:gd name="connsiteY4" fmla="*/ 387240 h 411996"/>
                  <a:gd name="connsiteX5" fmla="*/ 455251 w 484095"/>
                  <a:gd name="connsiteY5" fmla="*/ 387240 h 411996"/>
                  <a:gd name="connsiteX6" fmla="*/ 484090 w 484095"/>
                  <a:gd name="connsiteY6" fmla="*/ 362520 h 411996"/>
                  <a:gd name="connsiteX7" fmla="*/ 484090 w 484095"/>
                  <a:gd name="connsiteY7" fmla="*/ -37 h 411996"/>
                  <a:gd name="connsiteX8" fmla="*/ -6 w 484095"/>
                  <a:gd name="connsiteY8" fmla="*/ -37 h 411996"/>
                  <a:gd name="connsiteX9" fmla="*/ -6 w 484095"/>
                  <a:gd name="connsiteY9" fmla="*/ 411960 h 411996"/>
                  <a:gd name="connsiteX10" fmla="*/ 32954 w 484095"/>
                  <a:gd name="connsiteY10" fmla="*/ 387240 h 411996"/>
                  <a:gd name="connsiteX11" fmla="*/ 59734 w 484095"/>
                  <a:gd name="connsiteY11" fmla="*/ 354280 h 411996"/>
                  <a:gd name="connsiteX12" fmla="*/ 96814 w 484095"/>
                  <a:gd name="connsiteY12" fmla="*/ 354280 h 411996"/>
                  <a:gd name="connsiteX13" fmla="*/ 127713 w 484095"/>
                  <a:gd name="connsiteY13" fmla="*/ 354280 h 411996"/>
                  <a:gd name="connsiteX14" fmla="*/ 142133 w 484095"/>
                  <a:gd name="connsiteY14" fmla="*/ 370760 h 411996"/>
                  <a:gd name="connsiteX15" fmla="*/ 173033 w 484095"/>
                  <a:gd name="connsiteY15" fmla="*/ 370760 h 411996"/>
                  <a:gd name="connsiteX16" fmla="*/ 228652 w 484095"/>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095" h="411996">
                    <a:moveTo>
                      <a:pt x="228652" y="385180"/>
                    </a:moveTo>
                    <a:cubicBezTo>
                      <a:pt x="249252" y="368700"/>
                      <a:pt x="251312" y="356340"/>
                      <a:pt x="282212" y="372820"/>
                    </a:cubicBezTo>
                    <a:cubicBezTo>
                      <a:pt x="313112" y="389300"/>
                      <a:pt x="298692" y="385180"/>
                      <a:pt x="308992" y="387240"/>
                    </a:cubicBezTo>
                    <a:cubicBezTo>
                      <a:pt x="319292" y="389300"/>
                      <a:pt x="350191" y="374880"/>
                      <a:pt x="366671" y="374880"/>
                    </a:cubicBezTo>
                    <a:cubicBezTo>
                      <a:pt x="383151" y="374880"/>
                      <a:pt x="397571" y="393420"/>
                      <a:pt x="422291" y="387240"/>
                    </a:cubicBezTo>
                    <a:cubicBezTo>
                      <a:pt x="433246" y="388415"/>
                      <a:pt x="444295" y="388415"/>
                      <a:pt x="455251" y="387240"/>
                    </a:cubicBezTo>
                    <a:cubicBezTo>
                      <a:pt x="466702" y="381424"/>
                      <a:pt x="476591" y="372946"/>
                      <a:pt x="484090" y="362520"/>
                    </a:cubicBezTo>
                    <a:lnTo>
                      <a:pt x="484090" y="-37"/>
                    </a:lnTo>
                    <a:lnTo>
                      <a:pt x="-6" y="-37"/>
                    </a:lnTo>
                    <a:lnTo>
                      <a:pt x="-6" y="411960"/>
                    </a:lnTo>
                    <a:cubicBezTo>
                      <a:pt x="-6" y="411960"/>
                      <a:pt x="24714" y="397540"/>
                      <a:pt x="32954" y="387240"/>
                    </a:cubicBezTo>
                    <a:cubicBezTo>
                      <a:pt x="41194" y="376940"/>
                      <a:pt x="49434" y="356340"/>
                      <a:pt x="59734" y="354280"/>
                    </a:cubicBezTo>
                    <a:cubicBezTo>
                      <a:pt x="70034" y="352220"/>
                      <a:pt x="86513" y="354280"/>
                      <a:pt x="96814" y="354280"/>
                    </a:cubicBezTo>
                    <a:cubicBezTo>
                      <a:pt x="107113" y="354280"/>
                      <a:pt x="119473" y="354280"/>
                      <a:pt x="127713" y="354280"/>
                    </a:cubicBezTo>
                    <a:cubicBezTo>
                      <a:pt x="135953" y="354280"/>
                      <a:pt x="127713" y="366640"/>
                      <a:pt x="142133" y="370760"/>
                    </a:cubicBezTo>
                    <a:cubicBezTo>
                      <a:pt x="156553" y="374880"/>
                      <a:pt x="164793" y="370760"/>
                      <a:pt x="173033" y="370760"/>
                    </a:cubicBezTo>
                    <a:cubicBezTo>
                      <a:pt x="181273" y="370760"/>
                      <a:pt x="199813" y="405779"/>
                      <a:pt x="228652" y="385180"/>
                    </a:cubicBezTo>
                    <a:close/>
                  </a:path>
                </a:pathLst>
              </a:custGeom>
              <a:solidFill>
                <a:srgbClr val="A8A897">
                  <a:alpha val="91000"/>
                </a:srgbClr>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5" name="Freeform: Shape 124">
                <a:extLst>
                  <a:ext uri="{FF2B5EF4-FFF2-40B4-BE49-F238E27FC236}">
                    <a16:creationId xmlns:a16="http://schemas.microsoft.com/office/drawing/2014/main" id="{3954385C-B4FA-5776-0877-982CFB6360F8}"/>
                  </a:ext>
                </a:extLst>
              </p:cNvPr>
              <p:cNvSpPr/>
              <p:nvPr/>
            </p:nvSpPr>
            <p:spPr>
              <a:xfrm>
                <a:off x="3572520" y="1683322"/>
                <a:ext cx="490276" cy="411996"/>
              </a:xfrm>
              <a:custGeom>
                <a:avLst/>
                <a:gdLst>
                  <a:gd name="connsiteX0" fmla="*/ 41194 w 490276"/>
                  <a:gd name="connsiteY0" fmla="*/ 385181 h 411996"/>
                  <a:gd name="connsiteX1" fmla="*/ 65914 w 490276"/>
                  <a:gd name="connsiteY1" fmla="*/ 352221 h 411996"/>
                  <a:gd name="connsiteX2" fmla="*/ 102993 w 490276"/>
                  <a:gd name="connsiteY2" fmla="*/ 352221 h 411996"/>
                  <a:gd name="connsiteX3" fmla="*/ 133893 w 490276"/>
                  <a:gd name="connsiteY3" fmla="*/ 352221 h 411996"/>
                  <a:gd name="connsiteX4" fmla="*/ 148313 w 490276"/>
                  <a:gd name="connsiteY4" fmla="*/ 366641 h 411996"/>
                  <a:gd name="connsiteX5" fmla="*/ 179213 w 490276"/>
                  <a:gd name="connsiteY5" fmla="*/ 366641 h 411996"/>
                  <a:gd name="connsiteX6" fmla="*/ 234832 w 490276"/>
                  <a:gd name="connsiteY6" fmla="*/ 366641 h 411996"/>
                  <a:gd name="connsiteX7" fmla="*/ 288392 w 490276"/>
                  <a:gd name="connsiteY7" fmla="*/ 352221 h 411996"/>
                  <a:gd name="connsiteX8" fmla="*/ 315172 w 490276"/>
                  <a:gd name="connsiteY8" fmla="*/ 368700 h 411996"/>
                  <a:gd name="connsiteX9" fmla="*/ 372851 w 490276"/>
                  <a:gd name="connsiteY9" fmla="*/ 354281 h 411996"/>
                  <a:gd name="connsiteX10" fmla="*/ 428471 w 490276"/>
                  <a:gd name="connsiteY10" fmla="*/ 368700 h 411996"/>
                  <a:gd name="connsiteX11" fmla="*/ 463490 w 490276"/>
                  <a:gd name="connsiteY11" fmla="*/ 368700 h 411996"/>
                  <a:gd name="connsiteX12" fmla="*/ 490270 w 490276"/>
                  <a:gd name="connsiteY12" fmla="*/ 346041 h 411996"/>
                  <a:gd name="connsiteX13" fmla="*/ 490270 w 490276"/>
                  <a:gd name="connsiteY13" fmla="*/ -37 h 411996"/>
                  <a:gd name="connsiteX14" fmla="*/ -6 w 490276"/>
                  <a:gd name="connsiteY14" fmla="*/ -37 h 411996"/>
                  <a:gd name="connsiteX15" fmla="*/ -6 w 490276"/>
                  <a:gd name="connsiteY15" fmla="*/ 411960 h 411996"/>
                  <a:gd name="connsiteX16" fmla="*/ 41194 w 490276"/>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276" h="411996">
                    <a:moveTo>
                      <a:pt x="41194" y="385181"/>
                    </a:moveTo>
                    <a:cubicBezTo>
                      <a:pt x="41194" y="385181"/>
                      <a:pt x="55614" y="356340"/>
                      <a:pt x="65914" y="352221"/>
                    </a:cubicBezTo>
                    <a:cubicBezTo>
                      <a:pt x="76214" y="348101"/>
                      <a:pt x="92694" y="352221"/>
                      <a:pt x="102993" y="352221"/>
                    </a:cubicBezTo>
                    <a:cubicBezTo>
                      <a:pt x="113293" y="352221"/>
                      <a:pt x="125653" y="352221"/>
                      <a:pt x="133893" y="352221"/>
                    </a:cubicBezTo>
                    <a:cubicBezTo>
                      <a:pt x="142133" y="352221"/>
                      <a:pt x="133893" y="352221"/>
                      <a:pt x="148313" y="366641"/>
                    </a:cubicBezTo>
                    <a:cubicBezTo>
                      <a:pt x="162733" y="381061"/>
                      <a:pt x="170973" y="366641"/>
                      <a:pt x="179213" y="366641"/>
                    </a:cubicBezTo>
                    <a:cubicBezTo>
                      <a:pt x="187453" y="366641"/>
                      <a:pt x="205992" y="397540"/>
                      <a:pt x="234832" y="366641"/>
                    </a:cubicBezTo>
                    <a:cubicBezTo>
                      <a:pt x="263672" y="335741"/>
                      <a:pt x="259552" y="337800"/>
                      <a:pt x="288392" y="352221"/>
                    </a:cubicBezTo>
                    <a:cubicBezTo>
                      <a:pt x="317232" y="366641"/>
                      <a:pt x="306932" y="366641"/>
                      <a:pt x="315172" y="368700"/>
                    </a:cubicBezTo>
                    <a:cubicBezTo>
                      <a:pt x="323412" y="370760"/>
                      <a:pt x="356372" y="356340"/>
                      <a:pt x="372851" y="354281"/>
                    </a:cubicBezTo>
                    <a:cubicBezTo>
                      <a:pt x="389331" y="352221"/>
                      <a:pt x="403751" y="372821"/>
                      <a:pt x="428471" y="368700"/>
                    </a:cubicBezTo>
                    <a:lnTo>
                      <a:pt x="463490" y="368700"/>
                    </a:lnTo>
                    <a:cubicBezTo>
                      <a:pt x="473401" y="362394"/>
                      <a:pt x="482410" y="354771"/>
                      <a:pt x="490270" y="346041"/>
                    </a:cubicBezTo>
                    <a:lnTo>
                      <a:pt x="490270" y="-37"/>
                    </a:lnTo>
                    <a:lnTo>
                      <a:pt x="-6" y="-37"/>
                    </a:lnTo>
                    <a:lnTo>
                      <a:pt x="-6" y="411960"/>
                    </a:lnTo>
                    <a:cubicBezTo>
                      <a:pt x="14314" y="403970"/>
                      <a:pt x="28079" y="395023"/>
                      <a:pt x="41194" y="385180"/>
                    </a:cubicBezTo>
                    <a:close/>
                  </a:path>
                </a:pathLst>
              </a:custGeom>
              <a:solidFill>
                <a:srgbClr val="9F9F8D"/>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6" name="Freeform: Shape 125">
                <a:extLst>
                  <a:ext uri="{FF2B5EF4-FFF2-40B4-BE49-F238E27FC236}">
                    <a16:creationId xmlns:a16="http://schemas.microsoft.com/office/drawing/2014/main" id="{1BBDE019-F6A8-7BE2-2142-B02105091FB7}"/>
                  </a:ext>
                </a:extLst>
              </p:cNvPr>
              <p:cNvSpPr/>
              <p:nvPr/>
            </p:nvSpPr>
            <p:spPr>
              <a:xfrm>
                <a:off x="3572520" y="1683322"/>
                <a:ext cx="490276" cy="411996"/>
              </a:xfrm>
              <a:custGeom>
                <a:avLst/>
                <a:gdLst>
                  <a:gd name="connsiteX0" fmla="*/ 41194 w 490276"/>
                  <a:gd name="connsiteY0" fmla="*/ 385181 h 411996"/>
                  <a:gd name="connsiteX1" fmla="*/ 65914 w 490276"/>
                  <a:gd name="connsiteY1" fmla="*/ 352221 h 411996"/>
                  <a:gd name="connsiteX2" fmla="*/ 102993 w 490276"/>
                  <a:gd name="connsiteY2" fmla="*/ 352221 h 411996"/>
                  <a:gd name="connsiteX3" fmla="*/ 133893 w 490276"/>
                  <a:gd name="connsiteY3" fmla="*/ 352221 h 411996"/>
                  <a:gd name="connsiteX4" fmla="*/ 148313 w 490276"/>
                  <a:gd name="connsiteY4" fmla="*/ 366641 h 411996"/>
                  <a:gd name="connsiteX5" fmla="*/ 179213 w 490276"/>
                  <a:gd name="connsiteY5" fmla="*/ 366641 h 411996"/>
                  <a:gd name="connsiteX6" fmla="*/ 234832 w 490276"/>
                  <a:gd name="connsiteY6" fmla="*/ 366641 h 411996"/>
                  <a:gd name="connsiteX7" fmla="*/ 288392 w 490276"/>
                  <a:gd name="connsiteY7" fmla="*/ 352221 h 411996"/>
                  <a:gd name="connsiteX8" fmla="*/ 315172 w 490276"/>
                  <a:gd name="connsiteY8" fmla="*/ 368700 h 411996"/>
                  <a:gd name="connsiteX9" fmla="*/ 372851 w 490276"/>
                  <a:gd name="connsiteY9" fmla="*/ 354281 h 411996"/>
                  <a:gd name="connsiteX10" fmla="*/ 428471 w 490276"/>
                  <a:gd name="connsiteY10" fmla="*/ 368700 h 411996"/>
                  <a:gd name="connsiteX11" fmla="*/ 463490 w 490276"/>
                  <a:gd name="connsiteY11" fmla="*/ 368700 h 411996"/>
                  <a:gd name="connsiteX12" fmla="*/ 490270 w 490276"/>
                  <a:gd name="connsiteY12" fmla="*/ 346041 h 411996"/>
                  <a:gd name="connsiteX13" fmla="*/ 490270 w 490276"/>
                  <a:gd name="connsiteY13" fmla="*/ -37 h 411996"/>
                  <a:gd name="connsiteX14" fmla="*/ -6 w 490276"/>
                  <a:gd name="connsiteY14" fmla="*/ -37 h 411996"/>
                  <a:gd name="connsiteX15" fmla="*/ -6 w 490276"/>
                  <a:gd name="connsiteY15" fmla="*/ 411960 h 411996"/>
                  <a:gd name="connsiteX16" fmla="*/ 41194 w 490276"/>
                  <a:gd name="connsiteY16" fmla="*/ 385180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0276" h="411996">
                    <a:moveTo>
                      <a:pt x="41194" y="385181"/>
                    </a:moveTo>
                    <a:cubicBezTo>
                      <a:pt x="41194" y="385181"/>
                      <a:pt x="55614" y="356340"/>
                      <a:pt x="65914" y="352221"/>
                    </a:cubicBezTo>
                    <a:cubicBezTo>
                      <a:pt x="76214" y="348101"/>
                      <a:pt x="92694" y="352221"/>
                      <a:pt x="102993" y="352221"/>
                    </a:cubicBezTo>
                    <a:cubicBezTo>
                      <a:pt x="113293" y="352221"/>
                      <a:pt x="125653" y="352221"/>
                      <a:pt x="133893" y="352221"/>
                    </a:cubicBezTo>
                    <a:cubicBezTo>
                      <a:pt x="142133" y="352221"/>
                      <a:pt x="133893" y="352221"/>
                      <a:pt x="148313" y="366641"/>
                    </a:cubicBezTo>
                    <a:cubicBezTo>
                      <a:pt x="162733" y="381061"/>
                      <a:pt x="170973" y="366641"/>
                      <a:pt x="179213" y="366641"/>
                    </a:cubicBezTo>
                    <a:cubicBezTo>
                      <a:pt x="187453" y="366641"/>
                      <a:pt x="205992" y="397540"/>
                      <a:pt x="234832" y="366641"/>
                    </a:cubicBezTo>
                    <a:cubicBezTo>
                      <a:pt x="263672" y="335741"/>
                      <a:pt x="259552" y="337800"/>
                      <a:pt x="288392" y="352221"/>
                    </a:cubicBezTo>
                    <a:cubicBezTo>
                      <a:pt x="317232" y="366641"/>
                      <a:pt x="306932" y="366641"/>
                      <a:pt x="315172" y="368700"/>
                    </a:cubicBezTo>
                    <a:cubicBezTo>
                      <a:pt x="323412" y="370760"/>
                      <a:pt x="356372" y="356340"/>
                      <a:pt x="372851" y="354281"/>
                    </a:cubicBezTo>
                    <a:cubicBezTo>
                      <a:pt x="389331" y="352221"/>
                      <a:pt x="403751" y="372821"/>
                      <a:pt x="428471" y="368700"/>
                    </a:cubicBezTo>
                    <a:lnTo>
                      <a:pt x="463490" y="368700"/>
                    </a:lnTo>
                    <a:cubicBezTo>
                      <a:pt x="473401" y="362394"/>
                      <a:pt x="482410" y="354771"/>
                      <a:pt x="490270" y="346041"/>
                    </a:cubicBezTo>
                    <a:lnTo>
                      <a:pt x="490270" y="-37"/>
                    </a:lnTo>
                    <a:lnTo>
                      <a:pt x="-6" y="-37"/>
                    </a:lnTo>
                    <a:lnTo>
                      <a:pt x="-6" y="411960"/>
                    </a:lnTo>
                    <a:cubicBezTo>
                      <a:pt x="14314" y="403970"/>
                      <a:pt x="28079" y="395023"/>
                      <a:pt x="41194" y="385180"/>
                    </a:cubicBezTo>
                    <a:close/>
                  </a:path>
                </a:pathLst>
              </a:custGeom>
              <a:solidFill>
                <a:srgbClr val="F5F5D9"/>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7" name="Freeform: Shape 126">
                <a:extLst>
                  <a:ext uri="{FF2B5EF4-FFF2-40B4-BE49-F238E27FC236}">
                    <a16:creationId xmlns:a16="http://schemas.microsoft.com/office/drawing/2014/main" id="{01290E8D-2743-52B5-77A7-959F9F14DB7A}"/>
                  </a:ext>
                </a:extLst>
              </p:cNvPr>
              <p:cNvSpPr/>
              <p:nvPr/>
            </p:nvSpPr>
            <p:spPr>
              <a:xfrm>
                <a:off x="3572520" y="1683322"/>
                <a:ext cx="484095" cy="356376"/>
              </a:xfrm>
              <a:custGeom>
                <a:avLst/>
                <a:gdLst>
                  <a:gd name="connsiteX0" fmla="*/ -6 w 484095"/>
                  <a:gd name="connsiteY0" fmla="*/ -37 h 356376"/>
                  <a:gd name="connsiteX1" fmla="*/ 243072 w 484095"/>
                  <a:gd name="connsiteY1" fmla="*/ -37 h 356376"/>
                  <a:gd name="connsiteX2" fmla="*/ 484090 w 484095"/>
                  <a:gd name="connsiteY2" fmla="*/ -37 h 356376"/>
                  <a:gd name="connsiteX3" fmla="*/ 484090 w 484095"/>
                  <a:gd name="connsiteY3" fmla="*/ -37 h 356376"/>
                  <a:gd name="connsiteX4" fmla="*/ 484090 w 484095"/>
                  <a:gd name="connsiteY4" fmla="*/ -37 h 356376"/>
                  <a:gd name="connsiteX5" fmla="*/ 484090 w 484095"/>
                  <a:gd name="connsiteY5" fmla="*/ 179182 h 356376"/>
                  <a:gd name="connsiteX6" fmla="*/ 484090 w 484095"/>
                  <a:gd name="connsiteY6" fmla="*/ 356340 h 356376"/>
                  <a:gd name="connsiteX7" fmla="*/ 484090 w 484095"/>
                  <a:gd name="connsiteY7" fmla="*/ 356340 h 356376"/>
                  <a:gd name="connsiteX8" fmla="*/ 484090 w 484095"/>
                  <a:gd name="connsiteY8" fmla="*/ 179182 h 356376"/>
                  <a:gd name="connsiteX9" fmla="*/ 484090 w 484095"/>
                  <a:gd name="connsiteY9" fmla="*/ -37 h 356376"/>
                  <a:gd name="connsiteX10" fmla="*/ 484090 w 484095"/>
                  <a:gd name="connsiteY10" fmla="*/ -37 h 356376"/>
                  <a:gd name="connsiteX11" fmla="*/ 243072 w 484095"/>
                  <a:gd name="connsiteY11" fmla="*/ -37 h 356376"/>
                  <a:gd name="connsiteX12" fmla="*/ -6 w 484095"/>
                  <a:gd name="connsiteY12" fmla="*/ -37 h 35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4095" h="356376">
                    <a:moveTo>
                      <a:pt x="-6" y="-37"/>
                    </a:moveTo>
                    <a:cubicBezTo>
                      <a:pt x="80334" y="-37"/>
                      <a:pt x="162733" y="-37"/>
                      <a:pt x="243072" y="-37"/>
                    </a:cubicBezTo>
                    <a:cubicBezTo>
                      <a:pt x="323412" y="-37"/>
                      <a:pt x="403751" y="-37"/>
                      <a:pt x="484090" y="-37"/>
                    </a:cubicBezTo>
                    <a:lnTo>
                      <a:pt x="484090" y="-37"/>
                    </a:lnTo>
                    <a:lnTo>
                      <a:pt x="484090" y="-37"/>
                    </a:lnTo>
                    <a:cubicBezTo>
                      <a:pt x="484090" y="59703"/>
                      <a:pt x="484090" y="119443"/>
                      <a:pt x="484090" y="179182"/>
                    </a:cubicBezTo>
                    <a:cubicBezTo>
                      <a:pt x="484090" y="238921"/>
                      <a:pt x="484090" y="296601"/>
                      <a:pt x="484090" y="356340"/>
                    </a:cubicBezTo>
                    <a:lnTo>
                      <a:pt x="484090" y="356340"/>
                    </a:lnTo>
                    <a:cubicBezTo>
                      <a:pt x="484090" y="296601"/>
                      <a:pt x="484090" y="236862"/>
                      <a:pt x="484090" y="179182"/>
                    </a:cubicBezTo>
                    <a:lnTo>
                      <a:pt x="484090" y="-37"/>
                    </a:lnTo>
                    <a:lnTo>
                      <a:pt x="484090" y="-37"/>
                    </a:lnTo>
                    <a:cubicBezTo>
                      <a:pt x="403751" y="-37"/>
                      <a:pt x="323412" y="-37"/>
                      <a:pt x="243072" y="-37"/>
                    </a:cubicBezTo>
                    <a:cubicBezTo>
                      <a:pt x="162733" y="-37"/>
                      <a:pt x="80334" y="-37"/>
                      <a:pt x="-6" y="-37"/>
                    </a:cubicBezTo>
                    <a:close/>
                  </a:path>
                </a:pathLst>
              </a:custGeom>
              <a:solidFill>
                <a:srgbClr val="EBEDDB"/>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8" name="Freeform: Shape 127">
                <a:extLst>
                  <a:ext uri="{FF2B5EF4-FFF2-40B4-BE49-F238E27FC236}">
                    <a16:creationId xmlns:a16="http://schemas.microsoft.com/office/drawing/2014/main" id="{8ADC028C-CF71-9008-E136-A3E8C1B1F66C}"/>
                  </a:ext>
                </a:extLst>
              </p:cNvPr>
              <p:cNvSpPr/>
              <p:nvPr/>
            </p:nvSpPr>
            <p:spPr>
              <a:xfrm>
                <a:off x="3568577" y="1683322"/>
                <a:ext cx="7886" cy="411996"/>
              </a:xfrm>
              <a:custGeom>
                <a:avLst/>
                <a:gdLst>
                  <a:gd name="connsiteX0" fmla="*/ 3937 w 7886"/>
                  <a:gd name="connsiteY0" fmla="*/ -37 h 411996"/>
                  <a:gd name="connsiteX1" fmla="*/ 3937 w 7886"/>
                  <a:gd name="connsiteY1" fmla="*/ 102962 h 411996"/>
                  <a:gd name="connsiteX2" fmla="*/ 3937 w 7886"/>
                  <a:gd name="connsiteY2" fmla="*/ 205962 h 411996"/>
                  <a:gd name="connsiteX3" fmla="*/ 3937 w 7886"/>
                  <a:gd name="connsiteY3" fmla="*/ 411960 h 411996"/>
                  <a:gd name="connsiteX4" fmla="*/ 3937 w 7886"/>
                  <a:gd name="connsiteY4" fmla="*/ 411960 h 411996"/>
                  <a:gd name="connsiteX5" fmla="*/ 3937 w 7886"/>
                  <a:gd name="connsiteY5" fmla="*/ 205962 h 411996"/>
                  <a:gd name="connsiteX6" fmla="*/ 3937 w 7886"/>
                  <a:gd name="connsiteY6" fmla="*/ 102962 h 411996"/>
                  <a:gd name="connsiteX7" fmla="*/ 3937 w 7886"/>
                  <a:gd name="connsiteY7" fmla="*/ -37 h 41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86" h="411996">
                    <a:moveTo>
                      <a:pt x="3937" y="-37"/>
                    </a:moveTo>
                    <a:cubicBezTo>
                      <a:pt x="5993" y="34266"/>
                      <a:pt x="5993" y="68660"/>
                      <a:pt x="3937" y="102962"/>
                    </a:cubicBezTo>
                    <a:cubicBezTo>
                      <a:pt x="1877" y="137264"/>
                      <a:pt x="1877" y="171660"/>
                      <a:pt x="3937" y="205962"/>
                    </a:cubicBezTo>
                    <a:cubicBezTo>
                      <a:pt x="9195" y="274527"/>
                      <a:pt x="9195" y="343395"/>
                      <a:pt x="3937" y="411960"/>
                    </a:cubicBezTo>
                    <a:lnTo>
                      <a:pt x="3937" y="411960"/>
                    </a:lnTo>
                    <a:cubicBezTo>
                      <a:pt x="-1320" y="343395"/>
                      <a:pt x="-1320" y="274527"/>
                      <a:pt x="3937" y="205962"/>
                    </a:cubicBezTo>
                    <a:cubicBezTo>
                      <a:pt x="5998" y="171660"/>
                      <a:pt x="5998" y="137264"/>
                      <a:pt x="3937" y="102962"/>
                    </a:cubicBezTo>
                    <a:cubicBezTo>
                      <a:pt x="1882" y="68660"/>
                      <a:pt x="1882" y="34266"/>
                      <a:pt x="3937" y="-37"/>
                    </a:cubicBezTo>
                    <a:close/>
                  </a:path>
                </a:pathLst>
              </a:custGeom>
              <a:solidFill>
                <a:srgbClr val="FFFFED"/>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29" name="Freeform: Shape 128">
                <a:extLst>
                  <a:ext uri="{FF2B5EF4-FFF2-40B4-BE49-F238E27FC236}">
                    <a16:creationId xmlns:a16="http://schemas.microsoft.com/office/drawing/2014/main" id="{00E25DB3-3A14-5C3E-9540-28EA37A272B5}"/>
                  </a:ext>
                </a:extLst>
              </p:cNvPr>
              <p:cNvSpPr/>
              <p:nvPr/>
            </p:nvSpPr>
            <p:spPr>
              <a:xfrm>
                <a:off x="3572520" y="1823401"/>
                <a:ext cx="479976" cy="181278"/>
              </a:xfrm>
              <a:custGeom>
                <a:avLst/>
                <a:gdLst>
                  <a:gd name="connsiteX0" fmla="*/ 0 w 479976"/>
                  <a:gd name="connsiteY0" fmla="*/ 0 h 181278"/>
                  <a:gd name="connsiteX1" fmla="*/ 479976 w 479976"/>
                  <a:gd name="connsiteY1" fmla="*/ 0 h 181278"/>
                  <a:gd name="connsiteX2" fmla="*/ 479976 w 479976"/>
                  <a:gd name="connsiteY2" fmla="*/ 181279 h 181278"/>
                  <a:gd name="connsiteX3" fmla="*/ 0 w 479976"/>
                  <a:gd name="connsiteY3" fmla="*/ 181279 h 181278"/>
                </a:gdLst>
                <a:ahLst/>
                <a:cxnLst>
                  <a:cxn ang="0">
                    <a:pos x="connsiteX0" y="connsiteY0"/>
                  </a:cxn>
                  <a:cxn ang="0">
                    <a:pos x="connsiteX1" y="connsiteY1"/>
                  </a:cxn>
                  <a:cxn ang="0">
                    <a:pos x="connsiteX2" y="connsiteY2"/>
                  </a:cxn>
                  <a:cxn ang="0">
                    <a:pos x="connsiteX3" y="connsiteY3"/>
                  </a:cxn>
                </a:cxnLst>
                <a:rect l="l" t="t" r="r" b="b"/>
                <a:pathLst>
                  <a:path w="479976" h="181278">
                    <a:moveTo>
                      <a:pt x="0" y="0"/>
                    </a:moveTo>
                    <a:lnTo>
                      <a:pt x="479976" y="0"/>
                    </a:lnTo>
                    <a:lnTo>
                      <a:pt x="479976" y="181279"/>
                    </a:lnTo>
                    <a:lnTo>
                      <a:pt x="0" y="181279"/>
                    </a:lnTo>
                    <a:close/>
                  </a:path>
                </a:pathLst>
              </a:custGeom>
              <a:solidFill>
                <a:srgbClr val="FFFFFF"/>
              </a:solidFill>
              <a:ln w="20595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2.Jovis-WorkSansRegular-San"/>
                  <a:ea typeface="+mn-ea"/>
                  <a:cs typeface="+mn-cs"/>
                </a:endParaRPr>
              </a:p>
            </p:txBody>
          </p:sp>
        </p:grpSp>
      </p:grpSp>
    </p:spTree>
    <p:extLst>
      <p:ext uri="{BB962C8B-B14F-4D97-AF65-F5344CB8AC3E}">
        <p14:creationId xmlns:p14="http://schemas.microsoft.com/office/powerpoint/2010/main" val="1504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C41775-795A-B2BA-8B94-A1AD711D78BA}"/>
                  </a:ext>
                </a:extLst>
              </p:cNvPr>
              <p:cNvSpPr txBox="1"/>
              <p:nvPr/>
            </p:nvSpPr>
            <p:spPr>
              <a:xfrm>
                <a:off x="604958" y="4073269"/>
                <a:ext cx="11587042" cy="1259447"/>
              </a:xfrm>
              <a:prstGeom prst="rect">
                <a:avLst/>
              </a:prstGeom>
              <a:noFill/>
            </p:spPr>
            <p:txBody>
              <a:bodyPr wrap="square">
                <a:spAutoFit/>
              </a:bodyPr>
              <a:lstStyle/>
              <a:p>
                <a:pPr lvl="0"/>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TL: </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r>
                  <a:rPr kumimoji="0" lang="en-US" sz="34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ctrlPr>
                      </m:dPr>
                      <m:e>
                        <m: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t>𝒅</m:t>
                        </m:r>
                      </m:e>
                    </m:d>
                    <m: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t>:</m:t>
                    </m:r>
                    <m:d>
                      <m:dPr>
                        <m:begChr m:val="{"/>
                        <m:endChr m:val=""/>
                        <m:ctrlP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ctrlPr>
                      </m:dPr>
                      <m:e>
                        <m:eqArr>
                          <m:eqArrPr>
                            <m:ctrlPr>
                              <a:rPr lang="en-US" sz="3600" b="1" i="1">
                                <a:solidFill>
                                  <a:schemeClr val="bg1"/>
                                </a:solidFill>
                                <a:latin typeface="Cambria Math" panose="02040503050406030204" pitchFamily="18" charset="0"/>
                              </a:rPr>
                            </m:ctrlPr>
                          </m:eqArrPr>
                          <m:e>
                            <m:r>
                              <a:rPr lang="vi-VN" sz="3600" b="1" i="1">
                                <a:solidFill>
                                  <a:schemeClr val="bg1"/>
                                </a:solidFill>
                                <a:latin typeface="Cambria Math" panose="02040503050406030204" pitchFamily="18" charset="0"/>
                              </a:rPr>
                              <m:t>𝒙</m:t>
                            </m:r>
                            <m:r>
                              <a:rPr lang="vi-VN" sz="3600" b="1" i="1">
                                <a:solidFill>
                                  <a:schemeClr val="bg1"/>
                                </a:solidFill>
                                <a:latin typeface="Cambria Math" panose="02040503050406030204" pitchFamily="18" charset="0"/>
                              </a:rPr>
                              <m:t>=−</m:t>
                            </m:r>
                            <m:r>
                              <a:rPr lang="vi-VN" sz="3600" b="1" i="1">
                                <a:solidFill>
                                  <a:schemeClr val="bg1"/>
                                </a:solidFill>
                                <a:latin typeface="Cambria Math" panose="02040503050406030204" pitchFamily="18" charset="0"/>
                              </a:rPr>
                              <m:t>𝟗</m:t>
                            </m:r>
                            <m:r>
                              <a:rPr lang="vi-VN" sz="3600" b="1" i="1">
                                <a:solidFill>
                                  <a:schemeClr val="bg1"/>
                                </a:solidFill>
                                <a:latin typeface="Cambria Math" panose="02040503050406030204" pitchFamily="18" charset="0"/>
                              </a:rPr>
                              <m:t>+</m:t>
                            </m:r>
                            <m:r>
                              <a:rPr lang="vi-VN" sz="3600" b="1" i="1">
                                <a:solidFill>
                                  <a:schemeClr val="bg1"/>
                                </a:solidFill>
                                <a:latin typeface="Cambria Math" panose="02040503050406030204" pitchFamily="18" charset="0"/>
                              </a:rPr>
                              <m:t>𝟖</m:t>
                            </m:r>
                            <m:r>
                              <a:rPr lang="vi-VN" sz="3600" b="1" i="1">
                                <a:solidFill>
                                  <a:schemeClr val="bg1"/>
                                </a:solidFill>
                                <a:latin typeface="Cambria Math" panose="02040503050406030204" pitchFamily="18" charset="0"/>
                              </a:rPr>
                              <m:t>𝒕</m:t>
                            </m:r>
                          </m:e>
                          <m:e>
                            <m:r>
                              <a:rPr lang="vi-VN" sz="3600" b="1" i="1">
                                <a:solidFill>
                                  <a:schemeClr val="bg1"/>
                                </a:solidFill>
                                <a:latin typeface="Cambria Math" panose="02040503050406030204" pitchFamily="18" charset="0"/>
                              </a:rPr>
                              <m:t>𝒚</m:t>
                            </m:r>
                            <m:r>
                              <a:rPr lang="vi-VN" sz="3600" b="1" i="1">
                                <a:solidFill>
                                  <a:schemeClr val="bg1"/>
                                </a:solidFill>
                                <a:latin typeface="Cambria Math" panose="02040503050406030204" pitchFamily="18" charset="0"/>
                              </a:rPr>
                              <m:t>=</m:t>
                            </m:r>
                            <m:r>
                              <a:rPr lang="vi-VN" sz="3600" b="1" i="1">
                                <a:solidFill>
                                  <a:schemeClr val="bg1"/>
                                </a:solidFill>
                                <a:latin typeface="Cambria Math" panose="02040503050406030204" pitchFamily="18" charset="0"/>
                              </a:rPr>
                              <m:t>𝟓</m:t>
                            </m:r>
                            <m:r>
                              <a:rPr lang="vi-VN" sz="3600" b="1" i="1">
                                <a:solidFill>
                                  <a:schemeClr val="bg1"/>
                                </a:solidFill>
                                <a:latin typeface="Cambria Math" panose="02040503050406030204" pitchFamily="18" charset="0"/>
                              </a:rPr>
                              <m:t>−</m:t>
                            </m:r>
                            <m:r>
                              <a:rPr lang="vi-VN" sz="3600" b="1" i="1">
                                <a:solidFill>
                                  <a:schemeClr val="bg1"/>
                                </a:solidFill>
                                <a:latin typeface="Cambria Math" panose="02040503050406030204" pitchFamily="18" charset="0"/>
                              </a:rPr>
                              <m:t>𝟒</m:t>
                            </m:r>
                            <m:r>
                              <a:rPr lang="vi-VN" sz="3600" b="1" i="1">
                                <a:solidFill>
                                  <a:schemeClr val="bg1"/>
                                </a:solidFill>
                                <a:latin typeface="Cambria Math" panose="02040503050406030204" pitchFamily="18" charset="0"/>
                              </a:rPr>
                              <m:t>𝒕</m:t>
                            </m:r>
                          </m:e>
                        </m:eqArr>
                      </m:e>
                    </m:d>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 </a:t>
                </a:r>
                <a14:m>
                  <m:oMath xmlns:m="http://schemas.openxmlformats.org/officeDocument/2006/math">
                    <m:r>
                      <a:rPr lang="en-US" sz="3400" b="1" i="1" smtClean="0">
                        <a:solidFill>
                          <a:schemeClr val="bg1"/>
                        </a:solidFill>
                        <a:latin typeface="Cambria Math" panose="02040503050406030204" pitchFamily="18" charset="0"/>
                      </a:rPr>
                      <m:t>𝑷</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𝟏</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𝟏</m:t>
                    </m:r>
                    <m:r>
                      <a:rPr lang="en-US" sz="3400" b="1" i="1" smtClean="0">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a:t>
                </a:r>
                <a:endParaRPr kumimoji="0" lang="en-US" sz="34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604958" y="4073269"/>
                <a:ext cx="11587042" cy="1259447"/>
              </a:xfrm>
              <a:prstGeom prst="rect">
                <a:avLst/>
              </a:prstGeom>
              <a:blipFill>
                <a:blip r:embed="rId5"/>
                <a:stretch>
                  <a:fillRect l="-14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C41775-795A-B2BA-8B94-A1AD711D78BA}"/>
                  </a:ext>
                </a:extLst>
              </p:cNvPr>
              <p:cNvSpPr txBox="1"/>
              <p:nvPr/>
            </p:nvSpPr>
            <p:spPr>
              <a:xfrm>
                <a:off x="493611" y="1261283"/>
                <a:ext cx="11587042" cy="2200602"/>
              </a:xfrm>
              <a:prstGeom prst="rect">
                <a:avLst/>
              </a:prstGeom>
              <a:noFill/>
            </p:spPr>
            <p:txBody>
              <a:bodyPr wrap="square">
                <a:spAutoFit/>
              </a:bodyPr>
              <a:lstStyle/>
              <a:p>
                <a:pPr lvl="0"/>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Thực</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hành</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1:</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Viết</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phương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trình</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tham</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số</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của</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b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đường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thẳng</a:t>
                </a:r>
                <a:r>
                  <a:rPr kumimoji="0" lang="vi-VN"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dPr>
                      <m:e>
                        <m:r>
                          <a:rPr lang="vi-VN" sz="3400" b="1" i="1">
                            <a:solidFill>
                              <a:prstClr val="white"/>
                            </a:solidFill>
                            <a:latin typeface="Cambria Math" panose="02040503050406030204" pitchFamily="18" charset="0"/>
                            <a:cs typeface="Arial" panose="020B0604020202020204" pitchFamily="34" charset="0"/>
                          </a:rPr>
                          <m:t>𝒅</m:t>
                        </m:r>
                      </m:e>
                    </m:d>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400" b="1" dirty="0">
                    <a:solidFill>
                      <a:prstClr val="white"/>
                    </a:solidFill>
                    <a:latin typeface="Arial" panose="020B0604020202020204" pitchFamily="34" charset="0"/>
                    <a:cs typeface="Arial" panose="020B0604020202020204" pitchFamily="34" charset="0"/>
                  </a:rPr>
                  <a:t>đ</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qua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điểm</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𝑩</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𝟗</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𝟓</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nhận</a:t>
                </a:r>
                <a:b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14:m>
                  <m:oMath xmlns:m="http://schemas.openxmlformats.org/officeDocument/2006/math">
                    <m:acc>
                      <m:accPr>
                        <m:chr m:val="⃗"/>
                        <m:ctrlP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accPr>
                      <m:e>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𝒗</m:t>
                        </m:r>
                      </m:e>
                    </m:acc>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𝟖</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𝟒</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làm</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vectơ</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chỉ</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phương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Tìm</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toạ</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độ</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điểm</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𝑷</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trên</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vi-VN" sz="34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dPr>
                      <m:e>
                        <m:r>
                          <a:rPr kumimoji="0" lang="vi-VN"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e>
                    </m:d>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biết</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𝑷</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có</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tung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độ</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bằng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𝟏</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493611" y="1261283"/>
                <a:ext cx="11587042" cy="2200602"/>
              </a:xfrm>
              <a:prstGeom prst="rect">
                <a:avLst/>
              </a:prstGeom>
              <a:blipFill>
                <a:blip r:embed="rId6"/>
                <a:stretch>
                  <a:fillRect l="-1578" t="-4432" r="-894" b="-8587"/>
                </a:stretch>
              </a:blipFill>
            </p:spPr>
            <p:txBody>
              <a:bodyPr/>
              <a:lstStyle/>
              <a:p>
                <a:r>
                  <a:rPr lang="en-US">
                    <a:noFill/>
                  </a:rPr>
                  <a:t> </a:t>
                </a:r>
              </a:p>
            </p:txBody>
          </p:sp>
        </mc:Fallback>
      </mc:AlternateContent>
    </p:spTree>
    <p:extLst>
      <p:ext uri="{BB962C8B-B14F-4D97-AF65-F5344CB8AC3E}">
        <p14:creationId xmlns:p14="http://schemas.microsoft.com/office/powerpoint/2010/main" val="2939206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63746" y="1201056"/>
                <a:ext cx="11338821" cy="335906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Vận dụng 1: </a:t>
                </a:r>
                <a:r>
                  <a:rPr kumimoji="0" lang="en-US" sz="3400" b="1" i="0" u="none" strike="noStrike" kern="1200" cap="none" spc="0" normalizeH="0" baseline="0" noProof="0">
                    <a:ln>
                      <a:noFill/>
                    </a:ln>
                    <a:solidFill>
                      <a:prstClr val="white"/>
                    </a:solidFill>
                    <a:effectLst/>
                    <a:uLnTx/>
                    <a:uFillTx/>
                    <a:latin typeface="A2.Jovis-WorkSansRegular-San"/>
                    <a:ea typeface="+mn-ea"/>
                    <a:cs typeface="+mn-cs"/>
                  </a:rPr>
                  <a:t>Một trò chơi đua xe ô tô vượt sa mạc trên máy tính đã xác định trước một hệ trục toạ độ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𝑶𝒙𝒚</m:t>
                    </m:r>
                  </m:oMath>
                </a14:m>
                <a:r>
                  <a:rPr kumimoji="0" lang="en-US" sz="3400" b="1" i="0" u="none" strike="noStrike" kern="1200" cap="none" spc="0" normalizeH="0" baseline="0" noProof="0">
                    <a:ln>
                      <a:noFill/>
                    </a:ln>
                    <a:solidFill>
                      <a:prstClr val="white"/>
                    </a:solidFill>
                    <a:effectLst/>
                    <a:uLnTx/>
                    <a:uFillTx/>
                    <a:latin typeface="A2.Jovis-WorkSansRegular-San"/>
                    <a:ea typeface="+mn-ea"/>
                    <a:cs typeface="+mn-cs"/>
                  </a:rPr>
                  <a:t>. Cho biết một ô tô chuyển động thăng đều từ điểm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𝑴</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3400" b="1" i="0" u="none" strike="noStrike" kern="1200" cap="none" spc="0" normalizeH="0" baseline="0" noProof="0">
                    <a:ln>
                      <a:noFill/>
                    </a:ln>
                    <a:solidFill>
                      <a:prstClr val="white"/>
                    </a:solidFill>
                    <a:effectLst/>
                    <a:uLnTx/>
                    <a:uFillTx/>
                    <a:latin typeface="A2.Jovis-WorkSansRegular-San"/>
                    <a:ea typeface="+mn-ea"/>
                    <a:cs typeface="+mn-cs"/>
                  </a:rPr>
                  <a:t> với vectơ vận tốc </a:t>
                </a:r>
                <a14:m>
                  <m:oMath xmlns:m="http://schemas.openxmlformats.org/officeDocument/2006/math">
                    <m:acc>
                      <m:accPr>
                        <m:chr m:val="⃗"/>
                        <m:ctrlP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accPr>
                      <m:e>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𝒗</m:t>
                        </m:r>
                      </m:e>
                    </m:acc>
                    <m:r>
                      <a:rPr kumimoji="0" lang="en-US" sz="34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𝟒𝟎</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𝟑𝟎</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3400" b="1" i="0" u="none" strike="noStrike" kern="1200" cap="none" spc="0" normalizeH="0" baseline="0" noProof="0">
                    <a:ln>
                      <a:noFill/>
                    </a:ln>
                    <a:solidFill>
                      <a:prstClr val="white"/>
                    </a:solidFill>
                    <a:effectLst/>
                    <a:uLnTx/>
                    <a:uFillTx/>
                    <a:latin typeface="A2.Jovis-WorkSansRegular-San"/>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 Viết phương trình tham số của đường thẳng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vi-VN"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𝒅</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biểu diễn đường đi của ô tô.</a:t>
                </a: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63746" y="1201056"/>
                <a:ext cx="11338821" cy="3359061"/>
              </a:xfrm>
              <a:prstGeom prst="rect">
                <a:avLst/>
              </a:prstGeom>
              <a:blipFill>
                <a:blip r:embed="rId5"/>
                <a:stretch>
                  <a:fillRect l="-1558" t="-3085" r="-1451" b="-21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51D78A1F-ACDA-9218-ABA2-8110AF7D88AC}"/>
              </a:ext>
            </a:extLst>
          </p:cNvPr>
          <p:cNvGrpSpPr/>
          <p:nvPr/>
        </p:nvGrpSpPr>
        <p:grpSpPr>
          <a:xfrm>
            <a:off x="8974162" y="4263665"/>
            <a:ext cx="2928405" cy="2306184"/>
            <a:chOff x="8421701" y="4071564"/>
            <a:chExt cx="2928405" cy="2306184"/>
          </a:xfrm>
        </p:grpSpPr>
        <p:cxnSp>
          <p:nvCxnSpPr>
            <p:cNvPr id="7" name="Straight Arrow Connector 6">
              <a:extLst>
                <a:ext uri="{FF2B5EF4-FFF2-40B4-BE49-F238E27FC236}">
                  <a16:creationId xmlns:a16="http://schemas.microsoft.com/office/drawing/2014/main" id="{334230AB-2CB0-41ED-2591-300AFE80B502}"/>
                </a:ext>
              </a:extLst>
            </p:cNvPr>
            <p:cNvCxnSpPr>
              <a:cxnSpLocks/>
            </p:cNvCxnSpPr>
            <p:nvPr/>
          </p:nvCxnSpPr>
          <p:spPr>
            <a:xfrm flipV="1">
              <a:off x="8951899" y="4226218"/>
              <a:ext cx="0" cy="215153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B7A4F2-4686-0B63-3CC6-164A3BBFBCC0}"/>
                </a:ext>
              </a:extLst>
            </p:cNvPr>
            <p:cNvCxnSpPr>
              <a:cxnSpLocks/>
            </p:cNvCxnSpPr>
            <p:nvPr/>
          </p:nvCxnSpPr>
          <p:spPr>
            <a:xfrm>
              <a:off x="8421701" y="6038369"/>
              <a:ext cx="2920721"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05698B-0D4A-BD4F-ED73-BA51F04802FA}"/>
                </a:ext>
              </a:extLst>
            </p:cNvPr>
            <p:cNvCxnSpPr/>
            <p:nvPr/>
          </p:nvCxnSpPr>
          <p:spPr>
            <a:xfrm flipV="1">
              <a:off x="8744430" y="4587368"/>
              <a:ext cx="2366683" cy="13523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BD8A8C69-65F5-873E-3ABC-89CDF8D56F80}"/>
                </a:ext>
              </a:extLst>
            </p:cNvPr>
            <p:cNvSpPr/>
            <p:nvPr/>
          </p:nvSpPr>
          <p:spPr>
            <a:xfrm>
              <a:off x="9145496" y="5600594"/>
              <a:ext cx="129133" cy="1291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cxnSp>
          <p:nvCxnSpPr>
            <p:cNvPr id="16" name="Straight Arrow Connector 15">
              <a:extLst>
                <a:ext uri="{FF2B5EF4-FFF2-40B4-BE49-F238E27FC236}">
                  <a16:creationId xmlns:a16="http://schemas.microsoft.com/office/drawing/2014/main" id="{F2E25349-E0CD-6E6D-DFEB-8BDE90261F20}"/>
                </a:ext>
              </a:extLst>
            </p:cNvPr>
            <p:cNvCxnSpPr>
              <a:cxnSpLocks/>
            </p:cNvCxnSpPr>
            <p:nvPr/>
          </p:nvCxnSpPr>
          <p:spPr>
            <a:xfrm flipV="1">
              <a:off x="9543570" y="4630378"/>
              <a:ext cx="499462" cy="272035"/>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1137FF0F-6B8C-A364-70BE-63352EE68D40}"/>
                </a:ext>
              </a:extLst>
            </p:cNvPr>
            <p:cNvSpPr txBox="1"/>
            <p:nvPr/>
          </p:nvSpPr>
          <p:spPr>
            <a:xfrm>
              <a:off x="8622301" y="5989273"/>
              <a:ext cx="344966"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O</a:t>
              </a:r>
            </a:p>
          </p:txBody>
        </p:sp>
        <p:sp>
          <p:nvSpPr>
            <p:cNvPr id="19" name="TextBox 18">
              <a:extLst>
                <a:ext uri="{FF2B5EF4-FFF2-40B4-BE49-F238E27FC236}">
                  <a16:creationId xmlns:a16="http://schemas.microsoft.com/office/drawing/2014/main" id="{0508B2E2-10AD-A4DB-CB2C-25AD7DB5795C}"/>
                </a:ext>
              </a:extLst>
            </p:cNvPr>
            <p:cNvSpPr txBox="1"/>
            <p:nvPr/>
          </p:nvSpPr>
          <p:spPr>
            <a:xfrm>
              <a:off x="11051626" y="5989273"/>
              <a:ext cx="298480"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x</a:t>
              </a:r>
            </a:p>
          </p:txBody>
        </p:sp>
        <p:sp>
          <p:nvSpPr>
            <p:cNvPr id="20" name="TextBox 19">
              <a:extLst>
                <a:ext uri="{FF2B5EF4-FFF2-40B4-BE49-F238E27FC236}">
                  <a16:creationId xmlns:a16="http://schemas.microsoft.com/office/drawing/2014/main" id="{3B8C2216-AE03-9BF3-9C32-4A5651C8121B}"/>
                </a:ext>
              </a:extLst>
            </p:cNvPr>
            <p:cNvSpPr txBox="1"/>
            <p:nvPr/>
          </p:nvSpPr>
          <p:spPr>
            <a:xfrm>
              <a:off x="8606933" y="4071564"/>
              <a:ext cx="298480"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y</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3A9D2A6-2759-C8F0-E3A0-8B1310893766}"/>
                    </a:ext>
                  </a:extLst>
                </p:cNvPr>
                <p:cNvSpPr txBox="1"/>
                <p:nvPr/>
              </p:nvSpPr>
              <p:spPr>
                <a:xfrm>
                  <a:off x="9543570" y="4461101"/>
                  <a:ext cx="365806"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6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accPr>
                          <m:e>
                            <m:r>
                              <a:rPr kumimoji="0" lang="en-US" sz="16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𝒗</m:t>
                            </m:r>
                          </m:e>
                        </m:acc>
                      </m:oMath>
                    </m:oMathPara>
                  </a14:m>
                  <a:endPar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20">
                  <a:extLst>
                    <a:ext uri="{FF2B5EF4-FFF2-40B4-BE49-F238E27FC236}">
                      <a16:creationId xmlns:a16="http://schemas.microsoft.com/office/drawing/2014/main" id="{B3A9D2A6-2759-C8F0-E3A0-8B1310893766}"/>
                    </a:ext>
                  </a:extLst>
                </p:cNvPr>
                <p:cNvSpPr txBox="1">
                  <a:spLocks noRot="1" noChangeAspect="1" noMove="1" noResize="1" noEditPoints="1" noAdjustHandles="1" noChangeArrowheads="1" noChangeShapeType="1" noTextEdit="1"/>
                </p:cNvSpPr>
                <p:nvPr/>
              </p:nvSpPr>
              <p:spPr>
                <a:xfrm>
                  <a:off x="9543570" y="4461101"/>
                  <a:ext cx="365806" cy="338554"/>
                </a:xfrm>
                <a:prstGeom prst="rect">
                  <a:avLst/>
                </a:prstGeom>
                <a:blipFill>
                  <a:blip r:embed="rId6"/>
                  <a:stretch>
                    <a:fillRect/>
                  </a:stretch>
                </a:blipFill>
                <a:ln>
                  <a:no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4FE1D9A2-9C1B-5DEA-7811-6E337D11293A}"/>
                </a:ext>
              </a:extLst>
            </p:cNvPr>
            <p:cNvSpPr txBox="1"/>
            <p:nvPr/>
          </p:nvSpPr>
          <p:spPr>
            <a:xfrm>
              <a:off x="10501046" y="4461101"/>
              <a:ext cx="309700"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t>
              </a:r>
            </a:p>
          </p:txBody>
        </p:sp>
        <p:sp>
          <p:nvSpPr>
            <p:cNvPr id="23" name="TextBox 22">
              <a:extLst>
                <a:ext uri="{FF2B5EF4-FFF2-40B4-BE49-F238E27FC236}">
                  <a16:creationId xmlns:a16="http://schemas.microsoft.com/office/drawing/2014/main" id="{3C9E3B97-356C-A22C-AD08-E3DC4F82B0CB}"/>
                </a:ext>
              </a:extLst>
            </p:cNvPr>
            <p:cNvSpPr txBox="1"/>
            <p:nvPr/>
          </p:nvSpPr>
          <p:spPr>
            <a:xfrm>
              <a:off x="9261992" y="5582768"/>
              <a:ext cx="779381" cy="33855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M(1,1)</a:t>
              </a:r>
            </a:p>
          </p:txBody>
        </p:sp>
        <p:pic>
          <p:nvPicPr>
            <p:cNvPr id="25" name="Picture 24" descr="A red sports car&#10;&#10;Description automatically generated with medium confidence">
              <a:extLst>
                <a:ext uri="{FF2B5EF4-FFF2-40B4-BE49-F238E27FC236}">
                  <a16:creationId xmlns:a16="http://schemas.microsoft.com/office/drawing/2014/main" id="{3762F631-06BB-9347-57BD-8BDEB62D684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19687088">
              <a:off x="9117738" y="5108065"/>
              <a:ext cx="704026" cy="387933"/>
            </a:xfrm>
            <a:prstGeom prst="rect">
              <a:avLst/>
            </a:prstGeom>
          </p:spPr>
        </p:pic>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8F176E-0412-E143-3130-E3698B920EB8}"/>
                  </a:ext>
                </a:extLst>
              </p:cNvPr>
              <p:cNvSpPr txBox="1"/>
              <p:nvPr/>
            </p:nvSpPr>
            <p:spPr>
              <a:xfrm>
                <a:off x="166285" y="4331442"/>
                <a:ext cx="11587042" cy="2120709"/>
              </a:xfrm>
              <a:prstGeom prst="rect">
                <a:avLst/>
              </a:prstGeom>
              <a:noFill/>
            </p:spPr>
            <p:txBody>
              <a:bodyPr wrap="square">
                <a:spAutoFit/>
              </a:bodyPr>
              <a:lstStyle/>
              <a:p>
                <a:pPr lvl="0">
                  <a:lnSpc>
                    <a:spcPct val="120000"/>
                  </a:lnSpc>
                </a:pPr>
                <a:r>
                  <a:rPr kumimoji="0" lang="en-US" sz="3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TL: </a:t>
                </a:r>
                <a:r>
                  <a:rPr kumimoji="0" lang="en-US" sz="3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a:t>
                </a:r>
                <a:r>
                  <a:rPr kumimoji="0" lang="en-US" sz="34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14:m>
                  <m:oMath xmlns:m="http://schemas.openxmlformats.org/officeDocument/2006/math">
                    <m:d>
                      <m:dPr>
                        <m:ctrlP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ctrlPr>
                      </m:dPr>
                      <m:e>
                        <m: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t>𝒅</m:t>
                        </m:r>
                      </m:e>
                    </m:d>
                    <m: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t>:</m:t>
                    </m:r>
                    <m:d>
                      <m:dPr>
                        <m:begChr m:val="{"/>
                        <m:endChr m:val=""/>
                        <m:ctrlPr>
                          <a:rPr kumimoji="0" lang="en-US" sz="3400" b="1" i="1" u="none" strike="noStrike" kern="1200" cap="none" spc="0" normalizeH="0" noProof="0" smtClean="0">
                            <a:ln>
                              <a:noFill/>
                            </a:ln>
                            <a:solidFill>
                              <a:schemeClr val="bg1"/>
                            </a:solidFill>
                            <a:effectLst/>
                            <a:uLnTx/>
                            <a:uFillTx/>
                            <a:latin typeface="Cambria Math" panose="02040503050406030204" pitchFamily="18" charset="0"/>
                            <a:cs typeface="Arial" panose="020B0604020202020204" pitchFamily="34" charset="0"/>
                          </a:rPr>
                        </m:ctrlPr>
                      </m:dPr>
                      <m:e>
                        <m:eqArr>
                          <m:eqArrPr>
                            <m:ctrlPr>
                              <a:rPr lang="en-US" sz="3600" b="1" i="1">
                                <a:solidFill>
                                  <a:schemeClr val="bg1"/>
                                </a:solidFill>
                                <a:latin typeface="Cambria Math" panose="02040503050406030204" pitchFamily="18" charset="0"/>
                              </a:rPr>
                            </m:ctrlPr>
                          </m:eqArrPr>
                          <m:e>
                            <m:r>
                              <a:rPr lang="vi-VN" sz="3600" b="1" i="1">
                                <a:solidFill>
                                  <a:schemeClr val="bg1"/>
                                </a:solidFill>
                                <a:latin typeface="Cambria Math" panose="02040503050406030204" pitchFamily="18" charset="0"/>
                              </a:rPr>
                              <m:t>𝒙</m:t>
                            </m:r>
                            <m:r>
                              <a:rPr lang="vi-VN" sz="3600" b="1" i="1">
                                <a:solidFill>
                                  <a:schemeClr val="bg1"/>
                                </a:solidFill>
                                <a:latin typeface="Cambria Math" panose="02040503050406030204" pitchFamily="18" charset="0"/>
                              </a:rPr>
                              <m:t>=</m:t>
                            </m:r>
                            <m:r>
                              <a:rPr lang="en-US" sz="3600" b="1" i="1" smtClean="0">
                                <a:solidFill>
                                  <a:schemeClr val="bg1"/>
                                </a:solidFill>
                                <a:latin typeface="Cambria Math" panose="02040503050406030204" pitchFamily="18" charset="0"/>
                              </a:rPr>
                              <m:t>𝟏</m:t>
                            </m:r>
                            <m:r>
                              <a:rPr lang="vi-VN" sz="3600" b="1" i="1">
                                <a:solidFill>
                                  <a:schemeClr val="bg1"/>
                                </a:solidFill>
                                <a:latin typeface="Cambria Math" panose="02040503050406030204" pitchFamily="18" charset="0"/>
                              </a:rPr>
                              <m:t>+</m:t>
                            </m:r>
                            <m:r>
                              <a:rPr lang="en-US" sz="3600" b="1" i="1" smtClean="0">
                                <a:solidFill>
                                  <a:schemeClr val="bg1"/>
                                </a:solidFill>
                                <a:latin typeface="Cambria Math" panose="02040503050406030204" pitchFamily="18" charset="0"/>
                              </a:rPr>
                              <m:t>𝟒𝟎</m:t>
                            </m:r>
                            <m:r>
                              <a:rPr lang="vi-VN" sz="3600" b="1" i="1">
                                <a:solidFill>
                                  <a:schemeClr val="bg1"/>
                                </a:solidFill>
                                <a:latin typeface="Cambria Math" panose="02040503050406030204" pitchFamily="18" charset="0"/>
                              </a:rPr>
                              <m:t>𝒕</m:t>
                            </m:r>
                          </m:e>
                          <m:e>
                            <m:r>
                              <a:rPr lang="vi-VN" sz="3600" b="1" i="1">
                                <a:solidFill>
                                  <a:schemeClr val="bg1"/>
                                </a:solidFill>
                                <a:latin typeface="Cambria Math" panose="02040503050406030204" pitchFamily="18" charset="0"/>
                              </a:rPr>
                              <m:t>𝒚</m:t>
                            </m:r>
                            <m:r>
                              <a:rPr lang="vi-VN" sz="3600" b="1" i="1">
                                <a:solidFill>
                                  <a:schemeClr val="bg1"/>
                                </a:solidFill>
                                <a:latin typeface="Cambria Math" panose="02040503050406030204" pitchFamily="18" charset="0"/>
                              </a:rPr>
                              <m:t>=</m:t>
                            </m:r>
                            <m:r>
                              <a:rPr lang="en-US" sz="3600" b="1" i="1" smtClean="0">
                                <a:solidFill>
                                  <a:schemeClr val="bg1"/>
                                </a:solidFill>
                                <a:latin typeface="Cambria Math" panose="02040503050406030204" pitchFamily="18" charset="0"/>
                              </a:rPr>
                              <m:t>𝟏</m:t>
                            </m:r>
                            <m:r>
                              <a:rPr lang="en-US" sz="3600" b="1" i="1" smtClean="0">
                                <a:solidFill>
                                  <a:schemeClr val="bg1"/>
                                </a:solidFill>
                                <a:latin typeface="Cambria Math" panose="02040503050406030204" pitchFamily="18" charset="0"/>
                              </a:rPr>
                              <m:t>+</m:t>
                            </m:r>
                            <m:r>
                              <a:rPr lang="en-US" sz="3600" b="1" i="1" smtClean="0">
                                <a:solidFill>
                                  <a:schemeClr val="bg1"/>
                                </a:solidFill>
                                <a:latin typeface="Cambria Math" panose="02040503050406030204" pitchFamily="18" charset="0"/>
                              </a:rPr>
                              <m:t>𝟑𝟎</m:t>
                            </m:r>
                            <m:r>
                              <a:rPr lang="vi-VN" sz="3600" b="1" i="1">
                                <a:solidFill>
                                  <a:schemeClr val="bg1"/>
                                </a:solidFill>
                                <a:latin typeface="Cambria Math" panose="02040503050406030204" pitchFamily="18" charset="0"/>
                              </a:rPr>
                              <m:t>𝒕</m:t>
                            </m:r>
                          </m:e>
                        </m:eqArr>
                      </m:e>
                    </m:d>
                  </m:oMath>
                </a14:m>
                <a:r>
                  <a:rPr kumimoji="0" lang="en-US" sz="3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4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kumimoji="0" lang="en-US" sz="3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     </a:t>
                </a:r>
                <a:r>
                  <a:rPr kumimoji="0" lang="en-US" sz="3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b)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𝟖𝟏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𝟔𝟏</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𝟏𝟔𝟏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𝟏𝟐𝟏</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a:t>
                </a:r>
                <a:endParaRPr kumimoji="0" lang="en-US" sz="3400" b="1" i="0" u="none" strike="noStrike" kern="1200" cap="none" spc="0" normalizeH="0" baseline="0" noProof="0" dirty="0">
                  <a:ln>
                    <a:noFill/>
                  </a:ln>
                  <a:solidFill>
                    <a:srgbClr val="FFCE54"/>
                  </a:solidFill>
                  <a:effectLst/>
                  <a:uLnTx/>
                  <a:uFillTx/>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C48F176E-0412-E143-3130-E3698B920EB8}"/>
                  </a:ext>
                </a:extLst>
              </p:cNvPr>
              <p:cNvSpPr txBox="1">
                <a:spLocks noRot="1" noChangeAspect="1" noMove="1" noResize="1" noEditPoints="1" noAdjustHandles="1" noChangeArrowheads="1" noChangeShapeType="1" noTextEdit="1"/>
              </p:cNvSpPr>
              <p:nvPr/>
            </p:nvSpPr>
            <p:spPr>
              <a:xfrm>
                <a:off x="166285" y="4331442"/>
                <a:ext cx="11587042" cy="2120709"/>
              </a:xfrm>
              <a:prstGeom prst="rect">
                <a:avLst/>
              </a:prstGeom>
              <a:blipFill>
                <a:blip r:embed="rId8"/>
                <a:stretch>
                  <a:fillRect l="-1473" b="-6628"/>
                </a:stretch>
              </a:blipFill>
            </p:spPr>
            <p:txBody>
              <a:bodyPr/>
              <a:lstStyle/>
              <a:p>
                <a:r>
                  <a:rPr lang="en-US">
                    <a:noFill/>
                  </a:rPr>
                  <a:t> </a:t>
                </a:r>
              </a:p>
            </p:txBody>
          </p:sp>
        </mc:Fallback>
      </mc:AlternateContent>
    </p:spTree>
    <p:extLst>
      <p:ext uri="{BB962C8B-B14F-4D97-AF65-F5344CB8AC3E}">
        <p14:creationId xmlns:p14="http://schemas.microsoft.com/office/powerpoint/2010/main" val="1559960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wipe(left)">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98854" y="2380515"/>
                <a:ext cx="10994291" cy="3942618"/>
              </a:xfrm>
              <a:prstGeom prst="rect">
                <a:avLst/>
              </a:prstGeom>
              <a:noFill/>
            </p:spPr>
            <p:txBody>
              <a:bodyPr wrap="square" rtlCol="0">
                <a:spAutoFit/>
              </a:bodyPr>
              <a:lstStyle/>
              <a:p>
                <a:pPr lvl="0" algn="just">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H1: </a:t>
                </a:r>
                <a:r>
                  <a:rPr lang="en-US" sz="3400" b="1">
                    <a:solidFill>
                      <a:schemeClr val="bg1"/>
                    </a:solidFill>
                    <a:latin typeface="Arial" panose="020B0604020202020204" pitchFamily="34" charset="0"/>
                    <a:cs typeface="Arial" panose="020B0604020202020204" pitchFamily="34" charset="0"/>
                  </a:rPr>
                  <a:t>Trong mặt phẳng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𝑶𝒙𝒚</m:t>
                    </m:r>
                  </m:oMath>
                </a14:m>
                <a:r>
                  <a:rPr lang="en-US" sz="3400" b="1">
                    <a:solidFill>
                      <a:schemeClr val="bg1"/>
                    </a:solidFill>
                    <a:latin typeface="Arial" panose="020B0604020202020204" pitchFamily="34" charset="0"/>
                    <a:cs typeface="Arial" panose="020B0604020202020204" pitchFamily="34" charset="0"/>
                  </a:rPr>
                  <a:t>, cho đường thẳng </a:t>
                </a:r>
                <a14:m>
                  <m:oMath xmlns:m="http://schemas.openxmlformats.org/officeDocument/2006/math">
                    <m:d>
                      <m:dPr>
                        <m:ctrlPr>
                          <a:rPr lang="vi-VN" sz="3400" b="1" i="1" smtClean="0">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đi qua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𝑴</m:t>
                    </m:r>
                    <m:r>
                      <a:rPr lang="en-US" sz="3400" b="1" i="1" baseline="-25000">
                        <a:solidFill>
                          <a:schemeClr val="bg1"/>
                        </a:solidFill>
                        <a:latin typeface="Cambria Math" panose="02040503050406030204" pitchFamily="18" charset="0"/>
                        <a:cs typeface="Arial" panose="020B0604020202020204" pitchFamily="34" charset="0"/>
                      </a:rPr>
                      <m:t>𝟎</m:t>
                    </m:r>
                    <m:r>
                      <a:rPr lang="vi-VN" sz="3400" b="1" i="1">
                        <a:solidFill>
                          <a:schemeClr val="bg1"/>
                        </a:solidFill>
                        <a:latin typeface="Cambria Math" panose="02040503050406030204" pitchFamily="18" charset="0"/>
                        <a:cs typeface="Arial" panose="020B0604020202020204" pitchFamily="34" charset="0"/>
                      </a:rPr>
                      <m:t>(</m:t>
                    </m:r>
                    <m:r>
                      <a:rPr lang="vi-VN" sz="3400" b="1" i="1">
                        <a:solidFill>
                          <a:schemeClr val="bg1"/>
                        </a:solidFill>
                        <a:latin typeface="Cambria Math" panose="02040503050406030204" pitchFamily="18" charset="0"/>
                        <a:cs typeface="Arial" panose="020B0604020202020204" pitchFamily="34" charset="0"/>
                      </a:rPr>
                      <m:t>𝒙</m:t>
                    </m:r>
                    <m:r>
                      <a:rPr lang="vi-VN" sz="3400" b="1" i="1" baseline="-25000">
                        <a:solidFill>
                          <a:schemeClr val="bg1"/>
                        </a:solidFill>
                        <a:latin typeface="Cambria Math" panose="02040503050406030204" pitchFamily="18" charset="0"/>
                        <a:cs typeface="Arial" panose="020B0604020202020204" pitchFamily="34" charset="0"/>
                      </a:rPr>
                      <m:t>𝟎</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baseline="-25000" smtClean="0">
                        <a:solidFill>
                          <a:schemeClr val="bg1"/>
                        </a:solidFill>
                        <a:latin typeface="Cambria Math" panose="02040503050406030204" pitchFamily="18" charset="0"/>
                        <a:cs typeface="Arial" panose="020B0604020202020204" pitchFamily="34" charset="0"/>
                      </a:rPr>
                      <m:t>𝟎</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và nhận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cs typeface="Arial" panose="020B0604020202020204" pitchFamily="34" charset="0"/>
                      </a:rPr>
                      <m:t>=</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𝒂</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𝒃</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làm vectơ pháp tuyến</a:t>
                </a:r>
                <a:r>
                  <a:rPr lang="vi-VN" sz="3400" b="1">
                    <a:solidFill>
                      <a:schemeClr val="bg1"/>
                    </a:solidFill>
                    <a:latin typeface="Arial" panose="020B0604020202020204" pitchFamily="34" charset="0"/>
                    <a:cs typeface="Arial" panose="020B0604020202020204" pitchFamily="34" charset="0"/>
                  </a:rPr>
                  <a:t>.</a:t>
                </a:r>
                <a:r>
                  <a:rPr lang="en-US" sz="3400" b="1">
                    <a:solidFill>
                      <a:schemeClr val="bg1"/>
                    </a:solidFill>
                    <a:latin typeface="Arial" panose="020B0604020202020204" pitchFamily="34" charset="0"/>
                    <a:cs typeface="Arial" panose="020B0604020202020204" pitchFamily="34" charset="0"/>
                  </a:rPr>
                  <a:t> Với mỗi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𝑴</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𝒙</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thuộc </a:t>
                </a:r>
                <a14:m>
                  <m:oMath xmlns:m="http://schemas.openxmlformats.org/officeDocument/2006/math">
                    <m:d>
                      <m:dPr>
                        <m:ctrlPr>
                          <a:rPr lang="vi-VN"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chứng tỏ rằng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𝑴</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𝒙</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có toạ độ thỏa mãn phương trình: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𝒃𝒚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𝒄</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(với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𝒄</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𝒂𝒙</m:t>
                    </m:r>
                    <m:r>
                      <a:rPr lang="en-US" sz="3400" b="1" i="1" baseline="-25000" smtClean="0">
                        <a:solidFill>
                          <a:schemeClr val="bg1"/>
                        </a:solidFill>
                        <a:latin typeface="Cambria Math" panose="02040503050406030204" pitchFamily="18" charset="0"/>
                        <a:cs typeface="Arial" panose="020B0604020202020204" pitchFamily="34" charset="0"/>
                      </a:rPr>
                      <m:t>𝟎</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𝒃𝒚</m:t>
                    </m:r>
                    <m:r>
                      <a:rPr lang="en-US" sz="3400" b="1" i="1" baseline="-25000" smtClean="0">
                        <a:solidFill>
                          <a:schemeClr val="bg1"/>
                        </a:solidFill>
                        <a:latin typeface="Cambria Math" panose="02040503050406030204" pitchFamily="18" charset="0"/>
                        <a:cs typeface="Arial" panose="020B0604020202020204" pitchFamily="34" charset="0"/>
                      </a:rPr>
                      <m:t>𝟎</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a:t>
                </a:r>
                <a:endParaRPr kumimoji="0" lang="en-US" sz="3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98854" y="2380515"/>
                <a:ext cx="10994291" cy="3942618"/>
              </a:xfrm>
              <a:prstGeom prst="rect">
                <a:avLst/>
              </a:prstGeom>
              <a:blipFill>
                <a:blip r:embed="rId6"/>
                <a:stretch>
                  <a:fillRect l="-1608" r="-1497" b="-448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1057854"/>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 Phương trình</a:t>
            </a:r>
            <a:r>
              <a:rPr kumimoji="0" lang="es-ES" sz="2800" b="1" i="0" u="none" strike="noStrike" kern="1200" cap="none" spc="0" normalizeH="0" baseline="0" noProof="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1.3.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Phương trình tổng quát của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8886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C41775-795A-B2BA-8B94-A1AD711D78BA}"/>
                  </a:ext>
                </a:extLst>
              </p:cNvPr>
              <p:cNvSpPr txBox="1"/>
              <p:nvPr/>
            </p:nvSpPr>
            <p:spPr>
              <a:xfrm>
                <a:off x="252313" y="1306998"/>
                <a:ext cx="11853652" cy="4902048"/>
              </a:xfrm>
              <a:prstGeom prst="rect">
                <a:avLst/>
              </a:prstGeom>
              <a:noFill/>
            </p:spPr>
            <p:txBody>
              <a:bodyPr wrap="square">
                <a:spAutoFit/>
              </a:bodyPr>
              <a:lstStyle/>
              <a:p>
                <a:pPr>
                  <a:lnSpc>
                    <a:spcPct val="150000"/>
                  </a:lnSpc>
                </a:pPr>
                <a:r>
                  <a:rPr lang="en-US" sz="3400" b="1" dirty="0">
                    <a:solidFill>
                      <a:srgbClr val="FF0000"/>
                    </a:solidFill>
                  </a:rPr>
                  <a:t>TL: </a:t>
                </a:r>
                <a14:m>
                  <m:oMath xmlns:m="http://schemas.openxmlformats.org/officeDocument/2006/math">
                    <m:acc>
                      <m:accPr>
                        <m:chr m:val="⃗"/>
                        <m:ctrlPr>
                          <a:rPr lang="en-US" sz="3400" b="1" i="1" smtClean="0">
                            <a:solidFill>
                              <a:srgbClr val="FFCE54"/>
                            </a:solidFill>
                            <a:latin typeface="Cambria Math" panose="02040503050406030204" pitchFamily="18" charset="0"/>
                          </a:rPr>
                        </m:ctrlPr>
                      </m:accPr>
                      <m:e>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𝑴</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𝑴</m:t>
                        </m:r>
                      </m:e>
                    </m:acc>
                    <m:r>
                      <a:rPr lang="en-US" sz="3400" b="1" i="1">
                        <a:solidFill>
                          <a:srgbClr val="FFCE54"/>
                        </a:solidFill>
                        <a:latin typeface="Cambria Math" panose="02040503050406030204" pitchFamily="18" charset="0"/>
                      </a:rPr>
                      <m:t>=</m:t>
                    </m:r>
                    <m:d>
                      <m:dPr>
                        <m:ctrlPr>
                          <a:rPr lang="en-US" sz="3400" b="1" i="1">
                            <a:solidFill>
                              <a:srgbClr val="FFCE54"/>
                            </a:solidFill>
                            <a:latin typeface="Cambria Math" panose="02040503050406030204" pitchFamily="18" charset="0"/>
                          </a:rPr>
                        </m:ctrlPr>
                      </m:dPr>
                      <m:e>
                        <m:r>
                          <a:rPr lang="en-US" sz="3400" b="1" i="1">
                            <a:solidFill>
                              <a:srgbClr val="FFCE54"/>
                            </a:solidFill>
                            <a:latin typeface="Cambria Math" panose="02040503050406030204" pitchFamily="18" charset="0"/>
                          </a:rPr>
                          <m:t>𝒙</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𝒙</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m:t>
                        </m:r>
                        <m:r>
                          <a:rPr lang="en-US" sz="3400" b="1" i="1">
                            <a:solidFill>
                              <a:srgbClr val="FFCE54"/>
                            </a:solidFill>
                            <a:latin typeface="Cambria Math" panose="02040503050406030204" pitchFamily="18" charset="0"/>
                          </a:rPr>
                          <m:t>𝒚</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𝒚</m:t>
                            </m:r>
                          </m:e>
                          <m:sub>
                            <m:r>
                              <a:rPr lang="en-US" sz="3400" b="1" i="1">
                                <a:solidFill>
                                  <a:srgbClr val="FFCE54"/>
                                </a:solidFill>
                                <a:latin typeface="Cambria Math" panose="02040503050406030204" pitchFamily="18" charset="0"/>
                              </a:rPr>
                              <m:t>𝟎</m:t>
                            </m:r>
                          </m:sub>
                        </m:sSub>
                      </m:e>
                    </m:d>
                  </m:oMath>
                </a14:m>
                <a:r>
                  <a:rPr lang="en-US" sz="3400" b="1" dirty="0">
                    <a:solidFill>
                      <a:srgbClr val="FFCE54"/>
                    </a:solidFill>
                  </a:rPr>
                  <a:t> </a:t>
                </a:r>
                <a:endParaRPr lang="en-US" sz="3400" dirty="0">
                  <a:solidFill>
                    <a:srgbClr val="FFCE54"/>
                  </a:solidFill>
                </a:endParaRPr>
              </a:p>
              <a:p>
                <a:pPr>
                  <a:lnSpc>
                    <a:spcPct val="150000"/>
                  </a:lnSpc>
                </a:pPr>
                <a14:m>
                  <m:oMathPara xmlns:m="http://schemas.openxmlformats.org/officeDocument/2006/math">
                    <m:oMathParaPr>
                      <m:jc m:val="left"/>
                    </m:oMathParaPr>
                    <m:oMath xmlns:m="http://schemas.openxmlformats.org/officeDocument/2006/math">
                      <m:r>
                        <a:rPr lang="en-US" sz="3400" b="1" i="1">
                          <a:solidFill>
                            <a:srgbClr val="FFCE54"/>
                          </a:solidFill>
                          <a:latin typeface="Cambria Math" panose="02040503050406030204" pitchFamily="18" charset="0"/>
                        </a:rPr>
                        <m:t>𝑴</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𝑴</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m:t>
                      </m:r>
                      <m:d>
                        <m:dPr>
                          <m:ctrlPr>
                            <a:rPr lang="en-US" sz="3400" b="1" i="1" smtClean="0">
                              <a:solidFill>
                                <a:srgbClr val="FFCE54"/>
                              </a:solidFill>
                              <a:latin typeface="Cambria Math" panose="02040503050406030204" pitchFamily="18" charset="0"/>
                            </a:rPr>
                          </m:ctrlPr>
                        </m:dPr>
                        <m:e>
                          <m:r>
                            <a:rPr lang="en-US" sz="3400" b="1" i="1">
                              <a:solidFill>
                                <a:srgbClr val="FFCE54"/>
                              </a:solidFill>
                              <a:latin typeface="Cambria Math" panose="02040503050406030204" pitchFamily="18" charset="0"/>
                              <a:ea typeface="Cambria Math" panose="02040503050406030204" pitchFamily="18" charset="0"/>
                            </a:rPr>
                            <m:t>∆</m:t>
                          </m:r>
                        </m:e>
                      </m:d>
                      <m:r>
                        <a:rPr lang="en-US" sz="3400" b="1" i="1">
                          <a:solidFill>
                            <a:srgbClr val="FFCE54"/>
                          </a:solidFill>
                          <a:latin typeface="Cambria Math" panose="02040503050406030204" pitchFamily="18" charset="0"/>
                        </a:rPr>
                        <m:t>⇔</m:t>
                      </m:r>
                      <m:acc>
                        <m:accPr>
                          <m:chr m:val="⃗"/>
                          <m:ctrlPr>
                            <a:rPr lang="en-US" sz="3400" b="1" i="1">
                              <a:solidFill>
                                <a:srgbClr val="FFCE54"/>
                              </a:solidFill>
                              <a:latin typeface="Cambria Math" panose="02040503050406030204" pitchFamily="18" charset="0"/>
                            </a:rPr>
                          </m:ctrlPr>
                        </m:accPr>
                        <m:e>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𝑴</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𝑴</m:t>
                          </m:r>
                        </m:e>
                      </m:acc>
                      <m:r>
                        <a:rPr lang="en-US" sz="3400" b="1" i="1">
                          <a:solidFill>
                            <a:srgbClr val="FFCE54"/>
                          </a:solidFill>
                          <a:latin typeface="Cambria Math" panose="02040503050406030204" pitchFamily="18" charset="0"/>
                        </a:rPr>
                        <m:t>⊥</m:t>
                      </m:r>
                      <m:acc>
                        <m:accPr>
                          <m:chr m:val="⃗"/>
                          <m:ctrlPr>
                            <a:rPr lang="en-US" sz="3400" b="1" i="1">
                              <a:solidFill>
                                <a:srgbClr val="FFCE54"/>
                              </a:solidFill>
                              <a:latin typeface="Cambria Math" panose="02040503050406030204" pitchFamily="18" charset="0"/>
                            </a:rPr>
                          </m:ctrlPr>
                        </m:accPr>
                        <m:e>
                          <m:r>
                            <a:rPr lang="en-US" sz="3400" b="1" i="1">
                              <a:solidFill>
                                <a:srgbClr val="FFCE54"/>
                              </a:solidFill>
                              <a:latin typeface="Cambria Math" panose="02040503050406030204" pitchFamily="18" charset="0"/>
                            </a:rPr>
                            <m:t>𝒏</m:t>
                          </m:r>
                        </m:e>
                      </m:acc>
                      <m:r>
                        <a:rPr lang="en-US" sz="3400" b="1" i="1">
                          <a:solidFill>
                            <a:srgbClr val="FFCE54"/>
                          </a:solidFill>
                          <a:latin typeface="Cambria Math" panose="02040503050406030204" pitchFamily="18" charset="0"/>
                        </a:rPr>
                        <m:t>⇔</m:t>
                      </m:r>
                      <m:acc>
                        <m:accPr>
                          <m:chr m:val="⃗"/>
                          <m:ctrlPr>
                            <a:rPr lang="en-US" sz="3400" b="1" i="1">
                              <a:solidFill>
                                <a:srgbClr val="FFCE54"/>
                              </a:solidFill>
                              <a:latin typeface="Cambria Math" panose="02040503050406030204" pitchFamily="18" charset="0"/>
                            </a:rPr>
                          </m:ctrlPr>
                        </m:accPr>
                        <m:e>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𝑴</m:t>
                              </m:r>
                            </m:e>
                            <m:sub>
                              <m:r>
                                <a:rPr lang="en-US" sz="3400" b="1" i="1">
                                  <a:solidFill>
                                    <a:srgbClr val="FFCE54"/>
                                  </a:solidFill>
                                  <a:latin typeface="Cambria Math" panose="02040503050406030204" pitchFamily="18" charset="0"/>
                                </a:rPr>
                                <m:t>𝟎</m:t>
                              </m:r>
                            </m:sub>
                          </m:sSub>
                          <m:r>
                            <a:rPr lang="en-US" sz="3400" b="1" i="1">
                              <a:solidFill>
                                <a:srgbClr val="FFCE54"/>
                              </a:solidFill>
                              <a:latin typeface="Cambria Math" panose="02040503050406030204" pitchFamily="18" charset="0"/>
                            </a:rPr>
                            <m:t>𝑴</m:t>
                          </m:r>
                        </m:e>
                      </m:acc>
                      <m:r>
                        <a:rPr lang="en-US" sz="3400" b="1" i="1">
                          <a:solidFill>
                            <a:srgbClr val="FFCE54"/>
                          </a:solidFill>
                          <a:latin typeface="Cambria Math" panose="02040503050406030204" pitchFamily="18" charset="0"/>
                        </a:rPr>
                        <m:t>.</m:t>
                      </m:r>
                      <m:acc>
                        <m:accPr>
                          <m:chr m:val="⃗"/>
                          <m:ctrlPr>
                            <a:rPr lang="en-US" sz="3400" b="1" i="1">
                              <a:solidFill>
                                <a:srgbClr val="FFCE54"/>
                              </a:solidFill>
                              <a:latin typeface="Cambria Math" panose="02040503050406030204" pitchFamily="18" charset="0"/>
                            </a:rPr>
                          </m:ctrlPr>
                        </m:accPr>
                        <m:e>
                          <m:r>
                            <a:rPr lang="en-US" sz="3400" b="1" i="1">
                              <a:solidFill>
                                <a:srgbClr val="FFCE54"/>
                              </a:solidFill>
                              <a:latin typeface="Cambria Math" panose="02040503050406030204" pitchFamily="18" charset="0"/>
                            </a:rPr>
                            <m:t>𝒏</m:t>
                          </m:r>
                        </m:e>
                      </m:acc>
                      <m:r>
                        <a:rPr lang="en-US" sz="3400" b="1" i="1">
                          <a:solidFill>
                            <a:srgbClr val="FFCE54"/>
                          </a:solidFill>
                          <a:latin typeface="Cambria Math" panose="02040503050406030204" pitchFamily="18" charset="0"/>
                        </a:rPr>
                        <m:t>=</m:t>
                      </m:r>
                      <m:r>
                        <a:rPr lang="en-US" sz="3400" b="1" i="1" smtClean="0">
                          <a:solidFill>
                            <a:srgbClr val="FFCE54"/>
                          </a:solidFill>
                          <a:latin typeface="Cambria Math" panose="02040503050406030204" pitchFamily="18" charset="0"/>
                        </a:rPr>
                        <m:t>𝟎</m:t>
                      </m:r>
                    </m:oMath>
                  </m:oMathPara>
                </a14:m>
                <a:endParaRPr lang="en-US" sz="3400" b="1" i="1" dirty="0">
                  <a:solidFill>
                    <a:srgbClr val="FFCE54"/>
                  </a:solidFill>
                </a:endParaRPr>
              </a:p>
              <a:p>
                <a:pPr>
                  <a:lnSpc>
                    <a:spcPct val="150000"/>
                  </a:lnSpc>
                </a:pPr>
                <a:r>
                  <a:rPr lang="en-US" sz="3400" b="1" dirty="0">
                    <a:solidFill>
                      <a:srgbClr val="FFCE54"/>
                    </a:solidFill>
                  </a:rPr>
                  <a:t>		  </a:t>
                </a:r>
                <a14:m>
                  <m:oMath xmlns:m="http://schemas.openxmlformats.org/officeDocument/2006/math">
                    <m:r>
                      <a:rPr lang="en-US" sz="3400" b="1" i="1">
                        <a:solidFill>
                          <a:srgbClr val="FFCE54"/>
                        </a:solidFill>
                        <a:latin typeface="Cambria Math" panose="02040503050406030204" pitchFamily="18" charset="0"/>
                      </a:rPr>
                      <m:t>⇔</m:t>
                    </m:r>
                    <m:d>
                      <m:dPr>
                        <m:ctrlPr>
                          <a:rPr lang="en-US" sz="3400" b="1" i="1">
                            <a:solidFill>
                              <a:srgbClr val="FFCE54"/>
                            </a:solidFill>
                            <a:latin typeface="Cambria Math" panose="02040503050406030204" pitchFamily="18" charset="0"/>
                          </a:rPr>
                        </m:ctrlPr>
                      </m:dPr>
                      <m:e>
                        <m:r>
                          <a:rPr lang="en-US" sz="3400" b="1" i="1">
                            <a:solidFill>
                              <a:srgbClr val="FFCE54"/>
                            </a:solidFill>
                            <a:latin typeface="Cambria Math" panose="02040503050406030204" pitchFamily="18" charset="0"/>
                          </a:rPr>
                          <m:t>𝒙</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𝒙</m:t>
                            </m:r>
                          </m:e>
                          <m:sub>
                            <m:r>
                              <a:rPr lang="en-US" sz="3400" b="1" i="1">
                                <a:solidFill>
                                  <a:srgbClr val="FFCE54"/>
                                </a:solidFill>
                                <a:latin typeface="Cambria Math" panose="02040503050406030204" pitchFamily="18" charset="0"/>
                              </a:rPr>
                              <m:t>𝟎</m:t>
                            </m:r>
                          </m:sub>
                        </m:sSub>
                      </m:e>
                    </m:d>
                    <m:r>
                      <a:rPr lang="en-US" sz="3400" b="1" i="1">
                        <a:solidFill>
                          <a:srgbClr val="FFCE54"/>
                        </a:solidFill>
                        <a:latin typeface="Cambria Math" panose="02040503050406030204" pitchFamily="18" charset="0"/>
                      </a:rPr>
                      <m:t>.</m:t>
                    </m:r>
                    <m:r>
                      <a:rPr lang="en-US" sz="3400" b="1" i="1">
                        <a:solidFill>
                          <a:srgbClr val="FFCE54"/>
                        </a:solidFill>
                        <a:latin typeface="Cambria Math" panose="02040503050406030204" pitchFamily="18" charset="0"/>
                      </a:rPr>
                      <m:t>𝒂</m:t>
                    </m:r>
                    <m:r>
                      <a:rPr lang="en-US" sz="3400" b="1" i="1">
                        <a:solidFill>
                          <a:srgbClr val="FFCE54"/>
                        </a:solidFill>
                        <a:latin typeface="Cambria Math" panose="02040503050406030204" pitchFamily="18" charset="0"/>
                      </a:rPr>
                      <m:t>+</m:t>
                    </m:r>
                    <m:d>
                      <m:dPr>
                        <m:ctrlPr>
                          <a:rPr lang="en-US" sz="3400" b="1" i="1">
                            <a:solidFill>
                              <a:srgbClr val="FFCE54"/>
                            </a:solidFill>
                            <a:latin typeface="Cambria Math" panose="02040503050406030204" pitchFamily="18" charset="0"/>
                          </a:rPr>
                        </m:ctrlPr>
                      </m:dPr>
                      <m:e>
                        <m:r>
                          <a:rPr lang="en-US" sz="3400" b="1" i="1">
                            <a:solidFill>
                              <a:srgbClr val="FFCE54"/>
                            </a:solidFill>
                            <a:latin typeface="Cambria Math" panose="02040503050406030204" pitchFamily="18" charset="0"/>
                          </a:rPr>
                          <m:t>𝒚</m:t>
                        </m:r>
                        <m:r>
                          <a:rPr lang="en-US" sz="3400" b="1" i="1">
                            <a:solidFill>
                              <a:srgbClr val="FFCE54"/>
                            </a:solidFill>
                            <a:latin typeface="Cambria Math" panose="02040503050406030204" pitchFamily="18" charset="0"/>
                          </a:rPr>
                          <m:t>−</m:t>
                        </m:r>
                        <m:sSub>
                          <m:sSubPr>
                            <m:ctrlPr>
                              <a:rPr lang="en-US" sz="3400" b="1" i="1">
                                <a:solidFill>
                                  <a:srgbClr val="FFCE54"/>
                                </a:solidFill>
                                <a:latin typeface="Cambria Math" panose="02040503050406030204" pitchFamily="18" charset="0"/>
                              </a:rPr>
                            </m:ctrlPr>
                          </m:sSubPr>
                          <m:e>
                            <m:r>
                              <a:rPr lang="en-US" sz="3400" b="1" i="1">
                                <a:solidFill>
                                  <a:srgbClr val="FFCE54"/>
                                </a:solidFill>
                                <a:latin typeface="Cambria Math" panose="02040503050406030204" pitchFamily="18" charset="0"/>
                              </a:rPr>
                              <m:t>𝒚</m:t>
                            </m:r>
                          </m:e>
                          <m:sub>
                            <m:r>
                              <a:rPr lang="en-US" sz="3400" b="1" i="1">
                                <a:solidFill>
                                  <a:srgbClr val="FFCE54"/>
                                </a:solidFill>
                                <a:latin typeface="Cambria Math" panose="02040503050406030204" pitchFamily="18" charset="0"/>
                              </a:rPr>
                              <m:t>𝟎</m:t>
                            </m:r>
                          </m:sub>
                        </m:sSub>
                      </m:e>
                    </m:d>
                    <m:r>
                      <a:rPr lang="en-US" sz="3400" b="1" i="1">
                        <a:solidFill>
                          <a:srgbClr val="FFCE54"/>
                        </a:solidFill>
                        <a:latin typeface="Cambria Math" panose="02040503050406030204" pitchFamily="18" charset="0"/>
                      </a:rPr>
                      <m:t>.</m:t>
                    </m:r>
                    <m:r>
                      <a:rPr lang="en-US" sz="3400" b="1" i="1">
                        <a:solidFill>
                          <a:srgbClr val="FFCE54"/>
                        </a:solidFill>
                        <a:latin typeface="Cambria Math" panose="02040503050406030204" pitchFamily="18" charset="0"/>
                      </a:rPr>
                      <m:t>𝒃</m:t>
                    </m:r>
                    <m:r>
                      <a:rPr lang="en-US" sz="3400" b="1" i="1">
                        <a:solidFill>
                          <a:srgbClr val="FFCE54"/>
                        </a:solidFill>
                        <a:latin typeface="Cambria Math" panose="02040503050406030204" pitchFamily="18" charset="0"/>
                      </a:rPr>
                      <m:t>=</m:t>
                    </m:r>
                    <m:r>
                      <a:rPr lang="en-US" sz="3400" b="1" i="1">
                        <a:solidFill>
                          <a:srgbClr val="FFCE54"/>
                        </a:solidFill>
                        <a:latin typeface="Cambria Math" panose="02040503050406030204" pitchFamily="18" charset="0"/>
                      </a:rPr>
                      <m:t>𝟎</m:t>
                    </m:r>
                  </m:oMath>
                </a14:m>
                <a:endParaRPr lang="en-US" sz="3400" dirty="0">
                  <a:solidFill>
                    <a:srgbClr val="FFCE54"/>
                  </a:solidFill>
                </a:endParaRPr>
              </a:p>
              <a:p>
                <a:pPr>
                  <a:lnSpc>
                    <a:spcPct val="150000"/>
                  </a:lnSpc>
                </a:pPr>
                <a:r>
                  <a:rPr lang="en-US" sz="3400" dirty="0">
                    <a:solidFill>
                      <a:srgbClr val="FFCE54"/>
                    </a:solidFill>
                  </a:rPr>
                  <a:t>		  </a:t>
                </a:r>
                <a14:m>
                  <m:oMath xmlns:m="http://schemas.openxmlformats.org/officeDocument/2006/math">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𝑎𝑥</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𝑥</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𝑏𝑦</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𝑦</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=0</m:t>
                    </m:r>
                  </m:oMath>
                </a14:m>
                <a:endParaRPr lang="en-US" sz="3400" dirty="0">
                  <a:solidFill>
                    <a:srgbClr val="FFCE54"/>
                  </a:solidFill>
                </a:endParaRPr>
              </a:p>
              <a:p>
                <a:pPr>
                  <a:lnSpc>
                    <a:spcPct val="150000"/>
                  </a:lnSpc>
                </a:pPr>
                <a:r>
                  <a:rPr lang="en-US" sz="3400" dirty="0">
                    <a:solidFill>
                      <a:srgbClr val="FFCE54"/>
                    </a:solidFill>
                  </a:rPr>
                  <a:t>		  </a:t>
                </a:r>
                <a14:m>
                  <m:oMath xmlns:m="http://schemas.openxmlformats.org/officeDocument/2006/math">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𝑎𝑥</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𝑏𝑦</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𝑥</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𝑦</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=0</m:t>
                    </m:r>
                  </m:oMath>
                </a14:m>
                <a:endParaRPr lang="en-US" sz="3400" dirty="0">
                  <a:solidFill>
                    <a:srgbClr val="FFCE54"/>
                  </a:solidFill>
                </a:endParaRPr>
              </a:p>
              <a:p>
                <a:pPr>
                  <a:lnSpc>
                    <a:spcPct val="150000"/>
                  </a:lnSpc>
                </a:pPr>
                <a:r>
                  <a:rPr lang="en-US" sz="3400" dirty="0">
                    <a:solidFill>
                      <a:srgbClr val="FFCE54"/>
                    </a:solidFill>
                  </a:rPr>
                  <a:t>		  </a:t>
                </a:r>
                <a14:m>
                  <m:oMath xmlns:m="http://schemas.openxmlformats.org/officeDocument/2006/math">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𝑎𝑥</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𝑏𝑦</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𝑥</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𝑦</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=0</m:t>
                    </m:r>
                  </m:oMath>
                </a14:m>
                <a:r>
                  <a:rPr lang="en-US" sz="3400" dirty="0">
                    <a:solidFill>
                      <a:srgbClr val="FFCE54"/>
                    </a:solidFill>
                  </a:rPr>
                  <a:t> (</a:t>
                </a:r>
                <a:r>
                  <a:rPr lang="en-US" sz="3400" dirty="0" err="1">
                    <a:solidFill>
                      <a:srgbClr val="FFCE54"/>
                    </a:solidFill>
                  </a:rPr>
                  <a:t>với</a:t>
                </a:r>
                <a:r>
                  <a:rPr lang="en-US" sz="3400" dirty="0">
                    <a:solidFill>
                      <a:srgbClr val="FFCE54"/>
                    </a:solidFill>
                  </a:rPr>
                  <a:t> </a:t>
                </a:r>
                <a14:m>
                  <m:oMath xmlns:m="http://schemas.openxmlformats.org/officeDocument/2006/math">
                    <m:r>
                      <a:rPr lang="en-US" sz="3400" i="1">
                        <a:solidFill>
                          <a:srgbClr val="FFCE54"/>
                        </a:solidFill>
                        <a:latin typeface="Cambria Math" panose="02040503050406030204" pitchFamily="18" charset="0"/>
                      </a:rPr>
                      <m:t>𝑐</m:t>
                    </m:r>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𝑎</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𝑥</m:t>
                        </m:r>
                      </m:e>
                      <m:sub>
                        <m:r>
                          <a:rPr lang="en-US" sz="3400" i="1">
                            <a:solidFill>
                              <a:srgbClr val="FFCE54"/>
                            </a:solidFill>
                            <a:latin typeface="Cambria Math" panose="02040503050406030204" pitchFamily="18" charset="0"/>
                          </a:rPr>
                          <m:t>0</m:t>
                        </m:r>
                      </m:sub>
                    </m:sSub>
                    <m:r>
                      <a:rPr lang="en-US" sz="3400" i="1">
                        <a:solidFill>
                          <a:srgbClr val="FFCE54"/>
                        </a:solidFill>
                        <a:latin typeface="Cambria Math" panose="02040503050406030204" pitchFamily="18" charset="0"/>
                      </a:rPr>
                      <m:t>−</m:t>
                    </m:r>
                    <m:r>
                      <a:rPr lang="en-US" sz="3400" i="1">
                        <a:solidFill>
                          <a:srgbClr val="FFCE54"/>
                        </a:solidFill>
                        <a:latin typeface="Cambria Math" panose="02040503050406030204" pitchFamily="18" charset="0"/>
                      </a:rPr>
                      <m:t>𝑏</m:t>
                    </m:r>
                    <m:sSub>
                      <m:sSubPr>
                        <m:ctrlPr>
                          <a:rPr lang="en-US" sz="3400" i="1">
                            <a:solidFill>
                              <a:srgbClr val="FFCE54"/>
                            </a:solidFill>
                            <a:latin typeface="Cambria Math" panose="02040503050406030204" pitchFamily="18" charset="0"/>
                          </a:rPr>
                        </m:ctrlPr>
                      </m:sSubPr>
                      <m:e>
                        <m:r>
                          <a:rPr lang="en-US" sz="3400" i="1">
                            <a:solidFill>
                              <a:srgbClr val="FFCE54"/>
                            </a:solidFill>
                            <a:latin typeface="Cambria Math" panose="02040503050406030204" pitchFamily="18" charset="0"/>
                          </a:rPr>
                          <m:t>𝑦</m:t>
                        </m:r>
                      </m:e>
                      <m:sub>
                        <m:r>
                          <a:rPr lang="en-US" sz="3400" i="1">
                            <a:solidFill>
                              <a:srgbClr val="FFCE54"/>
                            </a:solidFill>
                            <a:latin typeface="Cambria Math" panose="02040503050406030204" pitchFamily="18" charset="0"/>
                          </a:rPr>
                          <m:t>0</m:t>
                        </m:r>
                      </m:sub>
                    </m:sSub>
                  </m:oMath>
                </a14:m>
                <a:r>
                  <a:rPr lang="en-US" sz="3400" dirty="0">
                    <a:solidFill>
                      <a:srgbClr val="FFCE54"/>
                    </a:solidFill>
                  </a:rPr>
                  <a:t>).</a:t>
                </a:r>
                <a:endParaRPr kumimoji="0" lang="en-US" sz="3400" b="1" i="0" u="none" strike="noStrike" kern="1200" cap="none" spc="0" normalizeH="0" baseline="0" noProof="0" dirty="0">
                  <a:ln>
                    <a:noFill/>
                  </a:ln>
                  <a:solidFill>
                    <a:srgbClr val="FFCE54"/>
                  </a:solidFill>
                  <a:effectLst/>
                  <a:uLnTx/>
                  <a:uFillTx/>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252313" y="1306998"/>
                <a:ext cx="11853652" cy="4902048"/>
              </a:xfrm>
              <a:prstGeom prst="rect">
                <a:avLst/>
              </a:prstGeom>
              <a:blipFill>
                <a:blip r:embed="rId5"/>
                <a:stretch>
                  <a:fillRect l="-1440" r="-1080" b="-3354"/>
                </a:stretch>
              </a:blipFill>
            </p:spPr>
            <p:txBody>
              <a:bodyPr/>
              <a:lstStyle/>
              <a:p>
                <a:r>
                  <a:rPr lang="en-US">
                    <a:noFill/>
                  </a:rPr>
                  <a:t> </a:t>
                </a:r>
              </a:p>
            </p:txBody>
          </p:sp>
        </mc:Fallback>
      </mc:AlternateContent>
    </p:spTree>
    <p:extLst>
      <p:ext uri="{BB962C8B-B14F-4D97-AF65-F5344CB8AC3E}">
        <p14:creationId xmlns:p14="http://schemas.microsoft.com/office/powerpoint/2010/main" val="1414313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algn="ctr"/>
                <a:r>
                  <a:rPr lang="en-US" sz="3600">
                    <a:solidFill>
                      <a:schemeClr val="bg1"/>
                    </a:solidFill>
                    <a:latin typeface="Arial" panose="020B0604020202020204" pitchFamily="34" charset="0"/>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FEBA1A-199A-5D22-C1AB-7B424285C640}"/>
                  </a:ext>
                </a:extLst>
              </p:cNvPr>
              <p:cNvSpPr txBox="1"/>
              <p:nvPr/>
            </p:nvSpPr>
            <p:spPr>
              <a:xfrm>
                <a:off x="735601" y="3685849"/>
                <a:ext cx="11134927" cy="2739211"/>
              </a:xfrm>
              <a:prstGeom prst="rect">
                <a:avLst/>
              </a:prstGeom>
              <a:noFill/>
            </p:spPr>
            <p:txBody>
              <a:bodyPr wrap="square">
                <a:spAutoFit/>
              </a:bodyPr>
              <a:lstStyle/>
              <a:p>
                <a:pPr marL="0" lvl="4">
                  <a:tabLst>
                    <a:tab pos="1944688" algn="l"/>
                  </a:tabLst>
                </a:pPr>
                <a:r>
                  <a:rPr lang="en-US" sz="3400" b="1">
                    <a:solidFill>
                      <a:schemeClr val="bg1"/>
                    </a:solidFill>
                  </a:rPr>
                  <a:t>	</a:t>
                </a:r>
                <a:r>
                  <a:rPr lang="en-US" sz="1300" b="1">
                    <a:solidFill>
                      <a:schemeClr val="bg1"/>
                    </a:solidFill>
                    <a:sym typeface="Wingdings" panose="05000000000000000000" pitchFamily="2" charset="2"/>
                  </a:rPr>
                  <a:t></a:t>
                </a:r>
                <a:r>
                  <a:rPr lang="en-US" sz="3400" b="1">
                    <a:solidFill>
                      <a:schemeClr val="bg1"/>
                    </a:solidFill>
                    <a:sym typeface="Wingdings" panose="05000000000000000000" pitchFamily="2" charset="2"/>
                  </a:rPr>
                  <a:t> </a:t>
                </a:r>
                <a:r>
                  <a:rPr lang="en-US" sz="3400" b="1">
                    <a:solidFill>
                      <a:schemeClr val="bg1"/>
                    </a:solidFill>
                  </a:rPr>
                  <a:t>Mỗi phương trình </a:t>
                </a:r>
                <a14:m>
                  <m:oMath xmlns:m="http://schemas.openxmlformats.org/officeDocument/2006/math">
                    <m:r>
                      <a:rPr lang="en-US" sz="3400" b="1" i="1" smtClean="0">
                        <a:solidFill>
                          <a:srgbClr val="FFC94F"/>
                        </a:solidFill>
                        <a:latin typeface="Cambria Math" panose="02040503050406030204" pitchFamily="18" charset="0"/>
                      </a:rPr>
                      <m:t>𝒂𝒙</m:t>
                    </m:r>
                    <m:r>
                      <a:rPr lang="en-US" sz="3400" b="1" i="1" smtClean="0">
                        <a:solidFill>
                          <a:srgbClr val="FFC94F"/>
                        </a:solidFill>
                        <a:latin typeface="Cambria Math" panose="02040503050406030204" pitchFamily="18" charset="0"/>
                      </a:rPr>
                      <m:t>+</m:t>
                    </m:r>
                    <m:r>
                      <a:rPr lang="en-US" sz="3400" b="1" i="1" smtClean="0">
                        <a:solidFill>
                          <a:srgbClr val="FFC94F"/>
                        </a:solidFill>
                        <a:latin typeface="Cambria Math" panose="02040503050406030204" pitchFamily="18" charset="0"/>
                      </a:rPr>
                      <m:t>𝒃𝒚</m:t>
                    </m:r>
                    <m:r>
                      <a:rPr lang="en-US" sz="3400" b="1" i="1" smtClean="0">
                        <a:solidFill>
                          <a:srgbClr val="FFC94F"/>
                        </a:solidFill>
                        <a:latin typeface="Cambria Math" panose="02040503050406030204" pitchFamily="18" charset="0"/>
                      </a:rPr>
                      <m:t>+</m:t>
                    </m:r>
                    <m:r>
                      <a:rPr lang="en-US" sz="3400" b="1" i="1" smtClean="0">
                        <a:solidFill>
                          <a:srgbClr val="FFC94F"/>
                        </a:solidFill>
                        <a:latin typeface="Cambria Math" panose="02040503050406030204" pitchFamily="18" charset="0"/>
                      </a:rPr>
                      <m:t>𝒄</m:t>
                    </m:r>
                    <m:r>
                      <a:rPr lang="en-US" sz="3400" b="1" i="1" smtClean="0">
                        <a:solidFill>
                          <a:srgbClr val="FFC94F"/>
                        </a:solidFill>
                        <a:latin typeface="Cambria Math" panose="02040503050406030204" pitchFamily="18" charset="0"/>
                      </a:rPr>
                      <m:t>=</m:t>
                    </m:r>
                    <m:r>
                      <a:rPr lang="en-US" sz="3400" b="1" i="1" smtClean="0">
                        <a:solidFill>
                          <a:srgbClr val="FFC94F"/>
                        </a:solidFill>
                        <a:latin typeface="Cambria Math" panose="02040503050406030204" pitchFamily="18" charset="0"/>
                      </a:rPr>
                      <m:t>𝟎</m:t>
                    </m:r>
                  </m:oMath>
                </a14:m>
                <a:r>
                  <a:rPr lang="en-US" sz="3400" b="1">
                    <a:solidFill>
                      <a:schemeClr val="bg1"/>
                    </a:solidFill>
                  </a:rPr>
                  <a:t> (</a:t>
                </a:r>
                <a14:m>
                  <m:oMath xmlns:m="http://schemas.openxmlformats.org/officeDocument/2006/math">
                    <m:r>
                      <a:rPr lang="en-US" sz="3400" b="1" i="1" smtClean="0">
                        <a:solidFill>
                          <a:schemeClr val="bg1"/>
                        </a:solidFill>
                        <a:latin typeface="Cambria Math" panose="02040503050406030204" pitchFamily="18" charset="0"/>
                      </a:rPr>
                      <m:t>𝒂</m:t>
                    </m:r>
                  </m:oMath>
                </a14:m>
                <a:r>
                  <a:rPr lang="en-US" sz="3400" b="1">
                    <a:solidFill>
                      <a:schemeClr val="bg1"/>
                    </a:solidFill>
                  </a:rPr>
                  <a:t> và </a:t>
                </a:r>
                <a14:m>
                  <m:oMath xmlns:m="http://schemas.openxmlformats.org/officeDocument/2006/math">
                    <m:r>
                      <a:rPr lang="en-US" sz="3400" b="1" i="1" smtClean="0">
                        <a:solidFill>
                          <a:schemeClr val="bg1"/>
                        </a:solidFill>
                        <a:latin typeface="Cambria Math" panose="02040503050406030204" pitchFamily="18" charset="0"/>
                      </a:rPr>
                      <m:t>𝒃</m:t>
                    </m:r>
                  </m:oMath>
                </a14:m>
                <a:r>
                  <a:rPr lang="en-US" sz="3400" b="1">
                    <a:solidFill>
                      <a:schemeClr val="bg1"/>
                    </a:solidFill>
                  </a:rPr>
                  <a:t> không đồng thời bằng </a:t>
                </a:r>
                <a14:m>
                  <m:oMath xmlns:m="http://schemas.openxmlformats.org/officeDocument/2006/math">
                    <m:r>
                      <a:rPr lang="en-US" sz="3400" b="1" i="1" smtClean="0">
                        <a:solidFill>
                          <a:schemeClr val="bg1"/>
                        </a:solidFill>
                        <a:latin typeface="Cambria Math" panose="02040503050406030204" pitchFamily="18" charset="0"/>
                      </a:rPr>
                      <m:t>𝟎</m:t>
                    </m:r>
                  </m:oMath>
                </a14:m>
                <a:r>
                  <a:rPr lang="en-US" sz="3400" b="1">
                    <a:solidFill>
                      <a:schemeClr val="bg1"/>
                    </a:solidFill>
                  </a:rPr>
                  <a:t>) đều xác định một đường thẳng có vectơ pháp tuyến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r>
                      <a:rPr lang="en-US" sz="3400" b="1" i="1">
                        <a:solidFill>
                          <a:schemeClr val="bg1"/>
                        </a:solidFill>
                        <a:latin typeface="Cambria Math" panose="02040503050406030204" pitchFamily="18" charset="0"/>
                      </a:rPr>
                      <m:t>)</m:t>
                    </m:r>
                  </m:oMath>
                </a14:m>
                <a:r>
                  <a:rPr lang="en-US" sz="3400" b="1">
                    <a:solidFill>
                      <a:schemeClr val="bg1"/>
                    </a:solidFill>
                  </a:rPr>
                  <a:t>.</a:t>
                </a:r>
              </a:p>
              <a:p>
                <a:pPr lvl="0"/>
                <a:r>
                  <a:rPr lang="en-US" sz="1300" b="1">
                    <a:solidFill>
                      <a:schemeClr val="bg1"/>
                    </a:solidFill>
                    <a:sym typeface="Wingdings" panose="05000000000000000000" pitchFamily="2" charset="2"/>
                  </a:rPr>
                  <a:t></a:t>
                </a:r>
                <a:r>
                  <a:rPr lang="en-US" sz="3600" b="1">
                    <a:solidFill>
                      <a:schemeClr val="bg1"/>
                    </a:solidFill>
                    <a:sym typeface="Wingdings" panose="05000000000000000000" pitchFamily="2" charset="2"/>
                  </a:rPr>
                  <a:t> </a:t>
                </a:r>
                <a:r>
                  <a:rPr lang="en-US" sz="3400" b="1">
                    <a:solidFill>
                      <a:schemeClr val="bg1"/>
                    </a:solidFill>
                  </a:rPr>
                  <a:t>Khi cho phương trình đường thẳng </a:t>
                </a:r>
                <a14:m>
                  <m:oMath xmlns:m="http://schemas.openxmlformats.org/officeDocument/2006/math">
                    <m:r>
                      <a:rPr lang="en-US" sz="3400" b="1" i="1" smtClean="0">
                        <a:solidFill>
                          <a:srgbClr val="FFC94F"/>
                        </a:solidFill>
                        <a:latin typeface="Cambria Math" panose="02040503050406030204" pitchFamily="18" charset="0"/>
                      </a:rPr>
                      <m:t>𝒂𝒙</m:t>
                    </m:r>
                    <m:r>
                      <a:rPr lang="en-US" sz="3400" b="1" i="1" smtClean="0">
                        <a:solidFill>
                          <a:srgbClr val="FFC94F"/>
                        </a:solidFill>
                        <a:latin typeface="Cambria Math" panose="02040503050406030204" pitchFamily="18" charset="0"/>
                      </a:rPr>
                      <m:t>+</m:t>
                    </m:r>
                    <m:r>
                      <a:rPr lang="en-US" sz="3400" b="1" i="1" smtClean="0">
                        <a:solidFill>
                          <a:srgbClr val="FFC94F"/>
                        </a:solidFill>
                        <a:latin typeface="Cambria Math" panose="02040503050406030204" pitchFamily="18" charset="0"/>
                      </a:rPr>
                      <m:t>𝒃𝒚</m:t>
                    </m:r>
                    <m:r>
                      <a:rPr lang="en-US" sz="3400" b="1" i="1" smtClean="0">
                        <a:solidFill>
                          <a:srgbClr val="FFC94F"/>
                        </a:solidFill>
                        <a:latin typeface="Cambria Math" panose="02040503050406030204" pitchFamily="18" charset="0"/>
                      </a:rPr>
                      <m:t>+</m:t>
                    </m:r>
                    <m:r>
                      <a:rPr lang="en-US" sz="3400" b="1" i="1" smtClean="0">
                        <a:solidFill>
                          <a:srgbClr val="FFC94F"/>
                        </a:solidFill>
                        <a:latin typeface="Cambria Math" panose="02040503050406030204" pitchFamily="18" charset="0"/>
                      </a:rPr>
                      <m:t>𝒄</m:t>
                    </m:r>
                    <m:r>
                      <a:rPr lang="en-US" sz="3400" b="1" i="1" smtClean="0">
                        <a:solidFill>
                          <a:srgbClr val="FFC94F"/>
                        </a:solidFill>
                        <a:latin typeface="Cambria Math" panose="02040503050406030204" pitchFamily="18" charset="0"/>
                      </a:rPr>
                      <m:t>=</m:t>
                    </m:r>
                    <m:r>
                      <a:rPr lang="en-US" sz="3400" b="1" i="1" smtClean="0">
                        <a:solidFill>
                          <a:srgbClr val="FFC94F"/>
                        </a:solidFill>
                        <a:latin typeface="Cambria Math" panose="02040503050406030204" pitchFamily="18" charset="0"/>
                      </a:rPr>
                      <m:t>𝟎</m:t>
                    </m:r>
                  </m:oMath>
                </a14:m>
                <a:r>
                  <a:rPr lang="en-US" sz="3400" b="1">
                    <a:solidFill>
                      <a:schemeClr val="bg1"/>
                    </a:solidFill>
                  </a:rPr>
                  <a:t>, ta hiểu </a:t>
                </a:r>
                <a14:m>
                  <m:oMath xmlns:m="http://schemas.openxmlformats.org/officeDocument/2006/math">
                    <m:r>
                      <a:rPr lang="en-US" sz="3400" b="1" i="1" smtClean="0">
                        <a:solidFill>
                          <a:schemeClr val="bg1"/>
                        </a:solidFill>
                        <a:latin typeface="Cambria Math" panose="02040503050406030204" pitchFamily="18" charset="0"/>
                      </a:rPr>
                      <m:t>𝒂</m:t>
                    </m:r>
                  </m:oMath>
                </a14:m>
                <a:r>
                  <a:rPr lang="en-US" sz="3400" b="1">
                    <a:solidFill>
                      <a:schemeClr val="bg1"/>
                    </a:solidFill>
                  </a:rPr>
                  <a:t> và </a:t>
                </a:r>
                <a14:m>
                  <m:oMath xmlns:m="http://schemas.openxmlformats.org/officeDocument/2006/math">
                    <m:r>
                      <a:rPr lang="en-US" sz="3400" b="1" i="1" smtClean="0">
                        <a:solidFill>
                          <a:schemeClr val="bg1"/>
                        </a:solidFill>
                        <a:latin typeface="Cambria Math" panose="02040503050406030204" pitchFamily="18" charset="0"/>
                      </a:rPr>
                      <m:t>𝒃</m:t>
                    </m:r>
                  </m:oMath>
                </a14:m>
                <a:r>
                  <a:rPr lang="en-US" sz="3400" b="1">
                    <a:solidFill>
                      <a:schemeClr val="bg1"/>
                    </a:solidFill>
                  </a:rPr>
                  <a:t> không đồng thời bằng </a:t>
                </a:r>
                <a14:m>
                  <m:oMath xmlns:m="http://schemas.openxmlformats.org/officeDocument/2006/math">
                    <m:r>
                      <a:rPr lang="en-US" sz="3400" b="1" i="1" smtClean="0">
                        <a:solidFill>
                          <a:schemeClr val="bg1"/>
                        </a:solidFill>
                        <a:latin typeface="Cambria Math" panose="02040503050406030204" pitchFamily="18" charset="0"/>
                      </a:rPr>
                      <m:t>𝟎</m:t>
                    </m:r>
                  </m:oMath>
                </a14:m>
                <a:r>
                  <a:rPr lang="en-US" sz="3400" b="1">
                    <a:solidFill>
                      <a:schemeClr val="bg1"/>
                    </a:solidFill>
                  </a:rPr>
                  <a:t>.</a:t>
                </a:r>
              </a:p>
            </p:txBody>
          </p:sp>
        </mc:Choice>
        <mc:Fallback xmlns="">
          <p:sp>
            <p:nvSpPr>
              <p:cNvPr id="5" name="TextBox 4">
                <a:extLst>
                  <a:ext uri="{FF2B5EF4-FFF2-40B4-BE49-F238E27FC236}">
                    <a16:creationId xmlns:a16="http://schemas.microsoft.com/office/drawing/2014/main" id="{67FEBA1A-199A-5D22-C1AB-7B424285C640}"/>
                  </a:ext>
                </a:extLst>
              </p:cNvPr>
              <p:cNvSpPr txBox="1">
                <a:spLocks noRot="1" noChangeAspect="1" noMove="1" noResize="1" noEditPoints="1" noAdjustHandles="1" noChangeArrowheads="1" noChangeShapeType="1" noTextEdit="1"/>
              </p:cNvSpPr>
              <p:nvPr/>
            </p:nvSpPr>
            <p:spPr>
              <a:xfrm>
                <a:off x="735601" y="3685849"/>
                <a:ext cx="11134927" cy="2739211"/>
              </a:xfrm>
              <a:prstGeom prst="rect">
                <a:avLst/>
              </a:prstGeom>
              <a:blipFill>
                <a:blip r:embed="rId5"/>
                <a:stretch>
                  <a:fillRect l="-1533" t="-3563" r="-2191" b="-690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125FA9B-6A34-6B0C-B438-D292FD81CACB}"/>
              </a:ext>
            </a:extLst>
          </p:cNvPr>
          <p:cNvSpPr txBox="1"/>
          <p:nvPr/>
        </p:nvSpPr>
        <p:spPr>
          <a:xfrm>
            <a:off x="1088453" y="3670481"/>
            <a:ext cx="1613591" cy="630942"/>
          </a:xfrm>
          <a:prstGeom prst="rect">
            <a:avLst/>
          </a:prstGeom>
          <a:noFill/>
        </p:spPr>
        <p:txBody>
          <a:bodyPr wrap="square" rtlCol="0">
            <a:spAutoFit/>
          </a:bodyPr>
          <a:lstStyle/>
          <a:p>
            <a:r>
              <a:rPr lang="en-US" sz="3500" b="1">
                <a:solidFill>
                  <a:srgbClr val="C0F6F5"/>
                </a:solidFill>
                <a:latin typeface="Arial" panose="020B0604020202020204" pitchFamily="34" charset="0"/>
                <a:cs typeface="Arial" panose="020B0604020202020204" pitchFamily="34" charset="0"/>
              </a:rPr>
              <a:t>Chú ý:</a:t>
            </a:r>
            <a:endParaRPr lang="en-US" sz="3400" b="1">
              <a:solidFill>
                <a:srgbClr val="C0F6F5"/>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ABF4A972-F968-CC03-F67F-F9CFCE4EDDA7}"/>
              </a:ext>
            </a:extLst>
          </p:cNvPr>
          <p:cNvGrpSpPr/>
          <p:nvPr/>
        </p:nvGrpSpPr>
        <p:grpSpPr>
          <a:xfrm>
            <a:off x="183156" y="3301654"/>
            <a:ext cx="11687373" cy="3268195"/>
            <a:chOff x="210450" y="1483259"/>
            <a:chExt cx="11687373" cy="3268195"/>
          </a:xfrm>
        </p:grpSpPr>
        <p:sp>
          <p:nvSpPr>
            <p:cNvPr id="10" name="Rectangle: Rounded Corners 9">
              <a:extLst>
                <a:ext uri="{FF2B5EF4-FFF2-40B4-BE49-F238E27FC236}">
                  <a16:creationId xmlns:a16="http://schemas.microsoft.com/office/drawing/2014/main" id="{A73B5456-D704-F5FD-145A-FD7CC268F75D}"/>
                </a:ext>
              </a:extLst>
            </p:cNvPr>
            <p:cNvSpPr/>
            <p:nvPr/>
          </p:nvSpPr>
          <p:spPr>
            <a:xfrm>
              <a:off x="682444" y="1750776"/>
              <a:ext cx="11215379" cy="3000678"/>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0E9CF429-2577-3C04-FF76-DC438212EEB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61DC05C-A196-ACE5-02E7-BB344C1019D4}"/>
                  </a:ext>
                </a:extLst>
              </p:cNvPr>
              <p:cNvSpPr txBox="1"/>
              <p:nvPr/>
            </p:nvSpPr>
            <p:spPr>
              <a:xfrm>
                <a:off x="1018592" y="1261283"/>
                <a:ext cx="10363412" cy="1918217"/>
              </a:xfrm>
              <a:prstGeom prst="rect">
                <a:avLst/>
              </a:prstGeom>
              <a:noFill/>
            </p:spPr>
            <p:txBody>
              <a:bodyPr wrap="square" rtlCol="0">
                <a:spAutoFit/>
              </a:bodyPr>
              <a:lstStyle/>
              <a:p>
                <a:pPr>
                  <a:lnSpc>
                    <a:spcPct val="120000"/>
                  </a:lnSpc>
                </a:pPr>
                <a:r>
                  <a:rPr lang="en-US" sz="3400" b="1">
                    <a:solidFill>
                      <a:schemeClr val="bg1"/>
                    </a:solidFill>
                    <a:latin typeface="Arial" panose="020B0604020202020204" pitchFamily="34" charset="0"/>
                    <a:cs typeface="Arial" panose="020B0604020202020204" pitchFamily="34" charset="0"/>
                  </a:rPr>
                  <a:t>Trong mặt phẳng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𝑶𝒙𝒚</m:t>
                    </m:r>
                  </m:oMath>
                </a14:m>
                <a:r>
                  <a:rPr lang="en-US" sz="3400" b="1">
                    <a:solidFill>
                      <a:schemeClr val="bg1"/>
                    </a:solidFill>
                    <a:latin typeface="Arial" panose="020B0604020202020204" pitchFamily="34" charset="0"/>
                    <a:cs typeface="Arial" panose="020B0604020202020204" pitchFamily="34" charset="0"/>
                  </a:rPr>
                  <a:t>, mỗi đường thẳng đều có </a:t>
                </a:r>
              </a:p>
              <a:p>
                <a:pPr>
                  <a:lnSpc>
                    <a:spcPct val="120000"/>
                  </a:lnSpc>
                </a:pPr>
                <a:r>
                  <a:rPr lang="en-US" sz="3400" b="1">
                    <a:solidFill>
                      <a:schemeClr val="bg1"/>
                    </a:solidFill>
                    <a:latin typeface="Arial" panose="020B0604020202020204" pitchFamily="34" charset="0"/>
                    <a:cs typeface="Arial" panose="020B0604020202020204" pitchFamily="34" charset="0"/>
                  </a:rPr>
                  <a:t>phương trình tổng quát dạng  </a:t>
                </a:r>
                <a14:m>
                  <m:oMath xmlns:m="http://schemas.openxmlformats.org/officeDocument/2006/math">
                    <m:r>
                      <a:rPr lang="en-US" sz="3400" b="1" i="1" smtClean="0">
                        <a:solidFill>
                          <a:srgbClr val="B7F4F3"/>
                        </a:solidFill>
                        <a:latin typeface="Cambria Math" panose="02040503050406030204" pitchFamily="18" charset="0"/>
                        <a:cs typeface="Arial" panose="020B0604020202020204" pitchFamily="34" charset="0"/>
                      </a:rPr>
                      <m:t>𝒂𝒙</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𝒃𝒚</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𝒄</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𝟎</m:t>
                    </m:r>
                  </m:oMath>
                </a14:m>
                <a:endParaRPr lang="en-US" sz="3400" b="1">
                  <a:solidFill>
                    <a:srgbClr val="B7F4F3"/>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với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𝒃</m:t>
                    </m:r>
                  </m:oMath>
                </a14:m>
                <a:r>
                  <a:rPr lang="en-US" sz="3400" b="1">
                    <a:solidFill>
                      <a:schemeClr val="bg1"/>
                    </a:solidFill>
                    <a:latin typeface="Arial" panose="020B0604020202020204" pitchFamily="34" charset="0"/>
                    <a:cs typeface="Arial" panose="020B0604020202020204" pitchFamily="34" charset="0"/>
                  </a:rPr>
                  <a:t> không đồng thời bằng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a:t>
                </a:r>
                <a:endParaRPr lang="en-US" sz="3400" b="1">
                  <a:solidFill>
                    <a:srgbClr val="B7F4F3"/>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61DC05C-A196-ACE5-02E7-BB344C1019D4}"/>
                  </a:ext>
                </a:extLst>
              </p:cNvPr>
              <p:cNvSpPr txBox="1">
                <a:spLocks noRot="1" noChangeAspect="1" noMove="1" noResize="1" noEditPoints="1" noAdjustHandles="1" noChangeArrowheads="1" noChangeShapeType="1" noTextEdit="1"/>
              </p:cNvSpPr>
              <p:nvPr/>
            </p:nvSpPr>
            <p:spPr>
              <a:xfrm>
                <a:off x="1018592" y="1261283"/>
                <a:ext cx="10363412" cy="1918217"/>
              </a:xfrm>
              <a:prstGeom prst="rect">
                <a:avLst/>
              </a:prstGeom>
              <a:blipFill>
                <a:blip r:embed="rId7"/>
                <a:stretch>
                  <a:fillRect l="-1647" t="-1905" b="-10159"/>
                </a:stretch>
              </a:blipFill>
            </p:spPr>
            <p:txBody>
              <a:bodyPr/>
              <a:lstStyle/>
              <a:p>
                <a:r>
                  <a:rPr lang="en-US">
                    <a:noFill/>
                  </a:rPr>
                  <a:t> </a:t>
                </a:r>
              </a:p>
            </p:txBody>
          </p:sp>
        </mc:Fallback>
      </mc:AlternateContent>
    </p:spTree>
    <p:extLst>
      <p:ext uri="{BB962C8B-B14F-4D97-AF65-F5344CB8AC3E}">
        <p14:creationId xmlns:p14="http://schemas.microsoft.com/office/powerpoint/2010/main" val="817685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25434" y="1246501"/>
                <a:ext cx="11351222" cy="5076005"/>
              </a:xfrm>
              <a:prstGeom prst="rect">
                <a:avLst/>
              </a:prstGeom>
              <a:noFill/>
            </p:spPr>
            <p:txBody>
              <a:bodyPr wrap="square" rtlCol="0">
                <a:spAutoFit/>
              </a:bodyPr>
              <a:lstStyle/>
              <a:p>
                <a:pPr>
                  <a:lnSpc>
                    <a:spcPct val="12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Ví dụ 5: </a:t>
                </a:r>
                <a:r>
                  <a:rPr lang="en-US" sz="3400" b="1">
                    <a:solidFill>
                      <a:schemeClr val="bg1"/>
                    </a:solidFill>
                    <a:latin typeface="Arial" panose="020B0604020202020204" pitchFamily="34" charset="0"/>
                    <a:cs typeface="Arial" panose="020B0604020202020204" pitchFamily="34" charset="0"/>
                  </a:rPr>
                  <a:t>Viết phương trình tham số và phương trình tổng quát của đường thẳng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𝒅</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trong các trường hợp sau:</a:t>
                </a:r>
              </a:p>
              <a:p>
                <a:pPr>
                  <a:lnSpc>
                    <a:spcPct val="120000"/>
                  </a:lnSpc>
                </a:pPr>
                <a:r>
                  <a:rPr lang="en-US" sz="3400" b="1">
                    <a:solidFill>
                      <a:schemeClr val="bg1"/>
                    </a:solidFill>
                    <a:latin typeface="Arial" panose="020B0604020202020204" pitchFamily="34" charset="0"/>
                    <a:cs typeface="Arial" panose="020B0604020202020204" pitchFamily="34" charset="0"/>
                  </a:rPr>
                  <a:t>a) Đường thẳng </a:t>
                </a:r>
                <a14:m>
                  <m:oMath xmlns:m="http://schemas.openxmlformats.org/officeDocument/2006/math">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𝒅</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đi qua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𝑨</m:t>
                    </m:r>
                    <m:r>
                      <a:rPr lang="en-US"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và có vectơ chỉ phương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𝟑</m:t>
                    </m:r>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𝟐</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a:t>
                </a:r>
              </a:p>
              <a:p>
                <a:pPr>
                  <a:lnSpc>
                    <a:spcPct val="120000"/>
                  </a:lnSpc>
                </a:pPr>
                <a:r>
                  <a:rPr lang="en-US" sz="3400" b="1">
                    <a:solidFill>
                      <a:schemeClr val="bg1"/>
                    </a:solidFill>
                    <a:latin typeface="Arial" panose="020B0604020202020204" pitchFamily="34" charset="0"/>
                    <a:cs typeface="Arial" panose="020B0604020202020204" pitchFamily="34" charset="0"/>
                  </a:rPr>
                  <a:t>b) Đường thẳng </a:t>
                </a:r>
                <a14:m>
                  <m:oMath xmlns:m="http://schemas.openxmlformats.org/officeDocument/2006/math">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𝒅</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đi qua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𝑩</m:t>
                    </m:r>
                    <m:r>
                      <a:rPr lang="en-US"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𝟑</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𝟑</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và có vectơ pháp tuyển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𝟓</m:t>
                    </m:r>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𝟐</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a:t>
                </a:r>
              </a:p>
              <a:p>
                <a:pPr>
                  <a:lnSpc>
                    <a:spcPct val="120000"/>
                  </a:lnSpc>
                </a:pPr>
                <a:r>
                  <a:rPr lang="en-US" sz="3400" b="1">
                    <a:solidFill>
                      <a:schemeClr val="bg1"/>
                    </a:solidFill>
                    <a:latin typeface="Arial" panose="020B0604020202020204" pitchFamily="34" charset="0"/>
                    <a:cs typeface="Arial" panose="020B0604020202020204" pitchFamily="34" charset="0"/>
                  </a:rPr>
                  <a:t>c) Đường thẳng </a:t>
                </a:r>
                <a14:m>
                  <m:oMath xmlns:m="http://schemas.openxmlformats.org/officeDocument/2006/math">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𝒅</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đi qua hai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𝑪</m:t>
                    </m:r>
                    <m:r>
                      <a:rPr lang="en-US"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𝑫</m:t>
                    </m:r>
                    <m:r>
                      <a:rPr lang="en-US" sz="3400" b="1" i="1" smtClean="0">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𝟑</m:t>
                    </m:r>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𝟓</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25434" y="1246501"/>
                <a:ext cx="11351222" cy="5076005"/>
              </a:xfrm>
              <a:prstGeom prst="rect">
                <a:avLst/>
              </a:prstGeom>
              <a:blipFill>
                <a:blip r:embed="rId5"/>
                <a:stretch>
                  <a:fillRect l="-1611" t="-960" r="-1182" b="-3361"/>
                </a:stretch>
              </a:blipFill>
            </p:spPr>
            <p:txBody>
              <a:bodyPr/>
              <a:lstStyle/>
              <a:p>
                <a:r>
                  <a:rPr lang="en-US">
                    <a:noFill/>
                  </a:rPr>
                  <a:t> </a:t>
                </a:r>
              </a:p>
            </p:txBody>
          </p:sp>
        </mc:Fallback>
      </mc:AlternateContent>
    </p:spTree>
    <p:extLst>
      <p:ext uri="{BB962C8B-B14F-4D97-AF65-F5344CB8AC3E}">
        <p14:creationId xmlns:p14="http://schemas.microsoft.com/office/powerpoint/2010/main" val="1021841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25434" y="1246501"/>
                <a:ext cx="11351222" cy="5220788"/>
              </a:xfrm>
              <a:prstGeom prst="rect">
                <a:avLst/>
              </a:prstGeom>
              <a:noFill/>
            </p:spPr>
            <p:txBody>
              <a:bodyPr wrap="square" rtlCol="0">
                <a:spAutoFit/>
              </a:bodyPr>
              <a:lstStyle/>
              <a:p>
                <a:pPr>
                  <a:lnSpc>
                    <a:spcPct val="120000"/>
                  </a:lnSpc>
                </a:pPr>
                <a:r>
                  <a:rPr kumimoji="0" lang="en-US" sz="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a:t>
                </a:r>
                <a:r>
                  <a:rPr lang="en-US" sz="3400" b="1" dirty="0">
                    <a:solidFill>
                      <a:schemeClr val="bg1"/>
                    </a:solidFill>
                    <a:latin typeface="Arial" panose="020B0604020202020204" pitchFamily="34" charset="0"/>
                    <a:cs typeface="Arial" panose="020B0604020202020204" pitchFamily="34" charset="0"/>
                  </a:rPr>
                  <a:t> qua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𝑨</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chỉ</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oMath>
                </a14:m>
                <a:r>
                  <a:rPr lang="en-US" sz="3400" b="1" dirty="0">
                    <a:solidFill>
                      <a:schemeClr val="bg1"/>
                    </a:solidFill>
                    <a:latin typeface="Arial" panose="020B0604020202020204" pitchFamily="34" charset="0"/>
                    <a:cs typeface="Arial" panose="020B0604020202020204" pitchFamily="34" charset="0"/>
                  </a:rPr>
                  <a:t> = (3; 2), </a:t>
                </a:r>
                <a:r>
                  <a:rPr lang="en-US" sz="3400" b="1" dirty="0" err="1">
                    <a:solidFill>
                      <a:schemeClr val="bg1"/>
                    </a:solidFill>
                    <a:latin typeface="Arial" panose="020B0604020202020204" pitchFamily="34" charset="0"/>
                    <a:cs typeface="Arial" panose="020B0604020202020204" pitchFamily="34" charset="0"/>
                  </a:rPr>
                  <a:t>nên</a:t>
                </a:r>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tham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𝒕</m:t>
                            </m:r>
                          </m:e>
                          <m:e>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20000"/>
                  </a:lnSpc>
                </a:pP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chỉ</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oMath>
                </a14:m>
                <a:r>
                  <a:rPr lang="en-US" sz="3400" b="1" dirty="0">
                    <a:solidFill>
                      <a:schemeClr val="bg1"/>
                    </a:solidFill>
                    <a:latin typeface="Arial" panose="020B0604020202020204" pitchFamily="34" charset="0"/>
                    <a:cs typeface="Arial" panose="020B0604020202020204" pitchFamily="34" charset="0"/>
                  </a:rPr>
                  <a:t> = (3; 2) </a:t>
                </a:r>
                <a:r>
                  <a:rPr lang="en-US" sz="3400" b="1" dirty="0" err="1">
                    <a:solidFill>
                      <a:schemeClr val="bg1"/>
                    </a:solidFill>
                    <a:latin typeface="Arial" panose="020B0604020202020204" pitchFamily="34" charset="0"/>
                    <a:cs typeface="Arial" panose="020B0604020202020204" pitchFamily="34" charset="0"/>
                  </a:rPr>
                  <a:t>nên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pháp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tuyền</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vi-VN" sz="3400" b="1" dirty="0">
                    <a:solidFill>
                      <a:schemeClr val="bg1"/>
                    </a:solidFill>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 (2; -3).</a:t>
                </a:r>
              </a:p>
              <a:p>
                <a:pPr>
                  <a:lnSpc>
                    <a:spcPct val="120000"/>
                  </a:lnSpc>
                </a:pP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tổng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quát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br>
                  <a:rPr lang="en-US" sz="3400" b="1" dirty="0">
                    <a:solidFill>
                      <a:schemeClr val="bg1"/>
                    </a:solidFill>
                    <a:latin typeface="Arial" panose="020B0604020202020204" pitchFamily="34" charset="0"/>
                    <a:cs typeface="Arial" panose="020B0604020202020204" pitchFamily="34" charset="0"/>
                  </a:rPr>
                </a:b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𝟐</m:t>
                    </m:r>
                    <m:r>
                      <a:rPr lang="en-US"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𝒙</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𝟑</m:t>
                    </m:r>
                    <m:r>
                      <a:rPr lang="vi-VN"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𝟑</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25434" y="1246501"/>
                <a:ext cx="11351222" cy="5220788"/>
              </a:xfrm>
              <a:prstGeom prst="rect">
                <a:avLst/>
              </a:prstGeom>
              <a:blipFill>
                <a:blip r:embed="rId5"/>
                <a:stretch>
                  <a:fillRect l="-1611" t="-933" b="-3151"/>
                </a:stretch>
              </a:blipFill>
            </p:spPr>
            <p:txBody>
              <a:bodyPr/>
              <a:lstStyle/>
              <a:p>
                <a:r>
                  <a:rPr lang="en-US">
                    <a:noFill/>
                  </a:rPr>
                  <a:t> </a:t>
                </a:r>
              </a:p>
            </p:txBody>
          </p:sp>
        </mc:Fallback>
      </mc:AlternateContent>
    </p:spTree>
    <p:extLst>
      <p:ext uri="{BB962C8B-B14F-4D97-AF65-F5344CB8AC3E}">
        <p14:creationId xmlns:p14="http://schemas.microsoft.com/office/powerpoint/2010/main" val="3889538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25434" y="1246501"/>
                <a:ext cx="11351222" cy="4915705"/>
              </a:xfrm>
              <a:prstGeom prst="rect">
                <a:avLst/>
              </a:prstGeom>
              <a:noFill/>
            </p:spPr>
            <p:txBody>
              <a:bodyPr wrap="square" rtlCol="0">
                <a:spAutoFit/>
              </a:bodyPr>
              <a:lstStyle/>
              <a:p>
                <a:pPr>
                  <a:lnSpc>
                    <a:spcPct val="150000"/>
                  </a:lnSpc>
                </a:pPr>
                <a:r>
                  <a:rPr lang="en-US" sz="3400" b="1" dirty="0">
                    <a:solidFill>
                      <a:schemeClr val="bg1"/>
                    </a:solidFill>
                    <a:latin typeface="Arial" panose="020B0604020202020204" pitchFamily="34" charset="0"/>
                    <a:cs typeface="Arial" panose="020B0604020202020204" pitchFamily="34" charset="0"/>
                  </a:rPr>
                  <a:t>b) </a:t>
                </a:r>
                <a:r>
                  <a:rPr lang="en-US" sz="3400" b="1" dirty="0" err="1">
                    <a:solidFill>
                      <a:schemeClr val="bg1"/>
                    </a:solidFill>
                  </a:rPr>
                  <a:t>Đường</a:t>
                </a:r>
                <a:r>
                  <a:rPr lang="en-US" sz="3400" b="1" dirty="0">
                    <a:solidFill>
                      <a:schemeClr val="bg1"/>
                    </a:solidFill>
                  </a:rPr>
                  <a:t> </a:t>
                </a:r>
                <a:r>
                  <a:rPr lang="en-US" sz="3400" b="1" dirty="0" err="1">
                    <a:solidFill>
                      <a:schemeClr val="bg1"/>
                    </a:solidFill>
                  </a:rPr>
                  <a:t>thẳng</a:t>
                </a:r>
                <a:r>
                  <a:rPr lang="en-US" sz="3400" b="1" dirty="0">
                    <a:solidFill>
                      <a:schemeClr val="bg1"/>
                    </a:solidFill>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rPr>
                  <a:t> </a:t>
                </a:r>
                <a:r>
                  <a:rPr lang="en-US" sz="3400" b="1" dirty="0" err="1">
                    <a:solidFill>
                      <a:schemeClr val="bg1"/>
                    </a:solidFill>
                  </a:rPr>
                  <a:t>có</a:t>
                </a:r>
                <a:r>
                  <a:rPr lang="en-US" sz="3400" b="1" dirty="0">
                    <a:solidFill>
                      <a:schemeClr val="bg1"/>
                    </a:solidFill>
                  </a:rPr>
                  <a:t> </a:t>
                </a:r>
                <a:r>
                  <a:rPr lang="en-US" sz="3400" b="1" dirty="0" err="1">
                    <a:solidFill>
                      <a:schemeClr val="bg1"/>
                    </a:solidFill>
                  </a:rPr>
                  <a:t>vectơ</a:t>
                </a:r>
                <a:r>
                  <a:rPr lang="en-US" sz="3400" b="1" dirty="0">
                    <a:solidFill>
                      <a:schemeClr val="bg1"/>
                    </a:solidFill>
                  </a:rPr>
                  <a:t> </a:t>
                </a:r>
                <a:r>
                  <a:rPr lang="en-US" sz="3400" b="1" dirty="0" err="1">
                    <a:solidFill>
                      <a:schemeClr val="bg1"/>
                    </a:solidFill>
                  </a:rPr>
                  <a:t>pháp</a:t>
                </a:r>
                <a:r>
                  <a:rPr lang="en-US" sz="3400" b="1" dirty="0">
                    <a:solidFill>
                      <a:schemeClr val="bg1"/>
                    </a:solidFill>
                  </a:rPr>
                  <a:t> </a:t>
                </a:r>
                <a:r>
                  <a:rPr lang="en-US" sz="3400" b="1" dirty="0" err="1">
                    <a:solidFill>
                      <a:schemeClr val="bg1"/>
                    </a:solidFill>
                  </a:rPr>
                  <a:t>tuyến</a:t>
                </a:r>
                <a:br>
                  <a:rPr lang="en-US" sz="3400" b="1" dirty="0">
                    <a:solidFill>
                      <a:schemeClr val="bg1"/>
                    </a:solidFill>
                  </a:rPr>
                </a:br>
                <a:r>
                  <a:rPr lang="en-US" sz="3400" b="1" dirty="0">
                    <a:solidFill>
                      <a:schemeClr val="bg1"/>
                    </a:solidFill>
                  </a:rPr>
                  <a:t> </a:t>
                </a:r>
                <a14:m>
                  <m:oMath xmlns:m="http://schemas.openxmlformats.org/officeDocument/2006/math">
                    <m:acc>
                      <m:accPr>
                        <m:chr m:val="⃗"/>
                        <m:ctrlPr>
                          <a:rPr lang="en-US" sz="3400" b="1" i="1" smtClean="0">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smtClean="0">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r>
                  <a:rPr lang="en-US" sz="3400" b="1" dirty="0">
                    <a:solidFill>
                      <a:schemeClr val="bg1"/>
                    </a:solidFill>
                  </a:rPr>
                  <a:t> </a:t>
                </a:r>
                <a:r>
                  <a:rPr lang="en-US" sz="3400" b="1" dirty="0" err="1">
                    <a:solidFill>
                      <a:schemeClr val="bg1"/>
                    </a:solidFill>
                  </a:rPr>
                  <a:t>nên</a:t>
                </a:r>
                <a:r>
                  <a:rPr lang="en-US" sz="3400" b="1" dirty="0">
                    <a:solidFill>
                      <a:schemeClr val="bg1"/>
                    </a:solidFill>
                  </a:rPr>
                  <a:t> </a:t>
                </a:r>
                <a:r>
                  <a:rPr lang="en-US" sz="3400" b="1" dirty="0" err="1">
                    <a:solidFill>
                      <a:schemeClr val="bg1"/>
                    </a:solidFill>
                  </a:rPr>
                  <a:t>có</a:t>
                </a:r>
                <a:r>
                  <a:rPr lang="en-US" sz="3400" b="1" dirty="0">
                    <a:solidFill>
                      <a:schemeClr val="bg1"/>
                    </a:solidFill>
                  </a:rPr>
                  <a:t> </a:t>
                </a:r>
                <a:r>
                  <a:rPr lang="en-US" sz="3400" b="1" dirty="0" err="1">
                    <a:solidFill>
                      <a:schemeClr val="bg1"/>
                    </a:solidFill>
                  </a:rPr>
                  <a:t>vectơ</a:t>
                </a:r>
                <a:r>
                  <a:rPr lang="en-US" sz="3400" b="1" dirty="0">
                    <a:solidFill>
                      <a:schemeClr val="bg1"/>
                    </a:solidFill>
                  </a:rPr>
                  <a:t> </a:t>
                </a:r>
                <a:r>
                  <a:rPr lang="en-US" sz="3400" b="1" dirty="0" err="1">
                    <a:solidFill>
                      <a:schemeClr val="bg1"/>
                    </a:solidFill>
                  </a:rPr>
                  <a:t>chỉ</a:t>
                </a:r>
                <a:r>
                  <a:rPr lang="en-US" sz="3400" b="1" dirty="0">
                    <a:solidFill>
                      <a:schemeClr val="bg1"/>
                    </a:solidFill>
                  </a:rPr>
                  <a:t> </a:t>
                </a:r>
                <a:r>
                  <a:rPr lang="en-US" sz="3400" b="1" dirty="0" err="1">
                    <a:solidFill>
                      <a:schemeClr val="bg1"/>
                    </a:solidFill>
                  </a:rPr>
                  <a:t>phương</a:t>
                </a:r>
                <a:r>
                  <a:rPr lang="en-US" sz="3400" b="1" dirty="0">
                    <a:solidFill>
                      <a:schemeClr val="bg1"/>
                    </a:solidFill>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oMath>
                </a14:m>
                <a:r>
                  <a:rPr lang="en-US" sz="3400" b="1" dirty="0">
                    <a:solidFill>
                      <a:schemeClr val="bg1"/>
                    </a:solidFill>
                  </a:rPr>
                  <a:t>.</a:t>
                </a:r>
              </a:p>
              <a:p>
                <a:pPr>
                  <a:lnSpc>
                    <a:spcPct val="150000"/>
                  </a:lnSpc>
                </a:pPr>
                <a:r>
                  <a:rPr lang="en-US" sz="3400" b="1" dirty="0" err="1">
                    <a:solidFill>
                      <a:schemeClr val="bg1"/>
                    </a:solidFill>
                  </a:rPr>
                  <a:t>Phương</a:t>
                </a:r>
                <a:r>
                  <a:rPr lang="en-US" sz="3400" b="1" dirty="0">
                    <a:solidFill>
                      <a:schemeClr val="bg1"/>
                    </a:solidFill>
                  </a:rPr>
                  <a:t> </a:t>
                </a:r>
                <a:r>
                  <a:rPr lang="en-US" sz="3400" b="1" dirty="0" err="1">
                    <a:solidFill>
                      <a:schemeClr val="bg1"/>
                    </a:solidFill>
                  </a:rPr>
                  <a:t>trình</a:t>
                </a:r>
                <a:r>
                  <a:rPr lang="en-US" sz="3400" b="1" dirty="0">
                    <a:solidFill>
                      <a:schemeClr val="bg1"/>
                    </a:solidFill>
                  </a:rPr>
                  <a:t> </a:t>
                </a:r>
                <a:r>
                  <a:rPr lang="en-US" sz="3400" b="1" dirty="0" err="1">
                    <a:solidFill>
                      <a:schemeClr val="bg1"/>
                    </a:solidFill>
                  </a:rPr>
                  <a:t>tham</a:t>
                </a:r>
                <a:r>
                  <a:rPr lang="en-US" sz="3400" b="1" dirty="0">
                    <a:solidFill>
                      <a:schemeClr val="bg1"/>
                    </a:solidFill>
                  </a:rPr>
                  <a:t> </a:t>
                </a:r>
                <a:r>
                  <a:rPr lang="en-US" sz="3400" b="1" dirty="0" err="1">
                    <a:solidFill>
                      <a:schemeClr val="bg1"/>
                    </a:solidFill>
                  </a:rPr>
                  <a:t>số</a:t>
                </a:r>
                <a:r>
                  <a:rPr lang="en-US" sz="3400" b="1" dirty="0">
                    <a:solidFill>
                      <a:schemeClr val="bg1"/>
                    </a:solidFill>
                  </a:rPr>
                  <a:t> </a:t>
                </a:r>
                <a:r>
                  <a:rPr lang="en-US" sz="3400" b="1" dirty="0" err="1">
                    <a:solidFill>
                      <a:schemeClr val="bg1"/>
                    </a:solidFill>
                  </a:rPr>
                  <a:t>của</a:t>
                </a:r>
                <a:r>
                  <a:rPr lang="en-US" sz="3400" b="1" dirty="0">
                    <a:solidFill>
                      <a:schemeClr val="bg1"/>
                    </a:solidFill>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rPr>
                  <a:t> </a:t>
                </a:r>
                <a:r>
                  <a:rPr lang="en-US" sz="3400" b="1" dirty="0" err="1">
                    <a:solidFill>
                      <a:schemeClr val="bg1"/>
                    </a:solidFill>
                  </a:rPr>
                  <a:t>là</a:t>
                </a:r>
                <a:r>
                  <a:rPr lang="en-US" sz="3400" b="1" dirty="0">
                    <a:solidFill>
                      <a:schemeClr val="bg1"/>
                    </a:solidFill>
                  </a:rPr>
                  <a:t>: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en-US" sz="3400" b="1" i="1">
                                <a:solidFill>
                                  <a:schemeClr val="bg1"/>
                                </a:solidFill>
                                <a:latin typeface="Cambria Math" panose="02040503050406030204" pitchFamily="18" charset="0"/>
                              </a:rPr>
                              <m:t>𝒙</m:t>
                            </m:r>
                            <m:r>
                              <a:rPr lang="en-US" sz="3400" b="1">
                                <a:solidFill>
                                  <a:schemeClr val="bg1"/>
                                </a:solidFill>
                                <a:latin typeface="Cambria Math" panose="02040503050406030204" pitchFamily="18" charset="0"/>
                              </a:rPr>
                              <m:t> = </m:t>
                            </m:r>
                            <m:r>
                              <a:rPr lang="en-US" sz="3400" b="1" i="1">
                                <a:solidFill>
                                  <a:schemeClr val="bg1"/>
                                </a:solidFill>
                                <a:latin typeface="Cambria Math" panose="02040503050406030204" pitchFamily="18" charset="0"/>
                              </a:rPr>
                              <m:t>𝟑</m:t>
                            </m:r>
                            <m:r>
                              <a:rPr lang="en-US" sz="3400" b="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𝒕</m:t>
                            </m:r>
                          </m:e>
                          <m:e>
                            <m:r>
                              <a:rPr lang="en-US" sz="3400" b="1" i="1">
                                <a:solidFill>
                                  <a:schemeClr val="bg1"/>
                                </a:solidFill>
                                <a:latin typeface="Cambria Math" panose="02040503050406030204" pitchFamily="18" charset="0"/>
                              </a:rPr>
                              <m:t>𝒚</m:t>
                            </m:r>
                            <m:r>
                              <a:rPr lang="en-US" sz="3400" b="1">
                                <a:solidFill>
                                  <a:schemeClr val="bg1"/>
                                </a:solidFill>
                                <a:latin typeface="Cambria Math" panose="02040503050406030204" pitchFamily="18" charset="0"/>
                              </a:rPr>
                              <m:t> = </m:t>
                            </m:r>
                            <m:r>
                              <a:rPr lang="en-US" sz="3400" b="1" i="1">
                                <a:solidFill>
                                  <a:schemeClr val="bg1"/>
                                </a:solidFill>
                                <a:latin typeface="Cambria Math" panose="02040503050406030204" pitchFamily="18" charset="0"/>
                              </a:rPr>
                              <m:t>𝟑</m:t>
                            </m:r>
                            <m:r>
                              <a:rPr lang="en-US" sz="3400" b="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𝒕</m:t>
                            </m:r>
                          </m:e>
                        </m:eqArr>
                      </m:e>
                    </m:d>
                  </m:oMath>
                </a14:m>
                <a:r>
                  <a:rPr lang="vi-VN" sz="3400" b="1" dirty="0">
                    <a:solidFill>
                      <a:schemeClr val="bg1"/>
                    </a:solidFill>
                  </a:rPr>
                  <a:t>.</a:t>
                </a:r>
                <a:endParaRPr lang="en-US" sz="3400" b="1" dirty="0">
                  <a:solidFill>
                    <a:schemeClr val="bg1"/>
                  </a:solidFill>
                </a:endParaRPr>
              </a:p>
              <a:p>
                <a:pPr>
                  <a:lnSpc>
                    <a:spcPct val="150000"/>
                  </a:lnSpc>
                </a:pPr>
                <a:r>
                  <a:rPr lang="en-US" sz="3400" b="1" dirty="0" err="1">
                    <a:solidFill>
                      <a:schemeClr val="bg1"/>
                    </a:solidFill>
                  </a:rPr>
                  <a:t>Phương</a:t>
                </a:r>
                <a:r>
                  <a:rPr lang="en-US" sz="3400" b="1" dirty="0">
                    <a:solidFill>
                      <a:schemeClr val="bg1"/>
                    </a:solidFill>
                  </a:rPr>
                  <a:t> </a:t>
                </a:r>
                <a:r>
                  <a:rPr lang="en-US" sz="3400" b="1" dirty="0" err="1">
                    <a:solidFill>
                      <a:schemeClr val="bg1"/>
                    </a:solidFill>
                  </a:rPr>
                  <a:t>trình</a:t>
                </a:r>
                <a:r>
                  <a:rPr lang="en-US" sz="3400" b="1" dirty="0">
                    <a:solidFill>
                      <a:schemeClr val="bg1"/>
                    </a:solidFill>
                  </a:rPr>
                  <a:t> </a:t>
                </a:r>
                <a:r>
                  <a:rPr lang="en-US" sz="3400" b="1" dirty="0" err="1">
                    <a:solidFill>
                      <a:schemeClr val="bg1"/>
                    </a:solidFill>
                  </a:rPr>
                  <a:t>tổng</a:t>
                </a:r>
                <a:r>
                  <a:rPr lang="en-US" sz="3400" b="1" dirty="0">
                    <a:solidFill>
                      <a:schemeClr val="bg1"/>
                    </a:solidFill>
                  </a:rPr>
                  <a:t> </a:t>
                </a:r>
                <a:r>
                  <a:rPr lang="en-US" sz="3400" b="1" dirty="0" err="1">
                    <a:solidFill>
                      <a:schemeClr val="bg1"/>
                    </a:solidFill>
                  </a:rPr>
                  <a:t>quát</a:t>
                </a:r>
                <a:r>
                  <a:rPr lang="en-US" sz="3400" b="1" dirty="0">
                    <a:solidFill>
                      <a:schemeClr val="bg1"/>
                    </a:solidFill>
                  </a:rPr>
                  <a:t> </a:t>
                </a:r>
                <a:r>
                  <a:rPr lang="en-US" sz="3400" b="1" dirty="0" err="1">
                    <a:solidFill>
                      <a:schemeClr val="bg1"/>
                    </a:solidFill>
                  </a:rPr>
                  <a:t>của</a:t>
                </a:r>
                <a:r>
                  <a:rPr lang="en-US" sz="3400" b="1" dirty="0">
                    <a:solidFill>
                      <a:schemeClr val="bg1"/>
                    </a:solidFill>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rPr>
                  <a:t> </a:t>
                </a:r>
                <a:r>
                  <a:rPr lang="en-US" sz="3400" b="1" dirty="0" err="1">
                    <a:solidFill>
                      <a:schemeClr val="bg1"/>
                    </a:solidFill>
                  </a:rPr>
                  <a:t>là</a:t>
                </a:r>
                <a:r>
                  <a:rPr lang="en-US" sz="3400" b="1" dirty="0">
                    <a:solidFill>
                      <a:schemeClr val="bg1"/>
                    </a:solidFill>
                  </a:rPr>
                  <a:t>: </a:t>
                </a:r>
                <a:br>
                  <a:rPr lang="en-US" sz="3400" b="1" dirty="0">
                    <a:solidFill>
                      <a:schemeClr val="bg1"/>
                    </a:solidFill>
                  </a:rPr>
                </a:br>
                <a:r>
                  <a:rPr lang="en-US" sz="3400" b="1" dirty="0">
                    <a:solidFill>
                      <a:schemeClr val="bg1"/>
                    </a:solidFill>
                  </a:rPr>
                  <a:t>		</a:t>
                </a:r>
                <a14:m>
                  <m:oMath xmlns:m="http://schemas.openxmlformats.org/officeDocument/2006/math">
                    <m:r>
                      <a:rPr lang="en-US" sz="3400" b="1" i="1" smtClean="0">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𝒙</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𝟑</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𝒚</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𝟑</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𝟎</m:t>
                    </m:r>
                  </m:oMath>
                </a14:m>
                <a:r>
                  <a:rPr lang="en-US" sz="3400" b="1" dirty="0">
                    <a:solidFill>
                      <a:schemeClr val="bg1"/>
                    </a:solidFill>
                  </a:rPr>
                  <a:t> </a:t>
                </a:r>
                <a14:m>
                  <m:oMath xmlns:m="http://schemas.openxmlformats.org/officeDocument/2006/math">
                    <m:r>
                      <a:rPr lang="en-US" sz="3400" b="1" i="1" smtClean="0">
                        <a:solidFill>
                          <a:schemeClr val="bg1"/>
                        </a:solidFill>
                        <a:latin typeface="Cambria Math" panose="02040503050406030204" pitchFamily="18" charset="0"/>
                        <a:ea typeface="Cambria Math" panose="02040503050406030204" pitchFamily="18" charset="0"/>
                      </a:rPr>
                      <m:t>⟺</m:t>
                    </m:r>
                    <m:r>
                      <a:rPr lang="en-US" sz="3400" b="1" i="1" smtClean="0">
                        <a:solidFill>
                          <a:schemeClr val="bg1"/>
                        </a:solidFill>
                        <a:latin typeface="Cambria Math" panose="02040503050406030204" pitchFamily="18" charset="0"/>
                      </a:rPr>
                      <m:t>𝟓</m:t>
                    </m:r>
                    <m:r>
                      <a:rPr lang="en-US" sz="3400" b="1" i="1" smtClean="0">
                        <a:solidFill>
                          <a:schemeClr val="bg1"/>
                        </a:solidFill>
                        <a:latin typeface="Cambria Math" panose="02040503050406030204" pitchFamily="18" charset="0"/>
                      </a:rPr>
                      <m:t>𝒙</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𝟐</m:t>
                    </m:r>
                    <m:r>
                      <a:rPr lang="en-US" sz="3400" b="1" i="1" smtClean="0">
                        <a:solidFill>
                          <a:schemeClr val="bg1"/>
                        </a:solidFill>
                        <a:latin typeface="Cambria Math" panose="02040503050406030204" pitchFamily="18" charset="0"/>
                      </a:rPr>
                      <m:t>𝒚</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𝟗</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𝟎</m:t>
                    </m:r>
                  </m:oMath>
                </a14:m>
                <a:r>
                  <a:rPr lang="en-US" sz="3400" b="1" dirty="0">
                    <a:solidFill>
                      <a:schemeClr val="bg1"/>
                    </a:solidFill>
                  </a:rPr>
                  <a:t>.</a:t>
                </a:r>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25434" y="1246501"/>
                <a:ext cx="11351222" cy="4915705"/>
              </a:xfrm>
              <a:prstGeom prst="rect">
                <a:avLst/>
              </a:prstGeom>
              <a:blipFill>
                <a:blip r:embed="rId5"/>
                <a:stretch>
                  <a:fillRect l="-1504" b="-2974"/>
                </a:stretch>
              </a:blipFill>
            </p:spPr>
            <p:txBody>
              <a:bodyPr/>
              <a:lstStyle/>
              <a:p>
                <a:r>
                  <a:rPr lang="en-US">
                    <a:noFill/>
                  </a:rPr>
                  <a:t> </a:t>
                </a:r>
              </a:p>
            </p:txBody>
          </p:sp>
        </mc:Fallback>
      </mc:AlternateContent>
    </p:spTree>
    <p:extLst>
      <p:ext uri="{BB962C8B-B14F-4D97-AF65-F5344CB8AC3E}">
        <p14:creationId xmlns:p14="http://schemas.microsoft.com/office/powerpoint/2010/main" val="2252502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25434" y="1246501"/>
                <a:ext cx="11351222" cy="4673202"/>
              </a:xfrm>
              <a:prstGeom prst="rect">
                <a:avLst/>
              </a:prstGeom>
              <a:noFill/>
            </p:spPr>
            <p:txBody>
              <a:bodyPr wrap="square" rtlCol="0">
                <a:spAutoFit/>
              </a:bodyPr>
              <a:lstStyle/>
              <a:p>
                <a:pPr>
                  <a:lnSpc>
                    <a:spcPct val="120000"/>
                  </a:lnSpc>
                </a:pPr>
                <a:r>
                  <a:rPr lang="en-US" sz="3400" b="1" dirty="0">
                    <a:solidFill>
                      <a:schemeClr val="bg1"/>
                    </a:solidFill>
                    <a:latin typeface="Arial" panose="020B0604020202020204" pitchFamily="34" charset="0"/>
                    <a:cs typeface="Arial" panose="020B0604020202020204" pitchFamily="34" charset="0"/>
                  </a:rPr>
                  <a:t>c)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a:t>
                </a:r>
                <a:r>
                  <a:rPr lang="en-US" sz="3400" b="1" dirty="0">
                    <a:solidFill>
                      <a:schemeClr val="bg1"/>
                    </a:solidFill>
                    <a:latin typeface="Arial" panose="020B0604020202020204" pitchFamily="34" charset="0"/>
                    <a:cs typeface="Arial" panose="020B0604020202020204" pitchFamily="34" charset="0"/>
                  </a:rPr>
                  <a:t> qua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𝑪</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𝑫</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𝟑</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𝟓</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nên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chỉ</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oMath>
                </a14:m>
                <a:r>
                  <a:rPr lang="en-US" sz="3400" b="1" dirty="0">
                    <a:solidFill>
                      <a:schemeClr val="bg1"/>
                    </a:solidFill>
                    <a:latin typeface="Arial" panose="020B0604020202020204" pitchFamily="34" charset="0"/>
                    <a:cs typeface="Arial" panose="020B0604020202020204" pitchFamily="34" charset="0"/>
                  </a:rPr>
                  <a:t> = </a:t>
                </a:r>
                <a14:m>
                  <m:oMath xmlns:m="http://schemas.openxmlformats.org/officeDocument/2006/math">
                    <m:r>
                      <a:rPr lang="en-US" sz="3400" b="1" i="1" smtClean="0">
                        <a:solidFill>
                          <a:schemeClr val="bg1"/>
                        </a:solidFill>
                        <a:latin typeface="Cambria Math" panose="02040503050406030204" pitchFamily="18" charset="0"/>
                      </a:rPr>
                      <m:t>(</m:t>
                    </m:r>
                    <m:acc>
                      <m:accPr>
                        <m:chr m:val="⃗"/>
                        <m:ctrlPr>
                          <a:rPr lang="en-US" sz="3400" b="1" i="1" smtClean="0">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𝑪𝑫</m:t>
                        </m:r>
                      </m:e>
                    </m:acc>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𝟐</m:t>
                    </m:r>
                    <m:r>
                      <a:rPr lang="en-US"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𝟒</m:t>
                    </m:r>
                    <m:r>
                      <a:rPr lang="en-US" sz="3400" b="1" i="1">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pháp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tuyến</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𝟒</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a:t>
                </a:r>
              </a:p>
              <a:p>
                <a:pPr>
                  <a:lnSpc>
                    <a:spcPct val="120000"/>
                  </a:lnSpc>
                </a:pP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tham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 = </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𝒕</m:t>
                            </m:r>
                          </m:e>
                          <m:e>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 = </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20000"/>
                  </a:lnSpc>
                </a:pP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tổng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quát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a:t>
                </a:r>
                <a:br>
                  <a:rPr lang="en-US" sz="3400" b="1" dirty="0">
                    <a:solidFill>
                      <a:schemeClr val="bg1"/>
                    </a:solidFill>
                    <a:latin typeface="Arial" panose="020B0604020202020204" pitchFamily="34" charset="0"/>
                    <a:cs typeface="Arial" panose="020B0604020202020204" pitchFamily="34" charset="0"/>
                  </a:rPr>
                </a:b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𝟒</m:t>
                    </m:r>
                    <m:r>
                      <a:rPr lang="en-US"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𝒙</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vi-VN" sz="3400" b="1" i="1">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𝟏</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𝟒</m:t>
                    </m:r>
                    <m:r>
                      <a:rPr lang="en-US" sz="3400" b="1" i="1" smtClean="0">
                        <a:solidFill>
                          <a:schemeClr val="bg1"/>
                        </a:solidFill>
                        <a:latin typeface="Cambria Math" panose="02040503050406030204" pitchFamily="18" charset="0"/>
                        <a:cs typeface="Arial" panose="020B0604020202020204" pitchFamily="34" charset="0"/>
                      </a:rPr>
                      <m:t>𝒙</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smtClean="0">
                        <a:solidFill>
                          <a:schemeClr val="bg1"/>
                        </a:solidFill>
                        <a:latin typeface="Cambria Math" panose="02040503050406030204" pitchFamily="18" charset="0"/>
                        <a:ea typeface="Cambria Math" panose="02040503050406030204" pitchFamily="18" charset="0"/>
                        <a:cs typeface="Arial" panose="020B0604020202020204" pitchFamily="34" charset="0"/>
                      </a:rPr>
                      <m:t>⟺</m:t>
                    </m:r>
                    <m:r>
                      <a:rPr lang="vi-VN" sz="3400" b="1" i="1" smtClean="0">
                        <a:solidFill>
                          <a:schemeClr val="bg1"/>
                        </a:solidFill>
                        <a:latin typeface="Cambria Math" panose="02040503050406030204" pitchFamily="18" charset="0"/>
                        <a:cs typeface="Arial" panose="020B0604020202020204" pitchFamily="34" charset="0"/>
                      </a:rPr>
                      <m:t>𝟐</m:t>
                    </m:r>
                    <m:r>
                      <a:rPr lang="vi-VN" sz="3400" b="1" i="1" smtClean="0">
                        <a:solidFill>
                          <a:schemeClr val="bg1"/>
                        </a:solidFill>
                        <a:latin typeface="Cambria Math" panose="02040503050406030204" pitchFamily="18" charset="0"/>
                        <a:cs typeface="Arial" panose="020B0604020202020204" pitchFamily="34" charset="0"/>
                      </a:rPr>
                      <m:t>𝒙</m:t>
                    </m:r>
                    <m:r>
                      <a:rPr lang="vi-VN" sz="3400" b="1" i="1" smtClean="0">
                        <a:solidFill>
                          <a:schemeClr val="bg1"/>
                        </a:solidFill>
                        <a:latin typeface="Cambria Math" panose="02040503050406030204" pitchFamily="18" charset="0"/>
                        <a:cs typeface="Arial" panose="020B0604020202020204" pitchFamily="34" charset="0"/>
                      </a:rPr>
                      <m:t>–</m:t>
                    </m:r>
                    <m:r>
                      <a:rPr lang="vi-VN" sz="3400" b="1" i="1" smtClean="0">
                        <a:solidFill>
                          <a:schemeClr val="bg1"/>
                        </a:solidFill>
                        <a:latin typeface="Cambria Math" panose="02040503050406030204" pitchFamily="18" charset="0"/>
                        <a:cs typeface="Arial" panose="020B0604020202020204" pitchFamily="34" charset="0"/>
                      </a:rPr>
                      <m:t>𝒚</m:t>
                    </m:r>
                    <m:r>
                      <a:rPr lang="vi-VN" sz="3400" b="1" i="1" smtClean="0">
                        <a:solidFill>
                          <a:schemeClr val="bg1"/>
                        </a:solidFill>
                        <a:latin typeface="Cambria Math" panose="02040503050406030204" pitchFamily="18" charset="0"/>
                        <a:cs typeface="Arial" panose="020B0604020202020204" pitchFamily="34" charset="0"/>
                      </a:rPr>
                      <m:t>–</m:t>
                    </m:r>
                    <m:r>
                      <a:rPr lang="vi-VN" sz="3400" b="1" i="1" smtClean="0">
                        <a:solidFill>
                          <a:schemeClr val="bg1"/>
                        </a:solidFill>
                        <a:latin typeface="Cambria Math" panose="02040503050406030204" pitchFamily="18" charset="0"/>
                        <a:cs typeface="Arial" panose="020B0604020202020204" pitchFamily="34" charset="0"/>
                      </a:rPr>
                      <m:t>𝟏</m:t>
                    </m:r>
                    <m:r>
                      <a:rPr lang="vi-VN" sz="3400" b="1" i="1" smtClean="0">
                        <a:solidFill>
                          <a:schemeClr val="bg1"/>
                        </a:solidFill>
                        <a:latin typeface="Cambria Math" panose="02040503050406030204" pitchFamily="18" charset="0"/>
                        <a:cs typeface="Arial" panose="020B0604020202020204" pitchFamily="34" charset="0"/>
                      </a:rPr>
                      <m:t>=</m:t>
                    </m:r>
                    <m:r>
                      <a:rPr lang="vi-VN" sz="3400" b="1" i="1" smtClean="0">
                        <a:solidFill>
                          <a:schemeClr val="bg1"/>
                        </a:solidFill>
                        <a:latin typeface="Cambria Math" panose="02040503050406030204" pitchFamily="18" charset="0"/>
                        <a:cs typeface="Arial" panose="020B0604020202020204" pitchFamily="34" charset="0"/>
                      </a:rPr>
                      <m:t>𝟎</m:t>
                    </m:r>
                  </m:oMath>
                </a14:m>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25434" y="1246501"/>
                <a:ext cx="11351222" cy="4673202"/>
              </a:xfrm>
              <a:prstGeom prst="rect">
                <a:avLst/>
              </a:prstGeom>
              <a:blipFill>
                <a:blip r:embed="rId5"/>
                <a:stretch>
                  <a:fillRect l="-1504" t="-782"/>
                </a:stretch>
              </a:blipFill>
            </p:spPr>
            <p:txBody>
              <a:bodyPr/>
              <a:lstStyle/>
              <a:p>
                <a:r>
                  <a:rPr lang="en-US">
                    <a:noFill/>
                  </a:rPr>
                  <a:t> </a:t>
                </a:r>
              </a:p>
            </p:txBody>
          </p:sp>
        </mc:Fallback>
      </mc:AlternateContent>
    </p:spTree>
    <p:extLst>
      <p:ext uri="{BB962C8B-B14F-4D97-AF65-F5344CB8AC3E}">
        <p14:creationId xmlns:p14="http://schemas.microsoft.com/office/powerpoint/2010/main" val="3976314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
        <p:nvSpPr>
          <p:cNvPr id="2" name="TextBox 1">
            <a:extLst>
              <a:ext uri="{FF2B5EF4-FFF2-40B4-BE49-F238E27FC236}">
                <a16:creationId xmlns:a16="http://schemas.microsoft.com/office/drawing/2014/main" id="{14F7D514-0472-7CBA-9BE6-3AD72B9B2B48}"/>
              </a:ext>
            </a:extLst>
          </p:cNvPr>
          <p:cNvSpPr txBox="1"/>
          <p:nvPr/>
        </p:nvSpPr>
        <p:spPr>
          <a:xfrm>
            <a:off x="1039668" y="1863024"/>
            <a:ext cx="2812594" cy="630942"/>
          </a:xfrm>
          <a:prstGeom prst="rect">
            <a:avLst/>
          </a:prstGeom>
          <a:noFill/>
        </p:spPr>
        <p:txBody>
          <a:bodyPr wrap="square" rtlCol="0">
            <a:spAutoFit/>
          </a:bodyPr>
          <a:lstStyle/>
          <a:p>
            <a:r>
              <a:rPr lang="en-US" sz="3500" b="1" dirty="0" err="1">
                <a:solidFill>
                  <a:srgbClr val="C0F6F5"/>
                </a:solidFill>
                <a:latin typeface="SVN-Futura Demi" pitchFamily="50" charset="0"/>
              </a:rPr>
              <a:t>Nhận</a:t>
            </a:r>
            <a:r>
              <a:rPr lang="en-US" sz="3500" b="1" dirty="0">
                <a:solidFill>
                  <a:srgbClr val="C0F6F5"/>
                </a:solidFill>
                <a:latin typeface="SVN-Futura Demi" pitchFamily="50" charset="0"/>
              </a:rPr>
              <a:t> </a:t>
            </a:r>
            <a:r>
              <a:rPr lang="en-US" sz="3500" b="1" dirty="0" err="1">
                <a:solidFill>
                  <a:srgbClr val="C0F6F5"/>
                </a:solidFill>
                <a:latin typeface="SVN-Futura Demi" pitchFamily="50" charset="0"/>
              </a:rPr>
              <a:t>xét</a:t>
            </a:r>
            <a:r>
              <a:rPr lang="en-US" sz="3400" b="1" dirty="0">
                <a:solidFill>
                  <a:srgbClr val="C0F6F5"/>
                </a:solidFill>
                <a:latin typeface="SVN-Futura Demi" pitchFamily="50" charset="0"/>
              </a:rPr>
              <a:t>:</a:t>
            </a:r>
          </a:p>
        </p:txBody>
      </p:sp>
      <p:grpSp>
        <p:nvGrpSpPr>
          <p:cNvPr id="3" name="Group 2">
            <a:extLst>
              <a:ext uri="{FF2B5EF4-FFF2-40B4-BE49-F238E27FC236}">
                <a16:creationId xmlns:a16="http://schemas.microsoft.com/office/drawing/2014/main" id="{A5D989AE-F48A-C31E-164F-C3BBCEBEE4B5}"/>
              </a:ext>
            </a:extLst>
          </p:cNvPr>
          <p:cNvGrpSpPr/>
          <p:nvPr/>
        </p:nvGrpSpPr>
        <p:grpSpPr>
          <a:xfrm>
            <a:off x="315338" y="1444282"/>
            <a:ext cx="11333656" cy="4810179"/>
            <a:chOff x="315338" y="1449945"/>
            <a:chExt cx="11333656" cy="4810179"/>
          </a:xfrm>
        </p:grpSpPr>
        <p:sp>
          <p:nvSpPr>
            <p:cNvPr id="5" name="Rectangle: Rounded Corners 4">
              <a:extLst>
                <a:ext uri="{FF2B5EF4-FFF2-40B4-BE49-F238E27FC236}">
                  <a16:creationId xmlns:a16="http://schemas.microsoft.com/office/drawing/2014/main" id="{2F21E1C5-9507-F993-4171-823712CA1BB4}"/>
                </a:ext>
              </a:extLst>
            </p:cNvPr>
            <p:cNvSpPr/>
            <p:nvPr/>
          </p:nvSpPr>
          <p:spPr>
            <a:xfrm>
              <a:off x="682445" y="1750776"/>
              <a:ext cx="10966549" cy="4509348"/>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icon&#10;&#10;Description automatically generated">
              <a:extLst>
                <a:ext uri="{FF2B5EF4-FFF2-40B4-BE49-F238E27FC236}">
                  <a16:creationId xmlns:a16="http://schemas.microsoft.com/office/drawing/2014/main" id="{AF36DFD3-CBE7-2F4F-C90E-F5C5C819818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FA7F39-D3EB-A97F-9407-7BA8299B427B}"/>
                  </a:ext>
                </a:extLst>
              </p:cNvPr>
              <p:cNvSpPr txBox="1"/>
              <p:nvPr/>
            </p:nvSpPr>
            <p:spPr>
              <a:xfrm>
                <a:off x="1115747" y="2474621"/>
                <a:ext cx="10282126" cy="1565044"/>
              </a:xfrm>
              <a:prstGeom prst="rect">
                <a:avLst/>
              </a:prstGeom>
              <a:noFill/>
            </p:spPr>
            <p:txBody>
              <a:bodyPr wrap="square">
                <a:spAutoFit/>
              </a:bodyPr>
              <a:lstStyle/>
              <a:p>
                <a:pPr lvl="0">
                  <a:lnSpc>
                    <a:spcPct val="150000"/>
                  </a:lnSpc>
                </a:pPr>
                <a:r>
                  <a:rPr lang="en-US" sz="3400" b="1"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3400" b="1" i="1" smtClean="0">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a:t>
                </a:r>
                <a:r>
                  <a:rPr lang="en-US" sz="3400" b="1" dirty="0">
                    <a:solidFill>
                      <a:schemeClr val="bg1"/>
                    </a:solidFill>
                    <a:latin typeface="Arial" panose="020B0604020202020204" pitchFamily="34" charset="0"/>
                    <a:cs typeface="Arial" panose="020B0604020202020204" pitchFamily="34" charset="0"/>
                  </a:rPr>
                  <a:t> qua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𝑨</m:t>
                    </m:r>
                    <m:r>
                      <a:rPr lang="en-US" sz="3400" b="1" i="1" smtClean="0">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𝒙</m:t>
                    </m:r>
                    <m:r>
                      <a:rPr lang="en-US" sz="3400" b="1" i="1" baseline="-25000">
                        <a:solidFill>
                          <a:schemeClr val="bg1"/>
                        </a:solidFill>
                        <a:latin typeface="Cambria Math" panose="02040503050406030204" pitchFamily="18" charset="0"/>
                        <a:cs typeface="Arial" panose="020B0604020202020204" pitchFamily="34" charset="0"/>
                      </a:rPr>
                      <m:t>𝑨</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baseline="-25000" smtClean="0">
                        <a:solidFill>
                          <a:schemeClr val="bg1"/>
                        </a:solidFill>
                        <a:latin typeface="Cambria Math" panose="02040503050406030204" pitchFamily="18" charset="0"/>
                        <a:cs typeface="Arial" panose="020B0604020202020204" pitchFamily="34" charset="0"/>
                      </a:rPr>
                      <m:t>𝑨</m:t>
                    </m:r>
                    <m:r>
                      <a:rPr lang="en-US" sz="3400" b="1" i="1">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𝑩</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𝒙</m:t>
                    </m:r>
                    <m:r>
                      <a:rPr lang="en-US" sz="3400" b="1" i="1" baseline="-25000">
                        <a:solidFill>
                          <a:schemeClr val="bg1"/>
                        </a:solidFill>
                        <a:latin typeface="Cambria Math" panose="02040503050406030204" pitchFamily="18" charset="0"/>
                        <a:cs typeface="Arial" panose="020B0604020202020204" pitchFamily="34" charset="0"/>
                      </a:rPr>
                      <m:t>𝑩</m:t>
                    </m:r>
                    <m:r>
                      <a:rPr lang="vi-VN"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baseline="-25000" smtClean="0">
                        <a:solidFill>
                          <a:schemeClr val="bg1"/>
                        </a:solidFill>
                        <a:latin typeface="Cambria Math" panose="02040503050406030204" pitchFamily="18" charset="0"/>
                        <a:cs typeface="Arial" panose="020B0604020202020204" pitchFamily="34" charset="0"/>
                      </a:rPr>
                      <m:t>𝑩</m:t>
                    </m:r>
                    <m:r>
                      <a:rPr lang="en-US" sz="3400" b="1" i="1">
                        <a:solidFill>
                          <a:schemeClr val="bg1"/>
                        </a:solidFill>
                        <a:latin typeface="Cambria Math" panose="02040503050406030204" pitchFamily="18" charset="0"/>
                        <a:cs typeface="Arial" panose="020B0604020202020204" pitchFamily="34" charset="0"/>
                      </a:rPr>
                      <m:t>)</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dạng</a:t>
                </a:r>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12FA7F39-D3EB-A97F-9407-7BA8299B427B}"/>
                  </a:ext>
                </a:extLst>
              </p:cNvPr>
              <p:cNvSpPr txBox="1">
                <a:spLocks noRot="1" noChangeAspect="1" noMove="1" noResize="1" noEditPoints="1" noAdjustHandles="1" noChangeArrowheads="1" noChangeShapeType="1" noTextEdit="1"/>
              </p:cNvSpPr>
              <p:nvPr/>
            </p:nvSpPr>
            <p:spPr>
              <a:xfrm>
                <a:off x="1115747" y="2474621"/>
                <a:ext cx="10282126" cy="1565044"/>
              </a:xfrm>
              <a:prstGeom prst="rect">
                <a:avLst/>
              </a:prstGeom>
              <a:blipFill>
                <a:blip r:embed="rId6"/>
                <a:stretch>
                  <a:fillRect l="-1660" r="-593" b="-12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DB29A0-3C17-5A93-5BC1-9334F1B537BB}"/>
                  </a:ext>
                </a:extLst>
              </p:cNvPr>
              <p:cNvSpPr txBox="1"/>
              <p:nvPr/>
            </p:nvSpPr>
            <p:spPr>
              <a:xfrm>
                <a:off x="3852262" y="4145287"/>
                <a:ext cx="4487476" cy="1169807"/>
              </a:xfrm>
              <a:prstGeom prst="rect">
                <a:avLst/>
              </a:prstGeom>
              <a:noFill/>
            </p:spPr>
            <p:txBody>
              <a:bodyPr wrap="square">
                <a:spAutoFit/>
              </a:bodyPr>
              <a:lstStyle/>
              <a:p>
                <a14:m>
                  <m:oMath xmlns:m="http://schemas.openxmlformats.org/officeDocument/2006/math">
                    <m:f>
                      <m:fPr>
                        <m:ctrlPr>
                          <a:rPr lang="en-US" sz="4800" b="1" i="1" smtClean="0">
                            <a:solidFill>
                              <a:srgbClr val="B7F4F3"/>
                            </a:solidFill>
                            <a:latin typeface="Cambria Math" panose="02040503050406030204" pitchFamily="18" charset="0"/>
                          </a:rPr>
                        </m:ctrlPr>
                      </m:fPr>
                      <m:num>
                        <m:r>
                          <a:rPr lang="en-US" sz="4800" b="1" i="1">
                            <a:solidFill>
                              <a:srgbClr val="B7F4F3"/>
                            </a:solidFill>
                            <a:latin typeface="Cambria Math" panose="02040503050406030204" pitchFamily="18" charset="0"/>
                          </a:rPr>
                          <m:t>𝒙</m:t>
                        </m:r>
                        <m:r>
                          <a:rPr lang="en-US" sz="4800" b="1" i="1">
                            <a:solidFill>
                              <a:srgbClr val="B7F4F3"/>
                            </a:solidFill>
                            <a:latin typeface="Cambria Math" panose="02040503050406030204" pitchFamily="18" charset="0"/>
                          </a:rPr>
                          <m:t> −</m:t>
                        </m:r>
                        <m:sSub>
                          <m:sSubPr>
                            <m:ctrlPr>
                              <a:rPr lang="en-US" sz="4800" b="1" i="1">
                                <a:solidFill>
                                  <a:srgbClr val="B7F4F3"/>
                                </a:solidFill>
                                <a:latin typeface="Cambria Math" panose="02040503050406030204" pitchFamily="18" charset="0"/>
                              </a:rPr>
                            </m:ctrlPr>
                          </m:sSubPr>
                          <m:e>
                            <m:r>
                              <a:rPr lang="en-US" sz="4800" b="1" i="1">
                                <a:solidFill>
                                  <a:srgbClr val="B7F4F3"/>
                                </a:solidFill>
                                <a:latin typeface="Cambria Math" panose="02040503050406030204" pitchFamily="18" charset="0"/>
                              </a:rPr>
                              <m:t> </m:t>
                            </m:r>
                            <m:r>
                              <a:rPr lang="en-US" sz="4800" b="1" i="1">
                                <a:solidFill>
                                  <a:srgbClr val="B7F4F3"/>
                                </a:solidFill>
                                <a:latin typeface="Cambria Math" panose="02040503050406030204" pitchFamily="18" charset="0"/>
                              </a:rPr>
                              <m:t>𝒙</m:t>
                            </m:r>
                          </m:e>
                          <m:sub>
                            <m:r>
                              <a:rPr lang="en-US" sz="4800" b="1" i="1">
                                <a:solidFill>
                                  <a:srgbClr val="B7F4F3"/>
                                </a:solidFill>
                                <a:latin typeface="Cambria Math" panose="02040503050406030204" pitchFamily="18" charset="0"/>
                              </a:rPr>
                              <m:t>𝑨</m:t>
                            </m:r>
                          </m:sub>
                        </m:sSub>
                      </m:num>
                      <m:den>
                        <m:sSub>
                          <m:sSubPr>
                            <m:ctrlPr>
                              <a:rPr lang="en-US" sz="4800" b="1" i="1">
                                <a:solidFill>
                                  <a:srgbClr val="B7F4F3"/>
                                </a:solidFill>
                                <a:latin typeface="Cambria Math" panose="02040503050406030204" pitchFamily="18" charset="0"/>
                              </a:rPr>
                            </m:ctrlPr>
                          </m:sSubPr>
                          <m:e>
                            <m:r>
                              <a:rPr lang="en-US" sz="4800" b="1" i="1">
                                <a:solidFill>
                                  <a:srgbClr val="B7F4F3"/>
                                </a:solidFill>
                                <a:latin typeface="Cambria Math" panose="02040503050406030204" pitchFamily="18" charset="0"/>
                              </a:rPr>
                              <m:t>𝒙</m:t>
                            </m:r>
                          </m:e>
                          <m:sub>
                            <m:r>
                              <a:rPr lang="en-US" sz="4800" b="1" i="1">
                                <a:solidFill>
                                  <a:srgbClr val="B7F4F3"/>
                                </a:solidFill>
                                <a:latin typeface="Cambria Math" panose="02040503050406030204" pitchFamily="18" charset="0"/>
                              </a:rPr>
                              <m:t>𝑩</m:t>
                            </m:r>
                          </m:sub>
                        </m:sSub>
                        <m:r>
                          <a:rPr lang="en-US" sz="4800" b="1" i="1">
                            <a:solidFill>
                              <a:srgbClr val="B7F4F3"/>
                            </a:solidFill>
                            <a:latin typeface="Cambria Math" panose="02040503050406030204" pitchFamily="18" charset="0"/>
                          </a:rPr>
                          <m:t> −</m:t>
                        </m:r>
                        <m:sSub>
                          <m:sSubPr>
                            <m:ctrlPr>
                              <a:rPr lang="en-US" sz="4800" b="1" i="1">
                                <a:solidFill>
                                  <a:srgbClr val="B7F4F3"/>
                                </a:solidFill>
                                <a:latin typeface="Cambria Math" panose="02040503050406030204" pitchFamily="18" charset="0"/>
                              </a:rPr>
                            </m:ctrlPr>
                          </m:sSubPr>
                          <m:e>
                            <m:r>
                              <a:rPr lang="en-US" sz="4800" b="1" i="1">
                                <a:solidFill>
                                  <a:srgbClr val="B7F4F3"/>
                                </a:solidFill>
                                <a:latin typeface="Cambria Math" panose="02040503050406030204" pitchFamily="18" charset="0"/>
                              </a:rPr>
                              <m:t> </m:t>
                            </m:r>
                            <m:r>
                              <a:rPr lang="en-US" sz="4800" b="1" i="1">
                                <a:solidFill>
                                  <a:srgbClr val="B7F4F3"/>
                                </a:solidFill>
                                <a:latin typeface="Cambria Math" panose="02040503050406030204" pitchFamily="18" charset="0"/>
                              </a:rPr>
                              <m:t>𝒙</m:t>
                            </m:r>
                          </m:e>
                          <m:sub>
                            <m:r>
                              <a:rPr lang="en-US" sz="4800" b="1" i="1">
                                <a:solidFill>
                                  <a:srgbClr val="B7F4F3"/>
                                </a:solidFill>
                                <a:latin typeface="Cambria Math" panose="02040503050406030204" pitchFamily="18" charset="0"/>
                              </a:rPr>
                              <m:t>𝑨</m:t>
                            </m:r>
                          </m:sub>
                        </m:sSub>
                      </m:den>
                    </m:f>
                  </m:oMath>
                </a14:m>
                <a:r>
                  <a:rPr lang="vi-VN" sz="4800" b="1">
                    <a:solidFill>
                      <a:srgbClr val="B7F4F3"/>
                    </a:solidFill>
                    <a:latin typeface="Arial" panose="020B0604020202020204" pitchFamily="34" charset="0"/>
                    <a:cs typeface="Arial" panose="020B0604020202020204" pitchFamily="34" charset="0"/>
                  </a:rPr>
                  <a:t> = </a:t>
                </a:r>
                <a14:m>
                  <m:oMath xmlns:m="http://schemas.openxmlformats.org/officeDocument/2006/math">
                    <m:f>
                      <m:fPr>
                        <m:ctrlPr>
                          <a:rPr lang="en-US" sz="4800" b="1" i="1">
                            <a:solidFill>
                              <a:srgbClr val="B7F4F3"/>
                            </a:solidFill>
                            <a:latin typeface="Cambria Math" panose="02040503050406030204" pitchFamily="18" charset="0"/>
                          </a:rPr>
                        </m:ctrlPr>
                      </m:fPr>
                      <m:num>
                        <m:r>
                          <a:rPr lang="en-US" sz="4800" b="1" i="1">
                            <a:solidFill>
                              <a:srgbClr val="B7F4F3"/>
                            </a:solidFill>
                            <a:latin typeface="Cambria Math" panose="02040503050406030204" pitchFamily="18" charset="0"/>
                          </a:rPr>
                          <m:t>𝒚</m:t>
                        </m:r>
                        <m:r>
                          <a:rPr lang="en-US" sz="4800" b="1" i="1">
                            <a:solidFill>
                              <a:srgbClr val="B7F4F3"/>
                            </a:solidFill>
                            <a:latin typeface="Cambria Math" panose="02040503050406030204" pitchFamily="18" charset="0"/>
                          </a:rPr>
                          <m:t> − </m:t>
                        </m:r>
                        <m:sSub>
                          <m:sSubPr>
                            <m:ctrlPr>
                              <a:rPr lang="en-US" sz="4800" b="1" i="1">
                                <a:solidFill>
                                  <a:srgbClr val="B7F4F3"/>
                                </a:solidFill>
                                <a:latin typeface="Cambria Math" panose="02040503050406030204" pitchFamily="18" charset="0"/>
                              </a:rPr>
                            </m:ctrlPr>
                          </m:sSubPr>
                          <m:e>
                            <m:r>
                              <a:rPr lang="en-US" sz="4800" b="1" i="1">
                                <a:solidFill>
                                  <a:srgbClr val="B7F4F3"/>
                                </a:solidFill>
                                <a:latin typeface="Cambria Math" panose="02040503050406030204" pitchFamily="18" charset="0"/>
                              </a:rPr>
                              <m:t>𝒚</m:t>
                            </m:r>
                          </m:e>
                          <m:sub>
                            <m:r>
                              <a:rPr lang="en-US" sz="4800" b="1" i="1">
                                <a:solidFill>
                                  <a:srgbClr val="B7F4F3"/>
                                </a:solidFill>
                                <a:latin typeface="Cambria Math" panose="02040503050406030204" pitchFamily="18" charset="0"/>
                              </a:rPr>
                              <m:t>𝑨</m:t>
                            </m:r>
                          </m:sub>
                        </m:sSub>
                      </m:num>
                      <m:den>
                        <m:sSub>
                          <m:sSubPr>
                            <m:ctrlPr>
                              <a:rPr lang="en-US" sz="4800" b="1" i="1">
                                <a:solidFill>
                                  <a:srgbClr val="B7F4F3"/>
                                </a:solidFill>
                                <a:latin typeface="Cambria Math" panose="02040503050406030204" pitchFamily="18" charset="0"/>
                              </a:rPr>
                            </m:ctrlPr>
                          </m:sSubPr>
                          <m:e>
                            <m:r>
                              <a:rPr lang="en-US" sz="4800" b="1" i="1">
                                <a:solidFill>
                                  <a:srgbClr val="B7F4F3"/>
                                </a:solidFill>
                                <a:latin typeface="Cambria Math" panose="02040503050406030204" pitchFamily="18" charset="0"/>
                              </a:rPr>
                              <m:t>𝒚</m:t>
                            </m:r>
                          </m:e>
                          <m:sub>
                            <m:r>
                              <a:rPr lang="en-US" sz="4800" b="1" i="1">
                                <a:solidFill>
                                  <a:srgbClr val="B7F4F3"/>
                                </a:solidFill>
                                <a:latin typeface="Cambria Math" panose="02040503050406030204" pitchFamily="18" charset="0"/>
                              </a:rPr>
                              <m:t>𝑩</m:t>
                            </m:r>
                          </m:sub>
                        </m:sSub>
                        <m:r>
                          <a:rPr lang="en-US" sz="4800" b="1" i="1">
                            <a:solidFill>
                              <a:srgbClr val="B7F4F3"/>
                            </a:solidFill>
                            <a:latin typeface="Cambria Math" panose="02040503050406030204" pitchFamily="18" charset="0"/>
                          </a:rPr>
                          <m:t> −</m:t>
                        </m:r>
                        <m:sSub>
                          <m:sSubPr>
                            <m:ctrlPr>
                              <a:rPr lang="en-US" sz="4800" b="1" i="1">
                                <a:solidFill>
                                  <a:srgbClr val="B7F4F3"/>
                                </a:solidFill>
                                <a:latin typeface="Cambria Math" panose="02040503050406030204" pitchFamily="18" charset="0"/>
                              </a:rPr>
                            </m:ctrlPr>
                          </m:sSubPr>
                          <m:e>
                            <m:r>
                              <a:rPr lang="en-US" sz="4800" b="1" i="1">
                                <a:solidFill>
                                  <a:srgbClr val="B7F4F3"/>
                                </a:solidFill>
                                <a:latin typeface="Cambria Math" panose="02040503050406030204" pitchFamily="18" charset="0"/>
                              </a:rPr>
                              <m:t> </m:t>
                            </m:r>
                            <m:r>
                              <a:rPr lang="en-US" sz="4800" b="1" i="1">
                                <a:solidFill>
                                  <a:srgbClr val="B7F4F3"/>
                                </a:solidFill>
                                <a:latin typeface="Cambria Math" panose="02040503050406030204" pitchFamily="18" charset="0"/>
                              </a:rPr>
                              <m:t>𝒚</m:t>
                            </m:r>
                          </m:e>
                          <m:sub>
                            <m:r>
                              <a:rPr lang="en-US" sz="4800" b="1" i="1">
                                <a:solidFill>
                                  <a:srgbClr val="B7F4F3"/>
                                </a:solidFill>
                                <a:latin typeface="Cambria Math" panose="02040503050406030204" pitchFamily="18" charset="0"/>
                              </a:rPr>
                              <m:t>𝑨</m:t>
                            </m:r>
                          </m:sub>
                        </m:sSub>
                      </m:den>
                    </m:f>
                  </m:oMath>
                </a14:m>
                <a:endParaRPr lang="en-US" sz="4800"/>
              </a:p>
            </p:txBody>
          </p:sp>
        </mc:Choice>
        <mc:Fallback xmlns="">
          <p:sp>
            <p:nvSpPr>
              <p:cNvPr id="12" name="TextBox 11">
                <a:extLst>
                  <a:ext uri="{FF2B5EF4-FFF2-40B4-BE49-F238E27FC236}">
                    <a16:creationId xmlns:a16="http://schemas.microsoft.com/office/drawing/2014/main" id="{32DB29A0-3C17-5A93-5BC1-9334F1B537BB}"/>
                  </a:ext>
                </a:extLst>
              </p:cNvPr>
              <p:cNvSpPr txBox="1">
                <a:spLocks noRot="1" noChangeAspect="1" noMove="1" noResize="1" noEditPoints="1" noAdjustHandles="1" noChangeArrowheads="1" noChangeShapeType="1" noTextEdit="1"/>
              </p:cNvSpPr>
              <p:nvPr/>
            </p:nvSpPr>
            <p:spPr>
              <a:xfrm>
                <a:off x="3852262" y="4145287"/>
                <a:ext cx="4487476" cy="1169807"/>
              </a:xfrm>
              <a:prstGeom prst="rect">
                <a:avLst/>
              </a:prstGeom>
              <a:blipFill>
                <a:blip r:embed="rId7"/>
                <a:stretch>
                  <a:fillRect t="-6250" b="-3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54AB785-4BAC-5FED-8BED-C2B74F76115B}"/>
                  </a:ext>
                </a:extLst>
              </p:cNvPr>
              <p:cNvSpPr txBox="1"/>
              <p:nvPr/>
            </p:nvSpPr>
            <p:spPr>
              <a:xfrm>
                <a:off x="6852406" y="5420717"/>
                <a:ext cx="5696838" cy="615553"/>
              </a:xfrm>
              <a:prstGeom prst="rect">
                <a:avLst/>
              </a:prstGeom>
              <a:noFill/>
            </p:spPr>
            <p:txBody>
              <a:bodyPr wrap="square">
                <a:spAutoFit/>
              </a:bodyPr>
              <a:lstStyle/>
              <a:p>
                <a:r>
                  <a:rPr lang="vi-VN" sz="3400" b="1">
                    <a:solidFill>
                      <a:schemeClr val="bg1"/>
                    </a:solidFill>
                    <a:latin typeface="Arial" panose="020B0604020202020204" pitchFamily="34" charset="0"/>
                    <a:cs typeface="Arial" panose="020B0604020202020204" pitchFamily="34" charset="0"/>
                  </a:rPr>
                  <a:t>(với</a:t>
                </a:r>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𝒙</m:t>
                    </m:r>
                    <m:r>
                      <a:rPr lang="en-US" sz="3400" b="1" i="1" baseline="-25000" smtClean="0">
                        <a:solidFill>
                          <a:schemeClr val="bg1"/>
                        </a:solidFill>
                        <a:latin typeface="Cambria Math" panose="02040503050406030204" pitchFamily="18" charset="0"/>
                        <a:cs typeface="Arial" panose="020B0604020202020204" pitchFamily="34" charset="0"/>
                      </a:rPr>
                      <m:t>𝑩</m:t>
                    </m:r>
                    <m:r>
                      <a:rPr lang="en-US" sz="3400" b="1" i="1">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cs typeface="Arial" panose="020B0604020202020204" pitchFamily="34" charset="0"/>
                      </a:rPr>
                      <m:t>𝒙</m:t>
                    </m:r>
                    <m:r>
                      <a:rPr lang="en-US" sz="3400" b="1" i="1" baseline="-25000">
                        <a:solidFill>
                          <a:schemeClr val="bg1"/>
                        </a:solidFill>
                        <a:latin typeface="Cambria Math" panose="02040503050406030204" pitchFamily="18" charset="0"/>
                        <a:cs typeface="Arial" panose="020B0604020202020204" pitchFamily="34" charset="0"/>
                      </a:rPr>
                      <m:t>𝑨</m:t>
                    </m:r>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𝒚</m:t>
                    </m:r>
                    <m:r>
                      <a:rPr lang="en-US" sz="3400" b="1" i="1" baseline="-25000">
                        <a:solidFill>
                          <a:schemeClr val="bg1"/>
                        </a:solidFill>
                        <a:latin typeface="Cambria Math" panose="02040503050406030204" pitchFamily="18" charset="0"/>
                        <a:cs typeface="Arial" panose="020B0604020202020204" pitchFamily="34" charset="0"/>
                      </a:rPr>
                      <m:t>𝑩</m:t>
                    </m:r>
                    <m:r>
                      <a:rPr lang="en-US" sz="3400" b="1" i="1">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baseline="-25000">
                        <a:solidFill>
                          <a:schemeClr val="bg1"/>
                        </a:solidFill>
                        <a:latin typeface="Cambria Math" panose="02040503050406030204" pitchFamily="18" charset="0"/>
                        <a:cs typeface="Arial" panose="020B0604020202020204" pitchFamily="34" charset="0"/>
                      </a:rPr>
                      <m:t>𝑨</m:t>
                    </m:r>
                  </m:oMath>
                </a14:m>
                <a:r>
                  <a:rPr lang="vi-VN" sz="3400" b="1">
                    <a:solidFill>
                      <a:schemeClr val="bg1"/>
                    </a:solidFill>
                    <a:latin typeface="Arial" panose="020B0604020202020204" pitchFamily="34" charset="0"/>
                    <a:cs typeface="Arial" panose="020B0604020202020204" pitchFamily="34" charset="0"/>
                  </a:rPr>
                  <a:t>).</a:t>
                </a:r>
                <a:endParaRPr lang="en-US" sz="3400"/>
              </a:p>
            </p:txBody>
          </p:sp>
        </mc:Choice>
        <mc:Fallback xmlns="">
          <p:sp>
            <p:nvSpPr>
              <p:cNvPr id="15" name="TextBox 14">
                <a:extLst>
                  <a:ext uri="{FF2B5EF4-FFF2-40B4-BE49-F238E27FC236}">
                    <a16:creationId xmlns:a16="http://schemas.microsoft.com/office/drawing/2014/main" id="{C54AB785-4BAC-5FED-8BED-C2B74F76115B}"/>
                  </a:ext>
                </a:extLst>
              </p:cNvPr>
              <p:cNvSpPr txBox="1">
                <a:spLocks noRot="1" noChangeAspect="1" noMove="1" noResize="1" noEditPoints="1" noAdjustHandles="1" noChangeArrowheads="1" noChangeShapeType="1" noTextEdit="1"/>
              </p:cNvSpPr>
              <p:nvPr/>
            </p:nvSpPr>
            <p:spPr>
              <a:xfrm>
                <a:off x="6852406" y="5420717"/>
                <a:ext cx="5696838" cy="615553"/>
              </a:xfrm>
              <a:prstGeom prst="rect">
                <a:avLst/>
              </a:prstGeom>
              <a:blipFill>
                <a:blip r:embed="rId8"/>
                <a:stretch>
                  <a:fillRect l="-2995" t="-14851" b="-33663"/>
                </a:stretch>
              </a:blipFill>
            </p:spPr>
            <p:txBody>
              <a:bodyPr/>
              <a:lstStyle/>
              <a:p>
                <a:r>
                  <a:rPr lang="en-US">
                    <a:noFill/>
                  </a:rPr>
                  <a:t> </a:t>
                </a:r>
              </a:p>
            </p:txBody>
          </p:sp>
        </mc:Fallback>
      </mc:AlternateContent>
    </p:spTree>
    <p:extLst>
      <p:ext uri="{BB962C8B-B14F-4D97-AF65-F5344CB8AC3E}">
        <p14:creationId xmlns:p14="http://schemas.microsoft.com/office/powerpoint/2010/main" val="4003872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3B5319-EBE6-21AD-7CD6-6DEBF1A802B7}"/>
              </a:ext>
            </a:extLst>
          </p:cNvPr>
          <p:cNvGrpSpPr/>
          <p:nvPr/>
        </p:nvGrpSpPr>
        <p:grpSpPr>
          <a:xfrm>
            <a:off x="2779806" y="584782"/>
            <a:ext cx="6941709" cy="1218248"/>
            <a:chOff x="2247000" y="251765"/>
            <a:chExt cx="6398314" cy="1218248"/>
          </a:xfrm>
        </p:grpSpPr>
        <p:sp>
          <p:nvSpPr>
            <p:cNvPr id="3" name="Ribbon: Tilted Up 2">
              <a:extLst>
                <a:ext uri="{FF2B5EF4-FFF2-40B4-BE49-F238E27FC236}">
                  <a16:creationId xmlns:a16="http://schemas.microsoft.com/office/drawing/2014/main" id="{682C042E-BD93-6537-F5C0-34AC6377F12A}"/>
                </a:ext>
              </a:extLst>
            </p:cNvPr>
            <p:cNvSpPr/>
            <p:nvPr/>
          </p:nvSpPr>
          <p:spPr>
            <a:xfrm>
              <a:off x="2247000" y="251765"/>
              <a:ext cx="6398314" cy="938423"/>
            </a:xfrm>
            <a:prstGeom prst="ribbon2">
              <a:avLst>
                <a:gd name="adj1" fmla="val 21035"/>
                <a:gd name="adj2" fmla="val 75000"/>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855C05-8984-DC51-697D-A7D1CE4FCAC0}"/>
                </a:ext>
              </a:extLst>
            </p:cNvPr>
            <p:cNvSpPr txBox="1"/>
            <p:nvPr/>
          </p:nvSpPr>
          <p:spPr>
            <a:xfrm>
              <a:off x="3164677" y="269684"/>
              <a:ext cx="4562960" cy="1200329"/>
            </a:xfrm>
            <a:prstGeom prst="rect">
              <a:avLst/>
            </a:prstGeom>
            <a:noFill/>
          </p:spPr>
          <p:txBody>
            <a:bodyPr wrap="square" rtlCol="0">
              <a:spAutoFit/>
            </a:bodyPr>
            <a:lstStyle/>
            <a:p>
              <a:pPr algn="ctr"/>
              <a:r>
                <a:rPr lang="en-US" sz="3600">
                  <a:solidFill>
                    <a:schemeClr val="bg1"/>
                  </a:solidFill>
                  <a:latin typeface="SVN-Futura ExtraBold" pitchFamily="50" charset="0"/>
                </a:rPr>
                <a:t>NỘI DUNG BÀI HỌC</a:t>
              </a:r>
            </a:p>
          </p:txBody>
        </p:sp>
      </p:grpSp>
      <p:grpSp>
        <p:nvGrpSpPr>
          <p:cNvPr id="5" name="Group 4">
            <a:extLst>
              <a:ext uri="{FF2B5EF4-FFF2-40B4-BE49-F238E27FC236}">
                <a16:creationId xmlns:a16="http://schemas.microsoft.com/office/drawing/2014/main" id="{7F8F27CD-42BA-D758-0224-DCE12D6B213E}"/>
              </a:ext>
            </a:extLst>
          </p:cNvPr>
          <p:cNvGrpSpPr/>
          <p:nvPr/>
        </p:nvGrpSpPr>
        <p:grpSpPr>
          <a:xfrm>
            <a:off x="189646" y="1895909"/>
            <a:ext cx="5717860" cy="1889029"/>
            <a:chOff x="496781" y="769662"/>
            <a:chExt cx="5717860" cy="1889029"/>
          </a:xfrm>
        </p:grpSpPr>
        <p:grpSp>
          <p:nvGrpSpPr>
            <p:cNvPr id="6" name="Group 5">
              <a:extLst>
                <a:ext uri="{FF2B5EF4-FFF2-40B4-BE49-F238E27FC236}">
                  <a16:creationId xmlns:a16="http://schemas.microsoft.com/office/drawing/2014/main" id="{0BE31C9E-74D4-5BF3-F43C-9BE1A48C257B}"/>
                </a:ext>
              </a:extLst>
            </p:cNvPr>
            <p:cNvGrpSpPr/>
            <p:nvPr/>
          </p:nvGrpSpPr>
          <p:grpSpPr>
            <a:xfrm>
              <a:off x="496781" y="769662"/>
              <a:ext cx="5717860" cy="1889029"/>
              <a:chOff x="496781" y="769662"/>
              <a:chExt cx="5717860" cy="1889029"/>
            </a:xfrm>
          </p:grpSpPr>
          <p:grpSp>
            <p:nvGrpSpPr>
              <p:cNvPr id="8" name="Group 7">
                <a:extLst>
                  <a:ext uri="{FF2B5EF4-FFF2-40B4-BE49-F238E27FC236}">
                    <a16:creationId xmlns:a16="http://schemas.microsoft.com/office/drawing/2014/main" id="{D552532F-557B-4769-91D2-963C185D718A}"/>
                  </a:ext>
                </a:extLst>
              </p:cNvPr>
              <p:cNvGrpSpPr/>
              <p:nvPr/>
            </p:nvGrpSpPr>
            <p:grpSpPr>
              <a:xfrm>
                <a:off x="496781" y="769662"/>
                <a:ext cx="5717860" cy="1889029"/>
                <a:chOff x="5708861" y="795788"/>
                <a:chExt cx="5717860" cy="1889029"/>
              </a:xfrm>
            </p:grpSpPr>
            <p:grpSp>
              <p:nvGrpSpPr>
                <p:cNvPr id="12" name="Group 11">
                  <a:extLst>
                    <a:ext uri="{FF2B5EF4-FFF2-40B4-BE49-F238E27FC236}">
                      <a16:creationId xmlns:a16="http://schemas.microsoft.com/office/drawing/2014/main" id="{DDC77390-FCED-BDEA-F5CD-CEDCA8014362}"/>
                    </a:ext>
                  </a:extLst>
                </p:cNvPr>
                <p:cNvGrpSpPr/>
                <p:nvPr/>
              </p:nvGrpSpPr>
              <p:grpSpPr>
                <a:xfrm>
                  <a:off x="6096001" y="1280164"/>
                  <a:ext cx="5330720" cy="1404653"/>
                  <a:chOff x="5037222" y="959322"/>
                  <a:chExt cx="5330720" cy="1404653"/>
                </a:xfrm>
              </p:grpSpPr>
              <p:sp>
                <p:nvSpPr>
                  <p:cNvPr id="16" name="Rectangle 15">
                    <a:extLst>
                      <a:ext uri="{FF2B5EF4-FFF2-40B4-BE49-F238E27FC236}">
                        <a16:creationId xmlns:a16="http://schemas.microsoft.com/office/drawing/2014/main" id="{198CBE66-AC47-97ED-2D77-4FE82C76B49E}"/>
                      </a:ext>
                    </a:extLst>
                  </p:cNvPr>
                  <p:cNvSpPr/>
                  <p:nvPr/>
                </p:nvSpPr>
                <p:spPr>
                  <a:xfrm>
                    <a:off x="5037222" y="959322"/>
                    <a:ext cx="5330720" cy="1404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56ECDA8-6967-BB99-D262-54313EA7CA7D}"/>
                      </a:ext>
                    </a:extLst>
                  </p:cNvPr>
                  <p:cNvSpPr/>
                  <p:nvPr/>
                </p:nvSpPr>
                <p:spPr>
                  <a:xfrm>
                    <a:off x="5037222" y="959323"/>
                    <a:ext cx="1384362" cy="1404652"/>
                  </a:xfrm>
                  <a:prstGeom prst="rect">
                    <a:avLst/>
                  </a:prstGeom>
                  <a:solidFill>
                    <a:srgbClr val="FFCF3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11" name="Picture 10" descr="Icon&#10;&#10;Description automatically generated">
                  <a:extLst>
                    <a:ext uri="{FF2B5EF4-FFF2-40B4-BE49-F238E27FC236}">
                      <a16:creationId xmlns:a16="http://schemas.microsoft.com/office/drawing/2014/main" id="{EA89F990-BD86-0287-7164-A0C72F3C94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9833511">
                  <a:off x="5708861" y="795788"/>
                  <a:ext cx="808814" cy="808814"/>
                </a:xfrm>
                <a:prstGeom prst="rect">
                  <a:avLst/>
                </a:prstGeom>
              </p:spPr>
            </p:pic>
          </p:grpSp>
          <p:sp>
            <p:nvSpPr>
              <p:cNvPr id="9" name="TextBox 8">
                <a:extLst>
                  <a:ext uri="{FF2B5EF4-FFF2-40B4-BE49-F238E27FC236}">
                    <a16:creationId xmlns:a16="http://schemas.microsoft.com/office/drawing/2014/main" id="{6A457BEC-EDD1-A8F4-F8D9-2ECA529D7499}"/>
                  </a:ext>
                </a:extLst>
              </p:cNvPr>
              <p:cNvSpPr txBox="1"/>
              <p:nvPr/>
            </p:nvSpPr>
            <p:spPr>
              <a:xfrm>
                <a:off x="1152696" y="1494698"/>
                <a:ext cx="1006893" cy="923330"/>
              </a:xfrm>
              <a:prstGeom prst="rect">
                <a:avLst/>
              </a:prstGeom>
              <a:noFill/>
            </p:spPr>
            <p:txBody>
              <a:bodyPr wrap="square" rtlCol="0">
                <a:spAutoFit/>
              </a:bodyPr>
              <a:lstStyle/>
              <a:p>
                <a:pPr algn="l"/>
                <a:r>
                  <a:rPr lang="en-US" sz="5400">
                    <a:solidFill>
                      <a:schemeClr val="bg1"/>
                    </a:solidFill>
                    <a:latin typeface="Arial" panose="020B0604020202020204" pitchFamily="34" charset="0"/>
                    <a:cs typeface="Arial" panose="020B0604020202020204" pitchFamily="34" charset="0"/>
                  </a:rPr>
                  <a:t>01</a:t>
                </a:r>
              </a:p>
            </p:txBody>
          </p:sp>
        </p:grpSp>
        <p:sp>
          <p:nvSpPr>
            <p:cNvPr id="7" name="TextBox 6">
              <a:extLst>
                <a:ext uri="{FF2B5EF4-FFF2-40B4-BE49-F238E27FC236}">
                  <a16:creationId xmlns:a16="http://schemas.microsoft.com/office/drawing/2014/main" id="{6128A1FE-791F-E178-D7E0-633D5A428513}"/>
                </a:ext>
              </a:extLst>
            </p:cNvPr>
            <p:cNvSpPr txBox="1"/>
            <p:nvPr/>
          </p:nvSpPr>
          <p:spPr>
            <a:xfrm>
              <a:off x="2504360" y="1648586"/>
              <a:ext cx="3710280" cy="615553"/>
            </a:xfrm>
            <a:prstGeom prst="rect">
              <a:avLst/>
            </a:prstGeom>
            <a:noFill/>
          </p:spPr>
          <p:txBody>
            <a:bodyPr wrap="square">
              <a:spAutoFit/>
            </a:bodyPr>
            <a:lstStyle/>
            <a:p>
              <a:pPr algn="l"/>
              <a:r>
                <a:rPr lang="en-US" sz="3400" b="1">
                  <a:solidFill>
                    <a:srgbClr val="FFCF37"/>
                  </a:solidFill>
                  <a:latin typeface="Arial" panose="020B0604020202020204" pitchFamily="34" charset="0"/>
                  <a:cs typeface="Arial" panose="020B0604020202020204" pitchFamily="34" charset="0"/>
                </a:rPr>
                <a:t>MỞ ĐẦU</a:t>
              </a:r>
            </a:p>
          </p:txBody>
        </p:sp>
      </p:grpSp>
      <p:grpSp>
        <p:nvGrpSpPr>
          <p:cNvPr id="18" name="Group 17">
            <a:extLst>
              <a:ext uri="{FF2B5EF4-FFF2-40B4-BE49-F238E27FC236}">
                <a16:creationId xmlns:a16="http://schemas.microsoft.com/office/drawing/2014/main" id="{8D5CC6BA-20B7-2D41-1DE4-DED95BC206C2}"/>
              </a:ext>
            </a:extLst>
          </p:cNvPr>
          <p:cNvGrpSpPr/>
          <p:nvPr/>
        </p:nvGrpSpPr>
        <p:grpSpPr>
          <a:xfrm>
            <a:off x="5907505" y="1895909"/>
            <a:ext cx="5903494" cy="1889029"/>
            <a:chOff x="496781" y="769662"/>
            <a:chExt cx="5903494" cy="1889029"/>
          </a:xfrm>
        </p:grpSpPr>
        <p:grpSp>
          <p:nvGrpSpPr>
            <p:cNvPr id="19" name="Group 18">
              <a:extLst>
                <a:ext uri="{FF2B5EF4-FFF2-40B4-BE49-F238E27FC236}">
                  <a16:creationId xmlns:a16="http://schemas.microsoft.com/office/drawing/2014/main" id="{597CD498-5714-9EDB-4C5B-DF9BECC18734}"/>
                </a:ext>
              </a:extLst>
            </p:cNvPr>
            <p:cNvGrpSpPr/>
            <p:nvPr/>
          </p:nvGrpSpPr>
          <p:grpSpPr>
            <a:xfrm>
              <a:off x="496781" y="769662"/>
              <a:ext cx="5903494" cy="1889029"/>
              <a:chOff x="496781" y="769662"/>
              <a:chExt cx="5903494" cy="1889029"/>
            </a:xfrm>
          </p:grpSpPr>
          <p:grpSp>
            <p:nvGrpSpPr>
              <p:cNvPr id="21" name="Group 20">
                <a:extLst>
                  <a:ext uri="{FF2B5EF4-FFF2-40B4-BE49-F238E27FC236}">
                    <a16:creationId xmlns:a16="http://schemas.microsoft.com/office/drawing/2014/main" id="{4D8CC8A9-5869-3EA9-7206-D09C10ECB851}"/>
                  </a:ext>
                </a:extLst>
              </p:cNvPr>
              <p:cNvGrpSpPr/>
              <p:nvPr/>
            </p:nvGrpSpPr>
            <p:grpSpPr>
              <a:xfrm>
                <a:off x="496781" y="769662"/>
                <a:ext cx="5903494" cy="1889029"/>
                <a:chOff x="5708861" y="795788"/>
                <a:chExt cx="5903494" cy="1889029"/>
              </a:xfrm>
            </p:grpSpPr>
            <p:grpSp>
              <p:nvGrpSpPr>
                <p:cNvPr id="23" name="Group 22">
                  <a:extLst>
                    <a:ext uri="{FF2B5EF4-FFF2-40B4-BE49-F238E27FC236}">
                      <a16:creationId xmlns:a16="http://schemas.microsoft.com/office/drawing/2014/main" id="{4FFB84B5-6604-0083-5FE2-3B46EAE293F8}"/>
                    </a:ext>
                  </a:extLst>
                </p:cNvPr>
                <p:cNvGrpSpPr/>
                <p:nvPr/>
              </p:nvGrpSpPr>
              <p:grpSpPr>
                <a:xfrm>
                  <a:off x="6096000" y="1280164"/>
                  <a:ext cx="5516355" cy="1404653"/>
                  <a:chOff x="5037221" y="959322"/>
                  <a:chExt cx="5516355" cy="1404653"/>
                </a:xfrm>
              </p:grpSpPr>
              <p:sp>
                <p:nvSpPr>
                  <p:cNvPr id="25" name="Rectangle 24">
                    <a:extLst>
                      <a:ext uri="{FF2B5EF4-FFF2-40B4-BE49-F238E27FC236}">
                        <a16:creationId xmlns:a16="http://schemas.microsoft.com/office/drawing/2014/main" id="{4BAF8DCB-D52D-07F4-F88C-B3B38D96D008}"/>
                      </a:ext>
                    </a:extLst>
                  </p:cNvPr>
                  <p:cNvSpPr/>
                  <p:nvPr/>
                </p:nvSpPr>
                <p:spPr>
                  <a:xfrm>
                    <a:off x="5037221" y="959322"/>
                    <a:ext cx="5516355" cy="1404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5A837DD-900F-95B7-2D6C-56558054549C}"/>
                      </a:ext>
                    </a:extLst>
                  </p:cNvPr>
                  <p:cNvSpPr/>
                  <p:nvPr/>
                </p:nvSpPr>
                <p:spPr>
                  <a:xfrm>
                    <a:off x="5037222" y="959323"/>
                    <a:ext cx="1384362" cy="1404652"/>
                  </a:xfrm>
                  <a:prstGeom prst="rect">
                    <a:avLst/>
                  </a:prstGeom>
                  <a:solidFill>
                    <a:srgbClr val="23DBD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4" name="Picture 23" descr="Icon&#10;&#10;Description automatically generated">
                  <a:extLst>
                    <a:ext uri="{FF2B5EF4-FFF2-40B4-BE49-F238E27FC236}">
                      <a16:creationId xmlns:a16="http://schemas.microsoft.com/office/drawing/2014/main" id="{57C61889-70A7-66BB-F6F7-A107FA9BE00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9833511">
                  <a:off x="5708861" y="795788"/>
                  <a:ext cx="808814" cy="808814"/>
                </a:xfrm>
                <a:prstGeom prst="rect">
                  <a:avLst/>
                </a:prstGeom>
              </p:spPr>
            </p:pic>
          </p:grpSp>
          <p:sp>
            <p:nvSpPr>
              <p:cNvPr id="22" name="TextBox 21">
                <a:extLst>
                  <a:ext uri="{FF2B5EF4-FFF2-40B4-BE49-F238E27FC236}">
                    <a16:creationId xmlns:a16="http://schemas.microsoft.com/office/drawing/2014/main" id="{B995C583-F5F0-70EF-2789-9F10C4421FC2}"/>
                  </a:ext>
                </a:extLst>
              </p:cNvPr>
              <p:cNvSpPr txBox="1"/>
              <p:nvPr/>
            </p:nvSpPr>
            <p:spPr>
              <a:xfrm>
                <a:off x="1152696" y="1494698"/>
                <a:ext cx="1006893" cy="923330"/>
              </a:xfrm>
              <a:prstGeom prst="rect">
                <a:avLst/>
              </a:prstGeom>
              <a:noFill/>
            </p:spPr>
            <p:txBody>
              <a:bodyPr wrap="square" rtlCol="0">
                <a:spAutoFit/>
              </a:bodyPr>
              <a:lstStyle/>
              <a:p>
                <a:pPr algn="l"/>
                <a:r>
                  <a:rPr lang="en-US" sz="5400">
                    <a:solidFill>
                      <a:schemeClr val="bg1"/>
                    </a:solidFill>
                    <a:latin typeface="Arial" panose="020B0604020202020204" pitchFamily="34" charset="0"/>
                    <a:cs typeface="Arial" panose="020B0604020202020204" pitchFamily="34" charset="0"/>
                  </a:rPr>
                  <a:t>02</a:t>
                </a:r>
              </a:p>
            </p:txBody>
          </p:sp>
        </p:grpSp>
        <p:sp>
          <p:nvSpPr>
            <p:cNvPr id="20" name="TextBox 19">
              <a:extLst>
                <a:ext uri="{FF2B5EF4-FFF2-40B4-BE49-F238E27FC236}">
                  <a16:creationId xmlns:a16="http://schemas.microsoft.com/office/drawing/2014/main" id="{632363A9-14BA-7D20-4144-268A5A4719C1}"/>
                </a:ext>
              </a:extLst>
            </p:cNvPr>
            <p:cNvSpPr txBox="1"/>
            <p:nvPr/>
          </p:nvSpPr>
          <p:spPr>
            <a:xfrm>
              <a:off x="2504360" y="1386977"/>
              <a:ext cx="3895915" cy="1138773"/>
            </a:xfrm>
            <a:prstGeom prst="rect">
              <a:avLst/>
            </a:prstGeom>
            <a:noFill/>
          </p:spPr>
          <p:txBody>
            <a:bodyPr wrap="square">
              <a:spAutoFit/>
            </a:bodyPr>
            <a:lstStyle/>
            <a:p>
              <a:pPr algn="l"/>
              <a:r>
                <a:rPr kumimoji="0" lang="en-US" sz="3400" b="1" i="0" u="none" strike="noStrike" kern="1200" cap="none" spc="0" normalizeH="0" baseline="0" noProof="0">
                  <a:ln>
                    <a:noFill/>
                  </a:ln>
                  <a:solidFill>
                    <a:srgbClr val="FF9E1D"/>
                  </a:solidFill>
                  <a:effectLst/>
                  <a:uLnTx/>
                  <a:uFillTx/>
                  <a:latin typeface="Arial" panose="020B0604020202020204" pitchFamily="34" charset="0"/>
                  <a:ea typeface="Arial" panose="020B0604020202020204" pitchFamily="34" charset="0"/>
                  <a:cs typeface="Arial" panose="020B0604020202020204" pitchFamily="34" charset="0"/>
                </a:rPr>
                <a:t>HÌNH THÀNH KIẾN THỨC MỚI.</a:t>
              </a:r>
              <a:endParaRPr lang="en-US" sz="3400" b="1">
                <a:solidFill>
                  <a:srgbClr val="23DBD7"/>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377B0E13-5D8B-F787-757C-7398B5093FBF}"/>
              </a:ext>
            </a:extLst>
          </p:cNvPr>
          <p:cNvGrpSpPr/>
          <p:nvPr/>
        </p:nvGrpSpPr>
        <p:grpSpPr>
          <a:xfrm>
            <a:off x="189645" y="4278162"/>
            <a:ext cx="5717860" cy="1889029"/>
            <a:chOff x="496781" y="769662"/>
            <a:chExt cx="5717860" cy="1889029"/>
          </a:xfrm>
        </p:grpSpPr>
        <p:grpSp>
          <p:nvGrpSpPr>
            <p:cNvPr id="28" name="Group 27">
              <a:extLst>
                <a:ext uri="{FF2B5EF4-FFF2-40B4-BE49-F238E27FC236}">
                  <a16:creationId xmlns:a16="http://schemas.microsoft.com/office/drawing/2014/main" id="{808E082A-1DE7-0962-C129-F20320862A62}"/>
                </a:ext>
              </a:extLst>
            </p:cNvPr>
            <p:cNvGrpSpPr/>
            <p:nvPr/>
          </p:nvGrpSpPr>
          <p:grpSpPr>
            <a:xfrm>
              <a:off x="496781" y="769662"/>
              <a:ext cx="5717860" cy="1889029"/>
              <a:chOff x="496781" y="769662"/>
              <a:chExt cx="5717860" cy="1889029"/>
            </a:xfrm>
          </p:grpSpPr>
          <p:grpSp>
            <p:nvGrpSpPr>
              <p:cNvPr id="30" name="Group 29">
                <a:extLst>
                  <a:ext uri="{FF2B5EF4-FFF2-40B4-BE49-F238E27FC236}">
                    <a16:creationId xmlns:a16="http://schemas.microsoft.com/office/drawing/2014/main" id="{AD058751-9C7D-7F65-41B8-3ACE5E0FE2E2}"/>
                  </a:ext>
                </a:extLst>
              </p:cNvPr>
              <p:cNvGrpSpPr/>
              <p:nvPr/>
            </p:nvGrpSpPr>
            <p:grpSpPr>
              <a:xfrm>
                <a:off x="496781" y="769662"/>
                <a:ext cx="5717860" cy="1889029"/>
                <a:chOff x="5708861" y="795788"/>
                <a:chExt cx="5717860" cy="1889029"/>
              </a:xfrm>
            </p:grpSpPr>
            <p:grpSp>
              <p:nvGrpSpPr>
                <p:cNvPr id="32" name="Group 31">
                  <a:extLst>
                    <a:ext uri="{FF2B5EF4-FFF2-40B4-BE49-F238E27FC236}">
                      <a16:creationId xmlns:a16="http://schemas.microsoft.com/office/drawing/2014/main" id="{314ABFC0-B187-59F0-A9CA-FD233DE4E6C8}"/>
                    </a:ext>
                  </a:extLst>
                </p:cNvPr>
                <p:cNvGrpSpPr/>
                <p:nvPr/>
              </p:nvGrpSpPr>
              <p:grpSpPr>
                <a:xfrm>
                  <a:off x="6096001" y="1280164"/>
                  <a:ext cx="5330720" cy="1404653"/>
                  <a:chOff x="5037222" y="959322"/>
                  <a:chExt cx="5330720" cy="1404653"/>
                </a:xfrm>
              </p:grpSpPr>
              <p:sp>
                <p:nvSpPr>
                  <p:cNvPr id="34" name="Rectangle 33">
                    <a:extLst>
                      <a:ext uri="{FF2B5EF4-FFF2-40B4-BE49-F238E27FC236}">
                        <a16:creationId xmlns:a16="http://schemas.microsoft.com/office/drawing/2014/main" id="{C3EEAD3E-12F9-9E87-92AF-7576DA73EE3D}"/>
                      </a:ext>
                    </a:extLst>
                  </p:cNvPr>
                  <p:cNvSpPr/>
                  <p:nvPr/>
                </p:nvSpPr>
                <p:spPr>
                  <a:xfrm>
                    <a:off x="5037222" y="959322"/>
                    <a:ext cx="5330720" cy="1404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82636AA2-8405-2927-9198-AFFAC090036A}"/>
                      </a:ext>
                    </a:extLst>
                  </p:cNvPr>
                  <p:cNvSpPr/>
                  <p:nvPr/>
                </p:nvSpPr>
                <p:spPr>
                  <a:xfrm>
                    <a:off x="5037222" y="959323"/>
                    <a:ext cx="1384362" cy="1404652"/>
                  </a:xfrm>
                  <a:prstGeom prst="rect">
                    <a:avLst/>
                  </a:prstGeom>
                  <a:solidFill>
                    <a:srgbClr val="87D72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3" name="Picture 32" descr="Icon&#10;&#10;Description automatically generated">
                  <a:extLst>
                    <a:ext uri="{FF2B5EF4-FFF2-40B4-BE49-F238E27FC236}">
                      <a16:creationId xmlns:a16="http://schemas.microsoft.com/office/drawing/2014/main" id="{FC965B0B-7F60-6284-44CC-7F53724B187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9833511">
                  <a:off x="5708861" y="795788"/>
                  <a:ext cx="808814" cy="808814"/>
                </a:xfrm>
                <a:prstGeom prst="rect">
                  <a:avLst/>
                </a:prstGeom>
              </p:spPr>
            </p:pic>
          </p:grpSp>
          <p:sp>
            <p:nvSpPr>
              <p:cNvPr id="31" name="TextBox 30">
                <a:extLst>
                  <a:ext uri="{FF2B5EF4-FFF2-40B4-BE49-F238E27FC236}">
                    <a16:creationId xmlns:a16="http://schemas.microsoft.com/office/drawing/2014/main" id="{071A3ED2-2B13-E0BF-A302-982E06AE391C}"/>
                  </a:ext>
                </a:extLst>
              </p:cNvPr>
              <p:cNvSpPr txBox="1"/>
              <p:nvPr/>
            </p:nvSpPr>
            <p:spPr>
              <a:xfrm>
                <a:off x="1152696" y="1494698"/>
                <a:ext cx="1006893" cy="923330"/>
              </a:xfrm>
              <a:prstGeom prst="rect">
                <a:avLst/>
              </a:prstGeom>
              <a:noFill/>
            </p:spPr>
            <p:txBody>
              <a:bodyPr wrap="square" rtlCol="0">
                <a:spAutoFit/>
              </a:bodyPr>
              <a:lstStyle/>
              <a:p>
                <a:pPr algn="l"/>
                <a:r>
                  <a:rPr lang="en-US" sz="5400">
                    <a:solidFill>
                      <a:schemeClr val="bg1"/>
                    </a:solidFill>
                    <a:latin typeface="Arial" panose="020B0604020202020204" pitchFamily="34" charset="0"/>
                    <a:cs typeface="Arial" panose="020B0604020202020204" pitchFamily="34" charset="0"/>
                  </a:rPr>
                  <a:t>03</a:t>
                </a:r>
              </a:p>
            </p:txBody>
          </p:sp>
        </p:grpSp>
        <p:sp>
          <p:nvSpPr>
            <p:cNvPr id="29" name="TextBox 28">
              <a:extLst>
                <a:ext uri="{FF2B5EF4-FFF2-40B4-BE49-F238E27FC236}">
                  <a16:creationId xmlns:a16="http://schemas.microsoft.com/office/drawing/2014/main" id="{57ACD69B-B59A-6E9F-AFF8-9DF668194CBA}"/>
                </a:ext>
              </a:extLst>
            </p:cNvPr>
            <p:cNvSpPr txBox="1"/>
            <p:nvPr/>
          </p:nvSpPr>
          <p:spPr>
            <a:xfrm>
              <a:off x="2504360" y="1659440"/>
              <a:ext cx="3710280" cy="615553"/>
            </a:xfrm>
            <a:prstGeom prst="rect">
              <a:avLst/>
            </a:prstGeom>
            <a:noFill/>
          </p:spPr>
          <p:txBody>
            <a:bodyPr wrap="square">
              <a:spAutoFit/>
            </a:bodyPr>
            <a:lstStyle/>
            <a:p>
              <a:pPr algn="l"/>
              <a:r>
                <a:rPr lang="en-US" sz="3400" b="1">
                  <a:solidFill>
                    <a:srgbClr val="87D727"/>
                  </a:solidFill>
                  <a:latin typeface="Arial" panose="020B0604020202020204" pitchFamily="34" charset="0"/>
                  <a:cs typeface="Arial" panose="020B0604020202020204" pitchFamily="34" charset="0"/>
                </a:rPr>
                <a:t>LUYỆN TẬP.</a:t>
              </a:r>
            </a:p>
          </p:txBody>
        </p:sp>
      </p:grpSp>
      <p:grpSp>
        <p:nvGrpSpPr>
          <p:cNvPr id="36" name="Group 35">
            <a:extLst>
              <a:ext uri="{FF2B5EF4-FFF2-40B4-BE49-F238E27FC236}">
                <a16:creationId xmlns:a16="http://schemas.microsoft.com/office/drawing/2014/main" id="{322F912F-923C-1906-EAF1-754F89B1CDC7}"/>
              </a:ext>
            </a:extLst>
          </p:cNvPr>
          <p:cNvGrpSpPr/>
          <p:nvPr/>
        </p:nvGrpSpPr>
        <p:grpSpPr>
          <a:xfrm>
            <a:off x="5907504" y="4289016"/>
            <a:ext cx="6035230" cy="1889029"/>
            <a:chOff x="496781" y="769662"/>
            <a:chExt cx="6035230" cy="1889029"/>
          </a:xfrm>
        </p:grpSpPr>
        <p:grpSp>
          <p:nvGrpSpPr>
            <p:cNvPr id="37" name="Group 36">
              <a:extLst>
                <a:ext uri="{FF2B5EF4-FFF2-40B4-BE49-F238E27FC236}">
                  <a16:creationId xmlns:a16="http://schemas.microsoft.com/office/drawing/2014/main" id="{B0F46641-49FE-D218-10C6-D24120CD0F23}"/>
                </a:ext>
              </a:extLst>
            </p:cNvPr>
            <p:cNvGrpSpPr/>
            <p:nvPr/>
          </p:nvGrpSpPr>
          <p:grpSpPr>
            <a:xfrm>
              <a:off x="496781" y="769662"/>
              <a:ext cx="5903496" cy="1889029"/>
              <a:chOff x="496781" y="769662"/>
              <a:chExt cx="5903496" cy="1889029"/>
            </a:xfrm>
          </p:grpSpPr>
          <p:grpSp>
            <p:nvGrpSpPr>
              <p:cNvPr id="39" name="Group 38">
                <a:extLst>
                  <a:ext uri="{FF2B5EF4-FFF2-40B4-BE49-F238E27FC236}">
                    <a16:creationId xmlns:a16="http://schemas.microsoft.com/office/drawing/2014/main" id="{D7B78231-6175-086A-5E91-ED02DEBE573C}"/>
                  </a:ext>
                </a:extLst>
              </p:cNvPr>
              <p:cNvGrpSpPr/>
              <p:nvPr/>
            </p:nvGrpSpPr>
            <p:grpSpPr>
              <a:xfrm>
                <a:off x="496781" y="769662"/>
                <a:ext cx="5903496" cy="1889029"/>
                <a:chOff x="5708861" y="795788"/>
                <a:chExt cx="5903496" cy="1889029"/>
              </a:xfrm>
            </p:grpSpPr>
            <p:grpSp>
              <p:nvGrpSpPr>
                <p:cNvPr id="41" name="Group 40">
                  <a:extLst>
                    <a:ext uri="{FF2B5EF4-FFF2-40B4-BE49-F238E27FC236}">
                      <a16:creationId xmlns:a16="http://schemas.microsoft.com/office/drawing/2014/main" id="{00C43D85-A58A-7AA9-979D-ED92F9F7ECC8}"/>
                    </a:ext>
                  </a:extLst>
                </p:cNvPr>
                <p:cNvGrpSpPr/>
                <p:nvPr/>
              </p:nvGrpSpPr>
              <p:grpSpPr>
                <a:xfrm>
                  <a:off x="6096001" y="1280164"/>
                  <a:ext cx="5516356" cy="1404653"/>
                  <a:chOff x="5037222" y="959322"/>
                  <a:chExt cx="5516356" cy="1404653"/>
                </a:xfrm>
              </p:grpSpPr>
              <p:sp>
                <p:nvSpPr>
                  <p:cNvPr id="43" name="Rectangle 42">
                    <a:extLst>
                      <a:ext uri="{FF2B5EF4-FFF2-40B4-BE49-F238E27FC236}">
                        <a16:creationId xmlns:a16="http://schemas.microsoft.com/office/drawing/2014/main" id="{155CC161-6149-09B3-9CB5-A91E27940006}"/>
                      </a:ext>
                    </a:extLst>
                  </p:cNvPr>
                  <p:cNvSpPr/>
                  <p:nvPr/>
                </p:nvSpPr>
                <p:spPr>
                  <a:xfrm>
                    <a:off x="5037222" y="959322"/>
                    <a:ext cx="5516356" cy="1404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5DBB5C55-6E29-44A2-C102-1DA9D9EC3492}"/>
                      </a:ext>
                    </a:extLst>
                  </p:cNvPr>
                  <p:cNvSpPr/>
                  <p:nvPr/>
                </p:nvSpPr>
                <p:spPr>
                  <a:xfrm>
                    <a:off x="5037222" y="959323"/>
                    <a:ext cx="1384362" cy="1404652"/>
                  </a:xfrm>
                  <a:prstGeom prst="rect">
                    <a:avLst/>
                  </a:prstGeom>
                  <a:solidFill>
                    <a:srgbClr val="EC5A9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2" name="Picture 41" descr="Icon&#10;&#10;Description automatically generated">
                  <a:extLst>
                    <a:ext uri="{FF2B5EF4-FFF2-40B4-BE49-F238E27FC236}">
                      <a16:creationId xmlns:a16="http://schemas.microsoft.com/office/drawing/2014/main" id="{04AD49E1-6CB6-4C71-2930-B5772B3304E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9833511">
                  <a:off x="5708861" y="795788"/>
                  <a:ext cx="808814" cy="808814"/>
                </a:xfrm>
                <a:prstGeom prst="rect">
                  <a:avLst/>
                </a:prstGeom>
              </p:spPr>
            </p:pic>
          </p:grpSp>
          <p:sp>
            <p:nvSpPr>
              <p:cNvPr id="40" name="TextBox 39">
                <a:extLst>
                  <a:ext uri="{FF2B5EF4-FFF2-40B4-BE49-F238E27FC236}">
                    <a16:creationId xmlns:a16="http://schemas.microsoft.com/office/drawing/2014/main" id="{060A53B2-4AA7-807F-99D6-25D2AD0F580A}"/>
                  </a:ext>
                </a:extLst>
              </p:cNvPr>
              <p:cNvSpPr txBox="1"/>
              <p:nvPr/>
            </p:nvSpPr>
            <p:spPr>
              <a:xfrm>
                <a:off x="1152696" y="1494698"/>
                <a:ext cx="1006893" cy="923330"/>
              </a:xfrm>
              <a:prstGeom prst="rect">
                <a:avLst/>
              </a:prstGeom>
              <a:noFill/>
            </p:spPr>
            <p:txBody>
              <a:bodyPr wrap="square" rtlCol="0">
                <a:spAutoFit/>
              </a:bodyPr>
              <a:lstStyle/>
              <a:p>
                <a:pPr algn="l"/>
                <a:r>
                  <a:rPr lang="en-US" sz="5400">
                    <a:solidFill>
                      <a:schemeClr val="bg1"/>
                    </a:solidFill>
                    <a:latin typeface="Arial" panose="020B0604020202020204" pitchFamily="34" charset="0"/>
                    <a:cs typeface="Arial" panose="020B0604020202020204" pitchFamily="34" charset="0"/>
                  </a:rPr>
                  <a:t>04</a:t>
                </a:r>
              </a:p>
            </p:txBody>
          </p:sp>
        </p:grpSp>
        <p:sp>
          <p:nvSpPr>
            <p:cNvPr id="38" name="TextBox 37">
              <a:extLst>
                <a:ext uri="{FF2B5EF4-FFF2-40B4-BE49-F238E27FC236}">
                  <a16:creationId xmlns:a16="http://schemas.microsoft.com/office/drawing/2014/main" id="{197D6398-039E-DC9C-71BD-6A192C8EF4CE}"/>
                </a:ext>
              </a:extLst>
            </p:cNvPr>
            <p:cNvSpPr txBox="1"/>
            <p:nvPr/>
          </p:nvSpPr>
          <p:spPr>
            <a:xfrm>
              <a:off x="2331294" y="1637732"/>
              <a:ext cx="4200717" cy="615553"/>
            </a:xfrm>
            <a:prstGeom prst="rect">
              <a:avLst/>
            </a:prstGeom>
            <a:noFill/>
          </p:spPr>
          <p:txBody>
            <a:bodyPr wrap="square">
              <a:spAutoFit/>
            </a:bodyPr>
            <a:lstStyle/>
            <a:p>
              <a:pPr algn="l"/>
              <a:r>
                <a:rPr lang="en-US" sz="3400" b="1">
                  <a:solidFill>
                    <a:srgbClr val="EC5A99"/>
                  </a:solidFill>
                  <a:latin typeface="Arial" panose="020B0604020202020204" pitchFamily="34" charset="0"/>
                  <a:cs typeface="Arial" panose="020B0604020202020204" pitchFamily="34" charset="0"/>
                </a:rPr>
                <a:t>VẬN DỤNG</a:t>
              </a:r>
            </a:p>
          </p:txBody>
        </p:sp>
      </p:grpSp>
    </p:spTree>
    <p:extLst>
      <p:ext uri="{BB962C8B-B14F-4D97-AF65-F5344CB8AC3E}">
        <p14:creationId xmlns:p14="http://schemas.microsoft.com/office/powerpoint/2010/main" val="37073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3"/>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strVal val="#ppt_w+.3"/>
                                          </p:val>
                                        </p:tav>
                                        <p:tav tm="100000">
                                          <p:val>
                                            <p:strVal val="#ppt_w"/>
                                          </p:val>
                                        </p:tav>
                                      </p:tavLst>
                                    </p:anim>
                                    <p:anim calcmode="lin" valueType="num">
                                      <p:cBhvr>
                                        <p:cTn id="27" dur="1000" fill="hold"/>
                                        <p:tgtEl>
                                          <p:spTgt spid="27"/>
                                        </p:tgtEl>
                                        <p:attrNameLst>
                                          <p:attrName>ppt_h</p:attrName>
                                        </p:attrNameLst>
                                      </p:cBhvr>
                                      <p:tavLst>
                                        <p:tav tm="0">
                                          <p:val>
                                            <p:strVal val="#ppt_h"/>
                                          </p:val>
                                        </p:tav>
                                        <p:tav tm="100000">
                                          <p:val>
                                            <p:strVal val="#ppt_h"/>
                                          </p:val>
                                        </p:tav>
                                      </p:tavLst>
                                    </p:anim>
                                    <p:animEffect transition="in" filter="fade">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1000" fill="hold"/>
                                        <p:tgtEl>
                                          <p:spTgt spid="36"/>
                                        </p:tgtEl>
                                        <p:attrNameLst>
                                          <p:attrName>ppt_w</p:attrName>
                                        </p:attrNameLst>
                                      </p:cBhvr>
                                      <p:tavLst>
                                        <p:tav tm="0">
                                          <p:val>
                                            <p:strVal val="#ppt_w+.3"/>
                                          </p:val>
                                        </p:tav>
                                        <p:tav tm="100000">
                                          <p:val>
                                            <p:strVal val="#ppt_w"/>
                                          </p:val>
                                        </p:tav>
                                      </p:tavLst>
                                    </p:anim>
                                    <p:anim calcmode="lin" valueType="num">
                                      <p:cBhvr>
                                        <p:cTn id="34" dur="1000" fill="hold"/>
                                        <p:tgtEl>
                                          <p:spTgt spid="36"/>
                                        </p:tgtEl>
                                        <p:attrNameLst>
                                          <p:attrName>ppt_h</p:attrName>
                                        </p:attrNameLst>
                                      </p:cBhvr>
                                      <p:tavLst>
                                        <p:tav tm="0">
                                          <p:val>
                                            <p:strVal val="#ppt_h"/>
                                          </p:val>
                                        </p:tav>
                                        <p:tav tm="100000">
                                          <p:val>
                                            <p:strVal val="#ppt_h"/>
                                          </p:val>
                                        </p:tav>
                                      </p:tavLst>
                                    </p:anim>
                                    <p:animEffect transition="in" filter="fade">
                                      <p:cBhvr>
                                        <p:cTn id="3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
        <p:nvSpPr>
          <p:cNvPr id="2" name="TextBox 1">
            <a:extLst>
              <a:ext uri="{FF2B5EF4-FFF2-40B4-BE49-F238E27FC236}">
                <a16:creationId xmlns:a16="http://schemas.microsoft.com/office/drawing/2014/main" id="{14F7D514-0472-7CBA-9BE6-3AD72B9B2B48}"/>
              </a:ext>
            </a:extLst>
          </p:cNvPr>
          <p:cNvSpPr txBox="1"/>
          <p:nvPr/>
        </p:nvSpPr>
        <p:spPr>
          <a:xfrm>
            <a:off x="1039668" y="1863024"/>
            <a:ext cx="2940661" cy="630942"/>
          </a:xfrm>
          <a:prstGeom prst="rect">
            <a:avLst/>
          </a:prstGeom>
          <a:noFill/>
        </p:spPr>
        <p:txBody>
          <a:bodyPr wrap="square" rtlCol="0">
            <a:spAutoFit/>
          </a:bodyPr>
          <a:lstStyle/>
          <a:p>
            <a:r>
              <a:rPr lang="en-US" sz="3500" b="1" dirty="0" err="1">
                <a:solidFill>
                  <a:srgbClr val="C0F6F5"/>
                </a:solidFill>
                <a:latin typeface="SVN-Futura Demi" pitchFamily="50" charset="0"/>
              </a:rPr>
              <a:t>Nhận</a:t>
            </a:r>
            <a:r>
              <a:rPr lang="en-US" sz="3500" b="1" dirty="0">
                <a:solidFill>
                  <a:srgbClr val="C0F6F5"/>
                </a:solidFill>
                <a:latin typeface="SVN-Futura Demi" pitchFamily="50" charset="0"/>
              </a:rPr>
              <a:t> </a:t>
            </a:r>
            <a:r>
              <a:rPr lang="en-US" sz="3500" b="1" dirty="0" err="1">
                <a:solidFill>
                  <a:srgbClr val="C0F6F5"/>
                </a:solidFill>
                <a:latin typeface="SVN-Futura Demi" pitchFamily="50" charset="0"/>
              </a:rPr>
              <a:t>xét</a:t>
            </a:r>
            <a:r>
              <a:rPr lang="en-US" sz="3400" b="1" dirty="0">
                <a:solidFill>
                  <a:srgbClr val="C0F6F5"/>
                </a:solidFill>
                <a:latin typeface="SVN-Futura Demi" pitchFamily="50" charset="0"/>
              </a:rPr>
              <a:t>:</a:t>
            </a:r>
          </a:p>
        </p:txBody>
      </p:sp>
      <p:grpSp>
        <p:nvGrpSpPr>
          <p:cNvPr id="3" name="Group 2">
            <a:extLst>
              <a:ext uri="{FF2B5EF4-FFF2-40B4-BE49-F238E27FC236}">
                <a16:creationId xmlns:a16="http://schemas.microsoft.com/office/drawing/2014/main" id="{A5D989AE-F48A-C31E-164F-C3BBCEBEE4B5}"/>
              </a:ext>
            </a:extLst>
          </p:cNvPr>
          <p:cNvGrpSpPr/>
          <p:nvPr/>
        </p:nvGrpSpPr>
        <p:grpSpPr>
          <a:xfrm>
            <a:off x="315338" y="1444282"/>
            <a:ext cx="11333656" cy="5163987"/>
            <a:chOff x="315338" y="1449945"/>
            <a:chExt cx="11333656" cy="5163987"/>
          </a:xfrm>
        </p:grpSpPr>
        <p:sp>
          <p:nvSpPr>
            <p:cNvPr id="5" name="Rectangle: Rounded Corners 4">
              <a:extLst>
                <a:ext uri="{FF2B5EF4-FFF2-40B4-BE49-F238E27FC236}">
                  <a16:creationId xmlns:a16="http://schemas.microsoft.com/office/drawing/2014/main" id="{2F21E1C5-9507-F993-4171-823712CA1BB4}"/>
                </a:ext>
              </a:extLst>
            </p:cNvPr>
            <p:cNvSpPr/>
            <p:nvPr/>
          </p:nvSpPr>
          <p:spPr>
            <a:xfrm>
              <a:off x="682445" y="1750776"/>
              <a:ext cx="10966549" cy="4863156"/>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 icon&#10;&#10;Description automatically generated">
              <a:extLst>
                <a:ext uri="{FF2B5EF4-FFF2-40B4-BE49-F238E27FC236}">
                  <a16:creationId xmlns:a16="http://schemas.microsoft.com/office/drawing/2014/main" id="{AF36DFD3-CBE7-2F4F-C90E-F5C5C819818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FA7F39-D3EB-A97F-9407-7BA8299B427B}"/>
                  </a:ext>
                </a:extLst>
              </p:cNvPr>
              <p:cNvSpPr txBox="1"/>
              <p:nvPr/>
            </p:nvSpPr>
            <p:spPr>
              <a:xfrm>
                <a:off x="710408" y="2479326"/>
                <a:ext cx="10966548" cy="1565044"/>
              </a:xfrm>
              <a:prstGeom prst="rect">
                <a:avLst/>
              </a:prstGeom>
              <a:noFill/>
            </p:spPr>
            <p:txBody>
              <a:bodyPr wrap="square">
                <a:spAutoFit/>
              </a:bodyPr>
              <a:lstStyle/>
              <a:p>
                <a:pPr lvl="0">
                  <a:lnSpc>
                    <a:spcPct val="150000"/>
                  </a:lnSpc>
                </a:pPr>
                <a:r>
                  <a:rPr lang="en-US" sz="3400" b="1">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Nếu đường thẳng </a:t>
                </a:r>
                <a14:m>
                  <m:oMath xmlns:m="http://schemas.openxmlformats.org/officeDocument/2006/math">
                    <m:d>
                      <m:dPr>
                        <m:ctrlPr>
                          <a:rPr lang="vi-VN" sz="3400" b="1" i="1" smtClean="0">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cắt trục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𝑶𝒙</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𝑶𝒚</m:t>
                    </m:r>
                  </m:oMath>
                </a14:m>
                <a:r>
                  <a:rPr lang="en-US" sz="3400" b="1">
                    <a:solidFill>
                      <a:schemeClr val="bg1"/>
                    </a:solidFill>
                    <a:latin typeface="Arial" panose="020B0604020202020204" pitchFamily="34" charset="0"/>
                    <a:cs typeface="Arial" panose="020B0604020202020204" pitchFamily="34" charset="0"/>
                  </a:rPr>
                  <a:t> tại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𝑨</m:t>
                    </m:r>
                    <m:r>
                      <a:rPr lang="vi-VN" sz="3400" b="1" i="1">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𝒂</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𝑩</m:t>
                    </m:r>
                    <m:r>
                      <a:rPr lang="en-US" sz="3400" b="1" i="1" smtClean="0">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𝟎</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𝒃</m:t>
                    </m:r>
                    <m:r>
                      <a:rPr lang="en-US" sz="3400" b="1" i="1">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m:t>
                    </m:r>
                    <m:r>
                      <a:rPr lang="en-US" sz="3400" b="1" i="1" smtClean="0">
                        <a:solidFill>
                          <a:schemeClr val="bg1"/>
                        </a:solidFill>
                        <a:latin typeface="Cambria Math" panose="02040503050406030204" pitchFamily="18" charset="0"/>
                        <a:cs typeface="Arial" panose="020B0604020202020204" pitchFamily="34" charset="0"/>
                      </a:rPr>
                      <m:t>, </m:t>
                    </m:r>
                    <m:r>
                      <a:rPr lang="en-US" sz="3400" b="1" i="1" smtClean="0">
                        <a:solidFill>
                          <a:schemeClr val="bg1"/>
                        </a:solidFill>
                        <a:latin typeface="Cambria Math" panose="02040503050406030204" pitchFamily="18" charset="0"/>
                        <a:cs typeface="Arial" panose="020B0604020202020204" pitchFamily="34" charset="0"/>
                      </a:rPr>
                      <m:t>𝒃</m:t>
                    </m:r>
                  </m:oMath>
                </a14:m>
                <a:r>
                  <a:rPr lang="en-US" sz="3400" b="1">
                    <a:solidFill>
                      <a:schemeClr val="bg1"/>
                    </a:solidFill>
                    <a:latin typeface="Arial" panose="020B0604020202020204" pitchFamily="34" charset="0"/>
                    <a:cs typeface="Arial" panose="020B0604020202020204" pitchFamily="34" charset="0"/>
                  </a:rPr>
                  <a:t> khác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thì phương trình </a:t>
                </a:r>
                <a14:m>
                  <m:oMath xmlns:m="http://schemas.openxmlformats.org/officeDocument/2006/math">
                    <m:d>
                      <m:dPr>
                        <m:ctrlPr>
                          <a:rPr lang="vi-VN"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có dạng</a:t>
                </a:r>
                <a:endParaRPr lang="en-US" sz="3400" b="1">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12FA7F39-D3EB-A97F-9407-7BA8299B427B}"/>
                  </a:ext>
                </a:extLst>
              </p:cNvPr>
              <p:cNvSpPr txBox="1">
                <a:spLocks noRot="1" noChangeAspect="1" noMove="1" noResize="1" noEditPoints="1" noAdjustHandles="1" noChangeArrowheads="1" noChangeShapeType="1" noTextEdit="1"/>
              </p:cNvSpPr>
              <p:nvPr/>
            </p:nvSpPr>
            <p:spPr>
              <a:xfrm>
                <a:off x="710408" y="2479326"/>
                <a:ext cx="10966548" cy="1565044"/>
              </a:xfrm>
              <a:prstGeom prst="rect">
                <a:avLst/>
              </a:prstGeom>
              <a:blipFill>
                <a:blip r:embed="rId6"/>
                <a:stretch>
                  <a:fillRect l="-1556" b="-12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DB29A0-3C17-5A93-5BC1-9334F1B537BB}"/>
                  </a:ext>
                </a:extLst>
              </p:cNvPr>
              <p:cNvSpPr txBox="1"/>
              <p:nvPr/>
            </p:nvSpPr>
            <p:spPr>
              <a:xfrm>
                <a:off x="3046719" y="4222937"/>
                <a:ext cx="6098562" cy="916020"/>
              </a:xfrm>
              <a:prstGeom prst="rect">
                <a:avLst/>
              </a:prstGeom>
              <a:noFill/>
            </p:spPr>
            <p:txBody>
              <a:bodyPr wrap="square">
                <a:spAutoFit/>
              </a:bodyPr>
              <a:lstStyle/>
              <a:p>
                <a14:m>
                  <m:oMath xmlns:m="http://schemas.openxmlformats.org/officeDocument/2006/math">
                    <m:f>
                      <m:fPr>
                        <m:ctrlPr>
                          <a:rPr lang="en-US" sz="4000" b="1" i="1" smtClean="0">
                            <a:solidFill>
                              <a:srgbClr val="B7F4F3"/>
                            </a:solidFill>
                            <a:latin typeface="Cambria Math" panose="02040503050406030204" pitchFamily="18" charset="0"/>
                          </a:rPr>
                        </m:ctrlPr>
                      </m:fPr>
                      <m:num>
                        <m:r>
                          <a:rPr lang="en-US" sz="4000" b="1" i="1">
                            <a:solidFill>
                              <a:srgbClr val="B7F4F3"/>
                            </a:solidFill>
                            <a:latin typeface="Cambria Math" panose="02040503050406030204" pitchFamily="18" charset="0"/>
                          </a:rPr>
                          <m:t>𝒙</m:t>
                        </m:r>
                      </m:num>
                      <m:den>
                        <m:r>
                          <a:rPr lang="en-US" sz="4000" b="1" i="1">
                            <a:solidFill>
                              <a:srgbClr val="B7F4F3"/>
                            </a:solidFill>
                            <a:latin typeface="Cambria Math" panose="02040503050406030204" pitchFamily="18" charset="0"/>
                          </a:rPr>
                          <m:t>𝒂</m:t>
                        </m:r>
                      </m:den>
                    </m:f>
                    <m:r>
                      <a:rPr lang="en-US" sz="4000" b="1" i="1">
                        <a:solidFill>
                          <a:srgbClr val="B7F4F3"/>
                        </a:solidFill>
                        <a:latin typeface="Cambria Math" panose="02040503050406030204" pitchFamily="18" charset="0"/>
                      </a:rPr>
                      <m:t>+</m:t>
                    </m:r>
                    <m:f>
                      <m:fPr>
                        <m:ctrlPr>
                          <a:rPr lang="en-US" sz="4000" b="1" i="1">
                            <a:solidFill>
                              <a:srgbClr val="B7F4F3"/>
                            </a:solidFill>
                            <a:latin typeface="Cambria Math" panose="02040503050406030204" pitchFamily="18" charset="0"/>
                          </a:rPr>
                        </m:ctrlPr>
                      </m:fPr>
                      <m:num>
                        <m:r>
                          <a:rPr lang="en-US" sz="4000" b="1" i="1">
                            <a:solidFill>
                              <a:srgbClr val="B7F4F3"/>
                            </a:solidFill>
                            <a:latin typeface="Cambria Math" panose="02040503050406030204" pitchFamily="18" charset="0"/>
                          </a:rPr>
                          <m:t>𝒚</m:t>
                        </m:r>
                      </m:num>
                      <m:den>
                        <m:r>
                          <a:rPr lang="en-US" sz="4000" b="1" i="1">
                            <a:solidFill>
                              <a:srgbClr val="B7F4F3"/>
                            </a:solidFill>
                            <a:latin typeface="Cambria Math" panose="02040503050406030204" pitchFamily="18" charset="0"/>
                          </a:rPr>
                          <m:t>𝒃</m:t>
                        </m:r>
                      </m:den>
                    </m:f>
                  </m:oMath>
                </a14:m>
                <a:r>
                  <a:rPr lang="vi-VN" sz="4000" b="1">
                    <a:solidFill>
                      <a:srgbClr val="B7F4F3"/>
                    </a:solidFill>
                    <a:latin typeface="Arial" panose="020B0604020202020204" pitchFamily="34" charset="0"/>
                    <a:cs typeface="Arial" panose="020B0604020202020204" pitchFamily="34" charset="0"/>
                  </a:rPr>
                  <a:t> = 1.           </a:t>
                </a:r>
                <a:r>
                  <a:rPr lang="vi-VN" sz="3400" b="1">
                    <a:solidFill>
                      <a:srgbClr val="B7F4F3"/>
                    </a:solidFill>
                    <a:latin typeface="Arial" panose="020B0604020202020204" pitchFamily="34" charset="0"/>
                    <a:cs typeface="Arial" panose="020B0604020202020204" pitchFamily="34" charset="0"/>
                  </a:rPr>
                  <a:t>(1)</a:t>
                </a:r>
                <a:endParaRPr lang="en-US" sz="3400" b="1">
                  <a:solidFill>
                    <a:srgbClr val="B7F4F3"/>
                  </a:solidFill>
                </a:endParaRPr>
              </a:p>
            </p:txBody>
          </p:sp>
        </mc:Choice>
        <mc:Fallback xmlns="">
          <p:sp>
            <p:nvSpPr>
              <p:cNvPr id="12" name="TextBox 11">
                <a:extLst>
                  <a:ext uri="{FF2B5EF4-FFF2-40B4-BE49-F238E27FC236}">
                    <a16:creationId xmlns:a16="http://schemas.microsoft.com/office/drawing/2014/main" id="{32DB29A0-3C17-5A93-5BC1-9334F1B537BB}"/>
                  </a:ext>
                </a:extLst>
              </p:cNvPr>
              <p:cNvSpPr txBox="1">
                <a:spLocks noRot="1" noChangeAspect="1" noMove="1" noResize="1" noEditPoints="1" noAdjustHandles="1" noChangeArrowheads="1" noChangeShapeType="1" noTextEdit="1"/>
              </p:cNvSpPr>
              <p:nvPr/>
            </p:nvSpPr>
            <p:spPr>
              <a:xfrm>
                <a:off x="3046719" y="4222937"/>
                <a:ext cx="6098562" cy="916020"/>
              </a:xfrm>
              <a:prstGeom prst="rect">
                <a:avLst/>
              </a:prstGeom>
              <a:blipFill>
                <a:blip r:embed="rId7"/>
                <a:stretch>
                  <a:fillRect t="-5333" b="-120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C54AB785-4BAC-5FED-8BED-C2B74F76115B}"/>
              </a:ext>
            </a:extLst>
          </p:cNvPr>
          <p:cNvSpPr txBox="1"/>
          <p:nvPr/>
        </p:nvSpPr>
        <p:spPr>
          <a:xfrm>
            <a:off x="1049551" y="5317524"/>
            <a:ext cx="10230610" cy="1138773"/>
          </a:xfrm>
          <a:prstGeom prst="rect">
            <a:avLst/>
          </a:prstGeom>
          <a:noFill/>
        </p:spPr>
        <p:txBody>
          <a:bodyPr wrap="square">
            <a:spAutoFit/>
          </a:bodyPr>
          <a:lstStyle/>
          <a:p>
            <a:r>
              <a:rPr lang="en-US" sz="3400" b="1">
                <a:solidFill>
                  <a:schemeClr val="bg1"/>
                </a:solidFill>
                <a:latin typeface="Arial" panose="020B0604020202020204" pitchFamily="34" charset="0"/>
                <a:cs typeface="Arial" panose="020B0604020202020204" pitchFamily="34" charset="0"/>
              </a:rPr>
              <a:t>Phương trình (1) còn được gọi là phương trình đoạn chắn.</a:t>
            </a:r>
            <a:endParaRPr lang="en-US" sz="3400" b="1"/>
          </a:p>
        </p:txBody>
      </p:sp>
    </p:spTree>
    <p:extLst>
      <p:ext uri="{BB962C8B-B14F-4D97-AF65-F5344CB8AC3E}">
        <p14:creationId xmlns:p14="http://schemas.microsoft.com/office/powerpoint/2010/main" val="95435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C41775-795A-B2BA-8B94-A1AD711D78BA}"/>
                  </a:ext>
                </a:extLst>
              </p:cNvPr>
              <p:cNvSpPr txBox="1"/>
              <p:nvPr/>
            </p:nvSpPr>
            <p:spPr>
              <a:xfrm>
                <a:off x="425434" y="1306998"/>
                <a:ext cx="11587042" cy="5076005"/>
              </a:xfrm>
              <a:prstGeom prst="rect">
                <a:avLst/>
              </a:prstGeom>
              <a:noFill/>
            </p:spPr>
            <p:txBody>
              <a:bodyPr wrap="square">
                <a:spAutoFit/>
              </a:bodyPr>
              <a:lstStyle/>
              <a:p>
                <a:pPr lvl="0">
                  <a:lnSpc>
                    <a:spcPct val="120000"/>
                  </a:lnSpc>
                </a:pPr>
                <a:r>
                  <a:rPr kumimoji="0" lang="en-US" sz="3500" b="1" i="0" u="none" strike="noStrike" kern="1200" cap="none" spc="0" normalizeH="0" baseline="0" noProof="0">
                    <a:ln>
                      <a:noFill/>
                    </a:ln>
                    <a:solidFill>
                      <a:srgbClr val="FFCE54"/>
                    </a:solidFill>
                    <a:effectLst/>
                    <a:uLnTx/>
                    <a:uFillTx/>
                    <a:latin typeface="Arial" panose="020B0604020202020204" pitchFamily="34" charset="0"/>
                    <a:ea typeface="+mn-ea"/>
                    <a:cs typeface="Arial" panose="020B0604020202020204" pitchFamily="34" charset="0"/>
                  </a:rPr>
                  <a:t>Thực hành 2:</a:t>
                </a:r>
                <a:r>
                  <a:rPr kumimoji="0" lang="en-US" sz="3400" b="0" i="0" u="none" strike="noStrike" kern="1200" cap="none" spc="0" normalizeH="0" baseline="0" noProof="0">
                    <a:ln>
                      <a:noFill/>
                    </a:ln>
                    <a:solidFill>
                      <a:srgbClr val="FFCE54"/>
                    </a:solidFill>
                    <a:effectLst/>
                    <a:uLnTx/>
                    <a:uFillTx/>
                    <a:latin typeface="Arial" panose="020B0604020202020204" pitchFamily="34" charset="0"/>
                    <a:ea typeface="+mn-ea"/>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Viết phương trình tham số và phương trình tổng quát của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trong các trường hợp sau:</a:t>
                </a:r>
              </a:p>
              <a:p>
                <a:pPr>
                  <a:lnSpc>
                    <a:spcPct val="120000"/>
                  </a:lnSpc>
                </a:pPr>
                <a:r>
                  <a:rPr lang="en-US" sz="3400" b="1">
                    <a:solidFill>
                      <a:schemeClr val="bg1"/>
                    </a:solidFill>
                    <a:latin typeface="Arial" panose="020B0604020202020204" pitchFamily="34" charset="0"/>
                    <a:cs typeface="Arial" panose="020B0604020202020204" pitchFamily="34" charset="0"/>
                  </a:rPr>
                  <a:t>a)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đi qua điểm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có vectơ pháp tuyến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r>
                      <a:rPr lang="vi-VN" sz="3400" b="1">
                        <a:solidFill>
                          <a:schemeClr val="bg1"/>
                        </a:solidFill>
                        <a:latin typeface="Cambria Math" panose="02040503050406030204" pitchFamily="18" charset="0"/>
                      </a:rPr>
                      <m:t>=</m:t>
                    </m:r>
                    <m:r>
                      <a:rPr lang="en-US" sz="3400" b="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p>
              <a:p>
                <a:pPr>
                  <a:lnSpc>
                    <a:spcPct val="120000"/>
                  </a:lnSpc>
                </a:pPr>
                <a:r>
                  <a:rPr lang="en-US" sz="3400" b="1">
                    <a:solidFill>
                      <a:schemeClr val="bg1"/>
                    </a:solidFill>
                    <a:latin typeface="Arial" panose="020B0604020202020204" pitchFamily="34" charset="0"/>
                    <a:cs typeface="Arial" panose="020B0604020202020204" pitchFamily="34" charset="0"/>
                  </a:rPr>
                  <a:t>b)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đi qua gốc toạ độ </a:t>
                </a:r>
                <a14:m>
                  <m:oMath xmlns:m="http://schemas.openxmlformats.org/officeDocument/2006/math">
                    <m:r>
                      <a:rPr lang="vi-VN" sz="3400" b="1" i="1">
                        <a:solidFill>
                          <a:schemeClr val="bg1"/>
                        </a:solidFill>
                        <a:latin typeface="Cambria Math" panose="02040503050406030204" pitchFamily="18" charset="0"/>
                      </a:rPr>
                      <m:t>𝑶</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có vectơ chỉ phương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r>
                      <a:rPr lang="en-US" sz="3400" b="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𝟕</m:t>
                    </m:r>
                    <m:r>
                      <a:rPr lang="en-US" sz="3400" b="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p>
              <a:p>
                <a:pPr>
                  <a:lnSpc>
                    <a:spcPct val="120000"/>
                  </a:lnSpc>
                </a:pPr>
                <a:r>
                  <a:rPr lang="en-US" sz="3400" b="1">
                    <a:solidFill>
                      <a:schemeClr val="bg1"/>
                    </a:solidFill>
                    <a:latin typeface="Arial" panose="020B0604020202020204" pitchFamily="34" charset="0"/>
                    <a:cs typeface="Arial" panose="020B0604020202020204" pitchFamily="34" charset="0"/>
                  </a:rPr>
                  <a:t>c)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đi qua hai điểm </a:t>
                </a:r>
                <a14:m>
                  <m:oMath xmlns:m="http://schemas.openxmlformats.org/officeDocument/2006/math">
                    <m:r>
                      <a:rPr lang="en-US" sz="3400" b="1" i="1">
                        <a:solidFill>
                          <a:schemeClr val="bg1"/>
                        </a:solidFill>
                        <a:latin typeface="Cambria Math" panose="02040503050406030204" pitchFamily="18" charset="0"/>
                      </a:rPr>
                      <m:t>𝑴</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𝑵</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a:t>
                </a:r>
                <a:endParaRPr kumimoji="0" lang="en-US" sz="3400" b="1" i="0" u="none" strike="noStrike" kern="1200" cap="none" spc="0" normalizeH="0" baseline="0" noProof="0">
                  <a:ln>
                    <a:noFill/>
                  </a:ln>
                  <a:solidFill>
                    <a:srgbClr val="FFCE54"/>
                  </a:solidFill>
                  <a:effectLst/>
                  <a:uLnTx/>
                  <a:uFillTx/>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425434" y="1306998"/>
                <a:ext cx="11587042" cy="5076005"/>
              </a:xfrm>
              <a:prstGeom prst="rect">
                <a:avLst/>
              </a:prstGeom>
              <a:blipFill>
                <a:blip r:embed="rId5"/>
                <a:stretch>
                  <a:fillRect l="-1578" t="-960" b="-3361"/>
                </a:stretch>
              </a:blipFill>
            </p:spPr>
            <p:txBody>
              <a:bodyPr/>
              <a:lstStyle/>
              <a:p>
                <a:r>
                  <a:rPr lang="en-US">
                    <a:noFill/>
                  </a:rPr>
                  <a:t> </a:t>
                </a:r>
              </a:p>
            </p:txBody>
          </p:sp>
        </mc:Fallback>
      </mc:AlternateContent>
    </p:spTree>
    <p:extLst>
      <p:ext uri="{BB962C8B-B14F-4D97-AF65-F5344CB8AC3E}">
        <p14:creationId xmlns:p14="http://schemas.microsoft.com/office/powerpoint/2010/main" val="4181798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C41775-795A-B2BA-8B94-A1AD711D78BA}"/>
                  </a:ext>
                </a:extLst>
              </p:cNvPr>
              <p:cNvSpPr txBox="1"/>
              <p:nvPr/>
            </p:nvSpPr>
            <p:spPr>
              <a:xfrm>
                <a:off x="804756" y="1435219"/>
                <a:ext cx="11297597" cy="2372957"/>
              </a:xfrm>
              <a:prstGeom prst="rect">
                <a:avLst/>
              </a:prstGeom>
              <a:noFill/>
            </p:spPr>
            <p:txBody>
              <a:bodyPr wrap="square">
                <a:spAutoFit/>
              </a:bodyPr>
              <a:lstStyle/>
              <a:p>
                <a:pPr lvl="0">
                  <a:lnSpc>
                    <a:spcPct val="150000"/>
                  </a:lnSpc>
                </a:pPr>
                <a:r>
                  <a:rPr kumimoji="0" lang="en-US" sz="35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TL: </a:t>
                </a:r>
              </a:p>
              <a:p>
                <a:pPr>
                  <a:lnSpc>
                    <a:spcPct val="150000"/>
                  </a:lnSpc>
                </a:pP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smtClean="0">
                            <a:solidFill>
                              <a:schemeClr val="bg1"/>
                            </a:solidFill>
                            <a:latin typeface="Cambria Math" panose="02040503050406030204" pitchFamily="18" charset="0"/>
                            <a:ea typeface="Cambria Math" panose="02040503050406030204" pitchFamily="18" charset="0"/>
                          </a:rPr>
                        </m:ctrlPr>
                      </m:dPr>
                      <m:e>
                        <m:r>
                          <a:rPr lang="en-US" sz="3400" b="1" i="1">
                            <a:solidFill>
                              <a:schemeClr val="bg1"/>
                            </a:solidFill>
                            <a:latin typeface="Cambria Math" panose="02040503050406030204" pitchFamily="18" charset="0"/>
                            <a:ea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𝟖</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b)  </a:t>
                </a:r>
                <a14:m>
                  <m:oMath xmlns:m="http://schemas.openxmlformats.org/officeDocument/2006/math">
                    <m:d>
                      <m:dPr>
                        <m:ctrlPr>
                          <a:rPr lang="en-US" sz="3400" b="1" i="1">
                            <a:solidFill>
                              <a:schemeClr val="bg1"/>
                            </a:solidFill>
                            <a:latin typeface="Cambria Math" panose="02040503050406030204" pitchFamily="18" charset="0"/>
                            <a:ea typeface="Cambria Math" panose="02040503050406030204" pitchFamily="18" charset="0"/>
                          </a:rPr>
                        </m:ctrlPr>
                      </m:dPr>
                      <m:e>
                        <m:r>
                          <a:rPr lang="en-US" sz="3400" b="1" i="1">
                            <a:solidFill>
                              <a:schemeClr val="bg1"/>
                            </a:solidFill>
                            <a:latin typeface="Cambria Math" panose="02040503050406030204" pitchFamily="18" charset="0"/>
                            <a:ea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𝟕</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a:t>
                </a:r>
              </a:p>
              <a:p>
                <a:pPr>
                  <a:lnSpc>
                    <a:spcPct val="150000"/>
                  </a:lnSpc>
                </a:pPr>
                <a:r>
                  <a:rPr lang="en-US" sz="3400" b="1" dirty="0">
                    <a:solidFill>
                      <a:schemeClr val="bg1"/>
                    </a:solidFill>
                    <a:latin typeface="Arial" panose="020B0604020202020204" pitchFamily="34" charset="0"/>
                    <a:cs typeface="Arial" panose="020B0604020202020204" pitchFamily="34" charset="0"/>
                  </a:rPr>
                  <a:t>c) </a:t>
                </a:r>
                <a14:m>
                  <m:oMath xmlns:m="http://schemas.openxmlformats.org/officeDocument/2006/math">
                    <m:d>
                      <m:dPr>
                        <m:ctrlPr>
                          <a:rPr lang="en-US" sz="3400" b="1" i="1">
                            <a:solidFill>
                              <a:schemeClr val="bg1"/>
                            </a:solidFill>
                            <a:latin typeface="Cambria Math" panose="02040503050406030204" pitchFamily="18" charset="0"/>
                            <a:ea typeface="Cambria Math" panose="02040503050406030204" pitchFamily="18" charset="0"/>
                          </a:rPr>
                        </m:ctrlPr>
                      </m:dPr>
                      <m:e>
                        <m:r>
                          <a:rPr lang="en-US" sz="3400" b="1" i="1">
                            <a:solidFill>
                              <a:schemeClr val="bg1"/>
                            </a:solidFill>
                            <a:latin typeface="Cambria Math" panose="02040503050406030204" pitchFamily="18" charset="0"/>
                            <a:ea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endParaRPr lang="en-US" sz="34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38C41775-795A-B2BA-8B94-A1AD711D78BA}"/>
                  </a:ext>
                </a:extLst>
              </p:cNvPr>
              <p:cNvSpPr txBox="1">
                <a:spLocks noRot="1" noChangeAspect="1" noMove="1" noResize="1" noEditPoints="1" noAdjustHandles="1" noChangeArrowheads="1" noChangeShapeType="1" noTextEdit="1"/>
              </p:cNvSpPr>
              <p:nvPr/>
            </p:nvSpPr>
            <p:spPr>
              <a:xfrm>
                <a:off x="804756" y="1435219"/>
                <a:ext cx="11297597" cy="2372957"/>
              </a:xfrm>
              <a:prstGeom prst="rect">
                <a:avLst/>
              </a:prstGeom>
              <a:blipFill>
                <a:blip r:embed="rId5"/>
                <a:stretch>
                  <a:fillRect l="-1565" b="-7949"/>
                </a:stretch>
              </a:blipFill>
            </p:spPr>
            <p:txBody>
              <a:bodyPr/>
              <a:lstStyle/>
              <a:p>
                <a:r>
                  <a:rPr lang="en-US">
                    <a:noFill/>
                  </a:rPr>
                  <a:t> </a:t>
                </a:r>
              </a:p>
            </p:txBody>
          </p:sp>
        </mc:Fallback>
      </mc:AlternateContent>
    </p:spTree>
    <p:extLst>
      <p:ext uri="{BB962C8B-B14F-4D97-AF65-F5344CB8AC3E}">
        <p14:creationId xmlns:p14="http://schemas.microsoft.com/office/powerpoint/2010/main" val="45145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wipe(left)">
                                      <p:cBhvr>
                                        <p:cTn id="11" dur="500"/>
                                        <p:tgtEl>
                                          <p:spTgt spid="1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left)">
                                      <p:cBhvr>
                                        <p:cTn id="15"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8F176E-0412-E143-3130-E3698B920EB8}"/>
                  </a:ext>
                </a:extLst>
              </p:cNvPr>
              <p:cNvSpPr txBox="1"/>
              <p:nvPr/>
            </p:nvSpPr>
            <p:spPr>
              <a:xfrm>
                <a:off x="425434" y="1159973"/>
                <a:ext cx="11587042" cy="3664273"/>
              </a:xfrm>
              <a:prstGeom prst="rect">
                <a:avLst/>
              </a:prstGeom>
              <a:noFill/>
            </p:spPr>
            <p:txBody>
              <a:bodyPr wrap="square">
                <a:spAutoFit/>
              </a:bodyPr>
              <a:lstStyle/>
              <a:p>
                <a:pPr lvl="0">
                  <a:lnSpc>
                    <a:spcPct val="120000"/>
                  </a:lnSpc>
                </a:pPr>
                <a:r>
                  <a:rPr lang="en-US" sz="2800" b="1" dirty="0" err="1">
                    <a:solidFill>
                      <a:srgbClr val="B7F4F3"/>
                    </a:solidFill>
                    <a:latin typeface="Arial" panose="020B0604020202020204" pitchFamily="34" charset="0"/>
                    <a:cs typeface="Arial" panose="020B0604020202020204" pitchFamily="34" charset="0"/>
                  </a:rPr>
                  <a:t>Vận</a:t>
                </a:r>
                <a:r>
                  <a:rPr lang="en-US" sz="2800" b="1" dirty="0">
                    <a:solidFill>
                      <a:srgbClr val="B7F4F3"/>
                    </a:solidFill>
                    <a:latin typeface="Arial" panose="020B0604020202020204" pitchFamily="34" charset="0"/>
                    <a:cs typeface="Arial" panose="020B0604020202020204" pitchFamily="34" charset="0"/>
                  </a:rPr>
                  <a:t> </a:t>
                </a:r>
                <a:r>
                  <a:rPr lang="en-US" sz="2800" b="1" dirty="0" err="1">
                    <a:solidFill>
                      <a:srgbClr val="B7F4F3"/>
                    </a:solidFill>
                    <a:latin typeface="Arial" panose="020B0604020202020204" pitchFamily="34" charset="0"/>
                    <a:cs typeface="Arial" panose="020B0604020202020204" pitchFamily="34" charset="0"/>
                  </a:rPr>
                  <a:t>dụng</a:t>
                </a:r>
                <a:r>
                  <a:rPr lang="en-US" sz="2800" b="1" dirty="0">
                    <a:solidFill>
                      <a:srgbClr val="B7F4F3"/>
                    </a:solidFill>
                    <a:latin typeface="Arial" panose="020B0604020202020204" pitchFamily="34" charset="0"/>
                    <a:cs typeface="Arial" panose="020B0604020202020204" pitchFamily="34" charset="0"/>
                  </a:rPr>
                  <a:t> 2:</a:t>
                </a:r>
                <a:r>
                  <a:rPr kumimoji="0" lang="en-US" sz="2800" b="1" i="0" u="none" strike="noStrike" kern="1200" cap="none" spc="0" normalizeH="0" baseline="0" noProof="0" dirty="0">
                    <a:ln>
                      <a:noFill/>
                    </a:ln>
                    <a:solidFill>
                      <a:srgbClr val="FFCE54"/>
                    </a:solidFill>
                    <a:effectLst/>
                    <a:uLnTx/>
                    <a:uFillTx/>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Một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người</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đang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lập</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trình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một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trò</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chơi</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trên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máy</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tính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Trên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màn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hình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máy</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tính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đã</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xác</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định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trước</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một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hệ</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trục</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toạ</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độ</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2800" b="1" i="1" smtClean="0">
                        <a:solidFill>
                          <a:schemeClr val="bg1"/>
                        </a:solidFill>
                        <a:latin typeface="Cambria Math" panose="02040503050406030204" pitchFamily="18" charset="0"/>
                        <a:cs typeface="Arial" panose="020B0604020202020204" pitchFamily="34" charset="0"/>
                      </a:rPr>
                      <m:t>𝑶𝒙𝒚</m:t>
                    </m:r>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Người</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đó</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viết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lệnh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để</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một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điểm</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2800" b="1" i="1" smtClean="0">
                        <a:solidFill>
                          <a:schemeClr val="bg1"/>
                        </a:solidFill>
                        <a:latin typeface="Cambria Math" panose="02040503050406030204" pitchFamily="18" charset="0"/>
                        <a:cs typeface="Arial" panose="020B0604020202020204" pitchFamily="34" charset="0"/>
                      </a:rPr>
                      <m:t>𝑴</m:t>
                    </m:r>
                    <m:r>
                      <a:rPr lang="vi-VN" sz="2800" b="1" i="1">
                        <a:solidFill>
                          <a:schemeClr val="bg1"/>
                        </a:solidFill>
                        <a:latin typeface="Cambria Math" panose="02040503050406030204" pitchFamily="18" charset="0"/>
                        <a:cs typeface="Arial" panose="020B0604020202020204" pitchFamily="34" charset="0"/>
                      </a:rPr>
                      <m:t>(</m:t>
                    </m:r>
                    <m:r>
                      <a:rPr lang="vi-VN" sz="2800" b="1" i="1">
                        <a:solidFill>
                          <a:schemeClr val="bg1"/>
                        </a:solidFill>
                        <a:latin typeface="Cambria Math" panose="02040503050406030204" pitchFamily="18" charset="0"/>
                        <a:cs typeface="Arial" panose="020B0604020202020204" pitchFamily="34" charset="0"/>
                      </a:rPr>
                      <m:t>𝒙</m:t>
                    </m:r>
                    <m:r>
                      <a:rPr lang="vi-VN" sz="2800" b="1" i="1" smtClean="0">
                        <a:solidFill>
                          <a:schemeClr val="bg1"/>
                        </a:solidFill>
                        <a:latin typeface="Cambria Math" panose="02040503050406030204" pitchFamily="18" charset="0"/>
                        <a:cs typeface="Arial" panose="020B0604020202020204" pitchFamily="34" charset="0"/>
                      </a:rPr>
                      <m:t>;</m:t>
                    </m:r>
                    <m:r>
                      <a:rPr lang="vi-VN" sz="2800" b="1" i="1" smtClean="0">
                        <a:solidFill>
                          <a:schemeClr val="bg1"/>
                        </a:solidFill>
                        <a:latin typeface="Cambria Math" panose="02040503050406030204" pitchFamily="18" charset="0"/>
                        <a:cs typeface="Arial" panose="020B0604020202020204" pitchFamily="34" charset="0"/>
                      </a:rPr>
                      <m:t>𝒚</m:t>
                    </m:r>
                    <m:r>
                      <a:rPr lang="en-US" sz="2800" b="1" i="1">
                        <a:solidFill>
                          <a:schemeClr val="bg1"/>
                        </a:solidFill>
                        <a:latin typeface="Cambria Math" panose="02040503050406030204" pitchFamily="18" charset="0"/>
                        <a:cs typeface="Arial" panose="020B0604020202020204" pitchFamily="34" charset="0"/>
                      </a:rPr>
                      <m:t>)</m:t>
                    </m:r>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từ</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vị</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trí</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2800" b="1" i="1" smtClean="0">
                        <a:solidFill>
                          <a:schemeClr val="bg1"/>
                        </a:solidFill>
                        <a:latin typeface="Cambria Math" panose="02040503050406030204" pitchFamily="18" charset="0"/>
                        <a:cs typeface="Arial" panose="020B0604020202020204" pitchFamily="34" charset="0"/>
                      </a:rPr>
                      <m:t>𝑨</m:t>
                    </m:r>
                    <m:r>
                      <a:rPr lang="en-US" sz="2800" b="1" i="1">
                        <a:solidFill>
                          <a:schemeClr val="bg1"/>
                        </a:solidFill>
                        <a:latin typeface="Cambria Math" panose="02040503050406030204" pitchFamily="18" charset="0"/>
                        <a:cs typeface="Arial" panose="020B0604020202020204" pitchFamily="34" charset="0"/>
                      </a:rPr>
                      <m:t>(</m:t>
                    </m:r>
                    <m:r>
                      <a:rPr lang="en-US" sz="2800" b="1" i="1" smtClean="0">
                        <a:solidFill>
                          <a:schemeClr val="bg1"/>
                        </a:solidFill>
                        <a:latin typeface="Cambria Math" panose="02040503050406030204" pitchFamily="18" charset="0"/>
                        <a:cs typeface="Arial" panose="020B0604020202020204" pitchFamily="34" charset="0"/>
                      </a:rPr>
                      <m:t>𝟏</m:t>
                    </m:r>
                    <m:r>
                      <a:rPr lang="en-US" sz="2800" b="1" i="1" smtClean="0">
                        <a:solidFill>
                          <a:schemeClr val="bg1"/>
                        </a:solidFill>
                        <a:latin typeface="Cambria Math" panose="02040503050406030204" pitchFamily="18" charset="0"/>
                        <a:cs typeface="Arial" panose="020B0604020202020204" pitchFamily="34" charset="0"/>
                      </a:rPr>
                      <m:t>;</m:t>
                    </m:r>
                    <m:r>
                      <a:rPr lang="en-US" sz="2800" b="1" i="1" smtClean="0">
                        <a:solidFill>
                          <a:schemeClr val="bg1"/>
                        </a:solidFill>
                        <a:latin typeface="Cambria Math" panose="02040503050406030204" pitchFamily="18" charset="0"/>
                        <a:cs typeface="Arial" panose="020B0604020202020204" pitchFamily="34" charset="0"/>
                      </a:rPr>
                      <m:t>𝟐</m:t>
                    </m:r>
                    <m:r>
                      <a:rPr lang="en-US" sz="2800" b="1" i="1">
                        <a:solidFill>
                          <a:schemeClr val="bg1"/>
                        </a:solidFill>
                        <a:latin typeface="Cambria Math" panose="02040503050406030204" pitchFamily="18" charset="0"/>
                        <a:cs typeface="Arial" panose="020B0604020202020204" pitchFamily="34" charset="0"/>
                      </a:rPr>
                      <m:t>)</m:t>
                    </m:r>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chuyển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động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thẳng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đều</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với</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vectơ</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vận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tốc</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2800" b="1" i="1">
                            <a:solidFill>
                              <a:schemeClr val="bg1"/>
                            </a:solidFill>
                            <a:latin typeface="Cambria Math" panose="02040503050406030204" pitchFamily="18" charset="0"/>
                          </a:rPr>
                        </m:ctrlPr>
                      </m:accPr>
                      <m:e>
                        <m:r>
                          <a:rPr lang="en-US" sz="2800" b="1" i="1">
                            <a:solidFill>
                              <a:schemeClr val="bg1"/>
                            </a:solidFill>
                            <a:latin typeface="Cambria Math" panose="02040503050406030204" pitchFamily="18" charset="0"/>
                          </a:rPr>
                          <m:t>𝒗</m:t>
                        </m:r>
                        <m:r>
                          <a:rPr lang="en-US" sz="2800" b="1" i="1">
                            <a:solidFill>
                              <a:schemeClr val="bg1"/>
                            </a:solidFill>
                            <a:latin typeface="Cambria Math" panose="02040503050406030204" pitchFamily="18" charset="0"/>
                          </a:rPr>
                          <m:t> </m:t>
                        </m:r>
                      </m:e>
                    </m:acc>
                    <m:r>
                      <a:rPr lang="en-US" sz="2800" b="1" i="1">
                        <a:solidFill>
                          <a:schemeClr val="bg1"/>
                        </a:solidFill>
                        <a:latin typeface="Cambria Math" panose="02040503050406030204" pitchFamily="18" charset="0"/>
                        <a:cs typeface="Arial" panose="020B0604020202020204" pitchFamily="34" charset="0"/>
                      </a:rPr>
                      <m:t>=(</m:t>
                    </m:r>
                    <m:r>
                      <a:rPr lang="en-US" sz="2800" b="1" i="1">
                        <a:solidFill>
                          <a:schemeClr val="bg1"/>
                        </a:solidFill>
                        <a:latin typeface="Cambria Math" panose="02040503050406030204" pitchFamily="18" charset="0"/>
                        <a:cs typeface="Arial" panose="020B0604020202020204" pitchFamily="34" charset="0"/>
                      </a:rPr>
                      <m:t>𝟑</m:t>
                    </m:r>
                    <m:r>
                      <a:rPr lang="en-US" sz="2800" b="1" i="1">
                        <a:solidFill>
                          <a:schemeClr val="bg1"/>
                        </a:solidFill>
                        <a:latin typeface="Cambria Math" panose="02040503050406030204" pitchFamily="18" charset="0"/>
                        <a:cs typeface="Arial" panose="020B0604020202020204" pitchFamily="34" charset="0"/>
                      </a:rPr>
                      <m:t>;−</m:t>
                    </m:r>
                    <m:r>
                      <a:rPr lang="en-US" sz="2800" b="1" i="1">
                        <a:solidFill>
                          <a:schemeClr val="bg1"/>
                        </a:solidFill>
                        <a:latin typeface="Cambria Math" panose="02040503050406030204" pitchFamily="18" charset="0"/>
                        <a:cs typeface="Arial" panose="020B0604020202020204" pitchFamily="34" charset="0"/>
                      </a:rPr>
                      <m:t>𝟒</m:t>
                    </m:r>
                    <m:r>
                      <a:rPr lang="en-US" sz="2800" b="1" i="1">
                        <a:solidFill>
                          <a:schemeClr val="bg1"/>
                        </a:solidFill>
                        <a:latin typeface="Cambria Math" panose="02040503050406030204" pitchFamily="18" charset="0"/>
                        <a:cs typeface="Arial" panose="020B0604020202020204" pitchFamily="34" charset="0"/>
                      </a:rPr>
                      <m:t>)</m:t>
                    </m:r>
                  </m:oMath>
                </a14:m>
                <a:r>
                  <a:rPr lang="en-US" sz="2800" b="1" dirty="0">
                    <a:solidFill>
                      <a:schemeClr val="bg1"/>
                    </a:solidFill>
                    <a:latin typeface="Arial" panose="020B0604020202020204" pitchFamily="34" charset="0"/>
                    <a:cs typeface="Arial" panose="020B0604020202020204" pitchFamily="34" charset="0"/>
                  </a:rPr>
                  <a:t>.</a:t>
                </a:r>
              </a:p>
              <a:p>
                <a:pPr>
                  <a:lnSpc>
                    <a:spcPct val="120000"/>
                  </a:lnSpc>
                </a:pPr>
                <a:r>
                  <a:rPr lang="en-US" sz="2800" b="1" dirty="0">
                    <a:solidFill>
                      <a:schemeClr val="bg1"/>
                    </a:solidFill>
                    <a:latin typeface="Arial" panose="020B0604020202020204" pitchFamily="34" charset="0"/>
                    <a:cs typeface="Arial" panose="020B0604020202020204" pitchFamily="34" charset="0"/>
                  </a:rPr>
                  <a:t>a) </a:t>
                </a:r>
                <a:r>
                  <a:rPr lang="en-US" sz="2800" b="1" dirty="0" err="1">
                    <a:solidFill>
                      <a:schemeClr val="bg1"/>
                    </a:solidFill>
                    <a:latin typeface="Arial" panose="020B0604020202020204" pitchFamily="34" charset="0"/>
                    <a:cs typeface="Arial" panose="020B0604020202020204" pitchFamily="34" charset="0"/>
                  </a:rPr>
                  <a:t>Viết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phương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trình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tổng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quát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của</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đường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thẳng</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2800" b="1" i="1" smtClean="0">
                            <a:solidFill>
                              <a:schemeClr val="bg1"/>
                            </a:solidFill>
                            <a:latin typeface="Cambria Math" panose="02040503050406030204" pitchFamily="18" charset="0"/>
                          </a:rPr>
                        </m:ctrlPr>
                      </m:dPr>
                      <m:e>
                        <m:r>
                          <a:rPr lang="vi-VN" sz="2800" b="1" i="1">
                            <a:solidFill>
                              <a:schemeClr val="bg1"/>
                            </a:solidFill>
                            <a:latin typeface="Cambria Math" panose="02040503050406030204" pitchFamily="18" charset="0"/>
                          </a:rPr>
                          <m:t>∆</m:t>
                        </m:r>
                      </m:e>
                    </m:d>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biểu</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diễn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đường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đi</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của</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điểm</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2800" b="1" i="1" smtClean="0">
                        <a:solidFill>
                          <a:schemeClr val="bg1"/>
                        </a:solidFill>
                        <a:latin typeface="Cambria Math" panose="02040503050406030204" pitchFamily="18" charset="0"/>
                        <a:cs typeface="Arial" panose="020B0604020202020204" pitchFamily="34" charset="0"/>
                      </a:rPr>
                      <m:t>𝑴</m:t>
                    </m:r>
                  </m:oMath>
                </a14:m>
                <a:r>
                  <a:rPr lang="vi-VN" sz="2800" b="1" dirty="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a:p>
                <a:pPr>
                  <a:lnSpc>
                    <a:spcPct val="120000"/>
                  </a:lnSpc>
                </a:pPr>
                <a:r>
                  <a:rPr lang="en-US" sz="2800" b="1" dirty="0">
                    <a:solidFill>
                      <a:schemeClr val="bg1"/>
                    </a:solidFill>
                    <a:latin typeface="Arial" panose="020B0604020202020204" pitchFamily="34" charset="0"/>
                    <a:cs typeface="Arial" panose="020B0604020202020204" pitchFamily="34" charset="0"/>
                  </a:rPr>
                  <a:t>b) </a:t>
                </a:r>
                <a:r>
                  <a:rPr lang="en-US" sz="2800" b="1" dirty="0" err="1">
                    <a:solidFill>
                      <a:schemeClr val="bg1"/>
                    </a:solidFill>
                    <a:latin typeface="Arial" panose="020B0604020202020204" pitchFamily="34" charset="0"/>
                    <a:cs typeface="Arial" panose="020B0604020202020204" pitchFamily="34" charset="0"/>
                  </a:rPr>
                  <a:t>Tìm</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toạ</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độ</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của</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điểm</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2800" b="1" i="1">
                        <a:solidFill>
                          <a:schemeClr val="bg1"/>
                        </a:solidFill>
                        <a:latin typeface="Cambria Math" panose="02040503050406030204" pitchFamily="18" charset="0"/>
                        <a:cs typeface="Arial" panose="020B0604020202020204" pitchFamily="34" charset="0"/>
                      </a:rPr>
                      <m:t>𝑴</m:t>
                    </m:r>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khi</a:t>
                </a:r>
                <a:r>
                  <a:rPr lang="en-US" sz="28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2800" b="1" i="1">
                            <a:solidFill>
                              <a:schemeClr val="bg1"/>
                            </a:solidFill>
                            <a:latin typeface="Cambria Math" panose="02040503050406030204" pitchFamily="18" charset="0"/>
                          </a:rPr>
                        </m:ctrlPr>
                      </m:dPr>
                      <m:e>
                        <m:r>
                          <a:rPr lang="vi-VN" sz="2800" b="1" i="1">
                            <a:solidFill>
                              <a:schemeClr val="bg1"/>
                            </a:solidFill>
                            <a:latin typeface="Cambria Math" panose="02040503050406030204" pitchFamily="18" charset="0"/>
                          </a:rPr>
                          <m:t>∆</m:t>
                        </m:r>
                      </m:e>
                    </m:d>
                  </m:oMath>
                </a14:m>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cắt</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trục</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hoành</a:t>
                </a:r>
                <a:r>
                  <a:rPr lang="en-US" sz="2800" b="1" dirty="0">
                    <a:solidFill>
                      <a:schemeClr val="bg1"/>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FFCE54"/>
                  </a:solidFill>
                  <a:effectLst/>
                  <a:uLnTx/>
                  <a:uFillTx/>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C48F176E-0412-E143-3130-E3698B920EB8}"/>
                  </a:ext>
                </a:extLst>
              </p:cNvPr>
              <p:cNvSpPr txBox="1">
                <a:spLocks noRot="1" noChangeAspect="1" noMove="1" noResize="1" noEditPoints="1" noAdjustHandles="1" noChangeArrowheads="1" noChangeShapeType="1" noTextEdit="1"/>
              </p:cNvSpPr>
              <p:nvPr/>
            </p:nvSpPr>
            <p:spPr>
              <a:xfrm>
                <a:off x="425434" y="1159973"/>
                <a:ext cx="11587042" cy="3664273"/>
              </a:xfrm>
              <a:prstGeom prst="rect">
                <a:avLst/>
              </a:prstGeom>
              <a:blipFill>
                <a:blip r:embed="rId5"/>
                <a:stretch>
                  <a:fillRect l="-1105" t="-666" r="-53" b="-3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35F0C79-54E8-10F2-57C4-76814DCB0C50}"/>
                  </a:ext>
                </a:extLst>
              </p:cNvPr>
              <p:cNvSpPr txBox="1"/>
              <p:nvPr/>
            </p:nvSpPr>
            <p:spPr>
              <a:xfrm>
                <a:off x="558535" y="4824246"/>
                <a:ext cx="11207718" cy="1266885"/>
              </a:xfrm>
              <a:prstGeom prst="rect">
                <a:avLst/>
              </a:prstGeom>
              <a:noFill/>
            </p:spPr>
            <p:txBody>
              <a:bodyPr wrap="square">
                <a:spAutoFit/>
              </a:bodyPr>
              <a:lstStyle/>
              <a:p>
                <a:pPr lvl="0">
                  <a:lnSpc>
                    <a:spcPct val="150000"/>
                  </a:lnSpc>
                </a:pPr>
                <a:r>
                  <a:rPr lang="en-US" sz="3400" b="1" dirty="0">
                    <a:solidFill>
                      <a:srgbClr val="FF0000"/>
                    </a:solidFill>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smtClean="0">
                            <a:solidFill>
                              <a:schemeClr val="bg1"/>
                            </a:solidFill>
                            <a:latin typeface="Cambria Math" panose="02040503050406030204" pitchFamily="18" charset="0"/>
                            <a:ea typeface="Cambria Math" panose="02040503050406030204" pitchFamily="18" charset="0"/>
                          </a:rPr>
                        </m:ctrlPr>
                      </m:dPr>
                      <m:e>
                        <m:r>
                          <a:rPr lang="en-US" sz="3400" b="1" i="1">
                            <a:solidFill>
                              <a:schemeClr val="bg1"/>
                            </a:solidFill>
                            <a:latin typeface="Cambria Math" panose="02040503050406030204" pitchFamily="18" charset="0"/>
                            <a:ea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b) </a:t>
                </a:r>
                <a14:m>
                  <m:oMath xmlns:m="http://schemas.openxmlformats.org/officeDocument/2006/math">
                    <m:r>
                      <a:rPr lang="en-US" sz="3400" b="1" i="1">
                        <a:solidFill>
                          <a:schemeClr val="bg1"/>
                        </a:solidFill>
                        <a:latin typeface="Cambria Math" panose="02040503050406030204" pitchFamily="18" charset="0"/>
                      </a:rPr>
                      <m:t>𝑴</m:t>
                    </m:r>
                    <m:d>
                      <m:dPr>
                        <m:ctrlPr>
                          <a:rPr lang="en-US" sz="3400" b="1" i="1">
                            <a:solidFill>
                              <a:schemeClr val="bg1"/>
                            </a:solidFill>
                            <a:latin typeface="Cambria Math" panose="02040503050406030204" pitchFamily="18" charset="0"/>
                          </a:rPr>
                        </m:ctrlPr>
                      </m:dPr>
                      <m:e>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𝟓</m:t>
                            </m:r>
                          </m:num>
                          <m:den>
                            <m:r>
                              <a:rPr lang="en-US" sz="3400" b="1" i="1">
                                <a:solidFill>
                                  <a:schemeClr val="bg1"/>
                                </a:solidFill>
                                <a:latin typeface="Cambria Math" panose="02040503050406030204" pitchFamily="18" charset="0"/>
                              </a:rPr>
                              <m:t>𝟐</m:t>
                            </m:r>
                          </m:den>
                        </m:f>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e>
                    </m:d>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F35F0C79-54E8-10F2-57C4-76814DCB0C50}"/>
                  </a:ext>
                </a:extLst>
              </p:cNvPr>
              <p:cNvSpPr txBox="1">
                <a:spLocks noRot="1" noChangeAspect="1" noMove="1" noResize="1" noEditPoints="1" noAdjustHandles="1" noChangeArrowheads="1" noChangeShapeType="1" noTextEdit="1"/>
              </p:cNvSpPr>
              <p:nvPr/>
            </p:nvSpPr>
            <p:spPr>
              <a:xfrm>
                <a:off x="558535" y="4824246"/>
                <a:ext cx="11207718" cy="1266885"/>
              </a:xfrm>
              <a:prstGeom prst="rect">
                <a:avLst/>
              </a:prstGeom>
              <a:blipFill>
                <a:blip r:embed="rId6"/>
                <a:stretch>
                  <a:fillRect l="-1523"/>
                </a:stretch>
              </a:blipFill>
            </p:spPr>
            <p:txBody>
              <a:bodyPr/>
              <a:lstStyle/>
              <a:p>
                <a:r>
                  <a:rPr lang="en-US">
                    <a:noFill/>
                  </a:rPr>
                  <a:t> </a:t>
                </a:r>
              </a:p>
            </p:txBody>
          </p:sp>
        </mc:Fallback>
      </mc:AlternateContent>
    </p:spTree>
    <p:extLst>
      <p:ext uri="{BB962C8B-B14F-4D97-AF65-F5344CB8AC3E}">
        <p14:creationId xmlns:p14="http://schemas.microsoft.com/office/powerpoint/2010/main" val="1964938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C68EA8-F7B5-1077-AE25-A8903EE34995}"/>
                  </a:ext>
                </a:extLst>
              </p:cNvPr>
              <p:cNvSpPr txBox="1"/>
              <p:nvPr/>
            </p:nvSpPr>
            <p:spPr>
              <a:xfrm>
                <a:off x="600246" y="2132198"/>
                <a:ext cx="10847043" cy="2113079"/>
              </a:xfrm>
              <a:prstGeom prst="rect">
                <a:avLst/>
              </a:prstGeom>
              <a:noFill/>
            </p:spPr>
            <p:txBody>
              <a:bodyPr wrap="square">
                <a:spAutoFit/>
              </a:bodyPr>
              <a:lstStyle/>
              <a:p>
                <a:pPr indent="2859088">
                  <a:lnSpc>
                    <a:spcPct val="120000"/>
                  </a:lnSpc>
                  <a:spcAft>
                    <a:spcPts val="800"/>
                  </a:spcAft>
                </a:pP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Ta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biết</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đồ</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thị</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hàm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b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bậc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nhất</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𝒌𝒙</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𝒌</m:t>
                    </m:r>
                    <m:r>
                      <a:rPr lang="en-US" sz="28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một</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thẳng</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2800" b="1" i="1" smtClean="0">
                            <a:solidFill>
                              <a:schemeClr val="bg1"/>
                            </a:solidFill>
                            <a:effectLst/>
                            <a:latin typeface="Cambria Math" panose="02040503050406030204" pitchFamily="18" charset="0"/>
                            <a:cs typeface="Arial" panose="020B0604020202020204" pitchFamily="34" charset="0"/>
                          </a:rPr>
                        </m:ctrlPr>
                      </m:dPr>
                      <m:e>
                        <m:r>
                          <a:rPr lang="en-US" sz="2800" b="1" i="1">
                            <a:solidFill>
                              <a:schemeClr val="bg1"/>
                            </a:solidFill>
                            <a:latin typeface="Cambria Math" panose="02040503050406030204" pitchFamily="18" charset="0"/>
                            <a:ea typeface="Calibri" panose="020F0502020204030204" pitchFamily="34" charset="0"/>
                            <a:cs typeface="Arial" panose="020B0604020202020204" pitchFamily="34" charset="0"/>
                          </a:rPr>
                          <m:t>𝒅</m:t>
                        </m:r>
                      </m:e>
                    </m:d>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qua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𝑴</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r>
                      <a:rPr lang="en-US" sz="2800" b="1" i="1" baseline="-25000"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28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hệ</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góc</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𝒌</m:t>
                    </m:r>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thể</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viết</a:t>
                </a:r>
                <a:r>
                  <a:rPr lang="vi-VN"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𝒌𝒙</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r>
                      <a:rPr lang="en-US" sz="2800" b="1" i="1" baseline="-25000"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2800" b="1" i="1" smtClean="0">
                        <a:solidFill>
                          <a:schemeClr val="bg1"/>
                        </a:solidFill>
                        <a:effectLst/>
                        <a:latin typeface="Cambria Math" panose="02040503050406030204" pitchFamily="18" charset="0"/>
                        <a:ea typeface="Cambria Math" panose="02040503050406030204" pitchFamily="18" charset="0"/>
                        <a:cs typeface="Arial" panose="020B0604020202020204" pitchFamily="34" charset="0"/>
                      </a:rPr>
                      <m:t>⟺</m:t>
                    </m:r>
                    <m:r>
                      <a:rPr lang="vi-VN"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𝒌𝒙</m:t>
                    </m:r>
                    <m:r>
                      <a:rPr lang="vi-VN"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vi-VN"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𝒚</m:t>
                    </m:r>
                    <m:r>
                      <a:rPr lang="en-US" sz="2800" b="1" i="1" baseline="-25000"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28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oMath>
                </a14:m>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6CC68EA8-F7B5-1077-AE25-A8903EE34995}"/>
                  </a:ext>
                </a:extLst>
              </p:cNvPr>
              <p:cNvSpPr txBox="1">
                <a:spLocks noRot="1" noChangeAspect="1" noMove="1" noResize="1" noEditPoints="1" noAdjustHandles="1" noChangeArrowheads="1" noChangeShapeType="1" noTextEdit="1"/>
              </p:cNvSpPr>
              <p:nvPr/>
            </p:nvSpPr>
            <p:spPr>
              <a:xfrm>
                <a:off x="600246" y="2132198"/>
                <a:ext cx="10847043" cy="2113079"/>
              </a:xfrm>
              <a:prstGeom prst="rect">
                <a:avLst/>
              </a:prstGeom>
              <a:blipFill>
                <a:blip r:embed="rId5"/>
                <a:stretch>
                  <a:fillRect l="-1124" t="-1445" b="-72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CC3A30-9364-9D99-1326-C3DBDC76996A}"/>
                  </a:ext>
                </a:extLst>
              </p:cNvPr>
              <p:cNvSpPr txBox="1"/>
              <p:nvPr/>
            </p:nvSpPr>
            <p:spPr>
              <a:xfrm>
                <a:off x="528261" y="4600355"/>
                <a:ext cx="10824898" cy="2123338"/>
              </a:xfrm>
              <a:prstGeom prst="rect">
                <a:avLst/>
              </a:prstGeom>
              <a:noFill/>
            </p:spPr>
            <p:txBody>
              <a:bodyPr wrap="square">
                <a:spAutoFit/>
              </a:bodyPr>
              <a:lstStyle/>
              <a:p>
                <a:pPr algn="just">
                  <a:lnSpc>
                    <a:spcPct val="120000"/>
                  </a:lnSpc>
                  <a:spcAft>
                    <a:spcPts val="800"/>
                  </a:spcAft>
                </a:pP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Như</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vậy</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đồ</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thị</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hàm</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bậc</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nhất</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𝒌𝒙</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2800" b="1"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là</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một</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thẳng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có</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vectơ</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pháp</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tuyến</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800" b="1"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28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𝒏</m:t>
                        </m:r>
                      </m:e>
                    </m:acc>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𝒌</m:t>
                    </m:r>
                    <m:r>
                      <a:rPr lang="vi-VN"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2800" b="1"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có</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phương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trình</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tổng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quát</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là</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𝒌𝒙</m:t>
                    </m:r>
                    <m:r>
                      <a:rPr lang="vi-VN"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𝒚</m:t>
                    </m:r>
                    <m:r>
                      <a:rPr lang="en-US" sz="2800" b="1"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Đường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thẳng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này</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không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vuông</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góc</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với</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𝑶𝒙</m:t>
                    </m:r>
                  </m:oMath>
                </a14:m>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2800" b="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a:t>
                </a:r>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800" b="1"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𝑶𝒚</m:t>
                    </m:r>
                  </m:oMath>
                </a14:m>
                <a:r>
                  <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CCC3A30-9364-9D99-1326-C3DBDC76996A}"/>
                  </a:ext>
                </a:extLst>
              </p:cNvPr>
              <p:cNvSpPr txBox="1">
                <a:spLocks noRot="1" noChangeAspect="1" noMove="1" noResize="1" noEditPoints="1" noAdjustHandles="1" noChangeArrowheads="1" noChangeShapeType="1" noTextEdit="1"/>
              </p:cNvSpPr>
              <p:nvPr/>
            </p:nvSpPr>
            <p:spPr>
              <a:xfrm>
                <a:off x="528261" y="4600355"/>
                <a:ext cx="10824898" cy="2123338"/>
              </a:xfrm>
              <a:prstGeom prst="rect">
                <a:avLst/>
              </a:prstGeom>
              <a:blipFill>
                <a:blip r:embed="rId6"/>
                <a:stretch>
                  <a:fillRect l="-1183" t="-1437" r="-1183" b="-6609"/>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D195F9C-F33A-E47B-A60A-241F520BDABB}"/>
              </a:ext>
            </a:extLst>
          </p:cNvPr>
          <p:cNvSpPr txBox="1"/>
          <p:nvPr/>
        </p:nvSpPr>
        <p:spPr>
          <a:xfrm>
            <a:off x="315156" y="936095"/>
            <a:ext cx="10860040" cy="1057854"/>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dirty="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 </a:t>
            </a:r>
            <a:r>
              <a:rPr kumimoji="0" lang="es-ES" sz="2800" b="1" i="0" u="none" strike="noStrike" kern="1800" cap="none" spc="0" normalizeH="0" baseline="0" noProof="0" dirty="0" err="1">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Phương</a:t>
            </a:r>
            <a:r>
              <a:rPr kumimoji="0" lang="es-ES" sz="2800" b="1" i="0" u="none" strike="noStrike" kern="1800" cap="none" spc="0" normalizeH="0" baseline="0" noProof="0" dirty="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800" b="1" i="0" u="none" strike="noStrike" kern="1800" cap="none" spc="0" normalizeH="0" baseline="0" noProof="0" dirty="0" err="1">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trình</a:t>
            </a:r>
            <a:r>
              <a:rPr kumimoji="0" lang="es-ES" sz="2800" b="1" i="0" u="none" strike="noStrike" kern="1200" cap="none" spc="0" normalizeH="0" baseline="0" noProof="0" dirty="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s-ES" sz="2800" b="1" i="0" u="none" strike="noStrike" kern="1200" cap="none" spc="0" normalizeH="0" baseline="0" noProof="0" dirty="0" err="1">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đường</a:t>
            </a:r>
            <a:r>
              <a:rPr kumimoji="0" lang="es-ES" sz="2800" b="1" i="0" u="none" strike="noStrike" kern="1200" cap="none" spc="0" normalizeH="0" baseline="0" noProof="0" dirty="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a:t>
            </a:r>
            <a:r>
              <a:rPr kumimoji="0" lang="es-ES" sz="2800" b="1" i="0" u="none" strike="noStrike" kern="1200" cap="none" spc="0" normalizeH="0" baseline="0" noProof="0" dirty="0" err="1">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thẳng</a:t>
            </a:r>
            <a:endParaRPr kumimoji="0" lang="en-US" sz="2800" b="0" i="0" u="none" strike="noStrike" kern="1200" cap="none" spc="0" normalizeH="0" baseline="0" noProof="0" dirty="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300"/>
              </a:spcBef>
              <a:spcAft>
                <a:spcPts val="300"/>
              </a:spcAft>
              <a:tabLst>
                <a:tab pos="2969895" algn="ctr"/>
              </a:tabLst>
            </a:pPr>
            <a:r>
              <a:rPr kumimoji="0" lang="es-ES" sz="2800" b="1" i="0" u="none" strike="noStrike" kern="1800" cap="none" spc="0" normalizeH="0" baseline="0" noProof="0" dirty="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1.4. </a:t>
            </a:r>
            <a:r>
              <a:rPr lang="vi-VN" sz="2800" b="1" kern="1800" dirty="0">
                <a:solidFill>
                  <a:srgbClr val="FFCE54"/>
                </a:solidFill>
                <a:latin typeface="Arial" panose="020B0604020202020204" pitchFamily="34" charset="0"/>
                <a:ea typeface="Calibri" panose="020F0502020204030204" pitchFamily="34" charset="0"/>
                <a:cs typeface="Arial" panose="020B0604020202020204" pitchFamily="34" charset="0"/>
              </a:rPr>
              <a:t>Liên hệ giữa đồ thị hàm số bậc nhất và đường thẳng</a:t>
            </a:r>
            <a:endParaRPr kumimoji="0" lang="en-US" sz="2800" b="0" i="0" u="none" strike="noStrike" kern="1200" cap="none" spc="0" normalizeH="0" baseline="0" noProof="0" dirty="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1173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CC3A30-9364-9D99-1326-C3DBDC76996A}"/>
                  </a:ext>
                </a:extLst>
              </p:cNvPr>
              <p:cNvSpPr txBox="1"/>
              <p:nvPr/>
            </p:nvSpPr>
            <p:spPr>
              <a:xfrm>
                <a:off x="447579" y="2026090"/>
                <a:ext cx="10824898" cy="4278351"/>
              </a:xfrm>
              <a:prstGeom prst="rect">
                <a:avLst/>
              </a:prstGeom>
              <a:noFill/>
            </p:spPr>
            <p:txBody>
              <a:bodyPr wrap="square">
                <a:spAutoFit/>
              </a:bodyPr>
              <a:lstStyle/>
              <a:p>
                <a:pPr>
                  <a:lnSpc>
                    <a:spcPct val="120000"/>
                  </a:lnSpc>
                </a:pPr>
                <a:r>
                  <a:rPr lang="en-US" sz="3400" b="1">
                    <a:solidFill>
                      <a:schemeClr val="bg1"/>
                    </a:solidFill>
                    <a:latin typeface="Arial" panose="020B0604020202020204" pitchFamily="34" charset="0"/>
                    <a:cs typeface="Arial" panose="020B0604020202020204" pitchFamily="34" charset="0"/>
                  </a:rPr>
                  <a:t>Ngược lại, cho đường thẳng </a:t>
                </a:r>
                <a14:m>
                  <m:oMath xmlns:m="http://schemas.openxmlformats.org/officeDocument/2006/math">
                    <m:d>
                      <m:dPr>
                        <m:ctrlPr>
                          <a:rPr lang="en-US" sz="3400" b="1" i="1" smtClean="0">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e>
                    </m:d>
                  </m:oMath>
                </a14:m>
                <a:r>
                  <a:rPr lang="en-US" sz="3400" b="1">
                    <a:solidFill>
                      <a:schemeClr val="bg1"/>
                    </a:solidFill>
                    <a:latin typeface="Arial" panose="020B0604020202020204" pitchFamily="34" charset="0"/>
                    <a:cs typeface="Arial" panose="020B0604020202020204" pitchFamily="34" charset="0"/>
                  </a:rPr>
                  <a:t> có phương trình tổng quát </a:t>
                </a:r>
                <a14:m>
                  <m:oMath xmlns:m="http://schemas.openxmlformats.org/officeDocument/2006/math">
                    <m:r>
                      <a:rPr lang="en-US" sz="3400" b="1" i="1" smtClean="0">
                        <a:solidFill>
                          <a:srgbClr val="B7F4F3"/>
                        </a:solidFill>
                        <a:latin typeface="Cambria Math" panose="02040503050406030204" pitchFamily="18" charset="0"/>
                        <a:cs typeface="Arial" panose="020B0604020202020204" pitchFamily="34" charset="0"/>
                      </a:rPr>
                      <m:t>𝒂𝒙</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𝒃𝒚</m:t>
                    </m:r>
                    <m:r>
                      <a:rPr lang="vi-VN"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𝒄</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với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𝒃</m:t>
                    </m:r>
                  </m:oMath>
                </a14:m>
                <a:r>
                  <a:rPr lang="en-US" sz="3400" b="1">
                    <a:solidFill>
                      <a:schemeClr val="bg1"/>
                    </a:solidFill>
                    <a:latin typeface="Arial" panose="020B0604020202020204" pitchFamily="34" charset="0"/>
                    <a:cs typeface="Arial" panose="020B0604020202020204" pitchFamily="34" charset="0"/>
                  </a:rPr>
                  <a:t> đều khác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khi đó ta có thể viết: </a:t>
                </a:r>
              </a:p>
              <a:p>
                <a:pPr>
                  <a:lnSpc>
                    <a:spcPct val="120000"/>
                  </a:lnSpc>
                </a:pPr>
                <a14:m>
                  <m:oMath xmlns:m="http://schemas.openxmlformats.org/officeDocument/2006/math">
                    <m:r>
                      <a:rPr lang="en-US" sz="3400" b="1" i="1" smtClean="0">
                        <a:solidFill>
                          <a:srgbClr val="B7F4F3"/>
                        </a:solidFill>
                        <a:latin typeface="Cambria Math" panose="02040503050406030204" pitchFamily="18" charset="0"/>
                        <a:cs typeface="Arial" panose="020B0604020202020204" pitchFamily="34" charset="0"/>
                      </a:rPr>
                      <m:t>𝒂𝒙</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𝒃𝒚</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𝒄</m:t>
                    </m:r>
                    <m:r>
                      <a:rPr lang="en-US"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𝟎</m:t>
                    </m:r>
                  </m:oMath>
                </a14:m>
                <a:r>
                  <a:rPr lang="en-US" sz="3400" b="1">
                    <a:solidFill>
                      <a:srgbClr val="B7F4F3"/>
                    </a:solidFill>
                    <a:latin typeface="Arial" panose="020B0604020202020204" pitchFamily="34" charset="0"/>
                    <a:cs typeface="Arial" panose="020B0604020202020204" pitchFamily="34" charset="0"/>
                  </a:rPr>
                  <a:t> </a:t>
                </a:r>
                <a14:m>
                  <m:oMath xmlns:m="http://schemas.openxmlformats.org/officeDocument/2006/math">
                    <m:r>
                      <a:rPr lang="vi-VN" sz="3400" b="1" i="1" smtClean="0">
                        <a:solidFill>
                          <a:srgbClr val="FFCE54"/>
                        </a:solidFill>
                        <a:latin typeface="Cambria Math" panose="02040503050406030204" pitchFamily="18" charset="0"/>
                        <a:ea typeface="Cambria Math" panose="02040503050406030204" pitchFamily="18" charset="0"/>
                        <a:cs typeface="Arial" panose="020B0604020202020204" pitchFamily="34" charset="0"/>
                      </a:rPr>
                      <m:t>⟺</m:t>
                    </m:r>
                    <m:r>
                      <a:rPr lang="vi-VN" sz="3400" b="1" i="1" smtClean="0">
                        <a:solidFill>
                          <a:srgbClr val="FFCE54"/>
                        </a:solidFill>
                        <a:latin typeface="Cambria Math" panose="02040503050406030204" pitchFamily="18" charset="0"/>
                        <a:cs typeface="Arial" panose="020B0604020202020204" pitchFamily="34" charset="0"/>
                      </a:rPr>
                      <m:t>𝒚</m:t>
                    </m:r>
                    <m:r>
                      <a:rPr lang="vi-VN" sz="3400" b="1" i="1" smtClean="0">
                        <a:solidFill>
                          <a:srgbClr val="FFCE54"/>
                        </a:solidFill>
                        <a:latin typeface="Cambria Math" panose="02040503050406030204" pitchFamily="18" charset="0"/>
                        <a:cs typeface="Arial" panose="020B0604020202020204" pitchFamily="34" charset="0"/>
                      </a:rPr>
                      <m:t>=−</m:t>
                    </m:r>
                    <m:f>
                      <m:fPr>
                        <m:ctrlPr>
                          <a:rPr lang="en-US" sz="3400" b="1" i="1">
                            <a:solidFill>
                              <a:srgbClr val="FFCE54"/>
                            </a:solidFill>
                            <a:latin typeface="Cambria Math" panose="02040503050406030204" pitchFamily="18" charset="0"/>
                          </a:rPr>
                        </m:ctrlPr>
                      </m:fPr>
                      <m:num>
                        <m:r>
                          <a:rPr lang="vi-VN" sz="3400" b="1" i="1">
                            <a:solidFill>
                              <a:srgbClr val="FFCE54"/>
                            </a:solidFill>
                            <a:latin typeface="Cambria Math" panose="02040503050406030204" pitchFamily="18" charset="0"/>
                          </a:rPr>
                          <m:t>𝒂</m:t>
                        </m:r>
                      </m:num>
                      <m:den>
                        <m:r>
                          <a:rPr lang="vi-VN" sz="3400" b="1" i="1">
                            <a:solidFill>
                              <a:srgbClr val="FFCE54"/>
                            </a:solidFill>
                            <a:latin typeface="Cambria Math" panose="02040503050406030204" pitchFamily="18" charset="0"/>
                          </a:rPr>
                          <m:t>𝒃</m:t>
                        </m:r>
                      </m:den>
                    </m:f>
                    <m:r>
                      <a:rPr lang="vi-VN" sz="3400" b="1" i="1" smtClean="0">
                        <a:solidFill>
                          <a:srgbClr val="FFCE54"/>
                        </a:solidFill>
                        <a:latin typeface="Cambria Math" panose="02040503050406030204" pitchFamily="18" charset="0"/>
                        <a:cs typeface="Arial" panose="020B0604020202020204" pitchFamily="34" charset="0"/>
                      </a:rPr>
                      <m:t>𝒙</m:t>
                    </m:r>
                    <m:r>
                      <a:rPr lang="vi-VN" sz="3400" b="1" i="1" smtClean="0">
                        <a:solidFill>
                          <a:srgbClr val="FFCE54"/>
                        </a:solidFill>
                        <a:latin typeface="Cambria Math" panose="02040503050406030204" pitchFamily="18" charset="0"/>
                        <a:cs typeface="Arial" panose="020B0604020202020204" pitchFamily="34" charset="0"/>
                      </a:rPr>
                      <m:t>–</m:t>
                    </m:r>
                    <m:f>
                      <m:fPr>
                        <m:ctrlPr>
                          <a:rPr lang="en-US" sz="3400" b="1" i="1">
                            <a:solidFill>
                              <a:srgbClr val="FFCE54"/>
                            </a:solidFill>
                            <a:latin typeface="Cambria Math" panose="02040503050406030204" pitchFamily="18" charset="0"/>
                          </a:rPr>
                        </m:ctrlPr>
                      </m:fPr>
                      <m:num>
                        <m:r>
                          <a:rPr lang="vi-VN" sz="3400" b="1" i="1">
                            <a:solidFill>
                              <a:srgbClr val="FFCE54"/>
                            </a:solidFill>
                            <a:latin typeface="Cambria Math" panose="02040503050406030204" pitchFamily="18" charset="0"/>
                          </a:rPr>
                          <m:t>𝒄</m:t>
                        </m:r>
                      </m:num>
                      <m:den>
                        <m:r>
                          <a:rPr lang="vi-VN" sz="3400" b="1" i="1">
                            <a:solidFill>
                              <a:srgbClr val="FFCE54"/>
                            </a:solidFill>
                            <a:latin typeface="Cambria Math" panose="02040503050406030204" pitchFamily="18" charset="0"/>
                          </a:rPr>
                          <m:t>𝒃</m:t>
                        </m:r>
                      </m:den>
                    </m:f>
                  </m:oMath>
                </a14:m>
                <a:r>
                  <a:rPr lang="vi-VN" sz="3400" b="1">
                    <a:solidFill>
                      <a:srgbClr val="FFCE54"/>
                    </a:solidFill>
                    <a:latin typeface="Arial" panose="020B0604020202020204" pitchFamily="34" charset="0"/>
                    <a:cs typeface="Arial" panose="020B0604020202020204" pitchFamily="34" charset="0"/>
                  </a:rPr>
                  <a:t> </a:t>
                </a:r>
                <a14:m>
                  <m:oMath xmlns:m="http://schemas.openxmlformats.org/officeDocument/2006/math">
                    <m:r>
                      <a:rPr lang="vi-VN" sz="3400" b="1" i="1" smtClean="0">
                        <a:solidFill>
                          <a:srgbClr val="FFCE54"/>
                        </a:solidFill>
                        <a:latin typeface="Cambria Math" panose="02040503050406030204" pitchFamily="18" charset="0"/>
                        <a:ea typeface="Cambria Math" panose="02040503050406030204" pitchFamily="18" charset="0"/>
                        <a:cs typeface="Arial" panose="020B0604020202020204" pitchFamily="34" charset="0"/>
                      </a:rPr>
                      <m:t>⟺</m:t>
                    </m:r>
                    <m:r>
                      <a:rPr lang="vi-VN" sz="3400" b="1" i="1" smtClean="0">
                        <a:solidFill>
                          <a:srgbClr val="FFCE54"/>
                        </a:solidFill>
                        <a:latin typeface="Cambria Math" panose="02040503050406030204" pitchFamily="18" charset="0"/>
                        <a:cs typeface="Arial" panose="020B0604020202020204" pitchFamily="34" charset="0"/>
                      </a:rPr>
                      <m:t>𝒚</m:t>
                    </m:r>
                    <m:r>
                      <a:rPr lang="vi-VN" sz="3400" b="1" i="1" smtClean="0">
                        <a:solidFill>
                          <a:srgbClr val="FFCE54"/>
                        </a:solidFill>
                        <a:latin typeface="Cambria Math" panose="02040503050406030204" pitchFamily="18" charset="0"/>
                        <a:cs typeface="Arial" panose="020B0604020202020204" pitchFamily="34" charset="0"/>
                      </a:rPr>
                      <m:t>=</m:t>
                    </m:r>
                    <m:r>
                      <a:rPr lang="vi-VN" sz="3400" b="1" i="1" smtClean="0">
                        <a:solidFill>
                          <a:srgbClr val="FFCE54"/>
                        </a:solidFill>
                        <a:latin typeface="Cambria Math" panose="02040503050406030204" pitchFamily="18" charset="0"/>
                        <a:cs typeface="Arial" panose="020B0604020202020204" pitchFamily="34" charset="0"/>
                      </a:rPr>
                      <m:t>𝒌𝒙</m:t>
                    </m:r>
                    <m:r>
                      <a:rPr lang="vi-VN" sz="3400" b="1" i="1" smtClean="0">
                        <a:solidFill>
                          <a:srgbClr val="FFCE54"/>
                        </a:solidFill>
                        <a:latin typeface="Cambria Math" panose="02040503050406030204" pitchFamily="18" charset="0"/>
                        <a:cs typeface="Arial" panose="020B0604020202020204" pitchFamily="34" charset="0"/>
                      </a:rPr>
                      <m:t>+</m:t>
                    </m:r>
                    <m:r>
                      <a:rPr lang="en-US" sz="3400" b="1" i="1" smtClean="0">
                        <a:solidFill>
                          <a:srgbClr val="FFCE54"/>
                        </a:solidFill>
                        <a:latin typeface="Cambria Math" panose="02040503050406030204" pitchFamily="18" charset="0"/>
                        <a:cs typeface="Arial" panose="020B0604020202020204" pitchFamily="34" charset="0"/>
                      </a:rPr>
                      <m:t>𝒚</m:t>
                    </m:r>
                    <m:r>
                      <a:rPr lang="en-US" sz="3400" b="1" i="1" baseline="-25000" smtClean="0">
                        <a:solidFill>
                          <a:srgbClr val="FFCE54"/>
                        </a:solidFill>
                        <a:latin typeface="Cambria Math" panose="02040503050406030204" pitchFamily="18" charset="0"/>
                        <a:cs typeface="Arial" panose="020B0604020202020204" pitchFamily="34" charset="0"/>
                      </a:rPr>
                      <m:t>𝟎</m:t>
                    </m:r>
                  </m:oMath>
                </a14:m>
                <a:r>
                  <a:rPr lang="vi-VN" sz="3400" b="1">
                    <a:solidFill>
                      <a:srgbClr val="FFCE54"/>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Như vậy </a:t>
                </a:r>
                <a14:m>
                  <m:oMath xmlns:m="http://schemas.openxmlformats.org/officeDocument/2006/math">
                    <m:d>
                      <m:dPr>
                        <m:ctrlPr>
                          <a:rPr lang="en-US" sz="3400" b="1" i="1">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e>
                    </m:d>
                  </m:oMath>
                </a14:m>
                <a:r>
                  <a:rPr lang="en-US" sz="3400" b="1">
                    <a:solidFill>
                      <a:schemeClr val="bg1"/>
                    </a:solidFill>
                    <a:latin typeface="Arial" panose="020B0604020202020204" pitchFamily="34" charset="0"/>
                    <a:cs typeface="Arial" panose="020B0604020202020204" pitchFamily="34" charset="0"/>
                  </a:rPr>
                  <a:t> là đồ thị của hàm bậc nhất </a:t>
                </a:r>
                <a14:m>
                  <m:oMath xmlns:m="http://schemas.openxmlformats.org/officeDocument/2006/math">
                    <m:r>
                      <a:rPr lang="en-US" sz="3400" b="1" i="1" smtClean="0">
                        <a:solidFill>
                          <a:srgbClr val="B7F4F3"/>
                        </a:solidFill>
                        <a:latin typeface="Cambria Math" panose="02040503050406030204" pitchFamily="18" charset="0"/>
                        <a:cs typeface="Arial" panose="020B0604020202020204" pitchFamily="34" charset="0"/>
                      </a:rPr>
                      <m:t>𝒚</m:t>
                    </m:r>
                    <m:r>
                      <a:rPr lang="en-US" sz="3400" b="1" i="1" smtClean="0">
                        <a:solidFill>
                          <a:srgbClr val="B7F4F3"/>
                        </a:solidFill>
                        <a:latin typeface="Cambria Math" panose="02040503050406030204" pitchFamily="18" charset="0"/>
                        <a:cs typeface="Arial" panose="020B0604020202020204" pitchFamily="34" charset="0"/>
                      </a:rPr>
                      <m:t>=</m:t>
                    </m:r>
                    <m:r>
                      <a:rPr lang="vi-VN" sz="3400" b="1" i="1" smtClean="0">
                        <a:solidFill>
                          <a:srgbClr val="B7F4F3"/>
                        </a:solidFill>
                        <a:latin typeface="Cambria Math" panose="02040503050406030204" pitchFamily="18" charset="0"/>
                        <a:cs typeface="Arial" panose="020B0604020202020204" pitchFamily="34" charset="0"/>
                      </a:rPr>
                      <m:t>𝒌𝒙</m:t>
                    </m:r>
                    <m:r>
                      <a:rPr lang="vi-VN" sz="3400" b="1" i="1" smtClean="0">
                        <a:solidFill>
                          <a:srgbClr val="B7F4F3"/>
                        </a:solidFill>
                        <a:latin typeface="Cambria Math" panose="02040503050406030204" pitchFamily="18" charset="0"/>
                        <a:cs typeface="Arial" panose="020B0604020202020204" pitchFamily="34" charset="0"/>
                      </a:rPr>
                      <m:t>+</m:t>
                    </m:r>
                    <m:r>
                      <a:rPr lang="en-US" sz="3400" b="1" i="1" smtClean="0">
                        <a:solidFill>
                          <a:srgbClr val="B7F4F3"/>
                        </a:solidFill>
                        <a:latin typeface="Cambria Math" panose="02040503050406030204" pitchFamily="18" charset="0"/>
                        <a:cs typeface="Arial" panose="020B0604020202020204" pitchFamily="34" charset="0"/>
                      </a:rPr>
                      <m:t>𝒚</m:t>
                    </m:r>
                    <m:r>
                      <a:rPr lang="en-US" sz="3400" b="1" i="1" baseline="-25000" smtClean="0">
                        <a:solidFill>
                          <a:srgbClr val="B7F4F3"/>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với hệ số góc </a:t>
                </a:r>
                <a14:m>
                  <m:oMath xmlns:m="http://schemas.openxmlformats.org/officeDocument/2006/math">
                    <m:r>
                      <a:rPr lang="en-US" sz="3400" b="1" i="1" smtClean="0">
                        <a:solidFill>
                          <a:srgbClr val="FFCE54"/>
                        </a:solidFill>
                        <a:latin typeface="Cambria Math" panose="02040503050406030204" pitchFamily="18" charset="0"/>
                        <a:cs typeface="Arial" panose="020B0604020202020204" pitchFamily="34" charset="0"/>
                      </a:rPr>
                      <m:t>𝒌</m:t>
                    </m:r>
                    <m:r>
                      <a:rPr lang="en-US" sz="3400" b="1" i="1" smtClean="0">
                        <a:solidFill>
                          <a:srgbClr val="FFCE54"/>
                        </a:solidFill>
                        <a:latin typeface="Cambria Math" panose="02040503050406030204" pitchFamily="18" charset="0"/>
                        <a:cs typeface="Arial" panose="020B0604020202020204" pitchFamily="34" charset="0"/>
                      </a:rPr>
                      <m:t>=−</m:t>
                    </m:r>
                    <m:f>
                      <m:fPr>
                        <m:ctrlPr>
                          <a:rPr lang="en-US" sz="3400" b="1" i="1">
                            <a:solidFill>
                              <a:srgbClr val="FFCE54"/>
                            </a:solidFill>
                            <a:latin typeface="Cambria Math" panose="02040503050406030204" pitchFamily="18" charset="0"/>
                          </a:rPr>
                        </m:ctrlPr>
                      </m:fPr>
                      <m:num>
                        <m:r>
                          <a:rPr lang="vi-VN" sz="3400" b="1" i="1">
                            <a:solidFill>
                              <a:srgbClr val="FFCE54"/>
                            </a:solidFill>
                            <a:latin typeface="Cambria Math" panose="02040503050406030204" pitchFamily="18" charset="0"/>
                          </a:rPr>
                          <m:t>𝒂</m:t>
                        </m:r>
                      </m:num>
                      <m:den>
                        <m:r>
                          <a:rPr lang="vi-VN" sz="3400" b="1" i="1">
                            <a:solidFill>
                              <a:srgbClr val="FFCE54"/>
                            </a:solidFill>
                            <a:latin typeface="Cambria Math" panose="02040503050406030204" pitchFamily="18" charset="0"/>
                          </a:rPr>
                          <m:t>𝒃</m:t>
                        </m:r>
                      </m:den>
                    </m:f>
                  </m:oMath>
                </a14:m>
                <a:r>
                  <a:rPr lang="en-US" sz="3400" b="1">
                    <a:solidFill>
                      <a:schemeClr val="bg1"/>
                    </a:solidFill>
                    <a:latin typeface="Arial" panose="020B0604020202020204" pitchFamily="34" charset="0"/>
                    <a:cs typeface="Arial" panose="020B0604020202020204" pitchFamily="34" charset="0"/>
                  </a:rPr>
                  <a:t> và tung độ gốc </a:t>
                </a:r>
                <a14:m>
                  <m:oMath xmlns:m="http://schemas.openxmlformats.org/officeDocument/2006/math">
                    <m:r>
                      <a:rPr lang="en-US" sz="3400" b="1" i="1" smtClean="0">
                        <a:solidFill>
                          <a:srgbClr val="FFCE54"/>
                        </a:solidFill>
                        <a:latin typeface="Cambria Math" panose="02040503050406030204" pitchFamily="18" charset="0"/>
                        <a:cs typeface="Arial" panose="020B0604020202020204" pitchFamily="34" charset="0"/>
                      </a:rPr>
                      <m:t>𝒚</m:t>
                    </m:r>
                    <m:r>
                      <a:rPr lang="en-US" sz="3400" b="1" i="1" baseline="-25000" smtClean="0">
                        <a:solidFill>
                          <a:srgbClr val="FFCE54"/>
                        </a:solidFill>
                        <a:latin typeface="Cambria Math" panose="02040503050406030204" pitchFamily="18" charset="0"/>
                        <a:cs typeface="Arial" panose="020B0604020202020204" pitchFamily="34" charset="0"/>
                      </a:rPr>
                      <m:t>𝟎</m:t>
                    </m:r>
                    <m:r>
                      <a:rPr lang="en-US" sz="3400" b="1" i="1" smtClean="0">
                        <a:solidFill>
                          <a:srgbClr val="FFCE54"/>
                        </a:solidFill>
                        <a:latin typeface="Cambria Math" panose="02040503050406030204" pitchFamily="18" charset="0"/>
                        <a:cs typeface="Arial" panose="020B0604020202020204" pitchFamily="34" charset="0"/>
                      </a:rPr>
                      <m:t>=</m:t>
                    </m:r>
                    <m:r>
                      <a:rPr lang="vi-VN" sz="3400" b="1" i="1" smtClean="0">
                        <a:solidFill>
                          <a:srgbClr val="FFCE54"/>
                        </a:solidFill>
                        <a:latin typeface="Cambria Math" panose="02040503050406030204" pitchFamily="18" charset="0"/>
                        <a:cs typeface="Arial" panose="020B0604020202020204" pitchFamily="34" charset="0"/>
                      </a:rPr>
                      <m:t>−</m:t>
                    </m:r>
                    <m:f>
                      <m:fPr>
                        <m:ctrlPr>
                          <a:rPr lang="en-US" sz="3400" b="1" i="1">
                            <a:solidFill>
                              <a:srgbClr val="FFCE54"/>
                            </a:solidFill>
                            <a:latin typeface="Cambria Math" panose="02040503050406030204" pitchFamily="18" charset="0"/>
                          </a:rPr>
                        </m:ctrlPr>
                      </m:fPr>
                      <m:num>
                        <m:r>
                          <a:rPr lang="vi-VN" sz="3400" b="1" i="1">
                            <a:solidFill>
                              <a:srgbClr val="FFCE54"/>
                            </a:solidFill>
                            <a:latin typeface="Cambria Math" panose="02040503050406030204" pitchFamily="18" charset="0"/>
                          </a:rPr>
                          <m:t>𝒄</m:t>
                        </m:r>
                      </m:num>
                      <m:den>
                        <m:r>
                          <a:rPr lang="vi-VN" sz="3400" b="1" i="1">
                            <a:solidFill>
                              <a:srgbClr val="FFCE54"/>
                            </a:solidFill>
                            <a:latin typeface="Cambria Math" panose="02040503050406030204" pitchFamily="18" charset="0"/>
                          </a:rPr>
                          <m:t>𝒃</m:t>
                        </m:r>
                      </m:den>
                    </m:f>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CCCC3A30-9364-9D99-1326-C3DBDC76996A}"/>
                  </a:ext>
                </a:extLst>
              </p:cNvPr>
              <p:cNvSpPr txBox="1">
                <a:spLocks noRot="1" noChangeAspect="1" noMove="1" noResize="1" noEditPoints="1" noAdjustHandles="1" noChangeArrowheads="1" noChangeShapeType="1" noTextEdit="1"/>
              </p:cNvSpPr>
              <p:nvPr/>
            </p:nvSpPr>
            <p:spPr>
              <a:xfrm>
                <a:off x="447579" y="2026090"/>
                <a:ext cx="10824898" cy="4278351"/>
              </a:xfrm>
              <a:prstGeom prst="rect">
                <a:avLst/>
              </a:prstGeom>
              <a:blipFill>
                <a:blip r:embed="rId6"/>
                <a:stretch>
                  <a:fillRect l="-1577" t="-855" r="-2140" b="-1282"/>
                </a:stretch>
              </a:blipFill>
            </p:spPr>
            <p:txBody>
              <a:bodyPr/>
              <a:lstStyle/>
              <a:p>
                <a:r>
                  <a:rPr lang="en-US">
                    <a:noFill/>
                  </a:rPr>
                  <a:t> </a:t>
                </a:r>
              </a:p>
            </p:txBody>
          </p:sp>
        </mc:Fallback>
      </mc:AlternateContent>
    </p:spTree>
    <p:extLst>
      <p:ext uri="{BB962C8B-B14F-4D97-AF65-F5344CB8AC3E}">
        <p14:creationId xmlns:p14="http://schemas.microsoft.com/office/powerpoint/2010/main" val="1166354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wipe(left)">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9EFB12-FA6A-D5EE-82A3-E8F900F4CAE6}"/>
                  </a:ext>
                </a:extLst>
              </p:cNvPr>
              <p:cNvSpPr txBox="1"/>
              <p:nvPr/>
            </p:nvSpPr>
            <p:spPr>
              <a:xfrm>
                <a:off x="1085766" y="2483028"/>
                <a:ext cx="10066565" cy="2534284"/>
              </a:xfrm>
              <a:prstGeom prst="rect">
                <a:avLst/>
              </a:prstGeom>
              <a:noFill/>
            </p:spPr>
            <p:txBody>
              <a:bodyPr wrap="square">
                <a:spAutoFit/>
              </a:bodyPr>
              <a:lstStyle/>
              <a:p>
                <a:pPr lvl="0"/>
                <a:r>
                  <a:rPr lang="en-US" sz="3400" b="1">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𝒃</m:t>
                    </m:r>
                    <m:r>
                      <a:rPr lang="en-US" sz="3400" b="1" i="1">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thì phương trình tổng quát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𝒃𝒚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𝒄</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trở thành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𝒄</m:t>
                        </m:r>
                      </m:num>
                      <m:den>
                        <m:r>
                          <a:rPr lang="vi-VN" sz="3400" b="1" i="1">
                            <a:solidFill>
                              <a:schemeClr val="bg1"/>
                            </a:solidFill>
                            <a:latin typeface="Cambria Math" panose="02040503050406030204" pitchFamily="18" charset="0"/>
                          </a:rPr>
                          <m:t>𝒃</m:t>
                        </m:r>
                      </m:den>
                    </m:f>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r>
                  <a:rPr lang="en-US" sz="3400" b="1">
                    <a:solidFill>
                      <a:schemeClr val="bg1"/>
                    </a:solidFill>
                    <a:latin typeface="Arial" panose="020B0604020202020204" pitchFamily="34" charset="0"/>
                    <a:cs typeface="Arial" panose="020B0604020202020204" pitchFamily="34" charset="0"/>
                  </a:rPr>
                  <a:t>Khi đó </a:t>
                </a:r>
                <a14:m>
                  <m:oMath xmlns:m="http://schemas.openxmlformats.org/officeDocument/2006/math">
                    <m:d>
                      <m:dPr>
                        <m:ctrlPr>
                          <a:rPr lang="en-US" sz="3400" b="1" i="1" smtClean="0">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e>
                    </m:d>
                  </m:oMath>
                </a14:m>
                <a:r>
                  <a:rPr lang="en-US" sz="3400" b="1">
                    <a:solidFill>
                      <a:schemeClr val="bg1"/>
                    </a:solidFill>
                    <a:latin typeface="Arial" panose="020B0604020202020204" pitchFamily="34" charset="0"/>
                    <a:cs typeface="Arial" panose="020B0604020202020204" pitchFamily="34" charset="0"/>
                  </a:rPr>
                  <a:t> là đường thẳng vuông góc với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𝑶𝒚</m:t>
                    </m:r>
                  </m:oMath>
                </a14:m>
                <a:r>
                  <a:rPr lang="en-US" sz="3400" b="1">
                    <a:solidFill>
                      <a:schemeClr val="bg1"/>
                    </a:solidFill>
                    <a:latin typeface="Arial" panose="020B0604020202020204" pitchFamily="34" charset="0"/>
                    <a:cs typeface="Arial" panose="020B0604020202020204" pitchFamily="34" charset="0"/>
                  </a:rPr>
                  <a:t> tại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m:t>
                    </m:r>
                    <m:r>
                      <a:rPr lang="en-US" sz="3400" b="1" i="1">
                        <a:solidFill>
                          <a:schemeClr val="bg1"/>
                        </a:solidFill>
                        <a:latin typeface="Cambria Math" panose="02040503050406030204" pitchFamily="18" charset="0"/>
                        <a:cs typeface="Arial" panose="020B0604020202020204" pitchFamily="34" charset="0"/>
                      </a:rPr>
                      <m:t>𝟎</m:t>
                    </m:r>
                    <m:r>
                      <a:rPr lang="en-US" sz="3400" b="1" i="1" smtClean="0">
                        <a:solidFill>
                          <a:schemeClr val="bg1"/>
                        </a:solidFill>
                        <a:latin typeface="Cambria Math" panose="02040503050406030204" pitchFamily="18" charset="0"/>
                        <a:cs typeface="Arial" panose="020B0604020202020204" pitchFamily="34" charset="0"/>
                      </a:rPr>
                      <m:t>;</m:t>
                    </m:r>
                    <m:r>
                      <a:rPr lang="vi-VN" sz="3400" b="1" i="1" smtClean="0">
                        <a:solidFill>
                          <a:schemeClr val="bg1"/>
                        </a:solidFill>
                        <a:latin typeface="Cambria Math" panose="02040503050406030204" pitchFamily="18" charset="0"/>
                        <a:cs typeface="Arial" panose="020B0604020202020204" pitchFamily="34"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𝒄</m:t>
                        </m:r>
                      </m:num>
                      <m:den>
                        <m:r>
                          <a:rPr lang="vi-VN" sz="3400" b="1" i="1">
                            <a:solidFill>
                              <a:schemeClr val="bg1"/>
                            </a:solidFill>
                            <a:latin typeface="Cambria Math" panose="02040503050406030204" pitchFamily="18" charset="0"/>
                          </a:rPr>
                          <m:t>𝒃</m:t>
                        </m:r>
                      </m:den>
                    </m:f>
                    <m:r>
                      <a:rPr lang="en-US" sz="3400" b="1" i="1" smtClean="0">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(Hình 3a).</a:t>
                </a:r>
                <a:endParaRPr lang="en-US" sz="3400" b="1">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C39EFB12-FA6A-D5EE-82A3-E8F900F4CAE6}"/>
                  </a:ext>
                </a:extLst>
              </p:cNvPr>
              <p:cNvSpPr txBox="1">
                <a:spLocks noRot="1" noChangeAspect="1" noMove="1" noResize="1" noEditPoints="1" noAdjustHandles="1" noChangeArrowheads="1" noChangeShapeType="1" noTextEdit="1"/>
              </p:cNvSpPr>
              <p:nvPr/>
            </p:nvSpPr>
            <p:spPr>
              <a:xfrm>
                <a:off x="1085766" y="2483028"/>
                <a:ext cx="10066565" cy="2534284"/>
              </a:xfrm>
              <a:prstGeom prst="rect">
                <a:avLst/>
              </a:prstGeom>
              <a:blipFill>
                <a:blip r:embed="rId5"/>
                <a:stretch>
                  <a:fillRect l="-1696" t="-3365" r="-2241" b="-288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EDA2769-772A-94C9-1B8E-18ED536B0FAB}"/>
              </a:ext>
            </a:extLst>
          </p:cNvPr>
          <p:cNvSpPr txBox="1"/>
          <p:nvPr/>
        </p:nvSpPr>
        <p:spPr>
          <a:xfrm>
            <a:off x="1039668" y="1852086"/>
            <a:ext cx="1613591" cy="630942"/>
          </a:xfrm>
          <a:prstGeom prst="rect">
            <a:avLst/>
          </a:prstGeom>
          <a:noFill/>
        </p:spPr>
        <p:txBody>
          <a:bodyPr wrap="square" rtlCol="0">
            <a:spAutoFit/>
          </a:bodyPr>
          <a:lstStyle/>
          <a:p>
            <a:r>
              <a:rPr lang="en-US" sz="3500" b="1">
                <a:solidFill>
                  <a:srgbClr val="C0F6F5"/>
                </a:solidFill>
                <a:latin typeface="SVN-Futura Demi" pitchFamily="50" charset="0"/>
              </a:rPr>
              <a:t>Chú ý:</a:t>
            </a:r>
            <a:endParaRPr lang="en-US" sz="3400" b="1">
              <a:solidFill>
                <a:srgbClr val="C0F6F5"/>
              </a:solidFill>
              <a:latin typeface="SVN-Futura Demi" pitchFamily="50" charset="0"/>
            </a:endParaRPr>
          </a:p>
        </p:txBody>
      </p:sp>
      <p:grpSp>
        <p:nvGrpSpPr>
          <p:cNvPr id="14" name="Group 13">
            <a:extLst>
              <a:ext uri="{FF2B5EF4-FFF2-40B4-BE49-F238E27FC236}">
                <a16:creationId xmlns:a16="http://schemas.microsoft.com/office/drawing/2014/main" id="{6D4818A0-46DB-BB3A-842A-E2CE0A4265EA}"/>
              </a:ext>
            </a:extLst>
          </p:cNvPr>
          <p:cNvGrpSpPr/>
          <p:nvPr/>
        </p:nvGrpSpPr>
        <p:grpSpPr>
          <a:xfrm>
            <a:off x="210450" y="1483259"/>
            <a:ext cx="11346337" cy="5010103"/>
            <a:chOff x="210450" y="1483259"/>
            <a:chExt cx="11346337" cy="5010103"/>
          </a:xfrm>
        </p:grpSpPr>
        <p:sp>
          <p:nvSpPr>
            <p:cNvPr id="15" name="Rectangle: Rounded Corners 14">
              <a:extLst>
                <a:ext uri="{FF2B5EF4-FFF2-40B4-BE49-F238E27FC236}">
                  <a16:creationId xmlns:a16="http://schemas.microsoft.com/office/drawing/2014/main" id="{5F4AD73D-3AEF-B9D1-7851-472E0A063F0D}"/>
                </a:ext>
              </a:extLst>
            </p:cNvPr>
            <p:cNvSpPr/>
            <p:nvPr/>
          </p:nvSpPr>
          <p:spPr>
            <a:xfrm>
              <a:off x="682445" y="1750776"/>
              <a:ext cx="10874342" cy="4742586"/>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117C6FDD-6A4C-6A2F-4871-524A5E42952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grpSp>
        <p:nvGrpSpPr>
          <p:cNvPr id="31" name="Group 30">
            <a:extLst>
              <a:ext uri="{FF2B5EF4-FFF2-40B4-BE49-F238E27FC236}">
                <a16:creationId xmlns:a16="http://schemas.microsoft.com/office/drawing/2014/main" id="{998ACAE5-1E96-2B30-FCDE-C24E2340E6F0}"/>
              </a:ext>
            </a:extLst>
          </p:cNvPr>
          <p:cNvGrpSpPr/>
          <p:nvPr/>
        </p:nvGrpSpPr>
        <p:grpSpPr>
          <a:xfrm>
            <a:off x="8614046" y="4299506"/>
            <a:ext cx="2335344" cy="2068041"/>
            <a:chOff x="8614046" y="4299506"/>
            <a:chExt cx="2335344" cy="2068041"/>
          </a:xfrm>
        </p:grpSpPr>
        <p:cxnSp>
          <p:nvCxnSpPr>
            <p:cNvPr id="20" name="Straight Arrow Connector 19">
              <a:extLst>
                <a:ext uri="{FF2B5EF4-FFF2-40B4-BE49-F238E27FC236}">
                  <a16:creationId xmlns:a16="http://schemas.microsoft.com/office/drawing/2014/main" id="{36293099-9584-3E3E-F8F6-670A93BAEF32}"/>
                </a:ext>
              </a:extLst>
            </p:cNvPr>
            <p:cNvCxnSpPr/>
            <p:nvPr/>
          </p:nvCxnSpPr>
          <p:spPr>
            <a:xfrm flipV="1">
              <a:off x="9336989" y="4383606"/>
              <a:ext cx="0" cy="170473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A21B61-061E-615B-590D-2B24C8FAA46A}"/>
                </a:ext>
              </a:extLst>
            </p:cNvPr>
            <p:cNvCxnSpPr>
              <a:cxnSpLocks/>
            </p:cNvCxnSpPr>
            <p:nvPr/>
          </p:nvCxnSpPr>
          <p:spPr>
            <a:xfrm>
              <a:off x="8614046" y="5512438"/>
              <a:ext cx="149489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F56C1B-4B67-D07B-E109-A8BACE591EE2}"/>
                </a:ext>
              </a:extLst>
            </p:cNvPr>
            <p:cNvCxnSpPr/>
            <p:nvPr/>
          </p:nvCxnSpPr>
          <p:spPr>
            <a:xfrm>
              <a:off x="8614046" y="5141777"/>
              <a:ext cx="1494899"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74AEB2C-5CAD-C8A0-77F0-6B3CC97EEA8D}"/>
                    </a:ext>
                  </a:extLst>
                </p:cNvPr>
                <p:cNvSpPr txBox="1"/>
                <p:nvPr/>
              </p:nvSpPr>
              <p:spPr>
                <a:xfrm>
                  <a:off x="9894709" y="5475194"/>
                  <a:ext cx="312393" cy="2616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𝑥</m:t>
                        </m:r>
                      </m:oMath>
                    </m:oMathPara>
                  </a14:m>
                  <a:endParaRPr lang="en-US" sz="1050">
                    <a:solidFill>
                      <a:schemeClr val="bg1"/>
                    </a:solidFill>
                  </a:endParaRPr>
                </a:p>
              </p:txBody>
            </p:sp>
          </mc:Choice>
          <mc:Fallback xmlns="">
            <p:sp>
              <p:nvSpPr>
                <p:cNvPr id="25" name="TextBox 24">
                  <a:extLst>
                    <a:ext uri="{FF2B5EF4-FFF2-40B4-BE49-F238E27FC236}">
                      <a16:creationId xmlns:a16="http://schemas.microsoft.com/office/drawing/2014/main" id="{274AEB2C-5CAD-C8A0-77F0-6B3CC97EEA8D}"/>
                    </a:ext>
                  </a:extLst>
                </p:cNvPr>
                <p:cNvSpPr txBox="1">
                  <a:spLocks noRot="1" noChangeAspect="1" noMove="1" noResize="1" noEditPoints="1" noAdjustHandles="1" noChangeArrowheads="1" noChangeShapeType="1" noTextEdit="1"/>
                </p:cNvSpPr>
                <p:nvPr/>
              </p:nvSpPr>
              <p:spPr>
                <a:xfrm>
                  <a:off x="9894709" y="5475194"/>
                  <a:ext cx="312393" cy="2616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4E26684-37E3-4ECE-EA58-AAEEFFBBF9E5}"/>
                    </a:ext>
                  </a:extLst>
                </p:cNvPr>
                <p:cNvSpPr txBox="1"/>
                <p:nvPr/>
              </p:nvSpPr>
              <p:spPr>
                <a:xfrm>
                  <a:off x="9078103" y="4299506"/>
                  <a:ext cx="313739" cy="2616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𝑦</m:t>
                        </m:r>
                      </m:oMath>
                    </m:oMathPara>
                  </a14:m>
                  <a:endParaRPr lang="en-US" sz="1050">
                    <a:solidFill>
                      <a:schemeClr val="bg1"/>
                    </a:solidFill>
                  </a:endParaRPr>
                </a:p>
              </p:txBody>
            </p:sp>
          </mc:Choice>
          <mc:Fallback xmlns="">
            <p:sp>
              <p:nvSpPr>
                <p:cNvPr id="26" name="TextBox 25">
                  <a:extLst>
                    <a:ext uri="{FF2B5EF4-FFF2-40B4-BE49-F238E27FC236}">
                      <a16:creationId xmlns:a16="http://schemas.microsoft.com/office/drawing/2014/main" id="{B4E26684-37E3-4ECE-EA58-AAEEFFBBF9E5}"/>
                    </a:ext>
                  </a:extLst>
                </p:cNvPr>
                <p:cNvSpPr txBox="1">
                  <a:spLocks noRot="1" noChangeAspect="1" noMove="1" noResize="1" noEditPoints="1" noAdjustHandles="1" noChangeArrowheads="1" noChangeShapeType="1" noTextEdit="1"/>
                </p:cNvSpPr>
                <p:nvPr/>
              </p:nvSpPr>
              <p:spPr>
                <a:xfrm>
                  <a:off x="9078103" y="4299506"/>
                  <a:ext cx="313739" cy="2616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DC3DC4-DCF7-07A2-7DAE-7533376C5ED3}"/>
                    </a:ext>
                  </a:extLst>
                </p:cNvPr>
                <p:cNvSpPr txBox="1"/>
                <p:nvPr/>
              </p:nvSpPr>
              <p:spPr>
                <a:xfrm>
                  <a:off x="9832676" y="4936535"/>
                  <a:ext cx="318998" cy="2616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𝑑</m:t>
                        </m:r>
                      </m:oMath>
                    </m:oMathPara>
                  </a14:m>
                  <a:endParaRPr lang="en-US" sz="1050">
                    <a:solidFill>
                      <a:schemeClr val="bg1"/>
                    </a:solidFill>
                  </a:endParaRPr>
                </a:p>
              </p:txBody>
            </p:sp>
          </mc:Choice>
          <mc:Fallback xmlns="">
            <p:sp>
              <p:nvSpPr>
                <p:cNvPr id="27" name="TextBox 26">
                  <a:extLst>
                    <a:ext uri="{FF2B5EF4-FFF2-40B4-BE49-F238E27FC236}">
                      <a16:creationId xmlns:a16="http://schemas.microsoft.com/office/drawing/2014/main" id="{03DC3DC4-DCF7-07A2-7DAE-7533376C5ED3}"/>
                    </a:ext>
                  </a:extLst>
                </p:cNvPr>
                <p:cNvSpPr txBox="1">
                  <a:spLocks noRot="1" noChangeAspect="1" noMove="1" noResize="1" noEditPoints="1" noAdjustHandles="1" noChangeArrowheads="1" noChangeShapeType="1" noTextEdit="1"/>
                </p:cNvSpPr>
                <p:nvPr/>
              </p:nvSpPr>
              <p:spPr>
                <a:xfrm>
                  <a:off x="9832676" y="4936535"/>
                  <a:ext cx="318998" cy="2616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C944FBC-ED04-A186-2F36-C29525AEA898}"/>
                    </a:ext>
                  </a:extLst>
                </p:cNvPr>
                <p:cNvSpPr txBox="1"/>
                <p:nvPr/>
              </p:nvSpPr>
              <p:spPr>
                <a:xfrm>
                  <a:off x="8951337" y="4764283"/>
                  <a:ext cx="440505" cy="382156"/>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m:t>
                        </m:r>
                        <m:f>
                          <m:fPr>
                            <m:ctrlPr>
                              <a:rPr lang="en-US" sz="1050" b="0" i="1" smtClean="0">
                                <a:solidFill>
                                  <a:schemeClr val="bg1"/>
                                </a:solidFill>
                                <a:latin typeface="Cambria Math" panose="02040503050406030204" pitchFamily="18" charset="0"/>
                              </a:rPr>
                            </m:ctrlPr>
                          </m:fPr>
                          <m:num>
                            <m:r>
                              <a:rPr lang="en-US" sz="1050" b="0" i="1" smtClean="0">
                                <a:solidFill>
                                  <a:schemeClr val="bg1"/>
                                </a:solidFill>
                                <a:latin typeface="Cambria Math" panose="02040503050406030204" pitchFamily="18" charset="0"/>
                              </a:rPr>
                              <m:t>𝑐</m:t>
                            </m:r>
                          </m:num>
                          <m:den>
                            <m:r>
                              <a:rPr lang="en-US" sz="1050" b="0" i="1" smtClean="0">
                                <a:solidFill>
                                  <a:schemeClr val="bg1"/>
                                </a:solidFill>
                                <a:latin typeface="Cambria Math" panose="02040503050406030204" pitchFamily="18" charset="0"/>
                              </a:rPr>
                              <m:t>𝑏</m:t>
                            </m:r>
                          </m:den>
                        </m:f>
                      </m:oMath>
                    </m:oMathPara>
                  </a14:m>
                  <a:endParaRPr lang="en-US" sz="1050">
                    <a:solidFill>
                      <a:schemeClr val="bg1"/>
                    </a:solidFill>
                  </a:endParaRPr>
                </a:p>
              </p:txBody>
            </p:sp>
          </mc:Choice>
          <mc:Fallback xmlns="">
            <p:sp>
              <p:nvSpPr>
                <p:cNvPr id="28" name="TextBox 27">
                  <a:extLst>
                    <a:ext uri="{FF2B5EF4-FFF2-40B4-BE49-F238E27FC236}">
                      <a16:creationId xmlns:a16="http://schemas.microsoft.com/office/drawing/2014/main" id="{CC944FBC-ED04-A186-2F36-C29525AEA898}"/>
                    </a:ext>
                  </a:extLst>
                </p:cNvPr>
                <p:cNvSpPr txBox="1">
                  <a:spLocks noRot="1" noChangeAspect="1" noMove="1" noResize="1" noEditPoints="1" noAdjustHandles="1" noChangeArrowheads="1" noChangeShapeType="1" noTextEdit="1"/>
                </p:cNvSpPr>
                <p:nvPr/>
              </p:nvSpPr>
              <p:spPr>
                <a:xfrm>
                  <a:off x="8951337" y="4764283"/>
                  <a:ext cx="440505" cy="382156"/>
                </a:xfrm>
                <a:prstGeom prst="rect">
                  <a:avLst/>
                </a:prstGeom>
                <a:blipFill>
                  <a:blip r:embed="rId10"/>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B8535B3A-5084-D109-A544-00B7EA44B003}"/>
                </a:ext>
              </a:extLst>
            </p:cNvPr>
            <p:cNvSpPr txBox="1"/>
            <p:nvPr/>
          </p:nvSpPr>
          <p:spPr>
            <a:xfrm>
              <a:off x="9190892" y="6105937"/>
              <a:ext cx="309700" cy="261610"/>
            </a:xfrm>
            <a:prstGeom prst="rect">
              <a:avLst/>
            </a:prstGeom>
            <a:noFill/>
          </p:spPr>
          <p:txBody>
            <a:bodyPr wrap="none" rtlCol="0">
              <a:spAutoFit/>
            </a:bodyPr>
            <a:lstStyle/>
            <a:p>
              <a:pPr algn="l"/>
              <a:r>
                <a:rPr lang="en-US" sz="1100">
                  <a:solidFill>
                    <a:schemeClr val="bg1"/>
                  </a:solidFill>
                  <a:latin typeface="Arial" panose="020B0604020202020204" pitchFamily="34" charset="0"/>
                  <a:cs typeface="Arial" panose="020B0604020202020204" pitchFamily="34" charset="0"/>
                </a:rPr>
                <a:t>a)</a:t>
              </a:r>
            </a:p>
          </p:txBody>
        </p:sp>
        <p:sp>
          <p:nvSpPr>
            <p:cNvPr id="30" name="TextBox 29">
              <a:extLst>
                <a:ext uri="{FF2B5EF4-FFF2-40B4-BE49-F238E27FC236}">
                  <a16:creationId xmlns:a16="http://schemas.microsoft.com/office/drawing/2014/main" id="{1EB60702-B827-45AB-11C1-A0367C2FCB5D}"/>
                </a:ext>
              </a:extLst>
            </p:cNvPr>
            <p:cNvSpPr txBox="1"/>
            <p:nvPr/>
          </p:nvSpPr>
          <p:spPr>
            <a:xfrm>
              <a:off x="10349546" y="6088342"/>
              <a:ext cx="599844" cy="261610"/>
            </a:xfrm>
            <a:prstGeom prst="rect">
              <a:avLst/>
            </a:prstGeom>
            <a:noFill/>
          </p:spPr>
          <p:txBody>
            <a:bodyPr wrap="none" rtlCol="0">
              <a:spAutoFit/>
            </a:bodyPr>
            <a:lstStyle/>
            <a:p>
              <a:pPr algn="l"/>
              <a:r>
                <a:rPr lang="en-US" sz="1050" i="1">
                  <a:solidFill>
                    <a:schemeClr val="bg1"/>
                  </a:solidFill>
                  <a:latin typeface="Arial" panose="020B0604020202020204" pitchFamily="34" charset="0"/>
                  <a:cs typeface="Arial" panose="020B0604020202020204" pitchFamily="34" charset="0"/>
                </a:rPr>
                <a:t>Hình 3</a:t>
              </a:r>
            </a:p>
          </p:txBody>
        </p:sp>
      </p:grpSp>
    </p:spTree>
    <p:extLst>
      <p:ext uri="{BB962C8B-B14F-4D97-AF65-F5344CB8AC3E}">
        <p14:creationId xmlns:p14="http://schemas.microsoft.com/office/powerpoint/2010/main" val="649268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9EFB12-FA6A-D5EE-82A3-E8F900F4CAE6}"/>
                  </a:ext>
                </a:extLst>
              </p:cNvPr>
              <p:cNvSpPr txBox="1"/>
              <p:nvPr/>
            </p:nvSpPr>
            <p:spPr>
              <a:xfrm>
                <a:off x="1085766" y="2483028"/>
                <a:ext cx="10066565" cy="2534284"/>
              </a:xfrm>
              <a:prstGeom prst="rect">
                <a:avLst/>
              </a:prstGeom>
              <a:noFill/>
            </p:spPr>
            <p:txBody>
              <a:bodyPr wrap="square">
                <a:spAutoFit/>
              </a:bodyPr>
              <a:lstStyle/>
              <a:p>
                <a:pPr lvl="0"/>
                <a:r>
                  <a:rPr lang="en-US" sz="3400" b="1">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𝒃</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m:t>
                    </m:r>
                    <m:r>
                      <a:rPr lang="en-US" sz="3400" b="1" i="1">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thì phương trình tổng quát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𝒂𝒙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𝒃𝒚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𝒄</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 trở thành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𝒄</m:t>
                        </m:r>
                      </m:num>
                      <m:den>
                        <m:r>
                          <a:rPr lang="en-US" sz="3400" b="1" i="1" smtClean="0">
                            <a:solidFill>
                              <a:schemeClr val="bg1"/>
                            </a:solidFill>
                            <a:latin typeface="Cambria Math" panose="02040503050406030204" pitchFamily="18" charset="0"/>
                          </a:rPr>
                          <m:t>𝒂</m:t>
                        </m:r>
                      </m:den>
                    </m:f>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r>
                  <a:rPr lang="en-US" sz="3400" b="1">
                    <a:solidFill>
                      <a:schemeClr val="bg1"/>
                    </a:solidFill>
                    <a:latin typeface="Arial" panose="020B0604020202020204" pitchFamily="34" charset="0"/>
                    <a:cs typeface="Arial" panose="020B0604020202020204" pitchFamily="34" charset="0"/>
                  </a:rPr>
                  <a:t>Khi đó </a:t>
                </a:r>
                <a14:m>
                  <m:oMath xmlns:m="http://schemas.openxmlformats.org/officeDocument/2006/math">
                    <m:d>
                      <m:dPr>
                        <m:ctrlPr>
                          <a:rPr lang="en-US" sz="3400" b="1" i="1" smtClean="0">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e>
                    </m:d>
                  </m:oMath>
                </a14:m>
                <a:r>
                  <a:rPr lang="en-US" sz="3400" b="1">
                    <a:solidFill>
                      <a:schemeClr val="bg1"/>
                    </a:solidFill>
                    <a:latin typeface="Arial" panose="020B0604020202020204" pitchFamily="34" charset="0"/>
                    <a:cs typeface="Arial" panose="020B0604020202020204" pitchFamily="34" charset="0"/>
                  </a:rPr>
                  <a:t> là đường thẳng vuông góc với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𝑶𝒙</m:t>
                    </m:r>
                  </m:oMath>
                </a14:m>
                <a:r>
                  <a:rPr lang="en-US" sz="3400" b="1">
                    <a:solidFill>
                      <a:schemeClr val="bg1"/>
                    </a:solidFill>
                    <a:latin typeface="Arial" panose="020B0604020202020204" pitchFamily="34" charset="0"/>
                    <a:cs typeface="Arial" panose="020B0604020202020204" pitchFamily="34" charset="0"/>
                  </a:rPr>
                  <a:t> tại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m:t>
                    </m:r>
                    <m:r>
                      <a:rPr lang="vi-VN" sz="3400" b="1" i="1" smtClean="0">
                        <a:solidFill>
                          <a:schemeClr val="bg1"/>
                        </a:solidFill>
                        <a:latin typeface="Cambria Math" panose="02040503050406030204" pitchFamily="18" charset="0"/>
                        <a:cs typeface="Arial" panose="020B0604020202020204" pitchFamily="34"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𝒄</m:t>
                        </m:r>
                      </m:num>
                      <m:den>
                        <m:r>
                          <a:rPr lang="en-US" sz="3400" b="1" i="1" smtClean="0">
                            <a:solidFill>
                              <a:schemeClr val="bg1"/>
                            </a:solidFill>
                            <a:latin typeface="Cambria Math" panose="02040503050406030204" pitchFamily="18" charset="0"/>
                          </a:rPr>
                          <m:t>𝒂</m:t>
                        </m:r>
                      </m:den>
                    </m:f>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𝟎</m:t>
                    </m:r>
                    <m:r>
                      <a:rPr lang="en-US" sz="3400" b="1" i="1" smtClean="0">
                        <a:solidFill>
                          <a:schemeClr val="bg1"/>
                        </a:solidFill>
                        <a:latin typeface="Cambria Math" panose="02040503050406030204" pitchFamily="18" charset="0"/>
                        <a:cs typeface="Arial" panose="020B0604020202020204" pitchFamily="34" charset="0"/>
                      </a:rPr>
                      <m:t>)</m:t>
                    </m:r>
                  </m:oMath>
                </a14:m>
                <a:r>
                  <a:rPr lang="en-US" sz="3400" b="1">
                    <a:solidFill>
                      <a:schemeClr val="bg1"/>
                    </a:solidFill>
                    <a:latin typeface="Arial" panose="020B0604020202020204" pitchFamily="34" charset="0"/>
                    <a:cs typeface="Arial" panose="020B0604020202020204" pitchFamily="34" charset="0"/>
                  </a:rPr>
                  <a:t> (Hình 3b).</a:t>
                </a:r>
                <a:endParaRPr lang="en-US" sz="3400" b="1">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C39EFB12-FA6A-D5EE-82A3-E8F900F4CAE6}"/>
                  </a:ext>
                </a:extLst>
              </p:cNvPr>
              <p:cNvSpPr txBox="1">
                <a:spLocks noRot="1" noChangeAspect="1" noMove="1" noResize="1" noEditPoints="1" noAdjustHandles="1" noChangeArrowheads="1" noChangeShapeType="1" noTextEdit="1"/>
              </p:cNvSpPr>
              <p:nvPr/>
            </p:nvSpPr>
            <p:spPr>
              <a:xfrm>
                <a:off x="1085766" y="2483028"/>
                <a:ext cx="10066565" cy="2534284"/>
              </a:xfrm>
              <a:prstGeom prst="rect">
                <a:avLst/>
              </a:prstGeom>
              <a:blipFill>
                <a:blip r:embed="rId5"/>
                <a:stretch>
                  <a:fillRect l="-1696" t="-3365" r="-2180" b="-288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EDA2769-772A-94C9-1B8E-18ED536B0FAB}"/>
              </a:ext>
            </a:extLst>
          </p:cNvPr>
          <p:cNvSpPr txBox="1"/>
          <p:nvPr/>
        </p:nvSpPr>
        <p:spPr>
          <a:xfrm>
            <a:off x="1039668" y="1852086"/>
            <a:ext cx="1613591" cy="630942"/>
          </a:xfrm>
          <a:prstGeom prst="rect">
            <a:avLst/>
          </a:prstGeom>
          <a:noFill/>
        </p:spPr>
        <p:txBody>
          <a:bodyPr wrap="square" rtlCol="0">
            <a:spAutoFit/>
          </a:bodyPr>
          <a:lstStyle/>
          <a:p>
            <a:r>
              <a:rPr lang="en-US" sz="3500" b="1">
                <a:solidFill>
                  <a:srgbClr val="C0F6F5"/>
                </a:solidFill>
                <a:latin typeface="SVN-Futura Demi" pitchFamily="50" charset="0"/>
              </a:rPr>
              <a:t>Chú ý:</a:t>
            </a:r>
            <a:endParaRPr lang="en-US" sz="3400" b="1">
              <a:solidFill>
                <a:srgbClr val="C0F6F5"/>
              </a:solidFill>
              <a:latin typeface="SVN-Futura Demi" pitchFamily="50" charset="0"/>
            </a:endParaRPr>
          </a:p>
        </p:txBody>
      </p:sp>
      <p:grpSp>
        <p:nvGrpSpPr>
          <p:cNvPr id="14" name="Group 13">
            <a:extLst>
              <a:ext uri="{FF2B5EF4-FFF2-40B4-BE49-F238E27FC236}">
                <a16:creationId xmlns:a16="http://schemas.microsoft.com/office/drawing/2014/main" id="{6D4818A0-46DB-BB3A-842A-E2CE0A4265EA}"/>
              </a:ext>
            </a:extLst>
          </p:cNvPr>
          <p:cNvGrpSpPr/>
          <p:nvPr/>
        </p:nvGrpSpPr>
        <p:grpSpPr>
          <a:xfrm>
            <a:off x="210450" y="1483259"/>
            <a:ext cx="11346337" cy="5010103"/>
            <a:chOff x="210450" y="1483259"/>
            <a:chExt cx="11346337" cy="5010103"/>
          </a:xfrm>
        </p:grpSpPr>
        <p:sp>
          <p:nvSpPr>
            <p:cNvPr id="15" name="Rectangle: Rounded Corners 14">
              <a:extLst>
                <a:ext uri="{FF2B5EF4-FFF2-40B4-BE49-F238E27FC236}">
                  <a16:creationId xmlns:a16="http://schemas.microsoft.com/office/drawing/2014/main" id="{5F4AD73D-3AEF-B9D1-7851-472E0A063F0D}"/>
                </a:ext>
              </a:extLst>
            </p:cNvPr>
            <p:cNvSpPr/>
            <p:nvPr/>
          </p:nvSpPr>
          <p:spPr>
            <a:xfrm>
              <a:off x="682445" y="1750776"/>
              <a:ext cx="10874342" cy="4742586"/>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con&#10;&#10;Description automatically generated">
              <a:extLst>
                <a:ext uri="{FF2B5EF4-FFF2-40B4-BE49-F238E27FC236}">
                  <a16:creationId xmlns:a16="http://schemas.microsoft.com/office/drawing/2014/main" id="{117C6FDD-6A4C-6A2F-4871-524A5E42952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grpSp>
        <p:nvGrpSpPr>
          <p:cNvPr id="31" name="Group 30">
            <a:extLst>
              <a:ext uri="{FF2B5EF4-FFF2-40B4-BE49-F238E27FC236}">
                <a16:creationId xmlns:a16="http://schemas.microsoft.com/office/drawing/2014/main" id="{998ACAE5-1E96-2B30-FCDE-C24E2340E6F0}"/>
              </a:ext>
            </a:extLst>
          </p:cNvPr>
          <p:cNvGrpSpPr/>
          <p:nvPr/>
        </p:nvGrpSpPr>
        <p:grpSpPr>
          <a:xfrm>
            <a:off x="8614046" y="4299506"/>
            <a:ext cx="2335344" cy="2068041"/>
            <a:chOff x="8614046" y="4299506"/>
            <a:chExt cx="2335344" cy="2068041"/>
          </a:xfrm>
        </p:grpSpPr>
        <p:cxnSp>
          <p:nvCxnSpPr>
            <p:cNvPr id="20" name="Straight Arrow Connector 19">
              <a:extLst>
                <a:ext uri="{FF2B5EF4-FFF2-40B4-BE49-F238E27FC236}">
                  <a16:creationId xmlns:a16="http://schemas.microsoft.com/office/drawing/2014/main" id="{36293099-9584-3E3E-F8F6-670A93BAEF32}"/>
                </a:ext>
              </a:extLst>
            </p:cNvPr>
            <p:cNvCxnSpPr/>
            <p:nvPr/>
          </p:nvCxnSpPr>
          <p:spPr>
            <a:xfrm flipV="1">
              <a:off x="9336989" y="4383606"/>
              <a:ext cx="0" cy="170473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1A21B61-061E-615B-590D-2B24C8FAA46A}"/>
                </a:ext>
              </a:extLst>
            </p:cNvPr>
            <p:cNvCxnSpPr>
              <a:cxnSpLocks/>
            </p:cNvCxnSpPr>
            <p:nvPr/>
          </p:nvCxnSpPr>
          <p:spPr>
            <a:xfrm>
              <a:off x="8614046" y="5512438"/>
              <a:ext cx="149489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8F56C1B-4B67-D07B-E109-A8BACE591EE2}"/>
                </a:ext>
              </a:extLst>
            </p:cNvPr>
            <p:cNvCxnSpPr>
              <a:cxnSpLocks/>
            </p:cNvCxnSpPr>
            <p:nvPr/>
          </p:nvCxnSpPr>
          <p:spPr>
            <a:xfrm rot="16200000">
              <a:off x="8916063" y="5293155"/>
              <a:ext cx="173736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74AEB2C-5CAD-C8A0-77F0-6B3CC97EEA8D}"/>
                    </a:ext>
                  </a:extLst>
                </p:cNvPr>
                <p:cNvSpPr txBox="1"/>
                <p:nvPr/>
              </p:nvSpPr>
              <p:spPr>
                <a:xfrm>
                  <a:off x="9894709" y="5475194"/>
                  <a:ext cx="312393" cy="2616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𝑥</m:t>
                        </m:r>
                      </m:oMath>
                    </m:oMathPara>
                  </a14:m>
                  <a:endParaRPr lang="en-US" sz="1050">
                    <a:solidFill>
                      <a:schemeClr val="bg1"/>
                    </a:solidFill>
                  </a:endParaRPr>
                </a:p>
              </p:txBody>
            </p:sp>
          </mc:Choice>
          <mc:Fallback xmlns="">
            <p:sp>
              <p:nvSpPr>
                <p:cNvPr id="25" name="TextBox 24">
                  <a:extLst>
                    <a:ext uri="{FF2B5EF4-FFF2-40B4-BE49-F238E27FC236}">
                      <a16:creationId xmlns:a16="http://schemas.microsoft.com/office/drawing/2014/main" id="{274AEB2C-5CAD-C8A0-77F0-6B3CC97EEA8D}"/>
                    </a:ext>
                  </a:extLst>
                </p:cNvPr>
                <p:cNvSpPr txBox="1">
                  <a:spLocks noRot="1" noChangeAspect="1" noMove="1" noResize="1" noEditPoints="1" noAdjustHandles="1" noChangeArrowheads="1" noChangeShapeType="1" noTextEdit="1"/>
                </p:cNvSpPr>
                <p:nvPr/>
              </p:nvSpPr>
              <p:spPr>
                <a:xfrm>
                  <a:off x="9894709" y="5475194"/>
                  <a:ext cx="312393" cy="2616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4E26684-37E3-4ECE-EA58-AAEEFFBBF9E5}"/>
                    </a:ext>
                  </a:extLst>
                </p:cNvPr>
                <p:cNvSpPr txBox="1"/>
                <p:nvPr/>
              </p:nvSpPr>
              <p:spPr>
                <a:xfrm>
                  <a:off x="9078103" y="4299506"/>
                  <a:ext cx="313739" cy="2616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𝑦</m:t>
                        </m:r>
                      </m:oMath>
                    </m:oMathPara>
                  </a14:m>
                  <a:endParaRPr lang="en-US" sz="1050">
                    <a:solidFill>
                      <a:schemeClr val="bg1"/>
                    </a:solidFill>
                  </a:endParaRPr>
                </a:p>
              </p:txBody>
            </p:sp>
          </mc:Choice>
          <mc:Fallback xmlns="">
            <p:sp>
              <p:nvSpPr>
                <p:cNvPr id="26" name="TextBox 25">
                  <a:extLst>
                    <a:ext uri="{FF2B5EF4-FFF2-40B4-BE49-F238E27FC236}">
                      <a16:creationId xmlns:a16="http://schemas.microsoft.com/office/drawing/2014/main" id="{B4E26684-37E3-4ECE-EA58-AAEEFFBBF9E5}"/>
                    </a:ext>
                  </a:extLst>
                </p:cNvPr>
                <p:cNvSpPr txBox="1">
                  <a:spLocks noRot="1" noChangeAspect="1" noMove="1" noResize="1" noEditPoints="1" noAdjustHandles="1" noChangeArrowheads="1" noChangeShapeType="1" noTextEdit="1"/>
                </p:cNvSpPr>
                <p:nvPr/>
              </p:nvSpPr>
              <p:spPr>
                <a:xfrm>
                  <a:off x="9078103" y="4299506"/>
                  <a:ext cx="313739" cy="2616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3DC3DC4-DCF7-07A2-7DAE-7533376C5ED3}"/>
                    </a:ext>
                  </a:extLst>
                </p:cNvPr>
                <p:cNvSpPr txBox="1"/>
                <p:nvPr/>
              </p:nvSpPr>
              <p:spPr>
                <a:xfrm>
                  <a:off x="9832676" y="4454526"/>
                  <a:ext cx="318998" cy="2616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𝑑</m:t>
                        </m:r>
                      </m:oMath>
                    </m:oMathPara>
                  </a14:m>
                  <a:endParaRPr lang="en-US" sz="1050">
                    <a:solidFill>
                      <a:schemeClr val="bg1"/>
                    </a:solidFill>
                  </a:endParaRPr>
                </a:p>
              </p:txBody>
            </p:sp>
          </mc:Choice>
          <mc:Fallback xmlns="">
            <p:sp>
              <p:nvSpPr>
                <p:cNvPr id="27" name="TextBox 26">
                  <a:extLst>
                    <a:ext uri="{FF2B5EF4-FFF2-40B4-BE49-F238E27FC236}">
                      <a16:creationId xmlns:a16="http://schemas.microsoft.com/office/drawing/2014/main" id="{03DC3DC4-DCF7-07A2-7DAE-7533376C5ED3}"/>
                    </a:ext>
                  </a:extLst>
                </p:cNvPr>
                <p:cNvSpPr txBox="1">
                  <a:spLocks noRot="1" noChangeAspect="1" noMove="1" noResize="1" noEditPoints="1" noAdjustHandles="1" noChangeArrowheads="1" noChangeShapeType="1" noTextEdit="1"/>
                </p:cNvSpPr>
                <p:nvPr/>
              </p:nvSpPr>
              <p:spPr>
                <a:xfrm>
                  <a:off x="9832676" y="4454526"/>
                  <a:ext cx="318998" cy="2616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C944FBC-ED04-A186-2F36-C29525AEA898}"/>
                    </a:ext>
                  </a:extLst>
                </p:cNvPr>
                <p:cNvSpPr txBox="1"/>
                <p:nvPr/>
              </p:nvSpPr>
              <p:spPr>
                <a:xfrm>
                  <a:off x="9413955" y="5541140"/>
                  <a:ext cx="433196" cy="369012"/>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050" b="0" i="1" smtClean="0">
                            <a:solidFill>
                              <a:schemeClr val="bg1"/>
                            </a:solidFill>
                            <a:latin typeface="Cambria Math" panose="02040503050406030204" pitchFamily="18" charset="0"/>
                          </a:rPr>
                          <m:t>−</m:t>
                        </m:r>
                        <m:f>
                          <m:fPr>
                            <m:ctrlPr>
                              <a:rPr lang="en-US" sz="1050" b="0" i="1" smtClean="0">
                                <a:solidFill>
                                  <a:schemeClr val="bg1"/>
                                </a:solidFill>
                                <a:latin typeface="Cambria Math" panose="02040503050406030204" pitchFamily="18" charset="0"/>
                              </a:rPr>
                            </m:ctrlPr>
                          </m:fPr>
                          <m:num>
                            <m:r>
                              <a:rPr lang="en-US" sz="1050" b="0" i="1" smtClean="0">
                                <a:solidFill>
                                  <a:schemeClr val="bg1"/>
                                </a:solidFill>
                                <a:latin typeface="Cambria Math" panose="02040503050406030204" pitchFamily="18" charset="0"/>
                              </a:rPr>
                              <m:t>𝑐</m:t>
                            </m:r>
                          </m:num>
                          <m:den>
                            <m:r>
                              <a:rPr lang="en-US" sz="1050" b="0" i="1" smtClean="0">
                                <a:solidFill>
                                  <a:schemeClr val="bg1"/>
                                </a:solidFill>
                                <a:latin typeface="Cambria Math" panose="02040503050406030204" pitchFamily="18" charset="0"/>
                              </a:rPr>
                              <m:t>𝑎</m:t>
                            </m:r>
                          </m:den>
                        </m:f>
                      </m:oMath>
                    </m:oMathPara>
                  </a14:m>
                  <a:endParaRPr lang="en-US" sz="1050">
                    <a:solidFill>
                      <a:schemeClr val="bg1"/>
                    </a:solidFill>
                  </a:endParaRPr>
                </a:p>
              </p:txBody>
            </p:sp>
          </mc:Choice>
          <mc:Fallback xmlns="">
            <p:sp>
              <p:nvSpPr>
                <p:cNvPr id="28" name="TextBox 27">
                  <a:extLst>
                    <a:ext uri="{FF2B5EF4-FFF2-40B4-BE49-F238E27FC236}">
                      <a16:creationId xmlns:a16="http://schemas.microsoft.com/office/drawing/2014/main" id="{CC944FBC-ED04-A186-2F36-C29525AEA898}"/>
                    </a:ext>
                  </a:extLst>
                </p:cNvPr>
                <p:cNvSpPr txBox="1">
                  <a:spLocks noRot="1" noChangeAspect="1" noMove="1" noResize="1" noEditPoints="1" noAdjustHandles="1" noChangeArrowheads="1" noChangeShapeType="1" noTextEdit="1"/>
                </p:cNvSpPr>
                <p:nvPr/>
              </p:nvSpPr>
              <p:spPr>
                <a:xfrm>
                  <a:off x="9413955" y="5541140"/>
                  <a:ext cx="433196" cy="369012"/>
                </a:xfrm>
                <a:prstGeom prst="rect">
                  <a:avLst/>
                </a:prstGeom>
                <a:blipFill>
                  <a:blip r:embed="rId10"/>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B8535B3A-5084-D109-A544-00B7EA44B003}"/>
                </a:ext>
              </a:extLst>
            </p:cNvPr>
            <p:cNvSpPr txBox="1"/>
            <p:nvPr/>
          </p:nvSpPr>
          <p:spPr>
            <a:xfrm>
              <a:off x="9190892" y="6105937"/>
              <a:ext cx="309700" cy="261610"/>
            </a:xfrm>
            <a:prstGeom prst="rect">
              <a:avLst/>
            </a:prstGeom>
            <a:noFill/>
          </p:spPr>
          <p:txBody>
            <a:bodyPr wrap="none" rtlCol="0">
              <a:spAutoFit/>
            </a:bodyPr>
            <a:lstStyle/>
            <a:p>
              <a:pPr algn="l"/>
              <a:r>
                <a:rPr lang="en-US" sz="1100">
                  <a:solidFill>
                    <a:schemeClr val="bg1"/>
                  </a:solidFill>
                  <a:latin typeface="Arial" panose="020B0604020202020204" pitchFamily="34" charset="0"/>
                  <a:cs typeface="Arial" panose="020B0604020202020204" pitchFamily="34" charset="0"/>
                </a:rPr>
                <a:t>b)</a:t>
              </a:r>
            </a:p>
          </p:txBody>
        </p:sp>
        <p:sp>
          <p:nvSpPr>
            <p:cNvPr id="30" name="TextBox 29">
              <a:extLst>
                <a:ext uri="{FF2B5EF4-FFF2-40B4-BE49-F238E27FC236}">
                  <a16:creationId xmlns:a16="http://schemas.microsoft.com/office/drawing/2014/main" id="{1EB60702-B827-45AB-11C1-A0367C2FCB5D}"/>
                </a:ext>
              </a:extLst>
            </p:cNvPr>
            <p:cNvSpPr txBox="1"/>
            <p:nvPr/>
          </p:nvSpPr>
          <p:spPr>
            <a:xfrm>
              <a:off x="10349546" y="6088342"/>
              <a:ext cx="599844" cy="261610"/>
            </a:xfrm>
            <a:prstGeom prst="rect">
              <a:avLst/>
            </a:prstGeom>
            <a:noFill/>
          </p:spPr>
          <p:txBody>
            <a:bodyPr wrap="none" rtlCol="0">
              <a:spAutoFit/>
            </a:bodyPr>
            <a:lstStyle/>
            <a:p>
              <a:pPr algn="l"/>
              <a:r>
                <a:rPr lang="en-US" sz="1050" i="1">
                  <a:solidFill>
                    <a:schemeClr val="bg1"/>
                  </a:solidFill>
                  <a:latin typeface="Arial" panose="020B0604020202020204" pitchFamily="34" charset="0"/>
                  <a:cs typeface="Arial" panose="020B0604020202020204" pitchFamily="34" charset="0"/>
                </a:rPr>
                <a:t>Hình 3</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FB622F-B956-2154-2FB6-415FA7C1BED0}"/>
                  </a:ext>
                </a:extLst>
              </p:cNvPr>
              <p:cNvSpPr txBox="1"/>
              <p:nvPr/>
            </p:nvSpPr>
            <p:spPr>
              <a:xfrm>
                <a:off x="1085766" y="4873586"/>
                <a:ext cx="6069534" cy="1570110"/>
              </a:xfrm>
              <a:prstGeom prst="rect">
                <a:avLst/>
              </a:prstGeom>
              <a:noFill/>
            </p:spPr>
            <p:txBody>
              <a:bodyPr wrap="square">
                <a:spAutoFit/>
              </a:bodyPr>
              <a:lstStyle/>
              <a:p>
                <a:pPr algn="just">
                  <a:lnSpc>
                    <a:spcPct val="107000"/>
                  </a:lnSpc>
                  <a:spcAft>
                    <a:spcPts val="800"/>
                  </a:spcAft>
                </a:pPr>
                <a:r>
                  <a:rPr lang="en-US" sz="3000" b="1">
                    <a:solidFill>
                      <a:srgbClr val="FFCE54"/>
                    </a:solidFill>
                    <a:effectLst/>
                    <a:latin typeface="Arial" panose="020B0604020202020204" pitchFamily="34" charset="0"/>
                    <a:ea typeface="Calibri" panose="020F0502020204030204" pitchFamily="34" charset="0"/>
                    <a:cs typeface="Times New Roman" panose="02020603050405020304" pitchFamily="18" charset="0"/>
                  </a:rPr>
                  <a:t>Trong cả hai trường hợp này, </a:t>
                </a:r>
                <a:br>
                  <a:rPr lang="en-US" sz="3000" b="1">
                    <a:solidFill>
                      <a:srgbClr val="FFCE54"/>
                    </a:solidFill>
                    <a:effectLst/>
                    <a:latin typeface="Arial" panose="020B0604020202020204" pitchFamily="34" charset="0"/>
                    <a:ea typeface="Calibri" panose="020F0502020204030204" pitchFamily="34" charset="0"/>
                    <a:cs typeface="Times New Roman" panose="02020603050405020304" pitchFamily="18" charset="0"/>
                  </a:rPr>
                </a:br>
                <a:r>
                  <a:rPr lang="en-US" sz="3000" b="1">
                    <a:solidFill>
                      <a:srgbClr val="FFCE54"/>
                    </a:solidFill>
                    <a:effectLst/>
                    <a:latin typeface="Arial" panose="020B0604020202020204" pitchFamily="34" charset="0"/>
                    <a:ea typeface="Calibri" panose="020F0502020204030204" pitchFamily="34" charset="0"/>
                    <a:cs typeface="Times New Roman" panose="02020603050405020304" pitchFamily="18" charset="0"/>
                  </a:rPr>
                  <a:t>đường thẳng </a:t>
                </a:r>
                <a14:m>
                  <m:oMath xmlns:m="http://schemas.openxmlformats.org/officeDocument/2006/math">
                    <m:d>
                      <m:dPr>
                        <m:ctrlPr>
                          <a:rPr lang="en-US" sz="3200" b="1" i="1" smtClean="0">
                            <a:solidFill>
                              <a:srgbClr val="FFCE54"/>
                            </a:solidFill>
                            <a:latin typeface="Cambria Math" panose="02040503050406030204" pitchFamily="18" charset="0"/>
                            <a:cs typeface="Arial" panose="020B0604020202020204" pitchFamily="34" charset="0"/>
                          </a:rPr>
                        </m:ctrlPr>
                      </m:dPr>
                      <m:e>
                        <m:r>
                          <a:rPr lang="en-US" sz="3200" b="1" i="1">
                            <a:solidFill>
                              <a:srgbClr val="FFCE54"/>
                            </a:solidFill>
                            <a:latin typeface="Cambria Math" panose="02040503050406030204" pitchFamily="18" charset="0"/>
                            <a:cs typeface="Arial" panose="020B0604020202020204" pitchFamily="34" charset="0"/>
                          </a:rPr>
                          <m:t>𝒅</m:t>
                        </m:r>
                      </m:e>
                    </m:d>
                  </m:oMath>
                </a14:m>
                <a:r>
                  <a:rPr lang="en-US" sz="3000" b="1">
                    <a:solidFill>
                      <a:srgbClr val="FFCE54"/>
                    </a:solidFill>
                    <a:effectLst/>
                    <a:latin typeface="Arial" panose="020B0604020202020204" pitchFamily="34" charset="0"/>
                    <a:ea typeface="Calibri" panose="020F0502020204030204" pitchFamily="34" charset="0"/>
                    <a:cs typeface="Times New Roman" panose="02020603050405020304" pitchFamily="18" charset="0"/>
                  </a:rPr>
                  <a:t> không phải là đồ thị của hàm số bậc nhất.</a:t>
                </a:r>
                <a:endParaRPr lang="en-US" sz="3000" b="1">
                  <a:solidFill>
                    <a:srgbClr val="FFCE54"/>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3FB622F-B956-2154-2FB6-415FA7C1BED0}"/>
                  </a:ext>
                </a:extLst>
              </p:cNvPr>
              <p:cNvSpPr txBox="1">
                <a:spLocks noRot="1" noChangeAspect="1" noMove="1" noResize="1" noEditPoints="1" noAdjustHandles="1" noChangeArrowheads="1" noChangeShapeType="1" noTextEdit="1"/>
              </p:cNvSpPr>
              <p:nvPr/>
            </p:nvSpPr>
            <p:spPr>
              <a:xfrm>
                <a:off x="1085766" y="4873586"/>
                <a:ext cx="6069534" cy="1570110"/>
              </a:xfrm>
              <a:prstGeom prst="rect">
                <a:avLst/>
              </a:prstGeom>
              <a:blipFill>
                <a:blip r:embed="rId11"/>
                <a:stretch>
                  <a:fillRect l="-2309" t="-5426" r="-2410" b="-10078"/>
                </a:stretch>
              </a:blipFill>
            </p:spPr>
            <p:txBody>
              <a:bodyPr/>
              <a:lstStyle/>
              <a:p>
                <a:r>
                  <a:rPr lang="en-US">
                    <a:noFill/>
                  </a:rPr>
                  <a:t> </a:t>
                </a:r>
              </a:p>
            </p:txBody>
          </p:sp>
        </mc:Fallback>
      </mc:AlternateContent>
    </p:spTree>
    <p:extLst>
      <p:ext uri="{BB962C8B-B14F-4D97-AF65-F5344CB8AC3E}">
        <p14:creationId xmlns:p14="http://schemas.microsoft.com/office/powerpoint/2010/main" val="2843340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17319" y="1611335"/>
                <a:ext cx="10994291" cy="2840521"/>
              </a:xfrm>
              <a:prstGeom prst="rect">
                <a:avLst/>
              </a:prstGeom>
              <a:noFill/>
            </p:spPr>
            <p:txBody>
              <a:bodyPr wrap="square" rtlCol="0">
                <a:spAutoFit/>
              </a:bodyPr>
              <a:lstStyle/>
              <a:p>
                <a:pPr>
                  <a:lnSpc>
                    <a:spcPct val="120000"/>
                  </a:lnSpc>
                </a:pPr>
                <a:r>
                  <a:rPr kumimoji="0" lang="en-US" sz="3500" b="1" i="0" u="none" strike="noStrike" kern="1200" cap="none" spc="0" normalizeH="0" baseline="0" noProof="0" dirty="0">
                    <a:ln>
                      <a:noFill/>
                    </a:ln>
                    <a:solidFill>
                      <a:srgbClr val="B7F4F3"/>
                    </a:solidFill>
                    <a:effectLst/>
                    <a:uLnTx/>
                    <a:uFillTx/>
                    <a:latin typeface="Arial" panose="020B0604020202020204" pitchFamily="34" charset="0"/>
                    <a:ea typeface="+mn-ea"/>
                    <a:cs typeface="Arial" panose="020B0604020202020204" pitchFamily="34" charset="0"/>
                  </a:rPr>
                  <a:t>VD6: </a:t>
                </a:r>
                <a:r>
                  <a:rPr lang="en-US" sz="3400" b="1" dirty="0" err="1">
                    <a:solidFill>
                      <a:schemeClr val="bg1"/>
                    </a:solidFill>
                    <a:latin typeface="Arial" panose="020B0604020202020204" pitchFamily="34" charset="0"/>
                    <a:cs typeface="Arial" panose="020B0604020202020204" pitchFamily="34" charset="0"/>
                  </a:rPr>
                  <a:t>Viết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tổng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quát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đồ</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thị</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hàm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bậc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nhất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sau</a:t>
                </a:r>
                <a:r>
                  <a:rPr lang="en-US" sz="3400" b="1" dirty="0">
                    <a:solidFill>
                      <a:schemeClr val="bg1"/>
                    </a:solidFill>
                    <a:latin typeface="Arial" panose="020B0604020202020204" pitchFamily="34" charset="0"/>
                    <a:cs typeface="Arial" panose="020B0604020202020204" pitchFamily="34" charset="0"/>
                  </a:rPr>
                  <a:t>:</a:t>
                </a:r>
              </a:p>
              <a:p>
                <a:pPr>
                  <a:lnSpc>
                    <a:spcPct val="120000"/>
                  </a:lnSpc>
                </a:pP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smtClean="0">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r>
                          <a:rPr lang="en-US" sz="3400" b="1" i="1" baseline="-25000">
                            <a:solidFill>
                              <a:schemeClr val="bg1"/>
                            </a:solidFill>
                            <a:latin typeface="Cambria Math" panose="02040503050406030204" pitchFamily="18" charset="0"/>
                            <a:cs typeface="Arial" panose="020B0604020202020204" pitchFamily="34" charset="0"/>
                          </a:rPr>
                          <m:t>𝟏</m:t>
                        </m:r>
                      </m:e>
                    </m:d>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𝟐</m:t>
                    </m:r>
                    <m:r>
                      <a:rPr lang="en-US"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𝟑</m:t>
                    </m:r>
                  </m:oMath>
                </a14:m>
                <a:r>
                  <a:rPr lang="en-US" sz="3400" b="1" dirty="0">
                    <a:solidFill>
                      <a:schemeClr val="bg1"/>
                    </a:solidFill>
                    <a:latin typeface="Arial" panose="020B0604020202020204" pitchFamily="34" charset="0"/>
                    <a:cs typeface="Arial" panose="020B0604020202020204" pitchFamily="34" charset="0"/>
                  </a:rPr>
                  <a:t>;</a:t>
                </a:r>
                <a:r>
                  <a:rPr lang="vi-VN" sz="3400" b="1" dirty="0">
                    <a:solidFill>
                      <a:schemeClr val="bg1"/>
                    </a:solidFill>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smtClean="0">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r>
                          <a:rPr lang="en-US" sz="3400" b="1" i="1" baseline="-25000">
                            <a:solidFill>
                              <a:schemeClr val="bg1"/>
                            </a:solidFill>
                            <a:latin typeface="Cambria Math" panose="02040503050406030204" pitchFamily="18" charset="0"/>
                            <a:cs typeface="Arial" panose="020B0604020202020204" pitchFamily="34" charset="0"/>
                          </a:rPr>
                          <m:t>𝟐</m:t>
                        </m:r>
                      </m:e>
                    </m:d>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𝟏</m:t>
                        </m:r>
                      </m:num>
                      <m:den>
                        <m:r>
                          <a:rPr lang="vi-VN" sz="3400" b="1" i="1">
                            <a:solidFill>
                              <a:schemeClr val="bg1"/>
                            </a:solidFill>
                            <a:latin typeface="Cambria Math" panose="02040503050406030204" pitchFamily="18" charset="0"/>
                          </a:rPr>
                          <m:t>𝟐</m:t>
                        </m:r>
                      </m:den>
                    </m:f>
                    <m:r>
                      <a:rPr lang="vi-VN"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𝟓</m:t>
                    </m:r>
                  </m:oMath>
                </a14:m>
                <a:r>
                  <a:rPr lang="en-US" sz="3400" b="1" dirty="0">
                    <a:solidFill>
                      <a:schemeClr val="bg1"/>
                    </a:solidFill>
                    <a:latin typeface="Arial" panose="020B0604020202020204" pitchFamily="34" charset="0"/>
                    <a:cs typeface="Arial" panose="020B0604020202020204" pitchFamily="34" charset="0"/>
                  </a:rPr>
                  <a:t>;</a:t>
                </a:r>
              </a:p>
              <a:p>
                <a:pPr>
                  <a:lnSpc>
                    <a:spcPct val="120000"/>
                  </a:lnSpc>
                </a:pPr>
                <a:r>
                  <a:rPr lang="en-US" sz="3400" b="1" dirty="0">
                    <a:solidFill>
                      <a:schemeClr val="bg1"/>
                    </a:solidFill>
                    <a:latin typeface="Arial" panose="020B0604020202020204" pitchFamily="34" charset="0"/>
                    <a:cs typeface="Arial" panose="020B0604020202020204" pitchFamily="34" charset="0"/>
                  </a:rPr>
                  <a:t>c) </a:t>
                </a:r>
                <a14:m>
                  <m:oMath xmlns:m="http://schemas.openxmlformats.org/officeDocument/2006/math">
                    <m:d>
                      <m:dPr>
                        <m:ctrlPr>
                          <a:rPr lang="en-US" sz="3400" b="1" i="1" smtClean="0">
                            <a:solidFill>
                              <a:schemeClr val="bg1"/>
                            </a:solidFill>
                            <a:latin typeface="Cambria Math" panose="02040503050406030204" pitchFamily="18" charset="0"/>
                            <a:cs typeface="Arial" panose="020B0604020202020204" pitchFamily="34" charset="0"/>
                          </a:rPr>
                        </m:ctrlPr>
                      </m:dPr>
                      <m:e>
                        <m:r>
                          <a:rPr lang="en-US" sz="3400" b="1" i="1">
                            <a:solidFill>
                              <a:schemeClr val="bg1"/>
                            </a:solidFill>
                            <a:latin typeface="Cambria Math" panose="02040503050406030204" pitchFamily="18" charset="0"/>
                            <a:cs typeface="Arial" panose="020B0604020202020204" pitchFamily="34" charset="0"/>
                          </a:rPr>
                          <m:t>𝒅</m:t>
                        </m:r>
                        <m:r>
                          <a:rPr lang="en-US" sz="3400" b="1" i="1" baseline="-25000">
                            <a:solidFill>
                              <a:schemeClr val="bg1"/>
                            </a:solidFill>
                            <a:latin typeface="Cambria Math" panose="02040503050406030204" pitchFamily="18" charset="0"/>
                            <a:cs typeface="Arial" panose="020B0604020202020204" pitchFamily="34" charset="0"/>
                          </a:rPr>
                          <m:t>𝟑</m:t>
                        </m:r>
                      </m:e>
                    </m:d>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𝒙</m:t>
                    </m:r>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17319" y="1611335"/>
                <a:ext cx="10994291" cy="2840521"/>
              </a:xfrm>
              <a:prstGeom prst="rect">
                <a:avLst/>
              </a:prstGeom>
              <a:blipFill>
                <a:blip r:embed="rId6"/>
                <a:stretch>
                  <a:fillRect l="-1608" t="-1717" b="-66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883CDB4-547E-E569-B60A-D91778752AA2}"/>
                  </a:ext>
                </a:extLst>
              </p:cNvPr>
              <p:cNvSpPr txBox="1"/>
              <p:nvPr/>
            </p:nvSpPr>
            <p:spPr>
              <a:xfrm>
                <a:off x="495368" y="5126040"/>
                <a:ext cx="11204263" cy="1661993"/>
              </a:xfrm>
              <a:prstGeom prst="rect">
                <a:avLst/>
              </a:prstGeom>
              <a:noFill/>
            </p:spPr>
            <p:txBody>
              <a:bodyPr wrap="square" rtlCol="0">
                <a:spAutoFit/>
              </a:bodyPr>
              <a:lstStyle/>
              <a:p>
                <a:pPr>
                  <a:lnSpc>
                    <a:spcPct val="150000"/>
                  </a:lnSpc>
                </a:pPr>
                <a:r>
                  <a:rPr lang="en-US" sz="3400" b="1" dirty="0">
                    <a:solidFill>
                      <a:srgbClr val="FF0000"/>
                    </a:solidFill>
                  </a:rPr>
                  <a:t>TL: </a:t>
                </a:r>
                <a:r>
                  <a:rPr lang="en-US" sz="3400" b="1" dirty="0">
                    <a:solidFill>
                      <a:schemeClr val="bg1"/>
                    </a:solidFill>
                  </a:rPr>
                  <a:t>a) </a:t>
                </a:r>
                <a14:m>
                  <m:oMath xmlns:m="http://schemas.openxmlformats.org/officeDocument/2006/math">
                    <m:d>
                      <m:dPr>
                        <m:ctrlPr>
                          <a:rPr lang="en-US" sz="3400" b="1" i="1" smtClean="0">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r>
                          <a:rPr lang="en-US" sz="3400" b="1" i="1" baseline="-25000">
                            <a:solidFill>
                              <a:schemeClr val="bg1"/>
                            </a:solidFill>
                            <a:latin typeface="Cambria Math" panose="02040503050406030204" pitchFamily="18" charset="0"/>
                          </a:rPr>
                          <m:t>𝟏</m:t>
                        </m:r>
                      </m:e>
                    </m:d>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𝟐</m:t>
                    </m:r>
                    <m:r>
                      <a:rPr lang="en-US" sz="3400" b="1" i="1" smtClean="0">
                        <a:solidFill>
                          <a:schemeClr val="bg1"/>
                        </a:solidFill>
                        <a:latin typeface="Cambria Math" panose="02040503050406030204" pitchFamily="18" charset="0"/>
                      </a:rPr>
                      <m:t>𝒙</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𝒚</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𝟑</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𝟎</m:t>
                    </m:r>
                  </m:oMath>
                </a14:m>
                <a:r>
                  <a:rPr lang="en-US" sz="3400" b="1" dirty="0">
                    <a:solidFill>
                      <a:schemeClr val="bg1"/>
                    </a:solidFill>
                  </a:rPr>
                  <a:t>;		b) </a:t>
                </a:r>
                <a14:m>
                  <m:oMath xmlns:m="http://schemas.openxmlformats.org/officeDocument/2006/math">
                    <m:d>
                      <m:dPr>
                        <m:ctrlPr>
                          <a:rPr lang="en-US" sz="3400" b="1" i="1" smtClean="0">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r>
                          <a:rPr lang="en-US" sz="3400" b="1" i="1" baseline="-25000">
                            <a:solidFill>
                              <a:schemeClr val="bg1"/>
                            </a:solidFill>
                            <a:latin typeface="Cambria Math" panose="02040503050406030204" pitchFamily="18" charset="0"/>
                          </a:rPr>
                          <m:t>𝟐</m:t>
                        </m:r>
                      </m:e>
                    </m:d>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𝒙</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𝟐</m:t>
                    </m:r>
                    <m:r>
                      <a:rPr lang="en-US" sz="3400" b="1" i="1" smtClean="0">
                        <a:solidFill>
                          <a:schemeClr val="bg1"/>
                        </a:solidFill>
                        <a:latin typeface="Cambria Math" panose="02040503050406030204" pitchFamily="18" charset="0"/>
                      </a:rPr>
                      <m:t>𝒚</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𝟏𝟎</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𝟎</m:t>
                    </m:r>
                  </m:oMath>
                </a14:m>
                <a:r>
                  <a:rPr lang="en-US" sz="3400" b="1" dirty="0">
                    <a:solidFill>
                      <a:schemeClr val="bg1"/>
                    </a:solidFill>
                  </a:rPr>
                  <a:t>;</a:t>
                </a:r>
                <a:r>
                  <a:rPr lang="vi-VN" sz="3400" b="1" dirty="0">
                    <a:solidFill>
                      <a:schemeClr val="bg1"/>
                    </a:solidFill>
                  </a:rPr>
                  <a:t>          </a:t>
                </a:r>
                <a:r>
                  <a:rPr lang="en-US" sz="3400" b="1" dirty="0">
                    <a:solidFill>
                      <a:schemeClr val="bg1"/>
                    </a:solidFill>
                  </a:rPr>
                  <a:t>c) </a:t>
                </a:r>
                <a14:m>
                  <m:oMath xmlns:m="http://schemas.openxmlformats.org/officeDocument/2006/math">
                    <m:d>
                      <m:dPr>
                        <m:ctrlPr>
                          <a:rPr lang="en-US" sz="3400" b="1" i="1" smtClean="0">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r>
                          <a:rPr lang="en-US" sz="3400" b="1" i="1" baseline="-25000">
                            <a:solidFill>
                              <a:schemeClr val="bg1"/>
                            </a:solidFill>
                            <a:latin typeface="Cambria Math" panose="02040503050406030204" pitchFamily="18" charset="0"/>
                          </a:rPr>
                          <m:t>𝟑</m:t>
                        </m:r>
                      </m:e>
                    </m:d>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𝒙</m:t>
                    </m:r>
                    <m:r>
                      <a:rPr lang="vi-VN"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𝒚</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𝟎</m:t>
                    </m:r>
                  </m:oMath>
                </a14:m>
                <a:r>
                  <a:rPr lang="en-US" sz="3400" b="1" dirty="0">
                    <a:solidFill>
                      <a:schemeClr val="bg1"/>
                    </a:solidFill>
                  </a:rPr>
                  <a:t>.</a:t>
                </a:r>
                <a:endParaRPr lang="en-US" sz="3400" b="1"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95368" y="5126040"/>
                <a:ext cx="11204263" cy="1661993"/>
              </a:xfrm>
              <a:prstGeom prst="rect">
                <a:avLst/>
              </a:prstGeom>
              <a:blipFill>
                <a:blip r:embed="rId7"/>
                <a:stretch>
                  <a:fillRect l="-1523" r="-1306" b="-6227"/>
                </a:stretch>
              </a:blipFill>
            </p:spPr>
            <p:txBody>
              <a:bodyPr/>
              <a:lstStyle/>
              <a:p>
                <a:r>
                  <a:rPr lang="en-US">
                    <a:noFill/>
                  </a:rPr>
                  <a:t> </a:t>
                </a:r>
              </a:p>
            </p:txBody>
          </p:sp>
        </mc:Fallback>
      </mc:AlternateContent>
    </p:spTree>
    <p:extLst>
      <p:ext uri="{BB962C8B-B14F-4D97-AF65-F5344CB8AC3E}">
        <p14:creationId xmlns:p14="http://schemas.microsoft.com/office/powerpoint/2010/main" val="2051790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AE3A5F7-7D2A-A121-2347-AB0AC0343312}"/>
                  </a:ext>
                </a:extLst>
              </p:cNvPr>
              <p:cNvSpPr txBox="1"/>
              <p:nvPr/>
            </p:nvSpPr>
            <p:spPr>
              <a:xfrm>
                <a:off x="598854" y="3429000"/>
                <a:ext cx="10521091" cy="2355773"/>
              </a:xfrm>
              <a:prstGeom prst="rect">
                <a:avLst/>
              </a:prstGeom>
              <a:noFill/>
            </p:spPr>
            <p:txBody>
              <a:bodyPr wrap="square">
                <a:spAutoFit/>
              </a:bodyPr>
              <a:lstStyle/>
              <a:p>
                <a:pPr>
                  <a:lnSpc>
                    <a:spcPct val="150000"/>
                  </a:lnSpc>
                </a:pPr>
                <a:r>
                  <a:rPr lang="en-US" sz="3400" b="1" dirty="0">
                    <a:solidFill>
                      <a:srgbClr val="FF0000"/>
                    </a:solidFill>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𝟑</m:t>
                        </m:r>
                      </m:num>
                      <m:den>
                        <m:r>
                          <a:rPr lang="en-US" sz="3400" b="1" i="1">
                            <a:solidFill>
                              <a:schemeClr val="bg1"/>
                            </a:solidFill>
                            <a:latin typeface="Cambria Math" panose="02040503050406030204" pitchFamily="18" charset="0"/>
                          </a:rPr>
                          <m:t>𝟓</m:t>
                        </m:r>
                      </m:den>
                    </m:f>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𝟖</m:t>
                        </m:r>
                      </m:num>
                      <m:den>
                        <m:r>
                          <a:rPr lang="en-US" sz="3400" b="1" i="1">
                            <a:solidFill>
                              <a:schemeClr val="bg1"/>
                            </a:solidFill>
                            <a:latin typeface="Cambria Math" panose="02040503050406030204" pitchFamily="18" charset="0"/>
                          </a:rPr>
                          <m:t>𝟓</m:t>
                        </m:r>
                      </m:den>
                    </m:f>
                  </m:oMath>
                </a14:m>
                <a:r>
                  <a:rPr lang="en-US" sz="3400" b="1" dirty="0">
                    <a:solidFill>
                      <a:schemeClr val="bg1"/>
                    </a:solidFill>
                    <a:latin typeface="Arial" panose="020B0604020202020204" pitchFamily="34" charset="0"/>
                    <a:cs typeface="Arial" panose="020B0604020202020204" pitchFamily="34" charset="0"/>
                  </a:rPr>
                  <a:t>;		</a:t>
                </a:r>
              </a:p>
              <a:p>
                <a:pPr>
                  <a:lnSpc>
                    <a:spcPct val="150000"/>
                  </a:lnSpc>
                </a:pPr>
                <a:r>
                  <a:rPr lang="en-US" sz="3400" b="1" dirty="0">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𝟕</m:t>
                        </m:r>
                      </m:num>
                      <m:den>
                        <m:r>
                          <a:rPr lang="en-US" sz="3400" b="1" i="1">
                            <a:solidFill>
                              <a:schemeClr val="bg1"/>
                            </a:solidFill>
                            <a:latin typeface="Cambria Math" panose="02040503050406030204" pitchFamily="18" charset="0"/>
                          </a:rPr>
                          <m:t>𝟐</m:t>
                        </m:r>
                      </m:den>
                    </m:f>
                    <m:r>
                      <a:rPr lang="en-US" sz="3400" b="1" i="1">
                        <a:solidFill>
                          <a:schemeClr val="bg1"/>
                        </a:solidFill>
                        <a:latin typeface="Cambria Math" panose="02040503050406030204" pitchFamily="18" charset="0"/>
                      </a:rPr>
                      <m:t>𝒙</m:t>
                    </m:r>
                  </m:oMath>
                </a14:m>
                <a:r>
                  <a:rPr lang="en-US" sz="3400" b="1" dirty="0">
                    <a:solidFill>
                      <a:schemeClr val="bg1"/>
                    </a:solidFill>
                    <a:latin typeface="Arial" panose="020B0604020202020204" pitchFamily="34" charset="0"/>
                    <a:cs typeface="Arial" panose="020B0604020202020204" pitchFamily="34" charset="0"/>
                  </a:rPr>
                  <a:t>;		c)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𝟑</m:t>
                        </m:r>
                      </m:num>
                      <m:den>
                        <m:r>
                          <a:rPr lang="en-US" sz="3400" b="1" i="1">
                            <a:solidFill>
                              <a:schemeClr val="bg1"/>
                            </a:solidFill>
                            <a:latin typeface="Cambria Math" panose="02040503050406030204" pitchFamily="18" charset="0"/>
                          </a:rPr>
                          <m:t>𝟒</m:t>
                        </m:r>
                      </m:den>
                    </m:f>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oMath>
                </a14:m>
                <a:endParaRPr lang="en-US" sz="3400" b="1" dirty="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7AE3A5F7-7D2A-A121-2347-AB0AC0343312}"/>
                  </a:ext>
                </a:extLst>
              </p:cNvPr>
              <p:cNvSpPr txBox="1">
                <a:spLocks noRot="1" noChangeAspect="1" noMove="1" noResize="1" noEditPoints="1" noAdjustHandles="1" noChangeArrowheads="1" noChangeShapeType="1" noTextEdit="1"/>
              </p:cNvSpPr>
              <p:nvPr/>
            </p:nvSpPr>
            <p:spPr>
              <a:xfrm>
                <a:off x="598854" y="3429000"/>
                <a:ext cx="10521091" cy="2355773"/>
              </a:xfrm>
              <a:prstGeom prst="rect">
                <a:avLst/>
              </a:prstGeom>
              <a:blipFill>
                <a:blip r:embed="rId6"/>
                <a:stretch>
                  <a:fillRect l="-1622"/>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AE3A5F7-7D2A-A121-2347-AB0AC0343312}"/>
              </a:ext>
            </a:extLst>
          </p:cNvPr>
          <p:cNvSpPr txBox="1"/>
          <p:nvPr/>
        </p:nvSpPr>
        <p:spPr>
          <a:xfrm>
            <a:off x="498001" y="1704990"/>
            <a:ext cx="11413622" cy="1308820"/>
          </a:xfrm>
          <a:prstGeom prst="rect">
            <a:avLst/>
          </a:prstGeom>
          <a:noFill/>
        </p:spPr>
        <p:txBody>
          <a:bodyPr wrap="square">
            <a:spAutoFit/>
          </a:bodyPr>
          <a:lstStyle/>
          <a:p>
            <a:pPr lvl="0">
              <a:lnSpc>
                <a:spcPct val="120000"/>
              </a:lnSpc>
            </a:pP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Thực</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hành</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3:</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lang="vi-VN" sz="3400" b="1" dirty="0">
                <a:solidFill>
                  <a:schemeClr val="bg1"/>
                </a:solidFill>
                <a:latin typeface="Arial" panose="020B0604020202020204" pitchFamily="34" charset="0"/>
                <a:cs typeface="Arial" panose="020B0604020202020204" pitchFamily="34" charset="0"/>
              </a:rPr>
              <a:t>Tìm các hàm số bậc nhất có đồ thị là các đường thắng trong thực hành 2</a:t>
            </a:r>
            <a:r>
              <a:rPr lang="en-US" sz="3400" b="1" dirty="0">
                <a:solidFill>
                  <a:schemeClr val="bg1"/>
                </a:solidFill>
                <a:latin typeface="Arial" panose="020B0604020202020204" pitchFamily="34" charset="0"/>
                <a:cs typeface="Arial" panose="020B0604020202020204" pitchFamily="34" charset="0"/>
              </a:rPr>
              <a:t>.</a:t>
            </a:r>
            <a:endParaRPr kumimoji="0" lang="en-US" sz="3400" b="1" i="0" u="none" strike="noStrike" kern="1200" cap="none" spc="0" normalizeH="0" baseline="0" noProof="0" dirty="0">
              <a:ln>
                <a:noFill/>
              </a:ln>
              <a:solidFill>
                <a:srgbClr val="FFCE5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002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wipe(left)">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left)">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left)">
                                      <p:cBhvr>
                                        <p:cTn id="2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1228E98-FA45-8A5F-BA77-85EE94422F3C}"/>
              </a:ext>
            </a:extLst>
          </p:cNvPr>
          <p:cNvGrpSpPr/>
          <p:nvPr/>
        </p:nvGrpSpPr>
        <p:grpSpPr>
          <a:xfrm>
            <a:off x="466040" y="1981000"/>
            <a:ext cx="8383429" cy="1315282"/>
            <a:chOff x="2008800" y="1709998"/>
            <a:chExt cx="8383429" cy="1315282"/>
          </a:xfrm>
        </p:grpSpPr>
        <p:grpSp>
          <p:nvGrpSpPr>
            <p:cNvPr id="11" name="Group 10">
              <a:extLst>
                <a:ext uri="{FF2B5EF4-FFF2-40B4-BE49-F238E27FC236}">
                  <a16:creationId xmlns:a16="http://schemas.microsoft.com/office/drawing/2014/main" id="{F6AA586F-0CE3-FA33-61AE-311B67085114}"/>
                </a:ext>
              </a:extLst>
            </p:cNvPr>
            <p:cNvGrpSpPr/>
            <p:nvPr/>
          </p:nvGrpSpPr>
          <p:grpSpPr>
            <a:xfrm>
              <a:off x="2008800" y="1709998"/>
              <a:ext cx="8383429" cy="1315282"/>
              <a:chOff x="2914515" y="2523067"/>
              <a:chExt cx="8768188" cy="1286933"/>
            </a:xfrm>
          </p:grpSpPr>
          <p:sp>
            <p:nvSpPr>
              <p:cNvPr id="2" name="Rectangle: Rounded Corners 1">
                <a:extLst>
                  <a:ext uri="{FF2B5EF4-FFF2-40B4-BE49-F238E27FC236}">
                    <a16:creationId xmlns:a16="http://schemas.microsoft.com/office/drawing/2014/main" id="{4A26626B-9520-BA24-5E08-561AB43E29C1}"/>
                  </a:ext>
                </a:extLst>
              </p:cNvPr>
              <p:cNvSpPr/>
              <p:nvPr/>
            </p:nvSpPr>
            <p:spPr>
              <a:xfrm>
                <a:off x="3259667" y="2523067"/>
                <a:ext cx="8423036" cy="12869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5" name="Freeform: Shape 4">
                <a:extLst>
                  <a:ext uri="{FF2B5EF4-FFF2-40B4-BE49-F238E27FC236}">
                    <a16:creationId xmlns:a16="http://schemas.microsoft.com/office/drawing/2014/main" id="{880825A9-BAF7-6F3F-E75C-10AF1C4E772D}"/>
                  </a:ext>
                </a:extLst>
              </p:cNvPr>
              <p:cNvSpPr/>
              <p:nvPr/>
            </p:nvSpPr>
            <p:spPr>
              <a:xfrm>
                <a:off x="2914515" y="2650066"/>
                <a:ext cx="1642533" cy="1032933"/>
              </a:xfrm>
              <a:custGeom>
                <a:avLst/>
                <a:gdLst>
                  <a:gd name="connsiteX0" fmla="*/ 172159 w 2370667"/>
                  <a:gd name="connsiteY0" fmla="*/ 0 h 1286933"/>
                  <a:gd name="connsiteX1" fmla="*/ 693455 w 2370667"/>
                  <a:gd name="connsiteY1" fmla="*/ 0 h 1286933"/>
                  <a:gd name="connsiteX2" fmla="*/ 860774 w 2370667"/>
                  <a:gd name="connsiteY2" fmla="*/ 0 h 1286933"/>
                  <a:gd name="connsiteX3" fmla="*/ 2370667 w 2370667"/>
                  <a:gd name="connsiteY3" fmla="*/ 0 h 1286933"/>
                  <a:gd name="connsiteX4" fmla="*/ 2049745 w 2370667"/>
                  <a:gd name="connsiteY4" fmla="*/ 643466 h 1286933"/>
                  <a:gd name="connsiteX5" fmla="*/ 2370667 w 2370667"/>
                  <a:gd name="connsiteY5" fmla="*/ 1286933 h 1286933"/>
                  <a:gd name="connsiteX6" fmla="*/ 860774 w 2370667"/>
                  <a:gd name="connsiteY6" fmla="*/ 1286933 h 1286933"/>
                  <a:gd name="connsiteX7" fmla="*/ 693455 w 2370667"/>
                  <a:gd name="connsiteY7" fmla="*/ 1286933 h 1286933"/>
                  <a:gd name="connsiteX8" fmla="*/ 172159 w 2370667"/>
                  <a:gd name="connsiteY8" fmla="*/ 1286933 h 1286933"/>
                  <a:gd name="connsiteX9" fmla="*/ 0 w 2370667"/>
                  <a:gd name="connsiteY9" fmla="*/ 1114774 h 1286933"/>
                  <a:gd name="connsiteX10" fmla="*/ 0 w 2370667"/>
                  <a:gd name="connsiteY10" fmla="*/ 172159 h 1286933"/>
                  <a:gd name="connsiteX11" fmla="*/ 172159 w 2370667"/>
                  <a:gd name="connsiteY11" fmla="*/ 0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67" h="1286933">
                    <a:moveTo>
                      <a:pt x="172159" y="0"/>
                    </a:moveTo>
                    <a:lnTo>
                      <a:pt x="693455" y="0"/>
                    </a:lnTo>
                    <a:lnTo>
                      <a:pt x="860774" y="0"/>
                    </a:lnTo>
                    <a:lnTo>
                      <a:pt x="2370667" y="0"/>
                    </a:lnTo>
                    <a:lnTo>
                      <a:pt x="2049745" y="643466"/>
                    </a:lnTo>
                    <a:lnTo>
                      <a:pt x="2370667" y="1286933"/>
                    </a:lnTo>
                    <a:lnTo>
                      <a:pt x="860774" y="1286933"/>
                    </a:lnTo>
                    <a:lnTo>
                      <a:pt x="693455" y="1286933"/>
                    </a:lnTo>
                    <a:lnTo>
                      <a:pt x="172159" y="1286933"/>
                    </a:lnTo>
                    <a:cubicBezTo>
                      <a:pt x="77078" y="1286933"/>
                      <a:pt x="0" y="1209855"/>
                      <a:pt x="0" y="1114774"/>
                    </a:cubicBezTo>
                    <a:lnTo>
                      <a:pt x="0" y="172159"/>
                    </a:lnTo>
                    <a:cubicBezTo>
                      <a:pt x="0" y="77078"/>
                      <a:pt x="77078" y="0"/>
                      <a:pt x="172159" y="0"/>
                    </a:cubicBezTo>
                    <a:close/>
                  </a:path>
                </a:pathLst>
              </a:custGeom>
              <a:solidFill>
                <a:srgbClr val="EC5A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sp>
          <p:nvSpPr>
            <p:cNvPr id="10" name="TextBox 9">
              <a:extLst>
                <a:ext uri="{FF2B5EF4-FFF2-40B4-BE49-F238E27FC236}">
                  <a16:creationId xmlns:a16="http://schemas.microsoft.com/office/drawing/2014/main" id="{E75B81F4-8CF6-791D-44D9-7030FAF67265}"/>
                </a:ext>
              </a:extLst>
            </p:cNvPr>
            <p:cNvSpPr txBox="1"/>
            <p:nvPr/>
          </p:nvSpPr>
          <p:spPr>
            <a:xfrm>
              <a:off x="3480316" y="1833374"/>
              <a:ext cx="13789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EC5A99"/>
                  </a:solidFill>
                  <a:effectLst/>
                  <a:uLnTx/>
                  <a:uFillTx/>
                  <a:latin typeface="Arial" panose="020B0604020202020204" pitchFamily="34" charset="0"/>
                  <a:ea typeface="+mn-ea"/>
                  <a:cs typeface="Arial" panose="020B0604020202020204" pitchFamily="34" charset="0"/>
                </a:rPr>
                <a:t>01</a:t>
              </a:r>
            </a:p>
          </p:txBody>
        </p:sp>
        <p:sp>
          <p:nvSpPr>
            <p:cNvPr id="14" name="TextBox 13">
              <a:extLst>
                <a:ext uri="{FF2B5EF4-FFF2-40B4-BE49-F238E27FC236}">
                  <a16:creationId xmlns:a16="http://schemas.microsoft.com/office/drawing/2014/main" id="{D39A1C04-A8D1-F194-B06B-4BFC1E96BC37}"/>
                </a:ext>
              </a:extLst>
            </p:cNvPr>
            <p:cNvSpPr txBox="1"/>
            <p:nvPr/>
          </p:nvSpPr>
          <p:spPr>
            <a:xfrm>
              <a:off x="4746392" y="2052245"/>
              <a:ext cx="5436808" cy="61151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400" b="1" i="0" u="none" strike="noStrike" kern="1200" cap="none" spc="0" normalizeH="0" baseline="0" noProof="0">
                  <a:ln>
                    <a:noFill/>
                  </a:ln>
                  <a:solidFill>
                    <a:srgbClr val="EC5A99"/>
                  </a:solidFill>
                  <a:effectLst/>
                  <a:uLnTx/>
                  <a:uFillTx/>
                  <a:latin typeface="Arial" panose="020B0604020202020204" pitchFamily="34" charset="0"/>
                  <a:ea typeface="Arial" panose="020B0604020202020204" pitchFamily="34" charset="0"/>
                  <a:cs typeface="Arial" panose="020B0604020202020204" pitchFamily="34" charset="0"/>
                </a:rPr>
                <a:t>MỞ ĐẦU.</a:t>
              </a:r>
              <a:r>
                <a:rPr kumimoji="0" lang="vi-VN" sz="3400" b="1" i="0" u="none" strike="noStrike" kern="1200" cap="none" spc="0" normalizeH="0" baseline="0" noProof="0">
                  <a:ln>
                    <a:noFill/>
                  </a:ln>
                  <a:solidFill>
                    <a:srgbClr val="EC5A99"/>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US" sz="3400" b="1" i="0" u="none" strike="noStrike" kern="1200" cap="none" spc="0" normalizeH="0" baseline="0" noProof="0">
                <a:ln>
                  <a:noFill/>
                </a:ln>
                <a:solidFill>
                  <a:srgbClr val="EC5A99"/>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6" name="Graphic 15" descr="Books outline">
              <a:extLst>
                <a:ext uri="{FF2B5EF4-FFF2-40B4-BE49-F238E27FC236}">
                  <a16:creationId xmlns:a16="http://schemas.microsoft.com/office/drawing/2014/main" id="{E1A29BC5-9852-FF99-2A3D-FC5B2584B2A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2172" y="1954342"/>
              <a:ext cx="914400" cy="914400"/>
            </a:xfrm>
            <a:prstGeom prst="rect">
              <a:avLst/>
            </a:prstGeom>
          </p:spPr>
        </p:pic>
      </p:grpSp>
      <p:grpSp>
        <p:nvGrpSpPr>
          <p:cNvPr id="29" name="Group 28">
            <a:extLst>
              <a:ext uri="{FF2B5EF4-FFF2-40B4-BE49-F238E27FC236}">
                <a16:creationId xmlns:a16="http://schemas.microsoft.com/office/drawing/2014/main" id="{BDAA5B0D-7F60-2A67-DD27-CC58145DFC3D}"/>
              </a:ext>
            </a:extLst>
          </p:cNvPr>
          <p:cNvGrpSpPr/>
          <p:nvPr/>
        </p:nvGrpSpPr>
        <p:grpSpPr>
          <a:xfrm>
            <a:off x="1633175" y="3595653"/>
            <a:ext cx="8383429" cy="1315282"/>
            <a:chOff x="1904285" y="2201705"/>
            <a:chExt cx="8383429" cy="1315282"/>
          </a:xfrm>
        </p:grpSpPr>
        <p:grpSp>
          <p:nvGrpSpPr>
            <p:cNvPr id="22" name="Group 21">
              <a:extLst>
                <a:ext uri="{FF2B5EF4-FFF2-40B4-BE49-F238E27FC236}">
                  <a16:creationId xmlns:a16="http://schemas.microsoft.com/office/drawing/2014/main" id="{C76A7E7C-CB5B-1040-BD19-613E6DB57805}"/>
                </a:ext>
              </a:extLst>
            </p:cNvPr>
            <p:cNvGrpSpPr/>
            <p:nvPr/>
          </p:nvGrpSpPr>
          <p:grpSpPr>
            <a:xfrm>
              <a:off x="1904285" y="2201705"/>
              <a:ext cx="8383429" cy="1315282"/>
              <a:chOff x="2008800" y="1709998"/>
              <a:chExt cx="8383429" cy="1315282"/>
            </a:xfrm>
          </p:grpSpPr>
          <p:grpSp>
            <p:nvGrpSpPr>
              <p:cNvPr id="23" name="Group 22">
                <a:extLst>
                  <a:ext uri="{FF2B5EF4-FFF2-40B4-BE49-F238E27FC236}">
                    <a16:creationId xmlns:a16="http://schemas.microsoft.com/office/drawing/2014/main" id="{41156554-59D0-A747-EB63-C38106793E77}"/>
                  </a:ext>
                </a:extLst>
              </p:cNvPr>
              <p:cNvGrpSpPr/>
              <p:nvPr/>
            </p:nvGrpSpPr>
            <p:grpSpPr>
              <a:xfrm>
                <a:off x="2008800" y="1709998"/>
                <a:ext cx="8383429" cy="1315282"/>
                <a:chOff x="2914515" y="2523067"/>
                <a:chExt cx="8768188" cy="1286933"/>
              </a:xfrm>
            </p:grpSpPr>
            <p:sp>
              <p:nvSpPr>
                <p:cNvPr id="27" name="Rectangle: Rounded Corners 26">
                  <a:extLst>
                    <a:ext uri="{FF2B5EF4-FFF2-40B4-BE49-F238E27FC236}">
                      <a16:creationId xmlns:a16="http://schemas.microsoft.com/office/drawing/2014/main" id="{7E2C20CA-E04B-9EBF-6A53-D989EF3BF68E}"/>
                    </a:ext>
                  </a:extLst>
                </p:cNvPr>
                <p:cNvSpPr/>
                <p:nvPr/>
              </p:nvSpPr>
              <p:spPr>
                <a:xfrm>
                  <a:off x="3259667" y="2523067"/>
                  <a:ext cx="8423036" cy="12869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28" name="Freeform: Shape 27">
                  <a:extLst>
                    <a:ext uri="{FF2B5EF4-FFF2-40B4-BE49-F238E27FC236}">
                      <a16:creationId xmlns:a16="http://schemas.microsoft.com/office/drawing/2014/main" id="{E949113F-661A-C1E1-69AF-E6AB39074A5E}"/>
                    </a:ext>
                  </a:extLst>
                </p:cNvPr>
                <p:cNvSpPr/>
                <p:nvPr/>
              </p:nvSpPr>
              <p:spPr>
                <a:xfrm>
                  <a:off x="2914515" y="2650066"/>
                  <a:ext cx="1642533" cy="1032933"/>
                </a:xfrm>
                <a:custGeom>
                  <a:avLst/>
                  <a:gdLst>
                    <a:gd name="connsiteX0" fmla="*/ 172159 w 2370667"/>
                    <a:gd name="connsiteY0" fmla="*/ 0 h 1286933"/>
                    <a:gd name="connsiteX1" fmla="*/ 693455 w 2370667"/>
                    <a:gd name="connsiteY1" fmla="*/ 0 h 1286933"/>
                    <a:gd name="connsiteX2" fmla="*/ 860774 w 2370667"/>
                    <a:gd name="connsiteY2" fmla="*/ 0 h 1286933"/>
                    <a:gd name="connsiteX3" fmla="*/ 2370667 w 2370667"/>
                    <a:gd name="connsiteY3" fmla="*/ 0 h 1286933"/>
                    <a:gd name="connsiteX4" fmla="*/ 2049745 w 2370667"/>
                    <a:gd name="connsiteY4" fmla="*/ 643466 h 1286933"/>
                    <a:gd name="connsiteX5" fmla="*/ 2370667 w 2370667"/>
                    <a:gd name="connsiteY5" fmla="*/ 1286933 h 1286933"/>
                    <a:gd name="connsiteX6" fmla="*/ 860774 w 2370667"/>
                    <a:gd name="connsiteY6" fmla="*/ 1286933 h 1286933"/>
                    <a:gd name="connsiteX7" fmla="*/ 693455 w 2370667"/>
                    <a:gd name="connsiteY7" fmla="*/ 1286933 h 1286933"/>
                    <a:gd name="connsiteX8" fmla="*/ 172159 w 2370667"/>
                    <a:gd name="connsiteY8" fmla="*/ 1286933 h 1286933"/>
                    <a:gd name="connsiteX9" fmla="*/ 0 w 2370667"/>
                    <a:gd name="connsiteY9" fmla="*/ 1114774 h 1286933"/>
                    <a:gd name="connsiteX10" fmla="*/ 0 w 2370667"/>
                    <a:gd name="connsiteY10" fmla="*/ 172159 h 1286933"/>
                    <a:gd name="connsiteX11" fmla="*/ 172159 w 2370667"/>
                    <a:gd name="connsiteY11" fmla="*/ 0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67" h="1286933">
                      <a:moveTo>
                        <a:pt x="172159" y="0"/>
                      </a:moveTo>
                      <a:lnTo>
                        <a:pt x="693455" y="0"/>
                      </a:lnTo>
                      <a:lnTo>
                        <a:pt x="860774" y="0"/>
                      </a:lnTo>
                      <a:lnTo>
                        <a:pt x="2370667" y="0"/>
                      </a:lnTo>
                      <a:lnTo>
                        <a:pt x="2049745" y="643466"/>
                      </a:lnTo>
                      <a:lnTo>
                        <a:pt x="2370667" y="1286933"/>
                      </a:lnTo>
                      <a:lnTo>
                        <a:pt x="860774" y="1286933"/>
                      </a:lnTo>
                      <a:lnTo>
                        <a:pt x="693455" y="1286933"/>
                      </a:lnTo>
                      <a:lnTo>
                        <a:pt x="172159" y="1286933"/>
                      </a:lnTo>
                      <a:cubicBezTo>
                        <a:pt x="77078" y="1286933"/>
                        <a:pt x="0" y="1209855"/>
                        <a:pt x="0" y="1114774"/>
                      </a:cubicBezTo>
                      <a:lnTo>
                        <a:pt x="0" y="172159"/>
                      </a:lnTo>
                      <a:cubicBezTo>
                        <a:pt x="0" y="77078"/>
                        <a:pt x="77078" y="0"/>
                        <a:pt x="172159" y="0"/>
                      </a:cubicBezTo>
                      <a:close/>
                    </a:path>
                  </a:pathLst>
                </a:custGeom>
                <a:solidFill>
                  <a:srgbClr val="FF9E1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sp>
            <p:nvSpPr>
              <p:cNvPr id="24" name="TextBox 23">
                <a:extLst>
                  <a:ext uri="{FF2B5EF4-FFF2-40B4-BE49-F238E27FC236}">
                    <a16:creationId xmlns:a16="http://schemas.microsoft.com/office/drawing/2014/main" id="{EADDBC10-77A9-55D2-BC80-8D1D1D6EDB45}"/>
                  </a:ext>
                </a:extLst>
              </p:cNvPr>
              <p:cNvSpPr txBox="1"/>
              <p:nvPr/>
            </p:nvSpPr>
            <p:spPr>
              <a:xfrm>
                <a:off x="3480316" y="1905944"/>
                <a:ext cx="1378956" cy="923330"/>
              </a:xfrm>
              <a:prstGeom prst="rect">
                <a:avLst/>
              </a:prstGeom>
              <a:noFill/>
              <a:effectLst>
                <a:outerShdw dist="38100" dir="2700000" algn="tl" rotWithShape="0">
                  <a:prstClr val="black">
                    <a:alpha val="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9E1D"/>
                    </a:solidFill>
                    <a:effectLst/>
                    <a:uLnTx/>
                    <a:uFillTx/>
                    <a:latin typeface="Arial" panose="020B0604020202020204" pitchFamily="34" charset="0"/>
                    <a:ea typeface="+mn-ea"/>
                    <a:cs typeface="Arial" panose="020B0604020202020204" pitchFamily="34" charset="0"/>
                  </a:rPr>
                  <a:t>02</a:t>
                </a:r>
              </a:p>
            </p:txBody>
          </p:sp>
          <p:sp>
            <p:nvSpPr>
              <p:cNvPr id="25" name="TextBox 24">
                <a:extLst>
                  <a:ext uri="{FF2B5EF4-FFF2-40B4-BE49-F238E27FC236}">
                    <a16:creationId xmlns:a16="http://schemas.microsoft.com/office/drawing/2014/main" id="{F819E4BC-5E9D-CE4A-3343-12A1CAF90E95}"/>
                  </a:ext>
                </a:extLst>
              </p:cNvPr>
              <p:cNvSpPr txBox="1"/>
              <p:nvPr/>
            </p:nvSpPr>
            <p:spPr>
              <a:xfrm>
                <a:off x="4592264" y="1775424"/>
                <a:ext cx="5584907" cy="1202893"/>
              </a:xfrm>
              <a:prstGeom prst="rect">
                <a:avLst/>
              </a:prstGeom>
              <a:noFill/>
              <a:effectLst>
                <a:outerShdw dist="38100" dir="2700000" algn="tl" rotWithShape="0">
                  <a:prstClr val="black">
                    <a:alpha val="0"/>
                  </a:prstClr>
                </a:outerShdw>
              </a:effectLst>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400" b="1" i="0" u="none" strike="noStrike" kern="1200" cap="none" spc="0" normalizeH="0" baseline="0" noProof="0">
                    <a:ln>
                      <a:noFill/>
                    </a:ln>
                    <a:solidFill>
                      <a:srgbClr val="FF9E1D"/>
                    </a:solidFill>
                    <a:effectLst/>
                    <a:uLnTx/>
                    <a:uFillTx/>
                    <a:latin typeface="Arial" panose="020B0604020202020204" pitchFamily="34" charset="0"/>
                    <a:ea typeface="Arial" panose="020B0604020202020204" pitchFamily="34" charset="0"/>
                    <a:cs typeface="Arial" panose="020B0604020202020204" pitchFamily="34" charset="0"/>
                  </a:rPr>
                  <a:t>HÌNH THÀNH KIẾN THỨC MỚI.</a:t>
                </a:r>
              </a:p>
            </p:txBody>
          </p:sp>
        </p:grpSp>
        <p:pic>
          <p:nvPicPr>
            <p:cNvPr id="20" name="Graphic 19" descr="Calculator outline">
              <a:extLst>
                <a:ext uri="{FF2B5EF4-FFF2-40B4-BE49-F238E27FC236}">
                  <a16:creationId xmlns:a16="http://schemas.microsoft.com/office/drawing/2014/main" id="{301E29FB-84B4-6DDF-BDDE-0EC8C590919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7657" y="2402144"/>
              <a:ext cx="914400" cy="914400"/>
            </a:xfrm>
            <a:prstGeom prst="rect">
              <a:avLst/>
            </a:prstGeom>
          </p:spPr>
        </p:pic>
      </p:grpSp>
      <p:grpSp>
        <p:nvGrpSpPr>
          <p:cNvPr id="38" name="Group 37">
            <a:extLst>
              <a:ext uri="{FF2B5EF4-FFF2-40B4-BE49-F238E27FC236}">
                <a16:creationId xmlns:a16="http://schemas.microsoft.com/office/drawing/2014/main" id="{0BA66284-A36F-F208-6695-772D2659641E}"/>
              </a:ext>
            </a:extLst>
          </p:cNvPr>
          <p:cNvGrpSpPr/>
          <p:nvPr/>
        </p:nvGrpSpPr>
        <p:grpSpPr>
          <a:xfrm>
            <a:off x="2496761" y="5210307"/>
            <a:ext cx="8383429" cy="1315282"/>
            <a:chOff x="1904285" y="3898179"/>
            <a:chExt cx="8383429" cy="1315282"/>
          </a:xfrm>
        </p:grpSpPr>
        <p:grpSp>
          <p:nvGrpSpPr>
            <p:cNvPr id="31" name="Group 30">
              <a:extLst>
                <a:ext uri="{FF2B5EF4-FFF2-40B4-BE49-F238E27FC236}">
                  <a16:creationId xmlns:a16="http://schemas.microsoft.com/office/drawing/2014/main" id="{25394630-A7A9-A19F-0DEC-4643C3AC410C}"/>
                </a:ext>
              </a:extLst>
            </p:cNvPr>
            <p:cNvGrpSpPr/>
            <p:nvPr/>
          </p:nvGrpSpPr>
          <p:grpSpPr>
            <a:xfrm>
              <a:off x="1904285" y="3898179"/>
              <a:ext cx="8383429" cy="1315282"/>
              <a:chOff x="2008800" y="1709998"/>
              <a:chExt cx="8383429" cy="1315282"/>
            </a:xfrm>
          </p:grpSpPr>
          <p:grpSp>
            <p:nvGrpSpPr>
              <p:cNvPr id="33" name="Group 32">
                <a:extLst>
                  <a:ext uri="{FF2B5EF4-FFF2-40B4-BE49-F238E27FC236}">
                    <a16:creationId xmlns:a16="http://schemas.microsoft.com/office/drawing/2014/main" id="{37BBEC97-9A4B-83E9-2479-380F1658A754}"/>
                  </a:ext>
                </a:extLst>
              </p:cNvPr>
              <p:cNvGrpSpPr/>
              <p:nvPr/>
            </p:nvGrpSpPr>
            <p:grpSpPr>
              <a:xfrm>
                <a:off x="2008800" y="1709998"/>
                <a:ext cx="8383429" cy="1315282"/>
                <a:chOff x="2914515" y="2523067"/>
                <a:chExt cx="8768188" cy="1286933"/>
              </a:xfrm>
            </p:grpSpPr>
            <p:sp>
              <p:nvSpPr>
                <p:cNvPr id="36" name="Rectangle: Rounded Corners 35">
                  <a:extLst>
                    <a:ext uri="{FF2B5EF4-FFF2-40B4-BE49-F238E27FC236}">
                      <a16:creationId xmlns:a16="http://schemas.microsoft.com/office/drawing/2014/main" id="{1B153B8D-571D-1A1E-A826-5583A65C9318}"/>
                    </a:ext>
                  </a:extLst>
                </p:cNvPr>
                <p:cNvSpPr/>
                <p:nvPr/>
              </p:nvSpPr>
              <p:spPr>
                <a:xfrm>
                  <a:off x="3259667" y="2523067"/>
                  <a:ext cx="8423036" cy="12869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37" name="Freeform: Shape 36">
                  <a:extLst>
                    <a:ext uri="{FF2B5EF4-FFF2-40B4-BE49-F238E27FC236}">
                      <a16:creationId xmlns:a16="http://schemas.microsoft.com/office/drawing/2014/main" id="{AF4EE299-8D61-1F79-A89C-CABC865BA006}"/>
                    </a:ext>
                  </a:extLst>
                </p:cNvPr>
                <p:cNvSpPr/>
                <p:nvPr/>
              </p:nvSpPr>
              <p:spPr>
                <a:xfrm>
                  <a:off x="2914515" y="2650066"/>
                  <a:ext cx="1642533" cy="1032933"/>
                </a:xfrm>
                <a:custGeom>
                  <a:avLst/>
                  <a:gdLst>
                    <a:gd name="connsiteX0" fmla="*/ 172159 w 2370667"/>
                    <a:gd name="connsiteY0" fmla="*/ 0 h 1286933"/>
                    <a:gd name="connsiteX1" fmla="*/ 693455 w 2370667"/>
                    <a:gd name="connsiteY1" fmla="*/ 0 h 1286933"/>
                    <a:gd name="connsiteX2" fmla="*/ 860774 w 2370667"/>
                    <a:gd name="connsiteY2" fmla="*/ 0 h 1286933"/>
                    <a:gd name="connsiteX3" fmla="*/ 2370667 w 2370667"/>
                    <a:gd name="connsiteY3" fmla="*/ 0 h 1286933"/>
                    <a:gd name="connsiteX4" fmla="*/ 2049745 w 2370667"/>
                    <a:gd name="connsiteY4" fmla="*/ 643466 h 1286933"/>
                    <a:gd name="connsiteX5" fmla="*/ 2370667 w 2370667"/>
                    <a:gd name="connsiteY5" fmla="*/ 1286933 h 1286933"/>
                    <a:gd name="connsiteX6" fmla="*/ 860774 w 2370667"/>
                    <a:gd name="connsiteY6" fmla="*/ 1286933 h 1286933"/>
                    <a:gd name="connsiteX7" fmla="*/ 693455 w 2370667"/>
                    <a:gd name="connsiteY7" fmla="*/ 1286933 h 1286933"/>
                    <a:gd name="connsiteX8" fmla="*/ 172159 w 2370667"/>
                    <a:gd name="connsiteY8" fmla="*/ 1286933 h 1286933"/>
                    <a:gd name="connsiteX9" fmla="*/ 0 w 2370667"/>
                    <a:gd name="connsiteY9" fmla="*/ 1114774 h 1286933"/>
                    <a:gd name="connsiteX10" fmla="*/ 0 w 2370667"/>
                    <a:gd name="connsiteY10" fmla="*/ 172159 h 1286933"/>
                    <a:gd name="connsiteX11" fmla="*/ 172159 w 2370667"/>
                    <a:gd name="connsiteY11" fmla="*/ 0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67" h="1286933">
                      <a:moveTo>
                        <a:pt x="172159" y="0"/>
                      </a:moveTo>
                      <a:lnTo>
                        <a:pt x="693455" y="0"/>
                      </a:lnTo>
                      <a:lnTo>
                        <a:pt x="860774" y="0"/>
                      </a:lnTo>
                      <a:lnTo>
                        <a:pt x="2370667" y="0"/>
                      </a:lnTo>
                      <a:lnTo>
                        <a:pt x="2049745" y="643466"/>
                      </a:lnTo>
                      <a:lnTo>
                        <a:pt x="2370667" y="1286933"/>
                      </a:lnTo>
                      <a:lnTo>
                        <a:pt x="860774" y="1286933"/>
                      </a:lnTo>
                      <a:lnTo>
                        <a:pt x="693455" y="1286933"/>
                      </a:lnTo>
                      <a:lnTo>
                        <a:pt x="172159" y="1286933"/>
                      </a:lnTo>
                      <a:cubicBezTo>
                        <a:pt x="77078" y="1286933"/>
                        <a:pt x="0" y="1209855"/>
                        <a:pt x="0" y="1114774"/>
                      </a:cubicBezTo>
                      <a:lnTo>
                        <a:pt x="0" y="172159"/>
                      </a:lnTo>
                      <a:cubicBezTo>
                        <a:pt x="0" y="77078"/>
                        <a:pt x="77078" y="0"/>
                        <a:pt x="172159" y="0"/>
                      </a:cubicBezTo>
                      <a:close/>
                    </a:path>
                  </a:pathLst>
                </a:custGeom>
                <a:solidFill>
                  <a:srgbClr val="1DC9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sp>
            <p:nvSpPr>
              <p:cNvPr id="34" name="TextBox 33">
                <a:extLst>
                  <a:ext uri="{FF2B5EF4-FFF2-40B4-BE49-F238E27FC236}">
                    <a16:creationId xmlns:a16="http://schemas.microsoft.com/office/drawing/2014/main" id="{9E824402-6B6C-89C9-6D98-70828B5979E4}"/>
                  </a:ext>
                </a:extLst>
              </p:cNvPr>
              <p:cNvSpPr txBox="1"/>
              <p:nvPr/>
            </p:nvSpPr>
            <p:spPr>
              <a:xfrm>
                <a:off x="3480316" y="1964005"/>
                <a:ext cx="13789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1DC9C5"/>
                    </a:solidFill>
                    <a:effectLst/>
                    <a:uLnTx/>
                    <a:uFillTx/>
                    <a:latin typeface="Arial" panose="020B0604020202020204" pitchFamily="34" charset="0"/>
                    <a:ea typeface="+mn-ea"/>
                    <a:cs typeface="Arial" panose="020B0604020202020204" pitchFamily="34" charset="0"/>
                  </a:rPr>
                  <a:t>03</a:t>
                </a:r>
              </a:p>
            </p:txBody>
          </p:sp>
          <p:sp>
            <p:nvSpPr>
              <p:cNvPr id="35" name="TextBox 34">
                <a:extLst>
                  <a:ext uri="{FF2B5EF4-FFF2-40B4-BE49-F238E27FC236}">
                    <a16:creationId xmlns:a16="http://schemas.microsoft.com/office/drawing/2014/main" id="{E93C71AC-DCB6-E0DF-D572-4DAEA5B053A3}"/>
                  </a:ext>
                </a:extLst>
              </p:cNvPr>
              <p:cNvSpPr txBox="1"/>
              <p:nvPr/>
            </p:nvSpPr>
            <p:spPr>
              <a:xfrm>
                <a:off x="4592264" y="2104139"/>
                <a:ext cx="5590936" cy="61151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400" b="1" i="0" u="none" strike="noStrike" kern="1200" cap="none" spc="0" normalizeH="0" baseline="0" noProof="0">
                    <a:ln>
                      <a:noFill/>
                    </a:ln>
                    <a:solidFill>
                      <a:srgbClr val="1DC9C5"/>
                    </a:solidFill>
                    <a:effectLst/>
                    <a:uLnTx/>
                    <a:uFillTx/>
                    <a:latin typeface="Arial" panose="020B0604020202020204" pitchFamily="34" charset="0"/>
                    <a:ea typeface="Arial" panose="020B0604020202020204" pitchFamily="34" charset="0"/>
                    <a:cs typeface="Arial" panose="020B0604020202020204" pitchFamily="34" charset="0"/>
                  </a:rPr>
                  <a:t>LUYỆN TẬP.</a:t>
                </a:r>
              </a:p>
            </p:txBody>
          </p:sp>
        </p:grpSp>
        <p:pic>
          <p:nvPicPr>
            <p:cNvPr id="18" name="Graphic 17" descr="Brain in head outline">
              <a:extLst>
                <a:ext uri="{FF2B5EF4-FFF2-40B4-BE49-F238E27FC236}">
                  <a16:creationId xmlns:a16="http://schemas.microsoft.com/office/drawing/2014/main" id="{247FFA78-7A1C-860B-D087-44C8D3EEF8A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657" y="4067848"/>
              <a:ext cx="914400" cy="914400"/>
            </a:xfrm>
            <a:prstGeom prst="rect">
              <a:avLst/>
            </a:prstGeom>
          </p:spPr>
        </p:pic>
      </p:grpSp>
      <p:grpSp>
        <p:nvGrpSpPr>
          <p:cNvPr id="55" name="Group 54">
            <a:extLst>
              <a:ext uri="{FF2B5EF4-FFF2-40B4-BE49-F238E27FC236}">
                <a16:creationId xmlns:a16="http://schemas.microsoft.com/office/drawing/2014/main" id="{03FB5B7E-7130-6110-3E8A-28B8DAB2D848}"/>
              </a:ext>
            </a:extLst>
          </p:cNvPr>
          <p:cNvGrpSpPr/>
          <p:nvPr/>
        </p:nvGrpSpPr>
        <p:grpSpPr>
          <a:xfrm>
            <a:off x="1681953" y="422910"/>
            <a:ext cx="8828095" cy="972734"/>
            <a:chOff x="1681953" y="422910"/>
            <a:chExt cx="8828095" cy="972734"/>
          </a:xfrm>
        </p:grpSpPr>
        <p:grpSp>
          <p:nvGrpSpPr>
            <p:cNvPr id="41" name="Group 40">
              <a:extLst>
                <a:ext uri="{FF2B5EF4-FFF2-40B4-BE49-F238E27FC236}">
                  <a16:creationId xmlns:a16="http://schemas.microsoft.com/office/drawing/2014/main" id="{6AC3E464-ABC4-6979-691D-ADDD8F4B9504}"/>
                </a:ext>
              </a:extLst>
            </p:cNvPr>
            <p:cNvGrpSpPr/>
            <p:nvPr/>
          </p:nvGrpSpPr>
          <p:grpSpPr>
            <a:xfrm>
              <a:off x="1681953" y="422910"/>
              <a:ext cx="8828095" cy="972734"/>
              <a:chOff x="2008800" y="1833135"/>
              <a:chExt cx="8713434" cy="1064911"/>
            </a:xfrm>
          </p:grpSpPr>
          <p:grpSp>
            <p:nvGrpSpPr>
              <p:cNvPr id="42" name="Group 41">
                <a:extLst>
                  <a:ext uri="{FF2B5EF4-FFF2-40B4-BE49-F238E27FC236}">
                    <a16:creationId xmlns:a16="http://schemas.microsoft.com/office/drawing/2014/main" id="{7CC2BEF6-99C6-A61D-2204-EC7878D78438}"/>
                  </a:ext>
                </a:extLst>
              </p:cNvPr>
              <p:cNvGrpSpPr/>
              <p:nvPr/>
            </p:nvGrpSpPr>
            <p:grpSpPr>
              <a:xfrm>
                <a:off x="2008800" y="1833135"/>
                <a:ext cx="8713434" cy="1064911"/>
                <a:chOff x="2914515" y="2643552"/>
                <a:chExt cx="9113339" cy="1041959"/>
              </a:xfrm>
            </p:grpSpPr>
            <p:sp>
              <p:nvSpPr>
                <p:cNvPr id="46" name="Rectangle: Rounded Corners 45">
                  <a:extLst>
                    <a:ext uri="{FF2B5EF4-FFF2-40B4-BE49-F238E27FC236}">
                      <a16:creationId xmlns:a16="http://schemas.microsoft.com/office/drawing/2014/main" id="{52A86392-AEF7-E17B-F3CD-5D74E4E4FD96}"/>
                    </a:ext>
                  </a:extLst>
                </p:cNvPr>
                <p:cNvSpPr/>
                <p:nvPr/>
              </p:nvSpPr>
              <p:spPr>
                <a:xfrm>
                  <a:off x="3259667" y="2643784"/>
                  <a:ext cx="8423036" cy="1032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7" name="Freeform: Shape 46">
                  <a:extLst>
                    <a:ext uri="{FF2B5EF4-FFF2-40B4-BE49-F238E27FC236}">
                      <a16:creationId xmlns:a16="http://schemas.microsoft.com/office/drawing/2014/main" id="{58B6CD7A-099B-627B-9EC4-FA720EDBA63C}"/>
                    </a:ext>
                  </a:extLst>
                </p:cNvPr>
                <p:cNvSpPr/>
                <p:nvPr/>
              </p:nvSpPr>
              <p:spPr>
                <a:xfrm>
                  <a:off x="2914515" y="2643552"/>
                  <a:ext cx="1642533" cy="1041959"/>
                </a:xfrm>
                <a:custGeom>
                  <a:avLst/>
                  <a:gdLst>
                    <a:gd name="connsiteX0" fmla="*/ 172159 w 2370667"/>
                    <a:gd name="connsiteY0" fmla="*/ 0 h 1286933"/>
                    <a:gd name="connsiteX1" fmla="*/ 693455 w 2370667"/>
                    <a:gd name="connsiteY1" fmla="*/ 0 h 1286933"/>
                    <a:gd name="connsiteX2" fmla="*/ 860774 w 2370667"/>
                    <a:gd name="connsiteY2" fmla="*/ 0 h 1286933"/>
                    <a:gd name="connsiteX3" fmla="*/ 2370667 w 2370667"/>
                    <a:gd name="connsiteY3" fmla="*/ 0 h 1286933"/>
                    <a:gd name="connsiteX4" fmla="*/ 2049745 w 2370667"/>
                    <a:gd name="connsiteY4" fmla="*/ 643466 h 1286933"/>
                    <a:gd name="connsiteX5" fmla="*/ 2370667 w 2370667"/>
                    <a:gd name="connsiteY5" fmla="*/ 1286933 h 1286933"/>
                    <a:gd name="connsiteX6" fmla="*/ 860774 w 2370667"/>
                    <a:gd name="connsiteY6" fmla="*/ 1286933 h 1286933"/>
                    <a:gd name="connsiteX7" fmla="*/ 693455 w 2370667"/>
                    <a:gd name="connsiteY7" fmla="*/ 1286933 h 1286933"/>
                    <a:gd name="connsiteX8" fmla="*/ 172159 w 2370667"/>
                    <a:gd name="connsiteY8" fmla="*/ 1286933 h 1286933"/>
                    <a:gd name="connsiteX9" fmla="*/ 0 w 2370667"/>
                    <a:gd name="connsiteY9" fmla="*/ 1114774 h 1286933"/>
                    <a:gd name="connsiteX10" fmla="*/ 0 w 2370667"/>
                    <a:gd name="connsiteY10" fmla="*/ 172159 h 1286933"/>
                    <a:gd name="connsiteX11" fmla="*/ 172159 w 2370667"/>
                    <a:gd name="connsiteY11" fmla="*/ 0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67" h="1286933">
                      <a:moveTo>
                        <a:pt x="172159" y="0"/>
                      </a:moveTo>
                      <a:lnTo>
                        <a:pt x="693455" y="0"/>
                      </a:lnTo>
                      <a:lnTo>
                        <a:pt x="860774" y="0"/>
                      </a:lnTo>
                      <a:lnTo>
                        <a:pt x="2370667" y="0"/>
                      </a:lnTo>
                      <a:lnTo>
                        <a:pt x="2049745" y="643466"/>
                      </a:lnTo>
                      <a:lnTo>
                        <a:pt x="2370667" y="1286933"/>
                      </a:lnTo>
                      <a:lnTo>
                        <a:pt x="860774" y="1286933"/>
                      </a:lnTo>
                      <a:lnTo>
                        <a:pt x="693455" y="1286933"/>
                      </a:lnTo>
                      <a:lnTo>
                        <a:pt x="172159" y="1286933"/>
                      </a:lnTo>
                      <a:cubicBezTo>
                        <a:pt x="77078" y="1286933"/>
                        <a:pt x="0" y="1209855"/>
                        <a:pt x="0" y="1114774"/>
                      </a:cubicBezTo>
                      <a:lnTo>
                        <a:pt x="0" y="172159"/>
                      </a:lnTo>
                      <a:cubicBezTo>
                        <a:pt x="0" y="77078"/>
                        <a:pt x="77078" y="0"/>
                        <a:pt x="17215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48" name="Freeform: Shape 47">
                  <a:extLst>
                    <a:ext uri="{FF2B5EF4-FFF2-40B4-BE49-F238E27FC236}">
                      <a16:creationId xmlns:a16="http://schemas.microsoft.com/office/drawing/2014/main" id="{4E632181-EEC2-279F-BE83-E14A04867533}"/>
                    </a:ext>
                  </a:extLst>
                </p:cNvPr>
                <p:cNvSpPr/>
                <p:nvPr/>
              </p:nvSpPr>
              <p:spPr>
                <a:xfrm flipH="1">
                  <a:off x="10385321" y="2643784"/>
                  <a:ext cx="1642533" cy="1032933"/>
                </a:xfrm>
                <a:custGeom>
                  <a:avLst/>
                  <a:gdLst>
                    <a:gd name="connsiteX0" fmla="*/ 172159 w 2370667"/>
                    <a:gd name="connsiteY0" fmla="*/ 0 h 1286933"/>
                    <a:gd name="connsiteX1" fmla="*/ 693455 w 2370667"/>
                    <a:gd name="connsiteY1" fmla="*/ 0 h 1286933"/>
                    <a:gd name="connsiteX2" fmla="*/ 860774 w 2370667"/>
                    <a:gd name="connsiteY2" fmla="*/ 0 h 1286933"/>
                    <a:gd name="connsiteX3" fmla="*/ 2370667 w 2370667"/>
                    <a:gd name="connsiteY3" fmla="*/ 0 h 1286933"/>
                    <a:gd name="connsiteX4" fmla="*/ 2049745 w 2370667"/>
                    <a:gd name="connsiteY4" fmla="*/ 643466 h 1286933"/>
                    <a:gd name="connsiteX5" fmla="*/ 2370667 w 2370667"/>
                    <a:gd name="connsiteY5" fmla="*/ 1286933 h 1286933"/>
                    <a:gd name="connsiteX6" fmla="*/ 860774 w 2370667"/>
                    <a:gd name="connsiteY6" fmla="*/ 1286933 h 1286933"/>
                    <a:gd name="connsiteX7" fmla="*/ 693455 w 2370667"/>
                    <a:gd name="connsiteY7" fmla="*/ 1286933 h 1286933"/>
                    <a:gd name="connsiteX8" fmla="*/ 172159 w 2370667"/>
                    <a:gd name="connsiteY8" fmla="*/ 1286933 h 1286933"/>
                    <a:gd name="connsiteX9" fmla="*/ 0 w 2370667"/>
                    <a:gd name="connsiteY9" fmla="*/ 1114774 h 1286933"/>
                    <a:gd name="connsiteX10" fmla="*/ 0 w 2370667"/>
                    <a:gd name="connsiteY10" fmla="*/ 172159 h 1286933"/>
                    <a:gd name="connsiteX11" fmla="*/ 172159 w 2370667"/>
                    <a:gd name="connsiteY11" fmla="*/ 0 h 128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0667" h="1286933">
                      <a:moveTo>
                        <a:pt x="172159" y="0"/>
                      </a:moveTo>
                      <a:lnTo>
                        <a:pt x="693455" y="0"/>
                      </a:lnTo>
                      <a:lnTo>
                        <a:pt x="860774" y="0"/>
                      </a:lnTo>
                      <a:lnTo>
                        <a:pt x="2370667" y="0"/>
                      </a:lnTo>
                      <a:lnTo>
                        <a:pt x="2049745" y="643466"/>
                      </a:lnTo>
                      <a:lnTo>
                        <a:pt x="2370667" y="1286933"/>
                      </a:lnTo>
                      <a:lnTo>
                        <a:pt x="860774" y="1286933"/>
                      </a:lnTo>
                      <a:lnTo>
                        <a:pt x="693455" y="1286933"/>
                      </a:lnTo>
                      <a:lnTo>
                        <a:pt x="172159" y="1286933"/>
                      </a:lnTo>
                      <a:cubicBezTo>
                        <a:pt x="77078" y="1286933"/>
                        <a:pt x="0" y="1209855"/>
                        <a:pt x="0" y="1114774"/>
                      </a:cubicBezTo>
                      <a:lnTo>
                        <a:pt x="0" y="172159"/>
                      </a:lnTo>
                      <a:cubicBezTo>
                        <a:pt x="0" y="77078"/>
                        <a:pt x="77078" y="0"/>
                        <a:pt x="172159"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grpSp>
          <p:sp>
            <p:nvSpPr>
              <p:cNvPr id="43" name="TextBox 42">
                <a:extLst>
                  <a:ext uri="{FF2B5EF4-FFF2-40B4-BE49-F238E27FC236}">
                    <a16:creationId xmlns:a16="http://schemas.microsoft.com/office/drawing/2014/main" id="{FE69C64D-A406-0EC8-1E53-59C9EFDB3F91}"/>
                  </a:ext>
                </a:extLst>
              </p:cNvPr>
              <p:cNvSpPr txBox="1"/>
              <p:nvPr/>
            </p:nvSpPr>
            <p:spPr>
              <a:xfrm>
                <a:off x="3376213" y="1937168"/>
                <a:ext cx="6348237" cy="8423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TIẾN TRÌNH DẠY HỌC</a:t>
                </a:r>
              </a:p>
            </p:txBody>
          </p:sp>
        </p:grpSp>
        <p:pic>
          <p:nvPicPr>
            <p:cNvPr id="51" name="Graphic 50" descr="Badge New with solid fill">
              <a:extLst>
                <a:ext uri="{FF2B5EF4-FFF2-40B4-BE49-F238E27FC236}">
                  <a16:creationId xmlns:a16="http://schemas.microsoft.com/office/drawing/2014/main" id="{7E2E9FD5-5A8F-32AF-55D4-CCC3F84256D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65234" y="442224"/>
              <a:ext cx="914400" cy="914400"/>
            </a:xfrm>
            <a:prstGeom prst="rect">
              <a:avLst/>
            </a:prstGeom>
          </p:spPr>
        </p:pic>
        <p:pic>
          <p:nvPicPr>
            <p:cNvPr id="54" name="Graphic 53" descr="Badge New with solid fill">
              <a:extLst>
                <a:ext uri="{FF2B5EF4-FFF2-40B4-BE49-F238E27FC236}">
                  <a16:creationId xmlns:a16="http://schemas.microsoft.com/office/drawing/2014/main" id="{43CDEE82-0FE9-AE21-688D-F2CF707B99E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6547" y="431359"/>
              <a:ext cx="914400" cy="914400"/>
            </a:xfrm>
            <a:prstGeom prst="rect">
              <a:avLst/>
            </a:prstGeom>
          </p:spPr>
        </p:pic>
      </p:grpSp>
    </p:spTree>
    <p:extLst>
      <p:ext uri="{BB962C8B-B14F-4D97-AF65-F5344CB8AC3E}">
        <p14:creationId xmlns:p14="http://schemas.microsoft.com/office/powerpoint/2010/main" val="38903431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3"/>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p:tgtEl>
                                          <p:spTgt spid="21"/>
                                        </p:tgtEl>
                                        <p:attrNameLst>
                                          <p:attrName>ppt_x</p:attrName>
                                        </p:attrNameLst>
                                      </p:cBhvr>
                                      <p:tavLst>
                                        <p:tav tm="0">
                                          <p:val>
                                            <p:strVal val="#ppt_x-#ppt_w*1.125000"/>
                                          </p:val>
                                        </p:tav>
                                        <p:tav tm="100000">
                                          <p:val>
                                            <p:strVal val="#ppt_x"/>
                                          </p:val>
                                        </p:tav>
                                      </p:tavLst>
                                    </p:anim>
                                    <p:animEffect transition="in" filter="wipe(righ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p:tgtEl>
                                          <p:spTgt spid="29"/>
                                        </p:tgtEl>
                                        <p:attrNameLst>
                                          <p:attrName>ppt_x</p:attrName>
                                        </p:attrNameLst>
                                      </p:cBhvr>
                                      <p:tavLst>
                                        <p:tav tm="0">
                                          <p:val>
                                            <p:strVal val="#ppt_x-#ppt_w*1.125000"/>
                                          </p:val>
                                        </p:tav>
                                        <p:tav tm="100000">
                                          <p:val>
                                            <p:strVal val="#ppt_x"/>
                                          </p:val>
                                        </p:tav>
                                      </p:tavLst>
                                    </p:anim>
                                    <p:animEffect transition="in" filter="wipe(righ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p:tgtEl>
                                          <p:spTgt spid="38"/>
                                        </p:tgtEl>
                                        <p:attrNameLst>
                                          <p:attrName>ppt_x</p:attrName>
                                        </p:attrNameLst>
                                      </p:cBhvr>
                                      <p:tavLst>
                                        <p:tav tm="0">
                                          <p:val>
                                            <p:strVal val="#ppt_x-#ppt_w*1.125000"/>
                                          </p:val>
                                        </p:tav>
                                        <p:tav tm="100000">
                                          <p:val>
                                            <p:strVal val="#ppt_x"/>
                                          </p:val>
                                        </p:tav>
                                      </p:tavLst>
                                    </p:anim>
                                    <p:animEffect transition="in" filter="wipe(right)">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977DA2-7DB5-D9D8-67B2-12E34C738237}"/>
                  </a:ext>
                </a:extLst>
              </p:cNvPr>
              <p:cNvSpPr txBox="1"/>
              <p:nvPr/>
            </p:nvSpPr>
            <p:spPr>
              <a:xfrm>
                <a:off x="425434" y="1261283"/>
                <a:ext cx="11587042" cy="5251759"/>
              </a:xfrm>
              <a:prstGeom prst="rect">
                <a:avLst/>
              </a:prstGeom>
              <a:noFill/>
            </p:spPr>
            <p:txBody>
              <a:bodyPr wrap="square">
                <a:spAutoFit/>
              </a:bodyPr>
              <a:lstStyle/>
              <a:p>
                <a:pPr>
                  <a:lnSpc>
                    <a:spcPct val="110000"/>
                  </a:lnSpc>
                </a:pPr>
                <a:r>
                  <a:rPr lang="en-US" sz="3500" b="1">
                    <a:solidFill>
                      <a:srgbClr val="B7F4F3"/>
                    </a:solidFill>
                    <a:latin typeface="Arial" panose="020B0604020202020204" pitchFamily="34" charset="0"/>
                    <a:cs typeface="Arial" panose="020B0604020202020204" pitchFamily="34" charset="0"/>
                  </a:rPr>
                  <a:t>Vận dụng 3:</a:t>
                </a:r>
                <a:r>
                  <a:rPr kumimoji="0" lang="en-US" sz="3400" b="1" i="0" u="none" strike="noStrike" kern="1200" cap="none" spc="0" normalizeH="0" baseline="0" noProof="0">
                    <a:ln>
                      <a:noFill/>
                    </a:ln>
                    <a:solidFill>
                      <a:srgbClr val="FFCE54"/>
                    </a:solidFill>
                    <a:effectLst/>
                    <a:uLnTx/>
                    <a:uFillTx/>
                    <a:latin typeface="Arial" panose="020B0604020202020204" pitchFamily="34" charset="0"/>
                    <a:cs typeface="Arial" panose="020B0604020202020204" pitchFamily="34" charset="0"/>
                  </a:rPr>
                  <a:t> </a:t>
                </a:r>
                <a:r>
                  <a:rPr lang="en-US" sz="3400" b="1">
                    <a:solidFill>
                      <a:schemeClr val="bg1"/>
                    </a:solidFill>
                  </a:rPr>
                  <a:t>Một người bắt đầu mở một vòii nước. Nước từ vòi chảy với tốc độ là </a:t>
                </a:r>
                <a14:m>
                  <m:oMath xmlns:m="http://schemas.openxmlformats.org/officeDocument/2006/math">
                    <m:r>
                      <a:rPr lang="en-US" sz="3400" b="1" i="1" smtClean="0">
                        <a:solidFill>
                          <a:schemeClr val="bg1"/>
                        </a:solidFill>
                        <a:latin typeface="Cambria Math" panose="02040503050406030204" pitchFamily="18" charset="0"/>
                      </a:rPr>
                      <m:t>𝟐</m:t>
                    </m:r>
                    <m:r>
                      <a:rPr lang="en-US" sz="3400" b="1" i="1" smtClean="0">
                        <a:solidFill>
                          <a:schemeClr val="bg1"/>
                        </a:solidFill>
                        <a:latin typeface="Cambria Math" panose="02040503050406030204" pitchFamily="18" charset="0"/>
                      </a:rPr>
                      <m:t>𝒎</m:t>
                    </m:r>
                    <m:r>
                      <a:rPr lang="en-US" sz="3400" b="1" i="1" baseline="30000" smtClean="0">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𝒉</m:t>
                    </m:r>
                  </m:oMath>
                </a14:m>
                <a:r>
                  <a:rPr lang="en-US" sz="3400" b="1">
                    <a:solidFill>
                      <a:schemeClr val="bg1"/>
                    </a:solidFill>
                  </a:rPr>
                  <a:t> vào một cái bể đã chứa sẵn </a:t>
                </a:r>
                <a14:m>
                  <m:oMath xmlns:m="http://schemas.openxmlformats.org/officeDocument/2006/math">
                    <m:r>
                      <a:rPr lang="en-US" sz="3400" b="1" i="1" smtClean="0">
                        <a:solidFill>
                          <a:schemeClr val="bg1"/>
                        </a:solidFill>
                        <a:latin typeface="Cambria Math" panose="02040503050406030204" pitchFamily="18" charset="0"/>
                      </a:rPr>
                      <m:t>𝟓</m:t>
                    </m:r>
                    <m:r>
                      <a:rPr lang="en-US" sz="3400" b="1" i="1" smtClean="0">
                        <a:solidFill>
                          <a:schemeClr val="bg1"/>
                        </a:solidFill>
                        <a:latin typeface="Cambria Math" panose="02040503050406030204" pitchFamily="18" charset="0"/>
                      </a:rPr>
                      <m:t>𝒎</m:t>
                    </m:r>
                    <m:r>
                      <a:rPr lang="en-US" sz="3400" b="1" i="1" baseline="30000" smtClean="0">
                        <a:solidFill>
                          <a:schemeClr val="bg1"/>
                        </a:solidFill>
                        <a:latin typeface="Cambria Math" panose="02040503050406030204" pitchFamily="18" charset="0"/>
                      </a:rPr>
                      <m:t>𝟑</m:t>
                    </m:r>
                  </m:oMath>
                </a14:m>
                <a:r>
                  <a:rPr lang="en-US" sz="3400" b="1" baseline="30000">
                    <a:solidFill>
                      <a:schemeClr val="bg1"/>
                    </a:solidFill>
                  </a:rPr>
                  <a:t> </a:t>
                </a:r>
                <a:r>
                  <a:rPr lang="en-US" sz="3400" b="1">
                    <a:solidFill>
                      <a:schemeClr val="bg1"/>
                    </a:solidFill>
                  </a:rPr>
                  <a:t>nước.</a:t>
                </a:r>
              </a:p>
              <a:p>
                <a:pPr>
                  <a:lnSpc>
                    <a:spcPct val="110000"/>
                  </a:lnSpc>
                </a:pPr>
                <a:r>
                  <a:rPr lang="en-US" sz="3400" b="1">
                    <a:solidFill>
                      <a:schemeClr val="bg1"/>
                    </a:solidFill>
                  </a:rPr>
                  <a:t>a) Viết biểu thức tính thể tích </a:t>
                </a:r>
                <a14:m>
                  <m:oMath xmlns:m="http://schemas.openxmlformats.org/officeDocument/2006/math">
                    <m:r>
                      <a:rPr lang="en-US" sz="3400" b="1" i="1" smtClean="0">
                        <a:solidFill>
                          <a:schemeClr val="bg1"/>
                        </a:solidFill>
                        <a:latin typeface="Cambria Math" panose="02040503050406030204" pitchFamily="18" charset="0"/>
                      </a:rPr>
                      <m:t>𝒚</m:t>
                    </m:r>
                  </m:oMath>
                </a14:m>
                <a:r>
                  <a:rPr lang="en-US" sz="3400" b="1">
                    <a:solidFill>
                      <a:schemeClr val="bg1"/>
                    </a:solidFill>
                  </a:rPr>
                  <a:t> của nước có trong bể sau </a:t>
                </a:r>
                <a14:m>
                  <m:oMath xmlns:m="http://schemas.openxmlformats.org/officeDocument/2006/math">
                    <m:r>
                      <a:rPr lang="en-US" sz="3400" b="1" i="1" smtClean="0">
                        <a:solidFill>
                          <a:schemeClr val="bg1"/>
                        </a:solidFill>
                        <a:latin typeface="Cambria Math" panose="02040503050406030204" pitchFamily="18" charset="0"/>
                      </a:rPr>
                      <m:t>𝒙</m:t>
                    </m:r>
                  </m:oMath>
                </a14:m>
                <a:r>
                  <a:rPr lang="en-US" sz="3400" b="1">
                    <a:solidFill>
                      <a:schemeClr val="bg1"/>
                    </a:solidFill>
                  </a:rPr>
                  <a:t> giờ.</a:t>
                </a:r>
              </a:p>
              <a:p>
                <a:pPr>
                  <a:lnSpc>
                    <a:spcPct val="110000"/>
                  </a:lnSpc>
                </a:pPr>
                <a:r>
                  <a:rPr lang="en-US" sz="3400" b="1">
                    <a:solidFill>
                      <a:schemeClr val="bg1"/>
                    </a:solidFill>
                  </a:rPr>
                  <a:t>b) Gọi </a:t>
                </a:r>
                <a14:m>
                  <m:oMath xmlns:m="http://schemas.openxmlformats.org/officeDocument/2006/math">
                    <m:r>
                      <a:rPr lang="en-US" sz="3400" b="1" i="1" smtClean="0">
                        <a:solidFill>
                          <a:schemeClr val="bg1"/>
                        </a:solidFill>
                        <a:latin typeface="Cambria Math" panose="02040503050406030204" pitchFamily="18" charset="0"/>
                      </a:rPr>
                      <m:t>𝒚</m:t>
                    </m:r>
                    <m:r>
                      <a:rPr lang="en-US" sz="3400" b="1" i="1" smtClean="0">
                        <a:solidFill>
                          <a:schemeClr val="bg1"/>
                        </a:solidFill>
                        <a:latin typeface="Cambria Math" panose="02040503050406030204" pitchFamily="18" charset="0"/>
                      </a:rPr>
                      <m:t>=</m:t>
                    </m:r>
                    <m:r>
                      <a:rPr lang="en-US" sz="3400" b="1" i="1" smtClean="0">
                        <a:solidFill>
                          <a:schemeClr val="bg1"/>
                        </a:solidFill>
                        <a:latin typeface="Cambria Math" panose="02040503050406030204" pitchFamily="18" charset="0"/>
                      </a:rPr>
                      <m:t>𝒇</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oMath>
                </a14:m>
                <a:r>
                  <a:rPr lang="en-US" sz="3400" b="1">
                    <a:solidFill>
                      <a:schemeClr val="bg1"/>
                    </a:solidFill>
                  </a:rPr>
                  <a:t> là hàm số xác định được từ câu a). Vẽ đồ thị </a:t>
                </a:r>
                <a14:m>
                  <m:oMath xmlns:m="http://schemas.openxmlformats.org/officeDocument/2006/math">
                    <m:r>
                      <a:rPr lang="en-US" sz="3400" b="1" i="1" smtClean="0">
                        <a:solidFill>
                          <a:schemeClr val="bg1"/>
                        </a:solidFill>
                        <a:latin typeface="Cambria Math" panose="02040503050406030204" pitchFamily="18" charset="0"/>
                      </a:rPr>
                      <m:t>𝒅</m:t>
                    </m:r>
                  </m:oMath>
                </a14:m>
                <a:r>
                  <a:rPr lang="en-US" sz="3400" b="1">
                    <a:solidFill>
                      <a:schemeClr val="bg1"/>
                    </a:solidFill>
                  </a:rPr>
                  <a:t> của hàm số này.</a:t>
                </a:r>
              </a:p>
              <a:p>
                <a:pPr>
                  <a:lnSpc>
                    <a:spcPct val="110000"/>
                  </a:lnSpc>
                </a:pPr>
                <a:r>
                  <a:rPr lang="en-US" sz="3400" b="1">
                    <a:solidFill>
                      <a:schemeClr val="bg1"/>
                    </a:solidFill>
                  </a:rPr>
                  <a:t>c) Viết phương trình tham số và phương trình</a:t>
                </a:r>
                <a:r>
                  <a:rPr lang="vi-VN" sz="3400" b="1">
                    <a:solidFill>
                      <a:schemeClr val="bg1"/>
                    </a:solidFill>
                  </a:rPr>
                  <a:t> t</a:t>
                </a:r>
                <a:r>
                  <a:rPr lang="en-US" sz="3400" b="1">
                    <a:solidFill>
                      <a:schemeClr val="bg1"/>
                    </a:solidFill>
                  </a:rPr>
                  <a:t>ổng quát của đường thẳng </a:t>
                </a:r>
                <a14:m>
                  <m:oMath xmlns:m="http://schemas.openxmlformats.org/officeDocument/2006/math">
                    <m:d>
                      <m:dPr>
                        <m:ctrlPr>
                          <a:rPr lang="en-US" sz="3400" b="1" i="1" smtClean="0">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rPr>
                  <a:t>.</a:t>
                </a:r>
              </a:p>
            </p:txBody>
          </p:sp>
        </mc:Choice>
        <mc:Fallback xmlns="">
          <p:sp>
            <p:nvSpPr>
              <p:cNvPr id="2" name="TextBox 1">
                <a:extLst>
                  <a:ext uri="{FF2B5EF4-FFF2-40B4-BE49-F238E27FC236}">
                    <a16:creationId xmlns:a16="http://schemas.microsoft.com/office/drawing/2014/main" id="{F5977DA2-7DB5-D9D8-67B2-12E34C738237}"/>
                  </a:ext>
                </a:extLst>
              </p:cNvPr>
              <p:cNvSpPr txBox="1">
                <a:spLocks noRot="1" noChangeAspect="1" noMove="1" noResize="1" noEditPoints="1" noAdjustHandles="1" noChangeArrowheads="1" noChangeShapeType="1" noTextEdit="1"/>
              </p:cNvSpPr>
              <p:nvPr/>
            </p:nvSpPr>
            <p:spPr>
              <a:xfrm>
                <a:off x="425434" y="1261283"/>
                <a:ext cx="11587042" cy="5251759"/>
              </a:xfrm>
              <a:prstGeom prst="rect">
                <a:avLst/>
              </a:prstGeom>
              <a:blipFill>
                <a:blip r:embed="rId5"/>
                <a:stretch>
                  <a:fillRect l="-1578" t="-1742" r="-158" b="-3136"/>
                </a:stretch>
              </a:blipFill>
            </p:spPr>
            <p:txBody>
              <a:bodyPr/>
              <a:lstStyle/>
              <a:p>
                <a:r>
                  <a:rPr lang="en-US">
                    <a:noFill/>
                  </a:rPr>
                  <a:t> </a:t>
                </a:r>
              </a:p>
            </p:txBody>
          </p:sp>
        </mc:Fallback>
      </mc:AlternateContent>
    </p:spTree>
    <p:extLst>
      <p:ext uri="{BB962C8B-B14F-4D97-AF65-F5344CB8AC3E}">
        <p14:creationId xmlns:p14="http://schemas.microsoft.com/office/powerpoint/2010/main" val="381875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
        <p:nvSpPr>
          <p:cNvPr id="2" name="TextBox 1">
            <a:extLst>
              <a:ext uri="{FF2B5EF4-FFF2-40B4-BE49-F238E27FC236}">
                <a16:creationId xmlns:a16="http://schemas.microsoft.com/office/drawing/2014/main" id="{C15258EC-52FB-7C25-4A86-BD58FF2F37CB}"/>
              </a:ext>
            </a:extLst>
          </p:cNvPr>
          <p:cNvSpPr txBox="1"/>
          <p:nvPr/>
        </p:nvSpPr>
        <p:spPr>
          <a:xfrm>
            <a:off x="425434" y="1446476"/>
            <a:ext cx="2740388" cy="646331"/>
          </a:xfrm>
          <a:prstGeom prst="rect">
            <a:avLst/>
          </a:prstGeom>
          <a:noFill/>
        </p:spPr>
        <p:txBody>
          <a:bodyPr wrap="square">
            <a:spAutoFit/>
          </a:bodyPr>
          <a:lstStyle/>
          <a:p>
            <a:pPr>
              <a:lnSpc>
                <a:spcPct val="110000"/>
              </a:lnSpc>
            </a:pPr>
            <a:r>
              <a:rPr lang="en-US" sz="3500" b="1" dirty="0">
                <a:solidFill>
                  <a:srgbClr val="FF0000"/>
                </a:solidFill>
                <a:latin typeface="Arial" panose="020B0604020202020204" pitchFamily="34" charset="0"/>
                <a:cs typeface="Arial" panose="020B0604020202020204" pitchFamily="34" charset="0"/>
              </a:rPr>
              <a:t>TL: </a:t>
            </a:r>
            <a:endParaRPr lang="en-US" sz="3400" b="1" dirty="0">
              <a:solidFill>
                <a:srgbClr val="FF0000"/>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FF980BF-B1CE-D4E2-7365-77A6E88FF4F8}"/>
                  </a:ext>
                </a:extLst>
              </p:cNvPr>
              <p:cNvSpPr txBox="1"/>
              <p:nvPr/>
            </p:nvSpPr>
            <p:spPr>
              <a:xfrm>
                <a:off x="1008992" y="2291843"/>
                <a:ext cx="9795641" cy="2558906"/>
              </a:xfrm>
              <a:prstGeom prst="rect">
                <a:avLst/>
              </a:prstGeom>
              <a:noFill/>
            </p:spPr>
            <p:txBody>
              <a:bodyPr wrap="square">
                <a:spAutoFit/>
              </a:bodyPr>
              <a:lstStyle/>
              <a:p>
                <a:pPr marR="30480" algn="just">
                  <a:lnSpc>
                    <a:spcPct val="150000"/>
                  </a:lnSpc>
                  <a:spcBef>
                    <a:spcPts val="300"/>
                  </a:spcBef>
                  <a:spcAft>
                    <a:spcPts val="300"/>
                  </a:spcAft>
                </a:pPr>
                <a:r>
                  <a:rPr lang="en-US" sz="3400" b="1">
                    <a:solidFill>
                      <a:schemeClr val="bg1"/>
                    </a:solidFill>
                    <a:effectLst/>
                    <a:latin typeface="Arial" panose="020B0604020202020204" pitchFamily="34" charset="0"/>
                    <a:ea typeface="SimSun" panose="02010600030101010101" pitchFamily="2" charset="-122"/>
                    <a:cs typeface="Arial" panose="020B0604020202020204" pitchFamily="34" charset="0"/>
                  </a:rPr>
                  <a:t>a) </a:t>
                </a:r>
                <a14:m>
                  <m:oMath xmlns:m="http://schemas.openxmlformats.org/officeDocument/2006/math">
                    <m:r>
                      <a:rPr lang="en-US" sz="3400" b="1" i="1" smtClean="0">
                        <a:solidFill>
                          <a:schemeClr val="bg1"/>
                        </a:solidFill>
                        <a:effectLst/>
                        <a:latin typeface="Cambria Math" panose="02040503050406030204" pitchFamily="18" charset="0"/>
                        <a:ea typeface="SimSun" panose="02010600030101010101" pitchFamily="2" charset="-122"/>
                        <a:cs typeface="Arial" panose="020B0604020202020204" pitchFamily="34" charset="0"/>
                      </a:rPr>
                      <m:t>𝒚</m:t>
                    </m:r>
                    <m:r>
                      <a:rPr lang="en-US" sz="3400" b="1" i="1" smtClean="0">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smtClean="0">
                        <a:solidFill>
                          <a:schemeClr val="bg1"/>
                        </a:solidFill>
                        <a:effectLst/>
                        <a:latin typeface="Cambria Math" panose="02040503050406030204" pitchFamily="18" charset="0"/>
                        <a:ea typeface="SimSun" panose="02010600030101010101" pitchFamily="2" charset="-122"/>
                        <a:cs typeface="Arial" panose="020B0604020202020204" pitchFamily="34" charset="0"/>
                      </a:rPr>
                      <m:t>𝟐</m:t>
                    </m:r>
                    <m:r>
                      <a:rPr lang="en-US" sz="3400" b="1" i="1" smtClean="0">
                        <a:solidFill>
                          <a:schemeClr val="bg1"/>
                        </a:solidFill>
                        <a:effectLst/>
                        <a:latin typeface="Cambria Math" panose="02040503050406030204" pitchFamily="18" charset="0"/>
                        <a:ea typeface="SimSun" panose="02010600030101010101" pitchFamily="2" charset="-122"/>
                        <a:cs typeface="Arial" panose="020B0604020202020204" pitchFamily="34" charset="0"/>
                      </a:rPr>
                      <m:t>𝒙</m:t>
                    </m:r>
                    <m:r>
                      <a:rPr lang="en-US" sz="3400" b="1" i="1" smtClean="0">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smtClean="0">
                        <a:solidFill>
                          <a:schemeClr val="bg1"/>
                        </a:solidFill>
                        <a:effectLst/>
                        <a:latin typeface="Cambria Math" panose="02040503050406030204" pitchFamily="18" charset="0"/>
                        <a:ea typeface="SimSun" panose="02010600030101010101" pitchFamily="2" charset="-122"/>
                        <a:cs typeface="Arial" panose="020B0604020202020204" pitchFamily="34" charset="0"/>
                      </a:rPr>
                      <m:t>𝟓</m:t>
                    </m:r>
                  </m:oMath>
                </a14:m>
                <a:r>
                  <a:rPr lang="en-US" sz="3400" b="1">
                    <a:solidFill>
                      <a:schemeClr val="bg1"/>
                    </a:solidFill>
                    <a:effectLst/>
                    <a:latin typeface="Arial" panose="020B0604020202020204" pitchFamily="34" charset="0"/>
                    <a:ea typeface="SimSun" panose="02010600030101010101" pitchFamily="2" charset="-122"/>
                    <a:cs typeface="Arial" panose="020B0604020202020204" pitchFamily="34" charset="0"/>
                  </a:rPr>
                  <a:t>;		b) Đồ thị như hình bên;</a:t>
                </a:r>
                <a:endParaRPr lang="en-US" sz="3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30480" algn="just">
                  <a:lnSpc>
                    <a:spcPct val="150000"/>
                  </a:lnSpc>
                  <a:spcBef>
                    <a:spcPts val="300"/>
                  </a:spcBef>
                  <a:spcAft>
                    <a:spcPts val="300"/>
                  </a:spcAft>
                </a:pPr>
                <a:r>
                  <a:rPr lang="en-US" sz="3400" b="1">
                    <a:solidFill>
                      <a:schemeClr val="bg1"/>
                    </a:solidFill>
                    <a:effectLst/>
                    <a:latin typeface="Arial" panose="020B0604020202020204" pitchFamily="34" charset="0"/>
                    <a:ea typeface="SimSun" panose="02010600030101010101" pitchFamily="2" charset="-122"/>
                    <a:cs typeface="Arial" panose="020B0604020202020204" pitchFamily="34" charset="0"/>
                  </a:rPr>
                  <a:t>c) </a:t>
                </a:r>
                <a14:m>
                  <m:oMath xmlns:m="http://schemas.openxmlformats.org/officeDocument/2006/math">
                    <m:d>
                      <m:dPr>
                        <m:ctrlP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ctrlPr>
                      </m:dPr>
                      <m:e>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𝒅</m:t>
                        </m:r>
                      </m:e>
                    </m:d>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d>
                      <m:dPr>
                        <m:begChr m:val="{"/>
                        <m:endChr m:val=""/>
                        <m:ctrlP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ctrlPr>
                      </m:dPr>
                      <m:e>
                        <m:eqArr>
                          <m:eqArrPr>
                            <m:ctrlP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ctrlPr>
                          </m:eqArrPr>
                          <m:e>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&amp;</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𝒙</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𝒕</m:t>
                            </m:r>
                          </m:e>
                          <m:e>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&amp;</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𝒚</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𝟐</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𝒕</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𝟓</m:t>
                            </m:r>
                          </m:e>
                        </m:eqArr>
                      </m:e>
                    </m:d>
                  </m:oMath>
                </a14:m>
                <a:r>
                  <a:rPr lang="en-US" sz="34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ctrlPr>
                      </m:dPr>
                      <m:e>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𝒅</m:t>
                        </m:r>
                      </m:e>
                    </m:d>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𝟐</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𝒙</m:t>
                    </m:r>
                    <m:r>
                      <a:rPr lang="en-US" sz="3400" b="1" i="1">
                        <a:solidFill>
                          <a:schemeClr val="bg1"/>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𝒚</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𝟓</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m:t>
                    </m:r>
                    <m:r>
                      <a:rPr lang="en-US" sz="3400" b="1" i="1">
                        <a:solidFill>
                          <a:schemeClr val="bg1"/>
                        </a:solidFill>
                        <a:effectLst/>
                        <a:latin typeface="Cambria Math" panose="02040503050406030204" pitchFamily="18" charset="0"/>
                        <a:ea typeface="SimSun" panose="02010600030101010101" pitchFamily="2" charset="-122"/>
                        <a:cs typeface="Arial" panose="020B0604020202020204" pitchFamily="34" charset="0"/>
                      </a:rPr>
                      <m:t>𝟎</m:t>
                    </m:r>
                  </m:oMath>
                </a14:m>
                <a:endParaRPr lang="en-US" sz="34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5FF980BF-B1CE-D4E2-7365-77A6E88FF4F8}"/>
                  </a:ext>
                </a:extLst>
              </p:cNvPr>
              <p:cNvSpPr txBox="1">
                <a:spLocks noRot="1" noChangeAspect="1" noMove="1" noResize="1" noEditPoints="1" noAdjustHandles="1" noChangeArrowheads="1" noChangeShapeType="1" noTextEdit="1"/>
              </p:cNvSpPr>
              <p:nvPr/>
            </p:nvSpPr>
            <p:spPr>
              <a:xfrm>
                <a:off x="1008992" y="2291843"/>
                <a:ext cx="9795641" cy="2558906"/>
              </a:xfrm>
              <a:prstGeom prst="rect">
                <a:avLst/>
              </a:prstGeom>
              <a:blipFill>
                <a:blip r:embed="rId6"/>
                <a:stretch>
                  <a:fillRect l="-1743"/>
                </a:stretch>
              </a:blipFill>
            </p:spPr>
            <p:txBody>
              <a:bodyPr/>
              <a:lstStyle/>
              <a:p>
                <a:r>
                  <a:rPr lang="en-US">
                    <a:noFill/>
                  </a:rPr>
                  <a:t> </a:t>
                </a:r>
              </a:p>
            </p:txBody>
          </p:sp>
        </mc:Fallback>
      </mc:AlternateContent>
    </p:spTree>
    <p:extLst>
      <p:ext uri="{BB962C8B-B14F-4D97-AF65-F5344CB8AC3E}">
        <p14:creationId xmlns:p14="http://schemas.microsoft.com/office/powerpoint/2010/main" val="2705384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wipe(left)">
                                      <p:cBhvr>
                                        <p:cTn id="20" dur="500"/>
                                        <p:tgtEl>
                                          <p:spTgt spid="18">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wipe(left)">
                                      <p:cBhvr>
                                        <p:cTn id="24"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92369" y="1754781"/>
                <a:ext cx="7999990" cy="1588127"/>
              </a:xfrm>
              <a:prstGeom prst="rect">
                <a:avLst/>
              </a:prstGeom>
              <a:noFill/>
            </p:spPr>
            <p:txBody>
              <a:bodyPr wrap="square" rtlCol="0">
                <a:spAutoFit/>
              </a:bodyPr>
              <a:lstStyle/>
              <a:p>
                <a:pPr lvl="0" algn="just">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H1: </a:t>
                </a:r>
                <a:r>
                  <a:rPr lang="en-US" sz="3400">
                    <a:solidFill>
                      <a:schemeClr val="bg1"/>
                    </a:solidFill>
                    <a:latin typeface="Arial" panose="020B0604020202020204" pitchFamily="34" charset="0"/>
                    <a:cs typeface="Arial" panose="020B0604020202020204" pitchFamily="34" charset="0"/>
                  </a:rPr>
                  <a:t>Cho hai đường thẳng </a:t>
                </a:r>
                <a14:m>
                  <m:oMath xmlns:m="http://schemas.openxmlformats.org/officeDocument/2006/math">
                    <m:d>
                      <m:dPr>
                        <m:ctrlPr>
                          <a:rPr lang="vi-VN" sz="3400" i="1" smtClean="0">
                            <a:solidFill>
                              <a:schemeClr val="bg1"/>
                            </a:solidFill>
                            <a:latin typeface="Cambria Math" panose="02040503050406030204" pitchFamily="18" charset="0"/>
                          </a:rPr>
                        </m:ctrlPr>
                      </m:dPr>
                      <m:e>
                        <m:r>
                          <a:rPr lang="vi-VN" sz="3400" i="1">
                            <a:solidFill>
                              <a:schemeClr val="bg1"/>
                            </a:solidFill>
                            <a:latin typeface="Cambria Math" panose="02040503050406030204" pitchFamily="18" charset="0"/>
                          </a:rPr>
                          <m:t>∆</m:t>
                        </m:r>
                        <m:r>
                          <a:rPr lang="en-US" sz="3400" i="1" baseline="-25000">
                            <a:solidFill>
                              <a:schemeClr val="bg1"/>
                            </a:solidFill>
                            <a:latin typeface="Cambria Math" panose="02040503050406030204" pitchFamily="18" charset="0"/>
                            <a:cs typeface="Arial" panose="020B0604020202020204" pitchFamily="34" charset="0"/>
                          </a:rPr>
                          <m:t>1</m:t>
                        </m:r>
                      </m:e>
                    </m:d>
                  </m:oMath>
                </a14:m>
                <a:r>
                  <a:rPr lang="en-US" sz="3400" baseline="-25000">
                    <a:solidFill>
                      <a:schemeClr val="bg1"/>
                    </a:solidFill>
                    <a:latin typeface="Arial" panose="020B0604020202020204" pitchFamily="34" charset="0"/>
                    <a:cs typeface="Arial" panose="020B0604020202020204" pitchFamily="34" charset="0"/>
                  </a:rPr>
                  <a:t> </a:t>
                </a:r>
                <a:r>
                  <a:rPr lang="en-US" sz="3400">
                    <a:solidFill>
                      <a:schemeClr val="bg1"/>
                    </a:solidFill>
                    <a:latin typeface="Arial" panose="020B0604020202020204" pitchFamily="34" charset="0"/>
                    <a:cs typeface="Arial" panose="020B0604020202020204" pitchFamily="34" charset="0"/>
                  </a:rPr>
                  <a:t>và </a:t>
                </a:r>
                <a14:m>
                  <m:oMath xmlns:m="http://schemas.openxmlformats.org/officeDocument/2006/math">
                    <m:d>
                      <m:dPr>
                        <m:ctrlPr>
                          <a:rPr lang="vi-VN" sz="3400" i="1">
                            <a:solidFill>
                              <a:schemeClr val="bg1"/>
                            </a:solidFill>
                            <a:latin typeface="Cambria Math" panose="02040503050406030204" pitchFamily="18" charset="0"/>
                          </a:rPr>
                        </m:ctrlPr>
                      </m:dPr>
                      <m:e>
                        <m:r>
                          <a:rPr lang="vi-VN" sz="3400" i="1">
                            <a:solidFill>
                              <a:schemeClr val="bg1"/>
                            </a:solidFill>
                            <a:latin typeface="Cambria Math" panose="02040503050406030204" pitchFamily="18" charset="0"/>
                          </a:rPr>
                          <m:t>∆</m:t>
                        </m:r>
                        <m:r>
                          <a:rPr lang="en-US" sz="3400" b="0" i="1" baseline="-25000" smtClean="0">
                            <a:solidFill>
                              <a:schemeClr val="bg1"/>
                            </a:solidFill>
                            <a:latin typeface="Cambria Math" panose="02040503050406030204" pitchFamily="18" charset="0"/>
                            <a:cs typeface="Arial" panose="020B0604020202020204" pitchFamily="34" charset="0"/>
                          </a:rPr>
                          <m:t>2</m:t>
                        </m:r>
                      </m:e>
                    </m:d>
                  </m:oMath>
                </a14:m>
                <a:r>
                  <a:rPr lang="en-US" sz="3400">
                    <a:solidFill>
                      <a:schemeClr val="bg1"/>
                    </a:solidFill>
                    <a:latin typeface="Arial" panose="020B0604020202020204" pitchFamily="34" charset="0"/>
                    <a:cs typeface="Arial" panose="020B0604020202020204" pitchFamily="34" charset="0"/>
                  </a:rPr>
                  <a:t> có vectơ pháp tuyển lần lượt là </a:t>
                </a:r>
                <a14:m>
                  <m:oMath xmlns:m="http://schemas.openxmlformats.org/officeDocument/2006/math">
                    <m:acc>
                      <m:accPr>
                        <m:chr m:val="⃗"/>
                        <m:ctrlPr>
                          <a:rPr lang="en-US" sz="3400" i="1">
                            <a:solidFill>
                              <a:schemeClr val="bg1"/>
                            </a:solidFill>
                            <a:latin typeface="Cambria Math" panose="02040503050406030204" pitchFamily="18" charset="0"/>
                          </a:rPr>
                        </m:ctrlPr>
                      </m:accPr>
                      <m:e>
                        <m:r>
                          <a:rPr lang="vi-VN" sz="3400" i="1">
                            <a:solidFill>
                              <a:schemeClr val="bg1"/>
                            </a:solidFill>
                            <a:latin typeface="Cambria Math" panose="02040503050406030204" pitchFamily="18" charset="0"/>
                          </a:rPr>
                          <m:t>𝑛</m:t>
                        </m:r>
                      </m:e>
                    </m:acc>
                  </m:oMath>
                </a14:m>
                <a:r>
                  <a:rPr lang="en-US" sz="3400" baseline="-25000">
                    <a:solidFill>
                      <a:schemeClr val="bg1"/>
                    </a:solidFill>
                    <a:latin typeface="Arial" panose="020B0604020202020204" pitchFamily="34" charset="0"/>
                    <a:cs typeface="Arial" panose="020B0604020202020204" pitchFamily="34" charset="0"/>
                  </a:rPr>
                  <a:t>1</a:t>
                </a:r>
                <a:r>
                  <a:rPr lang="en-US" sz="3400">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3400" i="1">
                            <a:solidFill>
                              <a:schemeClr val="bg1"/>
                            </a:solidFill>
                            <a:latin typeface="Cambria Math" panose="02040503050406030204" pitchFamily="18" charset="0"/>
                          </a:rPr>
                        </m:ctrlPr>
                      </m:accPr>
                      <m:e>
                        <m:r>
                          <a:rPr lang="vi-VN" sz="3400" i="1">
                            <a:solidFill>
                              <a:schemeClr val="bg1"/>
                            </a:solidFill>
                            <a:latin typeface="Cambria Math" panose="02040503050406030204" pitchFamily="18" charset="0"/>
                          </a:rPr>
                          <m:t>𝑛</m:t>
                        </m:r>
                      </m:e>
                    </m:acc>
                  </m:oMath>
                </a14:m>
                <a:r>
                  <a:rPr lang="en-US" sz="3400" baseline="-25000">
                    <a:solidFill>
                      <a:schemeClr val="bg1"/>
                    </a:solidFill>
                    <a:latin typeface="Arial" panose="020B0604020202020204" pitchFamily="34" charset="0"/>
                    <a:cs typeface="Arial" panose="020B0604020202020204" pitchFamily="34" charset="0"/>
                  </a:rPr>
                  <a:t>2 </a:t>
                </a:r>
                <a:r>
                  <a:rPr lang="vi-VN" sz="3400">
                    <a:solidFill>
                      <a:schemeClr val="bg1"/>
                    </a:solidFill>
                    <a:latin typeface="Arial" panose="020B0604020202020204" pitchFamily="34" charset="0"/>
                    <a:cs typeface="Arial" panose="020B0604020202020204" pitchFamily="34" charset="0"/>
                  </a:rPr>
                  <a:t>.</a:t>
                </a:r>
                <a:endParaRPr kumimoji="0" lang="en-US" sz="3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92369" y="1754781"/>
                <a:ext cx="7999990" cy="1588127"/>
              </a:xfrm>
              <a:prstGeom prst="rect">
                <a:avLst/>
              </a:prstGeom>
              <a:blipFill>
                <a:blip r:embed="rId6"/>
                <a:stretch>
                  <a:fillRect l="-2287" r="-2134" b="-1269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519886"/>
          </a:xfrm>
          <a:prstGeom prst="rect">
            <a:avLst/>
          </a:prstGeom>
          <a:noFill/>
        </p:spPr>
        <p:txBody>
          <a:bodyPr wrap="square">
            <a:spAutoFit/>
          </a:bodyPr>
          <a:lstStyle/>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2.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Vị trí tương đối của hai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4AB887-4F51-3DAD-A106-81E1C2073A7F}"/>
                  </a:ext>
                </a:extLst>
              </p:cNvPr>
              <p:cNvSpPr txBox="1"/>
              <p:nvPr/>
            </p:nvSpPr>
            <p:spPr>
              <a:xfrm>
                <a:off x="492368" y="3429000"/>
                <a:ext cx="8903880" cy="3171061"/>
              </a:xfrm>
              <a:prstGeom prst="rect">
                <a:avLst/>
              </a:prstGeom>
              <a:noFill/>
            </p:spPr>
            <p:txBody>
              <a:bodyPr wrap="square">
                <a:spAutoFit/>
              </a:bodyPr>
              <a:lstStyle/>
              <a:p>
                <a:pPr>
                  <a:lnSpc>
                    <a:spcPct val="107000"/>
                  </a:lnSpc>
                  <a:spcAft>
                    <a:spcPts val="800"/>
                  </a:spcAft>
                </a:pP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Nêu nhận xét về vị trí tương đối giữa </a:t>
                </a:r>
                <a14:m>
                  <m:oMath xmlns:m="http://schemas.openxmlformats.org/officeDocument/2006/math">
                    <m:d>
                      <m:dPr>
                        <m:ctrlPr>
                          <a:rPr lang="vi-VN" sz="3400" i="1">
                            <a:solidFill>
                              <a:schemeClr val="bg1"/>
                            </a:solidFill>
                            <a:latin typeface="Cambria Math" panose="02040503050406030204" pitchFamily="18" charset="0"/>
                          </a:rPr>
                        </m:ctrlPr>
                      </m:dPr>
                      <m:e>
                        <m:r>
                          <a:rPr lang="vi-VN" sz="3400" i="1">
                            <a:solidFill>
                              <a:schemeClr val="bg1"/>
                            </a:solidFill>
                            <a:latin typeface="Cambria Math" panose="02040503050406030204" pitchFamily="18" charset="0"/>
                          </a:rPr>
                          <m:t>∆</m:t>
                        </m:r>
                        <m:r>
                          <a:rPr lang="en-US" sz="3400" i="1" baseline="-25000">
                            <a:solidFill>
                              <a:schemeClr val="bg1"/>
                            </a:solidFill>
                            <a:latin typeface="Cambria Math" panose="02040503050406030204" pitchFamily="18" charset="0"/>
                            <a:cs typeface="Arial" panose="020B0604020202020204" pitchFamily="34" charset="0"/>
                          </a:rPr>
                          <m:t>1</m:t>
                        </m:r>
                      </m:e>
                    </m:d>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b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d>
                      <m:dPr>
                        <m:ctrlPr>
                          <a:rPr lang="vi-VN" sz="3400" i="1">
                            <a:solidFill>
                              <a:schemeClr val="bg1"/>
                            </a:solidFill>
                            <a:latin typeface="Cambria Math" panose="02040503050406030204" pitchFamily="18" charset="0"/>
                          </a:rPr>
                        </m:ctrlPr>
                      </m:dPr>
                      <m:e>
                        <m:r>
                          <a:rPr lang="vi-VN" sz="3400" i="1">
                            <a:solidFill>
                              <a:schemeClr val="bg1"/>
                            </a:solidFill>
                            <a:latin typeface="Cambria Math" panose="02040503050406030204" pitchFamily="18" charset="0"/>
                          </a:rPr>
                          <m:t>∆</m:t>
                        </m:r>
                        <m:r>
                          <a:rPr lang="en-US" sz="3400" i="1" baseline="-25000">
                            <a:solidFill>
                              <a:schemeClr val="bg1"/>
                            </a:solidFill>
                            <a:latin typeface="Cambria Math" panose="02040503050406030204" pitchFamily="18" charset="0"/>
                            <a:cs typeface="Arial" panose="020B0604020202020204" pitchFamily="34" charset="0"/>
                          </a:rPr>
                          <m:t>2</m:t>
                        </m:r>
                      </m:e>
                    </m:d>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trong các trường hợp sau:</a:t>
                </a:r>
                <a:endParaRPr lang="en-US" sz="3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 </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cùng phương (Hình 5a, b);</a:t>
                </a:r>
                <a:endParaRPr lang="en-US" sz="3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không cùng phương (Hình 5c, d);</a:t>
                </a:r>
                <a:endParaRPr lang="en-US" sz="3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 </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vuông góc (Hình 5d).</a:t>
                </a:r>
                <a:endParaRPr lang="en-US" sz="3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4E4AB887-4F51-3DAD-A106-81E1C2073A7F}"/>
                  </a:ext>
                </a:extLst>
              </p:cNvPr>
              <p:cNvSpPr txBox="1">
                <a:spLocks noRot="1" noChangeAspect="1" noMove="1" noResize="1" noEditPoints="1" noAdjustHandles="1" noChangeArrowheads="1" noChangeShapeType="1" noTextEdit="1"/>
              </p:cNvSpPr>
              <p:nvPr/>
            </p:nvSpPr>
            <p:spPr>
              <a:xfrm>
                <a:off x="492368" y="3429000"/>
                <a:ext cx="8903880" cy="3171061"/>
              </a:xfrm>
              <a:prstGeom prst="rect">
                <a:avLst/>
              </a:prstGeom>
              <a:blipFill>
                <a:blip r:embed="rId7"/>
                <a:stretch>
                  <a:fillRect l="-1918" t="-3077" b="-5385"/>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9FC389E7-16D5-5CCE-E2FE-8777AC4BBA28}"/>
              </a:ext>
            </a:extLst>
          </p:cNvPr>
          <p:cNvGrpSpPr/>
          <p:nvPr/>
        </p:nvGrpSpPr>
        <p:grpSpPr>
          <a:xfrm>
            <a:off x="8946367" y="2011712"/>
            <a:ext cx="1267971" cy="1304414"/>
            <a:chOff x="8882850" y="1727671"/>
            <a:chExt cx="1267971" cy="1304414"/>
          </a:xfrm>
        </p:grpSpPr>
        <p:cxnSp>
          <p:nvCxnSpPr>
            <p:cNvPr id="17" name="Straight Connector 16">
              <a:extLst>
                <a:ext uri="{FF2B5EF4-FFF2-40B4-BE49-F238E27FC236}">
                  <a16:creationId xmlns:a16="http://schemas.microsoft.com/office/drawing/2014/main" id="{231F9CD7-4B15-A145-231F-5E3A7F41AA23}"/>
                </a:ext>
              </a:extLst>
            </p:cNvPr>
            <p:cNvCxnSpPr>
              <a:cxnSpLocks/>
            </p:cNvCxnSpPr>
            <p:nvPr/>
          </p:nvCxnSpPr>
          <p:spPr>
            <a:xfrm rot="-1320000">
              <a:off x="9056005" y="2098119"/>
              <a:ext cx="1005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9C3368-1353-02D1-DFCD-0066177D8A59}"/>
                </a:ext>
              </a:extLst>
            </p:cNvPr>
            <p:cNvCxnSpPr>
              <a:cxnSpLocks/>
            </p:cNvCxnSpPr>
            <p:nvPr/>
          </p:nvCxnSpPr>
          <p:spPr>
            <a:xfrm rot="-1320000">
              <a:off x="9127942" y="2441457"/>
              <a:ext cx="1005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03FC9DF-8317-6B23-DFC1-BDDBD8F63517}"/>
                </a:ext>
              </a:extLst>
            </p:cNvPr>
            <p:cNvCxnSpPr>
              <a:cxnSpLocks/>
            </p:cNvCxnSpPr>
            <p:nvPr/>
          </p:nvCxnSpPr>
          <p:spPr>
            <a:xfrm flipH="1" flipV="1">
              <a:off x="9422807" y="1754781"/>
              <a:ext cx="123602" cy="2954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03BC5D-9AC2-DDBD-9FBB-284B7C4581AC}"/>
                </a:ext>
              </a:extLst>
            </p:cNvPr>
            <p:cNvCxnSpPr>
              <a:cxnSpLocks/>
            </p:cNvCxnSpPr>
            <p:nvPr/>
          </p:nvCxnSpPr>
          <p:spPr>
            <a:xfrm flipH="1" flipV="1">
              <a:off x="9837384" y="2050276"/>
              <a:ext cx="111143" cy="2027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506CA51-EA84-8253-006B-5EB6633241DB}"/>
                    </a:ext>
                  </a:extLst>
                </p:cNvPr>
                <p:cNvSpPr txBox="1"/>
                <p:nvPr/>
              </p:nvSpPr>
              <p:spPr>
                <a:xfrm>
                  <a:off x="9067439" y="2275078"/>
                  <a:ext cx="563423"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26" name="TextBox 25">
                  <a:extLst>
                    <a:ext uri="{FF2B5EF4-FFF2-40B4-BE49-F238E27FC236}">
                      <a16:creationId xmlns:a16="http://schemas.microsoft.com/office/drawing/2014/main" id="{6506CA51-EA84-8253-006B-5EB6633241DB}"/>
                    </a:ext>
                  </a:extLst>
                </p:cNvPr>
                <p:cNvSpPr txBox="1">
                  <a:spLocks noRot="1" noChangeAspect="1" noMove="1" noResize="1" noEditPoints="1" noAdjustHandles="1" noChangeArrowheads="1" noChangeShapeType="1" noTextEdit="1"/>
                </p:cNvSpPr>
                <p:nvPr/>
              </p:nvSpPr>
              <p:spPr>
                <a:xfrm>
                  <a:off x="9067439" y="2275078"/>
                  <a:ext cx="563423" cy="2308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35B420B-A7FD-392D-0C65-F6FCE47BBF11}"/>
                    </a:ext>
                  </a:extLst>
                </p:cNvPr>
                <p:cNvSpPr txBox="1"/>
                <p:nvPr/>
              </p:nvSpPr>
              <p:spPr>
                <a:xfrm>
                  <a:off x="8882850" y="1995828"/>
                  <a:ext cx="563423"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27" name="TextBox 26">
                  <a:extLst>
                    <a:ext uri="{FF2B5EF4-FFF2-40B4-BE49-F238E27FC236}">
                      <a16:creationId xmlns:a16="http://schemas.microsoft.com/office/drawing/2014/main" id="{135B420B-A7FD-392D-0C65-F6FCE47BBF11}"/>
                    </a:ext>
                  </a:extLst>
                </p:cNvPr>
                <p:cNvSpPr txBox="1">
                  <a:spLocks noRot="1" noChangeAspect="1" noMove="1" noResize="1" noEditPoints="1" noAdjustHandles="1" noChangeArrowheads="1" noChangeShapeType="1" noTextEdit="1"/>
                </p:cNvSpPr>
                <p:nvPr/>
              </p:nvSpPr>
              <p:spPr>
                <a:xfrm>
                  <a:off x="8882850" y="1995828"/>
                  <a:ext cx="563423" cy="2308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581572A-B5AC-31AE-769B-8788AE0BC1E7}"/>
                    </a:ext>
                  </a:extLst>
                </p:cNvPr>
                <p:cNvSpPr txBox="1"/>
                <p:nvPr/>
              </p:nvSpPr>
              <p:spPr>
                <a:xfrm>
                  <a:off x="9422307" y="1727671"/>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28" name="TextBox 27">
                  <a:extLst>
                    <a:ext uri="{FF2B5EF4-FFF2-40B4-BE49-F238E27FC236}">
                      <a16:creationId xmlns:a16="http://schemas.microsoft.com/office/drawing/2014/main" id="{D581572A-B5AC-31AE-769B-8788AE0BC1E7}"/>
                    </a:ext>
                  </a:extLst>
                </p:cNvPr>
                <p:cNvSpPr txBox="1">
                  <a:spLocks noRot="1" noChangeAspect="1" noMove="1" noResize="1" noEditPoints="1" noAdjustHandles="1" noChangeArrowheads="1" noChangeShapeType="1" noTextEdit="1"/>
                </p:cNvSpPr>
                <p:nvPr/>
              </p:nvSpPr>
              <p:spPr>
                <a:xfrm>
                  <a:off x="9422307" y="1727671"/>
                  <a:ext cx="298576" cy="2308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8E55848-94EA-4939-A9F9-09F4A85CCA5C}"/>
                    </a:ext>
                  </a:extLst>
                </p:cNvPr>
                <p:cNvSpPr txBox="1"/>
                <p:nvPr/>
              </p:nvSpPr>
              <p:spPr>
                <a:xfrm>
                  <a:off x="9852245" y="1966305"/>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29" name="TextBox 28">
                  <a:extLst>
                    <a:ext uri="{FF2B5EF4-FFF2-40B4-BE49-F238E27FC236}">
                      <a16:creationId xmlns:a16="http://schemas.microsoft.com/office/drawing/2014/main" id="{08E55848-94EA-4939-A9F9-09F4A85CCA5C}"/>
                    </a:ext>
                  </a:extLst>
                </p:cNvPr>
                <p:cNvSpPr txBox="1">
                  <a:spLocks noRot="1" noChangeAspect="1" noMove="1" noResize="1" noEditPoints="1" noAdjustHandles="1" noChangeArrowheads="1" noChangeShapeType="1" noTextEdit="1"/>
                </p:cNvSpPr>
                <p:nvPr/>
              </p:nvSpPr>
              <p:spPr>
                <a:xfrm>
                  <a:off x="9852245" y="1966305"/>
                  <a:ext cx="298576" cy="2308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D412BCF-65F1-CEEC-A710-337572EA2FF3}"/>
                    </a:ext>
                  </a:extLst>
                </p:cNvPr>
                <p:cNvSpPr txBox="1"/>
                <p:nvPr/>
              </p:nvSpPr>
              <p:spPr>
                <a:xfrm>
                  <a:off x="9446273" y="2785864"/>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i="1" smtClean="0">
                            <a:solidFill>
                              <a:schemeClr val="bg1"/>
                            </a:solidFill>
                            <a:latin typeface="Cambria Math" panose="02040503050406030204" pitchFamily="18" charset="0"/>
                          </a:rPr>
                          <m:t>𝑎</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30" name="TextBox 29">
                  <a:extLst>
                    <a:ext uri="{FF2B5EF4-FFF2-40B4-BE49-F238E27FC236}">
                      <a16:creationId xmlns:a16="http://schemas.microsoft.com/office/drawing/2014/main" id="{2D412BCF-65F1-CEEC-A710-337572EA2FF3}"/>
                    </a:ext>
                  </a:extLst>
                </p:cNvPr>
                <p:cNvSpPr txBox="1">
                  <a:spLocks noRot="1" noChangeAspect="1" noMove="1" noResize="1" noEditPoints="1" noAdjustHandles="1" noChangeArrowheads="1" noChangeShapeType="1" noTextEdit="1"/>
                </p:cNvSpPr>
                <p:nvPr/>
              </p:nvSpPr>
              <p:spPr>
                <a:xfrm>
                  <a:off x="9446273" y="2785864"/>
                  <a:ext cx="298576" cy="246221"/>
                </a:xfrm>
                <a:prstGeom prst="rect">
                  <a:avLst/>
                </a:prstGeom>
                <a:blipFill>
                  <a:blip r:embed="rId12"/>
                  <a:stretch>
                    <a:fillRect b="-7500"/>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8F5B5851-A05C-25C9-C483-C6F41131E33A}"/>
              </a:ext>
            </a:extLst>
          </p:cNvPr>
          <p:cNvGrpSpPr/>
          <p:nvPr/>
        </p:nvGrpSpPr>
        <p:grpSpPr>
          <a:xfrm>
            <a:off x="10686406" y="2060231"/>
            <a:ext cx="999175" cy="1064379"/>
            <a:chOff x="10139372" y="1961386"/>
            <a:chExt cx="999175" cy="1064379"/>
          </a:xfrm>
        </p:grpSpPr>
        <p:cxnSp>
          <p:nvCxnSpPr>
            <p:cNvPr id="43" name="Straight Connector 42">
              <a:extLst>
                <a:ext uri="{FF2B5EF4-FFF2-40B4-BE49-F238E27FC236}">
                  <a16:creationId xmlns:a16="http://schemas.microsoft.com/office/drawing/2014/main" id="{8507E4E4-FAB6-429C-5736-7E0C59EC39F0}"/>
                </a:ext>
              </a:extLst>
            </p:cNvPr>
            <p:cNvCxnSpPr/>
            <p:nvPr/>
          </p:nvCxnSpPr>
          <p:spPr>
            <a:xfrm>
              <a:off x="10339638" y="2186568"/>
              <a:ext cx="664763" cy="4232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305842F-51BD-A04D-7BF6-008435F228BB}"/>
                </a:ext>
              </a:extLst>
            </p:cNvPr>
            <p:cNvCxnSpPr/>
            <p:nvPr/>
          </p:nvCxnSpPr>
          <p:spPr>
            <a:xfrm flipV="1">
              <a:off x="10596286" y="2042901"/>
              <a:ext cx="151465" cy="1991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3C75B44-E70B-DA9F-D558-7DF7D4967E64}"/>
                </a:ext>
              </a:extLst>
            </p:cNvPr>
            <p:cNvCxnSpPr>
              <a:cxnSpLocks/>
            </p:cNvCxnSpPr>
            <p:nvPr/>
          </p:nvCxnSpPr>
          <p:spPr>
            <a:xfrm flipV="1">
              <a:off x="10769984" y="2065100"/>
              <a:ext cx="253334" cy="3330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71DC007-0D7B-699E-AB20-72F6D9370990}"/>
                    </a:ext>
                  </a:extLst>
                </p:cNvPr>
                <p:cNvSpPr txBox="1"/>
                <p:nvPr/>
              </p:nvSpPr>
              <p:spPr>
                <a:xfrm>
                  <a:off x="10139372" y="2177829"/>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48" name="TextBox 47">
                  <a:extLst>
                    <a:ext uri="{FF2B5EF4-FFF2-40B4-BE49-F238E27FC236}">
                      <a16:creationId xmlns:a16="http://schemas.microsoft.com/office/drawing/2014/main" id="{271DC007-0D7B-699E-AB20-72F6D9370990}"/>
                    </a:ext>
                  </a:extLst>
                </p:cNvPr>
                <p:cNvSpPr txBox="1">
                  <a:spLocks noRot="1" noChangeAspect="1" noMove="1" noResize="1" noEditPoints="1" noAdjustHandles="1" noChangeArrowheads="1" noChangeShapeType="1" noTextEdit="1"/>
                </p:cNvSpPr>
                <p:nvPr/>
              </p:nvSpPr>
              <p:spPr>
                <a:xfrm>
                  <a:off x="10139372" y="2177829"/>
                  <a:ext cx="298576" cy="2308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9783804-D9E4-5614-8AC9-31755C05FB6C}"/>
                    </a:ext>
                  </a:extLst>
                </p:cNvPr>
                <p:cNvSpPr txBox="1"/>
                <p:nvPr/>
              </p:nvSpPr>
              <p:spPr>
                <a:xfrm>
                  <a:off x="10673040" y="2496733"/>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49" name="TextBox 48">
                  <a:extLst>
                    <a:ext uri="{FF2B5EF4-FFF2-40B4-BE49-F238E27FC236}">
                      <a16:creationId xmlns:a16="http://schemas.microsoft.com/office/drawing/2014/main" id="{B9783804-D9E4-5614-8AC9-31755C05FB6C}"/>
                    </a:ext>
                  </a:extLst>
                </p:cNvPr>
                <p:cNvSpPr txBox="1">
                  <a:spLocks noRot="1" noChangeAspect="1" noMove="1" noResize="1" noEditPoints="1" noAdjustHandles="1" noChangeArrowheads="1" noChangeShapeType="1" noTextEdit="1"/>
                </p:cNvSpPr>
                <p:nvPr/>
              </p:nvSpPr>
              <p:spPr>
                <a:xfrm>
                  <a:off x="10673040" y="2496733"/>
                  <a:ext cx="298576" cy="2308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032E81D-18E4-7545-82B4-778AA85BC0A9}"/>
                    </a:ext>
                  </a:extLst>
                </p:cNvPr>
                <p:cNvSpPr txBox="1"/>
                <p:nvPr/>
              </p:nvSpPr>
              <p:spPr>
                <a:xfrm>
                  <a:off x="10839971" y="2176094"/>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50" name="TextBox 49">
                  <a:extLst>
                    <a:ext uri="{FF2B5EF4-FFF2-40B4-BE49-F238E27FC236}">
                      <a16:creationId xmlns:a16="http://schemas.microsoft.com/office/drawing/2014/main" id="{1032E81D-18E4-7545-82B4-778AA85BC0A9}"/>
                    </a:ext>
                  </a:extLst>
                </p:cNvPr>
                <p:cNvSpPr txBox="1">
                  <a:spLocks noRot="1" noChangeAspect="1" noMove="1" noResize="1" noEditPoints="1" noAdjustHandles="1" noChangeArrowheads="1" noChangeShapeType="1" noTextEdit="1"/>
                </p:cNvSpPr>
                <p:nvPr/>
              </p:nvSpPr>
              <p:spPr>
                <a:xfrm>
                  <a:off x="10839971" y="2176094"/>
                  <a:ext cx="298576" cy="2308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15213D-A8D5-3674-E76B-22CE5F4F43A8}"/>
                    </a:ext>
                  </a:extLst>
                </p:cNvPr>
                <p:cNvSpPr txBox="1"/>
                <p:nvPr/>
              </p:nvSpPr>
              <p:spPr>
                <a:xfrm>
                  <a:off x="10416336" y="1961386"/>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51" name="TextBox 50">
                  <a:extLst>
                    <a:ext uri="{FF2B5EF4-FFF2-40B4-BE49-F238E27FC236}">
                      <a16:creationId xmlns:a16="http://schemas.microsoft.com/office/drawing/2014/main" id="{7215213D-A8D5-3674-E76B-22CE5F4F43A8}"/>
                    </a:ext>
                  </a:extLst>
                </p:cNvPr>
                <p:cNvSpPr txBox="1">
                  <a:spLocks noRot="1" noChangeAspect="1" noMove="1" noResize="1" noEditPoints="1" noAdjustHandles="1" noChangeArrowheads="1" noChangeShapeType="1" noTextEdit="1"/>
                </p:cNvSpPr>
                <p:nvPr/>
              </p:nvSpPr>
              <p:spPr>
                <a:xfrm>
                  <a:off x="10416336" y="1961386"/>
                  <a:ext cx="298576" cy="2308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0664713-AC62-3778-79B0-68836638B12F}"/>
                    </a:ext>
                  </a:extLst>
                </p:cNvPr>
                <p:cNvSpPr txBox="1"/>
                <p:nvPr/>
              </p:nvSpPr>
              <p:spPr>
                <a:xfrm>
                  <a:off x="10596286" y="2779544"/>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𝑏</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53" name="TextBox 52">
                  <a:extLst>
                    <a:ext uri="{FF2B5EF4-FFF2-40B4-BE49-F238E27FC236}">
                      <a16:creationId xmlns:a16="http://schemas.microsoft.com/office/drawing/2014/main" id="{20664713-AC62-3778-79B0-68836638B12F}"/>
                    </a:ext>
                  </a:extLst>
                </p:cNvPr>
                <p:cNvSpPr txBox="1">
                  <a:spLocks noRot="1" noChangeAspect="1" noMove="1" noResize="1" noEditPoints="1" noAdjustHandles="1" noChangeArrowheads="1" noChangeShapeType="1" noTextEdit="1"/>
                </p:cNvSpPr>
                <p:nvPr/>
              </p:nvSpPr>
              <p:spPr>
                <a:xfrm>
                  <a:off x="10596286" y="2779544"/>
                  <a:ext cx="298576" cy="246221"/>
                </a:xfrm>
                <a:prstGeom prst="rect">
                  <a:avLst/>
                </a:prstGeom>
                <a:blipFill>
                  <a:blip r:embed="rId17"/>
                  <a:stretch>
                    <a:fillRect b="-4878"/>
                  </a:stretch>
                </a:blipFill>
              </p:spPr>
              <p:txBody>
                <a:bodyPr/>
                <a:lstStyle/>
                <a:p>
                  <a:r>
                    <a:rPr lang="en-US">
                      <a:noFill/>
                    </a:rPr>
                    <a:t> </a:t>
                  </a:r>
                </a:p>
              </p:txBody>
            </p:sp>
          </mc:Fallback>
        </mc:AlternateContent>
      </p:grpSp>
      <p:grpSp>
        <p:nvGrpSpPr>
          <p:cNvPr id="90" name="Group 89">
            <a:extLst>
              <a:ext uri="{FF2B5EF4-FFF2-40B4-BE49-F238E27FC236}">
                <a16:creationId xmlns:a16="http://schemas.microsoft.com/office/drawing/2014/main" id="{D59C772C-FB03-517C-677F-BC7ABF611246}"/>
              </a:ext>
            </a:extLst>
          </p:cNvPr>
          <p:cNvGrpSpPr/>
          <p:nvPr/>
        </p:nvGrpSpPr>
        <p:grpSpPr>
          <a:xfrm>
            <a:off x="9210161" y="3779826"/>
            <a:ext cx="1381479" cy="994647"/>
            <a:chOff x="9498181" y="4006112"/>
            <a:chExt cx="1381479" cy="994647"/>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26AC58-E910-CEDA-0863-7C0ACCAE0133}"/>
                    </a:ext>
                  </a:extLst>
                </p:cNvPr>
                <p:cNvSpPr txBox="1"/>
                <p:nvPr/>
              </p:nvSpPr>
              <p:spPr>
                <a:xfrm>
                  <a:off x="10581084" y="4521890"/>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67" name="TextBox 66">
                  <a:extLst>
                    <a:ext uri="{FF2B5EF4-FFF2-40B4-BE49-F238E27FC236}">
                      <a16:creationId xmlns:a16="http://schemas.microsoft.com/office/drawing/2014/main" id="{2E26AC58-E910-CEDA-0863-7C0ACCAE0133}"/>
                    </a:ext>
                  </a:extLst>
                </p:cNvPr>
                <p:cNvSpPr txBox="1">
                  <a:spLocks noRot="1" noChangeAspect="1" noMove="1" noResize="1" noEditPoints="1" noAdjustHandles="1" noChangeArrowheads="1" noChangeShapeType="1" noTextEdit="1"/>
                </p:cNvSpPr>
                <p:nvPr/>
              </p:nvSpPr>
              <p:spPr>
                <a:xfrm>
                  <a:off x="10581084" y="4521890"/>
                  <a:ext cx="298576" cy="230832"/>
                </a:xfrm>
                <a:prstGeom prst="rect">
                  <a:avLst/>
                </a:prstGeom>
                <a:blipFill>
                  <a:blip r:embed="rId18"/>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F368BFBE-BF42-11E4-EC72-F4CE0F7C6FFF}"/>
                </a:ext>
              </a:extLst>
            </p:cNvPr>
            <p:cNvCxnSpPr/>
            <p:nvPr/>
          </p:nvCxnSpPr>
          <p:spPr>
            <a:xfrm>
              <a:off x="9622283" y="4234425"/>
              <a:ext cx="1076480" cy="53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E4ABCA-ED26-5870-07FA-A54EB1648B1C}"/>
                </a:ext>
              </a:extLst>
            </p:cNvPr>
            <p:cNvCxnSpPr>
              <a:cxnSpLocks/>
            </p:cNvCxnSpPr>
            <p:nvPr/>
          </p:nvCxnSpPr>
          <p:spPr>
            <a:xfrm flipV="1">
              <a:off x="9498181" y="4042701"/>
              <a:ext cx="1079764" cy="526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DBFED61-6C92-8512-02E2-F5BD631DFCAC}"/>
                </a:ext>
              </a:extLst>
            </p:cNvPr>
            <p:cNvCxnSpPr/>
            <p:nvPr/>
          </p:nvCxnSpPr>
          <p:spPr>
            <a:xfrm>
              <a:off x="10474036" y="4136158"/>
              <a:ext cx="124691" cy="2591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31C8BD6-C2EB-7B2B-D779-95EC58176F5F}"/>
                </a:ext>
              </a:extLst>
            </p:cNvPr>
            <p:cNvCxnSpPr/>
            <p:nvPr/>
          </p:nvCxnSpPr>
          <p:spPr>
            <a:xfrm flipV="1">
              <a:off x="10597096" y="4458003"/>
              <a:ext cx="99344" cy="1911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D60D7EA-C9D8-405A-5936-B119BB8E3B8F}"/>
                    </a:ext>
                  </a:extLst>
                </p:cNvPr>
                <p:cNvSpPr txBox="1"/>
                <p:nvPr/>
              </p:nvSpPr>
              <p:spPr>
                <a:xfrm>
                  <a:off x="9506701" y="4006112"/>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65" name="TextBox 64">
                  <a:extLst>
                    <a:ext uri="{FF2B5EF4-FFF2-40B4-BE49-F238E27FC236}">
                      <a16:creationId xmlns:a16="http://schemas.microsoft.com/office/drawing/2014/main" id="{FD60D7EA-C9D8-405A-5936-B119BB8E3B8F}"/>
                    </a:ext>
                  </a:extLst>
                </p:cNvPr>
                <p:cNvSpPr txBox="1">
                  <a:spLocks noRot="1" noChangeAspect="1" noMove="1" noResize="1" noEditPoints="1" noAdjustHandles="1" noChangeArrowheads="1" noChangeShapeType="1" noTextEdit="1"/>
                </p:cNvSpPr>
                <p:nvPr/>
              </p:nvSpPr>
              <p:spPr>
                <a:xfrm>
                  <a:off x="9506701" y="4006112"/>
                  <a:ext cx="298576" cy="2308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086E00E-6AD2-DEA7-329E-146A5E19705A}"/>
                    </a:ext>
                  </a:extLst>
                </p:cNvPr>
                <p:cNvSpPr txBox="1"/>
                <p:nvPr/>
              </p:nvSpPr>
              <p:spPr>
                <a:xfrm>
                  <a:off x="9498181" y="4482894"/>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66" name="TextBox 65">
                  <a:extLst>
                    <a:ext uri="{FF2B5EF4-FFF2-40B4-BE49-F238E27FC236}">
                      <a16:creationId xmlns:a16="http://schemas.microsoft.com/office/drawing/2014/main" id="{4086E00E-6AD2-DEA7-329E-146A5E19705A}"/>
                    </a:ext>
                  </a:extLst>
                </p:cNvPr>
                <p:cNvSpPr txBox="1">
                  <a:spLocks noRot="1" noChangeAspect="1" noMove="1" noResize="1" noEditPoints="1" noAdjustHandles="1" noChangeArrowheads="1" noChangeShapeType="1" noTextEdit="1"/>
                </p:cNvSpPr>
                <p:nvPr/>
              </p:nvSpPr>
              <p:spPr>
                <a:xfrm>
                  <a:off x="9498181" y="4482894"/>
                  <a:ext cx="298576" cy="2308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0533857-6E03-FFC4-772C-16878E8CEF17}"/>
                    </a:ext>
                  </a:extLst>
                </p:cNvPr>
                <p:cNvSpPr txBox="1"/>
                <p:nvPr/>
              </p:nvSpPr>
              <p:spPr>
                <a:xfrm>
                  <a:off x="10304160" y="4178038"/>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68" name="TextBox 67">
                  <a:extLst>
                    <a:ext uri="{FF2B5EF4-FFF2-40B4-BE49-F238E27FC236}">
                      <a16:creationId xmlns:a16="http://schemas.microsoft.com/office/drawing/2014/main" id="{C0533857-6E03-FFC4-772C-16878E8CEF17}"/>
                    </a:ext>
                  </a:extLst>
                </p:cNvPr>
                <p:cNvSpPr txBox="1">
                  <a:spLocks noRot="1" noChangeAspect="1" noMove="1" noResize="1" noEditPoints="1" noAdjustHandles="1" noChangeArrowheads="1" noChangeShapeType="1" noTextEdit="1"/>
                </p:cNvSpPr>
                <p:nvPr/>
              </p:nvSpPr>
              <p:spPr>
                <a:xfrm>
                  <a:off x="10304160" y="4178038"/>
                  <a:ext cx="298576" cy="230832"/>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0857779-7C3B-AF30-F37F-CC345ED4FB18}"/>
                    </a:ext>
                  </a:extLst>
                </p:cNvPr>
                <p:cNvSpPr txBox="1"/>
                <p:nvPr/>
              </p:nvSpPr>
              <p:spPr>
                <a:xfrm>
                  <a:off x="9874460" y="4754538"/>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𝑐</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69" name="TextBox 68">
                  <a:extLst>
                    <a:ext uri="{FF2B5EF4-FFF2-40B4-BE49-F238E27FC236}">
                      <a16:creationId xmlns:a16="http://schemas.microsoft.com/office/drawing/2014/main" id="{80857779-7C3B-AF30-F37F-CC345ED4FB18}"/>
                    </a:ext>
                  </a:extLst>
                </p:cNvPr>
                <p:cNvSpPr txBox="1">
                  <a:spLocks noRot="1" noChangeAspect="1" noMove="1" noResize="1" noEditPoints="1" noAdjustHandles="1" noChangeArrowheads="1" noChangeShapeType="1" noTextEdit="1"/>
                </p:cNvSpPr>
                <p:nvPr/>
              </p:nvSpPr>
              <p:spPr>
                <a:xfrm>
                  <a:off x="9874460" y="4754538"/>
                  <a:ext cx="298576" cy="246221"/>
                </a:xfrm>
                <a:prstGeom prst="rect">
                  <a:avLst/>
                </a:prstGeom>
                <a:blipFill>
                  <a:blip r:embed="rId22"/>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CF8BCCE-C25B-E6A9-C885-941E8BDF2599}"/>
                    </a:ext>
                  </a:extLst>
                </p:cNvPr>
                <p:cNvSpPr txBox="1"/>
                <p:nvPr/>
              </p:nvSpPr>
              <p:spPr>
                <a:xfrm>
                  <a:off x="9736826" y="4358051"/>
                  <a:ext cx="277300" cy="25568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𝑀</m:t>
                        </m:r>
                      </m:oMath>
                    </m:oMathPara>
                  </a14:m>
                  <a:endParaRPr lang="en-US" sz="1000">
                    <a:solidFill>
                      <a:schemeClr val="bg1"/>
                    </a:solidFill>
                  </a:endParaRPr>
                </a:p>
              </p:txBody>
            </p:sp>
          </mc:Choice>
          <mc:Fallback xmlns="">
            <p:sp>
              <p:nvSpPr>
                <p:cNvPr id="70" name="TextBox 69">
                  <a:extLst>
                    <a:ext uri="{FF2B5EF4-FFF2-40B4-BE49-F238E27FC236}">
                      <a16:creationId xmlns:a16="http://schemas.microsoft.com/office/drawing/2014/main" id="{4CF8BCCE-C25B-E6A9-C885-941E8BDF2599}"/>
                    </a:ext>
                  </a:extLst>
                </p:cNvPr>
                <p:cNvSpPr txBox="1">
                  <a:spLocks noRot="1" noChangeAspect="1" noMove="1" noResize="1" noEditPoints="1" noAdjustHandles="1" noChangeArrowheads="1" noChangeShapeType="1" noTextEdit="1"/>
                </p:cNvSpPr>
                <p:nvPr/>
              </p:nvSpPr>
              <p:spPr>
                <a:xfrm>
                  <a:off x="9736826" y="4358051"/>
                  <a:ext cx="277300" cy="255684"/>
                </a:xfrm>
                <a:prstGeom prst="rect">
                  <a:avLst/>
                </a:prstGeom>
                <a:blipFill>
                  <a:blip r:embed="rId23"/>
                  <a:stretch>
                    <a:fillRect/>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594A7B6D-82F3-8001-5A37-5225AAAE3860}"/>
              </a:ext>
            </a:extLst>
          </p:cNvPr>
          <p:cNvGrpSpPr/>
          <p:nvPr/>
        </p:nvGrpSpPr>
        <p:grpSpPr>
          <a:xfrm>
            <a:off x="10823962" y="3544740"/>
            <a:ext cx="1090962" cy="1243300"/>
            <a:chOff x="10836319" y="3771026"/>
            <a:chExt cx="1090962" cy="1243300"/>
          </a:xfrm>
        </p:grpSpPr>
        <p:cxnSp>
          <p:nvCxnSpPr>
            <p:cNvPr id="73" name="Straight Connector 72">
              <a:extLst>
                <a:ext uri="{FF2B5EF4-FFF2-40B4-BE49-F238E27FC236}">
                  <a16:creationId xmlns:a16="http://schemas.microsoft.com/office/drawing/2014/main" id="{2DB4DAF5-E7A1-200A-F2D9-B06210FB3FCC}"/>
                </a:ext>
              </a:extLst>
            </p:cNvPr>
            <p:cNvCxnSpPr>
              <a:cxnSpLocks/>
            </p:cNvCxnSpPr>
            <p:nvPr/>
          </p:nvCxnSpPr>
          <p:spPr>
            <a:xfrm>
              <a:off x="10997339" y="4501926"/>
              <a:ext cx="929942" cy="35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BEACF8-9F1D-F0A9-94FA-B25CA8AD101F}"/>
                </a:ext>
              </a:extLst>
            </p:cNvPr>
            <p:cNvCxnSpPr/>
            <p:nvPr/>
          </p:nvCxnSpPr>
          <p:spPr>
            <a:xfrm>
              <a:off x="11155677" y="3851686"/>
              <a:ext cx="0" cy="5571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6E385B3-8597-8EE7-36ED-7AEB9FA9F0FC}"/>
                </a:ext>
              </a:extLst>
            </p:cNvPr>
            <p:cNvCxnSpPr>
              <a:cxnSpLocks/>
            </p:cNvCxnSpPr>
            <p:nvPr/>
          </p:nvCxnSpPr>
          <p:spPr>
            <a:xfrm>
              <a:off x="11201353" y="4006112"/>
              <a:ext cx="44166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36234EC-A0A7-F60F-7788-CEFD303FF193}"/>
                </a:ext>
              </a:extLst>
            </p:cNvPr>
            <p:cNvCxnSpPr>
              <a:cxnSpLocks/>
            </p:cNvCxnSpPr>
            <p:nvPr/>
          </p:nvCxnSpPr>
          <p:spPr>
            <a:xfrm flipV="1">
              <a:off x="11582709" y="4265756"/>
              <a:ext cx="0" cy="2171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A97D164-9D02-F350-D450-7F97516D53CB}"/>
                    </a:ext>
                  </a:extLst>
                </p:cNvPr>
                <p:cNvSpPr txBox="1"/>
                <p:nvPr/>
              </p:nvSpPr>
              <p:spPr>
                <a:xfrm>
                  <a:off x="10836319" y="3848544"/>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83" name="TextBox 82">
                  <a:extLst>
                    <a:ext uri="{FF2B5EF4-FFF2-40B4-BE49-F238E27FC236}">
                      <a16:creationId xmlns:a16="http://schemas.microsoft.com/office/drawing/2014/main" id="{AA97D164-9D02-F350-D450-7F97516D53CB}"/>
                    </a:ext>
                  </a:extLst>
                </p:cNvPr>
                <p:cNvSpPr txBox="1">
                  <a:spLocks noRot="1" noChangeAspect="1" noMove="1" noResize="1" noEditPoints="1" noAdjustHandles="1" noChangeArrowheads="1" noChangeShapeType="1" noTextEdit="1"/>
                </p:cNvSpPr>
                <p:nvPr/>
              </p:nvSpPr>
              <p:spPr>
                <a:xfrm>
                  <a:off x="10836319" y="3848544"/>
                  <a:ext cx="298576" cy="2308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416EA9F-28FA-037F-4D25-894FC586A713}"/>
                    </a:ext>
                  </a:extLst>
                </p:cNvPr>
                <p:cNvSpPr txBox="1"/>
                <p:nvPr/>
              </p:nvSpPr>
              <p:spPr>
                <a:xfrm>
                  <a:off x="11488649" y="4471633"/>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84" name="TextBox 83">
                  <a:extLst>
                    <a:ext uri="{FF2B5EF4-FFF2-40B4-BE49-F238E27FC236}">
                      <a16:creationId xmlns:a16="http://schemas.microsoft.com/office/drawing/2014/main" id="{2416EA9F-28FA-037F-4D25-894FC586A713}"/>
                    </a:ext>
                  </a:extLst>
                </p:cNvPr>
                <p:cNvSpPr txBox="1">
                  <a:spLocks noRot="1" noChangeAspect="1" noMove="1" noResize="1" noEditPoints="1" noAdjustHandles="1" noChangeArrowheads="1" noChangeShapeType="1" noTextEdit="1"/>
                </p:cNvSpPr>
                <p:nvPr/>
              </p:nvSpPr>
              <p:spPr>
                <a:xfrm>
                  <a:off x="11488649" y="4471633"/>
                  <a:ext cx="298576" cy="2308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57AD42-5CE6-43F6-BCD9-B5D233D12009}"/>
                    </a:ext>
                  </a:extLst>
                </p:cNvPr>
                <p:cNvSpPr txBox="1"/>
                <p:nvPr/>
              </p:nvSpPr>
              <p:spPr>
                <a:xfrm>
                  <a:off x="11265216" y="3771026"/>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85" name="TextBox 84">
                  <a:extLst>
                    <a:ext uri="{FF2B5EF4-FFF2-40B4-BE49-F238E27FC236}">
                      <a16:creationId xmlns:a16="http://schemas.microsoft.com/office/drawing/2014/main" id="{8857AD42-5CE6-43F6-BCD9-B5D233D12009}"/>
                    </a:ext>
                  </a:extLst>
                </p:cNvPr>
                <p:cNvSpPr txBox="1">
                  <a:spLocks noRot="1" noChangeAspect="1" noMove="1" noResize="1" noEditPoints="1" noAdjustHandles="1" noChangeArrowheads="1" noChangeShapeType="1" noTextEdit="1"/>
                </p:cNvSpPr>
                <p:nvPr/>
              </p:nvSpPr>
              <p:spPr>
                <a:xfrm>
                  <a:off x="11265216" y="3771026"/>
                  <a:ext cx="298576" cy="2308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804A3140-343C-6492-F547-D20930FBFFBF}"/>
                    </a:ext>
                  </a:extLst>
                </p:cNvPr>
                <p:cNvSpPr txBox="1"/>
                <p:nvPr/>
              </p:nvSpPr>
              <p:spPr>
                <a:xfrm>
                  <a:off x="11549445" y="4255948"/>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87" name="TextBox 86">
                  <a:extLst>
                    <a:ext uri="{FF2B5EF4-FFF2-40B4-BE49-F238E27FC236}">
                      <a16:creationId xmlns:a16="http://schemas.microsoft.com/office/drawing/2014/main" id="{804A3140-343C-6492-F547-D20930FBFFBF}"/>
                    </a:ext>
                  </a:extLst>
                </p:cNvPr>
                <p:cNvSpPr txBox="1">
                  <a:spLocks noRot="1" noChangeAspect="1" noMove="1" noResize="1" noEditPoints="1" noAdjustHandles="1" noChangeArrowheads="1" noChangeShapeType="1" noTextEdit="1"/>
                </p:cNvSpPr>
                <p:nvPr/>
              </p:nvSpPr>
              <p:spPr>
                <a:xfrm>
                  <a:off x="11549445" y="4255948"/>
                  <a:ext cx="298576" cy="23083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CB44365-B7D3-318A-FCF7-D06856063A15}"/>
                    </a:ext>
                  </a:extLst>
                </p:cNvPr>
                <p:cNvSpPr txBox="1"/>
                <p:nvPr/>
              </p:nvSpPr>
              <p:spPr>
                <a:xfrm>
                  <a:off x="11223076" y="4768105"/>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𝑑</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88" name="TextBox 87">
                  <a:extLst>
                    <a:ext uri="{FF2B5EF4-FFF2-40B4-BE49-F238E27FC236}">
                      <a16:creationId xmlns:a16="http://schemas.microsoft.com/office/drawing/2014/main" id="{2CB44365-B7D3-318A-FCF7-D06856063A15}"/>
                    </a:ext>
                  </a:extLst>
                </p:cNvPr>
                <p:cNvSpPr txBox="1">
                  <a:spLocks noRot="1" noChangeAspect="1" noMove="1" noResize="1" noEditPoints="1" noAdjustHandles="1" noChangeArrowheads="1" noChangeShapeType="1" noTextEdit="1"/>
                </p:cNvSpPr>
                <p:nvPr/>
              </p:nvSpPr>
              <p:spPr>
                <a:xfrm>
                  <a:off x="11223076" y="4768105"/>
                  <a:ext cx="298576" cy="246221"/>
                </a:xfrm>
                <a:prstGeom prst="rect">
                  <a:avLst/>
                </a:prstGeom>
                <a:blipFill>
                  <a:blip r:embed="rId28"/>
                  <a:stretch>
                    <a:fillRect b="-7500"/>
                  </a:stretch>
                </a:blipFill>
              </p:spPr>
              <p:txBody>
                <a:bodyPr/>
                <a:lstStyle/>
                <a:p>
                  <a:r>
                    <a:rPr lang="en-US">
                      <a:noFill/>
                    </a:rPr>
                    <a:t> </a:t>
                  </a:r>
                </a:p>
              </p:txBody>
            </p:sp>
          </mc:Fallback>
        </mc:AlternateContent>
      </p:grpSp>
      <p:sp>
        <p:nvSpPr>
          <p:cNvPr id="91" name="TextBox 90">
            <a:extLst>
              <a:ext uri="{FF2B5EF4-FFF2-40B4-BE49-F238E27FC236}">
                <a16:creationId xmlns:a16="http://schemas.microsoft.com/office/drawing/2014/main" id="{78AFA7F2-11C8-5109-0FF7-E1A17C23A402}"/>
              </a:ext>
            </a:extLst>
          </p:cNvPr>
          <p:cNvSpPr txBox="1"/>
          <p:nvPr/>
        </p:nvSpPr>
        <p:spPr>
          <a:xfrm>
            <a:off x="10280685" y="5021835"/>
            <a:ext cx="811441" cy="338554"/>
          </a:xfrm>
          <a:prstGeom prst="rect">
            <a:avLst/>
          </a:prstGeom>
          <a:noFill/>
        </p:spPr>
        <p:txBody>
          <a:bodyPr wrap="none" rtlCol="0">
            <a:spAutoFit/>
          </a:bodyPr>
          <a:lstStyle/>
          <a:p>
            <a:pPr algn="l"/>
            <a:r>
              <a:rPr lang="en-US" sz="1600" b="1" i="1">
                <a:solidFill>
                  <a:schemeClr val="bg1"/>
                </a:solidFill>
                <a:latin typeface="Arial" panose="020B0604020202020204" pitchFamily="34" charset="0"/>
                <a:cs typeface="Arial" panose="020B0604020202020204" pitchFamily="34" charset="0"/>
              </a:rPr>
              <a:t>Hình 5</a:t>
            </a:r>
          </a:p>
        </p:txBody>
      </p:sp>
    </p:spTree>
    <p:extLst>
      <p:ext uri="{BB962C8B-B14F-4D97-AF65-F5344CB8AC3E}">
        <p14:creationId xmlns:p14="http://schemas.microsoft.com/office/powerpoint/2010/main" val="1036671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wipe(left)">
                                      <p:cBhvr>
                                        <p:cTn id="26" dur="500"/>
                                        <p:tgtEl>
                                          <p:spTgt spid="91"/>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wipe(left)">
                                      <p:cBhvr>
                                        <p:cTn id="39" dur="500"/>
                                        <p:tgtEl>
                                          <p:spTgt spid="8">
                                            <p:txEl>
                                              <p:pRg st="2" end="2"/>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wipe(left)">
                                      <p:cBhvr>
                                        <p:cTn id="5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8" grpId="0" uiExpand="1" build="p"/>
      <p:bldP spid="9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931B86-77AC-EA44-1E12-84CD954F9C0B}"/>
                  </a:ext>
                </a:extLst>
              </p:cNvPr>
              <p:cNvSpPr txBox="1"/>
              <p:nvPr/>
            </p:nvSpPr>
            <p:spPr>
              <a:xfrm>
                <a:off x="963224" y="3711693"/>
                <a:ext cx="10371523" cy="2590581"/>
              </a:xfrm>
              <a:prstGeom prst="rect">
                <a:avLst/>
              </a:prstGeom>
              <a:noFill/>
            </p:spPr>
            <p:txBody>
              <a:bodyPr wrap="square">
                <a:spAutoFit/>
              </a:bodyPr>
              <a:lstStyle/>
              <a:p>
                <a:pPr>
                  <a:lnSpc>
                    <a:spcPct val="150000"/>
                  </a:lnSpc>
                  <a:spcAft>
                    <a:spcPts val="800"/>
                  </a:spcAft>
                </a:pPr>
                <a:r>
                  <a:rPr lang="en-US" sz="3500" b="1" dirty="0">
                    <a:solidFill>
                      <a:srgbClr val="FF0000"/>
                    </a:solidFill>
                    <a:latin typeface="Arial" panose="020B0604020202020204" pitchFamily="34" charset="0"/>
                    <a:cs typeface="Arial" panose="020B0604020202020204" pitchFamily="34" charset="0"/>
                  </a:rPr>
                  <a:t>TL: </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Hình</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5a: </a:t>
                </a:r>
                <a14:m>
                  <m:oMath xmlns:m="http://schemas.openxmlformats.org/officeDocument/2006/math">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1</m:t>
                            </m:r>
                          </m:sub>
                        </m:sSub>
                      </m:e>
                    </m:d>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sub>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Hình</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5b: </a:t>
                </a:r>
                <a14:m>
                  <m:oMath xmlns:m="http://schemas.openxmlformats.org/officeDocument/2006/math">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1</m:t>
                            </m:r>
                          </m:sub>
                        </m:sSub>
                      </m:e>
                    </m:d>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2</m:t>
                            </m:r>
                          </m:sub>
                        </m:sSub>
                      </m:e>
                    </m:d>
                  </m:oMath>
                </a14:m>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Hình</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5c: </a:t>
                </a:r>
                <a14:m>
                  <m:oMath xmlns:m="http://schemas.openxmlformats.org/officeDocument/2006/math">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1</m:t>
                            </m:r>
                          </m:sub>
                        </m:sSub>
                      </m:e>
                    </m:d>
                  </m:oMath>
                </a14:m>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và</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sub>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cắt</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nhau</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 </a:t>
                </a:r>
                <a:r>
                  <a:rPr lang="en-US" sz="34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Hình</a:t>
                </a:r>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5c: </a:t>
                </a:r>
                <a14:m>
                  <m:oMath xmlns:m="http://schemas.openxmlformats.org/officeDocument/2006/math">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1</m:t>
                            </m:r>
                          </m:sub>
                        </m:sSub>
                      </m:e>
                    </m:d>
                    <m:r>
                      <a:rPr lang="en-US" sz="3400" i="1">
                        <a:solidFill>
                          <a:schemeClr val="bg1"/>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sub>
                            <m:r>
                              <a:rPr lang="en-US"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3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B7931B86-77AC-EA44-1E12-84CD954F9C0B}"/>
                  </a:ext>
                </a:extLst>
              </p:cNvPr>
              <p:cNvSpPr txBox="1">
                <a:spLocks noRot="1" noChangeAspect="1" noMove="1" noResize="1" noEditPoints="1" noAdjustHandles="1" noChangeArrowheads="1" noChangeShapeType="1" noTextEdit="1"/>
              </p:cNvSpPr>
              <p:nvPr/>
            </p:nvSpPr>
            <p:spPr>
              <a:xfrm>
                <a:off x="963224" y="3711693"/>
                <a:ext cx="10371523" cy="2590581"/>
              </a:xfrm>
              <a:prstGeom prst="rect">
                <a:avLst/>
              </a:prstGeom>
              <a:blipFill>
                <a:blip r:embed="rId3"/>
                <a:stretch>
                  <a:fillRect l="-1705" b="-682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4"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grpSp>
        <p:nvGrpSpPr>
          <p:cNvPr id="31" name="Group 30">
            <a:extLst>
              <a:ext uri="{FF2B5EF4-FFF2-40B4-BE49-F238E27FC236}">
                <a16:creationId xmlns:a16="http://schemas.microsoft.com/office/drawing/2014/main" id="{9FC389E7-16D5-5CCE-E2FE-8777AC4BBA28}"/>
              </a:ext>
            </a:extLst>
          </p:cNvPr>
          <p:cNvGrpSpPr/>
          <p:nvPr/>
        </p:nvGrpSpPr>
        <p:grpSpPr>
          <a:xfrm>
            <a:off x="1157610" y="1494375"/>
            <a:ext cx="1735631" cy="1486160"/>
            <a:chOff x="8882850" y="1727671"/>
            <a:chExt cx="1267971" cy="1085719"/>
          </a:xfrm>
        </p:grpSpPr>
        <p:cxnSp>
          <p:nvCxnSpPr>
            <p:cNvPr id="17" name="Straight Connector 16">
              <a:extLst>
                <a:ext uri="{FF2B5EF4-FFF2-40B4-BE49-F238E27FC236}">
                  <a16:creationId xmlns:a16="http://schemas.microsoft.com/office/drawing/2014/main" id="{231F9CD7-4B15-A145-231F-5E3A7F41AA23}"/>
                </a:ext>
              </a:extLst>
            </p:cNvPr>
            <p:cNvCxnSpPr>
              <a:cxnSpLocks/>
            </p:cNvCxnSpPr>
            <p:nvPr/>
          </p:nvCxnSpPr>
          <p:spPr>
            <a:xfrm rot="-1320000">
              <a:off x="9056005" y="2098119"/>
              <a:ext cx="1005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9C3368-1353-02D1-DFCD-0066177D8A59}"/>
                </a:ext>
              </a:extLst>
            </p:cNvPr>
            <p:cNvCxnSpPr>
              <a:cxnSpLocks/>
            </p:cNvCxnSpPr>
            <p:nvPr/>
          </p:nvCxnSpPr>
          <p:spPr>
            <a:xfrm rot="-1320000">
              <a:off x="9127942" y="2441457"/>
              <a:ext cx="10058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03FC9DF-8317-6B23-DFC1-BDDBD8F63517}"/>
                </a:ext>
              </a:extLst>
            </p:cNvPr>
            <p:cNvCxnSpPr>
              <a:cxnSpLocks/>
            </p:cNvCxnSpPr>
            <p:nvPr/>
          </p:nvCxnSpPr>
          <p:spPr>
            <a:xfrm flipH="1" flipV="1">
              <a:off x="9422807" y="1754781"/>
              <a:ext cx="123602" cy="2954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803BC5D-9AC2-DDBD-9FBB-284B7C4581AC}"/>
                </a:ext>
              </a:extLst>
            </p:cNvPr>
            <p:cNvCxnSpPr>
              <a:cxnSpLocks/>
            </p:cNvCxnSpPr>
            <p:nvPr/>
          </p:nvCxnSpPr>
          <p:spPr>
            <a:xfrm flipH="1" flipV="1">
              <a:off x="9837384" y="2050276"/>
              <a:ext cx="111143" cy="2027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506CA51-EA84-8253-006B-5EB6633241DB}"/>
                    </a:ext>
                  </a:extLst>
                </p:cNvPr>
                <p:cNvSpPr txBox="1"/>
                <p:nvPr/>
              </p:nvSpPr>
              <p:spPr>
                <a:xfrm>
                  <a:off x="9067439" y="2275078"/>
                  <a:ext cx="563423"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26" name="TextBox 25">
                  <a:extLst>
                    <a:ext uri="{FF2B5EF4-FFF2-40B4-BE49-F238E27FC236}">
                      <a16:creationId xmlns:a16="http://schemas.microsoft.com/office/drawing/2014/main" id="{6506CA51-EA84-8253-006B-5EB6633241DB}"/>
                    </a:ext>
                  </a:extLst>
                </p:cNvPr>
                <p:cNvSpPr txBox="1">
                  <a:spLocks noRot="1" noChangeAspect="1" noMove="1" noResize="1" noEditPoints="1" noAdjustHandles="1" noChangeArrowheads="1" noChangeShapeType="1" noTextEdit="1"/>
                </p:cNvSpPr>
                <p:nvPr/>
              </p:nvSpPr>
              <p:spPr>
                <a:xfrm>
                  <a:off x="9067439" y="2275078"/>
                  <a:ext cx="563423" cy="2308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35B420B-A7FD-392D-0C65-F6FCE47BBF11}"/>
                    </a:ext>
                  </a:extLst>
                </p:cNvPr>
                <p:cNvSpPr txBox="1"/>
                <p:nvPr/>
              </p:nvSpPr>
              <p:spPr>
                <a:xfrm>
                  <a:off x="8882850" y="1995828"/>
                  <a:ext cx="563423"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27" name="TextBox 26">
                  <a:extLst>
                    <a:ext uri="{FF2B5EF4-FFF2-40B4-BE49-F238E27FC236}">
                      <a16:creationId xmlns:a16="http://schemas.microsoft.com/office/drawing/2014/main" id="{135B420B-A7FD-392D-0C65-F6FCE47BBF11}"/>
                    </a:ext>
                  </a:extLst>
                </p:cNvPr>
                <p:cNvSpPr txBox="1">
                  <a:spLocks noRot="1" noChangeAspect="1" noMove="1" noResize="1" noEditPoints="1" noAdjustHandles="1" noChangeArrowheads="1" noChangeShapeType="1" noTextEdit="1"/>
                </p:cNvSpPr>
                <p:nvPr/>
              </p:nvSpPr>
              <p:spPr>
                <a:xfrm>
                  <a:off x="8882850" y="1995828"/>
                  <a:ext cx="563423" cy="2308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581572A-B5AC-31AE-769B-8788AE0BC1E7}"/>
                    </a:ext>
                  </a:extLst>
                </p:cNvPr>
                <p:cNvSpPr txBox="1"/>
                <p:nvPr/>
              </p:nvSpPr>
              <p:spPr>
                <a:xfrm>
                  <a:off x="9422307" y="1727671"/>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28" name="TextBox 27">
                  <a:extLst>
                    <a:ext uri="{FF2B5EF4-FFF2-40B4-BE49-F238E27FC236}">
                      <a16:creationId xmlns:a16="http://schemas.microsoft.com/office/drawing/2014/main" id="{D581572A-B5AC-31AE-769B-8788AE0BC1E7}"/>
                    </a:ext>
                  </a:extLst>
                </p:cNvPr>
                <p:cNvSpPr txBox="1">
                  <a:spLocks noRot="1" noChangeAspect="1" noMove="1" noResize="1" noEditPoints="1" noAdjustHandles="1" noChangeArrowheads="1" noChangeShapeType="1" noTextEdit="1"/>
                </p:cNvSpPr>
                <p:nvPr/>
              </p:nvSpPr>
              <p:spPr>
                <a:xfrm>
                  <a:off x="9422307" y="1727671"/>
                  <a:ext cx="298576" cy="2308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8E55848-94EA-4939-A9F9-09F4A85CCA5C}"/>
                    </a:ext>
                  </a:extLst>
                </p:cNvPr>
                <p:cNvSpPr txBox="1"/>
                <p:nvPr/>
              </p:nvSpPr>
              <p:spPr>
                <a:xfrm>
                  <a:off x="9852245" y="1966305"/>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29" name="TextBox 28">
                  <a:extLst>
                    <a:ext uri="{FF2B5EF4-FFF2-40B4-BE49-F238E27FC236}">
                      <a16:creationId xmlns:a16="http://schemas.microsoft.com/office/drawing/2014/main" id="{08E55848-94EA-4939-A9F9-09F4A85CCA5C}"/>
                    </a:ext>
                  </a:extLst>
                </p:cNvPr>
                <p:cNvSpPr txBox="1">
                  <a:spLocks noRot="1" noChangeAspect="1" noMove="1" noResize="1" noEditPoints="1" noAdjustHandles="1" noChangeArrowheads="1" noChangeShapeType="1" noTextEdit="1"/>
                </p:cNvSpPr>
                <p:nvPr/>
              </p:nvSpPr>
              <p:spPr>
                <a:xfrm>
                  <a:off x="9852245" y="1966305"/>
                  <a:ext cx="298576" cy="2308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D412BCF-65F1-CEEC-A710-337572EA2FF3}"/>
                    </a:ext>
                  </a:extLst>
                </p:cNvPr>
                <p:cNvSpPr txBox="1"/>
                <p:nvPr/>
              </p:nvSpPr>
              <p:spPr>
                <a:xfrm>
                  <a:off x="9446273" y="2567169"/>
                  <a:ext cx="284620"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i="1" smtClean="0">
                            <a:solidFill>
                              <a:schemeClr val="bg1"/>
                            </a:solidFill>
                            <a:latin typeface="Cambria Math" panose="02040503050406030204" pitchFamily="18" charset="0"/>
                          </a:rPr>
                          <m:t>𝑎</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30" name="TextBox 29">
                  <a:extLst>
                    <a:ext uri="{FF2B5EF4-FFF2-40B4-BE49-F238E27FC236}">
                      <a16:creationId xmlns:a16="http://schemas.microsoft.com/office/drawing/2014/main" id="{2D412BCF-65F1-CEEC-A710-337572EA2FF3}"/>
                    </a:ext>
                  </a:extLst>
                </p:cNvPr>
                <p:cNvSpPr txBox="1">
                  <a:spLocks noRot="1" noChangeAspect="1" noMove="1" noResize="1" noEditPoints="1" noAdjustHandles="1" noChangeArrowheads="1" noChangeShapeType="1" noTextEdit="1"/>
                </p:cNvSpPr>
                <p:nvPr/>
              </p:nvSpPr>
              <p:spPr>
                <a:xfrm>
                  <a:off x="9446273" y="2567169"/>
                  <a:ext cx="284620" cy="246221"/>
                </a:xfrm>
                <a:prstGeom prst="rect">
                  <a:avLst/>
                </a:prstGeom>
                <a:blipFill>
                  <a:blip r:embed="rId11"/>
                  <a:stretch>
                    <a:fillRect/>
                  </a:stretch>
                </a:blipFill>
              </p:spPr>
              <p:txBody>
                <a:bodyPr/>
                <a:lstStyle/>
                <a:p>
                  <a:r>
                    <a:rPr lang="en-US">
                      <a:noFill/>
                    </a:rPr>
                    <a:t> </a:t>
                  </a:r>
                </a:p>
              </p:txBody>
            </p:sp>
          </mc:Fallback>
        </mc:AlternateContent>
      </p:grpSp>
      <p:grpSp>
        <p:nvGrpSpPr>
          <p:cNvPr id="54" name="Group 53">
            <a:extLst>
              <a:ext uri="{FF2B5EF4-FFF2-40B4-BE49-F238E27FC236}">
                <a16:creationId xmlns:a16="http://schemas.microsoft.com/office/drawing/2014/main" id="{8F5B5851-A05C-25C9-C483-C6F41131E33A}"/>
              </a:ext>
            </a:extLst>
          </p:cNvPr>
          <p:cNvGrpSpPr/>
          <p:nvPr/>
        </p:nvGrpSpPr>
        <p:grpSpPr>
          <a:xfrm>
            <a:off x="3593884" y="1494375"/>
            <a:ext cx="1367697" cy="1456950"/>
            <a:chOff x="10139372" y="1961386"/>
            <a:chExt cx="999175" cy="1064379"/>
          </a:xfrm>
        </p:grpSpPr>
        <p:cxnSp>
          <p:nvCxnSpPr>
            <p:cNvPr id="43" name="Straight Connector 42">
              <a:extLst>
                <a:ext uri="{FF2B5EF4-FFF2-40B4-BE49-F238E27FC236}">
                  <a16:creationId xmlns:a16="http://schemas.microsoft.com/office/drawing/2014/main" id="{8507E4E4-FAB6-429C-5736-7E0C59EC39F0}"/>
                </a:ext>
              </a:extLst>
            </p:cNvPr>
            <p:cNvCxnSpPr/>
            <p:nvPr/>
          </p:nvCxnSpPr>
          <p:spPr>
            <a:xfrm>
              <a:off x="10339638" y="2186568"/>
              <a:ext cx="664763" cy="4232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305842F-51BD-A04D-7BF6-008435F228BB}"/>
                </a:ext>
              </a:extLst>
            </p:cNvPr>
            <p:cNvCxnSpPr/>
            <p:nvPr/>
          </p:nvCxnSpPr>
          <p:spPr>
            <a:xfrm flipV="1">
              <a:off x="10596286" y="2042901"/>
              <a:ext cx="151465" cy="19914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3C75B44-E70B-DA9F-D558-7DF7D4967E64}"/>
                </a:ext>
              </a:extLst>
            </p:cNvPr>
            <p:cNvCxnSpPr>
              <a:cxnSpLocks/>
            </p:cNvCxnSpPr>
            <p:nvPr/>
          </p:nvCxnSpPr>
          <p:spPr>
            <a:xfrm flipV="1">
              <a:off x="10769984" y="2065100"/>
              <a:ext cx="253334" cy="33308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71DC007-0D7B-699E-AB20-72F6D9370990}"/>
                    </a:ext>
                  </a:extLst>
                </p:cNvPr>
                <p:cNvSpPr txBox="1"/>
                <p:nvPr/>
              </p:nvSpPr>
              <p:spPr>
                <a:xfrm>
                  <a:off x="10139372" y="2177829"/>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48" name="TextBox 47">
                  <a:extLst>
                    <a:ext uri="{FF2B5EF4-FFF2-40B4-BE49-F238E27FC236}">
                      <a16:creationId xmlns:a16="http://schemas.microsoft.com/office/drawing/2014/main" id="{271DC007-0D7B-699E-AB20-72F6D9370990}"/>
                    </a:ext>
                  </a:extLst>
                </p:cNvPr>
                <p:cNvSpPr txBox="1">
                  <a:spLocks noRot="1" noChangeAspect="1" noMove="1" noResize="1" noEditPoints="1" noAdjustHandles="1" noChangeArrowheads="1" noChangeShapeType="1" noTextEdit="1"/>
                </p:cNvSpPr>
                <p:nvPr/>
              </p:nvSpPr>
              <p:spPr>
                <a:xfrm>
                  <a:off x="10139372" y="2177829"/>
                  <a:ext cx="298576" cy="2308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B9783804-D9E4-5614-8AC9-31755C05FB6C}"/>
                    </a:ext>
                  </a:extLst>
                </p:cNvPr>
                <p:cNvSpPr txBox="1"/>
                <p:nvPr/>
              </p:nvSpPr>
              <p:spPr>
                <a:xfrm>
                  <a:off x="10673040" y="2496733"/>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49" name="TextBox 48">
                  <a:extLst>
                    <a:ext uri="{FF2B5EF4-FFF2-40B4-BE49-F238E27FC236}">
                      <a16:creationId xmlns:a16="http://schemas.microsoft.com/office/drawing/2014/main" id="{B9783804-D9E4-5614-8AC9-31755C05FB6C}"/>
                    </a:ext>
                  </a:extLst>
                </p:cNvPr>
                <p:cNvSpPr txBox="1">
                  <a:spLocks noRot="1" noChangeAspect="1" noMove="1" noResize="1" noEditPoints="1" noAdjustHandles="1" noChangeArrowheads="1" noChangeShapeType="1" noTextEdit="1"/>
                </p:cNvSpPr>
                <p:nvPr/>
              </p:nvSpPr>
              <p:spPr>
                <a:xfrm>
                  <a:off x="10673040" y="2496733"/>
                  <a:ext cx="298576" cy="2308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032E81D-18E4-7545-82B4-778AA85BC0A9}"/>
                    </a:ext>
                  </a:extLst>
                </p:cNvPr>
                <p:cNvSpPr txBox="1"/>
                <p:nvPr/>
              </p:nvSpPr>
              <p:spPr>
                <a:xfrm>
                  <a:off x="10839971" y="2176094"/>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50" name="TextBox 49">
                  <a:extLst>
                    <a:ext uri="{FF2B5EF4-FFF2-40B4-BE49-F238E27FC236}">
                      <a16:creationId xmlns:a16="http://schemas.microsoft.com/office/drawing/2014/main" id="{1032E81D-18E4-7545-82B4-778AA85BC0A9}"/>
                    </a:ext>
                  </a:extLst>
                </p:cNvPr>
                <p:cNvSpPr txBox="1">
                  <a:spLocks noRot="1" noChangeAspect="1" noMove="1" noResize="1" noEditPoints="1" noAdjustHandles="1" noChangeArrowheads="1" noChangeShapeType="1" noTextEdit="1"/>
                </p:cNvSpPr>
                <p:nvPr/>
              </p:nvSpPr>
              <p:spPr>
                <a:xfrm>
                  <a:off x="10839971" y="2176094"/>
                  <a:ext cx="298576" cy="2308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15213D-A8D5-3674-E76B-22CE5F4F43A8}"/>
                    </a:ext>
                  </a:extLst>
                </p:cNvPr>
                <p:cNvSpPr txBox="1"/>
                <p:nvPr/>
              </p:nvSpPr>
              <p:spPr>
                <a:xfrm>
                  <a:off x="10416336" y="1961386"/>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51" name="TextBox 50">
                  <a:extLst>
                    <a:ext uri="{FF2B5EF4-FFF2-40B4-BE49-F238E27FC236}">
                      <a16:creationId xmlns:a16="http://schemas.microsoft.com/office/drawing/2014/main" id="{7215213D-A8D5-3674-E76B-22CE5F4F43A8}"/>
                    </a:ext>
                  </a:extLst>
                </p:cNvPr>
                <p:cNvSpPr txBox="1">
                  <a:spLocks noRot="1" noChangeAspect="1" noMove="1" noResize="1" noEditPoints="1" noAdjustHandles="1" noChangeArrowheads="1" noChangeShapeType="1" noTextEdit="1"/>
                </p:cNvSpPr>
                <p:nvPr/>
              </p:nvSpPr>
              <p:spPr>
                <a:xfrm>
                  <a:off x="10416336" y="1961386"/>
                  <a:ext cx="298576" cy="2308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20664713-AC62-3778-79B0-68836638B12F}"/>
                    </a:ext>
                  </a:extLst>
                </p:cNvPr>
                <p:cNvSpPr txBox="1"/>
                <p:nvPr/>
              </p:nvSpPr>
              <p:spPr>
                <a:xfrm>
                  <a:off x="10596286" y="2779544"/>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𝑏</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53" name="TextBox 52">
                  <a:extLst>
                    <a:ext uri="{FF2B5EF4-FFF2-40B4-BE49-F238E27FC236}">
                      <a16:creationId xmlns:a16="http://schemas.microsoft.com/office/drawing/2014/main" id="{20664713-AC62-3778-79B0-68836638B12F}"/>
                    </a:ext>
                  </a:extLst>
                </p:cNvPr>
                <p:cNvSpPr txBox="1">
                  <a:spLocks noRot="1" noChangeAspect="1" noMove="1" noResize="1" noEditPoints="1" noAdjustHandles="1" noChangeArrowheads="1" noChangeShapeType="1" noTextEdit="1"/>
                </p:cNvSpPr>
                <p:nvPr/>
              </p:nvSpPr>
              <p:spPr>
                <a:xfrm>
                  <a:off x="10596286" y="2779544"/>
                  <a:ext cx="298576" cy="246221"/>
                </a:xfrm>
                <a:prstGeom prst="rect">
                  <a:avLst/>
                </a:prstGeom>
                <a:blipFill>
                  <a:blip r:embed="rId16"/>
                  <a:stretch>
                    <a:fillRect/>
                  </a:stretch>
                </a:blipFill>
              </p:spPr>
              <p:txBody>
                <a:bodyPr/>
                <a:lstStyle/>
                <a:p>
                  <a:r>
                    <a:rPr lang="en-US">
                      <a:noFill/>
                    </a:rPr>
                    <a:t> </a:t>
                  </a:r>
                </a:p>
              </p:txBody>
            </p:sp>
          </mc:Fallback>
        </mc:AlternateContent>
      </p:grpSp>
      <p:grpSp>
        <p:nvGrpSpPr>
          <p:cNvPr id="90" name="Group 89">
            <a:extLst>
              <a:ext uri="{FF2B5EF4-FFF2-40B4-BE49-F238E27FC236}">
                <a16:creationId xmlns:a16="http://schemas.microsoft.com/office/drawing/2014/main" id="{D59C772C-FB03-517C-677F-BC7ABF611246}"/>
              </a:ext>
            </a:extLst>
          </p:cNvPr>
          <p:cNvGrpSpPr/>
          <p:nvPr/>
        </p:nvGrpSpPr>
        <p:grpSpPr>
          <a:xfrm>
            <a:off x="5740287" y="1532398"/>
            <a:ext cx="1891004" cy="1361498"/>
            <a:chOff x="9498181" y="4006112"/>
            <a:chExt cx="1381479" cy="994647"/>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26AC58-E910-CEDA-0863-7C0ACCAE0133}"/>
                    </a:ext>
                  </a:extLst>
                </p:cNvPr>
                <p:cNvSpPr txBox="1"/>
                <p:nvPr/>
              </p:nvSpPr>
              <p:spPr>
                <a:xfrm>
                  <a:off x="10581084" y="4521890"/>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67" name="TextBox 66">
                  <a:extLst>
                    <a:ext uri="{FF2B5EF4-FFF2-40B4-BE49-F238E27FC236}">
                      <a16:creationId xmlns:a16="http://schemas.microsoft.com/office/drawing/2014/main" id="{2E26AC58-E910-CEDA-0863-7C0ACCAE0133}"/>
                    </a:ext>
                  </a:extLst>
                </p:cNvPr>
                <p:cNvSpPr txBox="1">
                  <a:spLocks noRot="1" noChangeAspect="1" noMove="1" noResize="1" noEditPoints="1" noAdjustHandles="1" noChangeArrowheads="1" noChangeShapeType="1" noTextEdit="1"/>
                </p:cNvSpPr>
                <p:nvPr/>
              </p:nvSpPr>
              <p:spPr>
                <a:xfrm>
                  <a:off x="10581084" y="4521890"/>
                  <a:ext cx="298576" cy="230832"/>
                </a:xfrm>
                <a:prstGeom prst="rect">
                  <a:avLst/>
                </a:prstGeom>
                <a:blipFill>
                  <a:blip r:embed="rId17"/>
                  <a:stretch>
                    <a:fillRect/>
                  </a:stretch>
                </a:blipFill>
              </p:spPr>
              <p:txBody>
                <a:bodyPr/>
                <a:lstStyle/>
                <a:p>
                  <a:r>
                    <a:rPr lang="en-US">
                      <a:noFill/>
                    </a:rPr>
                    <a:t> </a:t>
                  </a:r>
                </a:p>
              </p:txBody>
            </p:sp>
          </mc:Fallback>
        </mc:AlternateContent>
        <p:cxnSp>
          <p:nvCxnSpPr>
            <p:cNvPr id="56" name="Straight Connector 55">
              <a:extLst>
                <a:ext uri="{FF2B5EF4-FFF2-40B4-BE49-F238E27FC236}">
                  <a16:creationId xmlns:a16="http://schemas.microsoft.com/office/drawing/2014/main" id="{F368BFBE-BF42-11E4-EC72-F4CE0F7C6FFF}"/>
                </a:ext>
              </a:extLst>
            </p:cNvPr>
            <p:cNvCxnSpPr/>
            <p:nvPr/>
          </p:nvCxnSpPr>
          <p:spPr>
            <a:xfrm>
              <a:off x="9622283" y="4234425"/>
              <a:ext cx="1076480" cy="53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E4ABCA-ED26-5870-07FA-A54EB1648B1C}"/>
                </a:ext>
              </a:extLst>
            </p:cNvPr>
            <p:cNvCxnSpPr>
              <a:cxnSpLocks/>
            </p:cNvCxnSpPr>
            <p:nvPr/>
          </p:nvCxnSpPr>
          <p:spPr>
            <a:xfrm flipV="1">
              <a:off x="9498181" y="4042701"/>
              <a:ext cx="1079764" cy="5261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DBFED61-6C92-8512-02E2-F5BD631DFCAC}"/>
                </a:ext>
              </a:extLst>
            </p:cNvPr>
            <p:cNvCxnSpPr/>
            <p:nvPr/>
          </p:nvCxnSpPr>
          <p:spPr>
            <a:xfrm>
              <a:off x="10474036" y="4136158"/>
              <a:ext cx="124691" cy="25919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31C8BD6-C2EB-7B2B-D779-95EC58176F5F}"/>
                </a:ext>
              </a:extLst>
            </p:cNvPr>
            <p:cNvCxnSpPr/>
            <p:nvPr/>
          </p:nvCxnSpPr>
          <p:spPr>
            <a:xfrm flipV="1">
              <a:off x="10597096" y="4458003"/>
              <a:ext cx="99344" cy="19112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D60D7EA-C9D8-405A-5936-B119BB8E3B8F}"/>
                    </a:ext>
                  </a:extLst>
                </p:cNvPr>
                <p:cNvSpPr txBox="1"/>
                <p:nvPr/>
              </p:nvSpPr>
              <p:spPr>
                <a:xfrm>
                  <a:off x="9506701" y="4006112"/>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65" name="TextBox 64">
                  <a:extLst>
                    <a:ext uri="{FF2B5EF4-FFF2-40B4-BE49-F238E27FC236}">
                      <a16:creationId xmlns:a16="http://schemas.microsoft.com/office/drawing/2014/main" id="{FD60D7EA-C9D8-405A-5936-B119BB8E3B8F}"/>
                    </a:ext>
                  </a:extLst>
                </p:cNvPr>
                <p:cNvSpPr txBox="1">
                  <a:spLocks noRot="1" noChangeAspect="1" noMove="1" noResize="1" noEditPoints="1" noAdjustHandles="1" noChangeArrowheads="1" noChangeShapeType="1" noTextEdit="1"/>
                </p:cNvSpPr>
                <p:nvPr/>
              </p:nvSpPr>
              <p:spPr>
                <a:xfrm>
                  <a:off x="9506701" y="4006112"/>
                  <a:ext cx="298576" cy="23083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4086E00E-6AD2-DEA7-329E-146A5E19705A}"/>
                    </a:ext>
                  </a:extLst>
                </p:cNvPr>
                <p:cNvSpPr txBox="1"/>
                <p:nvPr/>
              </p:nvSpPr>
              <p:spPr>
                <a:xfrm>
                  <a:off x="9498181" y="4482894"/>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66" name="TextBox 65">
                  <a:extLst>
                    <a:ext uri="{FF2B5EF4-FFF2-40B4-BE49-F238E27FC236}">
                      <a16:creationId xmlns:a16="http://schemas.microsoft.com/office/drawing/2014/main" id="{4086E00E-6AD2-DEA7-329E-146A5E19705A}"/>
                    </a:ext>
                  </a:extLst>
                </p:cNvPr>
                <p:cNvSpPr txBox="1">
                  <a:spLocks noRot="1" noChangeAspect="1" noMove="1" noResize="1" noEditPoints="1" noAdjustHandles="1" noChangeArrowheads="1" noChangeShapeType="1" noTextEdit="1"/>
                </p:cNvSpPr>
                <p:nvPr/>
              </p:nvSpPr>
              <p:spPr>
                <a:xfrm>
                  <a:off x="9498181" y="4482894"/>
                  <a:ext cx="298576" cy="23083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0533857-6E03-FFC4-772C-16878E8CEF17}"/>
                    </a:ext>
                  </a:extLst>
                </p:cNvPr>
                <p:cNvSpPr txBox="1"/>
                <p:nvPr/>
              </p:nvSpPr>
              <p:spPr>
                <a:xfrm>
                  <a:off x="10304160" y="4178038"/>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68" name="TextBox 67">
                  <a:extLst>
                    <a:ext uri="{FF2B5EF4-FFF2-40B4-BE49-F238E27FC236}">
                      <a16:creationId xmlns:a16="http://schemas.microsoft.com/office/drawing/2014/main" id="{C0533857-6E03-FFC4-772C-16878E8CEF17}"/>
                    </a:ext>
                  </a:extLst>
                </p:cNvPr>
                <p:cNvSpPr txBox="1">
                  <a:spLocks noRot="1" noChangeAspect="1" noMove="1" noResize="1" noEditPoints="1" noAdjustHandles="1" noChangeArrowheads="1" noChangeShapeType="1" noTextEdit="1"/>
                </p:cNvSpPr>
                <p:nvPr/>
              </p:nvSpPr>
              <p:spPr>
                <a:xfrm>
                  <a:off x="10304160" y="4178038"/>
                  <a:ext cx="298576" cy="23083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0857779-7C3B-AF30-F37F-CC345ED4FB18}"/>
                    </a:ext>
                  </a:extLst>
                </p:cNvPr>
                <p:cNvSpPr txBox="1"/>
                <p:nvPr/>
              </p:nvSpPr>
              <p:spPr>
                <a:xfrm>
                  <a:off x="9874460" y="4754538"/>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𝑐</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69" name="TextBox 68">
                  <a:extLst>
                    <a:ext uri="{FF2B5EF4-FFF2-40B4-BE49-F238E27FC236}">
                      <a16:creationId xmlns:a16="http://schemas.microsoft.com/office/drawing/2014/main" id="{80857779-7C3B-AF30-F37F-CC345ED4FB18}"/>
                    </a:ext>
                  </a:extLst>
                </p:cNvPr>
                <p:cNvSpPr txBox="1">
                  <a:spLocks noRot="1" noChangeAspect="1" noMove="1" noResize="1" noEditPoints="1" noAdjustHandles="1" noChangeArrowheads="1" noChangeShapeType="1" noTextEdit="1"/>
                </p:cNvSpPr>
                <p:nvPr/>
              </p:nvSpPr>
              <p:spPr>
                <a:xfrm>
                  <a:off x="9874460" y="4754538"/>
                  <a:ext cx="298576" cy="246221"/>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4CF8BCCE-C25B-E6A9-C885-941E8BDF2599}"/>
                    </a:ext>
                  </a:extLst>
                </p:cNvPr>
                <p:cNvSpPr txBox="1"/>
                <p:nvPr/>
              </p:nvSpPr>
              <p:spPr>
                <a:xfrm>
                  <a:off x="9736826" y="4358051"/>
                  <a:ext cx="277300" cy="25568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𝑀</m:t>
                        </m:r>
                      </m:oMath>
                    </m:oMathPara>
                  </a14:m>
                  <a:endParaRPr lang="en-US" sz="1000">
                    <a:solidFill>
                      <a:schemeClr val="bg1"/>
                    </a:solidFill>
                  </a:endParaRPr>
                </a:p>
              </p:txBody>
            </p:sp>
          </mc:Choice>
          <mc:Fallback xmlns="">
            <p:sp>
              <p:nvSpPr>
                <p:cNvPr id="70" name="TextBox 69">
                  <a:extLst>
                    <a:ext uri="{FF2B5EF4-FFF2-40B4-BE49-F238E27FC236}">
                      <a16:creationId xmlns:a16="http://schemas.microsoft.com/office/drawing/2014/main" id="{4CF8BCCE-C25B-E6A9-C885-941E8BDF2599}"/>
                    </a:ext>
                  </a:extLst>
                </p:cNvPr>
                <p:cNvSpPr txBox="1">
                  <a:spLocks noRot="1" noChangeAspect="1" noMove="1" noResize="1" noEditPoints="1" noAdjustHandles="1" noChangeArrowheads="1" noChangeShapeType="1" noTextEdit="1"/>
                </p:cNvSpPr>
                <p:nvPr/>
              </p:nvSpPr>
              <p:spPr>
                <a:xfrm>
                  <a:off x="9736826" y="4358051"/>
                  <a:ext cx="277300" cy="255684"/>
                </a:xfrm>
                <a:prstGeom prst="rect">
                  <a:avLst/>
                </a:prstGeom>
                <a:blipFill>
                  <a:blip r:embed="rId22"/>
                  <a:stretch>
                    <a:fillRect/>
                  </a:stretch>
                </a:blipFill>
              </p:spPr>
              <p:txBody>
                <a:bodyPr/>
                <a:lstStyle/>
                <a:p>
                  <a:r>
                    <a:rPr lang="en-US">
                      <a:noFill/>
                    </a:rPr>
                    <a:t> </a:t>
                  </a:r>
                </a:p>
              </p:txBody>
            </p:sp>
          </mc:Fallback>
        </mc:AlternateContent>
      </p:grpSp>
      <p:grpSp>
        <p:nvGrpSpPr>
          <p:cNvPr id="89" name="Group 88">
            <a:extLst>
              <a:ext uri="{FF2B5EF4-FFF2-40B4-BE49-F238E27FC236}">
                <a16:creationId xmlns:a16="http://schemas.microsoft.com/office/drawing/2014/main" id="{594A7B6D-82F3-8001-5A37-5225AAAE3860}"/>
              </a:ext>
            </a:extLst>
          </p:cNvPr>
          <p:cNvGrpSpPr/>
          <p:nvPr/>
        </p:nvGrpSpPr>
        <p:grpSpPr>
          <a:xfrm>
            <a:off x="8572347" y="1404075"/>
            <a:ext cx="1493337" cy="1609105"/>
            <a:chOff x="10836319" y="3771026"/>
            <a:chExt cx="1090962" cy="1175537"/>
          </a:xfrm>
        </p:grpSpPr>
        <p:cxnSp>
          <p:nvCxnSpPr>
            <p:cNvPr id="73" name="Straight Connector 72">
              <a:extLst>
                <a:ext uri="{FF2B5EF4-FFF2-40B4-BE49-F238E27FC236}">
                  <a16:creationId xmlns:a16="http://schemas.microsoft.com/office/drawing/2014/main" id="{2DB4DAF5-E7A1-200A-F2D9-B06210FB3FCC}"/>
                </a:ext>
              </a:extLst>
            </p:cNvPr>
            <p:cNvCxnSpPr>
              <a:cxnSpLocks/>
            </p:cNvCxnSpPr>
            <p:nvPr/>
          </p:nvCxnSpPr>
          <p:spPr>
            <a:xfrm>
              <a:off x="10997339" y="4501926"/>
              <a:ext cx="929942" cy="35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BEACF8-9F1D-F0A9-94FA-B25CA8AD101F}"/>
                </a:ext>
              </a:extLst>
            </p:cNvPr>
            <p:cNvCxnSpPr/>
            <p:nvPr/>
          </p:nvCxnSpPr>
          <p:spPr>
            <a:xfrm>
              <a:off x="11155677" y="3851686"/>
              <a:ext cx="0" cy="55718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6E385B3-8597-8EE7-36ED-7AEB9FA9F0FC}"/>
                </a:ext>
              </a:extLst>
            </p:cNvPr>
            <p:cNvCxnSpPr>
              <a:cxnSpLocks/>
            </p:cNvCxnSpPr>
            <p:nvPr/>
          </p:nvCxnSpPr>
          <p:spPr>
            <a:xfrm>
              <a:off x="11201353" y="4006112"/>
              <a:ext cx="44166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536234EC-A0A7-F60F-7788-CEFD303FF193}"/>
                </a:ext>
              </a:extLst>
            </p:cNvPr>
            <p:cNvCxnSpPr>
              <a:cxnSpLocks/>
            </p:cNvCxnSpPr>
            <p:nvPr/>
          </p:nvCxnSpPr>
          <p:spPr>
            <a:xfrm flipV="1">
              <a:off x="11582709" y="4265756"/>
              <a:ext cx="0" cy="2171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A97D164-9D02-F350-D450-7F97516D53CB}"/>
                    </a:ext>
                  </a:extLst>
                </p:cNvPr>
                <p:cNvSpPr txBox="1"/>
                <p:nvPr/>
              </p:nvSpPr>
              <p:spPr>
                <a:xfrm>
                  <a:off x="10836319" y="3848544"/>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1</m:t>
                            </m:r>
                          </m:e>
                        </m:d>
                      </m:oMath>
                    </m:oMathPara>
                  </a14:m>
                  <a:endParaRPr lang="en-US" sz="900">
                    <a:solidFill>
                      <a:schemeClr val="bg1"/>
                    </a:solidFill>
                  </a:endParaRPr>
                </a:p>
              </p:txBody>
            </p:sp>
          </mc:Choice>
          <mc:Fallback xmlns="">
            <p:sp>
              <p:nvSpPr>
                <p:cNvPr id="83" name="TextBox 82">
                  <a:extLst>
                    <a:ext uri="{FF2B5EF4-FFF2-40B4-BE49-F238E27FC236}">
                      <a16:creationId xmlns:a16="http://schemas.microsoft.com/office/drawing/2014/main" id="{AA97D164-9D02-F350-D450-7F97516D53CB}"/>
                    </a:ext>
                  </a:extLst>
                </p:cNvPr>
                <p:cNvSpPr txBox="1">
                  <a:spLocks noRot="1" noChangeAspect="1" noMove="1" noResize="1" noEditPoints="1" noAdjustHandles="1" noChangeArrowheads="1" noChangeShapeType="1" noTextEdit="1"/>
                </p:cNvSpPr>
                <p:nvPr/>
              </p:nvSpPr>
              <p:spPr>
                <a:xfrm>
                  <a:off x="10836319" y="3848544"/>
                  <a:ext cx="298576" cy="230832"/>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2416EA9F-28FA-037F-4D25-894FC586A713}"/>
                    </a:ext>
                  </a:extLst>
                </p:cNvPr>
                <p:cNvSpPr txBox="1"/>
                <p:nvPr/>
              </p:nvSpPr>
              <p:spPr>
                <a:xfrm>
                  <a:off x="11488649" y="4471633"/>
                  <a:ext cx="298576"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vi-VN" sz="900" i="1" smtClean="0">
                                <a:solidFill>
                                  <a:schemeClr val="bg1"/>
                                </a:solidFill>
                                <a:latin typeface="Cambria Math" panose="02040503050406030204" pitchFamily="18" charset="0"/>
                              </a:rPr>
                            </m:ctrlPr>
                          </m:dPr>
                          <m:e>
                            <m:r>
                              <a:rPr lang="vi-VN" sz="900" i="1">
                                <a:solidFill>
                                  <a:schemeClr val="bg1"/>
                                </a:solidFill>
                                <a:latin typeface="Cambria Math" panose="02040503050406030204" pitchFamily="18" charset="0"/>
                              </a:rPr>
                              <m:t>∆</m:t>
                            </m:r>
                            <m:r>
                              <a:rPr lang="en-US" sz="900" b="0" i="1" baseline="-25000" smtClean="0">
                                <a:solidFill>
                                  <a:schemeClr val="bg1"/>
                                </a:solidFill>
                                <a:latin typeface="Cambria Math" panose="02040503050406030204" pitchFamily="18" charset="0"/>
                                <a:cs typeface="Arial" panose="020B0604020202020204" pitchFamily="34" charset="0"/>
                              </a:rPr>
                              <m:t>2</m:t>
                            </m:r>
                          </m:e>
                        </m:d>
                      </m:oMath>
                    </m:oMathPara>
                  </a14:m>
                  <a:endParaRPr lang="en-US" sz="900">
                    <a:solidFill>
                      <a:schemeClr val="bg1"/>
                    </a:solidFill>
                  </a:endParaRPr>
                </a:p>
              </p:txBody>
            </p:sp>
          </mc:Choice>
          <mc:Fallback xmlns="">
            <p:sp>
              <p:nvSpPr>
                <p:cNvPr id="84" name="TextBox 83">
                  <a:extLst>
                    <a:ext uri="{FF2B5EF4-FFF2-40B4-BE49-F238E27FC236}">
                      <a16:creationId xmlns:a16="http://schemas.microsoft.com/office/drawing/2014/main" id="{2416EA9F-28FA-037F-4D25-894FC586A713}"/>
                    </a:ext>
                  </a:extLst>
                </p:cNvPr>
                <p:cNvSpPr txBox="1">
                  <a:spLocks noRot="1" noChangeAspect="1" noMove="1" noResize="1" noEditPoints="1" noAdjustHandles="1" noChangeArrowheads="1" noChangeShapeType="1" noTextEdit="1"/>
                </p:cNvSpPr>
                <p:nvPr/>
              </p:nvSpPr>
              <p:spPr>
                <a:xfrm>
                  <a:off x="11488649" y="4471633"/>
                  <a:ext cx="298576" cy="230832"/>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857AD42-5CE6-43F6-BCD9-B5D233D12009}"/>
                    </a:ext>
                  </a:extLst>
                </p:cNvPr>
                <p:cNvSpPr txBox="1"/>
                <p:nvPr/>
              </p:nvSpPr>
              <p:spPr>
                <a:xfrm>
                  <a:off x="11265216" y="3771026"/>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1</m:t>
                        </m:r>
                      </m:oMath>
                    </m:oMathPara>
                  </a14:m>
                  <a:endParaRPr lang="en-US" sz="900">
                    <a:solidFill>
                      <a:schemeClr val="bg1"/>
                    </a:solidFill>
                  </a:endParaRPr>
                </a:p>
              </p:txBody>
            </p:sp>
          </mc:Choice>
          <mc:Fallback xmlns="">
            <p:sp>
              <p:nvSpPr>
                <p:cNvPr id="85" name="TextBox 84">
                  <a:extLst>
                    <a:ext uri="{FF2B5EF4-FFF2-40B4-BE49-F238E27FC236}">
                      <a16:creationId xmlns:a16="http://schemas.microsoft.com/office/drawing/2014/main" id="{8857AD42-5CE6-43F6-BCD9-B5D233D12009}"/>
                    </a:ext>
                  </a:extLst>
                </p:cNvPr>
                <p:cNvSpPr txBox="1">
                  <a:spLocks noRot="1" noChangeAspect="1" noMove="1" noResize="1" noEditPoints="1" noAdjustHandles="1" noChangeArrowheads="1" noChangeShapeType="1" noTextEdit="1"/>
                </p:cNvSpPr>
                <p:nvPr/>
              </p:nvSpPr>
              <p:spPr>
                <a:xfrm>
                  <a:off x="11265216" y="3771026"/>
                  <a:ext cx="298576" cy="230832"/>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804A3140-343C-6492-F547-D20930FBFFBF}"/>
                    </a:ext>
                  </a:extLst>
                </p:cNvPr>
                <p:cNvSpPr txBox="1"/>
                <p:nvPr/>
              </p:nvSpPr>
              <p:spPr>
                <a:xfrm>
                  <a:off x="11549445" y="4255948"/>
                  <a:ext cx="298576" cy="2308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acc>
                          <m:accPr>
                            <m:chr m:val="⃗"/>
                            <m:ctrlPr>
                              <a:rPr lang="vi-VN" sz="900" i="1" smtClean="0">
                                <a:solidFill>
                                  <a:schemeClr val="bg1"/>
                                </a:solidFill>
                                <a:latin typeface="Cambria Math" panose="02040503050406030204" pitchFamily="18" charset="0"/>
                              </a:rPr>
                            </m:ctrlPr>
                          </m:accPr>
                          <m:e>
                            <m:r>
                              <a:rPr lang="en-US" sz="900" b="0" i="1" smtClean="0">
                                <a:solidFill>
                                  <a:schemeClr val="bg1"/>
                                </a:solidFill>
                                <a:latin typeface="Cambria Math" panose="02040503050406030204" pitchFamily="18" charset="0"/>
                              </a:rPr>
                              <m:t>𝑛</m:t>
                            </m:r>
                          </m:e>
                        </m:acc>
                        <m:r>
                          <a:rPr lang="en-US" sz="900" b="0" i="1" baseline="-25000" smtClean="0">
                            <a:solidFill>
                              <a:schemeClr val="bg1"/>
                            </a:solidFill>
                            <a:latin typeface="Cambria Math" panose="02040503050406030204" pitchFamily="18" charset="0"/>
                            <a:cs typeface="Arial" panose="020B0604020202020204" pitchFamily="34" charset="0"/>
                          </a:rPr>
                          <m:t>2</m:t>
                        </m:r>
                      </m:oMath>
                    </m:oMathPara>
                  </a14:m>
                  <a:endParaRPr lang="en-US" sz="900">
                    <a:solidFill>
                      <a:schemeClr val="bg1"/>
                    </a:solidFill>
                  </a:endParaRPr>
                </a:p>
              </p:txBody>
            </p:sp>
          </mc:Choice>
          <mc:Fallback xmlns="">
            <p:sp>
              <p:nvSpPr>
                <p:cNvPr id="87" name="TextBox 86">
                  <a:extLst>
                    <a:ext uri="{FF2B5EF4-FFF2-40B4-BE49-F238E27FC236}">
                      <a16:creationId xmlns:a16="http://schemas.microsoft.com/office/drawing/2014/main" id="{804A3140-343C-6492-F547-D20930FBFFBF}"/>
                    </a:ext>
                  </a:extLst>
                </p:cNvPr>
                <p:cNvSpPr txBox="1">
                  <a:spLocks noRot="1" noChangeAspect="1" noMove="1" noResize="1" noEditPoints="1" noAdjustHandles="1" noChangeArrowheads="1" noChangeShapeType="1" noTextEdit="1"/>
                </p:cNvSpPr>
                <p:nvPr/>
              </p:nvSpPr>
              <p:spPr>
                <a:xfrm>
                  <a:off x="11549445" y="4255948"/>
                  <a:ext cx="298576" cy="230832"/>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CB44365-B7D3-318A-FCF7-D06856063A15}"/>
                    </a:ext>
                  </a:extLst>
                </p:cNvPr>
                <p:cNvSpPr txBox="1"/>
                <p:nvPr/>
              </p:nvSpPr>
              <p:spPr>
                <a:xfrm>
                  <a:off x="11223076" y="4700342"/>
                  <a:ext cx="298576" cy="24622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000" b="0" i="1" smtClean="0">
                            <a:solidFill>
                              <a:schemeClr val="bg1"/>
                            </a:solidFill>
                            <a:latin typeface="Cambria Math" panose="02040503050406030204" pitchFamily="18" charset="0"/>
                          </a:rPr>
                          <m:t>𝑑</m:t>
                        </m:r>
                        <m:r>
                          <a:rPr lang="en-US" sz="1000" b="0" i="1" smtClean="0">
                            <a:solidFill>
                              <a:schemeClr val="bg1"/>
                            </a:solidFill>
                            <a:latin typeface="Cambria Math" panose="02040503050406030204" pitchFamily="18" charset="0"/>
                          </a:rPr>
                          <m:t>)</m:t>
                        </m:r>
                      </m:oMath>
                    </m:oMathPara>
                  </a14:m>
                  <a:endParaRPr lang="en-US" sz="1000">
                    <a:solidFill>
                      <a:schemeClr val="bg1"/>
                    </a:solidFill>
                  </a:endParaRPr>
                </a:p>
              </p:txBody>
            </p:sp>
          </mc:Choice>
          <mc:Fallback xmlns="">
            <p:sp>
              <p:nvSpPr>
                <p:cNvPr id="88" name="TextBox 87">
                  <a:extLst>
                    <a:ext uri="{FF2B5EF4-FFF2-40B4-BE49-F238E27FC236}">
                      <a16:creationId xmlns:a16="http://schemas.microsoft.com/office/drawing/2014/main" id="{2CB44365-B7D3-318A-FCF7-D06856063A15}"/>
                    </a:ext>
                  </a:extLst>
                </p:cNvPr>
                <p:cNvSpPr txBox="1">
                  <a:spLocks noRot="1" noChangeAspect="1" noMove="1" noResize="1" noEditPoints="1" noAdjustHandles="1" noChangeArrowheads="1" noChangeShapeType="1" noTextEdit="1"/>
                </p:cNvSpPr>
                <p:nvPr/>
              </p:nvSpPr>
              <p:spPr>
                <a:xfrm>
                  <a:off x="11223076" y="4700342"/>
                  <a:ext cx="298576" cy="246221"/>
                </a:xfrm>
                <a:prstGeom prst="rect">
                  <a:avLst/>
                </a:prstGeom>
                <a:blipFill>
                  <a:blip r:embed="rId27"/>
                  <a:stretch>
                    <a:fillRect/>
                  </a:stretch>
                </a:blipFill>
              </p:spPr>
              <p:txBody>
                <a:bodyPr/>
                <a:lstStyle/>
                <a:p>
                  <a:r>
                    <a:rPr lang="en-US">
                      <a:noFill/>
                    </a:rPr>
                    <a:t> </a:t>
                  </a:r>
                </a:p>
              </p:txBody>
            </p:sp>
          </mc:Fallback>
        </mc:AlternateContent>
      </p:grpSp>
      <p:sp>
        <p:nvSpPr>
          <p:cNvPr id="91" name="TextBox 90">
            <a:extLst>
              <a:ext uri="{FF2B5EF4-FFF2-40B4-BE49-F238E27FC236}">
                <a16:creationId xmlns:a16="http://schemas.microsoft.com/office/drawing/2014/main" id="{78AFA7F2-11C8-5109-0FF7-E1A17C23A402}"/>
              </a:ext>
            </a:extLst>
          </p:cNvPr>
          <p:cNvSpPr txBox="1"/>
          <p:nvPr/>
        </p:nvSpPr>
        <p:spPr>
          <a:xfrm>
            <a:off x="5456262" y="3090446"/>
            <a:ext cx="811441" cy="338554"/>
          </a:xfrm>
          <a:prstGeom prst="rect">
            <a:avLst/>
          </a:prstGeom>
          <a:noFill/>
        </p:spPr>
        <p:txBody>
          <a:bodyPr wrap="none" rtlCol="0">
            <a:spAutoFit/>
          </a:bodyPr>
          <a:lstStyle/>
          <a:p>
            <a:pPr algn="l"/>
            <a:r>
              <a:rPr lang="en-US" sz="1600" b="1" i="1">
                <a:solidFill>
                  <a:schemeClr val="bg1"/>
                </a:solidFill>
                <a:latin typeface="Arial" panose="020B0604020202020204" pitchFamily="34" charset="0"/>
                <a:cs typeface="Arial" panose="020B0604020202020204" pitchFamily="34" charset="0"/>
              </a:rPr>
              <a:t>Hình 5</a:t>
            </a:r>
          </a:p>
        </p:txBody>
      </p:sp>
    </p:spTree>
    <p:extLst>
      <p:ext uri="{BB962C8B-B14F-4D97-AF65-F5344CB8AC3E}">
        <p14:creationId xmlns:p14="http://schemas.microsoft.com/office/powerpoint/2010/main" val="3846606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931B86-77AC-EA44-1E12-84CD954F9C0B}"/>
                  </a:ext>
                </a:extLst>
              </p:cNvPr>
              <p:cNvSpPr txBox="1"/>
              <p:nvPr/>
            </p:nvSpPr>
            <p:spPr>
              <a:xfrm>
                <a:off x="479881" y="1261283"/>
                <a:ext cx="11232237" cy="4814203"/>
              </a:xfrm>
              <a:prstGeom prst="rect">
                <a:avLst/>
              </a:prstGeom>
              <a:noFill/>
            </p:spPr>
            <p:txBody>
              <a:bodyPr wrap="square">
                <a:spAutoFit/>
              </a:bodyPr>
              <a:lstStyle/>
              <a:p>
                <a:pPr>
                  <a:lnSpc>
                    <a:spcPct val="150000"/>
                  </a:lnSpc>
                  <a:spcAft>
                    <a:spcPts val="800"/>
                  </a:spcAft>
                </a:pP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Trong mặt phẳng </a:t>
                </a:r>
                <a14:m>
                  <m:oMath xmlns:m="http://schemas.openxmlformats.org/officeDocument/2006/math">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𝑂𝑥𝑦</m:t>
                    </m:r>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cho hai đường thẳng </a:t>
                </a:r>
                <a14:m>
                  <m:oMath xmlns:m="http://schemas.openxmlformats.org/officeDocument/2006/math">
                    <m:d>
                      <m:dPr>
                        <m:ctrlPr>
                          <a:rPr lang="vi-VN" sz="3400" i="1" smtClean="0">
                            <a:solidFill>
                              <a:schemeClr val="bg1"/>
                            </a:solidFill>
                            <a:effectLst/>
                            <a:latin typeface="Cambria Math" panose="02040503050406030204" pitchFamily="18" charset="0"/>
                            <a:cs typeface="Arial" panose="020B0604020202020204" pitchFamily="34" charset="0"/>
                          </a:rPr>
                        </m:ctrlPr>
                      </m:dPr>
                      <m:e>
                        <m:r>
                          <a:rPr lang="vi-VN"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3400" i="1" baseline="-25000">
                            <a:solidFill>
                              <a:schemeClr val="bg1"/>
                            </a:solidFill>
                            <a:latin typeface="Cambria Math" panose="02040503050406030204" pitchFamily="18" charset="0"/>
                            <a:ea typeface="Calibri" panose="020F0502020204030204" pitchFamily="34" charset="0"/>
                            <a:cs typeface="Times New Roman" panose="02020603050405020304" pitchFamily="18" charset="0"/>
                          </a:rPr>
                          <m:t>1</m:t>
                        </m:r>
                      </m:e>
                    </m:d>
                    <m:r>
                      <a:rPr lang="vi-VN"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400" i="1" baseline="30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400" i="1" baseline="30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có vectơ pháp tuyến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r>
                  <a:rPr lang="vi-VN"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và đường thẳng </a:t>
                </a:r>
                <a14:m>
                  <m:oMath xmlns:m="http://schemas.openxmlformats.org/officeDocument/2006/math">
                    <m:d>
                      <m:dPr>
                        <m:ctrlPr>
                          <a:rPr lang="vi-VN" sz="3400" i="1" smtClean="0">
                            <a:solidFill>
                              <a:schemeClr val="bg1"/>
                            </a:solidFill>
                            <a:effectLst/>
                            <a:latin typeface="Cambria Math" panose="02040503050406030204" pitchFamily="18" charset="0"/>
                            <a:cs typeface="Arial" panose="020B0604020202020204" pitchFamily="34" charset="0"/>
                          </a:rPr>
                        </m:ctrlPr>
                      </m:dPr>
                      <m:e>
                        <m:r>
                          <a:rPr lang="vi-VN"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3400" i="1" baseline="-25000">
                            <a:solidFill>
                              <a:schemeClr val="bg1"/>
                            </a:solidFill>
                            <a:latin typeface="Cambria Math" panose="02040503050406030204" pitchFamily="18" charset="0"/>
                            <a:ea typeface="Calibri" panose="020F0502020204030204" pitchFamily="34" charset="0"/>
                            <a:cs typeface="Times New Roman" panose="02020603050405020304" pitchFamily="18" charset="0"/>
                          </a:rPr>
                          <m:t>2</m:t>
                        </m:r>
                      </m:e>
                    </m:d>
                    <m:r>
                      <a:rPr lang="vi-VN"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baseline="30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3400" i="1" baseline="-25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400" i="1" baseline="300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400" i="1"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có vectơ pháp tuyển </a:t>
                </a:r>
                <a14:m>
                  <m:oMath xmlns:m="http://schemas.openxmlformats.org/officeDocument/2006/math">
                    <m:acc>
                      <m:accPr>
                        <m:chr m:val="⃗"/>
                        <m:ctrlPr>
                          <a:rPr lang="en-US" sz="34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accPr>
                      <m:e>
                        <m:r>
                          <a:rPr lang="vi-VN" sz="34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𝑛</m:t>
                        </m:r>
                      </m:e>
                    </m:acc>
                  </m:oMath>
                </a14:m>
                <a:r>
                  <a:rPr lang="en-US" sz="3400" baseline="-250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400">
                    <a:solidFill>
                      <a:schemeClr val="bg1"/>
                    </a:solidFill>
                    <a:effectLst/>
                    <a:latin typeface="Arial" panose="020B0604020202020204" pitchFamily="34" charset="0"/>
                    <a:ea typeface="Calibri" panose="020F0502020204030204" pitchFamily="34" charset="0"/>
                  </a:rPr>
                  <a:t>Ta có thể dùng phương pháp toạ độ để xét vị trí tương đối giữa</a:t>
                </a:r>
                <a14:m>
                  <m:oMath xmlns:m="http://schemas.openxmlformats.org/officeDocument/2006/math">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smtClean="0">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1</m:t>
                            </m:r>
                          </m:sub>
                        </m:sSub>
                      </m:e>
                    </m:d>
                  </m:oMath>
                </a14:m>
                <a:r>
                  <a:rPr lang="en-US" sz="3400">
                    <a:solidFill>
                      <a:schemeClr val="bg1"/>
                    </a:solidFill>
                    <a:effectLst/>
                    <a:latin typeface="Arial" panose="020B0604020202020204" pitchFamily="34" charset="0"/>
                    <a:ea typeface="Calibri" panose="020F0502020204030204" pitchFamily="34" charset="0"/>
                  </a:rPr>
                  <a:t>và </a:t>
                </a:r>
                <a14:m>
                  <m:oMath xmlns:m="http://schemas.openxmlformats.org/officeDocument/2006/math">
                    <m:d>
                      <m:d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m:t>
                            </m:r>
                          </m:e>
                          <m:sub>
                            <m:r>
                              <a:rPr lang="en-US" sz="3400" i="1">
                                <a:solidFill>
                                  <a:schemeClr val="bg1"/>
                                </a:solidFill>
                                <a:latin typeface="Cambria Math" panose="02040503050406030204" pitchFamily="18" charset="0"/>
                                <a:ea typeface="Calibri" panose="020F0502020204030204" pitchFamily="34" charset="0"/>
                                <a:cs typeface="Arial" panose="020B0604020202020204" pitchFamily="34" charset="0"/>
                              </a:rPr>
                              <m:t>2</m:t>
                            </m:r>
                          </m:sub>
                        </m:sSub>
                      </m:e>
                    </m:d>
                  </m:oMath>
                </a14:m>
                <a:r>
                  <a:rPr lang="en-US" sz="3400">
                    <a:solidFill>
                      <a:schemeClr val="bg1"/>
                    </a:solidFill>
                    <a:effectLst/>
                    <a:latin typeface="Arial" panose="020B0604020202020204" pitchFamily="34" charset="0"/>
                    <a:ea typeface="Calibri" panose="020F0502020204030204" pitchFamily="34" charset="0"/>
                  </a:rPr>
                  <a:t> như sau:</a:t>
                </a:r>
                <a:endParaRPr lang="en-US" sz="3400">
                  <a:solidFill>
                    <a:schemeClr val="bg1"/>
                  </a:solidFill>
                </a:endParaRPr>
              </a:p>
            </p:txBody>
          </p:sp>
        </mc:Choice>
        <mc:Fallback xmlns="">
          <p:sp>
            <p:nvSpPr>
              <p:cNvPr id="6" name="TextBox 5">
                <a:extLst>
                  <a:ext uri="{FF2B5EF4-FFF2-40B4-BE49-F238E27FC236}">
                    <a16:creationId xmlns:a16="http://schemas.microsoft.com/office/drawing/2014/main" id="{B7931B86-77AC-EA44-1E12-84CD954F9C0B}"/>
                  </a:ext>
                </a:extLst>
              </p:cNvPr>
              <p:cNvSpPr txBox="1">
                <a:spLocks noRot="1" noChangeAspect="1" noMove="1" noResize="1" noEditPoints="1" noAdjustHandles="1" noChangeArrowheads="1" noChangeShapeType="1" noTextEdit="1"/>
              </p:cNvSpPr>
              <p:nvPr/>
            </p:nvSpPr>
            <p:spPr>
              <a:xfrm>
                <a:off x="479881" y="1261283"/>
                <a:ext cx="11232237" cy="4814203"/>
              </a:xfrm>
              <a:prstGeom prst="rect">
                <a:avLst/>
              </a:prstGeom>
              <a:blipFill>
                <a:blip r:embed="rId3"/>
                <a:stretch>
                  <a:fillRect l="-1520" b="-3291"/>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4"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Tree>
    <p:extLst>
      <p:ext uri="{BB962C8B-B14F-4D97-AF65-F5344CB8AC3E}">
        <p14:creationId xmlns:p14="http://schemas.microsoft.com/office/powerpoint/2010/main" val="2992762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931B86-77AC-EA44-1E12-84CD954F9C0B}"/>
                  </a:ext>
                </a:extLst>
              </p:cNvPr>
              <p:cNvSpPr txBox="1"/>
              <p:nvPr/>
            </p:nvSpPr>
            <p:spPr>
              <a:xfrm>
                <a:off x="1076770" y="1562113"/>
                <a:ext cx="10716426" cy="4983544"/>
              </a:xfrm>
              <a:prstGeom prst="rect">
                <a:avLst/>
              </a:prstGeom>
              <a:noFill/>
            </p:spPr>
            <p:txBody>
              <a:bodyPr wrap="square">
                <a:spAutoFit/>
              </a:bodyPr>
              <a:lstStyle/>
              <a:p>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sSub>
                      <m:sSubPr>
                        <m:ctrlPr>
                          <a:rPr lang="en-US" sz="3800" b="1" i="1" smtClean="0">
                            <a:solidFill>
                              <a:schemeClr val="bg1"/>
                            </a:solidFill>
                            <a:latin typeface="Cambria Math" panose="02040503050406030204" pitchFamily="18" charset="0"/>
                          </a:rPr>
                        </m:ctrlPr>
                      </m:sSubPr>
                      <m:e>
                        <m:acc>
                          <m:accPr>
                            <m:chr m:val="⃗"/>
                            <m:ctrlPr>
                              <a:rPr lang="en-US" sz="3800" b="1" i="1">
                                <a:solidFill>
                                  <a:schemeClr val="bg1"/>
                                </a:solidFill>
                                <a:latin typeface="Cambria Math" panose="02040503050406030204" pitchFamily="18" charset="0"/>
                              </a:rPr>
                            </m:ctrlPr>
                          </m:accPr>
                          <m:e>
                            <m:r>
                              <a:rPr lang="vi-VN" sz="3800" b="1" i="1">
                                <a:solidFill>
                                  <a:schemeClr val="bg1"/>
                                </a:solidFill>
                                <a:latin typeface="Cambria Math" panose="02040503050406030204" pitchFamily="18" charset="0"/>
                              </a:rPr>
                              <m:t>𝒏</m:t>
                            </m:r>
                          </m:e>
                        </m:acc>
                      </m:e>
                      <m:sub>
                        <m:r>
                          <a:rPr lang="vi-VN" sz="3800" b="1" i="1">
                            <a:solidFill>
                              <a:schemeClr val="bg1"/>
                            </a:solidFill>
                            <a:latin typeface="Cambria Math" panose="02040503050406030204" pitchFamily="18" charset="0"/>
                          </a:rPr>
                          <m:t>𝟏</m:t>
                        </m:r>
                      </m:sub>
                    </m:sSub>
                  </m:oMath>
                </a14:m>
                <a:r>
                  <a:rPr lang="en-US" sz="3800" b="1">
                    <a:solidFill>
                      <a:schemeClr val="bg1"/>
                    </a:solidFill>
                    <a:latin typeface="Arial" panose="020B0604020202020204" pitchFamily="34" charset="0"/>
                    <a:cs typeface="Arial" panose="020B0604020202020204" pitchFamily="34" charset="0"/>
                  </a:rPr>
                  <a:t> và </a:t>
                </a:r>
                <a14:m>
                  <m:oMath xmlns:m="http://schemas.openxmlformats.org/officeDocument/2006/math">
                    <m:sSub>
                      <m:sSubPr>
                        <m:ctrlPr>
                          <a:rPr lang="en-US" sz="3800" b="1" i="1">
                            <a:solidFill>
                              <a:schemeClr val="bg1"/>
                            </a:solidFill>
                            <a:latin typeface="Cambria Math" panose="02040503050406030204" pitchFamily="18" charset="0"/>
                          </a:rPr>
                        </m:ctrlPr>
                      </m:sSubPr>
                      <m:e>
                        <m:acc>
                          <m:accPr>
                            <m:chr m:val="⃗"/>
                            <m:ctrlPr>
                              <a:rPr lang="en-US" sz="3800" b="1" i="1">
                                <a:solidFill>
                                  <a:schemeClr val="bg1"/>
                                </a:solidFill>
                                <a:latin typeface="Cambria Math" panose="02040503050406030204" pitchFamily="18" charset="0"/>
                              </a:rPr>
                            </m:ctrlPr>
                          </m:accPr>
                          <m:e>
                            <m:r>
                              <a:rPr lang="vi-VN" sz="3800" b="1" i="1">
                                <a:solidFill>
                                  <a:schemeClr val="bg1"/>
                                </a:solidFill>
                                <a:latin typeface="Cambria Math" panose="02040503050406030204" pitchFamily="18" charset="0"/>
                              </a:rPr>
                              <m:t>𝒏</m:t>
                            </m:r>
                          </m:e>
                        </m:acc>
                      </m:e>
                      <m:sub>
                        <m:r>
                          <a:rPr lang="vi-VN" sz="3800" b="1" i="1">
                            <a:solidFill>
                              <a:schemeClr val="bg1"/>
                            </a:solidFill>
                            <a:latin typeface="Cambria Math" panose="02040503050406030204" pitchFamily="18" charset="0"/>
                          </a:rPr>
                          <m:t>𝟐</m:t>
                        </m:r>
                      </m:sub>
                    </m:sSub>
                  </m:oMath>
                </a14:m>
                <a:r>
                  <a:rPr lang="vi-VN" sz="3800" b="1" baseline="-25000">
                    <a:solidFill>
                      <a:schemeClr val="bg1"/>
                    </a:solidFill>
                    <a:latin typeface="Arial" panose="020B0604020202020204" pitchFamily="34" charset="0"/>
                    <a:cs typeface="Arial" panose="020B0604020202020204" pitchFamily="34" charset="0"/>
                  </a:rPr>
                  <a:t> </a:t>
                </a:r>
                <a:r>
                  <a:rPr lang="en-US" sz="3400" b="1" baseline="-25000">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cùng phương thì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song song hoặc trùng nhau. Lấy một điểm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𝑷</m:t>
                    </m:r>
                  </m:oMath>
                </a14:m>
                <a:r>
                  <a:rPr lang="en-US" sz="3400" b="1">
                    <a:solidFill>
                      <a:schemeClr val="bg1"/>
                    </a:solidFill>
                    <a:latin typeface="Arial" panose="020B0604020202020204" pitchFamily="34" charset="0"/>
                    <a:cs typeface="Arial" panose="020B0604020202020204" pitchFamily="34" charset="0"/>
                  </a:rPr>
                  <a:t> tuỳ ý trên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𝑷</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 thì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a:t>
                </a:r>
              </a:p>
              <a:p>
                <a:pPr marL="457200" lvl="0" indent="457200">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𝑷</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 thì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 //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a:t>
                </a:r>
              </a:p>
              <a:p>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a:t>
                </a:r>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en-US" sz="3400" b="1">
                    <a:solidFill>
                      <a:schemeClr val="bg1"/>
                    </a:solidFill>
                    <a:latin typeface="Arial" panose="020B0604020202020204" pitchFamily="34" charset="0"/>
                    <a:cs typeface="Arial" panose="020B0604020202020204" pitchFamily="34" charset="0"/>
                  </a:rPr>
                  <a:t> không cùng phương thì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cắt nhau tại một điểm </a:t>
                </a:r>
                <a14:m>
                  <m:oMath xmlns:m="http://schemas.openxmlformats.org/officeDocument/2006/math">
                    <m:r>
                      <a:rPr lang="en-US" sz="3400" b="1" i="1">
                        <a:solidFill>
                          <a:schemeClr val="bg1"/>
                        </a:solidFill>
                        <a:latin typeface="Cambria Math" panose="02040503050406030204" pitchFamily="18" charset="0"/>
                      </a:rPr>
                      <m:t>𝑴</m:t>
                    </m:r>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𝒙</m:t>
                        </m:r>
                      </m:e>
                      <m:sub>
                        <m:r>
                          <a:rPr lang="vi-VN"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𝒚</m:t>
                        </m:r>
                      </m:e>
                      <m:sub>
                        <m:r>
                          <a:rPr lang="vi-VN"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với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𝒙</m:t>
                            </m:r>
                          </m:e>
                          <m:sub>
                            <m:r>
                              <a:rPr lang="vi-VN"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𝒚</m:t>
                            </m:r>
                          </m:e>
                          <m:sub>
                            <m:r>
                              <a:rPr lang="vi-VN" sz="3400" b="1" i="1">
                                <a:solidFill>
                                  <a:schemeClr val="bg1"/>
                                </a:solidFill>
                                <a:latin typeface="Cambria Math" panose="02040503050406030204" pitchFamily="18" charset="0"/>
                              </a:rPr>
                              <m:t>𝟎</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là nghiệm của hệ phương trình: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𝒄</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 </m:t>
                            </m:r>
                          </m:e>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𝒄</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e>
                        </m:eqArr>
                      </m:e>
                    </m:d>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B7931B86-77AC-EA44-1E12-84CD954F9C0B}"/>
                  </a:ext>
                </a:extLst>
              </p:cNvPr>
              <p:cNvSpPr txBox="1">
                <a:spLocks noRot="1" noChangeAspect="1" noMove="1" noResize="1" noEditPoints="1" noAdjustHandles="1" noChangeArrowheads="1" noChangeShapeType="1" noTextEdit="1"/>
              </p:cNvSpPr>
              <p:nvPr/>
            </p:nvSpPr>
            <p:spPr>
              <a:xfrm>
                <a:off x="1076770" y="1562113"/>
                <a:ext cx="10716426" cy="4983544"/>
              </a:xfrm>
              <a:prstGeom prst="rect">
                <a:avLst/>
              </a:prstGeom>
              <a:blipFill>
                <a:blip r:embed="rId3"/>
                <a:stretch>
                  <a:fillRect l="-1593" t="-195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4"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grpSp>
        <p:nvGrpSpPr>
          <p:cNvPr id="2" name="Group 1">
            <a:extLst>
              <a:ext uri="{FF2B5EF4-FFF2-40B4-BE49-F238E27FC236}">
                <a16:creationId xmlns:a16="http://schemas.microsoft.com/office/drawing/2014/main" id="{757BFF7A-2752-8ADF-2C21-0AA9769E2233}"/>
              </a:ext>
            </a:extLst>
          </p:cNvPr>
          <p:cNvGrpSpPr/>
          <p:nvPr/>
        </p:nvGrpSpPr>
        <p:grpSpPr>
          <a:xfrm>
            <a:off x="252313" y="1205688"/>
            <a:ext cx="11540882" cy="5383119"/>
            <a:chOff x="315338" y="1449945"/>
            <a:chExt cx="11540882" cy="5383119"/>
          </a:xfrm>
        </p:grpSpPr>
        <p:sp>
          <p:nvSpPr>
            <p:cNvPr id="3" name="Rectangle: Rounded Corners 2">
              <a:extLst>
                <a:ext uri="{FF2B5EF4-FFF2-40B4-BE49-F238E27FC236}">
                  <a16:creationId xmlns:a16="http://schemas.microsoft.com/office/drawing/2014/main" id="{D9E1F020-2D56-85D2-83DA-1B8F6EBF1D29}"/>
                </a:ext>
              </a:extLst>
            </p:cNvPr>
            <p:cNvSpPr/>
            <p:nvPr/>
          </p:nvSpPr>
          <p:spPr>
            <a:xfrm>
              <a:off x="682445" y="1750775"/>
              <a:ext cx="11173775" cy="5082289"/>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icon&#10;&#10;Description automatically generated">
              <a:extLst>
                <a:ext uri="{FF2B5EF4-FFF2-40B4-BE49-F238E27FC236}">
                  <a16:creationId xmlns:a16="http://schemas.microsoft.com/office/drawing/2014/main" id="{C8A72EEC-5D09-B983-4458-92651CBB471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p:spTree>
    <p:extLst>
      <p:ext uri="{BB962C8B-B14F-4D97-AF65-F5344CB8AC3E}">
        <p14:creationId xmlns:p14="http://schemas.microsoft.com/office/powerpoint/2010/main" val="1595645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C05CE9-F7E2-0125-B60F-11520430BDE0}"/>
                  </a:ext>
                </a:extLst>
              </p:cNvPr>
              <p:cNvSpPr txBox="1"/>
              <p:nvPr/>
            </p:nvSpPr>
            <p:spPr>
              <a:xfrm>
                <a:off x="986035" y="2112573"/>
                <a:ext cx="11205965" cy="4429674"/>
              </a:xfrm>
              <a:prstGeom prst="rect">
                <a:avLst/>
              </a:prstGeom>
              <a:noFill/>
            </p:spPr>
            <p:txBody>
              <a:bodyPr wrap="square">
                <a:spAutoFit/>
              </a:bodyPr>
              <a:lstStyle/>
              <a:p>
                <a:pPr>
                  <a:lnSpc>
                    <a:spcPct val="120000"/>
                  </a:lnSpc>
                </a:pPr>
                <a:r>
                  <a:rPr lang="en-US" sz="3400" b="1">
                    <a:solidFill>
                      <a:schemeClr val="bg1"/>
                    </a:solidFill>
                    <a:latin typeface="Arial" panose="020B0604020202020204" pitchFamily="34" charset="0"/>
                    <a:cs typeface="Arial" panose="020B0604020202020204" pitchFamily="34" charset="0"/>
                  </a:rPr>
                  <a:t>a) Nếu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a:t>
                </a:r>
                <a:r>
                  <a:rPr lang="vi-VN" sz="3400" b="1">
                    <a:solidFill>
                      <a:schemeClr val="bg1"/>
                    </a:solidFill>
                    <a:latin typeface="Arial" panose="020B0604020202020204" pitchFamily="34" charset="0"/>
                    <a:cs typeface="Arial" panose="020B0604020202020204" pitchFamily="34" charset="0"/>
                  </a:rPr>
                  <a:t> .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en-US" sz="3400" b="1">
                    <a:solidFill>
                      <a:schemeClr val="bg1"/>
                    </a:solidFill>
                    <a:latin typeface="Arial" panose="020B0604020202020204" pitchFamily="34" charset="0"/>
                    <a:cs typeface="Arial" panose="020B0604020202020204" pitchFamily="34" charset="0"/>
                  </a:rPr>
                  <a:t> = 0 thì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a:t>
                </a:r>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m:t>
                    </m:r>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vi-VN" sz="3400" b="1" baseline="-25000">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suy ra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m:t>
                    </m:r>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a:t>
                </a:r>
              </a:p>
              <a:p>
                <a:pPr>
                  <a:lnSpc>
                    <a:spcPct val="120000"/>
                  </a:lnSpc>
                </a:pPr>
                <a:r>
                  <a:rPr lang="en-US" sz="3400" b="1">
                    <a:solidFill>
                      <a:schemeClr val="bg1"/>
                    </a:solidFill>
                    <a:latin typeface="Arial" panose="020B0604020202020204" pitchFamily="34" charset="0"/>
                    <a:cs typeface="Arial" panose="020B0604020202020204" pitchFamily="34" charset="0"/>
                  </a:rPr>
                  <a:t>b) Đề xét hai vectơ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a:t>
                </a:r>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a</a:t>
                </a:r>
                <a:r>
                  <a:rPr lang="en-US" sz="3400" b="1" baseline="-25000">
                    <a:solidFill>
                      <a:schemeClr val="bg1"/>
                    </a:solidFill>
                    <a:latin typeface="Arial" panose="020B0604020202020204" pitchFamily="34" charset="0"/>
                    <a:cs typeface="Arial" panose="020B0604020202020204" pitchFamily="34" charset="0"/>
                  </a:rPr>
                  <a:t>1</a:t>
                </a:r>
                <a:r>
                  <a:rPr lang="vi-VN" sz="3400" b="1">
                    <a:solidFill>
                      <a:schemeClr val="bg1"/>
                    </a:solidFill>
                    <a:latin typeface="Arial" panose="020B0604020202020204" pitchFamily="34" charset="0"/>
                    <a:cs typeface="Arial" panose="020B0604020202020204" pitchFamily="34" charset="0"/>
                  </a:rPr>
                  <a:t>;</a:t>
                </a:r>
                <a:r>
                  <a:rPr lang="en-US" sz="3400" b="1">
                    <a:solidFill>
                      <a:schemeClr val="bg1"/>
                    </a:solidFill>
                    <a:latin typeface="Arial" panose="020B0604020202020204" pitchFamily="34" charset="0"/>
                    <a:cs typeface="Arial" panose="020B0604020202020204" pitchFamily="34" charset="0"/>
                  </a:rPr>
                  <a:t> b</a:t>
                </a:r>
                <a:r>
                  <a:rPr lang="en-US" sz="3400" b="1" baseline="-25000">
                    <a:solidFill>
                      <a:schemeClr val="bg1"/>
                    </a:solidFill>
                    <a:latin typeface="Arial" panose="020B0604020202020204" pitchFamily="34" charset="0"/>
                    <a:cs typeface="Arial" panose="020B0604020202020204" pitchFamily="34" charset="0"/>
                  </a:rPr>
                  <a:t>1</a:t>
                </a:r>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en-US" sz="3400" b="1">
                    <a:solidFill>
                      <a:schemeClr val="bg1"/>
                    </a:solidFill>
                    <a:latin typeface="Arial" panose="020B0604020202020204" pitchFamily="34" charset="0"/>
                    <a:cs typeface="Arial" panose="020B0604020202020204" pitchFamily="34" charset="0"/>
                  </a:rPr>
                  <a:t> (a</a:t>
                </a:r>
                <a:r>
                  <a:rPr lang="en-US" sz="3400" b="1" baseline="-25000">
                    <a:solidFill>
                      <a:schemeClr val="bg1"/>
                    </a:solidFill>
                    <a:latin typeface="Arial" panose="020B0604020202020204" pitchFamily="34" charset="0"/>
                    <a:cs typeface="Arial" panose="020B0604020202020204" pitchFamily="34" charset="0"/>
                  </a:rPr>
                  <a:t>2</a:t>
                </a:r>
                <a:r>
                  <a:rPr lang="vi-VN" sz="3400" b="1">
                    <a:solidFill>
                      <a:schemeClr val="bg1"/>
                    </a:solidFill>
                    <a:latin typeface="Arial" panose="020B0604020202020204" pitchFamily="34" charset="0"/>
                    <a:cs typeface="Arial" panose="020B0604020202020204" pitchFamily="34" charset="0"/>
                  </a:rPr>
                  <a:t>;</a:t>
                </a:r>
                <a:r>
                  <a:rPr lang="en-US" sz="3400" b="1">
                    <a:solidFill>
                      <a:schemeClr val="bg1"/>
                    </a:solidFill>
                    <a:latin typeface="Arial" panose="020B0604020202020204" pitchFamily="34" charset="0"/>
                    <a:cs typeface="Arial" panose="020B0604020202020204" pitchFamily="34" charset="0"/>
                  </a:rPr>
                  <a:t> b</a:t>
                </a:r>
                <a:r>
                  <a:rPr lang="en-US" sz="3400" b="1" baseline="-25000">
                    <a:solidFill>
                      <a:schemeClr val="bg1"/>
                    </a:solidFill>
                    <a:latin typeface="Arial" panose="020B0604020202020204" pitchFamily="34" charset="0"/>
                    <a:cs typeface="Arial" panose="020B0604020202020204" pitchFamily="34" charset="0"/>
                  </a:rPr>
                  <a:t>2</a:t>
                </a:r>
                <a:r>
                  <a:rPr lang="en-US" sz="3400" b="1">
                    <a:solidFill>
                      <a:schemeClr val="bg1"/>
                    </a:solidFill>
                    <a:latin typeface="Arial" panose="020B0604020202020204" pitchFamily="34" charset="0"/>
                    <a:cs typeface="Arial" panose="020B0604020202020204" pitchFamily="34" charset="0"/>
                  </a:rPr>
                  <a:t>) cùng phương hay không cùng phương, ta xét biểu thức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baseline="-25000">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 </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marL="401638" lvl="0" indent="341313">
                  <a:lnSpc>
                    <a:spcPct val="12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baseline="-25000">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 </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thì hai vectơ cùng phương.</a:t>
                </a:r>
              </a:p>
              <a:p>
                <a:pPr marL="401638" lvl="0" indent="341313">
                  <a:lnSpc>
                    <a:spcPct val="12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baseline="-25000">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 </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thì hai vectơ không cùng phương.</a:t>
                </a:r>
              </a:p>
            </p:txBody>
          </p:sp>
        </mc:Choice>
        <mc:Fallback xmlns="">
          <p:sp>
            <p:nvSpPr>
              <p:cNvPr id="7" name="TextBox 6">
                <a:extLst>
                  <a:ext uri="{FF2B5EF4-FFF2-40B4-BE49-F238E27FC236}">
                    <a16:creationId xmlns:a16="http://schemas.microsoft.com/office/drawing/2014/main" id="{95C05CE9-F7E2-0125-B60F-11520430BDE0}"/>
                  </a:ext>
                </a:extLst>
              </p:cNvPr>
              <p:cNvSpPr txBox="1">
                <a:spLocks noRot="1" noChangeAspect="1" noMove="1" noResize="1" noEditPoints="1" noAdjustHandles="1" noChangeArrowheads="1" noChangeShapeType="1" noTextEdit="1"/>
              </p:cNvSpPr>
              <p:nvPr/>
            </p:nvSpPr>
            <p:spPr>
              <a:xfrm>
                <a:off x="986035" y="2112573"/>
                <a:ext cx="11205965" cy="4429674"/>
              </a:xfrm>
              <a:prstGeom prst="rect">
                <a:avLst/>
              </a:prstGeom>
              <a:blipFill>
                <a:blip r:embed="rId6"/>
                <a:stretch>
                  <a:fillRect l="-1523" t="-964" b="-399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762647-9FF8-0987-9EB3-157F086030CD}"/>
              </a:ext>
            </a:extLst>
          </p:cNvPr>
          <p:cNvSpPr txBox="1"/>
          <p:nvPr/>
        </p:nvSpPr>
        <p:spPr>
          <a:xfrm>
            <a:off x="1039668" y="1528800"/>
            <a:ext cx="1613591" cy="630942"/>
          </a:xfrm>
          <a:prstGeom prst="rect">
            <a:avLst/>
          </a:prstGeom>
          <a:noFill/>
        </p:spPr>
        <p:txBody>
          <a:bodyPr wrap="square" rtlCol="0">
            <a:spAutoFit/>
          </a:bodyPr>
          <a:lstStyle/>
          <a:p>
            <a:r>
              <a:rPr lang="en-US" sz="3500" b="1">
                <a:solidFill>
                  <a:srgbClr val="C0F6F5"/>
                </a:solidFill>
                <a:latin typeface="SVN-Futura Demi" pitchFamily="50" charset="0"/>
              </a:rPr>
              <a:t>Chú ý:</a:t>
            </a:r>
            <a:endParaRPr lang="en-US" sz="3400" b="1">
              <a:solidFill>
                <a:srgbClr val="C0F6F5"/>
              </a:solidFill>
              <a:latin typeface="SVN-Futura Demi" pitchFamily="50" charset="0"/>
            </a:endParaRPr>
          </a:p>
        </p:txBody>
      </p:sp>
      <p:grpSp>
        <p:nvGrpSpPr>
          <p:cNvPr id="9" name="Group 8">
            <a:extLst>
              <a:ext uri="{FF2B5EF4-FFF2-40B4-BE49-F238E27FC236}">
                <a16:creationId xmlns:a16="http://schemas.microsoft.com/office/drawing/2014/main" id="{55C41AE9-6A8D-E32A-CDF7-03D8102B8303}"/>
              </a:ext>
            </a:extLst>
          </p:cNvPr>
          <p:cNvGrpSpPr/>
          <p:nvPr/>
        </p:nvGrpSpPr>
        <p:grpSpPr>
          <a:xfrm>
            <a:off x="210450" y="1159973"/>
            <a:ext cx="11582746" cy="5524049"/>
            <a:chOff x="210450" y="1483259"/>
            <a:chExt cx="11582746" cy="5524049"/>
          </a:xfrm>
        </p:grpSpPr>
        <p:sp>
          <p:nvSpPr>
            <p:cNvPr id="10" name="Rectangle: Rounded Corners 9">
              <a:extLst>
                <a:ext uri="{FF2B5EF4-FFF2-40B4-BE49-F238E27FC236}">
                  <a16:creationId xmlns:a16="http://schemas.microsoft.com/office/drawing/2014/main" id="{7981B943-247B-9067-8504-AEFB806689F2}"/>
                </a:ext>
              </a:extLst>
            </p:cNvPr>
            <p:cNvSpPr/>
            <p:nvPr/>
          </p:nvSpPr>
          <p:spPr>
            <a:xfrm>
              <a:off x="682445" y="1750775"/>
              <a:ext cx="11110751" cy="5256533"/>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60359509-B3DF-32CE-BACD-B1AE97D9B4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spTree>
    <p:extLst>
      <p:ext uri="{BB962C8B-B14F-4D97-AF65-F5344CB8AC3E}">
        <p14:creationId xmlns:p14="http://schemas.microsoft.com/office/powerpoint/2010/main" val="2276344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C05CE9-F7E2-0125-B60F-11520430BDE0}"/>
                  </a:ext>
                </a:extLst>
              </p:cNvPr>
              <p:cNvSpPr txBox="1"/>
              <p:nvPr/>
            </p:nvSpPr>
            <p:spPr>
              <a:xfrm>
                <a:off x="1059226" y="2095871"/>
                <a:ext cx="10733970" cy="4037003"/>
              </a:xfrm>
              <a:prstGeom prst="rect">
                <a:avLst/>
              </a:prstGeom>
              <a:noFill/>
            </p:spPr>
            <p:txBody>
              <a:bodyPr wrap="square">
                <a:spAutoFit/>
              </a:bodyPr>
              <a:lstStyle/>
              <a:p>
                <a:pPr>
                  <a:lnSpc>
                    <a:spcPct val="150000"/>
                  </a:lnSpc>
                </a:pPr>
                <a:r>
                  <a:rPr lang="en-US" sz="3400" b="1">
                    <a:solidFill>
                      <a:schemeClr val="bg1"/>
                    </a:solidFill>
                    <a:latin typeface="Arial" panose="020B0604020202020204" pitchFamily="34" charset="0"/>
                    <a:cs typeface="Arial" panose="020B0604020202020204" pitchFamily="34" charset="0"/>
                  </a:rPr>
                  <a:t>Trong trường hợp tất cả các hệ số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vi-VN" sz="3400" b="1" i="1" baseline="-25000">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oMath>
                </a14:m>
                <a:r>
                  <a:rPr lang="en-US" sz="3400" b="1">
                    <a:solidFill>
                      <a:schemeClr val="bg1"/>
                    </a:solidFill>
                    <a:latin typeface="Arial" panose="020B0604020202020204" pitchFamily="34" charset="0"/>
                    <a:cs typeface="Arial" panose="020B0604020202020204" pitchFamily="34" charset="0"/>
                  </a:rPr>
                  <a:t> đều khác 0, ta có thể xét hai trường hợp:</a:t>
                </a:r>
              </a:p>
              <a:p>
                <a:pPr marL="457200" lvl="0" indent="346075">
                  <a:lnSpc>
                    <a:spcPct val="15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f>
                      <m:fPr>
                        <m:ctrlPr>
                          <a:rPr lang="en-US" sz="3400" b="1" i="1">
                            <a:solidFill>
                              <a:schemeClr val="bg1"/>
                            </a:solidFill>
                            <a:latin typeface="Cambria Math" panose="02040503050406030204" pitchFamily="18" charset="0"/>
                          </a:rPr>
                        </m:ctrlPr>
                      </m:fPr>
                      <m:num>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num>
                      <m:den>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den>
                    </m:f>
                  </m:oMath>
                </a14:m>
                <a:r>
                  <a:rPr lang="vi-VN" sz="3400" b="1">
                    <a:solidFill>
                      <a:schemeClr val="bg1"/>
                    </a:solidFill>
                    <a:latin typeface="Arial" panose="020B0604020202020204" pitchFamily="34" charset="0"/>
                    <a:cs typeface="Arial" panose="020B0604020202020204" pitchFamily="34" charset="0"/>
                  </a:rPr>
                  <a:t> = </a:t>
                </a:r>
                <a14:m>
                  <m:oMath xmlns:m="http://schemas.openxmlformats.org/officeDocument/2006/math">
                    <m:f>
                      <m:fPr>
                        <m:ctrlPr>
                          <a:rPr lang="en-US" sz="3400" b="1" i="1">
                            <a:solidFill>
                              <a:schemeClr val="bg1"/>
                            </a:solidFill>
                            <a:latin typeface="Cambria Math" panose="02040503050406030204" pitchFamily="18" charset="0"/>
                          </a:rPr>
                        </m:ctrlPr>
                      </m:fPr>
                      <m:num>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num>
                      <m:den>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den>
                    </m:f>
                  </m:oMath>
                </a14:m>
                <a:r>
                  <a:rPr lang="en-US" sz="3400" b="1">
                    <a:solidFill>
                      <a:schemeClr val="bg1"/>
                    </a:solidFill>
                    <a:latin typeface="Arial" panose="020B0604020202020204" pitchFamily="34" charset="0"/>
                    <a:cs typeface="Arial" panose="020B0604020202020204" pitchFamily="34" charset="0"/>
                  </a:rPr>
                  <a:t>  thì hai vectơ cùng phương</a:t>
                </a:r>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marL="457200" lvl="0" indent="346075">
                  <a:lnSpc>
                    <a:spcPct val="15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f>
                      <m:fPr>
                        <m:ctrlPr>
                          <a:rPr lang="en-US" sz="3400" b="1" i="1">
                            <a:solidFill>
                              <a:schemeClr val="bg1"/>
                            </a:solidFill>
                            <a:latin typeface="Cambria Math" panose="02040503050406030204" pitchFamily="18" charset="0"/>
                          </a:rPr>
                        </m:ctrlPr>
                      </m:fPr>
                      <m:num>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num>
                      <m:den>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den>
                    </m:f>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3400" b="1" i="1">
                            <a:solidFill>
                              <a:schemeClr val="bg1"/>
                            </a:solidFill>
                            <a:latin typeface="Cambria Math" panose="02040503050406030204" pitchFamily="18" charset="0"/>
                          </a:rPr>
                        </m:ctrlPr>
                      </m:fPr>
                      <m:num>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num>
                      <m:den>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den>
                    </m:f>
                  </m:oMath>
                </a14:m>
                <a:r>
                  <a:rPr lang="en-US" sz="3400" b="1">
                    <a:solidFill>
                      <a:schemeClr val="bg1"/>
                    </a:solidFill>
                    <a:latin typeface="Arial" panose="020B0604020202020204" pitchFamily="34" charset="0"/>
                    <a:cs typeface="Arial" panose="020B0604020202020204" pitchFamily="34" charset="0"/>
                  </a:rPr>
                  <a:t>  thì hai vecto không cùng phương.</a:t>
                </a:r>
              </a:p>
            </p:txBody>
          </p:sp>
        </mc:Choice>
        <mc:Fallback xmlns="">
          <p:sp>
            <p:nvSpPr>
              <p:cNvPr id="7" name="TextBox 6">
                <a:extLst>
                  <a:ext uri="{FF2B5EF4-FFF2-40B4-BE49-F238E27FC236}">
                    <a16:creationId xmlns:a16="http://schemas.microsoft.com/office/drawing/2014/main" id="{95C05CE9-F7E2-0125-B60F-11520430BDE0}"/>
                  </a:ext>
                </a:extLst>
              </p:cNvPr>
              <p:cNvSpPr txBox="1">
                <a:spLocks noRot="1" noChangeAspect="1" noMove="1" noResize="1" noEditPoints="1" noAdjustHandles="1" noChangeArrowheads="1" noChangeShapeType="1" noTextEdit="1"/>
              </p:cNvSpPr>
              <p:nvPr/>
            </p:nvSpPr>
            <p:spPr>
              <a:xfrm>
                <a:off x="1059226" y="2095871"/>
                <a:ext cx="10733970" cy="4037003"/>
              </a:xfrm>
              <a:prstGeom prst="rect">
                <a:avLst/>
              </a:prstGeom>
              <a:blipFill>
                <a:blip r:embed="rId6"/>
                <a:stretch>
                  <a:fillRect l="-1590" r="-210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762647-9FF8-0987-9EB3-157F086030CD}"/>
              </a:ext>
            </a:extLst>
          </p:cNvPr>
          <p:cNvSpPr txBox="1"/>
          <p:nvPr/>
        </p:nvSpPr>
        <p:spPr>
          <a:xfrm>
            <a:off x="1039668" y="1528800"/>
            <a:ext cx="1613591" cy="630942"/>
          </a:xfrm>
          <a:prstGeom prst="rect">
            <a:avLst/>
          </a:prstGeom>
          <a:noFill/>
        </p:spPr>
        <p:txBody>
          <a:bodyPr wrap="square" rtlCol="0">
            <a:spAutoFit/>
          </a:bodyPr>
          <a:lstStyle/>
          <a:p>
            <a:r>
              <a:rPr lang="en-US" sz="3500" b="1">
                <a:solidFill>
                  <a:srgbClr val="C0F6F5"/>
                </a:solidFill>
                <a:latin typeface="SVN-Futura Demi" pitchFamily="50" charset="0"/>
              </a:rPr>
              <a:t>Chú ý:</a:t>
            </a:r>
            <a:endParaRPr lang="en-US" sz="3400" b="1">
              <a:solidFill>
                <a:srgbClr val="C0F6F5"/>
              </a:solidFill>
              <a:latin typeface="SVN-Futura Demi" pitchFamily="50" charset="0"/>
            </a:endParaRPr>
          </a:p>
        </p:txBody>
      </p:sp>
      <p:grpSp>
        <p:nvGrpSpPr>
          <p:cNvPr id="9" name="Group 8">
            <a:extLst>
              <a:ext uri="{FF2B5EF4-FFF2-40B4-BE49-F238E27FC236}">
                <a16:creationId xmlns:a16="http://schemas.microsoft.com/office/drawing/2014/main" id="{55C41AE9-6A8D-E32A-CDF7-03D8102B8303}"/>
              </a:ext>
            </a:extLst>
          </p:cNvPr>
          <p:cNvGrpSpPr/>
          <p:nvPr/>
        </p:nvGrpSpPr>
        <p:grpSpPr>
          <a:xfrm>
            <a:off x="210450" y="1159973"/>
            <a:ext cx="11582746" cy="5296323"/>
            <a:chOff x="210450" y="1483259"/>
            <a:chExt cx="11582746" cy="5296323"/>
          </a:xfrm>
        </p:grpSpPr>
        <p:sp>
          <p:nvSpPr>
            <p:cNvPr id="10" name="Rectangle: Rounded Corners 9">
              <a:extLst>
                <a:ext uri="{FF2B5EF4-FFF2-40B4-BE49-F238E27FC236}">
                  <a16:creationId xmlns:a16="http://schemas.microsoft.com/office/drawing/2014/main" id="{7981B943-247B-9067-8504-AEFB806689F2}"/>
                </a:ext>
              </a:extLst>
            </p:cNvPr>
            <p:cNvSpPr/>
            <p:nvPr/>
          </p:nvSpPr>
          <p:spPr>
            <a:xfrm>
              <a:off x="682445" y="1750775"/>
              <a:ext cx="11110751" cy="5028807"/>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60359509-B3DF-32CE-BACD-B1AE97D9B4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spTree>
    <p:extLst>
      <p:ext uri="{BB962C8B-B14F-4D97-AF65-F5344CB8AC3E}">
        <p14:creationId xmlns:p14="http://schemas.microsoft.com/office/powerpoint/2010/main" val="3007208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98854" y="1205688"/>
                <a:ext cx="11204263" cy="5554598"/>
              </a:xfrm>
              <a:prstGeom prst="rect">
                <a:avLst/>
              </a:prstGeom>
              <a:noFill/>
            </p:spPr>
            <p:txBody>
              <a:bodyPr wrap="square" rtlCol="0">
                <a:spAutoFit/>
              </a:bodyPr>
              <a:lstStyle/>
              <a:p>
                <a:pPr>
                  <a:lnSpc>
                    <a:spcPct val="110000"/>
                  </a:lnSpc>
                </a:pPr>
                <a:r>
                  <a:rPr kumimoji="0" lang="en-US" sz="3500" b="1" i="0" u="none" strike="noStrike" kern="1200" cap="none" spc="0" normalizeH="0" baseline="0" noProof="0" dirty="0">
                    <a:ln>
                      <a:noFill/>
                    </a:ln>
                    <a:solidFill>
                      <a:srgbClr val="B7F4F3"/>
                    </a:solidFill>
                    <a:effectLst/>
                    <a:uLnTx/>
                    <a:uFillTx/>
                    <a:latin typeface="Arial" panose="020B0604020202020204" pitchFamily="34" charset="0"/>
                    <a:cs typeface="Arial" panose="020B0604020202020204" pitchFamily="34" charset="0"/>
                  </a:rPr>
                  <a:t>VD7: </a:t>
                </a:r>
                <a:r>
                  <a:rPr lang="en-US" sz="3400" b="1" dirty="0" err="1">
                    <a:solidFill>
                      <a:schemeClr val="bg1"/>
                    </a:solidFill>
                    <a:latin typeface="Arial" panose="020B0604020202020204" pitchFamily="34" charset="0"/>
                    <a:cs typeface="Arial" panose="020B0604020202020204" pitchFamily="34" charset="0"/>
                  </a:rPr>
                  <a:t>Xét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vị</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trí</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đối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cặp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3400" b="1" i="1" smtClean="0">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r>
                          <m:rPr>
                            <m:nor/>
                          </m:rPr>
                          <a:rPr lang="en-US" sz="3400" b="1" baseline="-25000">
                            <a:solidFill>
                              <a:schemeClr val="bg1"/>
                            </a:solidFill>
                            <a:latin typeface="Arial" panose="020B0604020202020204" pitchFamily="34" charset="0"/>
                            <a:cs typeface="Arial" panose="020B0604020202020204" pitchFamily="34" charset="0"/>
                          </a:rPr>
                          <m:t>1</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vi-VN"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r>
                          <m:rPr>
                            <m:nor/>
                          </m:rPr>
                          <a:rPr lang="en-US" sz="3400" b="1" i="0" baseline="-25000" smtClean="0">
                            <a:solidFill>
                              <a:schemeClr val="bg1"/>
                            </a:solidFill>
                            <a:latin typeface="Arial" panose="020B0604020202020204" pitchFamily="34" charset="0"/>
                            <a:cs typeface="Arial" panose="020B0604020202020204" pitchFamily="34" charset="0"/>
                          </a:rPr>
                          <m:t>2</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trong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mỗi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hợp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sau</a:t>
                </a:r>
                <a:r>
                  <a:rPr lang="en-US" sz="3400" b="1" dirty="0">
                    <a:solidFill>
                      <a:schemeClr val="bg1"/>
                    </a:solidFill>
                    <a:latin typeface="Arial" panose="020B0604020202020204" pitchFamily="34" charset="0"/>
                    <a:cs typeface="Arial" panose="020B0604020202020204" pitchFamily="34" charset="0"/>
                  </a:rPr>
                  <a:t>:</a:t>
                </a:r>
              </a:p>
              <a:p>
                <a:pPr>
                  <a:lnSpc>
                    <a:spcPct val="110000"/>
                  </a:lnSpc>
                </a:pP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vi-VN" sz="3400" b="1" dirty="0">
                    <a:solidFill>
                      <a:schemeClr val="bg1"/>
                    </a:solidFill>
                    <a:latin typeface="Arial" panose="020B0604020202020204" pitchFamily="34" charset="0"/>
                    <a:cs typeface="Arial" panose="020B0604020202020204" pitchFamily="34" charset="0"/>
                  </a:rPr>
                  <a:t>;              </a:t>
                </a:r>
                <a:endParaRPr lang="en-US" sz="3400" b="1" dirty="0">
                  <a:solidFill>
                    <a:schemeClr val="bg1"/>
                  </a:solidFill>
                  <a:latin typeface="Arial" panose="020B0604020202020204" pitchFamily="34" charset="0"/>
                  <a:cs typeface="Arial" panose="020B0604020202020204" pitchFamily="34" charset="0"/>
                </a:endParaRPr>
              </a:p>
              <a:p>
                <a:pPr>
                  <a:lnSpc>
                    <a:spcPct val="110000"/>
                  </a:lnSpc>
                </a:pPr>
                <a:r>
                  <a:rPr lang="en-US" sz="3400" b="1" dirty="0">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10000"/>
                  </a:lnSpc>
                </a:pPr>
                <a:r>
                  <a:rPr lang="en-US" sz="3400" b="1" dirty="0">
                    <a:solidFill>
                      <a:schemeClr val="bg1"/>
                    </a:solidFill>
                    <a:latin typeface="Arial" panose="020B0604020202020204" pitchFamily="34" charset="0"/>
                    <a:cs typeface="Arial" panose="020B0604020202020204" pitchFamily="34" charset="0"/>
                  </a:rPr>
                  <a:t>c</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10000"/>
                  </a:lnSpc>
                </a:pPr>
                <a:r>
                  <a:rPr lang="en-US" sz="3400" b="1" dirty="0">
                    <a:solidFill>
                      <a:schemeClr val="bg1"/>
                    </a:solidFill>
                    <a:latin typeface="Arial" panose="020B0604020202020204" pitchFamily="34" charset="0"/>
                    <a:cs typeface="Arial" panose="020B0604020202020204" pitchFamily="34" charset="0"/>
                  </a:rPr>
                  <a:t>d</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vi-VN" sz="3400" b="1" dirty="0">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𝒕</m:t>
                            </m:r>
                          </m:e>
                          <m:e>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𝟔</m:t>
                            </m:r>
                            <m:r>
                              <a:rPr lang="en-US" sz="3400" b="1" i="1">
                                <a:solidFill>
                                  <a:schemeClr val="bg1"/>
                                </a:solidFill>
                                <a:latin typeface="Cambria Math" panose="02040503050406030204" pitchFamily="18" charset="0"/>
                              </a:rPr>
                              <m:t>𝒕</m:t>
                            </m:r>
                          </m:e>
                        </m:eqArr>
                      </m:e>
                    </m:d>
                  </m:oMath>
                </a14:m>
                <a:endParaRPr lang="en-US" sz="3400" b="1" dirty="0">
                  <a:solidFill>
                    <a:schemeClr val="bg1"/>
                  </a:solidFill>
                  <a:latin typeface="Arial" panose="020B0604020202020204" pitchFamily="34" charset="0"/>
                  <a:cs typeface="Arial" panose="020B0604020202020204" pitchFamily="34" charset="0"/>
                </a:endParaRPr>
              </a:p>
              <a:p>
                <a:pPr>
                  <a:lnSpc>
                    <a:spcPct val="110000"/>
                  </a:lnSpc>
                </a:pPr>
                <a:r>
                  <a:rPr lang="en-US" sz="3400" b="1" dirty="0">
                    <a:solidFill>
                      <a:schemeClr val="bg1"/>
                    </a:solidFill>
                    <a:latin typeface="Arial" panose="020B0604020202020204" pitchFamily="34" charset="0"/>
                    <a:cs typeface="Arial" panose="020B0604020202020204" pitchFamily="34" charset="0"/>
                  </a:rPr>
                  <a:t>e)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𝒕</m:t>
                            </m:r>
                          </m:e>
                          <m:e>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𝒕</m:t>
                            </m:r>
                          </m:e>
                        </m:eqAr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𝒕</m:t>
                            </m:r>
                          </m:e>
                          <m:e>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𝒕</m:t>
                            </m:r>
                          </m:e>
                        </m:eqArr>
                      </m:e>
                    </m:d>
                    <m:r>
                      <a:rPr lang="en-US" sz="3400" b="1" i="1">
                        <a:solidFill>
                          <a:schemeClr val="bg1"/>
                        </a:solidFill>
                        <a:latin typeface="Cambria Math" panose="02040503050406030204" pitchFamily="18" charset="0"/>
                      </a:rPr>
                      <m:t>.</m:t>
                    </m:r>
                  </m:oMath>
                </a14:m>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98854" y="1205688"/>
                <a:ext cx="11204263" cy="5554598"/>
              </a:xfrm>
              <a:prstGeom prst="rect">
                <a:avLst/>
              </a:prstGeom>
              <a:blipFill>
                <a:blip r:embed="rId6"/>
                <a:stretch>
                  <a:fillRect l="-1578" t="-1647"/>
                </a:stretch>
              </a:blipFill>
            </p:spPr>
            <p:txBody>
              <a:bodyPr/>
              <a:lstStyle/>
              <a:p>
                <a:r>
                  <a:rPr lang="en-US">
                    <a:noFill/>
                  </a:rPr>
                  <a:t> </a:t>
                </a:r>
              </a:p>
            </p:txBody>
          </p:sp>
        </mc:Fallback>
      </mc:AlternateContent>
    </p:spTree>
    <p:extLst>
      <p:ext uri="{BB962C8B-B14F-4D97-AF65-F5344CB8AC3E}">
        <p14:creationId xmlns:p14="http://schemas.microsoft.com/office/powerpoint/2010/main" val="1089433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wipe(left)">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wipe(left)">
                                      <p:cBhvr>
                                        <p:cTn id="18" dur="5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wipe(left)">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wipe(left)">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wipe(left)">
                                      <p:cBhvr>
                                        <p:cTn id="33" dur="500"/>
                                        <p:tgtEl>
                                          <p:spTgt spid="1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Effect transition="in" filter="wipe(left)">
                                      <p:cBhvr>
                                        <p:cTn id="38"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883CDB4-547E-E569-B60A-D91778752AA2}"/>
                  </a:ext>
                </a:extLst>
              </p:cNvPr>
              <p:cNvSpPr txBox="1"/>
              <p:nvPr/>
            </p:nvSpPr>
            <p:spPr>
              <a:xfrm>
                <a:off x="598854" y="1145659"/>
                <a:ext cx="11204263" cy="4016484"/>
              </a:xfrm>
              <a:prstGeom prst="rect">
                <a:avLst/>
              </a:prstGeom>
              <a:noFill/>
            </p:spPr>
            <p:txBody>
              <a:bodyPr wrap="square" rtlCol="0">
                <a:spAutoFit/>
              </a:bodyPr>
              <a:lstStyle/>
              <a:p>
                <a:pPr>
                  <a:lnSpc>
                    <a:spcPct val="150000"/>
                  </a:lnSpc>
                </a:pPr>
                <a:r>
                  <a:rPr lang="en-US" sz="3400" b="1" dirty="0">
                    <a:solidFill>
                      <a:srgbClr val="FF0000"/>
                    </a:solidFill>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cắt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nhau</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tại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một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𝑴</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50000"/>
                  </a:lnSpc>
                </a:pPr>
                <a:r>
                  <a:rPr lang="en-US" sz="3400" b="1" dirty="0">
                    <a:solidFill>
                      <a:schemeClr val="bg1"/>
                    </a:solidFill>
                    <a:latin typeface="Arial" panose="020B0604020202020204" pitchFamily="34" charset="0"/>
                    <a:cs typeface="Arial" panose="020B0604020202020204" pitchFamily="34" charset="0"/>
                  </a:rPr>
                  <a:t>       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cắt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nhau</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tại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một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𝑴</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r>
                      <a:rPr lang="vi-VN" sz="3400" b="1" i="1">
                        <a:solidFill>
                          <a:schemeClr val="bg1"/>
                        </a:solidFill>
                        <a:latin typeface="Cambria Math" panose="02040503050406030204" pitchFamily="18" charset="0"/>
                      </a:rPr>
                      <m:t>)</m:t>
                    </m:r>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50000"/>
                  </a:lnSpc>
                </a:pPr>
                <a:r>
                  <a:rPr lang="en-US" sz="3400" b="1" dirty="0">
                    <a:solidFill>
                      <a:schemeClr val="bg1"/>
                    </a:solidFill>
                    <a:latin typeface="Arial" panose="020B0604020202020204" pitchFamily="34" charset="0"/>
                    <a:cs typeface="Arial" panose="020B0604020202020204" pitchFamily="34" charset="0"/>
                  </a:rPr>
                  <a:t>       c)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dirty="0">
                    <a:solidFill>
                      <a:schemeClr val="bg1"/>
                    </a:solidFill>
                    <a:latin typeface="Arial" panose="020B0604020202020204" pitchFamily="34" charset="0"/>
                    <a:cs typeface="Arial" panose="020B0604020202020204" pitchFamily="34" charset="0"/>
                  </a:rPr>
                  <a:t> //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p>
              <a:p>
                <a:pPr>
                  <a:lnSpc>
                    <a:spcPct val="150000"/>
                  </a:lnSpc>
                </a:pPr>
                <a:r>
                  <a:rPr lang="en-US" sz="3400" b="1" dirty="0">
                    <a:solidFill>
                      <a:schemeClr val="bg1"/>
                    </a:solidFill>
                    <a:latin typeface="Arial" panose="020B0604020202020204" pitchFamily="34" charset="0"/>
                    <a:cs typeface="Arial" panose="020B0604020202020204" pitchFamily="34" charset="0"/>
                  </a:rPr>
                  <a:t>       d)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a:t>
                </a:r>
              </a:p>
              <a:p>
                <a:pPr>
                  <a:lnSpc>
                    <a:spcPct val="150000"/>
                  </a:lnSpc>
                </a:pPr>
                <a:r>
                  <a:rPr lang="en-US" sz="3400" b="1" dirty="0">
                    <a:solidFill>
                      <a:schemeClr val="bg1"/>
                    </a:solidFill>
                    <a:latin typeface="Arial" panose="020B0604020202020204" pitchFamily="34" charset="0"/>
                    <a:cs typeface="Arial" panose="020B0604020202020204" pitchFamily="34" charset="0"/>
                  </a:rPr>
                  <a:t>       e)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cắt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nhau</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tại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một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điểm</a:t>
                </a:r>
                <a:r>
                  <a:rPr lang="en-US" sz="3400" b="1" dirty="0">
                    <a:solidFill>
                      <a:schemeClr val="bg1"/>
                    </a:solidFill>
                    <a:latin typeface="Arial" panose="020B0604020202020204" pitchFamily="34" charset="0"/>
                    <a:cs typeface="Arial" panose="020B0604020202020204" pitchFamily="34" charset="0"/>
                  </a:rPr>
                  <a:t> </a:t>
                </a:r>
                <a:r>
                  <a:rPr lang="vi-VN"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98854" y="1145659"/>
                <a:ext cx="11204263" cy="4016484"/>
              </a:xfrm>
              <a:prstGeom prst="rect">
                <a:avLst/>
              </a:prstGeom>
              <a:blipFill>
                <a:blip r:embed="rId2"/>
                <a:stretch>
                  <a:fillRect l="-1523" b="-1973"/>
                </a:stretch>
              </a:blipFill>
            </p:spPr>
            <p:txBody>
              <a:bodyPr/>
              <a:lstStyle/>
              <a:p>
                <a:r>
                  <a:rPr lang="en-US">
                    <a:noFill/>
                  </a:rPr>
                  <a:t> </a:t>
                </a:r>
              </a:p>
            </p:txBody>
          </p:sp>
        </mc:Fallback>
      </mc:AlternateContent>
    </p:spTree>
    <p:extLst>
      <p:ext uri="{BB962C8B-B14F-4D97-AF65-F5344CB8AC3E}">
        <p14:creationId xmlns:p14="http://schemas.microsoft.com/office/powerpoint/2010/main" val="9090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523B7DD-3C94-4B16-6621-FF10D2A5CDAE}"/>
              </a:ext>
            </a:extLst>
          </p:cNvPr>
          <p:cNvGrpSpPr/>
          <p:nvPr/>
        </p:nvGrpSpPr>
        <p:grpSpPr>
          <a:xfrm>
            <a:off x="358043" y="308544"/>
            <a:ext cx="5171220" cy="741123"/>
            <a:chOff x="1357109" y="1256810"/>
            <a:chExt cx="5171220" cy="741123"/>
          </a:xfrm>
        </p:grpSpPr>
        <p:grpSp>
          <p:nvGrpSpPr>
            <p:cNvPr id="93" name="Group 92">
              <a:extLst>
                <a:ext uri="{FF2B5EF4-FFF2-40B4-BE49-F238E27FC236}">
                  <a16:creationId xmlns:a16="http://schemas.microsoft.com/office/drawing/2014/main" id="{931A25A0-1994-79E2-2641-5652545DC3FB}"/>
                </a:ext>
              </a:extLst>
            </p:cNvPr>
            <p:cNvGrpSpPr/>
            <p:nvPr/>
          </p:nvGrpSpPr>
          <p:grpSpPr>
            <a:xfrm>
              <a:off x="1357109" y="1256810"/>
              <a:ext cx="5171220" cy="741123"/>
              <a:chOff x="1357109" y="1256810"/>
              <a:chExt cx="5171220" cy="741123"/>
            </a:xfrm>
          </p:grpSpPr>
          <p:sp>
            <p:nvSpPr>
              <p:cNvPr id="8" name="Rectangle: Rounded Corners 7">
                <a:extLst>
                  <a:ext uri="{FF2B5EF4-FFF2-40B4-BE49-F238E27FC236}">
                    <a16:creationId xmlns:a16="http://schemas.microsoft.com/office/drawing/2014/main" id="{0CA33296-0FD5-FE06-CFC5-9450A8063643}"/>
                  </a:ext>
                </a:extLst>
              </p:cNvPr>
              <p:cNvSpPr/>
              <p:nvPr/>
            </p:nvSpPr>
            <p:spPr>
              <a:xfrm>
                <a:off x="1677304" y="1357315"/>
                <a:ext cx="4851025"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309471" b="-3094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88" name="Freeform: Shape 87">
                <a:extLst>
                  <a:ext uri="{FF2B5EF4-FFF2-40B4-BE49-F238E27FC236}">
                    <a16:creationId xmlns:a16="http://schemas.microsoft.com/office/drawing/2014/main" id="{B575FB14-584C-2F1E-6028-D7CF18EFEBAF}"/>
                  </a:ext>
                </a:extLst>
              </p:cNvPr>
              <p:cNvSpPr/>
              <p:nvPr/>
            </p:nvSpPr>
            <p:spPr>
              <a:xfrm>
                <a:off x="1667234" y="1358123"/>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FFC50D"/>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sp>
            <p:nvSpPr>
              <p:cNvPr id="10" name="TextBox 9">
                <a:extLst>
                  <a:ext uri="{FF2B5EF4-FFF2-40B4-BE49-F238E27FC236}">
                    <a16:creationId xmlns:a16="http://schemas.microsoft.com/office/drawing/2014/main" id="{FEF0B5D6-3BF8-8AD1-BABC-19048ECCE0A0}"/>
                  </a:ext>
                </a:extLst>
              </p:cNvPr>
              <p:cNvSpPr txBox="1"/>
              <p:nvPr/>
            </p:nvSpPr>
            <p:spPr>
              <a:xfrm>
                <a:off x="2304617" y="1351602"/>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01</a:t>
                </a:r>
              </a:p>
            </p:txBody>
          </p:sp>
          <p:grpSp>
            <p:nvGrpSpPr>
              <p:cNvPr id="24" name="Group 23">
                <a:extLst>
                  <a:ext uri="{FF2B5EF4-FFF2-40B4-BE49-F238E27FC236}">
                    <a16:creationId xmlns:a16="http://schemas.microsoft.com/office/drawing/2014/main" id="{6E44F661-9993-3AB7-8386-3AE9AE9489B1}"/>
                  </a:ext>
                </a:extLst>
              </p:cNvPr>
              <p:cNvGrpSpPr/>
              <p:nvPr/>
            </p:nvGrpSpPr>
            <p:grpSpPr>
              <a:xfrm>
                <a:off x="1357109" y="1256810"/>
                <a:ext cx="1047202" cy="676766"/>
                <a:chOff x="1592366" y="1227265"/>
                <a:chExt cx="1047202" cy="676766"/>
              </a:xfrm>
            </p:grpSpPr>
            <p:pic>
              <p:nvPicPr>
                <p:cNvPr id="16" name="Picture 15" descr="Icon&#10;&#10;Description automatically generated">
                  <a:extLst>
                    <a:ext uri="{FF2B5EF4-FFF2-40B4-BE49-F238E27FC236}">
                      <a16:creationId xmlns:a16="http://schemas.microsoft.com/office/drawing/2014/main" id="{89C15D5C-635E-E389-8501-CF5806FAEFB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20" name="Picture 19" descr="Icon&#10;&#10;Description automatically generated">
                  <a:extLst>
                    <a:ext uri="{FF2B5EF4-FFF2-40B4-BE49-F238E27FC236}">
                      <a16:creationId xmlns:a16="http://schemas.microsoft.com/office/drawing/2014/main" id="{E0B1D393-F411-BDF1-C1BB-28AD8EDAFC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2" name="TextBox 1">
              <a:extLst>
                <a:ext uri="{FF2B5EF4-FFF2-40B4-BE49-F238E27FC236}">
                  <a16:creationId xmlns:a16="http://schemas.microsoft.com/office/drawing/2014/main" id="{B432F32E-E13F-A58F-6ED7-C477806B429D}"/>
                </a:ext>
              </a:extLst>
            </p:cNvPr>
            <p:cNvSpPr txBox="1"/>
            <p:nvPr/>
          </p:nvSpPr>
          <p:spPr>
            <a:xfrm>
              <a:off x="3596088" y="1322279"/>
              <a:ext cx="28036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MỞ ĐẦU.</a:t>
              </a:r>
            </a:p>
          </p:txBody>
        </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C9F284A-22B0-B530-A020-75B8F42BAD84}"/>
                  </a:ext>
                </a:extLst>
              </p:cNvPr>
              <p:cNvSpPr txBox="1"/>
              <p:nvPr/>
            </p:nvSpPr>
            <p:spPr>
              <a:xfrm>
                <a:off x="750985" y="1268629"/>
                <a:ext cx="10679015" cy="16773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E671"/>
                    </a:solidFill>
                    <a:effectLst/>
                    <a:uLnTx/>
                    <a:uFillTx/>
                    <a:latin typeface="Arial" panose="020B0604020202020204" pitchFamily="34" charset="0"/>
                    <a:ea typeface="+mn-ea"/>
                    <a:cs typeface="Arial" panose="020B0604020202020204" pitchFamily="34" charset="0"/>
                  </a:rPr>
                  <a:t>Câu hỏi</a:t>
                </a:r>
                <a:r>
                  <a:rPr kumimoji="0" lang="en-US" sz="3400" b="1" i="0" u="none" strike="noStrike" kern="1200" cap="none" spc="0" normalizeH="0" baseline="0" noProof="0">
                    <a:ln>
                      <a:noFill/>
                    </a:ln>
                    <a:solidFill>
                      <a:srgbClr val="FFE671"/>
                    </a:solidFill>
                    <a:effectLst/>
                    <a:uLnTx/>
                    <a:uFillTx/>
                    <a:latin typeface="Arial" panose="020B0604020202020204" pitchFamily="34" charset="0"/>
                    <a:ea typeface="+mn-ea"/>
                    <a:cs typeface="Arial" panose="020B0604020202020204" pitchFamily="34" charset="0"/>
                  </a:rPr>
                  <a:t>:  </a:t>
                </a:r>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Tìm các giá trị của tham số a, b, c để phương trình </a:t>
                </a:r>
                <a14:m>
                  <m:oMath xmlns:m="http://schemas.openxmlformats.org/officeDocument/2006/math">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𝒂𝒙</m:t>
                    </m:r>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 </m:t>
                    </m:r>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𝒃𝒚</m:t>
                    </m:r>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 </m:t>
                    </m:r>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𝒄</m:t>
                    </m:r>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 </m:t>
                    </m:r>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𝟎</m:t>
                    </m:r>
                  </m:oMath>
                </a14:m>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có thể biểu diễn được các đường thẳng trong hình dưới đây.</a:t>
                </a:r>
                <a:endParaRPr kumimoji="0" lang="en-US" sz="3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54" name="TextBox 53">
                <a:extLst>
                  <a:ext uri="{FF2B5EF4-FFF2-40B4-BE49-F238E27FC236}">
                    <a16:creationId xmlns:a16="http://schemas.microsoft.com/office/drawing/2014/main" id="{AC9F284A-22B0-B530-A020-75B8F42BAD84}"/>
                  </a:ext>
                </a:extLst>
              </p:cNvPr>
              <p:cNvSpPr txBox="1">
                <a:spLocks noRot="1" noChangeAspect="1" noMove="1" noResize="1" noEditPoints="1" noAdjustHandles="1" noChangeArrowheads="1" noChangeShapeType="1" noTextEdit="1"/>
              </p:cNvSpPr>
              <p:nvPr/>
            </p:nvSpPr>
            <p:spPr>
              <a:xfrm>
                <a:off x="750985" y="1268629"/>
                <a:ext cx="10679015" cy="1677382"/>
              </a:xfrm>
              <a:prstGeom prst="rect">
                <a:avLst/>
              </a:prstGeom>
              <a:blipFill>
                <a:blip r:embed="rId5"/>
                <a:stretch>
                  <a:fillRect l="-1655" t="-5818" b="-12000"/>
                </a:stretch>
              </a:blipFill>
            </p:spPr>
            <p:txBody>
              <a:bodyPr/>
              <a:lstStyle/>
              <a:p>
                <a:r>
                  <a:rPr lang="en-US">
                    <a:noFill/>
                  </a:rPr>
                  <a:t> </a:t>
                </a:r>
              </a:p>
            </p:txBody>
          </p:sp>
        </mc:Fallback>
      </mc:AlternateContent>
      <p:pic>
        <p:nvPicPr>
          <p:cNvPr id="5" name="Picture 4" descr="A picture containing text, antenna, sky, day&#10;&#10;Description automatically generated">
            <a:extLst>
              <a:ext uri="{FF2B5EF4-FFF2-40B4-BE49-F238E27FC236}">
                <a16:creationId xmlns:a16="http://schemas.microsoft.com/office/drawing/2014/main" id="{00752C27-5340-F4A3-BB4D-DD9232766B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36119" y="3429000"/>
            <a:ext cx="10049742" cy="2332477"/>
          </a:xfrm>
          <a:prstGeom prst="rect">
            <a:avLst/>
          </a:prstGeom>
          <a:noFill/>
          <a:ln>
            <a:noFill/>
          </a:ln>
        </p:spPr>
      </p:pic>
      <p:sp>
        <p:nvSpPr>
          <p:cNvPr id="13" name="TextBox 12"/>
          <p:cNvSpPr txBox="1"/>
          <p:nvPr/>
        </p:nvSpPr>
        <p:spPr>
          <a:xfrm>
            <a:off x="6375092" y="5875134"/>
            <a:ext cx="1793996" cy="369332"/>
          </a:xfrm>
          <a:prstGeom prst="rect">
            <a:avLst/>
          </a:prstGeom>
          <a:noFill/>
        </p:spPr>
        <p:txBody>
          <a:bodyPr wrap="square" rtlCol="0">
            <a:spAutoFit/>
          </a:bodyPr>
          <a:lstStyle/>
          <a:p>
            <a:pPr algn="l"/>
            <a:r>
              <a:rPr lang="en-US" dirty="0">
                <a:solidFill>
                  <a:srgbClr val="FF0000"/>
                </a:solidFill>
              </a:rPr>
              <a:t>a=0;b=1;c=3</a:t>
            </a:r>
          </a:p>
        </p:txBody>
      </p:sp>
      <p:sp>
        <p:nvSpPr>
          <p:cNvPr id="14" name="TextBox 13"/>
          <p:cNvSpPr txBox="1"/>
          <p:nvPr/>
        </p:nvSpPr>
        <p:spPr>
          <a:xfrm>
            <a:off x="3885145" y="5875134"/>
            <a:ext cx="1793996" cy="369332"/>
          </a:xfrm>
          <a:prstGeom prst="rect">
            <a:avLst/>
          </a:prstGeom>
          <a:noFill/>
        </p:spPr>
        <p:txBody>
          <a:bodyPr wrap="square" rtlCol="0">
            <a:spAutoFit/>
          </a:bodyPr>
          <a:lstStyle/>
          <a:p>
            <a:pPr algn="l"/>
            <a:r>
              <a:rPr lang="en-US" dirty="0">
                <a:solidFill>
                  <a:srgbClr val="FF0000"/>
                </a:solidFill>
              </a:rPr>
              <a:t>a=-1;b=-1;c=1</a:t>
            </a:r>
          </a:p>
        </p:txBody>
      </p:sp>
      <p:sp>
        <p:nvSpPr>
          <p:cNvPr id="15" name="TextBox 14"/>
          <p:cNvSpPr txBox="1"/>
          <p:nvPr/>
        </p:nvSpPr>
        <p:spPr>
          <a:xfrm>
            <a:off x="1437540" y="5897205"/>
            <a:ext cx="1793996" cy="369332"/>
          </a:xfrm>
          <a:prstGeom prst="rect">
            <a:avLst/>
          </a:prstGeom>
          <a:noFill/>
        </p:spPr>
        <p:txBody>
          <a:bodyPr wrap="square" rtlCol="0">
            <a:spAutoFit/>
          </a:bodyPr>
          <a:lstStyle/>
          <a:p>
            <a:pPr algn="l"/>
            <a:r>
              <a:rPr lang="en-US" dirty="0">
                <a:solidFill>
                  <a:srgbClr val="FF0000"/>
                </a:solidFill>
              </a:rPr>
              <a:t>a=2;b=-1;c=3</a:t>
            </a:r>
          </a:p>
        </p:txBody>
      </p:sp>
      <p:sp>
        <p:nvSpPr>
          <p:cNvPr id="17" name="TextBox 16"/>
          <p:cNvSpPr txBox="1"/>
          <p:nvPr/>
        </p:nvSpPr>
        <p:spPr>
          <a:xfrm>
            <a:off x="9313274" y="5877704"/>
            <a:ext cx="1793996" cy="369332"/>
          </a:xfrm>
          <a:prstGeom prst="rect">
            <a:avLst/>
          </a:prstGeom>
          <a:noFill/>
        </p:spPr>
        <p:txBody>
          <a:bodyPr wrap="square" rtlCol="0">
            <a:spAutoFit/>
          </a:bodyPr>
          <a:lstStyle/>
          <a:p>
            <a:pPr algn="l"/>
            <a:r>
              <a:rPr lang="en-US" dirty="0">
                <a:solidFill>
                  <a:srgbClr val="FF0000"/>
                </a:solidFill>
              </a:rPr>
              <a:t>a=-2;b=0;c=-2</a:t>
            </a:r>
          </a:p>
        </p:txBody>
      </p:sp>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3" grpId="0"/>
      <p:bldP spid="14" grpId="0"/>
      <p:bldP spid="15"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E3A5F7-7D2A-A121-2347-AB0AC0343312}"/>
                  </a:ext>
                </a:extLst>
              </p:cNvPr>
              <p:cNvSpPr txBox="1"/>
              <p:nvPr/>
            </p:nvSpPr>
            <p:spPr>
              <a:xfrm>
                <a:off x="558512" y="796010"/>
                <a:ext cx="11413622" cy="5187446"/>
              </a:xfrm>
              <a:prstGeom prst="rect">
                <a:avLst/>
              </a:prstGeom>
              <a:noFill/>
            </p:spPr>
            <p:txBody>
              <a:bodyPr wrap="square">
                <a:spAutoFit/>
              </a:bodyPr>
              <a:lstStyle/>
              <a:p>
                <a:pPr>
                  <a:lnSpc>
                    <a:spcPct val="130000"/>
                  </a:lnSpc>
                </a:pP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Thực</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hành</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4:</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Xét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vị</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trí</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đối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cặp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trong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hợp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sau</a:t>
                </a:r>
                <a:r>
                  <a:rPr lang="en-US" sz="3400" b="1" dirty="0">
                    <a:solidFill>
                      <a:schemeClr val="bg1"/>
                    </a:solidFill>
                    <a:latin typeface="Arial" panose="020B0604020202020204" pitchFamily="34" charset="0"/>
                    <a:cs typeface="Arial" panose="020B0604020202020204" pitchFamily="34" charset="0"/>
                  </a:rPr>
                  <a:t>:</a:t>
                </a:r>
              </a:p>
              <a:p>
                <a:pPr>
                  <a:lnSpc>
                    <a:spcPct val="130000"/>
                  </a:lnSpc>
                </a:pP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𝟗</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𝟏𝟎</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𝟕</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𝟏𝟎</m:t>
                    </m:r>
                    <m:r>
                      <a:rPr lang="en-US" sz="3400" b="1" i="1">
                        <a:solidFill>
                          <a:schemeClr val="bg1"/>
                        </a:solidFill>
                        <a:latin typeface="Cambria Math" panose="02040503050406030204" pitchFamily="18" charset="0"/>
                      </a:rPr>
                      <m:t>;</m:t>
                    </m:r>
                  </m:oMath>
                </a14:m>
                <a:endParaRPr lang="en-US" sz="3400" b="1" dirty="0">
                  <a:solidFill>
                    <a:schemeClr val="bg1"/>
                  </a:solidFill>
                  <a:latin typeface="Arial" panose="020B0604020202020204" pitchFamily="34" charset="0"/>
                  <a:cs typeface="Arial" panose="020B0604020202020204" pitchFamily="34" charset="0"/>
                </a:endParaRPr>
              </a:p>
              <a:p>
                <a:pPr>
                  <a:lnSpc>
                    <a:spcPct val="130000"/>
                  </a:lnSpc>
                </a:pPr>
                <a:r>
                  <a:rPr lang="en-US" sz="3400" b="1" dirty="0">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𝟗</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30000"/>
                  </a:lnSpc>
                </a:pPr>
                <a:r>
                  <a:rPr lang="en-US" sz="3400" b="1" dirty="0">
                    <a:solidFill>
                      <a:schemeClr val="bg1"/>
                    </a:solidFill>
                    <a:latin typeface="Arial" panose="020B0604020202020204" pitchFamily="34" charset="0"/>
                    <a:cs typeface="Arial" panose="020B0604020202020204" pitchFamily="34" charset="0"/>
                  </a:rPr>
                  <a:t>c)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oMath>
                </a14:m>
                <a:r>
                  <a:rPr lang="vi-VN" sz="3400" b="1" dirty="0">
                    <a:solidFill>
                      <a:schemeClr val="bg1"/>
                    </a:solidFill>
                    <a:latin typeface="Arial" panose="020B0604020202020204" pitchFamily="34" charset="0"/>
                    <a:cs typeface="Arial" panose="020B0604020202020204" pitchFamily="34" charset="0"/>
                  </a:rPr>
                  <a:t>:</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𝟖</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𝟔</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AE3A5F7-7D2A-A121-2347-AB0AC0343312}"/>
                  </a:ext>
                </a:extLst>
              </p:cNvPr>
              <p:cNvSpPr txBox="1">
                <a:spLocks noRot="1" noChangeAspect="1" noMove="1" noResize="1" noEditPoints="1" noAdjustHandles="1" noChangeArrowheads="1" noChangeShapeType="1" noTextEdit="1"/>
              </p:cNvSpPr>
              <p:nvPr/>
            </p:nvSpPr>
            <p:spPr>
              <a:xfrm>
                <a:off x="558512" y="796010"/>
                <a:ext cx="11413622" cy="5187446"/>
              </a:xfrm>
              <a:prstGeom prst="rect">
                <a:avLst/>
              </a:prstGeom>
              <a:blipFill>
                <a:blip r:embed="rId6"/>
                <a:stretch>
                  <a:fillRect l="-1603" t="-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F51876-DB71-45A6-8DF9-4D0EF28C3CB7}"/>
                  </a:ext>
                </a:extLst>
              </p:cNvPr>
              <p:cNvSpPr txBox="1"/>
              <p:nvPr/>
            </p:nvSpPr>
            <p:spPr>
              <a:xfrm>
                <a:off x="457506" y="5117000"/>
                <a:ext cx="10767053" cy="1661993"/>
              </a:xfrm>
              <a:prstGeom prst="rect">
                <a:avLst/>
              </a:prstGeom>
              <a:noFill/>
            </p:spPr>
            <p:txBody>
              <a:bodyPr wrap="square">
                <a:spAutoFit/>
              </a:bodyPr>
              <a:lstStyle/>
              <a:p>
                <a:pPr>
                  <a:lnSpc>
                    <a:spcPct val="150000"/>
                  </a:lnSpc>
                </a:pP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p>
              <a:p>
                <a:pPr>
                  <a:lnSpc>
                    <a:spcPct val="150000"/>
                  </a:lnSpc>
                </a:pPr>
                <a:r>
                  <a:rPr lang="en-US" sz="3400" b="1" dirty="0">
                    <a:solidFill>
                      <a:srgbClr val="FF0000"/>
                    </a:solidFill>
                  </a:rPr>
                  <a:t>TL: </a:t>
                </a:r>
                <a:r>
                  <a:rPr lang="en-US" sz="3400" b="1" dirty="0">
                    <a:solidFill>
                      <a:schemeClr val="bg1"/>
                    </a:solidFill>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dirty="0">
                    <a:solidFill>
                      <a:schemeClr val="bg1"/>
                    </a:solidFill>
                  </a:rPr>
                  <a:t>	  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dirty="0">
                    <a:solidFill>
                      <a:schemeClr val="bg1"/>
                    </a:solidFill>
                  </a:rPr>
                  <a:t>	c)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endParaRPr lang="en-US" sz="3400" b="1" dirty="0"/>
              </a:p>
            </p:txBody>
          </p:sp>
        </mc:Choice>
        <mc:Fallback xmlns="">
          <p:sp>
            <p:nvSpPr>
              <p:cNvPr id="12" name="TextBox 11">
                <a:extLst>
                  <a:ext uri="{FF2B5EF4-FFF2-40B4-BE49-F238E27FC236}">
                    <a16:creationId xmlns:a16="http://schemas.microsoft.com/office/drawing/2014/main" id="{27F51876-DB71-45A6-8DF9-4D0EF28C3CB7}"/>
                  </a:ext>
                </a:extLst>
              </p:cNvPr>
              <p:cNvSpPr txBox="1">
                <a:spLocks noRot="1" noChangeAspect="1" noMove="1" noResize="1" noEditPoints="1" noAdjustHandles="1" noChangeArrowheads="1" noChangeShapeType="1" noTextEdit="1"/>
              </p:cNvSpPr>
              <p:nvPr/>
            </p:nvSpPr>
            <p:spPr>
              <a:xfrm>
                <a:off x="457506" y="5117000"/>
                <a:ext cx="10767053" cy="1661993"/>
              </a:xfrm>
              <a:prstGeom prst="rect">
                <a:avLst/>
              </a:prstGeom>
              <a:blipFill>
                <a:blip r:embed="rId7"/>
                <a:stretch>
                  <a:fillRect l="-1586" b="-6593"/>
                </a:stretch>
              </a:blipFill>
            </p:spPr>
            <p:txBody>
              <a:bodyPr/>
              <a:lstStyle/>
              <a:p>
                <a:r>
                  <a:rPr lang="en-US">
                    <a:noFill/>
                  </a:rPr>
                  <a:t> </a:t>
                </a:r>
              </a:p>
            </p:txBody>
          </p:sp>
        </mc:Fallback>
      </mc:AlternateContent>
    </p:spTree>
    <p:extLst>
      <p:ext uri="{BB962C8B-B14F-4D97-AF65-F5344CB8AC3E}">
        <p14:creationId xmlns:p14="http://schemas.microsoft.com/office/powerpoint/2010/main" val="261593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5258EC-52FB-7C25-4A86-BD58FF2F37CB}"/>
                  </a:ext>
                </a:extLst>
              </p:cNvPr>
              <p:cNvSpPr txBox="1"/>
              <p:nvPr/>
            </p:nvSpPr>
            <p:spPr>
              <a:xfrm>
                <a:off x="425434" y="1446476"/>
                <a:ext cx="10974656" cy="649088"/>
              </a:xfrm>
              <a:prstGeom prst="rect">
                <a:avLst/>
              </a:prstGeom>
              <a:noFill/>
            </p:spPr>
            <p:txBody>
              <a:bodyPr wrap="square">
                <a:spAutoFit/>
              </a:bodyPr>
              <a:lstStyle/>
              <a:p>
                <a:pPr>
                  <a:lnSpc>
                    <a:spcPct val="110000"/>
                  </a:lnSpc>
                </a:pPr>
                <a:r>
                  <a:rPr lang="en-US" sz="3500" b="1">
                    <a:solidFill>
                      <a:srgbClr val="B7F4F3"/>
                    </a:solidFill>
                    <a:latin typeface="Arial" panose="020B0604020202020204" pitchFamily="34" charset="0"/>
                    <a:cs typeface="Arial" panose="020B0604020202020204" pitchFamily="34" charset="0"/>
                  </a:rPr>
                  <a:t>Vận dụng 4: </a:t>
                </a:r>
                <a:r>
                  <a:rPr lang="en-US" sz="34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Viết phương trình đường thẳng </a:t>
                </a:r>
                <a14:m>
                  <m:oMath xmlns:m="http://schemas.openxmlformats.org/officeDocument/2006/math">
                    <m:d>
                      <m:dPr>
                        <m:ctrlPr>
                          <a:rPr lang="en-US" sz="3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𝒅</m:t>
                            </m:r>
                          </m:e>
                          <m:sub>
                            <m:r>
                              <a:rPr lang="en-US" sz="3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sub>
                        </m:sSub>
                      </m:e>
                    </m:d>
                  </m:oMath>
                </a14:m>
                <a:r>
                  <a:rPr lang="en-US" sz="34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US" sz="3400" b="1">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15258EC-52FB-7C25-4A86-BD58FF2F37CB}"/>
                  </a:ext>
                </a:extLst>
              </p:cNvPr>
              <p:cNvSpPr txBox="1">
                <a:spLocks noRot="1" noChangeAspect="1" noMove="1" noResize="1" noEditPoints="1" noAdjustHandles="1" noChangeArrowheads="1" noChangeShapeType="1" noTextEdit="1"/>
              </p:cNvSpPr>
              <p:nvPr/>
            </p:nvSpPr>
            <p:spPr>
              <a:xfrm>
                <a:off x="425434" y="1446476"/>
                <a:ext cx="10974656" cy="649088"/>
              </a:xfrm>
              <a:prstGeom prst="rect">
                <a:avLst/>
              </a:prstGeom>
              <a:blipFill>
                <a:blip r:embed="rId6"/>
                <a:stretch>
                  <a:fillRect l="-1667" t="-14019" b="-30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FF980BF-B1CE-D4E2-7365-77A6E88FF4F8}"/>
                  </a:ext>
                </a:extLst>
              </p:cNvPr>
              <p:cNvSpPr txBox="1"/>
              <p:nvPr/>
            </p:nvSpPr>
            <p:spPr>
              <a:xfrm>
                <a:off x="1016004" y="2276820"/>
                <a:ext cx="9650057" cy="3134704"/>
              </a:xfrm>
              <a:prstGeom prst="rect">
                <a:avLst/>
              </a:prstGeom>
              <a:noFill/>
            </p:spPr>
            <p:txBody>
              <a:bodyPr wrap="square">
                <a:spAutoFit/>
              </a:bodyPr>
              <a:lstStyle/>
              <a:p>
                <a:pPr>
                  <a:lnSpc>
                    <a:spcPct val="150000"/>
                  </a:lnSpc>
                </a:pPr>
                <a:r>
                  <a:rPr lang="en-US" sz="3400" b="1">
                    <a:solidFill>
                      <a:schemeClr val="bg1"/>
                    </a:solidFill>
                    <a:latin typeface="Arial" panose="020B0604020202020204" pitchFamily="34" charset="0"/>
                    <a:cs typeface="Arial" panose="020B0604020202020204" pitchFamily="34" charset="0"/>
                  </a:rPr>
                  <a:t>a) Đi qua điểm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song song với đường thẳng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a:t>
                </a:r>
              </a:p>
              <a:p>
                <a:pPr>
                  <a:lnSpc>
                    <a:spcPct val="150000"/>
                  </a:lnSpc>
                </a:pPr>
                <a:r>
                  <a:rPr lang="en-US" sz="3400" b="1">
                    <a:solidFill>
                      <a:schemeClr val="bg1"/>
                    </a:solidFill>
                    <a:latin typeface="Arial" panose="020B0604020202020204" pitchFamily="34" charset="0"/>
                    <a:cs typeface="Arial" panose="020B0604020202020204" pitchFamily="34" charset="0"/>
                  </a:rPr>
                  <a:t>b) Đi qua điểm </a:t>
                </a:r>
                <a14:m>
                  <m:oMath xmlns:m="http://schemas.openxmlformats.org/officeDocument/2006/math">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vuông góc với đường thẳng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𝟑</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5FF980BF-B1CE-D4E2-7365-77A6E88FF4F8}"/>
                  </a:ext>
                </a:extLst>
              </p:cNvPr>
              <p:cNvSpPr txBox="1">
                <a:spLocks noRot="1" noChangeAspect="1" noMove="1" noResize="1" noEditPoints="1" noAdjustHandles="1" noChangeArrowheads="1" noChangeShapeType="1" noTextEdit="1"/>
              </p:cNvSpPr>
              <p:nvPr/>
            </p:nvSpPr>
            <p:spPr>
              <a:xfrm>
                <a:off x="1016004" y="2276820"/>
                <a:ext cx="9650057" cy="3134704"/>
              </a:xfrm>
              <a:prstGeom prst="rect">
                <a:avLst/>
              </a:prstGeom>
              <a:blipFill>
                <a:blip r:embed="rId7"/>
                <a:stretch>
                  <a:fillRect l="-1769" b="-5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F6E066-7542-80B2-4BDA-33D110872BF5}"/>
                  </a:ext>
                </a:extLst>
              </p:cNvPr>
              <p:cNvSpPr txBox="1"/>
              <p:nvPr/>
            </p:nvSpPr>
            <p:spPr>
              <a:xfrm>
                <a:off x="598853" y="5817468"/>
                <a:ext cx="11204263" cy="684803"/>
              </a:xfrm>
              <a:prstGeom prst="rect">
                <a:avLst/>
              </a:prstGeom>
              <a:noFill/>
            </p:spPr>
            <p:txBody>
              <a:bodyPr wrap="square">
                <a:spAutoFit/>
              </a:bodyPr>
              <a:lstStyle/>
              <a:p>
                <a:pPr>
                  <a:lnSpc>
                    <a:spcPct val="110000"/>
                  </a:lnSpc>
                </a:pPr>
                <a:r>
                  <a:rPr lang="en-US" sz="3500" b="1" dirty="0">
                    <a:solidFill>
                      <a:srgbClr val="B7F4F3"/>
                    </a:solidFill>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b) </a:t>
                </a:r>
                <a14:m>
                  <m:oMath xmlns:m="http://schemas.openxmlformats.org/officeDocument/2006/math">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6AF6E066-7542-80B2-4BDA-33D110872BF5}"/>
                  </a:ext>
                </a:extLst>
              </p:cNvPr>
              <p:cNvSpPr txBox="1">
                <a:spLocks noRot="1" noChangeAspect="1" noMove="1" noResize="1" noEditPoints="1" noAdjustHandles="1" noChangeArrowheads="1" noChangeShapeType="1" noTextEdit="1"/>
              </p:cNvSpPr>
              <p:nvPr/>
            </p:nvSpPr>
            <p:spPr>
              <a:xfrm>
                <a:off x="598853" y="5817468"/>
                <a:ext cx="11204263" cy="684803"/>
              </a:xfrm>
              <a:prstGeom prst="rect">
                <a:avLst/>
              </a:prstGeom>
              <a:blipFill>
                <a:blip r:embed="rId8"/>
                <a:stretch>
                  <a:fillRect l="-1578" t="-13274" b="-23894"/>
                </a:stretch>
              </a:blipFill>
            </p:spPr>
            <p:txBody>
              <a:bodyPr/>
              <a:lstStyle/>
              <a:p>
                <a:r>
                  <a:rPr lang="en-US">
                    <a:noFill/>
                  </a:rPr>
                  <a:t> </a:t>
                </a:r>
              </a:p>
            </p:txBody>
          </p:sp>
        </mc:Fallback>
      </mc:AlternateContent>
    </p:spTree>
    <p:extLst>
      <p:ext uri="{BB962C8B-B14F-4D97-AF65-F5344CB8AC3E}">
        <p14:creationId xmlns:p14="http://schemas.microsoft.com/office/powerpoint/2010/main" val="3429257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500"/>
                                        <p:tgtEl>
                                          <p:spTgt spid="1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wipe(left)">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uiExpand="1" build="p"/>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98854" y="2380515"/>
                <a:ext cx="10994291" cy="1607428"/>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Bài</a:t>
                </a:r>
                <a:r>
                  <a:rPr kumimoji="0" lang="en-US" sz="3500" b="1" i="0" u="none" strike="noStrike" kern="1200" cap="none" spc="0" normalizeH="0" noProof="0">
                    <a:ln>
                      <a:noFill/>
                    </a:ln>
                    <a:solidFill>
                      <a:srgbClr val="B7F4F3"/>
                    </a:solidFill>
                    <a:effectLst/>
                    <a:uLnTx/>
                    <a:uFillTx/>
                    <a:latin typeface="Arial" panose="020B0604020202020204" pitchFamily="34" charset="0"/>
                    <a:ea typeface="+mn-ea"/>
                    <a:cs typeface="Arial" panose="020B0604020202020204" pitchFamily="34" charset="0"/>
                  </a:rPr>
                  <a:t> toán</a:t>
                </a: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Cho hai đường thẳng xy và zt cắt nhau tại O và cho biết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𝒙𝑶𝒛</m:t>
                        </m:r>
                      </m:e>
                    </m:acc>
                  </m:oMath>
                </a14:m>
                <a:r>
                  <a:rPr lang="en-US" sz="3400" b="1">
                    <a:solidFill>
                      <a:schemeClr val="bg1"/>
                    </a:solidFill>
                    <a:latin typeface="Arial" panose="020B0604020202020204" pitchFamily="34" charset="0"/>
                    <a:cs typeface="Arial" panose="020B0604020202020204" pitchFamily="34" charset="0"/>
                  </a:rPr>
                  <a:t> = 38</a:t>
                </a:r>
                <a:r>
                  <a:rPr lang="en-US" sz="3400" b="1" baseline="30000">
                    <a:solidFill>
                      <a:schemeClr val="bg1"/>
                    </a:solidFill>
                    <a:latin typeface="Arial" panose="020B0604020202020204" pitchFamily="34" charset="0"/>
                    <a:cs typeface="Arial" panose="020B0604020202020204" pitchFamily="34" charset="0"/>
                  </a:rPr>
                  <a:t>0</a:t>
                </a:r>
                <a:r>
                  <a:rPr lang="en-US" sz="3400" b="1">
                    <a:solidFill>
                      <a:schemeClr val="bg1"/>
                    </a:solidFill>
                    <a:latin typeface="Arial" panose="020B0604020202020204" pitchFamily="34" charset="0"/>
                    <a:cs typeface="Arial" panose="020B0604020202020204" pitchFamily="34" charset="0"/>
                  </a:rPr>
                  <a:t> (Hình 6).</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98854" y="2380515"/>
                <a:ext cx="10994291" cy="1607428"/>
              </a:xfrm>
              <a:prstGeom prst="rect">
                <a:avLst/>
              </a:prstGeom>
              <a:blipFill>
                <a:blip r:embed="rId6"/>
                <a:stretch>
                  <a:fillRect l="-1608" r="-1053" b="-12548"/>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1057854"/>
          </a:xfrm>
          <a:prstGeom prst="rect">
            <a:avLst/>
          </a:prstGeom>
          <a:noFill/>
        </p:spPr>
        <p:txBody>
          <a:bodyPr wrap="square">
            <a:spAutoFit/>
          </a:bodyPr>
          <a:lstStyle/>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3.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Góc giữa hai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3.1.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Khái niệm góc giữa hai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42788FF-300E-2ACC-7195-592F09A2022D}"/>
              </a:ext>
            </a:extLst>
          </p:cNvPr>
          <p:cNvGrpSpPr/>
          <p:nvPr/>
        </p:nvGrpSpPr>
        <p:grpSpPr>
          <a:xfrm>
            <a:off x="8558336" y="3797820"/>
            <a:ext cx="3141295" cy="2115614"/>
            <a:chOff x="8060853" y="4198929"/>
            <a:chExt cx="3141295" cy="2115614"/>
          </a:xfrm>
        </p:grpSpPr>
        <p:cxnSp>
          <p:nvCxnSpPr>
            <p:cNvPr id="8" name="Straight Connector 7">
              <a:extLst>
                <a:ext uri="{FF2B5EF4-FFF2-40B4-BE49-F238E27FC236}">
                  <a16:creationId xmlns:a16="http://schemas.microsoft.com/office/drawing/2014/main" id="{5541CF45-0B4B-6A16-6EF1-5B70E192DC7F}"/>
                </a:ext>
              </a:extLst>
            </p:cNvPr>
            <p:cNvCxnSpPr>
              <a:cxnSpLocks/>
            </p:cNvCxnSpPr>
            <p:nvPr/>
          </p:nvCxnSpPr>
          <p:spPr>
            <a:xfrm rot="4200000">
              <a:off x="9158165" y="3860298"/>
              <a:ext cx="914400" cy="2743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084516-C10F-2B1E-0346-BDC2548DC8FE}"/>
                </a:ext>
              </a:extLst>
            </p:cNvPr>
            <p:cNvCxnSpPr>
              <a:cxnSpLocks/>
            </p:cNvCxnSpPr>
            <p:nvPr/>
          </p:nvCxnSpPr>
          <p:spPr>
            <a:xfrm rot="6420000">
              <a:off x="9158166" y="3814579"/>
              <a:ext cx="914400" cy="28346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B5EF7D00-0F87-AFD2-BAF3-512BBF028170}"/>
                </a:ext>
              </a:extLst>
            </p:cNvPr>
            <p:cNvSpPr/>
            <p:nvPr/>
          </p:nvSpPr>
          <p:spPr>
            <a:xfrm rot="12360000">
              <a:off x="9317879" y="5148077"/>
              <a:ext cx="274320" cy="28221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052DA69-5A3F-5FD3-1973-029D33A91758}"/>
                    </a:ext>
                  </a:extLst>
                </p:cNvPr>
                <p:cNvSpPr txBox="1"/>
                <p:nvPr/>
              </p:nvSpPr>
              <p:spPr>
                <a:xfrm>
                  <a:off x="8060853" y="5235599"/>
                  <a:ext cx="370421"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𝑥</m:t>
                        </m:r>
                      </m:oMath>
                    </m:oMathPara>
                  </a14:m>
                  <a:endParaRPr lang="en-US" sz="1600">
                    <a:solidFill>
                      <a:schemeClr val="bg1"/>
                    </a:solidFill>
                  </a:endParaRPr>
                </a:p>
              </p:txBody>
            </p:sp>
          </mc:Choice>
          <mc:Fallback xmlns="">
            <p:sp>
              <p:nvSpPr>
                <p:cNvPr id="15" name="TextBox 14">
                  <a:extLst>
                    <a:ext uri="{FF2B5EF4-FFF2-40B4-BE49-F238E27FC236}">
                      <a16:creationId xmlns:a16="http://schemas.microsoft.com/office/drawing/2014/main" id="{A052DA69-5A3F-5FD3-1973-029D33A91758}"/>
                    </a:ext>
                  </a:extLst>
                </p:cNvPr>
                <p:cNvSpPr txBox="1">
                  <a:spLocks noRot="1" noChangeAspect="1" noMove="1" noResize="1" noEditPoints="1" noAdjustHandles="1" noChangeArrowheads="1" noChangeShapeType="1" noTextEdit="1"/>
                </p:cNvSpPr>
                <p:nvPr/>
              </p:nvSpPr>
              <p:spPr>
                <a:xfrm>
                  <a:off x="8060853" y="5235599"/>
                  <a:ext cx="370421"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AE47AE1-7C55-6B5E-F8D1-7DD70AC69ED5}"/>
                    </a:ext>
                  </a:extLst>
                </p:cNvPr>
                <p:cNvSpPr txBox="1"/>
                <p:nvPr/>
              </p:nvSpPr>
              <p:spPr>
                <a:xfrm>
                  <a:off x="10828008" y="5137581"/>
                  <a:ext cx="374140"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𝑦</m:t>
                        </m:r>
                      </m:oMath>
                    </m:oMathPara>
                  </a14:m>
                  <a:endParaRPr lang="en-US" sz="1600">
                    <a:solidFill>
                      <a:schemeClr val="bg1"/>
                    </a:solidFill>
                  </a:endParaRPr>
                </a:p>
              </p:txBody>
            </p:sp>
          </mc:Choice>
          <mc:Fallback xmlns="">
            <p:sp>
              <p:nvSpPr>
                <p:cNvPr id="16" name="TextBox 15">
                  <a:extLst>
                    <a:ext uri="{FF2B5EF4-FFF2-40B4-BE49-F238E27FC236}">
                      <a16:creationId xmlns:a16="http://schemas.microsoft.com/office/drawing/2014/main" id="{AAE47AE1-7C55-6B5E-F8D1-7DD70AC69ED5}"/>
                    </a:ext>
                  </a:extLst>
                </p:cNvPr>
                <p:cNvSpPr txBox="1">
                  <a:spLocks noRot="1" noChangeAspect="1" noMove="1" noResize="1" noEditPoints="1" noAdjustHandles="1" noChangeArrowheads="1" noChangeShapeType="1" noTextEdit="1"/>
                </p:cNvSpPr>
                <p:nvPr/>
              </p:nvSpPr>
              <p:spPr>
                <a:xfrm>
                  <a:off x="10828008" y="5137581"/>
                  <a:ext cx="374140" cy="338554"/>
                </a:xfrm>
                <a:prstGeom prst="rect">
                  <a:avLst/>
                </a:prstGeom>
                <a:blipFill>
                  <a:blip r:embed="rId8"/>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0A68745-2213-B95A-F635-AA3E39E133A2}"/>
                    </a:ext>
                  </a:extLst>
                </p:cNvPr>
                <p:cNvSpPr txBox="1"/>
                <p:nvPr/>
              </p:nvSpPr>
              <p:spPr>
                <a:xfrm>
                  <a:off x="8335173" y="5725093"/>
                  <a:ext cx="370421"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𝑧</m:t>
                        </m:r>
                      </m:oMath>
                    </m:oMathPara>
                  </a14:m>
                  <a:endParaRPr lang="en-US" sz="1600">
                    <a:solidFill>
                      <a:schemeClr val="bg1"/>
                    </a:solidFill>
                  </a:endParaRPr>
                </a:p>
              </p:txBody>
            </p:sp>
          </mc:Choice>
          <mc:Fallback xmlns="">
            <p:sp>
              <p:nvSpPr>
                <p:cNvPr id="17" name="TextBox 16">
                  <a:extLst>
                    <a:ext uri="{FF2B5EF4-FFF2-40B4-BE49-F238E27FC236}">
                      <a16:creationId xmlns:a16="http://schemas.microsoft.com/office/drawing/2014/main" id="{40A68745-2213-B95A-F635-AA3E39E133A2}"/>
                    </a:ext>
                  </a:extLst>
                </p:cNvPr>
                <p:cNvSpPr txBox="1">
                  <a:spLocks noRot="1" noChangeAspect="1" noMove="1" noResize="1" noEditPoints="1" noAdjustHandles="1" noChangeArrowheads="1" noChangeShapeType="1" noTextEdit="1"/>
                </p:cNvSpPr>
                <p:nvPr/>
              </p:nvSpPr>
              <p:spPr>
                <a:xfrm>
                  <a:off x="8335173" y="5725093"/>
                  <a:ext cx="370421"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FB706E9-E6B7-DFDA-8887-EDD98C9A99B1}"/>
                    </a:ext>
                  </a:extLst>
                </p:cNvPr>
                <p:cNvSpPr txBox="1"/>
                <p:nvPr/>
              </p:nvSpPr>
              <p:spPr>
                <a:xfrm>
                  <a:off x="10640359" y="4198929"/>
                  <a:ext cx="341953"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𝑡</m:t>
                        </m:r>
                      </m:oMath>
                    </m:oMathPara>
                  </a14:m>
                  <a:endParaRPr lang="en-US" sz="1600">
                    <a:solidFill>
                      <a:schemeClr val="bg1"/>
                    </a:solidFill>
                  </a:endParaRPr>
                </a:p>
              </p:txBody>
            </p:sp>
          </mc:Choice>
          <mc:Fallback xmlns="">
            <p:sp>
              <p:nvSpPr>
                <p:cNvPr id="18" name="TextBox 17">
                  <a:extLst>
                    <a:ext uri="{FF2B5EF4-FFF2-40B4-BE49-F238E27FC236}">
                      <a16:creationId xmlns:a16="http://schemas.microsoft.com/office/drawing/2014/main" id="{DFB706E9-E6B7-DFDA-8887-EDD98C9A99B1}"/>
                    </a:ext>
                  </a:extLst>
                </p:cNvPr>
                <p:cNvSpPr txBox="1">
                  <a:spLocks noRot="1" noChangeAspect="1" noMove="1" noResize="1" noEditPoints="1" noAdjustHandles="1" noChangeArrowheads="1" noChangeShapeType="1" noTextEdit="1"/>
                </p:cNvSpPr>
                <p:nvPr/>
              </p:nvSpPr>
              <p:spPr>
                <a:xfrm>
                  <a:off x="10640359" y="4198929"/>
                  <a:ext cx="341953"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0C0384-E268-AF86-2E99-A14B8DA7B31D}"/>
                    </a:ext>
                  </a:extLst>
                </p:cNvPr>
                <p:cNvSpPr txBox="1"/>
                <p:nvPr/>
              </p:nvSpPr>
              <p:spPr>
                <a:xfrm>
                  <a:off x="9440344" y="5218700"/>
                  <a:ext cx="399661"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𝑂</m:t>
                        </m:r>
                      </m:oMath>
                    </m:oMathPara>
                  </a14:m>
                  <a:endParaRPr lang="en-US" sz="1600">
                    <a:solidFill>
                      <a:schemeClr val="bg1"/>
                    </a:solidFill>
                  </a:endParaRPr>
                </a:p>
              </p:txBody>
            </p:sp>
          </mc:Choice>
          <mc:Fallback xmlns="">
            <p:sp>
              <p:nvSpPr>
                <p:cNvPr id="19" name="TextBox 18">
                  <a:extLst>
                    <a:ext uri="{FF2B5EF4-FFF2-40B4-BE49-F238E27FC236}">
                      <a16:creationId xmlns:a16="http://schemas.microsoft.com/office/drawing/2014/main" id="{860C0384-E268-AF86-2E99-A14B8DA7B31D}"/>
                    </a:ext>
                  </a:extLst>
                </p:cNvPr>
                <p:cNvSpPr txBox="1">
                  <a:spLocks noRot="1" noChangeAspect="1" noMove="1" noResize="1" noEditPoints="1" noAdjustHandles="1" noChangeArrowheads="1" noChangeShapeType="1" noTextEdit="1"/>
                </p:cNvSpPr>
                <p:nvPr/>
              </p:nvSpPr>
              <p:spPr>
                <a:xfrm>
                  <a:off x="9440344" y="5218700"/>
                  <a:ext cx="399661"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E655EEC-A67E-C6FA-ADEA-C4A7B0C9B302}"/>
                    </a:ext>
                  </a:extLst>
                </p:cNvPr>
                <p:cNvSpPr txBox="1"/>
                <p:nvPr/>
              </p:nvSpPr>
              <p:spPr>
                <a:xfrm>
                  <a:off x="8852539" y="5235599"/>
                  <a:ext cx="57791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solidFill>
                                  <a:schemeClr val="bg1"/>
                                </a:solidFill>
                                <a:latin typeface="Cambria Math" panose="02040503050406030204" pitchFamily="18" charset="0"/>
                              </a:rPr>
                            </m:ctrlPr>
                          </m:sSupPr>
                          <m:e>
                            <m:r>
                              <a:rPr lang="en-US" sz="1600" i="1">
                                <a:solidFill>
                                  <a:schemeClr val="bg1"/>
                                </a:solidFill>
                                <a:latin typeface="Cambria Math" panose="02040503050406030204" pitchFamily="18" charset="0"/>
                              </a:rPr>
                              <m:t>38</m:t>
                            </m:r>
                          </m:e>
                          <m:sup>
                            <m:r>
                              <a:rPr lang="en-US" sz="1600" b="0" i="1" smtClean="0">
                                <a:solidFill>
                                  <a:schemeClr val="bg1"/>
                                </a:solidFill>
                                <a:latin typeface="Cambria Math" panose="02040503050406030204" pitchFamily="18" charset="0"/>
                              </a:rPr>
                              <m:t>0</m:t>
                            </m:r>
                          </m:sup>
                        </m:sSup>
                      </m:oMath>
                    </m:oMathPara>
                  </a14:m>
                  <a:endParaRPr lang="en-US" sz="1600">
                    <a:solidFill>
                      <a:schemeClr val="bg1"/>
                    </a:solidFill>
                  </a:endParaRPr>
                </a:p>
              </p:txBody>
            </p:sp>
          </mc:Choice>
          <mc:Fallback xmlns="">
            <p:sp>
              <p:nvSpPr>
                <p:cNvPr id="20" name="TextBox 19">
                  <a:extLst>
                    <a:ext uri="{FF2B5EF4-FFF2-40B4-BE49-F238E27FC236}">
                      <a16:creationId xmlns:a16="http://schemas.microsoft.com/office/drawing/2014/main" id="{EE655EEC-A67E-C6FA-ADEA-C4A7B0C9B302}"/>
                    </a:ext>
                  </a:extLst>
                </p:cNvPr>
                <p:cNvSpPr txBox="1">
                  <a:spLocks noRot="1" noChangeAspect="1" noMove="1" noResize="1" noEditPoints="1" noAdjustHandles="1" noChangeArrowheads="1" noChangeShapeType="1" noTextEdit="1"/>
                </p:cNvSpPr>
                <p:nvPr/>
              </p:nvSpPr>
              <p:spPr>
                <a:xfrm>
                  <a:off x="8852539" y="5235599"/>
                  <a:ext cx="577915" cy="338554"/>
                </a:xfrm>
                <a:prstGeom prst="rect">
                  <a:avLst/>
                </a:prstGeom>
                <a:blipFill>
                  <a:blip r:embed="rId12"/>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D3B8C4D2-EDDE-2DC0-EDC1-6235D3B994C9}"/>
                </a:ext>
              </a:extLst>
            </p:cNvPr>
            <p:cNvSpPr txBox="1"/>
            <p:nvPr/>
          </p:nvSpPr>
          <p:spPr>
            <a:xfrm>
              <a:off x="9376756" y="5975989"/>
              <a:ext cx="788999" cy="338554"/>
            </a:xfrm>
            <a:prstGeom prst="rect">
              <a:avLst/>
            </a:prstGeom>
            <a:noFill/>
          </p:spPr>
          <p:txBody>
            <a:bodyPr wrap="none" rtlCol="0">
              <a:spAutoFit/>
            </a:bodyPr>
            <a:lstStyle/>
            <a:p>
              <a:pPr algn="l"/>
              <a:r>
                <a:rPr lang="en-US" sz="1600" i="1">
                  <a:solidFill>
                    <a:schemeClr val="bg1"/>
                  </a:solidFill>
                  <a:latin typeface="Arial" panose="020B0604020202020204" pitchFamily="34" charset="0"/>
                  <a:cs typeface="Arial" panose="020B0604020202020204" pitchFamily="34" charset="0"/>
                </a:rPr>
                <a:t>Hình 6</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841773" y="4317673"/>
                <a:ext cx="6947322" cy="1171667"/>
              </a:xfrm>
              <a:prstGeom prst="rect">
                <a:avLst/>
              </a:prstGeom>
              <a:noFill/>
            </p:spPr>
            <p:txBody>
              <a:bodyPr wrap="square">
                <a:spAutoFit/>
              </a:bodyPr>
              <a:lstStyle/>
              <a:p>
                <a:pPr algn="ctr"/>
                <a:r>
                  <a:rPr lang="en-US" sz="3500" b="1">
                    <a:solidFill>
                      <a:srgbClr val="B7F4F3"/>
                    </a:solidFill>
                    <a:latin typeface="Arial" panose="020B0604020202020204" pitchFamily="34" charset="0"/>
                    <a:cs typeface="Arial" panose="020B0604020202020204" pitchFamily="34" charset="0"/>
                  </a:rPr>
                  <a:t>H1:</a:t>
                </a:r>
                <a:r>
                  <a:rPr lang="en-US" sz="3200" b="1">
                    <a:solidFill>
                      <a:srgbClr val="B7F4F3"/>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Tính số đo các góc</a:t>
                </a:r>
              </a:p>
              <a:p>
                <a:pPr algn="ctr"/>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𝒙𝑶𝒕</m:t>
                        </m:r>
                      </m:e>
                    </m:acc>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𝒕𝑶𝒚</m:t>
                        </m:r>
                      </m:e>
                    </m:acc>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𝒚𝑶𝒛</m:t>
                        </m:r>
                      </m:e>
                    </m:acc>
                  </m:oMath>
                </a14:m>
                <a:r>
                  <a:rPr lang="en-US" sz="3400" b="1">
                    <a:solidFill>
                      <a:schemeClr val="bg1"/>
                    </a:solidFill>
                    <a:latin typeface="Arial" panose="020B0604020202020204" pitchFamily="34" charset="0"/>
                    <a:cs typeface="Arial" panose="020B0604020202020204" pitchFamily="34" charset="0"/>
                  </a:rPr>
                  <a:t>.</a:t>
                </a:r>
                <a:r>
                  <a:rPr lang="en-US" sz="34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841773" y="4317673"/>
                <a:ext cx="6947322" cy="1171667"/>
              </a:xfrm>
              <a:prstGeom prst="rect">
                <a:avLst/>
              </a:prstGeom>
              <a:blipFill>
                <a:blip r:embed="rId13"/>
                <a:stretch>
                  <a:fillRect t="-8333"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2CC0DB-E941-5D95-75BC-9FC4F28B3CCD}"/>
                  </a:ext>
                </a:extLst>
              </p:cNvPr>
              <p:cNvSpPr txBox="1"/>
              <p:nvPr/>
            </p:nvSpPr>
            <p:spPr>
              <a:xfrm>
                <a:off x="981570" y="5819071"/>
                <a:ext cx="8368452" cy="637675"/>
              </a:xfrm>
              <a:prstGeom prst="rect">
                <a:avLst/>
              </a:prstGeom>
              <a:noFill/>
            </p:spPr>
            <p:txBody>
              <a:bodyPr wrap="square">
                <a:spAutoFit/>
              </a:bodyPr>
              <a:lstStyle/>
              <a:p>
                <a:pPr algn="just">
                  <a:lnSpc>
                    <a:spcPct val="107000"/>
                  </a:lnSpc>
                  <a:spcBef>
                    <a:spcPts val="300"/>
                  </a:spcBef>
                  <a:spcAft>
                    <a:spcPts val="300"/>
                  </a:spcAft>
                </a:pPr>
                <a:r>
                  <a:rPr lang="en-US" sz="3400" b="1" dirty="0">
                    <a:solidFill>
                      <a:srgbClr val="FF0000"/>
                    </a:solidFill>
                    <a:effectLst/>
                    <a:ea typeface="Calibri" panose="020F0502020204030204" pitchFamily="34" charset="0"/>
                    <a:cs typeface="Times New Roman" panose="02020603050405020304" pitchFamily="18" charset="0"/>
                  </a:rPr>
                  <a:t>TL: </a:t>
                </a:r>
                <a14:m>
                  <m:oMath xmlns:m="http://schemas.openxmlformats.org/officeDocument/2006/math">
                    <m:acc>
                      <m:accPr>
                        <m:chr m:val="̂"/>
                        <m:ctrlPr>
                          <a:rPr lang="en-US" sz="3400" b="1" i="1" smtClean="0">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𝒙𝑶𝒕</m:t>
                        </m:r>
                      </m:e>
                    </m:acc>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𝟏𝟒𝟐</m:t>
                    </m:r>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b="1" dirty="0">
                    <a:solidFill>
                      <a:srgbClr val="FFCE54"/>
                    </a:solidFill>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𝒕𝑶𝒚</m:t>
                        </m:r>
                      </m:e>
                    </m:acc>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𝟑𝟖</m:t>
                    </m:r>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𝒚𝑶𝒛</m:t>
                        </m:r>
                      </m:e>
                    </m:acc>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𝟏𝟒𝟐</m:t>
                    </m:r>
                    <m:r>
                      <a:rPr lang="en-US" sz="3400" b="1" i="1">
                        <a:solidFill>
                          <a:srgbClr val="FFCE5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400" b="1" dirty="0">
                  <a:solidFill>
                    <a:srgbClr val="FFCE54"/>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9B2CC0DB-E941-5D95-75BC-9FC4F28B3CCD}"/>
                  </a:ext>
                </a:extLst>
              </p:cNvPr>
              <p:cNvSpPr txBox="1">
                <a:spLocks noRot="1" noChangeAspect="1" noMove="1" noResize="1" noEditPoints="1" noAdjustHandles="1" noChangeArrowheads="1" noChangeShapeType="1" noTextEdit="1"/>
              </p:cNvSpPr>
              <p:nvPr/>
            </p:nvSpPr>
            <p:spPr>
              <a:xfrm>
                <a:off x="981570" y="5819071"/>
                <a:ext cx="8368452" cy="637675"/>
              </a:xfrm>
              <a:prstGeom prst="rect">
                <a:avLst/>
              </a:prstGeom>
              <a:blipFill>
                <a:blip r:embed="rId14"/>
                <a:stretch>
                  <a:fillRect l="-2039" t="-11538" b="-34615"/>
                </a:stretch>
              </a:blipFill>
            </p:spPr>
            <p:txBody>
              <a:bodyPr/>
              <a:lstStyle/>
              <a:p>
                <a:r>
                  <a:rPr lang="en-US">
                    <a:noFill/>
                  </a:rPr>
                  <a:t> </a:t>
                </a:r>
              </a:p>
            </p:txBody>
          </p:sp>
        </mc:Fallback>
      </mc:AlternateContent>
    </p:spTree>
    <p:extLst>
      <p:ext uri="{BB962C8B-B14F-4D97-AF65-F5344CB8AC3E}">
        <p14:creationId xmlns:p14="http://schemas.microsoft.com/office/powerpoint/2010/main" val="742865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23" grpId="0"/>
      <p:bldP spid="2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C9F284A-22B0-B530-A020-75B8F42BAD84}"/>
                  </a:ext>
                </a:extLst>
              </p:cNvPr>
              <p:cNvSpPr txBox="1"/>
              <p:nvPr/>
            </p:nvSpPr>
            <p:spPr>
              <a:xfrm>
                <a:off x="886529" y="1625445"/>
                <a:ext cx="10906298" cy="48111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1" i="0" u="none" strike="noStrike" kern="1200" cap="none" spc="0" normalizeH="0" baseline="0" noProof="0">
                    <a:ln>
                      <a:noFill/>
                    </a:ln>
                    <a:solidFill>
                      <a:srgbClr val="FFE671"/>
                    </a:solidFill>
                    <a:effectLst/>
                    <a:uLnTx/>
                    <a:uFillTx/>
                    <a:latin typeface="Arial" panose="020B0604020202020204" pitchFamily="34" charset="0"/>
                    <a:cs typeface="Arial" panose="020B0604020202020204" pitchFamily="34" charset="0"/>
                  </a:rPr>
                  <a:t>	Định nghĩa:</a:t>
                </a:r>
              </a:p>
              <a:p>
                <a:pPr>
                  <a:lnSpc>
                    <a:spcPct val="120000"/>
                  </a:lnSpc>
                </a:pPr>
                <a:r>
                  <a:rPr lang="en-US" sz="3400" b="1">
                    <a:solidFill>
                      <a:schemeClr val="bg1"/>
                    </a:solidFill>
                    <a:latin typeface="Arial" panose="020B0604020202020204" pitchFamily="34" charset="0"/>
                    <a:cs typeface="Arial" panose="020B0604020202020204" pitchFamily="34" charset="0"/>
                  </a:rPr>
                  <a:t>Cho hai đường thẳng cắt nhau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 Góc nhỏ nhất trong bốn góc do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cắt nhau tạo thành là góc giữa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 </a:t>
                </a:r>
                <a:r>
                  <a:rPr lang="en-US" sz="3400" b="1">
                    <a:solidFill>
                      <a:schemeClr val="bg1"/>
                    </a:solidFill>
                    <a:latin typeface="Arial" panose="020B0604020202020204" pitchFamily="34" charset="0"/>
                    <a:cs typeface="Arial" panose="020B0604020202020204" pitchFamily="34" charset="0"/>
                  </a:rPr>
                  <a:t>Kí hiệu </a:t>
                </a:r>
                <a14:m>
                  <m:oMath xmlns:m="http://schemas.openxmlformats.org/officeDocument/2006/math">
                    <m:acc>
                      <m:accPr>
                        <m:chr m:val="̂"/>
                        <m:ctrlPr>
                          <a:rPr lang="en-US" sz="3400" b="1" i="1">
                            <a:solidFill>
                              <a:schemeClr val="bg1"/>
                            </a:solidFill>
                            <a:latin typeface="Cambria Math" panose="02040503050406030204" pitchFamily="18" charset="0"/>
                          </a:rPr>
                        </m:ctrlPr>
                      </m:accPr>
                      <m:e>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𝟐</m:t>
                                </m:r>
                              </m:sub>
                            </m:sSub>
                          </m:e>
                        </m:d>
                      </m:e>
                    </m:acc>
                  </m:oMath>
                </a14:m>
                <a:endParaRPr lang="en-US" sz="3400" b="1">
                  <a:solidFill>
                    <a:schemeClr val="bg1"/>
                  </a:solidFill>
                  <a:latin typeface="Arial" panose="020B0604020202020204" pitchFamily="34" charset="0"/>
                  <a:cs typeface="Arial" panose="020B0604020202020204" pitchFamily="34" charset="0"/>
                </a:endParaRPr>
              </a:p>
              <a:p>
                <a:pPr marL="457200" lvl="0" indent="-285750">
                  <a:lnSpc>
                    <a:spcPct val="12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a:t>
                </a:r>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 //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hoặc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thì </a:t>
                </a:r>
                <a14:m>
                  <m:oMath xmlns:m="http://schemas.openxmlformats.org/officeDocument/2006/math">
                    <m:acc>
                      <m:accPr>
                        <m:chr m:val="̂"/>
                        <m:ctrlPr>
                          <a:rPr lang="en-US" sz="3400" b="1" i="1">
                            <a:solidFill>
                              <a:schemeClr val="bg1"/>
                            </a:solidFill>
                            <a:latin typeface="Cambria Math" panose="02040503050406030204" pitchFamily="18" charset="0"/>
                          </a:rPr>
                        </m:ctrlPr>
                      </m:accPr>
                      <m:e>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𝟐</m:t>
                                </m:r>
                              </m:sub>
                            </m:sSub>
                          </m:e>
                        </m:d>
                      </m:e>
                    </m:acc>
                    <m:r>
                      <a:rPr lang="vi-VN"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𝟎</m:t>
                        </m:r>
                      </m:e>
                      <m:sup>
                        <m:r>
                          <a:rPr lang="vi-VN" sz="3400" b="1" i="1">
                            <a:solidFill>
                              <a:schemeClr val="bg1"/>
                            </a:solidFill>
                            <a:latin typeface="Cambria Math" panose="02040503050406030204" pitchFamily="18" charset="0"/>
                          </a:rPr>
                          <m:t>∘</m:t>
                        </m:r>
                      </m:sup>
                    </m:sSup>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marL="457200" lvl="0" indent="-285750">
                  <a:lnSpc>
                    <a:spcPct val="12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thì </a:t>
                </a:r>
                <a14:m>
                  <m:oMath xmlns:m="http://schemas.openxmlformats.org/officeDocument/2006/math">
                    <m:acc>
                      <m:accPr>
                        <m:chr m:val="̂"/>
                        <m:ctrlPr>
                          <a:rPr lang="en-US" sz="3400" b="1" i="1">
                            <a:solidFill>
                              <a:schemeClr val="bg1"/>
                            </a:solidFill>
                            <a:latin typeface="Cambria Math" panose="02040503050406030204" pitchFamily="18" charset="0"/>
                          </a:rPr>
                        </m:ctrlPr>
                      </m:accPr>
                      <m:e>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𝟐</m:t>
                                </m:r>
                              </m:sub>
                            </m:sSub>
                          </m:e>
                        </m:d>
                      </m:e>
                    </m:acc>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𝟗</m:t>
                    </m:r>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𝟎</m:t>
                        </m:r>
                      </m:e>
                      <m:sup>
                        <m:r>
                          <a:rPr lang="vi-VN" sz="3400" b="1" i="1">
                            <a:solidFill>
                              <a:schemeClr val="bg1"/>
                            </a:solidFill>
                            <a:latin typeface="Cambria Math" panose="02040503050406030204" pitchFamily="18" charset="0"/>
                          </a:rPr>
                          <m:t>∘</m:t>
                        </m:r>
                      </m:sup>
                    </m:sSup>
                  </m:oMath>
                </a14:m>
                <a:endParaRPr lang="en-US" sz="3400" b="1">
                  <a:solidFill>
                    <a:schemeClr val="bg1"/>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Đặt</a:t>
                </a:r>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𝝋</m:t>
                    </m:r>
                    <m:r>
                      <a:rPr lang="vi-VN"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smtClean="0">
                                    <a:solidFill>
                                      <a:schemeClr val="bg1"/>
                                    </a:solidFill>
                                    <a:latin typeface="Cambria Math" panose="02040503050406030204" pitchFamily="18" charset="0"/>
                                    <a:ea typeface="Cambria Math" panose="02040503050406030204" pitchFamily="18" charset="0"/>
                                  </a:rPr>
                                  <m:t>∆</m:t>
                                </m:r>
                              </m:e>
                              <m:sub>
                                <m:r>
                                  <a:rPr lang="vi-VN" sz="3400" b="1" i="1">
                                    <a:solidFill>
                                      <a:schemeClr val="bg1"/>
                                    </a:solidFill>
                                    <a:latin typeface="Cambria Math" panose="02040503050406030204" pitchFamily="18" charset="0"/>
                                  </a:rPr>
                                  <m:t>𝟐</m:t>
                                </m:r>
                              </m:sub>
                            </m:sSub>
                          </m:e>
                        </m:d>
                      </m:e>
                    </m:acc>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thì </a:t>
                </a:r>
                <a14:m>
                  <m:oMath xmlns:m="http://schemas.openxmlformats.org/officeDocument/2006/math">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𝟎</m:t>
                        </m:r>
                      </m:e>
                      <m:sup>
                        <m:r>
                          <a:rPr lang="vi-VN" sz="3400" b="1" i="1">
                            <a:solidFill>
                              <a:schemeClr val="bg1"/>
                            </a:solidFill>
                            <a:latin typeface="Cambria Math" panose="02040503050406030204" pitchFamily="18" charset="0"/>
                          </a:rPr>
                          <m:t>∘</m:t>
                        </m:r>
                      </m:sup>
                    </m:sSup>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𝝋</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𝟗</m:t>
                    </m:r>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𝟎</m:t>
                        </m:r>
                      </m:e>
                      <m:sup>
                        <m:r>
                          <a:rPr lang="vi-VN" sz="3400" b="1" i="1">
                            <a:solidFill>
                              <a:schemeClr val="bg1"/>
                            </a:solidFill>
                            <a:latin typeface="Cambria Math" panose="02040503050406030204" pitchFamily="18" charset="0"/>
                          </a:rPr>
                          <m:t>∘</m:t>
                        </m:r>
                      </m:sup>
                    </m:sSup>
                  </m:oMath>
                </a14:m>
                <a:r>
                  <a:rPr lang="vi-VN"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54" name="TextBox 53">
                <a:extLst>
                  <a:ext uri="{FF2B5EF4-FFF2-40B4-BE49-F238E27FC236}">
                    <a16:creationId xmlns:a16="http://schemas.microsoft.com/office/drawing/2014/main" id="{AC9F284A-22B0-B530-A020-75B8F42BAD84}"/>
                  </a:ext>
                </a:extLst>
              </p:cNvPr>
              <p:cNvSpPr txBox="1">
                <a:spLocks noRot="1" noChangeAspect="1" noMove="1" noResize="1" noEditPoints="1" noAdjustHandles="1" noChangeArrowheads="1" noChangeShapeType="1" noTextEdit="1"/>
              </p:cNvSpPr>
              <p:nvPr/>
            </p:nvSpPr>
            <p:spPr>
              <a:xfrm>
                <a:off x="886529" y="1625445"/>
                <a:ext cx="10906298" cy="4811125"/>
              </a:xfrm>
              <a:prstGeom prst="rect">
                <a:avLst/>
              </a:prstGeom>
              <a:blipFill>
                <a:blip r:embed="rId2"/>
                <a:stretch>
                  <a:fillRect l="-1564" b="-3549"/>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4060562-9C67-7E2F-3765-40A21DC69C05}"/>
              </a:ext>
            </a:extLst>
          </p:cNvPr>
          <p:cNvGrpSpPr/>
          <p:nvPr/>
        </p:nvGrpSpPr>
        <p:grpSpPr>
          <a:xfrm>
            <a:off x="252313" y="1306998"/>
            <a:ext cx="11364844" cy="5195016"/>
            <a:chOff x="315338" y="1449945"/>
            <a:chExt cx="11364844" cy="5195016"/>
          </a:xfrm>
        </p:grpSpPr>
        <p:sp>
          <p:nvSpPr>
            <p:cNvPr id="5" name="Rectangle: Rounded Corners 4">
              <a:extLst>
                <a:ext uri="{FF2B5EF4-FFF2-40B4-BE49-F238E27FC236}">
                  <a16:creationId xmlns:a16="http://schemas.microsoft.com/office/drawing/2014/main" id="{EB1F1CB5-D3C1-2334-EDC6-82BFBF1AC53D}"/>
                </a:ext>
              </a:extLst>
            </p:cNvPr>
            <p:cNvSpPr/>
            <p:nvPr/>
          </p:nvSpPr>
          <p:spPr>
            <a:xfrm>
              <a:off x="682444" y="1750775"/>
              <a:ext cx="10997738" cy="4894186"/>
            </a:xfrm>
            <a:prstGeom prst="roundRect">
              <a:avLst>
                <a:gd name="adj" fmla="val 7096"/>
              </a:avLst>
            </a:prstGeom>
            <a:noFill/>
            <a:ln w="28575">
              <a:solidFill>
                <a:srgbClr val="FFE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 name="Picture 11" descr="Text, icon&#10;&#10;Description automatically generated">
              <a:extLst>
                <a:ext uri="{FF2B5EF4-FFF2-40B4-BE49-F238E27FC236}">
                  <a16:creationId xmlns:a16="http://schemas.microsoft.com/office/drawing/2014/main" id="{DCCF9004-C7F7-08F0-21AE-73815CE0A1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p:grpSp>
        <p:nvGrpSpPr>
          <p:cNvPr id="23" name="Group 22">
            <a:extLst>
              <a:ext uri="{FF2B5EF4-FFF2-40B4-BE49-F238E27FC236}">
                <a16:creationId xmlns:a16="http://schemas.microsoft.com/office/drawing/2014/main" id="{46F6CDEC-2909-4F23-CEB7-EE494A1A4D51}"/>
              </a:ext>
            </a:extLst>
          </p:cNvPr>
          <p:cNvGrpSpPr/>
          <p:nvPr/>
        </p:nvGrpSpPr>
        <p:grpSpPr>
          <a:xfrm>
            <a:off x="379534" y="301198"/>
            <a:ext cx="9321291" cy="717579"/>
            <a:chOff x="1357109" y="2608315"/>
            <a:chExt cx="9321291" cy="717579"/>
          </a:xfrm>
        </p:grpSpPr>
        <p:grpSp>
          <p:nvGrpSpPr>
            <p:cNvPr id="25" name="Group 24">
              <a:extLst>
                <a:ext uri="{FF2B5EF4-FFF2-40B4-BE49-F238E27FC236}">
                  <a16:creationId xmlns:a16="http://schemas.microsoft.com/office/drawing/2014/main" id="{EAFC0B46-3117-64DE-0CA7-E7CCADC313C8}"/>
                </a:ext>
              </a:extLst>
            </p:cNvPr>
            <p:cNvGrpSpPr/>
            <p:nvPr/>
          </p:nvGrpSpPr>
          <p:grpSpPr>
            <a:xfrm>
              <a:off x="1357109" y="2608315"/>
              <a:ext cx="9321291" cy="717579"/>
              <a:chOff x="1357109" y="2608315"/>
              <a:chExt cx="9321291" cy="717579"/>
            </a:xfrm>
          </p:grpSpPr>
          <p:sp>
            <p:nvSpPr>
              <p:cNvPr id="27" name="Rectangle: Rounded Corners 26">
                <a:extLst>
                  <a:ext uri="{FF2B5EF4-FFF2-40B4-BE49-F238E27FC236}">
                    <a16:creationId xmlns:a16="http://schemas.microsoft.com/office/drawing/2014/main" id="{94CDE515-B9FE-38E2-D66F-96A9C4077BBA}"/>
                  </a:ext>
                </a:extLst>
              </p:cNvPr>
              <p:cNvSpPr/>
              <p:nvPr/>
            </p:nvSpPr>
            <p:spPr>
              <a:xfrm>
                <a:off x="1677304" y="2708820"/>
                <a:ext cx="9001096" cy="576261"/>
              </a:xfrm>
              <a:prstGeom prst="roundRect">
                <a:avLst>
                  <a:gd name="adj" fmla="val 50000"/>
                </a:avLst>
              </a:prstGeom>
              <a:blipFill dpi="0" rotWithShape="1">
                <a:blip r:embed="rId4"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Shape 27">
                <a:extLst>
                  <a:ext uri="{FF2B5EF4-FFF2-40B4-BE49-F238E27FC236}">
                    <a16:creationId xmlns:a16="http://schemas.microsoft.com/office/drawing/2014/main" id="{B9578051-395D-552C-5574-020246D54611}"/>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7272FFE-9193-B27F-7125-6D3D57952234}"/>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0" name="Group 29">
                <a:extLst>
                  <a:ext uri="{FF2B5EF4-FFF2-40B4-BE49-F238E27FC236}">
                    <a16:creationId xmlns:a16="http://schemas.microsoft.com/office/drawing/2014/main" id="{8FA069BE-190C-712C-D2E1-A47F9308F3E4}"/>
                  </a:ext>
                </a:extLst>
              </p:cNvPr>
              <p:cNvGrpSpPr/>
              <p:nvPr/>
            </p:nvGrpSpPr>
            <p:grpSpPr>
              <a:xfrm>
                <a:off x="1357109" y="2608315"/>
                <a:ext cx="1047202" cy="676766"/>
                <a:chOff x="1592366" y="1227265"/>
                <a:chExt cx="1047202" cy="676766"/>
              </a:xfrm>
            </p:grpSpPr>
            <p:pic>
              <p:nvPicPr>
                <p:cNvPr id="31" name="Picture 30" descr="Icon&#10;&#10;Description automatically generated">
                  <a:extLst>
                    <a:ext uri="{FF2B5EF4-FFF2-40B4-BE49-F238E27FC236}">
                      <a16:creationId xmlns:a16="http://schemas.microsoft.com/office/drawing/2014/main" id="{5D7B8232-81D6-9873-7F0B-F36127DB9F4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2" name="Picture 31" descr="Icon&#10;&#10;Description automatically generated">
                  <a:extLst>
                    <a:ext uri="{FF2B5EF4-FFF2-40B4-BE49-F238E27FC236}">
                      <a16:creationId xmlns:a16="http://schemas.microsoft.com/office/drawing/2014/main" id="{247933EF-CC9F-BC04-888C-39C5AB67EA5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26" name="TextBox 25">
              <a:extLst>
                <a:ext uri="{FF2B5EF4-FFF2-40B4-BE49-F238E27FC236}">
                  <a16:creationId xmlns:a16="http://schemas.microsoft.com/office/drawing/2014/main" id="{4A34140E-DCC7-402C-9ACD-6F965C274DC8}"/>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Tree>
    <p:extLst>
      <p:ext uri="{BB962C8B-B14F-4D97-AF65-F5344CB8AC3E}">
        <p14:creationId xmlns:p14="http://schemas.microsoft.com/office/powerpoint/2010/main" val="377886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
        <p:nvSpPr>
          <p:cNvPr id="13" name="TextBox 12">
            <a:extLst>
              <a:ext uri="{FF2B5EF4-FFF2-40B4-BE49-F238E27FC236}">
                <a16:creationId xmlns:a16="http://schemas.microsoft.com/office/drawing/2014/main" id="{E883CDB4-547E-E569-B60A-D91778752AA2}"/>
              </a:ext>
            </a:extLst>
          </p:cNvPr>
          <p:cNvSpPr txBox="1"/>
          <p:nvPr/>
        </p:nvSpPr>
        <p:spPr>
          <a:xfrm>
            <a:off x="598854" y="1145659"/>
            <a:ext cx="11204263" cy="1588127"/>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cs typeface="Arial" panose="020B0604020202020204" pitchFamily="34" charset="0"/>
              </a:rPr>
              <a:t>VD8: </a:t>
            </a:r>
            <a:r>
              <a:rPr lang="en-US" sz="3400" b="1">
                <a:solidFill>
                  <a:schemeClr val="bg1"/>
                </a:solidFill>
                <a:latin typeface="Arial" panose="020B0604020202020204" pitchFamily="34" charset="0"/>
                <a:cs typeface="Arial" panose="020B0604020202020204" pitchFamily="34" charset="0"/>
              </a:rPr>
              <a:t>Cho hình vuông ABCD (Hình 7), tính các góc: (AB, AC), (AB, AD), (AB, DC), (AC, CD).</a:t>
            </a:r>
          </a:p>
        </p:txBody>
      </p:sp>
      <p:grpSp>
        <p:nvGrpSpPr>
          <p:cNvPr id="31" name="Group 30">
            <a:extLst>
              <a:ext uri="{FF2B5EF4-FFF2-40B4-BE49-F238E27FC236}">
                <a16:creationId xmlns:a16="http://schemas.microsoft.com/office/drawing/2014/main" id="{43AB8B63-ADEF-5003-6581-62E23F3390D5}"/>
              </a:ext>
            </a:extLst>
          </p:cNvPr>
          <p:cNvGrpSpPr/>
          <p:nvPr/>
        </p:nvGrpSpPr>
        <p:grpSpPr>
          <a:xfrm>
            <a:off x="4478791" y="3045357"/>
            <a:ext cx="2798701" cy="3185697"/>
            <a:chOff x="4478791" y="3045357"/>
            <a:chExt cx="2798701" cy="3185697"/>
          </a:xfrm>
        </p:grpSpPr>
        <p:sp>
          <p:nvSpPr>
            <p:cNvPr id="7" name="Rectangle 6">
              <a:extLst>
                <a:ext uri="{FF2B5EF4-FFF2-40B4-BE49-F238E27FC236}">
                  <a16:creationId xmlns:a16="http://schemas.microsoft.com/office/drawing/2014/main" id="{2967F8AD-914D-BB62-D8B1-30A1B76204E2}"/>
                </a:ext>
              </a:extLst>
            </p:cNvPr>
            <p:cNvSpPr/>
            <p:nvPr/>
          </p:nvSpPr>
          <p:spPr>
            <a:xfrm>
              <a:off x="4698749" y="3358836"/>
              <a:ext cx="2381061" cy="226336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 name="Straight Connector 8">
              <a:extLst>
                <a:ext uri="{FF2B5EF4-FFF2-40B4-BE49-F238E27FC236}">
                  <a16:creationId xmlns:a16="http://schemas.microsoft.com/office/drawing/2014/main" id="{FA0DA42E-3266-BBC4-1388-55EE63A51F3A}"/>
                </a:ext>
              </a:extLst>
            </p:cNvPr>
            <p:cNvCxnSpPr>
              <a:cxnSpLocks/>
            </p:cNvCxnSpPr>
            <p:nvPr/>
          </p:nvCxnSpPr>
          <p:spPr>
            <a:xfrm>
              <a:off x="4693960" y="3358836"/>
              <a:ext cx="2385850" cy="2263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D7248C-6C19-50FE-43C4-FF8A41116A70}"/>
                </a:ext>
              </a:extLst>
            </p:cNvPr>
            <p:cNvCxnSpPr>
              <a:cxnSpLocks/>
            </p:cNvCxnSpPr>
            <p:nvPr/>
          </p:nvCxnSpPr>
          <p:spPr>
            <a:xfrm flipV="1">
              <a:off x="4698749" y="3358836"/>
              <a:ext cx="2381061" cy="22633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1124C8-E504-39BD-15B3-D7C8976F3BB2}"/>
                    </a:ext>
                  </a:extLst>
                </p:cNvPr>
                <p:cNvSpPr txBox="1"/>
                <p:nvPr/>
              </p:nvSpPr>
              <p:spPr>
                <a:xfrm>
                  <a:off x="4495655" y="3070431"/>
                  <a:ext cx="387029"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𝐴</m:t>
                        </m:r>
                      </m:oMath>
                    </m:oMathPara>
                  </a14:m>
                  <a:endParaRPr lang="en-US" sz="1600">
                    <a:solidFill>
                      <a:schemeClr val="bg1"/>
                    </a:solidFill>
                  </a:endParaRPr>
                </a:p>
              </p:txBody>
            </p:sp>
          </mc:Choice>
          <mc:Fallback xmlns="">
            <p:sp>
              <p:nvSpPr>
                <p:cNvPr id="20" name="TextBox 19">
                  <a:extLst>
                    <a:ext uri="{FF2B5EF4-FFF2-40B4-BE49-F238E27FC236}">
                      <a16:creationId xmlns:a16="http://schemas.microsoft.com/office/drawing/2014/main" id="{AC1124C8-E504-39BD-15B3-D7C8976F3BB2}"/>
                    </a:ext>
                  </a:extLst>
                </p:cNvPr>
                <p:cNvSpPr txBox="1">
                  <a:spLocks noRot="1" noChangeAspect="1" noMove="1" noResize="1" noEditPoints="1" noAdjustHandles="1" noChangeArrowheads="1" noChangeShapeType="1" noTextEdit="1"/>
                </p:cNvSpPr>
                <p:nvPr/>
              </p:nvSpPr>
              <p:spPr>
                <a:xfrm>
                  <a:off x="4495655" y="3070431"/>
                  <a:ext cx="387029"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4370A3F-A1BB-EC33-6BDF-2B5C4F25D6E8}"/>
                    </a:ext>
                  </a:extLst>
                </p:cNvPr>
                <p:cNvSpPr txBox="1"/>
                <p:nvPr/>
              </p:nvSpPr>
              <p:spPr>
                <a:xfrm>
                  <a:off x="6882127" y="3045357"/>
                  <a:ext cx="395365"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𝐵</m:t>
                        </m:r>
                      </m:oMath>
                    </m:oMathPara>
                  </a14:m>
                  <a:endParaRPr lang="en-US" sz="1600">
                    <a:solidFill>
                      <a:schemeClr val="bg1"/>
                    </a:solidFill>
                  </a:endParaRPr>
                </a:p>
              </p:txBody>
            </p:sp>
          </mc:Choice>
          <mc:Fallback xmlns="">
            <p:sp>
              <p:nvSpPr>
                <p:cNvPr id="21" name="TextBox 20">
                  <a:extLst>
                    <a:ext uri="{FF2B5EF4-FFF2-40B4-BE49-F238E27FC236}">
                      <a16:creationId xmlns:a16="http://schemas.microsoft.com/office/drawing/2014/main" id="{34370A3F-A1BB-EC33-6BDF-2B5C4F25D6E8}"/>
                    </a:ext>
                  </a:extLst>
                </p:cNvPr>
                <p:cNvSpPr txBox="1">
                  <a:spLocks noRot="1" noChangeAspect="1" noMove="1" noResize="1" noEditPoints="1" noAdjustHandles="1" noChangeArrowheads="1" noChangeShapeType="1" noTextEdit="1"/>
                </p:cNvSpPr>
                <p:nvPr/>
              </p:nvSpPr>
              <p:spPr>
                <a:xfrm>
                  <a:off x="6882127" y="3045357"/>
                  <a:ext cx="395365"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A28A87E-1DB9-EE7A-8B6E-2F20167DBCB6}"/>
                    </a:ext>
                  </a:extLst>
                </p:cNvPr>
                <p:cNvSpPr txBox="1"/>
                <p:nvPr/>
              </p:nvSpPr>
              <p:spPr>
                <a:xfrm>
                  <a:off x="6882127" y="5579020"/>
                  <a:ext cx="386067"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𝐶</m:t>
                        </m:r>
                      </m:oMath>
                    </m:oMathPara>
                  </a14:m>
                  <a:endParaRPr lang="en-US" sz="1600">
                    <a:solidFill>
                      <a:schemeClr val="bg1"/>
                    </a:solidFill>
                  </a:endParaRPr>
                </a:p>
              </p:txBody>
            </p:sp>
          </mc:Choice>
          <mc:Fallback xmlns="">
            <p:sp>
              <p:nvSpPr>
                <p:cNvPr id="22" name="TextBox 21">
                  <a:extLst>
                    <a:ext uri="{FF2B5EF4-FFF2-40B4-BE49-F238E27FC236}">
                      <a16:creationId xmlns:a16="http://schemas.microsoft.com/office/drawing/2014/main" id="{EA28A87E-1DB9-EE7A-8B6E-2F20167DBCB6}"/>
                    </a:ext>
                  </a:extLst>
                </p:cNvPr>
                <p:cNvSpPr txBox="1">
                  <a:spLocks noRot="1" noChangeAspect="1" noMove="1" noResize="1" noEditPoints="1" noAdjustHandles="1" noChangeArrowheads="1" noChangeShapeType="1" noTextEdit="1"/>
                </p:cNvSpPr>
                <p:nvPr/>
              </p:nvSpPr>
              <p:spPr>
                <a:xfrm>
                  <a:off x="6882127" y="5579020"/>
                  <a:ext cx="386067"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2BC2CF9-77EF-8ABD-AA28-50513B658CD1}"/>
                    </a:ext>
                  </a:extLst>
                </p:cNvPr>
                <p:cNvSpPr txBox="1"/>
                <p:nvPr/>
              </p:nvSpPr>
              <p:spPr>
                <a:xfrm>
                  <a:off x="4478791" y="5579020"/>
                  <a:ext cx="403893"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𝐷</m:t>
                        </m:r>
                      </m:oMath>
                    </m:oMathPara>
                  </a14:m>
                  <a:endParaRPr lang="en-US" sz="1600">
                    <a:solidFill>
                      <a:schemeClr val="bg1"/>
                    </a:solidFill>
                  </a:endParaRPr>
                </a:p>
              </p:txBody>
            </p:sp>
          </mc:Choice>
          <mc:Fallback xmlns="">
            <p:sp>
              <p:nvSpPr>
                <p:cNvPr id="23" name="TextBox 22">
                  <a:extLst>
                    <a:ext uri="{FF2B5EF4-FFF2-40B4-BE49-F238E27FC236}">
                      <a16:creationId xmlns:a16="http://schemas.microsoft.com/office/drawing/2014/main" id="{82BC2CF9-77EF-8ABD-AA28-50513B658CD1}"/>
                    </a:ext>
                  </a:extLst>
                </p:cNvPr>
                <p:cNvSpPr txBox="1">
                  <a:spLocks noRot="1" noChangeAspect="1" noMove="1" noResize="1" noEditPoints="1" noAdjustHandles="1" noChangeArrowheads="1" noChangeShapeType="1" noTextEdit="1"/>
                </p:cNvSpPr>
                <p:nvPr/>
              </p:nvSpPr>
              <p:spPr>
                <a:xfrm>
                  <a:off x="4478791" y="5579020"/>
                  <a:ext cx="403893" cy="338554"/>
                </a:xfrm>
                <a:prstGeom prst="rect">
                  <a:avLst/>
                </a:prstGeom>
                <a:blipFill>
                  <a:blip r:embed="rId9"/>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68A545D7-D158-2612-DAFF-09B06E6DD106}"/>
                </a:ext>
              </a:extLst>
            </p:cNvPr>
            <p:cNvSpPr txBox="1"/>
            <p:nvPr/>
          </p:nvSpPr>
          <p:spPr>
            <a:xfrm>
              <a:off x="5446533" y="5892500"/>
              <a:ext cx="788999" cy="338554"/>
            </a:xfrm>
            <a:prstGeom prst="rect">
              <a:avLst/>
            </a:prstGeom>
            <a:noFill/>
          </p:spPr>
          <p:txBody>
            <a:bodyPr wrap="none" rtlCol="0">
              <a:spAutoFit/>
            </a:bodyPr>
            <a:lstStyle/>
            <a:p>
              <a:pPr algn="l"/>
              <a:r>
                <a:rPr lang="en-US" sz="1600" i="1">
                  <a:solidFill>
                    <a:schemeClr val="bg1"/>
                  </a:solidFill>
                  <a:latin typeface="Arial" panose="020B0604020202020204" pitchFamily="34" charset="0"/>
                  <a:cs typeface="Arial" panose="020B0604020202020204" pitchFamily="34" charset="0"/>
                </a:rPr>
                <a:t>Hình 7</a:t>
              </a:r>
            </a:p>
          </p:txBody>
        </p:sp>
      </p:grpSp>
    </p:spTree>
    <p:extLst>
      <p:ext uri="{BB962C8B-B14F-4D97-AF65-F5344CB8AC3E}">
        <p14:creationId xmlns:p14="http://schemas.microsoft.com/office/powerpoint/2010/main" val="547764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701815" y="1306998"/>
                <a:ext cx="7859346" cy="4773038"/>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a:t>
                </a:r>
              </a:p>
              <a:p>
                <a:pPr marL="457200" lvl="0" indent="-457200">
                  <a:lnSpc>
                    <a:spcPct val="150000"/>
                  </a:lnSpc>
                  <a:buFont typeface="Arial" panose="020B0604020202020204" pitchFamily="34" charset="0"/>
                  <a:buChar char="•"/>
                </a:pP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𝑩𝑨𝑪</m:t>
                        </m:r>
                      </m:e>
                    </m:acc>
                  </m:oMath>
                </a14:m>
                <a:r>
                  <a:rPr lang="en-US" sz="3400" b="1" dirty="0">
                    <a:solidFill>
                      <a:schemeClr val="bg1"/>
                    </a:solidFill>
                    <a:latin typeface="Arial" panose="020B0604020202020204" pitchFamily="34" charset="0"/>
                    <a:cs typeface="Arial" panose="020B0604020202020204" pitchFamily="34" charset="0"/>
                  </a:rPr>
                  <a:t>  = 45</a:t>
                </a:r>
                <a:r>
                  <a:rPr lang="en-US" sz="3400" b="1" baseline="30000" dirty="0">
                    <a:solidFill>
                      <a:schemeClr val="bg1"/>
                    </a:solidFill>
                    <a:latin typeface="Arial" panose="020B0604020202020204" pitchFamily="34" charset="0"/>
                    <a:cs typeface="Arial" panose="020B0604020202020204" pitchFamily="34" charset="0"/>
                  </a:rPr>
                  <a:t>0</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(AB, AC) = 45</a:t>
                </a:r>
                <a:r>
                  <a:rPr lang="en-US" sz="3400" b="1" baseline="30000" dirty="0">
                    <a:solidFill>
                      <a:schemeClr val="bg1"/>
                    </a:solidFill>
                    <a:latin typeface="Arial" panose="020B0604020202020204" pitchFamily="34" charset="0"/>
                    <a:cs typeface="Arial" panose="020B0604020202020204" pitchFamily="34" charset="0"/>
                  </a:rPr>
                  <a:t>0</a:t>
                </a:r>
                <a:r>
                  <a:rPr lang="en-US" sz="3400" b="1" dirty="0">
                    <a:solidFill>
                      <a:schemeClr val="bg1"/>
                    </a:solidFill>
                    <a:latin typeface="Arial" panose="020B0604020202020204" pitchFamily="34" charset="0"/>
                    <a:cs typeface="Arial" panose="020B0604020202020204" pitchFamily="34" charset="0"/>
                  </a:rPr>
                  <a:t>.</a:t>
                </a:r>
              </a:p>
              <a:p>
                <a:pPr marL="457200" lvl="0" indent="-457200">
                  <a:lnSpc>
                    <a:spcPct val="150000"/>
                  </a:lnSpc>
                  <a:buFont typeface="Arial" panose="020B0604020202020204" pitchFamily="34" charset="0"/>
                  <a:buChar char="•"/>
                </a:pPr>
                <a:r>
                  <a:rPr lang="en-US" sz="3400" b="1" dirty="0">
                    <a:solidFill>
                      <a:schemeClr val="bg1"/>
                    </a:solidFill>
                    <a:latin typeface="Arial" panose="020B0604020202020204" pitchFamily="34" charset="0"/>
                    <a:cs typeface="Arial" panose="020B0604020202020204" pitchFamily="34" charset="0"/>
                  </a:rPr>
                  <a:t>AB </a:t>
                </a:r>
                <a:r>
                  <a:rPr lang="en-US" sz="3400" b="1" dirty="0" err="1">
                    <a:solidFill>
                      <a:schemeClr val="bg1"/>
                    </a:solidFill>
                    <a:latin typeface="Arial" panose="020B0604020202020204" pitchFamily="34" charset="0"/>
                    <a:cs typeface="Arial" panose="020B0604020202020204" pitchFamily="34" charset="0"/>
                  </a:rPr>
                  <a:t>vuông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góc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với</a:t>
                </a:r>
                <a:r>
                  <a:rPr lang="en-US" sz="3400" b="1" dirty="0">
                    <a:solidFill>
                      <a:schemeClr val="bg1"/>
                    </a:solidFill>
                    <a:latin typeface="Arial" panose="020B0604020202020204" pitchFamily="34" charset="0"/>
                    <a:cs typeface="Arial" panose="020B0604020202020204" pitchFamily="34" charset="0"/>
                  </a:rPr>
                  <a:t> AD, </a:t>
                </a:r>
                <a:br>
                  <a:rPr lang="en-US" sz="3400" b="1" dirty="0">
                    <a:solidFill>
                      <a:schemeClr val="bg1"/>
                    </a:solidFill>
                    <a:latin typeface="Arial" panose="020B0604020202020204" pitchFamily="34" charset="0"/>
                    <a:cs typeface="Arial" panose="020B0604020202020204" pitchFamily="34" charset="0"/>
                  </a:rPr>
                </a:b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(AB, AD) = 90</a:t>
                </a:r>
                <a:r>
                  <a:rPr lang="en-US" sz="3400" b="1" baseline="30000" dirty="0">
                    <a:solidFill>
                      <a:schemeClr val="bg1"/>
                    </a:solidFill>
                    <a:latin typeface="Arial" panose="020B0604020202020204" pitchFamily="34" charset="0"/>
                    <a:cs typeface="Arial" panose="020B0604020202020204" pitchFamily="34" charset="0"/>
                  </a:rPr>
                  <a:t>0</a:t>
                </a:r>
                <a:r>
                  <a:rPr lang="en-US" sz="3400" b="1" dirty="0">
                    <a:solidFill>
                      <a:schemeClr val="bg1"/>
                    </a:solidFill>
                    <a:latin typeface="Arial" panose="020B0604020202020204" pitchFamily="34" charset="0"/>
                    <a:cs typeface="Arial" panose="020B0604020202020204" pitchFamily="34" charset="0"/>
                  </a:rPr>
                  <a:t>.</a:t>
                </a:r>
              </a:p>
              <a:p>
                <a:pPr marL="457200" lvl="0" indent="-457200">
                  <a:lnSpc>
                    <a:spcPct val="150000"/>
                  </a:lnSpc>
                  <a:buFont typeface="Arial" panose="020B0604020202020204" pitchFamily="34" charset="0"/>
                  <a:buChar char="•"/>
                </a:pPr>
                <a:r>
                  <a:rPr lang="en-US" sz="3400" b="1" dirty="0">
                    <a:solidFill>
                      <a:schemeClr val="bg1"/>
                    </a:solidFill>
                    <a:latin typeface="Arial" panose="020B0604020202020204" pitchFamily="34" charset="0"/>
                    <a:cs typeface="Arial" panose="020B0604020202020204" pitchFamily="34" charset="0"/>
                  </a:rPr>
                  <a:t>AB</a:t>
                </a:r>
                <a:r>
                  <a:rPr lang="vi-VN" sz="3400" b="1" dirty="0">
                    <a:solidFill>
                      <a:schemeClr val="bg1"/>
                    </a:solidFill>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 DC,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(AB, DC) = 0</a:t>
                </a:r>
                <a:r>
                  <a:rPr lang="en-US" sz="3400" b="1" baseline="30000" dirty="0">
                    <a:solidFill>
                      <a:schemeClr val="bg1"/>
                    </a:solidFill>
                    <a:latin typeface="Arial" panose="020B0604020202020204" pitchFamily="34" charset="0"/>
                    <a:cs typeface="Arial" panose="020B0604020202020204" pitchFamily="34" charset="0"/>
                  </a:rPr>
                  <a:t>0</a:t>
                </a:r>
                <a:r>
                  <a:rPr lang="en-US" sz="3400" b="1" dirty="0">
                    <a:solidFill>
                      <a:schemeClr val="bg1"/>
                    </a:solidFill>
                    <a:latin typeface="Arial" panose="020B0604020202020204" pitchFamily="34" charset="0"/>
                    <a:cs typeface="Arial" panose="020B0604020202020204" pitchFamily="34" charset="0"/>
                  </a:rPr>
                  <a:t>.</a:t>
                </a:r>
              </a:p>
              <a:p>
                <a:pPr marL="457200" lvl="0" indent="-457200">
                  <a:lnSpc>
                    <a:spcPct val="150000"/>
                  </a:lnSpc>
                  <a:buFont typeface="Arial" panose="020B0604020202020204" pitchFamily="34" charset="0"/>
                  <a:buChar char="•"/>
                </a:pP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𝑨𝑪𝑫</m:t>
                        </m:r>
                      </m:e>
                    </m:acc>
                  </m:oMath>
                </a14:m>
                <a:r>
                  <a:rPr lang="en-US" sz="3400" b="1" dirty="0">
                    <a:solidFill>
                      <a:schemeClr val="bg1"/>
                    </a:solidFill>
                    <a:latin typeface="Arial" panose="020B0604020202020204" pitchFamily="34" charset="0"/>
                    <a:cs typeface="Arial" panose="020B0604020202020204" pitchFamily="34" charset="0"/>
                  </a:rPr>
                  <a:t> = 45</a:t>
                </a:r>
                <a:r>
                  <a:rPr lang="en-US" sz="3400" b="1" baseline="30000" dirty="0">
                    <a:solidFill>
                      <a:schemeClr val="bg1"/>
                    </a:solidFill>
                    <a:latin typeface="Arial" panose="020B0604020202020204" pitchFamily="34" charset="0"/>
                    <a:cs typeface="Arial" panose="020B0604020202020204" pitchFamily="34" charset="0"/>
                  </a:rPr>
                  <a:t>0</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(AC, CD) = 45</a:t>
                </a:r>
                <a:r>
                  <a:rPr lang="en-US" sz="3400" b="1" baseline="30000" dirty="0">
                    <a:solidFill>
                      <a:schemeClr val="bg1"/>
                    </a:solidFill>
                    <a:latin typeface="Arial" panose="020B0604020202020204" pitchFamily="34" charset="0"/>
                    <a:cs typeface="Arial" panose="020B0604020202020204" pitchFamily="34" charset="0"/>
                  </a:rPr>
                  <a:t>0</a:t>
                </a:r>
                <a:r>
                  <a:rPr lang="en-US" sz="3400" b="1" dirty="0">
                    <a:solidFill>
                      <a:schemeClr val="bg1"/>
                    </a:solidFill>
                    <a:latin typeface="Arial" panose="020B0604020202020204" pitchFamily="34" charset="0"/>
                    <a:cs typeface="Arial" panose="020B0604020202020204" pitchFamily="34" charset="0"/>
                  </a:rPr>
                  <a:t>. </a:t>
                </a:r>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701815" y="1306998"/>
                <a:ext cx="7859346" cy="4773038"/>
              </a:xfrm>
              <a:prstGeom prst="rect">
                <a:avLst/>
              </a:prstGeom>
              <a:blipFill>
                <a:blip r:embed="rId6"/>
                <a:stretch>
                  <a:fillRect l="-2250" b="-3576"/>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43AB8B63-ADEF-5003-6581-62E23F3390D5}"/>
              </a:ext>
            </a:extLst>
          </p:cNvPr>
          <p:cNvGrpSpPr/>
          <p:nvPr/>
        </p:nvGrpSpPr>
        <p:grpSpPr>
          <a:xfrm>
            <a:off x="8996582" y="2100668"/>
            <a:ext cx="2798701" cy="3185697"/>
            <a:chOff x="4478791" y="3045357"/>
            <a:chExt cx="2798701" cy="3185697"/>
          </a:xfrm>
        </p:grpSpPr>
        <p:sp>
          <p:nvSpPr>
            <p:cNvPr id="7" name="Rectangle 6">
              <a:extLst>
                <a:ext uri="{FF2B5EF4-FFF2-40B4-BE49-F238E27FC236}">
                  <a16:creationId xmlns:a16="http://schemas.microsoft.com/office/drawing/2014/main" id="{2967F8AD-914D-BB62-D8B1-30A1B76204E2}"/>
                </a:ext>
              </a:extLst>
            </p:cNvPr>
            <p:cNvSpPr/>
            <p:nvPr/>
          </p:nvSpPr>
          <p:spPr>
            <a:xfrm>
              <a:off x="4698749" y="3358836"/>
              <a:ext cx="2381061" cy="2263366"/>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 name="Straight Connector 8">
              <a:extLst>
                <a:ext uri="{FF2B5EF4-FFF2-40B4-BE49-F238E27FC236}">
                  <a16:creationId xmlns:a16="http://schemas.microsoft.com/office/drawing/2014/main" id="{FA0DA42E-3266-BBC4-1388-55EE63A51F3A}"/>
                </a:ext>
              </a:extLst>
            </p:cNvPr>
            <p:cNvCxnSpPr>
              <a:cxnSpLocks/>
            </p:cNvCxnSpPr>
            <p:nvPr/>
          </p:nvCxnSpPr>
          <p:spPr>
            <a:xfrm>
              <a:off x="4693960" y="3358836"/>
              <a:ext cx="2385850" cy="226336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D7248C-6C19-50FE-43C4-FF8A41116A70}"/>
                </a:ext>
              </a:extLst>
            </p:cNvPr>
            <p:cNvCxnSpPr>
              <a:cxnSpLocks/>
            </p:cNvCxnSpPr>
            <p:nvPr/>
          </p:nvCxnSpPr>
          <p:spPr>
            <a:xfrm flipV="1">
              <a:off x="4698749" y="3358836"/>
              <a:ext cx="2381061" cy="2263366"/>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C1124C8-E504-39BD-15B3-D7C8976F3BB2}"/>
                    </a:ext>
                  </a:extLst>
                </p:cNvPr>
                <p:cNvSpPr txBox="1"/>
                <p:nvPr/>
              </p:nvSpPr>
              <p:spPr>
                <a:xfrm>
                  <a:off x="4495655" y="3070431"/>
                  <a:ext cx="387029"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𝐴</m:t>
                        </m:r>
                      </m:oMath>
                    </m:oMathPara>
                  </a14:m>
                  <a:endParaRPr lang="en-US" sz="1600">
                    <a:solidFill>
                      <a:schemeClr val="bg1"/>
                    </a:solidFill>
                  </a:endParaRPr>
                </a:p>
              </p:txBody>
            </p:sp>
          </mc:Choice>
          <mc:Fallback xmlns="">
            <p:sp>
              <p:nvSpPr>
                <p:cNvPr id="20" name="TextBox 19">
                  <a:extLst>
                    <a:ext uri="{FF2B5EF4-FFF2-40B4-BE49-F238E27FC236}">
                      <a16:creationId xmlns:a16="http://schemas.microsoft.com/office/drawing/2014/main" id="{AC1124C8-E504-39BD-15B3-D7C8976F3BB2}"/>
                    </a:ext>
                  </a:extLst>
                </p:cNvPr>
                <p:cNvSpPr txBox="1">
                  <a:spLocks noRot="1" noChangeAspect="1" noMove="1" noResize="1" noEditPoints="1" noAdjustHandles="1" noChangeArrowheads="1" noChangeShapeType="1" noTextEdit="1"/>
                </p:cNvSpPr>
                <p:nvPr/>
              </p:nvSpPr>
              <p:spPr>
                <a:xfrm>
                  <a:off x="4495655" y="3070431"/>
                  <a:ext cx="387029" cy="3385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4370A3F-A1BB-EC33-6BDF-2B5C4F25D6E8}"/>
                    </a:ext>
                  </a:extLst>
                </p:cNvPr>
                <p:cNvSpPr txBox="1"/>
                <p:nvPr/>
              </p:nvSpPr>
              <p:spPr>
                <a:xfrm>
                  <a:off x="6882127" y="3045357"/>
                  <a:ext cx="395365"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𝐵</m:t>
                        </m:r>
                      </m:oMath>
                    </m:oMathPara>
                  </a14:m>
                  <a:endParaRPr lang="en-US" sz="1600">
                    <a:solidFill>
                      <a:schemeClr val="bg1"/>
                    </a:solidFill>
                  </a:endParaRPr>
                </a:p>
              </p:txBody>
            </p:sp>
          </mc:Choice>
          <mc:Fallback xmlns="">
            <p:sp>
              <p:nvSpPr>
                <p:cNvPr id="21" name="TextBox 20">
                  <a:extLst>
                    <a:ext uri="{FF2B5EF4-FFF2-40B4-BE49-F238E27FC236}">
                      <a16:creationId xmlns:a16="http://schemas.microsoft.com/office/drawing/2014/main" id="{34370A3F-A1BB-EC33-6BDF-2B5C4F25D6E8}"/>
                    </a:ext>
                  </a:extLst>
                </p:cNvPr>
                <p:cNvSpPr txBox="1">
                  <a:spLocks noRot="1" noChangeAspect="1" noMove="1" noResize="1" noEditPoints="1" noAdjustHandles="1" noChangeArrowheads="1" noChangeShapeType="1" noTextEdit="1"/>
                </p:cNvSpPr>
                <p:nvPr/>
              </p:nvSpPr>
              <p:spPr>
                <a:xfrm>
                  <a:off x="6882127" y="3045357"/>
                  <a:ext cx="395365" cy="33855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A28A87E-1DB9-EE7A-8B6E-2F20167DBCB6}"/>
                    </a:ext>
                  </a:extLst>
                </p:cNvPr>
                <p:cNvSpPr txBox="1"/>
                <p:nvPr/>
              </p:nvSpPr>
              <p:spPr>
                <a:xfrm>
                  <a:off x="6882127" y="5579020"/>
                  <a:ext cx="386067"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𝐶</m:t>
                        </m:r>
                      </m:oMath>
                    </m:oMathPara>
                  </a14:m>
                  <a:endParaRPr lang="en-US" sz="1600">
                    <a:solidFill>
                      <a:schemeClr val="bg1"/>
                    </a:solidFill>
                  </a:endParaRPr>
                </a:p>
              </p:txBody>
            </p:sp>
          </mc:Choice>
          <mc:Fallback xmlns="">
            <p:sp>
              <p:nvSpPr>
                <p:cNvPr id="22" name="TextBox 21">
                  <a:extLst>
                    <a:ext uri="{FF2B5EF4-FFF2-40B4-BE49-F238E27FC236}">
                      <a16:creationId xmlns:a16="http://schemas.microsoft.com/office/drawing/2014/main" id="{EA28A87E-1DB9-EE7A-8B6E-2F20167DBCB6}"/>
                    </a:ext>
                  </a:extLst>
                </p:cNvPr>
                <p:cNvSpPr txBox="1">
                  <a:spLocks noRot="1" noChangeAspect="1" noMove="1" noResize="1" noEditPoints="1" noAdjustHandles="1" noChangeArrowheads="1" noChangeShapeType="1" noTextEdit="1"/>
                </p:cNvSpPr>
                <p:nvPr/>
              </p:nvSpPr>
              <p:spPr>
                <a:xfrm>
                  <a:off x="6882127" y="5579020"/>
                  <a:ext cx="386067"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2BC2CF9-77EF-8ABD-AA28-50513B658CD1}"/>
                    </a:ext>
                  </a:extLst>
                </p:cNvPr>
                <p:cNvSpPr txBox="1"/>
                <p:nvPr/>
              </p:nvSpPr>
              <p:spPr>
                <a:xfrm>
                  <a:off x="4478791" y="5579020"/>
                  <a:ext cx="403893" cy="3385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𝐷</m:t>
                        </m:r>
                      </m:oMath>
                    </m:oMathPara>
                  </a14:m>
                  <a:endParaRPr lang="en-US" sz="1600">
                    <a:solidFill>
                      <a:schemeClr val="bg1"/>
                    </a:solidFill>
                  </a:endParaRPr>
                </a:p>
              </p:txBody>
            </p:sp>
          </mc:Choice>
          <mc:Fallback xmlns="">
            <p:sp>
              <p:nvSpPr>
                <p:cNvPr id="23" name="TextBox 22">
                  <a:extLst>
                    <a:ext uri="{FF2B5EF4-FFF2-40B4-BE49-F238E27FC236}">
                      <a16:creationId xmlns:a16="http://schemas.microsoft.com/office/drawing/2014/main" id="{82BC2CF9-77EF-8ABD-AA28-50513B658CD1}"/>
                    </a:ext>
                  </a:extLst>
                </p:cNvPr>
                <p:cNvSpPr txBox="1">
                  <a:spLocks noRot="1" noChangeAspect="1" noMove="1" noResize="1" noEditPoints="1" noAdjustHandles="1" noChangeArrowheads="1" noChangeShapeType="1" noTextEdit="1"/>
                </p:cNvSpPr>
                <p:nvPr/>
              </p:nvSpPr>
              <p:spPr>
                <a:xfrm>
                  <a:off x="4478791" y="5579020"/>
                  <a:ext cx="403893" cy="338554"/>
                </a:xfrm>
                <a:prstGeom prst="rect">
                  <a:avLst/>
                </a:prstGeom>
                <a:blipFill>
                  <a:blip r:embed="rId10"/>
                  <a:stretch>
                    <a:fillRect/>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68A545D7-D158-2612-DAFF-09B06E6DD106}"/>
                </a:ext>
              </a:extLst>
            </p:cNvPr>
            <p:cNvSpPr txBox="1"/>
            <p:nvPr/>
          </p:nvSpPr>
          <p:spPr>
            <a:xfrm>
              <a:off x="5446533" y="5892500"/>
              <a:ext cx="788999" cy="338554"/>
            </a:xfrm>
            <a:prstGeom prst="rect">
              <a:avLst/>
            </a:prstGeom>
            <a:noFill/>
          </p:spPr>
          <p:txBody>
            <a:bodyPr wrap="none" rtlCol="0">
              <a:spAutoFit/>
            </a:bodyPr>
            <a:lstStyle/>
            <a:p>
              <a:pPr algn="l"/>
              <a:r>
                <a:rPr lang="en-US" sz="1600" i="1">
                  <a:solidFill>
                    <a:schemeClr val="bg1"/>
                  </a:solidFill>
                  <a:latin typeface="Arial" panose="020B0604020202020204" pitchFamily="34" charset="0"/>
                  <a:cs typeface="Arial" panose="020B0604020202020204" pitchFamily="34" charset="0"/>
                </a:rPr>
                <a:t>Hình 7</a:t>
              </a:r>
            </a:p>
          </p:txBody>
        </p:sp>
      </p:grpSp>
    </p:spTree>
    <p:extLst>
      <p:ext uri="{BB962C8B-B14F-4D97-AF65-F5344CB8AC3E}">
        <p14:creationId xmlns:p14="http://schemas.microsoft.com/office/powerpoint/2010/main" val="2104796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759439" y="2295099"/>
                <a:ext cx="10673121" cy="3460947"/>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Bài</a:t>
                </a:r>
                <a:r>
                  <a:rPr kumimoji="0" lang="en-US" sz="3500" b="1" i="0" u="none" strike="noStrike" kern="1200" cap="none" spc="0" normalizeH="0" noProof="0">
                    <a:ln>
                      <a:noFill/>
                    </a:ln>
                    <a:solidFill>
                      <a:srgbClr val="B7F4F3"/>
                    </a:solidFill>
                    <a:effectLst/>
                    <a:uLnTx/>
                    <a:uFillTx/>
                    <a:latin typeface="Arial" panose="020B0604020202020204" pitchFamily="34" charset="0"/>
                    <a:ea typeface="+mn-ea"/>
                    <a:cs typeface="Arial" panose="020B0604020202020204" pitchFamily="34" charset="0"/>
                  </a:rPr>
                  <a:t> toán</a:t>
                </a: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Cho hai đường thẳng: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𝒄</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smtClean="0">
                        <a:solidFill>
                          <a:schemeClr val="bg1"/>
                        </a:solidFill>
                        <a:latin typeface="Cambria Math" panose="02040503050406030204" pitchFamily="18" charset="0"/>
                      </a:rPr>
                      <m:t> </m:t>
                    </m:r>
                    <m:d>
                      <m:dPr>
                        <m:ctrlPr>
                          <a:rPr lang="en-US" sz="3400" b="1" i="1" smtClean="0">
                            <a:solidFill>
                              <a:schemeClr val="bg1"/>
                            </a:solidFill>
                            <a:latin typeface="Cambria Math" panose="02040503050406030204" pitchFamily="18" charset="0"/>
                          </a:rPr>
                        </m:ctrlPr>
                      </m:dPr>
                      <m:e>
                        <m:sSup>
                          <m:sSupPr>
                            <m:ctrlPr>
                              <a:rPr lang="en-US" sz="3400" b="1" i="1">
                                <a:solidFill>
                                  <a:schemeClr val="bg1"/>
                                </a:solidFill>
                                <a:latin typeface="Cambria Math" panose="02040503050406030204" pitchFamily="18" charset="0"/>
                              </a:rPr>
                            </m:ctrlPr>
                          </m:sSup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e>
                          <m:sup>
                            <m:r>
                              <a:rPr lang="en-US" sz="3400" b="1" i="1">
                                <a:solidFill>
                                  <a:schemeClr val="bg1"/>
                                </a:solidFill>
                                <a:latin typeface="Cambria Math" panose="02040503050406030204" pitchFamily="18" charset="0"/>
                              </a:rPr>
                              <m:t>𝟐</m:t>
                            </m:r>
                          </m:sup>
                        </m:sSup>
                        <m:r>
                          <a:rPr lang="vi-VN" sz="3400" b="1" i="1">
                            <a:solidFill>
                              <a:schemeClr val="bg1"/>
                            </a:solidFill>
                            <a:latin typeface="Cambria Math" panose="02040503050406030204" pitchFamily="18" charset="0"/>
                          </a:rPr>
                          <m:t>&gt;</m:t>
                        </m:r>
                        <m:r>
                          <a:rPr lang="en-US" sz="3400" b="1" i="1">
                            <a:solidFill>
                              <a:schemeClr val="bg1"/>
                            </a:solidFill>
                            <a:latin typeface="Cambria Math" panose="02040503050406030204" pitchFamily="18" charset="0"/>
                          </a:rPr>
                          <m:t>𝟎</m:t>
                        </m:r>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𝒄</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p>
                          <m:sSupPr>
                            <m:ctrlPr>
                              <a:rPr lang="en-US" sz="3400" b="1" i="1">
                                <a:solidFill>
                                  <a:schemeClr val="bg1"/>
                                </a:solidFill>
                                <a:latin typeface="Cambria Math" panose="02040503050406030204" pitchFamily="18" charset="0"/>
                              </a:rPr>
                            </m:ctrlPr>
                          </m:sSup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smtClean="0">
                                    <a:solidFill>
                                      <a:schemeClr val="bg1"/>
                                    </a:solidFill>
                                    <a:latin typeface="Cambria Math" panose="02040503050406030204" pitchFamily="18" charset="0"/>
                                  </a:rPr>
                                  <m:t>𝟐</m:t>
                                </m:r>
                              </m:sub>
                            </m:sSub>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smtClean="0">
                                    <a:solidFill>
                                      <a:schemeClr val="bg1"/>
                                    </a:solidFill>
                                    <a:latin typeface="Cambria Math" panose="02040503050406030204" pitchFamily="18" charset="0"/>
                                  </a:rPr>
                                  <m:t>𝟐</m:t>
                                </m:r>
                              </m:sub>
                            </m:sSub>
                          </m:e>
                          <m:sup>
                            <m:r>
                              <a:rPr lang="en-US" sz="3400" b="1" i="1">
                                <a:solidFill>
                                  <a:schemeClr val="bg1"/>
                                </a:solidFill>
                                <a:latin typeface="Cambria Math" panose="02040503050406030204" pitchFamily="18" charset="0"/>
                              </a:rPr>
                              <m:t>𝟐</m:t>
                            </m:r>
                          </m:sup>
                        </m:sSup>
                        <m:r>
                          <a:rPr lang="vi-VN" sz="3400" b="1" i="1">
                            <a:solidFill>
                              <a:schemeClr val="bg1"/>
                            </a:solidFill>
                            <a:latin typeface="Cambria Math" panose="02040503050406030204" pitchFamily="18" charset="0"/>
                          </a:rPr>
                          <m:t>&gt;</m:t>
                        </m:r>
                        <m:r>
                          <a:rPr lang="en-US" sz="3400" b="1" i="1">
                            <a:solidFill>
                              <a:schemeClr val="bg1"/>
                            </a:solidFill>
                            <a:latin typeface="Cambria Math" panose="02040503050406030204" pitchFamily="18" charset="0"/>
                          </a:rPr>
                          <m:t>𝟎</m:t>
                        </m:r>
                      </m:e>
                    </m:d>
                  </m:oMath>
                </a14:m>
                <a:r>
                  <a:rPr lang="en-US" sz="3400" b="1">
                    <a:solidFill>
                      <a:schemeClr val="bg1"/>
                    </a:solidFill>
                    <a:latin typeface="Arial" panose="020B0604020202020204" pitchFamily="34" charset="0"/>
                    <a:cs typeface="Arial" panose="020B0604020202020204" pitchFamily="34" charset="0"/>
                  </a:rPr>
                  <a:t> có vectơ pháp tuyến lần lượt là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 </a:t>
                </a:r>
                <a:r>
                  <a:rPr lang="en-US" sz="3400" b="1">
                    <a:solidFill>
                      <a:schemeClr val="bg1"/>
                    </a:solidFill>
                    <a:latin typeface="Arial" panose="020B0604020202020204" pitchFamily="34" charset="0"/>
                    <a:cs typeface="Arial" panose="020B0604020202020204" pitchFamily="34" charset="0"/>
                  </a:rPr>
                  <a:t>và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vi-VN"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759439" y="2295099"/>
                <a:ext cx="10673121" cy="3460947"/>
              </a:xfrm>
              <a:prstGeom prst="rect">
                <a:avLst/>
              </a:prstGeom>
              <a:blipFill>
                <a:blip r:embed="rId6"/>
                <a:stretch>
                  <a:fillRect l="-1714" b="-528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1057854"/>
          </a:xfrm>
          <a:prstGeom prst="rect">
            <a:avLst/>
          </a:prstGeom>
          <a:noFill/>
        </p:spPr>
        <p:txBody>
          <a:bodyPr wrap="square">
            <a:spAutoFit/>
          </a:bodyPr>
          <a:lstStyle/>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3.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Góc giữa hai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3</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.2 Công thức tính góc giữa hai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804758" y="5871072"/>
                <a:ext cx="10527030" cy="630942"/>
              </a:xfrm>
              <a:prstGeom prst="rect">
                <a:avLst/>
              </a:prstGeom>
              <a:noFill/>
            </p:spPr>
            <p:txBody>
              <a:bodyPr wrap="square">
                <a:spAutoFit/>
              </a:bodyPr>
              <a:lstStyle/>
              <a:p>
                <a:r>
                  <a:rPr lang="en-US" sz="3500" b="1">
                    <a:solidFill>
                      <a:srgbClr val="B7F4F3"/>
                    </a:solidFill>
                    <a:latin typeface="Arial" panose="020B0604020202020204" pitchFamily="34" charset="0"/>
                    <a:cs typeface="Arial" panose="020B0604020202020204" pitchFamily="34" charset="0"/>
                  </a:rPr>
                  <a:t>H1:</a:t>
                </a:r>
                <a:r>
                  <a:rPr lang="en-US" sz="3200" b="1">
                    <a:solidFill>
                      <a:srgbClr val="B7F4F3"/>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Tìm toạ độ của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 </a:t>
                </a:r>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en-US" sz="3400" b="1">
                    <a:solidFill>
                      <a:schemeClr val="bg1"/>
                    </a:solidFill>
                    <a:latin typeface="Arial" panose="020B0604020202020204" pitchFamily="34" charset="0"/>
                    <a:cs typeface="Arial" panose="020B0604020202020204" pitchFamily="34" charset="0"/>
                  </a:rPr>
                  <a:t> và tính cos(</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1 </a:t>
                </a:r>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2</a:t>
                </a:r>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804758" y="5871072"/>
                <a:ext cx="10527030" cy="630942"/>
              </a:xfrm>
              <a:prstGeom prst="rect">
                <a:avLst/>
              </a:prstGeom>
              <a:blipFill>
                <a:blip r:embed="rId7"/>
                <a:stretch>
                  <a:fillRect l="-1679" t="-15385" b="-33654"/>
                </a:stretch>
              </a:blipFill>
            </p:spPr>
            <p:txBody>
              <a:bodyPr/>
              <a:lstStyle/>
              <a:p>
                <a:r>
                  <a:rPr lang="en-US">
                    <a:noFill/>
                  </a:rPr>
                  <a:t> </a:t>
                </a:r>
              </a:p>
            </p:txBody>
          </p:sp>
        </mc:Fallback>
      </mc:AlternateContent>
    </p:spTree>
    <p:extLst>
      <p:ext uri="{BB962C8B-B14F-4D97-AF65-F5344CB8AC3E}">
        <p14:creationId xmlns:p14="http://schemas.microsoft.com/office/powerpoint/2010/main" val="1428545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804758" y="1299684"/>
                <a:ext cx="10527030" cy="946349"/>
              </a:xfrm>
              <a:prstGeom prst="rect">
                <a:avLst/>
              </a:prstGeom>
              <a:noFill/>
            </p:spPr>
            <p:txBody>
              <a:bodyPr wrap="square">
                <a:spAutoFit/>
              </a:bodyPr>
              <a:lstStyle/>
              <a:p>
                <a:r>
                  <a:rPr lang="en-US" sz="3500" b="1" dirty="0">
                    <a:solidFill>
                      <a:srgbClr val="FF0000"/>
                    </a:solidFill>
                    <a:latin typeface="Arial" panose="020B0604020202020204" pitchFamily="34" charset="0"/>
                    <a:cs typeface="Arial" panose="020B0604020202020204" pitchFamily="34" charset="0"/>
                  </a:rPr>
                  <a:t>TL:</a:t>
                </a:r>
                <a:r>
                  <a:rPr lang="en-US" sz="3200" b="1" dirty="0">
                    <a:solidFill>
                      <a:srgbClr val="FF0000"/>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smtClean="0">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𝟏</m:t>
                            </m:r>
                          </m:sub>
                        </m:sSub>
                      </m:e>
                    </m:acc>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𝟐</m:t>
                            </m:r>
                          </m:sub>
                        </m:sSub>
                      </m:e>
                    </m:acc>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func>
                      <m:funcPr>
                        <m:ctrlPr>
                          <a:rPr lang="en-US" sz="3400" b="1" i="1">
                            <a:solidFill>
                              <a:schemeClr val="bg1"/>
                            </a:solidFill>
                            <a:latin typeface="Cambria Math" panose="02040503050406030204" pitchFamily="18" charset="0"/>
                          </a:rPr>
                        </m:ctrlPr>
                      </m:funcPr>
                      <m:fName>
                        <m:r>
                          <a:rPr lang="en-US" sz="3400" b="1" i="1">
                            <a:solidFill>
                              <a:schemeClr val="bg1"/>
                            </a:solidFill>
                            <a:latin typeface="Cambria Math" panose="02040503050406030204" pitchFamily="18" charset="0"/>
                          </a:rPr>
                          <m:t>𝒄𝒐𝒔</m:t>
                        </m:r>
                      </m:fName>
                      <m:e>
                        <m:r>
                          <a:rPr lang="en-US" sz="3400" b="1" i="1">
                            <a:solidFill>
                              <a:schemeClr val="bg1"/>
                            </a:solidFill>
                            <a:latin typeface="Cambria Math" panose="02040503050406030204" pitchFamily="18" charset="0"/>
                          </a:rPr>
                          <m:t>(</m:t>
                        </m:r>
                      </m:e>
                    </m:func>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𝟏</m:t>
                            </m:r>
                          </m:sub>
                        </m:sSub>
                      </m:e>
                    </m:acc>
                    <m:r>
                      <a:rPr lang="en-US"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𝟐</m:t>
                            </m:r>
                          </m:sub>
                        </m:sSub>
                      </m:e>
                    </m:acc>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d>
                          <m:dPr>
                            <m:begChr m:val="|"/>
                            <m:endChr m:val="|"/>
                            <m:ctrlPr>
                              <a:rPr lang="en-US" sz="3400" b="1" i="1">
                                <a:solidFill>
                                  <a:schemeClr val="bg1"/>
                                </a:solidFill>
                                <a:latin typeface="Cambria Math" panose="02040503050406030204" pitchFamily="18" charset="0"/>
                              </a:rPr>
                            </m:ctrlPr>
                          </m:dPr>
                          <m:e>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𝟏</m:t>
                                    </m:r>
                                  </m:sub>
                                </m:sSub>
                              </m:e>
                            </m:acc>
                            <m:r>
                              <a:rPr lang="en-US"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𝟐</m:t>
                                    </m:r>
                                  </m:sub>
                                </m:sSub>
                              </m:e>
                            </m:acc>
                          </m:e>
                        </m:d>
                      </m:num>
                      <m:den>
                        <m:d>
                          <m:dPr>
                            <m:begChr m:val="|"/>
                            <m:endChr m:val="|"/>
                            <m:ctrlPr>
                              <a:rPr lang="en-US" sz="3400" b="1" i="1">
                                <a:solidFill>
                                  <a:schemeClr val="bg1"/>
                                </a:solidFill>
                                <a:latin typeface="Cambria Math" panose="02040503050406030204" pitchFamily="18" charset="0"/>
                              </a:rPr>
                            </m:ctrlPr>
                          </m:dPr>
                          <m:e>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𝟏</m:t>
                                    </m:r>
                                  </m:sub>
                                </m:sSub>
                              </m:e>
                            </m:acc>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acc>
                              <m:accPr>
                                <m:chr m:val="⃗"/>
                                <m:ctrlPr>
                                  <a:rPr lang="en-US" sz="3400" b="1" i="1">
                                    <a:solidFill>
                                      <a:schemeClr val="bg1"/>
                                    </a:solidFill>
                                    <a:latin typeface="Cambria Math" panose="02040503050406030204" pitchFamily="18" charset="0"/>
                                  </a:rPr>
                                </m:ctrlPr>
                              </m:acc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𝒏</m:t>
                                    </m:r>
                                  </m:e>
                                  <m:sub>
                                    <m:r>
                                      <a:rPr lang="en-US" sz="3400" b="1" i="1">
                                        <a:solidFill>
                                          <a:schemeClr val="bg1"/>
                                        </a:solidFill>
                                        <a:latin typeface="Cambria Math" panose="02040503050406030204" pitchFamily="18" charset="0"/>
                                      </a:rPr>
                                      <m:t>𝟐</m:t>
                                    </m:r>
                                  </m:sub>
                                </m:sSub>
                              </m:e>
                            </m:acc>
                          </m:e>
                        </m:d>
                      </m:den>
                    </m:f>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804758" y="1299684"/>
                <a:ext cx="10527030" cy="946349"/>
              </a:xfrm>
              <a:prstGeom prst="rect">
                <a:avLst/>
              </a:prstGeom>
              <a:blipFill>
                <a:blip r:embed="rId6"/>
                <a:stretch>
                  <a:fillRect l="-1679" r="-984" b="-38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4341F7-E642-4E10-7C11-03F9D36F0CED}"/>
                  </a:ext>
                </a:extLst>
              </p:cNvPr>
              <p:cNvSpPr txBox="1"/>
              <p:nvPr/>
            </p:nvSpPr>
            <p:spPr>
              <a:xfrm>
                <a:off x="1545298" y="2517514"/>
                <a:ext cx="9101404" cy="1379930"/>
              </a:xfrm>
              <a:prstGeom prst="rect">
                <a:avLst/>
              </a:prstGeom>
              <a:noFill/>
              <a:ln>
                <a:solidFill>
                  <a:srgbClr val="FFC94F"/>
                </a:solidFill>
              </a:ln>
            </p:spPr>
            <p:txBody>
              <a:bodyPr wrap="square">
                <a:spAutoFit/>
              </a:bodyPr>
              <a:lstStyle/>
              <a:p>
                <a:pPr algn="ctr">
                  <a:lnSpc>
                    <a:spcPct val="107000"/>
                  </a:lnSpc>
                  <a:spcAft>
                    <a:spcPts val="800"/>
                  </a:spcAft>
                </a:pPr>
                <a:r>
                  <a:rPr lang="en-US" sz="3400">
                    <a:solidFill>
                      <a:srgbClr val="FFC94F"/>
                    </a:solidFill>
                    <a:effectLst/>
                    <a:latin typeface="Arial" panose="020B0604020202020204" pitchFamily="34" charset="0"/>
                    <a:ea typeface="Calibri" panose="020F0502020204030204" pitchFamily="34" charset="0"/>
                    <a:cs typeface="Arial" panose="020B0604020202020204" pitchFamily="34" charset="0"/>
                  </a:rPr>
                  <a:t>Công thức: </a:t>
                </a:r>
                <a14:m>
                  <m:oMath xmlns:m="http://schemas.openxmlformats.org/officeDocument/2006/math">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𝑐𝑜𝑠</m:t>
                    </m:r>
                    <m:d>
                      <m:d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vi-VN"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m:t>
                            </m:r>
                          </m:e>
                          <m:sub>
                            <m:r>
                              <a:rPr lang="vi-VN"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1</m:t>
                            </m:r>
                          </m:sub>
                        </m:sSub>
                        <m:r>
                          <a:rPr lang="vi-VN"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vi-VN"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m:t>
                            </m:r>
                          </m:e>
                          <m:sub>
                            <m:r>
                              <a:rPr lang="vi-VN"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b>
                        </m:sSub>
                      </m:e>
                    </m:d>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3400">
                    <a:solidFill>
                      <a:srgbClr val="FFC94F"/>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fPr>
                      <m:num>
                        <m:d>
                          <m:dPr>
                            <m:begChr m:val="|"/>
                            <m:endChr m:val="|"/>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𝑎</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𝑎</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 + </m:t>
                            </m:r>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𝑏</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𝑏</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b>
                            </m:sSub>
                          </m:e>
                        </m:d>
                      </m:num>
                      <m:den>
                        <m:rad>
                          <m:radPr>
                            <m:degHide m:val="on"/>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pPr>
                              <m:e>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𝑎</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1</m:t>
                                    </m:r>
                                  </m:sub>
                                </m:sSub>
                              </m:e>
                              <m:sup>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pPr>
                              <m:e>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𝑏</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1</m:t>
                                    </m:r>
                                  </m:sub>
                                </m:sSub>
                              </m:e>
                              <m:sup>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p>
                            </m:sSup>
                          </m:e>
                        </m:rad>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 . </m:t>
                        </m:r>
                        <m:rad>
                          <m:radPr>
                            <m:degHide m:val="on"/>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pPr>
                              <m:e>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𝑎</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b>
                                </m:sSub>
                              </m:e>
                              <m:sup>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pPr>
                              <m:e>
                                <m:sSub>
                                  <m:sSubPr>
                                    <m:ctrlP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𝑏</m:t>
                                    </m:r>
                                  </m:e>
                                  <m:sub>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b>
                                </m:sSub>
                              </m:e>
                              <m:sup>
                                <m:r>
                                  <a:rPr lang="en-US" sz="3400" i="1">
                                    <a:solidFill>
                                      <a:srgbClr val="FFC94F"/>
                                    </a:solidFill>
                                    <a:effectLst/>
                                    <a:latin typeface="Cambria Math" panose="02040503050406030204" pitchFamily="18" charset="0"/>
                                    <a:ea typeface="Calibri" panose="020F0502020204030204" pitchFamily="34" charset="0"/>
                                    <a:cs typeface="Arial" panose="020B0604020202020204" pitchFamily="34" charset="0"/>
                                  </a:rPr>
                                  <m:t>2</m:t>
                                </m:r>
                              </m:sup>
                            </m:sSup>
                          </m:e>
                        </m:rad>
                      </m:den>
                    </m:f>
                  </m:oMath>
                </a14:m>
                <a:r>
                  <a:rPr lang="en-US" sz="3400">
                    <a:solidFill>
                      <a:srgbClr val="FFC94F"/>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834341F7-E642-4E10-7C11-03F9D36F0CED}"/>
                  </a:ext>
                </a:extLst>
              </p:cNvPr>
              <p:cNvSpPr txBox="1">
                <a:spLocks noRot="1" noChangeAspect="1" noMove="1" noResize="1" noEditPoints="1" noAdjustHandles="1" noChangeArrowheads="1" noChangeShapeType="1" noTextEdit="1"/>
              </p:cNvSpPr>
              <p:nvPr/>
            </p:nvSpPr>
            <p:spPr>
              <a:xfrm>
                <a:off x="1545298" y="2517514"/>
                <a:ext cx="9101404" cy="1379930"/>
              </a:xfrm>
              <a:prstGeom prst="rect">
                <a:avLst/>
              </a:prstGeom>
              <a:blipFill>
                <a:blip r:embed="rId7"/>
                <a:stretch>
                  <a:fillRect/>
                </a:stretch>
              </a:blipFill>
              <a:ln>
                <a:solidFill>
                  <a:srgbClr val="FFC94F"/>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8252FFA4-5235-9AE1-E8BA-D75E3E5BE935}"/>
              </a:ext>
            </a:extLst>
          </p:cNvPr>
          <p:cNvSpPr txBox="1"/>
          <p:nvPr/>
        </p:nvSpPr>
        <p:spPr>
          <a:xfrm>
            <a:off x="1446301" y="4518106"/>
            <a:ext cx="3300511" cy="630942"/>
          </a:xfrm>
          <a:prstGeom prst="rect">
            <a:avLst/>
          </a:prstGeom>
          <a:noFill/>
        </p:spPr>
        <p:txBody>
          <a:bodyPr wrap="square" rtlCol="0">
            <a:spAutoFit/>
          </a:bodyPr>
          <a:lstStyle/>
          <a:p>
            <a:r>
              <a:rPr lang="en-US" sz="3500" b="1">
                <a:solidFill>
                  <a:srgbClr val="C0F6F5"/>
                </a:solidFill>
                <a:latin typeface="SVN-Futura Demi" pitchFamily="50" charset="0"/>
              </a:rPr>
              <a:t>Nhận</a:t>
            </a:r>
            <a:r>
              <a:rPr lang="en-US" sz="3500" b="1" dirty="0">
                <a:solidFill>
                  <a:srgbClr val="C0F6F5"/>
                </a:solidFill>
                <a:latin typeface="SVN-Futura Demi" pitchFamily="50" charset="0"/>
              </a:rPr>
              <a:t> </a:t>
            </a:r>
            <a:r>
              <a:rPr lang="en-US" sz="3500" b="1" dirty="0" err="1">
                <a:solidFill>
                  <a:srgbClr val="C0F6F5"/>
                </a:solidFill>
                <a:latin typeface="SVN-Futura Demi" pitchFamily="50" charset="0"/>
              </a:rPr>
              <a:t>xét</a:t>
            </a:r>
            <a:r>
              <a:rPr lang="en-US" sz="3400" b="1" dirty="0">
                <a:solidFill>
                  <a:srgbClr val="C0F6F5"/>
                </a:solidFill>
                <a:latin typeface="SVN-Futura Demi" pitchFamily="50" charset="0"/>
              </a:rPr>
              <a:t>:</a:t>
            </a:r>
          </a:p>
        </p:txBody>
      </p:sp>
      <p:grpSp>
        <p:nvGrpSpPr>
          <p:cNvPr id="9" name="Group 8">
            <a:extLst>
              <a:ext uri="{FF2B5EF4-FFF2-40B4-BE49-F238E27FC236}">
                <a16:creationId xmlns:a16="http://schemas.microsoft.com/office/drawing/2014/main" id="{291A53BF-72B1-3C15-FD55-783AC6F4F381}"/>
              </a:ext>
            </a:extLst>
          </p:cNvPr>
          <p:cNvGrpSpPr/>
          <p:nvPr/>
        </p:nvGrpSpPr>
        <p:grpSpPr>
          <a:xfrm>
            <a:off x="528536" y="4087747"/>
            <a:ext cx="11079474" cy="2368550"/>
            <a:chOff x="315338" y="1449945"/>
            <a:chExt cx="11079474" cy="2368550"/>
          </a:xfrm>
        </p:grpSpPr>
        <p:sp>
          <p:nvSpPr>
            <p:cNvPr id="10" name="Rectangle: Rounded Corners 9">
              <a:extLst>
                <a:ext uri="{FF2B5EF4-FFF2-40B4-BE49-F238E27FC236}">
                  <a16:creationId xmlns:a16="http://schemas.microsoft.com/office/drawing/2014/main" id="{A1E25CBF-CE40-1A6D-11FC-CBC4F485B59A}"/>
                </a:ext>
              </a:extLst>
            </p:cNvPr>
            <p:cNvSpPr/>
            <p:nvPr/>
          </p:nvSpPr>
          <p:spPr>
            <a:xfrm>
              <a:off x="682445" y="1750777"/>
              <a:ext cx="10712367" cy="2067718"/>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 icon&#10;&#10;Description automatically generated">
              <a:extLst>
                <a:ext uri="{FF2B5EF4-FFF2-40B4-BE49-F238E27FC236}">
                  <a16:creationId xmlns:a16="http://schemas.microsoft.com/office/drawing/2014/main" id="{03802478-FCF3-2058-43B1-F3F0E06E530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5DA15C-9A79-E2C3-AB51-25EBA59494CC}"/>
                  </a:ext>
                </a:extLst>
              </p:cNvPr>
              <p:cNvSpPr txBox="1"/>
              <p:nvPr/>
            </p:nvSpPr>
            <p:spPr>
              <a:xfrm>
                <a:off x="1079195" y="5127947"/>
                <a:ext cx="10345261" cy="1200906"/>
              </a:xfrm>
              <a:prstGeom prst="rect">
                <a:avLst/>
              </a:prstGeom>
              <a:noFill/>
            </p:spPr>
            <p:txBody>
              <a:bodyPr wrap="square">
                <a:spAutoFit/>
              </a:bodyPr>
              <a:lstStyle/>
              <a:p>
                <a:pPr algn="just">
                  <a:lnSpc>
                    <a:spcPct val="107000"/>
                  </a:lnSpc>
                  <a:spcAft>
                    <a:spcPts val="800"/>
                  </a:spcAft>
                </a:pPr>
                <a:r>
                  <a:rPr lang="en-US" sz="3400" b="1"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Nếu</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chỉ</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𝟏</m:t>
                        </m:r>
                      </m:sub>
                    </m:sSub>
                  </m:oMath>
                </a14:m>
                <a:r>
                  <a:rPr lang="vi-VN" sz="3400" b="1" baseline="-25000" dirty="0">
                    <a:solidFill>
                      <a:schemeClr val="bg1"/>
                    </a:solidFill>
                    <a:latin typeface="Arial" panose="020B0604020202020204" pitchFamily="34" charset="0"/>
                    <a:cs typeface="Arial" panose="020B0604020202020204" pitchFamily="34" charset="0"/>
                  </a:rPr>
                  <a:t> </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𝟐</m:t>
                        </m:r>
                      </m:sub>
                    </m:sSub>
                  </m:oMath>
                </a14:m>
                <a:r>
                  <a:rPr lang="vi-VN"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thì</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𝒄𝒐𝒔</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𝒄𝒐𝒔</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𝟐</m:t>
                                </m:r>
                              </m:sub>
                            </m:sSub>
                          </m:e>
                        </m:d>
                      </m:e>
                    </m:d>
                  </m:oMath>
                </a14:m>
                <a:endParaRPr lang="en-US" sz="3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715DA15C-9A79-E2C3-AB51-25EBA59494CC}"/>
                  </a:ext>
                </a:extLst>
              </p:cNvPr>
              <p:cNvSpPr txBox="1">
                <a:spLocks noRot="1" noChangeAspect="1" noMove="1" noResize="1" noEditPoints="1" noAdjustHandles="1" noChangeArrowheads="1" noChangeShapeType="1" noTextEdit="1"/>
              </p:cNvSpPr>
              <p:nvPr/>
            </p:nvSpPr>
            <p:spPr>
              <a:xfrm>
                <a:off x="1079195" y="5127947"/>
                <a:ext cx="10345261" cy="1200906"/>
              </a:xfrm>
              <a:prstGeom prst="rect">
                <a:avLst/>
              </a:prstGeom>
              <a:blipFill>
                <a:blip r:embed="rId9"/>
                <a:stretch>
                  <a:fillRect l="-1650" t="-7614" r="-1650"/>
                </a:stretch>
              </a:blipFill>
            </p:spPr>
            <p:txBody>
              <a:bodyPr/>
              <a:lstStyle/>
              <a:p>
                <a:r>
                  <a:rPr lang="en-US">
                    <a:noFill/>
                  </a:rPr>
                  <a:t> </a:t>
                </a:r>
              </a:p>
            </p:txBody>
          </p:sp>
        </mc:Fallback>
      </mc:AlternateContent>
    </p:spTree>
    <p:extLst>
      <p:ext uri="{BB962C8B-B14F-4D97-AF65-F5344CB8AC3E}">
        <p14:creationId xmlns:p14="http://schemas.microsoft.com/office/powerpoint/2010/main" val="2215393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 grpId="0" animBg="1"/>
      <p:bldP spid="8"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C05CE9-F7E2-0125-B60F-11520430BDE0}"/>
                  </a:ext>
                </a:extLst>
              </p:cNvPr>
              <p:cNvSpPr txBox="1"/>
              <p:nvPr/>
            </p:nvSpPr>
            <p:spPr>
              <a:xfrm>
                <a:off x="804758" y="2065270"/>
                <a:ext cx="10988438" cy="4034181"/>
              </a:xfrm>
              <a:prstGeom prst="rect">
                <a:avLst/>
              </a:prstGeom>
              <a:noFill/>
            </p:spPr>
            <p:txBody>
              <a:bodyPr wrap="square">
                <a:spAutoFit/>
              </a:bodyPr>
              <a:lstStyle/>
              <a:p>
                <a:pPr>
                  <a:lnSpc>
                    <a:spcPct val="150000"/>
                  </a:lnSpc>
                </a:pPr>
                <a:r>
                  <a:rPr lang="en-US" sz="3400" b="1">
                    <a:solidFill>
                      <a:schemeClr val="bg1"/>
                    </a:solidFill>
                    <a:latin typeface="Arial" panose="020B0604020202020204" pitchFamily="34" charset="0"/>
                    <a:cs typeface="Arial" panose="020B0604020202020204" pitchFamily="34" charset="0"/>
                  </a:rPr>
                  <a:t>Ta đã biết hai đường thẳng vuông góc khi và chỉ khi chúng có hai vectơ pháp tuyến vuông góc. Do đó:</a:t>
                </a:r>
              </a:p>
              <a:p>
                <a:pPr marL="457200" lvl="0" indent="457200">
                  <a:lnSpc>
                    <a:spcPct val="15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 lần lượt có phương trình</a:t>
                </a:r>
                <a:br>
                  <a:rPr lang="en-US" sz="3400" b="1">
                    <a:solidFill>
                      <a:schemeClr val="bg1"/>
                    </a:solidFill>
                    <a:latin typeface="Arial" panose="020B0604020202020204" pitchFamily="34" charset="0"/>
                    <a:cs typeface="Arial" panose="020B0604020202020204" pitchFamily="34" charset="0"/>
                  </a:rPr>
                </a:br>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𝒄</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𝒄</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thì ta có:</a:t>
                </a:r>
              </a:p>
              <a:p>
                <a:pPr>
                  <a:lnSpc>
                    <a:spcPct val="150000"/>
                  </a:lnSpc>
                </a:pPr>
                <a14:m>
                  <m:oMathPara xmlns:m="http://schemas.openxmlformats.org/officeDocument/2006/math">
                    <m:oMathParaPr>
                      <m:jc m:val="centerGroup"/>
                    </m:oMathParaPr>
                    <m:oMath xmlns:m="http://schemas.openxmlformats.org/officeDocument/2006/math">
                      <m:d>
                        <m:dPr>
                          <m:ctrlPr>
                            <a:rPr lang="en-US" sz="3400" b="1" i="1" smtClean="0">
                              <a:solidFill>
                                <a:srgbClr val="FFC94F"/>
                              </a:solidFill>
                              <a:latin typeface="Cambria Math" panose="02040503050406030204" pitchFamily="18" charset="0"/>
                            </a:rPr>
                          </m:ctrlPr>
                        </m:dPr>
                        <m:e>
                          <m:sSub>
                            <m:sSubPr>
                              <m:ctrlPr>
                                <a:rPr lang="en-US" sz="3400" b="1" i="1">
                                  <a:solidFill>
                                    <a:srgbClr val="FFC94F"/>
                                  </a:solidFill>
                                  <a:latin typeface="Cambria Math" panose="02040503050406030204" pitchFamily="18" charset="0"/>
                                </a:rPr>
                              </m:ctrlPr>
                            </m:sSubPr>
                            <m:e>
                              <m:r>
                                <a:rPr lang="vi-VN" sz="3400" b="1" i="1">
                                  <a:solidFill>
                                    <a:srgbClr val="FFC94F"/>
                                  </a:solidFill>
                                  <a:latin typeface="Cambria Math" panose="02040503050406030204" pitchFamily="18" charset="0"/>
                                </a:rPr>
                                <m:t>∆</m:t>
                              </m:r>
                            </m:e>
                            <m:sub>
                              <m:r>
                                <a:rPr lang="vi-VN" sz="3400" b="1" i="1">
                                  <a:solidFill>
                                    <a:srgbClr val="FFC94F"/>
                                  </a:solidFill>
                                  <a:latin typeface="Cambria Math" panose="02040503050406030204" pitchFamily="18" charset="0"/>
                                </a:rPr>
                                <m:t>𝟏</m:t>
                              </m:r>
                            </m:sub>
                          </m:sSub>
                          <m:r>
                            <a:rPr lang="vi-VN" sz="3400" b="1" i="1">
                              <a:solidFill>
                                <a:srgbClr val="FFC94F"/>
                              </a:solidFill>
                              <a:latin typeface="Cambria Math" panose="02040503050406030204" pitchFamily="18" charset="0"/>
                            </a:rPr>
                            <m:t>;</m:t>
                          </m:r>
                          <m:sSub>
                            <m:sSubPr>
                              <m:ctrlPr>
                                <a:rPr lang="en-US" sz="3400" b="1" i="1">
                                  <a:solidFill>
                                    <a:srgbClr val="FFC94F"/>
                                  </a:solidFill>
                                  <a:latin typeface="Cambria Math" panose="02040503050406030204" pitchFamily="18" charset="0"/>
                                </a:rPr>
                              </m:ctrlPr>
                            </m:sSubPr>
                            <m:e>
                              <m:r>
                                <a:rPr lang="vi-VN" sz="3400" b="1" i="1">
                                  <a:solidFill>
                                    <a:srgbClr val="FFC94F"/>
                                  </a:solidFill>
                                  <a:latin typeface="Cambria Math" panose="02040503050406030204" pitchFamily="18" charset="0"/>
                                </a:rPr>
                                <m:t>∆</m:t>
                              </m:r>
                            </m:e>
                            <m:sub>
                              <m:r>
                                <a:rPr lang="vi-VN" sz="3400" b="1" i="1">
                                  <a:solidFill>
                                    <a:srgbClr val="FFC94F"/>
                                  </a:solidFill>
                                  <a:latin typeface="Cambria Math" panose="02040503050406030204" pitchFamily="18" charset="0"/>
                                </a:rPr>
                                <m:t>𝟐</m:t>
                              </m:r>
                            </m:sub>
                          </m:sSub>
                        </m:e>
                      </m:d>
                      <m:r>
                        <a:rPr lang="en-US" sz="3400" b="1" i="1">
                          <a:solidFill>
                            <a:srgbClr val="FFC94F"/>
                          </a:solidFill>
                          <a:latin typeface="Cambria Math" panose="02040503050406030204" pitchFamily="18" charset="0"/>
                        </a:rPr>
                        <m:t>=</m:t>
                      </m:r>
                      <m:sSup>
                        <m:sSupPr>
                          <m:ctrlPr>
                            <a:rPr lang="en-US" sz="3400" b="1" i="1">
                              <a:solidFill>
                                <a:srgbClr val="FFC94F"/>
                              </a:solidFill>
                              <a:latin typeface="Cambria Math" panose="02040503050406030204" pitchFamily="18" charset="0"/>
                            </a:rPr>
                          </m:ctrlPr>
                        </m:sSupPr>
                        <m:e>
                          <m:r>
                            <a:rPr lang="en-US" sz="3400" b="1" i="1">
                              <a:solidFill>
                                <a:srgbClr val="FFC94F"/>
                              </a:solidFill>
                              <a:latin typeface="Cambria Math" panose="02040503050406030204" pitchFamily="18" charset="0"/>
                            </a:rPr>
                            <m:t>𝟗𝟎</m:t>
                          </m:r>
                        </m:e>
                        <m:sup>
                          <m:r>
                            <a:rPr lang="en-US" sz="3400" b="1" i="1">
                              <a:solidFill>
                                <a:srgbClr val="FFC94F"/>
                              </a:solidFill>
                              <a:latin typeface="Cambria Math" panose="02040503050406030204" pitchFamily="18" charset="0"/>
                            </a:rPr>
                            <m:t>𝟎</m:t>
                          </m:r>
                        </m:sup>
                      </m:sSup>
                      <m:r>
                        <a:rPr lang="en-US" sz="3400" b="1" i="1">
                          <a:solidFill>
                            <a:srgbClr val="FFC94F"/>
                          </a:solidFill>
                          <a:latin typeface="Cambria Math" panose="02040503050406030204" pitchFamily="18" charset="0"/>
                        </a:rPr>
                        <m:t>⇔</m:t>
                      </m:r>
                      <m:sSub>
                        <m:sSubPr>
                          <m:ctrlPr>
                            <a:rPr lang="en-US" sz="3400" b="1" i="1">
                              <a:solidFill>
                                <a:srgbClr val="FFC94F"/>
                              </a:solidFill>
                              <a:latin typeface="Cambria Math" panose="02040503050406030204" pitchFamily="18" charset="0"/>
                            </a:rPr>
                          </m:ctrlPr>
                        </m:sSubPr>
                        <m:e>
                          <m:r>
                            <a:rPr lang="en-US" sz="3400" b="1" i="1">
                              <a:solidFill>
                                <a:srgbClr val="FFC94F"/>
                              </a:solidFill>
                              <a:latin typeface="Cambria Math" panose="02040503050406030204" pitchFamily="18" charset="0"/>
                            </a:rPr>
                            <m:t>𝒂</m:t>
                          </m:r>
                        </m:e>
                        <m:sub>
                          <m:r>
                            <a:rPr lang="en-US" sz="3400" b="1" i="1">
                              <a:solidFill>
                                <a:srgbClr val="FFC94F"/>
                              </a:solidFill>
                              <a:latin typeface="Cambria Math" panose="02040503050406030204" pitchFamily="18" charset="0"/>
                            </a:rPr>
                            <m:t>𝟏</m:t>
                          </m:r>
                        </m:sub>
                      </m:sSub>
                      <m:sSub>
                        <m:sSubPr>
                          <m:ctrlPr>
                            <a:rPr lang="en-US" sz="3400" b="1" i="1">
                              <a:solidFill>
                                <a:srgbClr val="FFC94F"/>
                              </a:solidFill>
                              <a:latin typeface="Cambria Math" panose="02040503050406030204" pitchFamily="18" charset="0"/>
                            </a:rPr>
                          </m:ctrlPr>
                        </m:sSubPr>
                        <m:e>
                          <m:r>
                            <a:rPr lang="en-US" sz="3400" b="1" i="1">
                              <a:solidFill>
                                <a:srgbClr val="FFC94F"/>
                              </a:solidFill>
                              <a:latin typeface="Cambria Math" panose="02040503050406030204" pitchFamily="18" charset="0"/>
                            </a:rPr>
                            <m:t>𝒂</m:t>
                          </m:r>
                        </m:e>
                        <m:sub>
                          <m:r>
                            <a:rPr lang="en-US" sz="3400" b="1" i="1">
                              <a:solidFill>
                                <a:srgbClr val="FFC94F"/>
                              </a:solidFill>
                              <a:latin typeface="Cambria Math" panose="02040503050406030204" pitchFamily="18" charset="0"/>
                            </a:rPr>
                            <m:t>𝟐</m:t>
                          </m:r>
                        </m:sub>
                      </m:sSub>
                      <m:r>
                        <a:rPr lang="en-US" sz="3400" b="1" i="1">
                          <a:solidFill>
                            <a:srgbClr val="FFC94F"/>
                          </a:solidFill>
                          <a:latin typeface="Cambria Math" panose="02040503050406030204" pitchFamily="18" charset="0"/>
                        </a:rPr>
                        <m:t>+</m:t>
                      </m:r>
                      <m:sSub>
                        <m:sSubPr>
                          <m:ctrlPr>
                            <a:rPr lang="en-US" sz="3400" b="1" i="1">
                              <a:solidFill>
                                <a:srgbClr val="FFC94F"/>
                              </a:solidFill>
                              <a:latin typeface="Cambria Math" panose="02040503050406030204" pitchFamily="18" charset="0"/>
                            </a:rPr>
                          </m:ctrlPr>
                        </m:sSubPr>
                        <m:e>
                          <m:r>
                            <a:rPr lang="en-US" sz="3400" b="1" i="1">
                              <a:solidFill>
                                <a:srgbClr val="FFC94F"/>
                              </a:solidFill>
                              <a:latin typeface="Cambria Math" panose="02040503050406030204" pitchFamily="18" charset="0"/>
                            </a:rPr>
                            <m:t>𝒃</m:t>
                          </m:r>
                        </m:e>
                        <m:sub>
                          <m:r>
                            <a:rPr lang="en-US" sz="3400" b="1" i="1">
                              <a:solidFill>
                                <a:srgbClr val="FFC94F"/>
                              </a:solidFill>
                              <a:latin typeface="Cambria Math" panose="02040503050406030204" pitchFamily="18" charset="0"/>
                            </a:rPr>
                            <m:t>𝟏</m:t>
                          </m:r>
                        </m:sub>
                      </m:sSub>
                      <m:sSub>
                        <m:sSubPr>
                          <m:ctrlPr>
                            <a:rPr lang="en-US" sz="3400" b="1" i="1">
                              <a:solidFill>
                                <a:srgbClr val="FFC94F"/>
                              </a:solidFill>
                              <a:latin typeface="Cambria Math" panose="02040503050406030204" pitchFamily="18" charset="0"/>
                            </a:rPr>
                          </m:ctrlPr>
                        </m:sSubPr>
                        <m:e>
                          <m:r>
                            <a:rPr lang="en-US" sz="3400" b="1" i="1">
                              <a:solidFill>
                                <a:srgbClr val="FFC94F"/>
                              </a:solidFill>
                              <a:latin typeface="Cambria Math" panose="02040503050406030204" pitchFamily="18" charset="0"/>
                            </a:rPr>
                            <m:t>𝒃</m:t>
                          </m:r>
                        </m:e>
                        <m:sub>
                          <m:r>
                            <a:rPr lang="en-US" sz="3400" b="1" i="1">
                              <a:solidFill>
                                <a:srgbClr val="FFC94F"/>
                              </a:solidFill>
                              <a:latin typeface="Cambria Math" panose="02040503050406030204" pitchFamily="18" charset="0"/>
                            </a:rPr>
                            <m:t>𝟐</m:t>
                          </m:r>
                        </m:sub>
                      </m:sSub>
                      <m:r>
                        <a:rPr lang="en-US" sz="3400" b="1" i="1">
                          <a:solidFill>
                            <a:srgbClr val="FFC94F"/>
                          </a:solidFill>
                          <a:latin typeface="Cambria Math" panose="02040503050406030204" pitchFamily="18" charset="0"/>
                        </a:rPr>
                        <m:t>=</m:t>
                      </m:r>
                      <m:r>
                        <a:rPr lang="en-US" sz="3400" b="1" i="1">
                          <a:solidFill>
                            <a:srgbClr val="FFC94F"/>
                          </a:solidFill>
                          <a:latin typeface="Cambria Math" panose="02040503050406030204" pitchFamily="18" charset="0"/>
                        </a:rPr>
                        <m:t>𝟎</m:t>
                      </m:r>
                      <m:r>
                        <a:rPr lang="en-US" sz="3400" b="1" i="1">
                          <a:solidFill>
                            <a:srgbClr val="FFC94F"/>
                          </a:solidFill>
                          <a:latin typeface="Cambria Math" panose="02040503050406030204" pitchFamily="18" charset="0"/>
                        </a:rPr>
                        <m:t>.</m:t>
                      </m:r>
                    </m:oMath>
                  </m:oMathPara>
                </a14:m>
                <a:endParaRPr lang="en-US" sz="3400" b="1">
                  <a:solidFill>
                    <a:schemeClr val="bg1"/>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95C05CE9-F7E2-0125-B60F-11520430BDE0}"/>
                  </a:ext>
                </a:extLst>
              </p:cNvPr>
              <p:cNvSpPr txBox="1">
                <a:spLocks noRot="1" noChangeAspect="1" noMove="1" noResize="1" noEditPoints="1" noAdjustHandles="1" noChangeArrowheads="1" noChangeShapeType="1" noTextEdit="1"/>
              </p:cNvSpPr>
              <p:nvPr/>
            </p:nvSpPr>
            <p:spPr>
              <a:xfrm>
                <a:off x="804758" y="2065270"/>
                <a:ext cx="10988438" cy="4034181"/>
              </a:xfrm>
              <a:prstGeom prst="rect">
                <a:avLst/>
              </a:prstGeom>
              <a:blipFill>
                <a:blip r:embed="rId6"/>
                <a:stretch>
                  <a:fillRect l="-1553" r="-155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762647-9FF8-0987-9EB3-157F086030CD}"/>
              </a:ext>
            </a:extLst>
          </p:cNvPr>
          <p:cNvSpPr txBox="1"/>
          <p:nvPr/>
        </p:nvSpPr>
        <p:spPr>
          <a:xfrm>
            <a:off x="1039668" y="1528800"/>
            <a:ext cx="1613591" cy="630942"/>
          </a:xfrm>
          <a:prstGeom prst="rect">
            <a:avLst/>
          </a:prstGeom>
          <a:noFill/>
        </p:spPr>
        <p:txBody>
          <a:bodyPr wrap="square" rtlCol="0">
            <a:spAutoFit/>
          </a:bodyPr>
          <a:lstStyle/>
          <a:p>
            <a:r>
              <a:rPr lang="en-US" sz="3500" b="1">
                <a:solidFill>
                  <a:srgbClr val="C0F6F5"/>
                </a:solidFill>
                <a:latin typeface="SVN-Futura Demi" pitchFamily="50" charset="0"/>
              </a:rPr>
              <a:t>Chú ý:</a:t>
            </a:r>
            <a:endParaRPr lang="en-US" sz="3400" b="1">
              <a:solidFill>
                <a:srgbClr val="C0F6F5"/>
              </a:solidFill>
              <a:latin typeface="SVN-Futura Demi" pitchFamily="50" charset="0"/>
            </a:endParaRPr>
          </a:p>
        </p:txBody>
      </p:sp>
      <p:grpSp>
        <p:nvGrpSpPr>
          <p:cNvPr id="9" name="Group 8">
            <a:extLst>
              <a:ext uri="{FF2B5EF4-FFF2-40B4-BE49-F238E27FC236}">
                <a16:creationId xmlns:a16="http://schemas.microsoft.com/office/drawing/2014/main" id="{55C41AE9-6A8D-E32A-CDF7-03D8102B8303}"/>
              </a:ext>
            </a:extLst>
          </p:cNvPr>
          <p:cNvGrpSpPr/>
          <p:nvPr/>
        </p:nvGrpSpPr>
        <p:grpSpPr>
          <a:xfrm>
            <a:off x="210450" y="1159973"/>
            <a:ext cx="11582746" cy="5296323"/>
            <a:chOff x="210450" y="1483259"/>
            <a:chExt cx="11582746" cy="5296323"/>
          </a:xfrm>
        </p:grpSpPr>
        <p:sp>
          <p:nvSpPr>
            <p:cNvPr id="10" name="Rectangle: Rounded Corners 9">
              <a:extLst>
                <a:ext uri="{FF2B5EF4-FFF2-40B4-BE49-F238E27FC236}">
                  <a16:creationId xmlns:a16="http://schemas.microsoft.com/office/drawing/2014/main" id="{7981B943-247B-9067-8504-AEFB806689F2}"/>
                </a:ext>
              </a:extLst>
            </p:cNvPr>
            <p:cNvSpPr/>
            <p:nvPr/>
          </p:nvSpPr>
          <p:spPr>
            <a:xfrm>
              <a:off x="682445" y="1750775"/>
              <a:ext cx="11110751" cy="5028807"/>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60359509-B3DF-32CE-BACD-B1AE97D9B4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spTree>
    <p:extLst>
      <p:ext uri="{BB962C8B-B14F-4D97-AF65-F5344CB8AC3E}">
        <p14:creationId xmlns:p14="http://schemas.microsoft.com/office/powerpoint/2010/main" val="1501863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C05CE9-F7E2-0125-B60F-11520430BDE0}"/>
                  </a:ext>
                </a:extLst>
              </p:cNvPr>
              <p:cNvSpPr txBox="1"/>
              <p:nvPr/>
            </p:nvSpPr>
            <p:spPr>
              <a:xfrm>
                <a:off x="1039668" y="2139302"/>
                <a:ext cx="10941882" cy="3937232"/>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3400" b="1">
                    <a:solidFill>
                      <a:schemeClr val="bg1"/>
                    </a:solidFill>
                    <a:latin typeface="Arial" panose="020B0604020202020204" pitchFamily="34" charset="0"/>
                    <a:cs typeface="Arial" panose="020B0604020202020204" pitchFamily="34" charset="0"/>
                  </a:rPr>
                  <a:t>Nếu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 lần lượt có phương trình </a:t>
                </a:r>
                <a:br>
                  <a:rPr lang="en-US" sz="3400" b="1">
                    <a:solidFill>
                      <a:schemeClr val="bg1"/>
                    </a:solidFill>
                    <a:latin typeface="Arial" panose="020B0604020202020204" pitchFamily="34" charset="0"/>
                    <a:cs typeface="Arial" panose="020B0604020202020204" pitchFamily="34" charset="0"/>
                  </a:rPr>
                </a:br>
                <a14:m>
                  <m:oMath xmlns:m="http://schemas.openxmlformats.org/officeDocument/2006/math">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𝒌</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𝒎</m:t>
                        </m:r>
                      </m:e>
                      <m:sub>
                        <m:r>
                          <a:rPr lang="en-US" sz="3400" b="1" i="1">
                            <a:solidFill>
                              <a:schemeClr val="bg1"/>
                            </a:solidFill>
                            <a:latin typeface="Cambria Math" panose="02040503050406030204" pitchFamily="18" charset="0"/>
                          </a:rPr>
                          <m:t>𝟏</m:t>
                        </m:r>
                      </m:sub>
                    </m:sSub>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𝒌</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𝒎</m:t>
                        </m:r>
                      </m:e>
                      <m:sub>
                        <m:r>
                          <a:rPr lang="en-US" sz="3400" b="1" i="1">
                            <a:solidFill>
                              <a:schemeClr val="bg1"/>
                            </a:solidFill>
                            <a:latin typeface="Cambria Math" panose="02040503050406030204" pitchFamily="18" charset="0"/>
                          </a:rPr>
                          <m:t>𝟐</m:t>
                        </m:r>
                      </m:sub>
                    </m:sSub>
                  </m:oMath>
                </a14:m>
                <a:r>
                  <a:rPr lang="en-US" sz="3400" b="1">
                    <a:solidFill>
                      <a:schemeClr val="bg1"/>
                    </a:solidFill>
                    <a:latin typeface="Arial" panose="020B0604020202020204" pitchFamily="34" charset="0"/>
                    <a:cs typeface="Arial" panose="020B0604020202020204" pitchFamily="34" charset="0"/>
                  </a:rPr>
                  <a:t> thì ta có:</a:t>
                </a:r>
              </a:p>
              <a:p>
                <a:pPr algn="ctr">
                  <a:lnSpc>
                    <a:spcPct val="150000"/>
                  </a:lnSpc>
                </a:pPr>
                <a14:m>
                  <m:oMath xmlns:m="http://schemas.openxmlformats.org/officeDocument/2006/math">
                    <m:d>
                      <m:dPr>
                        <m:ctrlPr>
                          <a:rPr lang="en-US" sz="3400" b="1" i="1" smtClean="0">
                            <a:solidFill>
                              <a:srgbClr val="FFC94F"/>
                            </a:solidFill>
                            <a:latin typeface="Cambria Math" panose="02040503050406030204" pitchFamily="18" charset="0"/>
                          </a:rPr>
                        </m:ctrlPr>
                      </m:dPr>
                      <m:e>
                        <m:sSub>
                          <m:sSubPr>
                            <m:ctrlPr>
                              <a:rPr lang="en-US" sz="3400" b="1" i="1">
                                <a:solidFill>
                                  <a:srgbClr val="FFC94F"/>
                                </a:solidFill>
                                <a:latin typeface="Cambria Math" panose="02040503050406030204" pitchFamily="18" charset="0"/>
                              </a:rPr>
                            </m:ctrlPr>
                          </m:sSubPr>
                          <m:e>
                            <m:r>
                              <a:rPr lang="vi-VN" sz="3400" b="1" i="1">
                                <a:solidFill>
                                  <a:srgbClr val="FFC94F"/>
                                </a:solidFill>
                                <a:latin typeface="Cambria Math" panose="02040503050406030204" pitchFamily="18" charset="0"/>
                              </a:rPr>
                              <m:t>∆</m:t>
                            </m:r>
                          </m:e>
                          <m:sub>
                            <m:r>
                              <a:rPr lang="vi-VN" sz="3400" b="1" i="1">
                                <a:solidFill>
                                  <a:srgbClr val="FFC94F"/>
                                </a:solidFill>
                                <a:latin typeface="Cambria Math" panose="02040503050406030204" pitchFamily="18" charset="0"/>
                              </a:rPr>
                              <m:t>𝟏</m:t>
                            </m:r>
                          </m:sub>
                        </m:sSub>
                        <m:r>
                          <a:rPr lang="vi-VN" sz="3400" b="1" i="1">
                            <a:solidFill>
                              <a:srgbClr val="FFC94F"/>
                            </a:solidFill>
                            <a:latin typeface="Cambria Math" panose="02040503050406030204" pitchFamily="18" charset="0"/>
                          </a:rPr>
                          <m:t>;</m:t>
                        </m:r>
                        <m:sSub>
                          <m:sSubPr>
                            <m:ctrlPr>
                              <a:rPr lang="en-US" sz="3400" b="1" i="1">
                                <a:solidFill>
                                  <a:srgbClr val="FFC94F"/>
                                </a:solidFill>
                                <a:latin typeface="Cambria Math" panose="02040503050406030204" pitchFamily="18" charset="0"/>
                              </a:rPr>
                            </m:ctrlPr>
                          </m:sSubPr>
                          <m:e>
                            <m:r>
                              <a:rPr lang="vi-VN" sz="3400" b="1" i="1">
                                <a:solidFill>
                                  <a:srgbClr val="FFC94F"/>
                                </a:solidFill>
                                <a:latin typeface="Cambria Math" panose="02040503050406030204" pitchFamily="18" charset="0"/>
                              </a:rPr>
                              <m:t>∆</m:t>
                            </m:r>
                          </m:e>
                          <m:sub>
                            <m:r>
                              <a:rPr lang="vi-VN" sz="3400" b="1" i="1">
                                <a:solidFill>
                                  <a:srgbClr val="FFC94F"/>
                                </a:solidFill>
                                <a:latin typeface="Cambria Math" panose="02040503050406030204" pitchFamily="18" charset="0"/>
                              </a:rPr>
                              <m:t>𝟐</m:t>
                            </m:r>
                          </m:sub>
                        </m:sSub>
                      </m:e>
                    </m:d>
                    <m:r>
                      <a:rPr lang="en-US" sz="3400" b="1" i="1">
                        <a:solidFill>
                          <a:srgbClr val="FFC94F"/>
                        </a:solidFill>
                        <a:latin typeface="Cambria Math" panose="02040503050406030204" pitchFamily="18" charset="0"/>
                      </a:rPr>
                      <m:t>=</m:t>
                    </m:r>
                    <m:sSup>
                      <m:sSupPr>
                        <m:ctrlPr>
                          <a:rPr lang="en-US" sz="3400" b="1" i="1">
                            <a:solidFill>
                              <a:srgbClr val="FFC94F"/>
                            </a:solidFill>
                            <a:latin typeface="Cambria Math" panose="02040503050406030204" pitchFamily="18" charset="0"/>
                          </a:rPr>
                        </m:ctrlPr>
                      </m:sSupPr>
                      <m:e>
                        <m:r>
                          <a:rPr lang="en-US" sz="3400" b="1" i="1">
                            <a:solidFill>
                              <a:srgbClr val="FFC94F"/>
                            </a:solidFill>
                            <a:latin typeface="Cambria Math" panose="02040503050406030204" pitchFamily="18" charset="0"/>
                          </a:rPr>
                          <m:t>𝟗𝟎</m:t>
                        </m:r>
                      </m:e>
                      <m:sup>
                        <m:r>
                          <a:rPr lang="en-US" sz="3400" b="1" i="1">
                            <a:solidFill>
                              <a:srgbClr val="FFC94F"/>
                            </a:solidFill>
                            <a:latin typeface="Cambria Math" panose="02040503050406030204" pitchFamily="18" charset="0"/>
                          </a:rPr>
                          <m:t>𝟎</m:t>
                        </m:r>
                      </m:sup>
                    </m:sSup>
                    <m:r>
                      <a:rPr lang="en-US" sz="3400" b="1" i="1">
                        <a:solidFill>
                          <a:srgbClr val="FFC94F"/>
                        </a:solidFill>
                        <a:latin typeface="Cambria Math" panose="02040503050406030204" pitchFamily="18" charset="0"/>
                      </a:rPr>
                      <m:t>⇔</m:t>
                    </m:r>
                    <m:sSub>
                      <m:sSubPr>
                        <m:ctrlPr>
                          <a:rPr lang="en-US" sz="3400" b="1" i="1">
                            <a:solidFill>
                              <a:srgbClr val="FFC94F"/>
                            </a:solidFill>
                            <a:latin typeface="Cambria Math" panose="02040503050406030204" pitchFamily="18" charset="0"/>
                          </a:rPr>
                        </m:ctrlPr>
                      </m:sSubPr>
                      <m:e>
                        <m:r>
                          <a:rPr lang="en-US" sz="3400" b="1" i="1">
                            <a:solidFill>
                              <a:srgbClr val="FFC94F"/>
                            </a:solidFill>
                            <a:latin typeface="Cambria Math" panose="02040503050406030204" pitchFamily="18" charset="0"/>
                          </a:rPr>
                          <m:t>𝒌</m:t>
                        </m:r>
                      </m:e>
                      <m:sub>
                        <m:r>
                          <a:rPr lang="en-US" sz="3400" b="1" i="1">
                            <a:solidFill>
                              <a:srgbClr val="FFC94F"/>
                            </a:solidFill>
                            <a:latin typeface="Cambria Math" panose="02040503050406030204" pitchFamily="18" charset="0"/>
                          </a:rPr>
                          <m:t>𝟏</m:t>
                        </m:r>
                      </m:sub>
                    </m:sSub>
                    <m:r>
                      <a:rPr lang="en-US" sz="3400" b="1" i="1">
                        <a:solidFill>
                          <a:srgbClr val="FFC94F"/>
                        </a:solidFill>
                        <a:latin typeface="Cambria Math" panose="02040503050406030204" pitchFamily="18" charset="0"/>
                      </a:rPr>
                      <m:t>.</m:t>
                    </m:r>
                    <m:sSub>
                      <m:sSubPr>
                        <m:ctrlPr>
                          <a:rPr lang="en-US" sz="3400" b="1" i="1">
                            <a:solidFill>
                              <a:srgbClr val="FFC94F"/>
                            </a:solidFill>
                            <a:latin typeface="Cambria Math" panose="02040503050406030204" pitchFamily="18" charset="0"/>
                          </a:rPr>
                        </m:ctrlPr>
                      </m:sSubPr>
                      <m:e>
                        <m:r>
                          <a:rPr lang="en-US" sz="3400" b="1" i="1">
                            <a:solidFill>
                              <a:srgbClr val="FFC94F"/>
                            </a:solidFill>
                            <a:latin typeface="Cambria Math" panose="02040503050406030204" pitchFamily="18" charset="0"/>
                          </a:rPr>
                          <m:t>𝒌</m:t>
                        </m:r>
                      </m:e>
                      <m:sub>
                        <m:r>
                          <a:rPr lang="en-US" sz="3400" b="1" i="1">
                            <a:solidFill>
                              <a:srgbClr val="FFC94F"/>
                            </a:solidFill>
                            <a:latin typeface="Cambria Math" panose="02040503050406030204" pitchFamily="18" charset="0"/>
                          </a:rPr>
                          <m:t>𝟐</m:t>
                        </m:r>
                      </m:sub>
                    </m:sSub>
                    <m:r>
                      <a:rPr lang="en-US" sz="3400" b="1" i="1">
                        <a:solidFill>
                          <a:srgbClr val="FFC94F"/>
                        </a:solidFill>
                        <a:latin typeface="Cambria Math" panose="02040503050406030204" pitchFamily="18" charset="0"/>
                      </a:rPr>
                      <m:t>=−</m:t>
                    </m:r>
                    <m:r>
                      <a:rPr lang="en-US" sz="3400" b="1" i="1">
                        <a:solidFill>
                          <a:srgbClr val="FFC94F"/>
                        </a:solidFill>
                        <a:latin typeface="Cambria Math" panose="02040503050406030204" pitchFamily="18" charset="0"/>
                      </a:rPr>
                      <m:t>𝟏</m:t>
                    </m:r>
                  </m:oMath>
                </a14:m>
                <a:r>
                  <a:rPr lang="en-US" sz="3400" b="1">
                    <a:solidFill>
                      <a:srgbClr val="FFC94F"/>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a:lnSpc>
                    <a:spcPct val="150000"/>
                  </a:lnSpc>
                </a:pPr>
                <a:r>
                  <a:rPr lang="en-US" sz="3400" b="1">
                    <a:solidFill>
                      <a:schemeClr val="bg1"/>
                    </a:solidFill>
                    <a:latin typeface="Arial" panose="020B0604020202020204" pitchFamily="34" charset="0"/>
                    <a:cs typeface="Arial" panose="020B0604020202020204" pitchFamily="34" charset="0"/>
                  </a:rPr>
                  <a:t>Nói cách khác, hai đường thẳng có tích các hệ số góc bằng </a:t>
                </a:r>
                <a14:m>
                  <m:oMath xmlns:m="http://schemas.openxmlformats.org/officeDocument/2006/math">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oMath>
                </a14:m>
                <a:r>
                  <a:rPr lang="en-US" sz="3400" b="1">
                    <a:solidFill>
                      <a:schemeClr val="bg1"/>
                    </a:solidFill>
                    <a:latin typeface="Arial" panose="020B0604020202020204" pitchFamily="34" charset="0"/>
                    <a:cs typeface="Arial" panose="020B0604020202020204" pitchFamily="34" charset="0"/>
                  </a:rPr>
                  <a:t> thì vuông góc với nhau.</a:t>
                </a:r>
              </a:p>
            </p:txBody>
          </p:sp>
        </mc:Choice>
        <mc:Fallback xmlns="">
          <p:sp>
            <p:nvSpPr>
              <p:cNvPr id="7" name="TextBox 6">
                <a:extLst>
                  <a:ext uri="{FF2B5EF4-FFF2-40B4-BE49-F238E27FC236}">
                    <a16:creationId xmlns:a16="http://schemas.microsoft.com/office/drawing/2014/main" id="{95C05CE9-F7E2-0125-B60F-11520430BDE0}"/>
                  </a:ext>
                </a:extLst>
              </p:cNvPr>
              <p:cNvSpPr txBox="1">
                <a:spLocks noRot="1" noChangeAspect="1" noMove="1" noResize="1" noEditPoints="1" noAdjustHandles="1" noChangeArrowheads="1" noChangeShapeType="1" noTextEdit="1"/>
              </p:cNvSpPr>
              <p:nvPr/>
            </p:nvSpPr>
            <p:spPr>
              <a:xfrm>
                <a:off x="1039668" y="2139302"/>
                <a:ext cx="10941882" cy="3937232"/>
              </a:xfrm>
              <a:prstGeom prst="rect">
                <a:avLst/>
              </a:prstGeom>
              <a:blipFill>
                <a:blip r:embed="rId6"/>
                <a:stretch>
                  <a:fillRect l="-1561" b="-448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0762647-9FF8-0987-9EB3-157F086030CD}"/>
              </a:ext>
            </a:extLst>
          </p:cNvPr>
          <p:cNvSpPr txBox="1"/>
          <p:nvPr/>
        </p:nvSpPr>
        <p:spPr>
          <a:xfrm>
            <a:off x="1039668" y="1528800"/>
            <a:ext cx="1613591" cy="630942"/>
          </a:xfrm>
          <a:prstGeom prst="rect">
            <a:avLst/>
          </a:prstGeom>
          <a:noFill/>
        </p:spPr>
        <p:txBody>
          <a:bodyPr wrap="square" rtlCol="0">
            <a:spAutoFit/>
          </a:bodyPr>
          <a:lstStyle/>
          <a:p>
            <a:r>
              <a:rPr lang="en-US" sz="3500" b="1">
                <a:solidFill>
                  <a:srgbClr val="C0F6F5"/>
                </a:solidFill>
                <a:latin typeface="SVN-Futura Demi" pitchFamily="50" charset="0"/>
              </a:rPr>
              <a:t>Chú ý:</a:t>
            </a:r>
            <a:endParaRPr lang="en-US" sz="3400" b="1">
              <a:solidFill>
                <a:srgbClr val="C0F6F5"/>
              </a:solidFill>
              <a:latin typeface="SVN-Futura Demi" pitchFamily="50" charset="0"/>
            </a:endParaRPr>
          </a:p>
        </p:txBody>
      </p:sp>
      <p:grpSp>
        <p:nvGrpSpPr>
          <p:cNvPr id="9" name="Group 8">
            <a:extLst>
              <a:ext uri="{FF2B5EF4-FFF2-40B4-BE49-F238E27FC236}">
                <a16:creationId xmlns:a16="http://schemas.microsoft.com/office/drawing/2014/main" id="{55C41AE9-6A8D-E32A-CDF7-03D8102B8303}"/>
              </a:ext>
            </a:extLst>
          </p:cNvPr>
          <p:cNvGrpSpPr/>
          <p:nvPr/>
        </p:nvGrpSpPr>
        <p:grpSpPr>
          <a:xfrm>
            <a:off x="210450" y="1159973"/>
            <a:ext cx="11582746" cy="5296323"/>
            <a:chOff x="210450" y="1483259"/>
            <a:chExt cx="11582746" cy="5296323"/>
          </a:xfrm>
        </p:grpSpPr>
        <p:sp>
          <p:nvSpPr>
            <p:cNvPr id="10" name="Rectangle: Rounded Corners 9">
              <a:extLst>
                <a:ext uri="{FF2B5EF4-FFF2-40B4-BE49-F238E27FC236}">
                  <a16:creationId xmlns:a16="http://schemas.microsoft.com/office/drawing/2014/main" id="{7981B943-247B-9067-8504-AEFB806689F2}"/>
                </a:ext>
              </a:extLst>
            </p:cNvPr>
            <p:cNvSpPr/>
            <p:nvPr/>
          </p:nvSpPr>
          <p:spPr>
            <a:xfrm>
              <a:off x="682445" y="1750775"/>
              <a:ext cx="11110751" cy="5028807"/>
            </a:xfrm>
            <a:prstGeom prst="roundRect">
              <a:avLst>
                <a:gd name="adj" fmla="val 7096"/>
              </a:avLst>
            </a:prstGeom>
            <a:noFill/>
            <a:ln w="28575">
              <a:solidFill>
                <a:srgbClr val="ADF3F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60359509-B3DF-32CE-BACD-B1AE97D9B4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0450" y="1483259"/>
              <a:ext cx="905297" cy="905297"/>
            </a:xfrm>
            <a:prstGeom prst="rect">
              <a:avLst/>
            </a:prstGeom>
          </p:spPr>
        </p:pic>
      </p:grpSp>
    </p:spTree>
    <p:extLst>
      <p:ext uri="{BB962C8B-B14F-4D97-AF65-F5344CB8AC3E}">
        <p14:creationId xmlns:p14="http://schemas.microsoft.com/office/powerpoint/2010/main" val="936837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1157611" y="2857670"/>
                <a:ext cx="10222444"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H1: </a:t>
                </a:r>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“Nếu chiếc xe chuyển động theo vectơ </a:t>
                </a:r>
                <a14:m>
                  <m:oMath xmlns:m="http://schemas.openxmlformats.org/officeDocument/2006/math">
                    <m:acc>
                      <m:accPr>
                        <m:chr m:val="⃗"/>
                        <m:ctrlP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accPr>
                      <m:e>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𝒖</m:t>
                        </m:r>
                      </m:e>
                    </m:acc>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thì chiếc xe chuyển động trên con đường nào?”</a:t>
                </a:r>
                <a:endPar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1157611" y="2857670"/>
                <a:ext cx="10222444" cy="1154162"/>
              </a:xfrm>
              <a:prstGeom prst="rect">
                <a:avLst/>
              </a:prstGeom>
              <a:blipFill>
                <a:blip r:embed="rId5"/>
                <a:stretch>
                  <a:fillRect l="-1789" t="-8466" r="-1193" b="-1746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1560684"/>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 Phương trình</a:t>
            </a:r>
            <a:r>
              <a:rPr kumimoji="0" lang="es-ES" sz="2800" b="1" i="0" u="none" strike="noStrike" kern="1200" cap="none" spc="0" normalizeH="0" baseline="0" noProof="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1.1. Vectơ chỉ phương và vectơ pháp tuyến của đường thẳng</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1.1.1. Vectơ chỉ phương của đường thẳng</a:t>
            </a:r>
            <a:r>
              <a:rPr kumimoji="0" lang="es-ES" sz="2800" b="1" i="0" u="none" strike="noStrike" kern="1200" cap="none" spc="0" normalizeH="0" baseline="0" noProof="0">
                <a:ln>
                  <a:noFill/>
                </a:ln>
                <a:solidFill>
                  <a:srgbClr val="FFCE54"/>
                </a:solidFill>
                <a:effectLst/>
                <a:uLnTx/>
                <a:uFillTx/>
                <a:latin typeface="Arial" panose="020B0604020202020204" pitchFamily="34" charset="0"/>
                <a:ea typeface="SimSun" panose="02010600030101010101" pitchFamily="2" charset="-122"/>
                <a:cs typeface="Arial" panose="020B0604020202020204" pitchFamily="34" charset="0"/>
              </a:rPr>
              <a:t>	</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1F8CF279-E41B-F375-4A2D-D83D3D7148C2}"/>
              </a:ext>
            </a:extLst>
          </p:cNvPr>
          <p:cNvGrpSpPr/>
          <p:nvPr/>
        </p:nvGrpSpPr>
        <p:grpSpPr>
          <a:xfrm>
            <a:off x="1971153" y="4106546"/>
            <a:ext cx="8595360" cy="2379008"/>
            <a:chOff x="1972073" y="2971513"/>
            <a:chExt cx="8595360" cy="2379008"/>
          </a:xfrm>
        </p:grpSpPr>
        <p:cxnSp>
          <p:nvCxnSpPr>
            <p:cNvPr id="12" name="Straight Connector 11">
              <a:extLst>
                <a:ext uri="{FF2B5EF4-FFF2-40B4-BE49-F238E27FC236}">
                  <a16:creationId xmlns:a16="http://schemas.microsoft.com/office/drawing/2014/main" id="{4FDC598E-476E-B458-3FE9-32FE60266AF8}"/>
                </a:ext>
              </a:extLst>
            </p:cNvPr>
            <p:cNvCxnSpPr/>
            <p:nvPr/>
          </p:nvCxnSpPr>
          <p:spPr>
            <a:xfrm>
              <a:off x="1972073" y="4427913"/>
              <a:ext cx="85953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985B69D-4DEA-6D26-85EE-54FBA5E1D8AD}"/>
                </a:ext>
              </a:extLst>
            </p:cNvPr>
            <p:cNvCxnSpPr>
              <a:cxnSpLocks/>
            </p:cNvCxnSpPr>
            <p:nvPr/>
          </p:nvCxnSpPr>
          <p:spPr>
            <a:xfrm>
              <a:off x="8422531" y="3064521"/>
              <a:ext cx="0" cy="2286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D15787E-125E-EA6D-CF82-9BA4642806E4}"/>
                </a:ext>
              </a:extLst>
            </p:cNvPr>
            <p:cNvSpPr txBox="1"/>
            <p:nvPr/>
          </p:nvSpPr>
          <p:spPr>
            <a:xfrm>
              <a:off x="2106133" y="3904693"/>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19" name="TextBox 18">
              <a:extLst>
                <a:ext uri="{FF2B5EF4-FFF2-40B4-BE49-F238E27FC236}">
                  <a16:creationId xmlns:a16="http://schemas.microsoft.com/office/drawing/2014/main" id="{4A25D357-B8ED-2094-239C-4CFD961739A5}"/>
                </a:ext>
              </a:extLst>
            </p:cNvPr>
            <p:cNvSpPr txBox="1"/>
            <p:nvPr/>
          </p:nvSpPr>
          <p:spPr>
            <a:xfrm>
              <a:off x="8030365" y="2971513"/>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a:t>
              </a:r>
            </a:p>
          </p:txBody>
        </p:sp>
      </p:grpSp>
      <p:pic>
        <p:nvPicPr>
          <p:cNvPr id="25" name="Picture 24" descr="A yellow sports car&#10;&#10;Description automatically generated with low confidence">
            <a:extLst>
              <a:ext uri="{FF2B5EF4-FFF2-40B4-BE49-F238E27FC236}">
                <a16:creationId xmlns:a16="http://schemas.microsoft.com/office/drawing/2014/main" id="{3F070729-8E7C-3076-EBF5-01915A9AFC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625235" y="5047923"/>
            <a:ext cx="1373938" cy="574568"/>
          </a:xfrm>
          <a:prstGeom prst="rect">
            <a:avLst/>
          </a:prstGeom>
        </p:spPr>
      </p:pic>
      <p:grpSp>
        <p:nvGrpSpPr>
          <p:cNvPr id="30" name="Group 29">
            <a:extLst>
              <a:ext uri="{FF2B5EF4-FFF2-40B4-BE49-F238E27FC236}">
                <a16:creationId xmlns:a16="http://schemas.microsoft.com/office/drawing/2014/main" id="{CC5C938C-7F80-257C-958D-E6BCE7C85437}"/>
              </a:ext>
            </a:extLst>
          </p:cNvPr>
          <p:cNvGrpSpPr/>
          <p:nvPr/>
        </p:nvGrpSpPr>
        <p:grpSpPr>
          <a:xfrm>
            <a:off x="3265540" y="4344200"/>
            <a:ext cx="637775" cy="523220"/>
            <a:chOff x="3058245" y="3133817"/>
            <a:chExt cx="637775" cy="523220"/>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EA70228-3D9E-C00C-D2BB-7BF8A60C9926}"/>
                    </a:ext>
                  </a:extLst>
                </p:cNvPr>
                <p:cNvSpPr txBox="1"/>
                <p:nvPr/>
              </p:nvSpPr>
              <p:spPr>
                <a:xfrm>
                  <a:off x="3062231" y="3133817"/>
                  <a:ext cx="4999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ctrlPr>
                          </m:accPr>
                          <m:e>
                            <m: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𝑢</m:t>
                            </m:r>
                          </m:e>
                        </m:acc>
                      </m:oMath>
                    </m:oMathPara>
                  </a14:m>
                  <a:endPar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1" name="TextBox 20">
                  <a:extLst>
                    <a:ext uri="{FF2B5EF4-FFF2-40B4-BE49-F238E27FC236}">
                      <a16:creationId xmlns:a16="http://schemas.microsoft.com/office/drawing/2014/main" id="{3EA70228-3D9E-C00C-D2BB-7BF8A60C9926}"/>
                    </a:ext>
                  </a:extLst>
                </p:cNvPr>
                <p:cNvSpPr txBox="1">
                  <a:spLocks noRot="1" noChangeAspect="1" noMove="1" noResize="1" noEditPoints="1" noAdjustHandles="1" noChangeArrowheads="1" noChangeShapeType="1" noTextEdit="1"/>
                </p:cNvSpPr>
                <p:nvPr/>
              </p:nvSpPr>
              <p:spPr>
                <a:xfrm>
                  <a:off x="3062231" y="3133817"/>
                  <a:ext cx="499945" cy="523220"/>
                </a:xfrm>
                <a:prstGeom prst="rect">
                  <a:avLst/>
                </a:prstGeom>
                <a:blipFill>
                  <a:blip r:embed="rId7"/>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A45C3AA1-37B6-66F3-DD86-518C890D6DBE}"/>
                </a:ext>
              </a:extLst>
            </p:cNvPr>
            <p:cNvCxnSpPr>
              <a:cxnSpLocks/>
            </p:cNvCxnSpPr>
            <p:nvPr/>
          </p:nvCxnSpPr>
          <p:spPr>
            <a:xfrm>
              <a:off x="3058245" y="3657037"/>
              <a:ext cx="637775" cy="0"/>
            </a:xfrm>
            <a:prstGeom prst="straightConnector1">
              <a:avLst/>
            </a:prstGeom>
            <a:ln w="38100">
              <a:solidFill>
                <a:srgbClr val="FFC94F"/>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B9ED4D8-C5B6-27A5-1E04-53A6897D936A}"/>
              </a:ext>
            </a:extLst>
          </p:cNvPr>
          <p:cNvSpPr txBox="1"/>
          <p:nvPr/>
        </p:nvSpPr>
        <p:spPr>
          <a:xfrm>
            <a:off x="1115747" y="5875752"/>
            <a:ext cx="7214358" cy="519886"/>
          </a:xfrm>
          <a:prstGeom prst="rect">
            <a:avLst/>
          </a:prstGeom>
          <a:noFill/>
        </p:spPr>
        <p:txBody>
          <a:bodyPr wrap="square">
            <a:spAutoFit/>
          </a:bodyPr>
          <a:lstStyle/>
          <a:p>
            <a:pPr marL="0" marR="0" lvl="0" indent="0" algn="just" defTabSz="914400" rtl="0" eaLnBrk="1" fontAlgn="auto" latinLnBrk="0" hangingPunct="1">
              <a:lnSpc>
                <a:spcPct val="107000"/>
              </a:lnSpc>
              <a:spcBef>
                <a:spcPts val="300"/>
              </a:spcBef>
              <a:spcAft>
                <a:spcPts val="300"/>
              </a:spcAft>
              <a:buClrTx/>
              <a:buSzTx/>
              <a:buFontTx/>
              <a:buNone/>
              <a:tabLst>
                <a:tab pos="2969895" algn="ctr"/>
              </a:tabLst>
              <a:defRPr/>
            </a:pPr>
            <a:r>
              <a:rPr kumimoji="0" lang="vi-VN"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Chiếc xe chuyển động trên con đường a.</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2525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par>
                                <p:cTn id="37" presetID="22" presetClass="entr" presetSubtype="4"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4.58333E-6 7.40741E-7 L 0.33594 7.40741E-7 " pathEditMode="relative" rAng="0" ptsTypes="AA">
                                      <p:cBhvr>
                                        <p:cTn id="43" dur="3250" fill="hold"/>
                                        <p:tgtEl>
                                          <p:spTgt spid="25"/>
                                        </p:tgtEl>
                                        <p:attrNameLst>
                                          <p:attrName>ppt_x</p:attrName>
                                          <p:attrName>ppt_y</p:attrName>
                                        </p:attrNameLst>
                                      </p:cBhvr>
                                      <p:rCtr x="16797" y="0"/>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2"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98854" y="1145659"/>
                <a:ext cx="11204263" cy="5187446"/>
              </a:xfrm>
              <a:prstGeom prst="rect">
                <a:avLst/>
              </a:prstGeom>
              <a:noFill/>
            </p:spPr>
            <p:txBody>
              <a:bodyPr wrap="square" rtlCol="0">
                <a:spAutoFit/>
              </a:bodyPr>
              <a:lstStyle/>
              <a:p>
                <a:pPr>
                  <a:lnSpc>
                    <a:spcPct val="13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cs typeface="Arial" panose="020B0604020202020204" pitchFamily="34" charset="0"/>
                  </a:rPr>
                  <a:t>VD9: </a:t>
                </a:r>
                <a:r>
                  <a:rPr lang="en-US" sz="3400" b="1">
                    <a:solidFill>
                      <a:schemeClr val="bg1"/>
                    </a:solidFill>
                    <a:latin typeface="Arial" panose="020B0604020202020204" pitchFamily="34" charset="0"/>
                    <a:cs typeface="Arial" panose="020B0604020202020204" pitchFamily="34" charset="0"/>
                  </a:rPr>
                  <a:t>Tìm số đo của góc giữa hai đường thẳng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 trong các trường hợp sau:</a:t>
                </a:r>
              </a:p>
              <a:p>
                <a:pPr>
                  <a:lnSpc>
                    <a:spcPct val="130000"/>
                  </a:lnSpc>
                </a:pPr>
                <a:r>
                  <a:rPr lang="en-US" sz="3400" b="1">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𝟐𝟎𝟐𝟐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a:t>
                </a:r>
              </a:p>
              <a:p>
                <a:pPr>
                  <a:lnSpc>
                    <a:spcPct val="130000"/>
                  </a:lnSpc>
                </a:pPr>
                <a:r>
                  <a:rPr lang="en-US" sz="3400" b="1">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a:t>
                </a:r>
                <a:r>
                  <a:rPr lang="vi-VN" sz="3400" b="1">
                    <a:solidFill>
                      <a:schemeClr val="bg1"/>
                    </a:solidFill>
                    <a:latin typeface="Arial" panose="020B0604020202020204" pitchFamily="34" charset="0"/>
                    <a:cs typeface="Arial" panose="020B0604020202020204" pitchFamily="34" charset="0"/>
                  </a:rPr>
                  <a:t>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𝟗𝟗</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qArr>
                      </m:e>
                    </m:d>
                  </m:oMath>
                </a14:m>
                <a:r>
                  <a:rPr lang="en-US" sz="3400" b="1">
                    <a:solidFill>
                      <a:schemeClr val="bg1"/>
                    </a:solidFill>
                    <a:latin typeface="Arial" panose="020B0604020202020204" pitchFamily="34" charset="0"/>
                    <a:cs typeface="Arial" panose="020B0604020202020204" pitchFamily="34" charset="0"/>
                  </a:rPr>
                  <a:t> ;</a:t>
                </a:r>
              </a:p>
              <a:p>
                <a:pPr>
                  <a:lnSpc>
                    <a:spcPct val="130000"/>
                  </a:lnSpc>
                </a:pPr>
                <a:r>
                  <a:rPr lang="en-US" sz="3400" b="1">
                    <a:solidFill>
                      <a:schemeClr val="bg1"/>
                    </a:solidFill>
                    <a:latin typeface="Arial" panose="020B0604020202020204" pitchFamily="34" charset="0"/>
                    <a:cs typeface="Arial" panose="020B0604020202020204" pitchFamily="34" charset="0"/>
                  </a:rPr>
                  <a:t>c</a:t>
                </a:r>
                <a:r>
                  <a:rPr lang="vi-VN"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𝟕</m:t>
                            </m:r>
                            <m:r>
                              <a:rPr lang="vi-VN" sz="3400" b="1" i="1">
                                <a:solidFill>
                                  <a:schemeClr val="bg1"/>
                                </a:solidFill>
                                <a:latin typeface="Cambria Math" panose="02040503050406030204" pitchFamily="18" charset="0"/>
                              </a:rPr>
                              <m:t>𝒕</m:t>
                            </m:r>
                          </m:e>
                        </m:eqArr>
                      </m:e>
                    </m:d>
                  </m:oMath>
                </a14:m>
                <a:r>
                  <a:rPr lang="vi-VN"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𝟐𝟎𝟐𝟐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𝟐𝟎𝟐𝟑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𝟏𝟒</m:t>
                            </m:r>
                            <m:r>
                              <a:rPr lang="vi-VN" sz="3400" b="1" i="1">
                                <a:solidFill>
                                  <a:schemeClr val="bg1"/>
                                </a:solidFill>
                                <a:latin typeface="Cambria Math" panose="02040503050406030204" pitchFamily="18" charset="0"/>
                              </a:rPr>
                              <m:t>𝒕</m:t>
                            </m:r>
                          </m:e>
                        </m:eqArr>
                      </m:e>
                    </m:d>
                  </m:oMath>
                </a14:m>
                <a:r>
                  <a:rPr lang="en-US" sz="3400" b="1">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98854" y="1145659"/>
                <a:ext cx="11204263" cy="5187446"/>
              </a:xfrm>
              <a:prstGeom prst="rect">
                <a:avLst/>
              </a:prstGeom>
              <a:blipFill>
                <a:blip r:embed="rId6"/>
                <a:stretch>
                  <a:fillRect l="-1578" t="-235"/>
                </a:stretch>
              </a:blipFill>
            </p:spPr>
            <p:txBody>
              <a:bodyPr/>
              <a:lstStyle/>
              <a:p>
                <a:r>
                  <a:rPr lang="en-US">
                    <a:noFill/>
                  </a:rPr>
                  <a:t> </a:t>
                </a:r>
              </a:p>
            </p:txBody>
          </p:sp>
        </mc:Fallback>
      </mc:AlternateContent>
    </p:spTree>
    <p:extLst>
      <p:ext uri="{BB962C8B-B14F-4D97-AF65-F5344CB8AC3E}">
        <p14:creationId xmlns:p14="http://schemas.microsoft.com/office/powerpoint/2010/main" val="2760829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588097" y="977964"/>
                <a:ext cx="11204263" cy="5534592"/>
              </a:xfrm>
              <a:prstGeom prst="rect">
                <a:avLst/>
              </a:prstGeom>
              <a:noFill/>
            </p:spPr>
            <p:txBody>
              <a:bodyPr wrap="square" rtlCol="0">
                <a:spAutoFit/>
              </a:bodyPr>
              <a:lstStyle/>
              <a:p>
                <a:pPr>
                  <a:lnSpc>
                    <a:spcPct val="120000"/>
                  </a:lnSpc>
                </a:pPr>
                <a:r>
                  <a:rPr kumimoji="0" lang="en-US" sz="35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a) 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𝒄𝒐𝒔</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oMath>
                </a14:m>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3400" b="1" i="1">
                            <a:solidFill>
                              <a:schemeClr val="bg1"/>
                            </a:solidFill>
                            <a:latin typeface="Cambria Math" panose="02040503050406030204" pitchFamily="18" charset="0"/>
                          </a:rPr>
                        </m:ctrlPr>
                      </m:fPr>
                      <m:num>
                        <m:d>
                          <m:dPr>
                            <m:begChr m:val="|"/>
                            <m:endChr m:val="|"/>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e>
                        </m:d>
                      </m:num>
                      <m:den>
                        <m:rad>
                          <m:radPr>
                            <m:degHide m:val="on"/>
                            <m:ctrlPr>
                              <a:rPr lang="en-US" sz="3400" b="1" i="1">
                                <a:solidFill>
                                  <a:schemeClr val="bg1"/>
                                </a:solidFill>
                                <a:latin typeface="Cambria Math" panose="02040503050406030204" pitchFamily="18" charset="0"/>
                              </a:rPr>
                            </m:ctrlPr>
                          </m:radPr>
                          <m:deg/>
                          <m:e>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𝟐</m:t>
                                </m:r>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𝟒</m:t>
                                </m:r>
                              </m:e>
                              <m:sup>
                                <m:r>
                                  <a:rPr lang="en-US" sz="3400" b="1" i="1">
                                    <a:solidFill>
                                      <a:schemeClr val="bg1"/>
                                    </a:solidFill>
                                    <a:latin typeface="Cambria Math" panose="02040503050406030204" pitchFamily="18" charset="0"/>
                                  </a:rPr>
                                  <m:t>𝟐</m:t>
                                </m:r>
                              </m:sup>
                            </m:sSup>
                          </m:e>
                        </m:rad>
                        <m:r>
                          <a:rPr lang="en-US" sz="3400" b="1" i="1">
                            <a:solidFill>
                              <a:schemeClr val="bg1"/>
                            </a:solidFill>
                            <a:latin typeface="Cambria Math" panose="02040503050406030204" pitchFamily="18" charset="0"/>
                          </a:rPr>
                          <m:t>.</m:t>
                        </m:r>
                        <m:rad>
                          <m:radPr>
                            <m:degHide m:val="on"/>
                            <m:ctrlPr>
                              <a:rPr lang="en-US" sz="3400" b="1" i="1">
                                <a:solidFill>
                                  <a:schemeClr val="bg1"/>
                                </a:solidFill>
                                <a:latin typeface="Cambria Math" panose="02040503050406030204" pitchFamily="18" charset="0"/>
                              </a:rPr>
                            </m:ctrlPr>
                          </m:radPr>
                          <m:deg/>
                          <m:e>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𝟑</m:t>
                                </m:r>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𝟏</m:t>
                                </m:r>
                              </m:e>
                              <m:sup>
                                <m:r>
                                  <a:rPr lang="en-US" sz="3400" b="1" i="1">
                                    <a:solidFill>
                                      <a:schemeClr val="bg1"/>
                                    </a:solidFill>
                                    <a:latin typeface="Cambria Math" panose="02040503050406030204" pitchFamily="18" charset="0"/>
                                  </a:rPr>
                                  <m:t>𝟐</m:t>
                                </m:r>
                              </m:sup>
                            </m:sSup>
                          </m:e>
                        </m:rad>
                      </m:den>
                    </m:f>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𝟏𝟎</m:t>
                        </m:r>
                      </m:num>
                      <m:den>
                        <m:rad>
                          <m:radPr>
                            <m:degHide m:val="on"/>
                            <m:ctrlPr>
                              <a:rPr lang="en-US" sz="3400" b="1" i="1">
                                <a:solidFill>
                                  <a:schemeClr val="bg1"/>
                                </a:solidFill>
                                <a:latin typeface="Cambria Math" panose="02040503050406030204" pitchFamily="18" charset="0"/>
                              </a:rPr>
                            </m:ctrlPr>
                          </m:radPr>
                          <m:deg/>
                          <m:e>
                            <m:r>
                              <a:rPr lang="vi-VN" sz="3400" b="1" i="1">
                                <a:solidFill>
                                  <a:schemeClr val="bg1"/>
                                </a:solidFill>
                                <a:latin typeface="Cambria Math" panose="02040503050406030204" pitchFamily="18" charset="0"/>
                              </a:rPr>
                              <m:t>𝟐𝟎𝟎</m:t>
                            </m:r>
                          </m:e>
                        </m:rad>
                      </m:den>
                    </m:f>
                    <m:r>
                      <a:rPr lang="vi-VN"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𝟐</m:t>
                        </m:r>
                      </m:num>
                      <m:den>
                        <m:rad>
                          <m:radPr>
                            <m:degHide m:val="on"/>
                            <m:ctrlPr>
                              <a:rPr lang="en-US" sz="3400" b="1" i="1">
                                <a:solidFill>
                                  <a:schemeClr val="bg1"/>
                                </a:solidFill>
                                <a:latin typeface="Cambria Math" panose="02040503050406030204" pitchFamily="18" charset="0"/>
                              </a:rPr>
                            </m:ctrlPr>
                          </m:radPr>
                          <m:deg/>
                          <m:e>
                            <m:r>
                              <a:rPr lang="vi-VN" sz="3400" b="1" i="1">
                                <a:solidFill>
                                  <a:schemeClr val="bg1"/>
                                </a:solidFill>
                                <a:latin typeface="Cambria Math" panose="02040503050406030204" pitchFamily="18" charset="0"/>
                              </a:rPr>
                              <m:t>𝟐</m:t>
                            </m:r>
                          </m:e>
                        </m:rad>
                      </m:den>
                    </m:f>
                  </m:oMath>
                </a14:m>
                <a:r>
                  <a:rPr lang="vi-VN"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𝟒𝟓</m:t>
                        </m:r>
                      </m:e>
                      <m:sup>
                        <m:r>
                          <a:rPr lang="en-US" sz="3400" b="1" i="1">
                            <a:solidFill>
                              <a:schemeClr val="bg1"/>
                            </a:solidFill>
                            <a:latin typeface="Cambria Math" panose="02040503050406030204" pitchFamily="18" charset="0"/>
                          </a:rPr>
                          <m:t>𝟎</m:t>
                        </m:r>
                      </m:sup>
                    </m:sSup>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20000"/>
                  </a:lnSpc>
                </a:pPr>
                <a:r>
                  <a:rPr lang="en-US" sz="3400" b="1" dirty="0">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trình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tổng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quát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𝟗𝟗</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𝒂</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𝒃</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𝟗𝟎</m:t>
                        </m:r>
                      </m:e>
                      <m:sup>
                        <m:r>
                          <a:rPr lang="en-US" sz="3400" b="1" i="1">
                            <a:solidFill>
                              <a:schemeClr val="bg1"/>
                            </a:solidFill>
                            <a:latin typeface="Cambria Math" panose="02040503050406030204" pitchFamily="18" charset="0"/>
                          </a:rPr>
                          <m:t>𝟎</m:t>
                        </m:r>
                      </m:sup>
                    </m:sSup>
                  </m:oMath>
                </a14:m>
                <a:r>
                  <a:rPr lang="en-US" sz="3400" b="1" dirty="0">
                    <a:solidFill>
                      <a:schemeClr val="bg1"/>
                    </a:solidFill>
                    <a:latin typeface="Arial" panose="020B0604020202020204" pitchFamily="34" charset="0"/>
                    <a:cs typeface="Arial" panose="020B0604020202020204" pitchFamily="34" charset="0"/>
                  </a:rPr>
                  <a:t>.</a:t>
                </a:r>
              </a:p>
              <a:p>
                <a:pPr>
                  <a:lnSpc>
                    <a:spcPct val="120000"/>
                  </a:lnSpc>
                </a:pPr>
                <a:r>
                  <a:rPr lang="en-US" sz="3400" b="1" dirty="0">
                    <a:solidFill>
                      <a:schemeClr val="bg1"/>
                    </a:solidFill>
                    <a:latin typeface="Arial" panose="020B0604020202020204" pitchFamily="34" charset="0"/>
                    <a:cs typeface="Arial" panose="020B0604020202020204" pitchFamily="34" charset="0"/>
                  </a:rPr>
                  <a:t>c) Hai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lần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lượt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chỉ</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𝟕</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𝟏𝟒</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a:t>
                </a:r>
                <a:br>
                  <a:rPr lang="en-US" sz="3400" b="1" dirty="0">
                    <a:solidFill>
                      <a:schemeClr val="bg1"/>
                    </a:solidFill>
                    <a:latin typeface="Arial" panose="020B0604020202020204" pitchFamily="34" charset="0"/>
                    <a:cs typeface="Arial" panose="020B0604020202020204" pitchFamily="34" charset="0"/>
                  </a:rPr>
                </a:b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𝟐</m:t>
                        </m:r>
                      </m:sub>
                    </m:sSub>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𝟏</m:t>
                        </m:r>
                      </m:sub>
                    </m:sSub>
                  </m:oMath>
                </a14:m>
                <a:r>
                  <a:rPr lang="en-US" sz="3400" b="1" dirty="0">
                    <a:solidFill>
                      <a:schemeClr val="bg1"/>
                    </a:solidFill>
                    <a:latin typeface="Arial" panose="020B0604020202020204" pitchFamily="34" charset="0"/>
                    <a:cs typeface="Arial" panose="020B0604020202020204" pitchFamily="34" charset="0"/>
                  </a:rPr>
                  <a:t>, do </a:t>
                </a:r>
                <a:r>
                  <a:rPr lang="en-US" sz="3400" b="1" dirty="0" err="1">
                    <a:solidFill>
                      <a:schemeClr val="bg1"/>
                    </a:solidFill>
                    <a:latin typeface="Arial" panose="020B0604020202020204" pitchFamily="34" charset="0"/>
                    <a:cs typeface="Arial" panose="020B0604020202020204" pitchFamily="34" charset="0"/>
                  </a:rPr>
                  <a:t>đó</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𝟏</m:t>
                        </m:r>
                      </m:sub>
                    </m:sSub>
                    <m:r>
                      <a:rPr lang="vi-VN" sz="3400" b="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vi-VN" sz="3400" b="1" i="1">
                                <a:solidFill>
                                  <a:schemeClr val="bg1"/>
                                </a:solidFill>
                                <a:latin typeface="Cambria Math" panose="02040503050406030204" pitchFamily="18" charset="0"/>
                              </a:rPr>
                              <m:t>𝒖</m:t>
                            </m:r>
                          </m:e>
                        </m:acc>
                      </m:e>
                      <m:sub>
                        <m:r>
                          <a:rPr lang="vi-VN" sz="3400" b="1" i="1">
                            <a:solidFill>
                              <a:schemeClr val="bg1"/>
                            </a:solidFill>
                            <a:latin typeface="Cambria Math" panose="02040503050406030204" pitchFamily="18" charset="0"/>
                          </a:rPr>
                          <m:t>𝟐</m:t>
                        </m:r>
                      </m:sub>
                    </m:sSub>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𝟏</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𝒅</m:t>
                            </m:r>
                          </m:e>
                          <m:sub>
                            <m:r>
                              <a:rPr lang="vi-VN"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𝟎</m:t>
                        </m:r>
                      </m:e>
                      <m:sup>
                        <m:r>
                          <a:rPr lang="en-US" sz="3400" b="1" i="1">
                            <a:solidFill>
                              <a:schemeClr val="bg1"/>
                            </a:solidFill>
                            <a:latin typeface="Cambria Math" panose="02040503050406030204" pitchFamily="18" charset="0"/>
                          </a:rPr>
                          <m:t>𝟎</m:t>
                        </m:r>
                      </m:sup>
                    </m:sSup>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588097" y="977964"/>
                <a:ext cx="11204263" cy="5534592"/>
              </a:xfrm>
              <a:prstGeom prst="rect">
                <a:avLst/>
              </a:prstGeom>
              <a:blipFill>
                <a:blip r:embed="rId6"/>
                <a:stretch>
                  <a:fillRect l="-1578" b="-2974"/>
                </a:stretch>
              </a:blipFill>
            </p:spPr>
            <p:txBody>
              <a:bodyPr/>
              <a:lstStyle/>
              <a:p>
                <a:r>
                  <a:rPr lang="en-US">
                    <a:noFill/>
                  </a:rPr>
                  <a:t> </a:t>
                </a:r>
              </a:p>
            </p:txBody>
          </p:sp>
        </mc:Fallback>
      </mc:AlternateContent>
    </p:spTree>
    <p:extLst>
      <p:ext uri="{BB962C8B-B14F-4D97-AF65-F5344CB8AC3E}">
        <p14:creationId xmlns:p14="http://schemas.microsoft.com/office/powerpoint/2010/main" val="1555283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F51876-DB71-45A6-8DF9-4D0EF28C3CB7}"/>
                  </a:ext>
                </a:extLst>
              </p:cNvPr>
              <p:cNvSpPr txBox="1"/>
              <p:nvPr/>
            </p:nvSpPr>
            <p:spPr>
              <a:xfrm>
                <a:off x="511448" y="816181"/>
                <a:ext cx="10767053" cy="5187446"/>
              </a:xfrm>
              <a:prstGeom prst="rect">
                <a:avLst/>
              </a:prstGeom>
              <a:noFill/>
            </p:spPr>
            <p:txBody>
              <a:bodyPr wrap="square">
                <a:spAutoFit/>
              </a:bodyPr>
              <a:lstStyle/>
              <a:p>
                <a:pPr>
                  <a:lnSpc>
                    <a:spcPct val="130000"/>
                  </a:lnSpc>
                </a:pP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Thực</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hành</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5:</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lang="en-US" sz="3400" b="1" noProof="0" dirty="0"/>
                  <a:t> </a:t>
                </a:r>
                <a:r>
                  <a:rPr lang="en-US" sz="3400" b="1" dirty="0" err="1">
                    <a:solidFill>
                      <a:schemeClr val="bg1"/>
                    </a:solidFill>
                    <a:latin typeface="Arial" panose="020B0604020202020204" pitchFamily="34" charset="0"/>
                    <a:cs typeface="Arial" panose="020B0604020202020204" pitchFamily="34" charset="0"/>
                  </a:rPr>
                  <a:t>Tìm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đo</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góc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giữa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trong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hợp</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sau</a:t>
                </a:r>
                <a:r>
                  <a:rPr lang="en-US" sz="3400" b="1" dirty="0">
                    <a:solidFill>
                      <a:schemeClr val="bg1"/>
                    </a:solidFill>
                    <a:latin typeface="Arial" panose="020B0604020202020204" pitchFamily="34" charset="0"/>
                    <a:cs typeface="Arial" panose="020B0604020202020204" pitchFamily="34" charset="0"/>
                  </a:rPr>
                  <a:t>:</a:t>
                </a:r>
              </a:p>
              <a:p>
                <a:pPr>
                  <a:lnSpc>
                    <a:spcPct val="130000"/>
                  </a:lnSpc>
                </a:pPr>
                <a:r>
                  <a:rPr lang="en-US" sz="3400" b="1" dirty="0">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𝟕</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vi-VN"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a:t>
                </a:r>
              </a:p>
              <a:p>
                <a:pPr>
                  <a:lnSpc>
                    <a:spcPct val="130000"/>
                  </a:lnSpc>
                </a:pPr>
                <a:r>
                  <a:rPr lang="en-US" sz="3400" b="1" dirty="0">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vi-VN" sz="3400" b="1" dirty="0">
                    <a:solidFill>
                      <a:schemeClr val="bg1"/>
                    </a:solidFill>
                    <a:latin typeface="Arial" panose="020B0604020202020204" pitchFamily="34" charset="0"/>
                    <a:cs typeface="Arial" panose="020B0604020202020204" pitchFamily="34" charset="0"/>
                  </a:rPr>
                  <a:t>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a:t>
                </a:r>
                <a:endParaRPr lang="en-US" sz="3400" b="1" dirty="0">
                  <a:solidFill>
                    <a:schemeClr val="bg1"/>
                  </a:solidFill>
                  <a:latin typeface="Arial" panose="020B0604020202020204" pitchFamily="34" charset="0"/>
                  <a:cs typeface="Arial" panose="020B0604020202020204" pitchFamily="34" charset="0"/>
                </a:endParaRPr>
              </a:p>
              <a:p>
                <a:pPr>
                  <a:lnSpc>
                    <a:spcPct val="130000"/>
                  </a:lnSpc>
                </a:pPr>
                <a:r>
                  <a:rPr lang="en-US" sz="3400" b="1" dirty="0">
                    <a:solidFill>
                      <a:schemeClr val="bg1"/>
                    </a:solidFill>
                    <a:latin typeface="Arial" panose="020B0604020202020204" pitchFamily="34" charset="0"/>
                    <a:cs typeface="Arial" panose="020B0604020202020204" pitchFamily="34" charset="0"/>
                  </a:rPr>
                  <a:t>c</a:t>
                </a:r>
                <a:r>
                  <a:rPr lang="vi-VN"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vi-VN" sz="3400" b="1" i="1">
                                <a:solidFill>
                                  <a:schemeClr val="bg1"/>
                                </a:solidFill>
                                <a:latin typeface="Cambria Math" panose="02040503050406030204" pitchFamily="18" charset="0"/>
                              </a:rPr>
                              <m:t>∆</m:t>
                            </m:r>
                          </m:e>
                          <m:sub>
                            <m:r>
                              <a:rPr lang="vi-VN"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𝟕</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qArr>
                      </m:e>
                    </m:d>
                  </m:oMath>
                </a14:m>
                <a:r>
                  <a:rPr lang="vi-VN"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7F51876-DB71-45A6-8DF9-4D0EF28C3CB7}"/>
                  </a:ext>
                </a:extLst>
              </p:cNvPr>
              <p:cNvSpPr txBox="1">
                <a:spLocks noRot="1" noChangeAspect="1" noMove="1" noResize="1" noEditPoints="1" noAdjustHandles="1" noChangeArrowheads="1" noChangeShapeType="1" noTextEdit="1"/>
              </p:cNvSpPr>
              <p:nvPr/>
            </p:nvSpPr>
            <p:spPr>
              <a:xfrm>
                <a:off x="511448" y="816181"/>
                <a:ext cx="10767053" cy="5187446"/>
              </a:xfrm>
              <a:prstGeom prst="rect">
                <a:avLst/>
              </a:prstGeom>
              <a:blipFill>
                <a:blip r:embed="rId6"/>
                <a:stretch>
                  <a:fillRect l="-1699" t="-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F51876-DB71-45A6-8DF9-4D0EF28C3CB7}"/>
                  </a:ext>
                </a:extLst>
              </p:cNvPr>
              <p:cNvSpPr txBox="1"/>
              <p:nvPr/>
            </p:nvSpPr>
            <p:spPr>
              <a:xfrm>
                <a:off x="511448" y="5107144"/>
                <a:ext cx="11334708" cy="2446824"/>
              </a:xfrm>
              <a:prstGeom prst="rect">
                <a:avLst/>
              </a:prstGeom>
              <a:noFill/>
            </p:spPr>
            <p:txBody>
              <a:bodyPr wrap="square">
                <a:spAutoFit/>
              </a:bodyPr>
              <a:lstStyle/>
              <a:p>
                <a:pPr>
                  <a:lnSpc>
                    <a:spcPct val="150000"/>
                  </a:lnSpc>
                </a:pPr>
                <a:r>
                  <a:rPr lang="en-US" sz="3400" b="1" noProof="0" dirty="0"/>
                  <a:t>		</a:t>
                </a:r>
              </a:p>
              <a:p>
                <a:pPr>
                  <a:lnSpc>
                    <a:spcPct val="150000"/>
                  </a:lnSpc>
                </a:pPr>
                <a:r>
                  <a:rPr lang="en-US" sz="3400" b="1" dirty="0">
                    <a:solidFill>
                      <a:srgbClr val="FF0000"/>
                    </a:solidFill>
                  </a:rPr>
                  <a:t>TL:  </a:t>
                </a:r>
                <a14:m>
                  <m:oMath xmlns:m="http://schemas.openxmlformats.org/officeDocument/2006/math">
                    <m:r>
                      <a:rPr lang="en-US" sz="3400" b="1" i="1" smtClean="0">
                        <a:solidFill>
                          <a:schemeClr val="bg1"/>
                        </a:solidFill>
                        <a:latin typeface="Cambria Math" panose="02040503050406030204" pitchFamily="18" charset="0"/>
                      </a:rPr>
                      <m:t>𝒂</m:t>
                    </m:r>
                    <m:r>
                      <a:rPr lang="en-US" sz="3400" b="1" i="1" smtClean="0">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𝟐</m:t>
                        </m:r>
                      </m:e>
                      <m:sup>
                        <m:r>
                          <a:rPr lang="en-US" sz="3400" b="1" i="1">
                            <a:solidFill>
                              <a:schemeClr val="bg1"/>
                            </a:solidFill>
                            <a:latin typeface="Cambria Math" panose="02040503050406030204" pitchFamily="18" charset="0"/>
                          </a:rPr>
                          <m:t>∘</m:t>
                        </m:r>
                      </m:sup>
                    </m:sSup>
                    <m:r>
                      <a:rPr lang="en-US" sz="3400" b="1" i="1">
                        <a:solidFill>
                          <a:schemeClr val="bg1"/>
                        </a:solidFill>
                        <a:latin typeface="Cambria Math" panose="02040503050406030204" pitchFamily="18" charset="0"/>
                      </a:rPr>
                      <m:t>𝟖</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𝒃</m:t>
                    </m:r>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𝟎</m:t>
                        </m:r>
                      </m:e>
                      <m:sup>
                        <m:r>
                          <a:rPr lang="en-US" sz="3400" b="1" i="1">
                            <a:solidFill>
                              <a:schemeClr val="bg1"/>
                            </a:solidFill>
                            <a:latin typeface="Cambria Math" panose="02040503050406030204" pitchFamily="18" charset="0"/>
                          </a:rPr>
                          <m:t>∘</m:t>
                        </m:r>
                      </m:sup>
                    </m:sSup>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𝒄</m:t>
                    </m:r>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𝟗</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𝟎</m:t>
                        </m:r>
                      </m:e>
                      <m:sup>
                        <m:r>
                          <a:rPr lang="en-US" sz="3400" b="1" i="1">
                            <a:solidFill>
                              <a:schemeClr val="bg1"/>
                            </a:solidFill>
                            <a:latin typeface="Cambria Math" panose="02040503050406030204" pitchFamily="18" charset="0"/>
                          </a:rPr>
                          <m:t>∘</m:t>
                        </m:r>
                      </m:sup>
                    </m:sSup>
                  </m:oMath>
                </a14:m>
                <a:endParaRPr lang="en-US" sz="34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7F51876-DB71-45A6-8DF9-4D0EF28C3CB7}"/>
                  </a:ext>
                </a:extLst>
              </p:cNvPr>
              <p:cNvSpPr txBox="1">
                <a:spLocks noRot="1" noChangeAspect="1" noMove="1" noResize="1" noEditPoints="1" noAdjustHandles="1" noChangeArrowheads="1" noChangeShapeType="1" noTextEdit="1"/>
              </p:cNvSpPr>
              <p:nvPr/>
            </p:nvSpPr>
            <p:spPr>
              <a:xfrm>
                <a:off x="511448" y="5107144"/>
                <a:ext cx="11334708" cy="2446824"/>
              </a:xfrm>
              <a:prstGeom prst="rect">
                <a:avLst/>
              </a:prstGeom>
              <a:blipFill>
                <a:blip r:embed="rId7"/>
                <a:stretch>
                  <a:fillRect l="-1506"/>
                </a:stretch>
              </a:blipFill>
            </p:spPr>
            <p:txBody>
              <a:bodyPr/>
              <a:lstStyle/>
              <a:p>
                <a:r>
                  <a:rPr lang="en-US">
                    <a:noFill/>
                  </a:rPr>
                  <a:t> </a:t>
                </a:r>
              </a:p>
            </p:txBody>
          </p:sp>
        </mc:Fallback>
      </mc:AlternateContent>
    </p:spTree>
    <p:extLst>
      <p:ext uri="{BB962C8B-B14F-4D97-AF65-F5344CB8AC3E}">
        <p14:creationId xmlns:p14="http://schemas.microsoft.com/office/powerpoint/2010/main" val="1763552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AF6E066-7542-80B2-4BDA-33D110872BF5}"/>
                  </a:ext>
                </a:extLst>
              </p:cNvPr>
              <p:cNvSpPr txBox="1"/>
              <p:nvPr/>
            </p:nvSpPr>
            <p:spPr>
              <a:xfrm>
                <a:off x="598853" y="1306998"/>
                <a:ext cx="11242627" cy="2372957"/>
              </a:xfrm>
              <a:prstGeom prst="rect">
                <a:avLst/>
              </a:prstGeom>
              <a:noFill/>
            </p:spPr>
            <p:txBody>
              <a:bodyPr wrap="square">
                <a:spAutoFit/>
              </a:bodyPr>
              <a:lstStyle/>
              <a:p>
                <a:pPr>
                  <a:lnSpc>
                    <a:spcPct val="150000"/>
                  </a:lnSpc>
                </a:pPr>
                <a:r>
                  <a:rPr lang="en-US" sz="3500" b="1" dirty="0" err="1">
                    <a:solidFill>
                      <a:srgbClr val="B7F4F3"/>
                    </a:solidFill>
                    <a:latin typeface="Arial" panose="020B0604020202020204" pitchFamily="34" charset="0"/>
                    <a:cs typeface="Arial" panose="020B0604020202020204" pitchFamily="34" charset="0"/>
                  </a:rPr>
                  <a:t>Vận</a:t>
                </a:r>
                <a:r>
                  <a:rPr lang="en-US" sz="3500" b="1" dirty="0">
                    <a:solidFill>
                      <a:srgbClr val="B7F4F3"/>
                    </a:solidFill>
                    <a:latin typeface="Arial" panose="020B0604020202020204" pitchFamily="34" charset="0"/>
                    <a:cs typeface="Arial" panose="020B0604020202020204" pitchFamily="34" charset="0"/>
                  </a:rPr>
                  <a:t> </a:t>
                </a:r>
                <a:r>
                  <a:rPr lang="en-US" sz="3500" b="1" dirty="0" err="1">
                    <a:solidFill>
                      <a:srgbClr val="B7F4F3"/>
                    </a:solidFill>
                    <a:latin typeface="Arial" panose="020B0604020202020204" pitchFamily="34" charset="0"/>
                    <a:cs typeface="Arial" panose="020B0604020202020204" pitchFamily="34" charset="0"/>
                  </a:rPr>
                  <a:t>dụng</a:t>
                </a:r>
                <a:r>
                  <a:rPr lang="en-US" sz="3500" b="1" dirty="0">
                    <a:solidFill>
                      <a:srgbClr val="B7F4F3"/>
                    </a:solidFill>
                    <a:latin typeface="Arial" panose="020B0604020202020204" pitchFamily="34" charset="0"/>
                    <a:cs typeface="Arial" panose="020B0604020202020204" pitchFamily="34" charset="0"/>
                  </a:rPr>
                  <a:t> 5:  </a:t>
                </a:r>
              </a:p>
              <a:p>
                <a:pPr>
                  <a:lnSpc>
                    <a:spcPct val="150000"/>
                  </a:lnSpc>
                </a:pPr>
                <a:r>
                  <a:rPr lang="en-US" sz="3400" b="1" dirty="0" err="1">
                    <a:solidFill>
                      <a:schemeClr val="bg1"/>
                    </a:solidFill>
                    <a:latin typeface="Arial" panose="020B0604020202020204" pitchFamily="34" charset="0"/>
                    <a:cs typeface="Arial" panose="020B0604020202020204" pitchFamily="34" charset="0"/>
                  </a:rPr>
                  <a:t>Tìm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đo</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góc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giữa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đồ</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thị</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hàm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số</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vi-VN"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AF6E066-7542-80B2-4BDA-33D110872BF5}"/>
                  </a:ext>
                </a:extLst>
              </p:cNvPr>
              <p:cNvSpPr txBox="1">
                <a:spLocks noRot="1" noChangeAspect="1" noMove="1" noResize="1" noEditPoints="1" noAdjustHandles="1" noChangeArrowheads="1" noChangeShapeType="1" noTextEdit="1"/>
              </p:cNvSpPr>
              <p:nvPr/>
            </p:nvSpPr>
            <p:spPr>
              <a:xfrm>
                <a:off x="598853" y="1306998"/>
                <a:ext cx="11242627" cy="2372957"/>
              </a:xfrm>
              <a:prstGeom prst="rect">
                <a:avLst/>
              </a:prstGeom>
              <a:blipFill>
                <a:blip r:embed="rId6"/>
                <a:stretch>
                  <a:fillRect l="-1572" b="-79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2F3538-9499-5674-16F1-C95CD4B9E6BE}"/>
                  </a:ext>
                </a:extLst>
              </p:cNvPr>
              <p:cNvSpPr txBox="1"/>
              <p:nvPr/>
            </p:nvSpPr>
            <p:spPr>
              <a:xfrm>
                <a:off x="541851" y="4222713"/>
                <a:ext cx="9158974" cy="900246"/>
              </a:xfrm>
              <a:prstGeom prst="rect">
                <a:avLst/>
              </a:prstGeom>
              <a:noFill/>
            </p:spPr>
            <p:txBody>
              <a:bodyPr wrap="square">
                <a:spAutoFit/>
              </a:bodyPr>
              <a:lstStyle/>
              <a:p>
                <a:pPr>
                  <a:lnSpc>
                    <a:spcPct val="150000"/>
                  </a:lnSpc>
                </a:pPr>
                <a:r>
                  <a:rPr lang="en-US" sz="3500" b="1" dirty="0">
                    <a:solidFill>
                      <a:srgbClr val="FF0000"/>
                    </a:solidFill>
                    <a:latin typeface="Arial" panose="020B0604020202020204" pitchFamily="34" charset="0"/>
                    <a:cs typeface="Arial" panose="020B0604020202020204" pitchFamily="34" charset="0"/>
                  </a:rPr>
                  <a:t>TL:</a:t>
                </a:r>
                <a:r>
                  <a:rPr lang="en-US" sz="3500" b="1" dirty="0">
                    <a:solidFill>
                      <a:srgbClr val="B7F4F3"/>
                    </a:solidFill>
                    <a:latin typeface="Arial" panose="020B0604020202020204" pitchFamily="34" charset="0"/>
                    <a:cs typeface="Arial" panose="020B0604020202020204" pitchFamily="34" charset="0"/>
                  </a:rPr>
                  <a:t>	</a:t>
                </a:r>
                <a14:m>
                  <m:oMath xmlns:m="http://schemas.openxmlformats.org/officeDocument/2006/math">
                    <m:r>
                      <a:rPr lang="en-US" sz="3400" b="1" i="1" smtClean="0">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𝟏𝟖</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𝟐𝟔</m:t>
                    </m:r>
                    <m:r>
                      <a:rPr lang="en-US" sz="3400" b="1" i="1">
                        <a:solidFill>
                          <a:schemeClr val="bg1"/>
                        </a:solidFill>
                        <a:latin typeface="Cambria Math" panose="02040503050406030204" pitchFamily="18" charset="0"/>
                      </a:rPr>
                      <m:t>′</m:t>
                    </m:r>
                  </m:oMath>
                </a14:m>
                <a:endParaRPr lang="en-US" sz="34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5D2F3538-9499-5674-16F1-C95CD4B9E6BE}"/>
                  </a:ext>
                </a:extLst>
              </p:cNvPr>
              <p:cNvSpPr txBox="1">
                <a:spLocks noRot="1" noChangeAspect="1" noMove="1" noResize="1" noEditPoints="1" noAdjustHandles="1" noChangeArrowheads="1" noChangeShapeType="1" noTextEdit="1"/>
              </p:cNvSpPr>
              <p:nvPr/>
            </p:nvSpPr>
            <p:spPr>
              <a:xfrm>
                <a:off x="541851" y="4222713"/>
                <a:ext cx="9158974" cy="900246"/>
              </a:xfrm>
              <a:prstGeom prst="rect">
                <a:avLst/>
              </a:prstGeom>
              <a:blipFill>
                <a:blip r:embed="rId7"/>
                <a:stretch>
                  <a:fillRect l="-1997" b="-12925"/>
                </a:stretch>
              </a:blipFill>
            </p:spPr>
            <p:txBody>
              <a:bodyPr/>
              <a:lstStyle/>
              <a:p>
                <a:r>
                  <a:rPr lang="en-US">
                    <a:noFill/>
                  </a:rPr>
                  <a:t> </a:t>
                </a:r>
              </a:p>
            </p:txBody>
          </p:sp>
        </mc:Fallback>
      </mc:AlternateContent>
    </p:spTree>
    <p:extLst>
      <p:ext uri="{BB962C8B-B14F-4D97-AF65-F5344CB8AC3E}">
        <p14:creationId xmlns:p14="http://schemas.microsoft.com/office/powerpoint/2010/main" val="3553394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96566" y="1754781"/>
                <a:ext cx="11203065" cy="3182731"/>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Bài</a:t>
                </a:r>
                <a:r>
                  <a:rPr kumimoji="0" lang="en-US" sz="3500" b="1" i="0" u="none" strike="noStrike" kern="1200" cap="none" spc="0" normalizeH="0" noProof="0">
                    <a:ln>
                      <a:noFill/>
                    </a:ln>
                    <a:solidFill>
                      <a:srgbClr val="B7F4F3"/>
                    </a:solidFill>
                    <a:effectLst/>
                    <a:uLnTx/>
                    <a:uFillTx/>
                    <a:latin typeface="Arial" panose="020B0604020202020204" pitchFamily="34" charset="0"/>
                    <a:ea typeface="+mn-ea"/>
                    <a:cs typeface="Arial" panose="020B0604020202020204" pitchFamily="34" charset="0"/>
                  </a:rPr>
                  <a:t> toán</a:t>
                </a: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Trong mặt phẳng </a:t>
                </a:r>
                <a14:m>
                  <m:oMath xmlns:m="http://schemas.openxmlformats.org/officeDocument/2006/math">
                    <m:r>
                      <a:rPr lang="en-US" sz="3400" b="1" i="1">
                        <a:solidFill>
                          <a:schemeClr val="bg1"/>
                        </a:solidFill>
                        <a:latin typeface="Cambria Math" panose="02040503050406030204" pitchFamily="18" charset="0"/>
                      </a:rPr>
                      <m:t>𝑶𝒙𝒚</m:t>
                    </m:r>
                  </m:oMath>
                </a14:m>
                <a:r>
                  <a:rPr lang="en-US" sz="3400" b="1">
                    <a:solidFill>
                      <a:schemeClr val="bg1"/>
                    </a:solidFill>
                    <a:latin typeface="Arial" panose="020B0604020202020204" pitchFamily="34" charset="0"/>
                    <a:cs typeface="Arial" panose="020B0604020202020204" pitchFamily="34" charset="0"/>
                  </a:rPr>
                  <a:t>, cho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𝒄</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𝒂</m:t>
                        </m:r>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𝒃</m:t>
                        </m:r>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&gt;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có vectơ pháp tuyến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baseline="-25000">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và cho điểm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𝑴</m:t>
                        </m:r>
                      </m:e>
                      <m:sub>
                        <m:r>
                          <a:rPr lang="en-US"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có hình chiếu vuông góc </a:t>
                </a:r>
                <a14:m>
                  <m:oMath xmlns:m="http://schemas.openxmlformats.org/officeDocument/2006/math">
                    <m:r>
                      <a:rPr lang="en-US" sz="3400" b="1" i="1">
                        <a:solidFill>
                          <a:schemeClr val="bg1"/>
                        </a:solidFill>
                        <a:latin typeface="Cambria Math" panose="02040503050406030204" pitchFamily="18" charset="0"/>
                      </a:rPr>
                      <m:t>𝑯</m:t>
                    </m:r>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𝑯</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trên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96566" y="1754781"/>
                <a:ext cx="11203065" cy="3182731"/>
              </a:xfrm>
              <a:prstGeom prst="rect">
                <a:avLst/>
              </a:prstGeom>
              <a:blipFill>
                <a:blip r:embed="rId6"/>
                <a:stretch>
                  <a:fillRect l="-1578" r="-1795" b="-555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519886"/>
          </a:xfrm>
          <a:prstGeom prst="rect">
            <a:avLst/>
          </a:prstGeom>
          <a:noFill/>
        </p:spPr>
        <p:txBody>
          <a:bodyPr wrap="square">
            <a:spAutoFit/>
          </a:bodyPr>
          <a:lstStyle/>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4.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Khoảng cách từ một điểm đến một đường thẳng</a:t>
            </a:r>
            <a:r>
              <a:rPr lang="en-US" sz="2800" b="1" kern="1800">
                <a:solidFill>
                  <a:srgbClr val="FFCE54"/>
                </a:solidFill>
                <a:latin typeface="Arial" panose="020B0604020202020204" pitchFamily="34" charset="0"/>
                <a:ea typeface="Calibri" panose="020F0502020204030204" pitchFamily="34" charset="0"/>
                <a:cs typeface="Arial" panose="020B0604020202020204" pitchFamily="34" charset="0"/>
              </a:rPr>
              <a:t>.</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345482" y="5150784"/>
                <a:ext cx="9320784" cy="1202252"/>
              </a:xfrm>
              <a:prstGeom prst="rect">
                <a:avLst/>
              </a:prstGeom>
              <a:noFill/>
            </p:spPr>
            <p:txBody>
              <a:bodyPr wrap="square">
                <a:spAutoFit/>
              </a:bodyPr>
              <a:lstStyle/>
              <a:p>
                <a:r>
                  <a:rPr lang="en-US" sz="3500" b="1" dirty="0">
                    <a:solidFill>
                      <a:srgbClr val="B7F4F3"/>
                    </a:solidFill>
                    <a:latin typeface="Arial" panose="020B0604020202020204" pitchFamily="34" charset="0"/>
                    <a:cs typeface="Arial" panose="020B0604020202020204" pitchFamily="34" charset="0"/>
                  </a:rPr>
                  <a:t>H1:</a:t>
                </a:r>
                <a:r>
                  <a:rPr lang="en-US" sz="3200" b="1" dirty="0">
                    <a:solidFill>
                      <a:srgbClr val="B7F4F3"/>
                    </a:solidFill>
                    <a:latin typeface="Arial" panose="020B0604020202020204" pitchFamily="34" charset="0"/>
                    <a:cs typeface="Arial" panose="020B0604020202020204" pitchFamily="34" charset="0"/>
                  </a:rPr>
                  <a:t> </a:t>
                </a:r>
                <a:r>
                  <a:rPr lang="en-US" sz="3400" b="1" dirty="0" err="1">
                    <a:solidFill>
                      <a:schemeClr val="bg1"/>
                    </a:solidFill>
                  </a:rPr>
                  <a:t>Chứng</a:t>
                </a:r>
                <a:r>
                  <a:rPr lang="en-US" sz="3400" b="1" dirty="0">
                    <a:solidFill>
                      <a:schemeClr val="bg1"/>
                    </a:solidFill>
                  </a:rPr>
                  <a:t> minh </a:t>
                </a:r>
                <a:r>
                  <a:rPr lang="en-US" sz="3400" b="1" dirty="0" err="1">
                    <a:solidFill>
                      <a:schemeClr val="bg1"/>
                    </a:solidFill>
                  </a:rPr>
                  <a:t>rằng</a:t>
                </a:r>
                <a:r>
                  <a:rPr lang="en-US" sz="3400" b="1" dirty="0">
                    <a:solidFill>
                      <a:schemeClr val="bg1"/>
                    </a:solidFill>
                  </a:rPr>
                  <a:t> </a:t>
                </a:r>
                <a:r>
                  <a:rPr lang="en-US" sz="3400" b="1" dirty="0" err="1">
                    <a:solidFill>
                      <a:schemeClr val="bg1"/>
                    </a:solidFill>
                  </a:rPr>
                  <a:t>hai</a:t>
                </a:r>
                <a:r>
                  <a:rPr lang="en-US" sz="3400" b="1" dirty="0">
                    <a:solidFill>
                      <a:schemeClr val="bg1"/>
                    </a:solidFill>
                  </a:rPr>
                  <a:t> </a:t>
                </a:r>
                <a:r>
                  <a:rPr lang="en-US" sz="3400" b="1" dirty="0" err="1">
                    <a:solidFill>
                      <a:schemeClr val="bg1"/>
                    </a:solidFill>
                  </a:rPr>
                  <a:t>vectơ</a:t>
                </a:r>
                <a:r>
                  <a:rPr lang="en-US" sz="3400" b="1" dirty="0">
                    <a:solidFill>
                      <a:schemeClr val="bg1"/>
                    </a:solidFill>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dirty="0">
                    <a:solidFill>
                      <a:schemeClr val="bg1"/>
                    </a:solidFill>
                  </a:rPr>
                  <a:t> </a:t>
                </a:r>
                <a:r>
                  <a:rPr lang="en-US" sz="3400" b="1" dirty="0" err="1">
                    <a:solidFill>
                      <a:schemeClr val="bg1"/>
                    </a:solidFill>
                  </a:rPr>
                  <a:t>và</a:t>
                </a:r>
                <a:r>
                  <a:rPr lang="en-US" sz="3400" b="1" dirty="0">
                    <a:solidFill>
                      <a:schemeClr val="bg1"/>
                    </a:solidFill>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oMath>
                </a14:m>
                <a:r>
                  <a:rPr lang="en-US" sz="3400" b="1" dirty="0">
                    <a:solidFill>
                      <a:schemeClr val="bg1"/>
                    </a:solidFill>
                  </a:rPr>
                  <a:t> </a:t>
                </a:r>
                <a:r>
                  <a:rPr lang="en-US" sz="3400" b="1" dirty="0" err="1">
                    <a:solidFill>
                      <a:schemeClr val="bg1"/>
                    </a:solidFill>
                  </a:rPr>
                  <a:t>cùng</a:t>
                </a:r>
                <a:r>
                  <a:rPr lang="en-US" sz="3400" b="1" dirty="0">
                    <a:solidFill>
                      <a:schemeClr val="bg1"/>
                    </a:solidFill>
                  </a:rPr>
                  <a:t> </a:t>
                </a:r>
                <a:r>
                  <a:rPr lang="en-US" sz="3400" b="1" dirty="0" err="1">
                    <a:solidFill>
                      <a:schemeClr val="bg1"/>
                    </a:solidFill>
                  </a:rPr>
                  <a:t>phương</a:t>
                </a:r>
                <a:r>
                  <a:rPr lang="en-US" sz="3400" b="1" dirty="0">
                    <a:solidFill>
                      <a:schemeClr val="bg1"/>
                    </a:solidFill>
                  </a:rPr>
                  <a:t> </a:t>
                </a:r>
                <a:r>
                  <a:rPr lang="en-US" sz="3400" b="1" dirty="0" err="1">
                    <a:solidFill>
                      <a:schemeClr val="bg1"/>
                    </a:solidFill>
                  </a:rPr>
                  <a:t>và</a:t>
                </a:r>
                <a:r>
                  <a:rPr lang="en-US" sz="3400" b="1" dirty="0">
                    <a:solidFill>
                      <a:schemeClr val="bg1"/>
                    </a:solidFill>
                  </a:rPr>
                  <a:t> </a:t>
                </a:r>
                <a:r>
                  <a:rPr lang="en-US" sz="3400" b="1" dirty="0" err="1">
                    <a:solidFill>
                      <a:schemeClr val="bg1"/>
                    </a:solidFill>
                  </a:rPr>
                  <a:t>tìm</a:t>
                </a:r>
                <a:r>
                  <a:rPr lang="en-US" sz="3400" b="1" dirty="0">
                    <a:solidFill>
                      <a:schemeClr val="bg1"/>
                    </a:solidFill>
                  </a:rPr>
                  <a:t> </a:t>
                </a:r>
                <a:r>
                  <a:rPr lang="en-US" sz="3400" b="1" dirty="0" err="1">
                    <a:solidFill>
                      <a:schemeClr val="bg1"/>
                    </a:solidFill>
                  </a:rPr>
                  <a:t>toạ</a:t>
                </a:r>
                <a:r>
                  <a:rPr lang="en-US" sz="3400" b="1" dirty="0">
                    <a:solidFill>
                      <a:schemeClr val="bg1"/>
                    </a:solidFill>
                  </a:rPr>
                  <a:t> </a:t>
                </a:r>
                <a:r>
                  <a:rPr lang="en-US" sz="3400" b="1" dirty="0" err="1">
                    <a:solidFill>
                      <a:schemeClr val="bg1"/>
                    </a:solidFill>
                  </a:rPr>
                  <a:t>độ</a:t>
                </a:r>
                <a:r>
                  <a:rPr lang="en-US" sz="3400" b="1" dirty="0">
                    <a:solidFill>
                      <a:schemeClr val="bg1"/>
                    </a:solidFill>
                  </a:rPr>
                  <a:t> </a:t>
                </a:r>
                <a:r>
                  <a:rPr lang="en-US" sz="3400" b="1" dirty="0" err="1">
                    <a:solidFill>
                      <a:schemeClr val="bg1"/>
                    </a:solidFill>
                  </a:rPr>
                  <a:t>của</a:t>
                </a:r>
                <a:r>
                  <a:rPr lang="en-US" sz="3400" b="1" dirty="0">
                    <a:solidFill>
                      <a:schemeClr val="bg1"/>
                    </a:solidFill>
                  </a:rPr>
                  <a:t> </a:t>
                </a:r>
                <a:r>
                  <a:rPr lang="en-US" sz="3400" b="1" dirty="0" err="1">
                    <a:solidFill>
                      <a:schemeClr val="bg1"/>
                    </a:solidFill>
                  </a:rPr>
                  <a:t>chúng</a:t>
                </a:r>
                <a:r>
                  <a:rPr lang="en-US" sz="3400" b="1" dirty="0">
                    <a:solidFill>
                      <a:schemeClr val="bg1"/>
                    </a:solidFill>
                  </a:rPr>
                  <a:t>.</a:t>
                </a:r>
                <a:endParaRPr lang="en-US" sz="3400" b="1"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345482" y="5150784"/>
                <a:ext cx="9320784" cy="1202252"/>
              </a:xfrm>
              <a:prstGeom prst="rect">
                <a:avLst/>
              </a:prstGeom>
              <a:blipFill>
                <a:blip r:embed="rId7"/>
                <a:stretch>
                  <a:fillRect l="-1962" t="-4569" b="-16751"/>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95BBE6FD-9BA6-E31B-0126-48EDB8A77BB5}"/>
              </a:ext>
            </a:extLst>
          </p:cNvPr>
          <p:cNvGrpSpPr/>
          <p:nvPr/>
        </p:nvGrpSpPr>
        <p:grpSpPr>
          <a:xfrm>
            <a:off x="9520602" y="4144943"/>
            <a:ext cx="2533646" cy="2624909"/>
            <a:chOff x="9335667" y="4199894"/>
            <a:chExt cx="2533646" cy="2624909"/>
          </a:xfrm>
        </p:grpSpPr>
        <p:cxnSp>
          <p:nvCxnSpPr>
            <p:cNvPr id="7" name="Straight Arrow Connector 6">
              <a:extLst>
                <a:ext uri="{FF2B5EF4-FFF2-40B4-BE49-F238E27FC236}">
                  <a16:creationId xmlns:a16="http://schemas.microsoft.com/office/drawing/2014/main" id="{F55C613D-4163-F042-46E8-BFF4DD5D3866}"/>
                </a:ext>
              </a:extLst>
            </p:cNvPr>
            <p:cNvCxnSpPr/>
            <p:nvPr/>
          </p:nvCxnSpPr>
          <p:spPr>
            <a:xfrm flipV="1">
              <a:off x="9876559" y="4255077"/>
              <a:ext cx="0" cy="23431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6EED34B-7583-2E59-27B6-205F636E4CE2}"/>
                </a:ext>
              </a:extLst>
            </p:cNvPr>
            <p:cNvCxnSpPr/>
            <p:nvPr/>
          </p:nvCxnSpPr>
          <p:spPr>
            <a:xfrm>
              <a:off x="9455973" y="6146223"/>
              <a:ext cx="231692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909A3D-7E14-159C-0537-EFB354476AC3}"/>
                </a:ext>
              </a:extLst>
            </p:cNvPr>
            <p:cNvCxnSpPr>
              <a:cxnSpLocks/>
            </p:cNvCxnSpPr>
            <p:nvPr/>
          </p:nvCxnSpPr>
          <p:spPr>
            <a:xfrm rot="-1560000">
              <a:off x="9335667" y="5978498"/>
              <a:ext cx="2377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C82657F-F9AA-87FB-6A02-E52DC3CF672A}"/>
                </a:ext>
              </a:extLst>
            </p:cNvPr>
            <p:cNvCxnSpPr>
              <a:cxnSpLocks/>
            </p:cNvCxnSpPr>
            <p:nvPr/>
          </p:nvCxnSpPr>
          <p:spPr>
            <a:xfrm rot="960000" flipH="1" flipV="1">
              <a:off x="10035384" y="5325186"/>
              <a:ext cx="433365" cy="4333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EE8EEB-E86E-C45F-2FCB-DEBAF8A89FC2}"/>
                </a:ext>
              </a:extLst>
            </p:cNvPr>
            <p:cNvCxnSpPr>
              <a:cxnSpLocks/>
            </p:cNvCxnSpPr>
            <p:nvPr/>
          </p:nvCxnSpPr>
          <p:spPr>
            <a:xfrm rot="-1680000">
              <a:off x="10659050" y="5143767"/>
              <a:ext cx="0" cy="731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4742FF5-C57D-A325-ADE8-785DDFF58505}"/>
                </a:ext>
              </a:extLst>
            </p:cNvPr>
            <p:cNvSpPr/>
            <p:nvPr/>
          </p:nvSpPr>
          <p:spPr>
            <a:xfrm>
              <a:off x="10455494" y="5164005"/>
              <a:ext cx="55620" cy="55620"/>
            </a:xfrm>
            <a:prstGeom prst="ellipse">
              <a:avLst/>
            </a:prstGeom>
            <a:solidFill>
              <a:srgbClr val="4FC1E9"/>
            </a:solidFill>
            <a:ln>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7F5B39E6-D9C7-1EDF-327B-C2836AF12EEE}"/>
                </a:ext>
              </a:extLst>
            </p:cNvPr>
            <p:cNvSpPr/>
            <p:nvPr/>
          </p:nvSpPr>
          <p:spPr>
            <a:xfrm rot="-1620000">
              <a:off x="10803789" y="5716926"/>
              <a:ext cx="93457" cy="93457"/>
            </a:xfrm>
            <a:prstGeom prst="rect">
              <a:avLst/>
            </a:prstGeom>
            <a:noFill/>
            <a:ln>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5C0A96E-09F8-E0FD-B80E-CDC6DDDD606C}"/>
                    </a:ext>
                  </a:extLst>
                </p:cNvPr>
                <p:cNvSpPr txBox="1"/>
                <p:nvPr/>
              </p:nvSpPr>
              <p:spPr>
                <a:xfrm>
                  <a:off x="9590225" y="6100343"/>
                  <a:ext cx="345544"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𝑂</m:t>
                        </m:r>
                      </m:oMath>
                    </m:oMathPara>
                  </a14:m>
                  <a:endParaRPr lang="en-US" sz="1200">
                    <a:solidFill>
                      <a:schemeClr val="bg1"/>
                    </a:solidFill>
                  </a:endParaRPr>
                </a:p>
              </p:txBody>
            </p:sp>
          </mc:Choice>
          <mc:Fallback xmlns="">
            <p:sp>
              <p:nvSpPr>
                <p:cNvPr id="24" name="TextBox 23">
                  <a:extLst>
                    <a:ext uri="{FF2B5EF4-FFF2-40B4-BE49-F238E27FC236}">
                      <a16:creationId xmlns:a16="http://schemas.microsoft.com/office/drawing/2014/main" id="{B5C0A96E-09F8-E0FD-B80E-CDC6DDDD606C}"/>
                    </a:ext>
                  </a:extLst>
                </p:cNvPr>
                <p:cNvSpPr txBox="1">
                  <a:spLocks noRot="1" noChangeAspect="1" noMove="1" noResize="1" noEditPoints="1" noAdjustHandles="1" noChangeArrowheads="1" noChangeShapeType="1" noTextEdit="1"/>
                </p:cNvSpPr>
                <p:nvPr/>
              </p:nvSpPr>
              <p:spPr>
                <a:xfrm>
                  <a:off x="9590225" y="6100343"/>
                  <a:ext cx="345544"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1C8FA2-2451-316C-16BC-4841AB238262}"/>
                    </a:ext>
                  </a:extLst>
                </p:cNvPr>
                <p:cNvSpPr txBox="1"/>
                <p:nvPr/>
              </p:nvSpPr>
              <p:spPr>
                <a:xfrm>
                  <a:off x="11545315" y="6133415"/>
                  <a:ext cx="323998"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𝑥</m:t>
                        </m:r>
                      </m:oMath>
                    </m:oMathPara>
                  </a14:m>
                  <a:endParaRPr lang="en-US" sz="1200">
                    <a:solidFill>
                      <a:schemeClr val="bg1"/>
                    </a:solidFill>
                  </a:endParaRPr>
                </a:p>
              </p:txBody>
            </p:sp>
          </mc:Choice>
          <mc:Fallback xmlns="">
            <p:sp>
              <p:nvSpPr>
                <p:cNvPr id="25" name="TextBox 24">
                  <a:extLst>
                    <a:ext uri="{FF2B5EF4-FFF2-40B4-BE49-F238E27FC236}">
                      <a16:creationId xmlns:a16="http://schemas.microsoft.com/office/drawing/2014/main" id="{A01C8FA2-2451-316C-16BC-4841AB238262}"/>
                    </a:ext>
                  </a:extLst>
                </p:cNvPr>
                <p:cNvSpPr txBox="1">
                  <a:spLocks noRot="1" noChangeAspect="1" noMove="1" noResize="1" noEditPoints="1" noAdjustHandles="1" noChangeArrowheads="1" noChangeShapeType="1" noTextEdit="1"/>
                </p:cNvSpPr>
                <p:nvPr/>
              </p:nvSpPr>
              <p:spPr>
                <a:xfrm>
                  <a:off x="11545315" y="6133415"/>
                  <a:ext cx="323998"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4399BA9-907D-F307-6EAB-18C68C67D2D7}"/>
                    </a:ext>
                  </a:extLst>
                </p:cNvPr>
                <p:cNvSpPr txBox="1"/>
                <p:nvPr/>
              </p:nvSpPr>
              <p:spPr>
                <a:xfrm>
                  <a:off x="9590225" y="4199894"/>
                  <a:ext cx="326756"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𝑦</m:t>
                        </m:r>
                      </m:oMath>
                    </m:oMathPara>
                  </a14:m>
                  <a:endParaRPr lang="en-US" sz="1200">
                    <a:solidFill>
                      <a:schemeClr val="bg1"/>
                    </a:solidFill>
                  </a:endParaRPr>
                </a:p>
              </p:txBody>
            </p:sp>
          </mc:Choice>
          <mc:Fallback xmlns="">
            <p:sp>
              <p:nvSpPr>
                <p:cNvPr id="27" name="TextBox 26">
                  <a:extLst>
                    <a:ext uri="{FF2B5EF4-FFF2-40B4-BE49-F238E27FC236}">
                      <a16:creationId xmlns:a16="http://schemas.microsoft.com/office/drawing/2014/main" id="{64399BA9-907D-F307-6EAB-18C68C67D2D7}"/>
                    </a:ext>
                  </a:extLst>
                </p:cNvPr>
                <p:cNvSpPr txBox="1">
                  <a:spLocks noRot="1" noChangeAspect="1" noMove="1" noResize="1" noEditPoints="1" noAdjustHandles="1" noChangeArrowheads="1" noChangeShapeType="1" noTextEdit="1"/>
                </p:cNvSpPr>
                <p:nvPr/>
              </p:nvSpPr>
              <p:spPr>
                <a:xfrm>
                  <a:off x="9590225" y="4199894"/>
                  <a:ext cx="32675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A2D8BF-3966-49D6-3ADB-1A7A9DBA7F7F}"/>
                    </a:ext>
                  </a:extLst>
                </p:cNvPr>
                <p:cNvSpPr txBox="1"/>
                <p:nvPr/>
              </p:nvSpPr>
              <p:spPr>
                <a:xfrm>
                  <a:off x="10736608" y="5792913"/>
                  <a:ext cx="354263"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𝐻</m:t>
                        </m:r>
                      </m:oMath>
                    </m:oMathPara>
                  </a14:m>
                  <a:endParaRPr lang="en-US" sz="1200">
                    <a:solidFill>
                      <a:schemeClr val="bg1"/>
                    </a:solidFill>
                  </a:endParaRPr>
                </a:p>
              </p:txBody>
            </p:sp>
          </mc:Choice>
          <mc:Fallback xmlns="">
            <p:sp>
              <p:nvSpPr>
                <p:cNvPr id="28" name="TextBox 27">
                  <a:extLst>
                    <a:ext uri="{FF2B5EF4-FFF2-40B4-BE49-F238E27FC236}">
                      <a16:creationId xmlns:a16="http://schemas.microsoft.com/office/drawing/2014/main" id="{A6A2D8BF-3966-49D6-3ADB-1A7A9DBA7F7F}"/>
                    </a:ext>
                  </a:extLst>
                </p:cNvPr>
                <p:cNvSpPr txBox="1">
                  <a:spLocks noRot="1" noChangeAspect="1" noMove="1" noResize="1" noEditPoints="1" noAdjustHandles="1" noChangeArrowheads="1" noChangeShapeType="1" noTextEdit="1"/>
                </p:cNvSpPr>
                <p:nvPr/>
              </p:nvSpPr>
              <p:spPr>
                <a:xfrm>
                  <a:off x="10736608" y="5792913"/>
                  <a:ext cx="354263"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FC71FD-6A7D-975F-599D-1D8AC4CA05BD}"/>
                    </a:ext>
                  </a:extLst>
                </p:cNvPr>
                <p:cNvSpPr txBox="1"/>
                <p:nvPr/>
              </p:nvSpPr>
              <p:spPr>
                <a:xfrm>
                  <a:off x="9929099" y="5474134"/>
                  <a:ext cx="328360"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1200" b="0" i="1" smtClean="0">
                                <a:solidFill>
                                  <a:schemeClr val="bg1"/>
                                </a:solidFill>
                                <a:latin typeface="Cambria Math" panose="02040503050406030204" pitchFamily="18" charset="0"/>
                              </a:rPr>
                            </m:ctrlPr>
                          </m:accPr>
                          <m:e>
                            <m:r>
                              <a:rPr lang="en-US" sz="1200" b="0" i="1" smtClean="0">
                                <a:solidFill>
                                  <a:schemeClr val="bg1"/>
                                </a:solidFill>
                                <a:latin typeface="Cambria Math" panose="02040503050406030204" pitchFamily="18" charset="0"/>
                              </a:rPr>
                              <m:t>𝑛</m:t>
                            </m:r>
                          </m:e>
                        </m:acc>
                      </m:oMath>
                    </m:oMathPara>
                  </a14:m>
                  <a:endParaRPr lang="en-US" sz="1200">
                    <a:solidFill>
                      <a:schemeClr val="bg1"/>
                    </a:solidFill>
                  </a:endParaRPr>
                </a:p>
              </p:txBody>
            </p:sp>
          </mc:Choice>
          <mc:Fallback xmlns="">
            <p:sp>
              <p:nvSpPr>
                <p:cNvPr id="29" name="TextBox 28">
                  <a:extLst>
                    <a:ext uri="{FF2B5EF4-FFF2-40B4-BE49-F238E27FC236}">
                      <a16:creationId xmlns:a16="http://schemas.microsoft.com/office/drawing/2014/main" id="{D9FC71FD-6A7D-975F-599D-1D8AC4CA05BD}"/>
                    </a:ext>
                  </a:extLst>
                </p:cNvPr>
                <p:cNvSpPr txBox="1">
                  <a:spLocks noRot="1" noChangeAspect="1" noMove="1" noResize="1" noEditPoints="1" noAdjustHandles="1" noChangeArrowheads="1" noChangeShapeType="1" noTextEdit="1"/>
                </p:cNvSpPr>
                <p:nvPr/>
              </p:nvSpPr>
              <p:spPr>
                <a:xfrm>
                  <a:off x="9929099" y="5474134"/>
                  <a:ext cx="328360"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3B7214-AFB6-4CAB-72BC-1D15507D6E08}"/>
                    </a:ext>
                  </a:extLst>
                </p:cNvPr>
                <p:cNvSpPr txBox="1"/>
                <p:nvPr/>
              </p:nvSpPr>
              <p:spPr>
                <a:xfrm>
                  <a:off x="10272359" y="4873785"/>
                  <a:ext cx="432106"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1200" b="0" i="1" smtClean="0">
                                <a:solidFill>
                                  <a:schemeClr val="bg1"/>
                                </a:solidFill>
                                <a:latin typeface="Cambria Math" panose="02040503050406030204" pitchFamily="18" charset="0"/>
                              </a:rPr>
                            </m:ctrlPr>
                          </m:sSubPr>
                          <m:e>
                            <m:r>
                              <a:rPr lang="en-US" sz="1200" b="0" i="1" smtClean="0">
                                <a:solidFill>
                                  <a:schemeClr val="bg1"/>
                                </a:solidFill>
                                <a:latin typeface="Cambria Math" panose="02040503050406030204" pitchFamily="18" charset="0"/>
                              </a:rPr>
                              <m:t>𝑀</m:t>
                            </m:r>
                          </m:e>
                          <m:sub>
                            <m:r>
                              <a:rPr lang="en-US" sz="1200" b="0" i="1" smtClean="0">
                                <a:solidFill>
                                  <a:schemeClr val="bg1"/>
                                </a:solidFill>
                                <a:latin typeface="Cambria Math" panose="02040503050406030204" pitchFamily="18" charset="0"/>
                              </a:rPr>
                              <m:t>0</m:t>
                            </m:r>
                          </m:sub>
                        </m:sSub>
                      </m:oMath>
                    </m:oMathPara>
                  </a14:m>
                  <a:endParaRPr lang="en-US" sz="1200">
                    <a:solidFill>
                      <a:schemeClr val="bg1"/>
                    </a:solidFill>
                  </a:endParaRPr>
                </a:p>
              </p:txBody>
            </p:sp>
          </mc:Choice>
          <mc:Fallback xmlns="">
            <p:sp>
              <p:nvSpPr>
                <p:cNvPr id="30" name="TextBox 29">
                  <a:extLst>
                    <a:ext uri="{FF2B5EF4-FFF2-40B4-BE49-F238E27FC236}">
                      <a16:creationId xmlns:a16="http://schemas.microsoft.com/office/drawing/2014/main" id="{233B7214-AFB6-4CAB-72BC-1D15507D6E08}"/>
                    </a:ext>
                  </a:extLst>
                </p:cNvPr>
                <p:cNvSpPr txBox="1">
                  <a:spLocks noRot="1" noChangeAspect="1" noMove="1" noResize="1" noEditPoints="1" noAdjustHandles="1" noChangeArrowheads="1" noChangeShapeType="1" noTextEdit="1"/>
                </p:cNvSpPr>
                <p:nvPr/>
              </p:nvSpPr>
              <p:spPr>
                <a:xfrm>
                  <a:off x="10272359" y="4873785"/>
                  <a:ext cx="43210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C2D5D2E-7F0E-116B-FA21-86C8AE4A660C}"/>
                    </a:ext>
                  </a:extLst>
                </p:cNvPr>
                <p:cNvSpPr txBox="1"/>
                <p:nvPr/>
              </p:nvSpPr>
              <p:spPr>
                <a:xfrm>
                  <a:off x="11112838" y="5277416"/>
                  <a:ext cx="5079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solidFill>
                                  <a:schemeClr val="bg1"/>
                                </a:solidFill>
                                <a:latin typeface="Cambria Math" panose="02040503050406030204" pitchFamily="18" charset="0"/>
                              </a:rPr>
                            </m:ctrlPr>
                          </m:dPr>
                          <m:e>
                            <m:r>
                              <a:rPr lang="en-US" sz="1200" i="1">
                                <a:solidFill>
                                  <a:schemeClr val="bg1"/>
                                </a:solidFill>
                                <a:latin typeface="Cambria Math" panose="02040503050406030204" pitchFamily="18" charset="0"/>
                                <a:ea typeface="Cambria Math" panose="02040503050406030204" pitchFamily="18" charset="0"/>
                              </a:rPr>
                              <m:t>∆</m:t>
                            </m:r>
                          </m:e>
                        </m:d>
                      </m:oMath>
                    </m:oMathPara>
                  </a14:m>
                  <a:endParaRPr lang="en-US" sz="1200">
                    <a:solidFill>
                      <a:schemeClr val="bg1"/>
                    </a:solidFill>
                  </a:endParaRPr>
                </a:p>
              </p:txBody>
            </p:sp>
          </mc:Choice>
          <mc:Fallback xmlns="">
            <p:sp>
              <p:nvSpPr>
                <p:cNvPr id="31" name="TextBox 30">
                  <a:extLst>
                    <a:ext uri="{FF2B5EF4-FFF2-40B4-BE49-F238E27FC236}">
                      <a16:creationId xmlns:a16="http://schemas.microsoft.com/office/drawing/2014/main" id="{FC2D5D2E-7F0E-116B-FA21-86C8AE4A660C}"/>
                    </a:ext>
                  </a:extLst>
                </p:cNvPr>
                <p:cNvSpPr txBox="1">
                  <a:spLocks noRot="1" noChangeAspect="1" noMove="1" noResize="1" noEditPoints="1" noAdjustHandles="1" noChangeArrowheads="1" noChangeShapeType="1" noTextEdit="1"/>
                </p:cNvSpPr>
                <p:nvPr/>
              </p:nvSpPr>
              <p:spPr>
                <a:xfrm>
                  <a:off x="11112838" y="5277416"/>
                  <a:ext cx="507918" cy="276999"/>
                </a:xfrm>
                <a:prstGeom prst="rect">
                  <a:avLst/>
                </a:prstGeom>
                <a:blipFill>
                  <a:blip r:embed="rId1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83C2936E-03A2-F439-E41B-FB651BE9F9BD}"/>
                </a:ext>
              </a:extLst>
            </p:cNvPr>
            <p:cNvSpPr txBox="1"/>
            <p:nvPr/>
          </p:nvSpPr>
          <p:spPr>
            <a:xfrm>
              <a:off x="10278732" y="6486249"/>
              <a:ext cx="843501" cy="338554"/>
            </a:xfrm>
            <a:prstGeom prst="rect">
              <a:avLst/>
            </a:prstGeom>
            <a:noFill/>
          </p:spPr>
          <p:txBody>
            <a:bodyPr wrap="none" rtlCol="0">
              <a:spAutoFit/>
            </a:bodyPr>
            <a:lstStyle/>
            <a:p>
              <a:pPr algn="l"/>
              <a:r>
                <a:rPr lang="en-US" sz="1600" b="1" i="1">
                  <a:solidFill>
                    <a:schemeClr val="bg1"/>
                  </a:solidFill>
                  <a:latin typeface="Arial" panose="020B0604020202020204" pitchFamily="34" charset="0"/>
                  <a:cs typeface="Arial" panose="020B0604020202020204" pitchFamily="34" charset="0"/>
                </a:rPr>
                <a:t>Hình 9</a:t>
              </a:r>
            </a:p>
          </p:txBody>
        </p:sp>
      </p:grpSp>
    </p:spTree>
    <p:extLst>
      <p:ext uri="{BB962C8B-B14F-4D97-AF65-F5344CB8AC3E}">
        <p14:creationId xmlns:p14="http://schemas.microsoft.com/office/powerpoint/2010/main" val="1086276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heel(1)">
                                      <p:cBhvr>
                                        <p:cTn id="23" dur="10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uiExpand="1" build="p"/>
      <p:bldP spid="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
        <p:nvSpPr>
          <p:cNvPr id="3" name="TextBox 2">
            <a:extLst>
              <a:ext uri="{FF2B5EF4-FFF2-40B4-BE49-F238E27FC236}">
                <a16:creationId xmlns:a16="http://schemas.microsoft.com/office/drawing/2014/main" id="{0D195F9C-F33A-E47B-A60A-241F520BDABB}"/>
              </a:ext>
            </a:extLst>
          </p:cNvPr>
          <p:cNvSpPr txBox="1"/>
          <p:nvPr/>
        </p:nvSpPr>
        <p:spPr>
          <a:xfrm>
            <a:off x="839591" y="1234895"/>
            <a:ext cx="10860040" cy="519886"/>
          </a:xfrm>
          <a:prstGeom prst="rect">
            <a:avLst/>
          </a:prstGeom>
          <a:noFill/>
        </p:spPr>
        <p:txBody>
          <a:bodyPr wrap="square">
            <a:spAutoFit/>
          </a:bodyPr>
          <a:lstStyle/>
          <a:p>
            <a:pPr lvl="0" algn="just">
              <a:lnSpc>
                <a:spcPct val="107000"/>
              </a:lnSpc>
              <a:spcBef>
                <a:spcPts val="300"/>
              </a:spcBef>
              <a:spcAft>
                <a:spcPts val="300"/>
              </a:spcAft>
              <a:tabLst>
                <a:tab pos="2969895" algn="ctr"/>
              </a:tabLst>
            </a:pPr>
            <a:r>
              <a:rPr kumimoji="0" lang="es-ES" sz="2800" b="1" i="0" u="none" strike="noStrike" kern="18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rPr>
              <a:t>4. </a:t>
            </a:r>
            <a:r>
              <a:rPr lang="vi-VN" sz="2800" b="1" kern="1800">
                <a:solidFill>
                  <a:srgbClr val="FFCE54"/>
                </a:solidFill>
                <a:latin typeface="Arial" panose="020B0604020202020204" pitchFamily="34" charset="0"/>
                <a:ea typeface="Calibri" panose="020F0502020204030204" pitchFamily="34" charset="0"/>
                <a:cs typeface="Arial" panose="020B0604020202020204" pitchFamily="34" charset="0"/>
              </a:rPr>
              <a:t>Khoảng cách từ một điểm đến một đường thẳng</a:t>
            </a:r>
            <a:r>
              <a:rPr lang="en-US" sz="2800" b="1" kern="1800">
                <a:solidFill>
                  <a:srgbClr val="FFCE54"/>
                </a:solidFill>
                <a:latin typeface="Arial" panose="020B0604020202020204" pitchFamily="34" charset="0"/>
                <a:ea typeface="Calibri" panose="020F0502020204030204" pitchFamily="34" charset="0"/>
                <a:cs typeface="Arial" panose="020B0604020202020204" pitchFamily="34" charset="0"/>
              </a:rPr>
              <a:t>.</a:t>
            </a:r>
            <a:endParaRPr kumimoji="0" lang="en-US" sz="2800" b="0" i="0" u="none" strike="noStrike" kern="1200" cap="none" spc="0" normalizeH="0" baseline="0" noProof="0">
              <a:ln>
                <a:noFill/>
              </a:ln>
              <a:solidFill>
                <a:srgbClr val="FFCE54"/>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244083" y="3389219"/>
                <a:ext cx="9320784" cy="1217641"/>
              </a:xfrm>
              <a:prstGeom prst="rect">
                <a:avLst/>
              </a:prstGeom>
              <a:noFill/>
            </p:spPr>
            <p:txBody>
              <a:bodyPr wrap="square">
                <a:spAutoFit/>
              </a:bodyPr>
              <a:lstStyle/>
              <a:p>
                <a:r>
                  <a:rPr lang="en-US" sz="3500" b="1" dirty="0">
                    <a:solidFill>
                      <a:srgbClr val="B7F4F3"/>
                    </a:solidFill>
                    <a:latin typeface="Arial" panose="020B0604020202020204" pitchFamily="34" charset="0"/>
                    <a:cs typeface="Arial" panose="020B0604020202020204" pitchFamily="34" charset="0"/>
                  </a:rPr>
                  <a:t>H2:</a:t>
                </a:r>
                <a:r>
                  <a:rPr lang="en-US" sz="3200" b="1" dirty="0">
                    <a:solidFill>
                      <a:srgbClr val="B7F4F3"/>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Gọi</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𝒑</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tích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vô</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hướng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vectơ</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oMath>
                </a14:m>
                <a:r>
                  <a:rPr lang="vi-VN" sz="3400" b="1" dirty="0">
                    <a:solidFill>
                      <a:schemeClr val="bg1"/>
                    </a:solidFill>
                    <a:latin typeface="Arial" panose="020B0604020202020204" pitchFamily="34" charset="0"/>
                    <a:cs typeface="Arial" panose="020B0604020202020204" pitchFamily="34" charset="0"/>
                  </a:rPr>
                  <a:t>.</a:t>
                </a:r>
                <a:r>
                  <a:rPr lang="vi-VN" sz="3400" b="1" baseline="-25000"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Chứng</a:t>
                </a:r>
                <a:r>
                  <a:rPr lang="en-US" sz="3400" b="1" dirty="0">
                    <a:solidFill>
                      <a:schemeClr val="bg1"/>
                    </a:solidFill>
                    <a:latin typeface="Arial" panose="020B0604020202020204" pitchFamily="34" charset="0"/>
                    <a:cs typeface="Arial" panose="020B0604020202020204" pitchFamily="34" charset="0"/>
                  </a:rPr>
                  <a:t> minh </a:t>
                </a:r>
                <a:r>
                  <a:rPr lang="en-US" sz="3400" b="1" dirty="0" err="1">
                    <a:solidFill>
                      <a:schemeClr val="bg1"/>
                    </a:solidFill>
                    <a:latin typeface="Arial" panose="020B0604020202020204" pitchFamily="34" charset="0"/>
                    <a:cs typeface="Arial" panose="020B0604020202020204" pitchFamily="34" charset="0"/>
                  </a:rPr>
                  <a:t>rằng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𝒄</m:t>
                    </m:r>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244083" y="3389219"/>
                <a:ext cx="9320784" cy="1217641"/>
              </a:xfrm>
              <a:prstGeom prst="rect">
                <a:avLst/>
              </a:prstGeom>
              <a:blipFill>
                <a:blip r:embed="rId6"/>
                <a:stretch>
                  <a:fillRect l="-1897" t="-8000" r="-1766" b="-16500"/>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95BBE6FD-9BA6-E31B-0126-48EDB8A77BB5}"/>
              </a:ext>
            </a:extLst>
          </p:cNvPr>
          <p:cNvGrpSpPr/>
          <p:nvPr/>
        </p:nvGrpSpPr>
        <p:grpSpPr>
          <a:xfrm>
            <a:off x="9090296" y="1754781"/>
            <a:ext cx="2533646" cy="2624909"/>
            <a:chOff x="9335667" y="4199894"/>
            <a:chExt cx="2533646" cy="2624909"/>
          </a:xfrm>
        </p:grpSpPr>
        <p:cxnSp>
          <p:nvCxnSpPr>
            <p:cNvPr id="7" name="Straight Arrow Connector 6">
              <a:extLst>
                <a:ext uri="{FF2B5EF4-FFF2-40B4-BE49-F238E27FC236}">
                  <a16:creationId xmlns:a16="http://schemas.microsoft.com/office/drawing/2014/main" id="{F55C613D-4163-F042-46E8-BFF4DD5D3866}"/>
                </a:ext>
              </a:extLst>
            </p:cNvPr>
            <p:cNvCxnSpPr/>
            <p:nvPr/>
          </p:nvCxnSpPr>
          <p:spPr>
            <a:xfrm flipV="1">
              <a:off x="9876559" y="4255077"/>
              <a:ext cx="0" cy="23431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6EED34B-7583-2E59-27B6-205F636E4CE2}"/>
                </a:ext>
              </a:extLst>
            </p:cNvPr>
            <p:cNvCxnSpPr/>
            <p:nvPr/>
          </p:nvCxnSpPr>
          <p:spPr>
            <a:xfrm>
              <a:off x="9455973" y="6146223"/>
              <a:ext cx="231692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909A3D-7E14-159C-0537-EFB354476AC3}"/>
                </a:ext>
              </a:extLst>
            </p:cNvPr>
            <p:cNvCxnSpPr>
              <a:cxnSpLocks/>
            </p:cNvCxnSpPr>
            <p:nvPr/>
          </p:nvCxnSpPr>
          <p:spPr>
            <a:xfrm rot="-1560000">
              <a:off x="9335667" y="5978498"/>
              <a:ext cx="2377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C82657F-F9AA-87FB-6A02-E52DC3CF672A}"/>
                </a:ext>
              </a:extLst>
            </p:cNvPr>
            <p:cNvCxnSpPr>
              <a:cxnSpLocks/>
            </p:cNvCxnSpPr>
            <p:nvPr/>
          </p:nvCxnSpPr>
          <p:spPr>
            <a:xfrm rot="960000" flipH="1" flipV="1">
              <a:off x="10035384" y="5325186"/>
              <a:ext cx="433365" cy="4333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EE8EEB-E86E-C45F-2FCB-DEBAF8A89FC2}"/>
                </a:ext>
              </a:extLst>
            </p:cNvPr>
            <p:cNvCxnSpPr>
              <a:cxnSpLocks/>
            </p:cNvCxnSpPr>
            <p:nvPr/>
          </p:nvCxnSpPr>
          <p:spPr>
            <a:xfrm rot="-1680000">
              <a:off x="10659050" y="5143767"/>
              <a:ext cx="0" cy="731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4742FF5-C57D-A325-ADE8-785DDFF58505}"/>
                </a:ext>
              </a:extLst>
            </p:cNvPr>
            <p:cNvSpPr/>
            <p:nvPr/>
          </p:nvSpPr>
          <p:spPr>
            <a:xfrm>
              <a:off x="10455494" y="5164005"/>
              <a:ext cx="55620" cy="55620"/>
            </a:xfrm>
            <a:prstGeom prst="ellipse">
              <a:avLst/>
            </a:prstGeom>
            <a:solidFill>
              <a:srgbClr val="4FC1E9"/>
            </a:solidFill>
            <a:ln>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7F5B39E6-D9C7-1EDF-327B-C2836AF12EEE}"/>
                </a:ext>
              </a:extLst>
            </p:cNvPr>
            <p:cNvSpPr/>
            <p:nvPr/>
          </p:nvSpPr>
          <p:spPr>
            <a:xfrm rot="-1620000">
              <a:off x="10803789" y="5716926"/>
              <a:ext cx="93457" cy="93457"/>
            </a:xfrm>
            <a:prstGeom prst="rect">
              <a:avLst/>
            </a:prstGeom>
            <a:noFill/>
            <a:ln>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5C0A96E-09F8-E0FD-B80E-CDC6DDDD606C}"/>
                    </a:ext>
                  </a:extLst>
                </p:cNvPr>
                <p:cNvSpPr txBox="1"/>
                <p:nvPr/>
              </p:nvSpPr>
              <p:spPr>
                <a:xfrm>
                  <a:off x="9590225" y="6100343"/>
                  <a:ext cx="345544"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𝑂</m:t>
                        </m:r>
                      </m:oMath>
                    </m:oMathPara>
                  </a14:m>
                  <a:endParaRPr lang="en-US" sz="1200">
                    <a:solidFill>
                      <a:schemeClr val="bg1"/>
                    </a:solidFill>
                  </a:endParaRPr>
                </a:p>
              </p:txBody>
            </p:sp>
          </mc:Choice>
          <mc:Fallback xmlns="">
            <p:sp>
              <p:nvSpPr>
                <p:cNvPr id="24" name="TextBox 23">
                  <a:extLst>
                    <a:ext uri="{FF2B5EF4-FFF2-40B4-BE49-F238E27FC236}">
                      <a16:creationId xmlns:a16="http://schemas.microsoft.com/office/drawing/2014/main" id="{B5C0A96E-09F8-E0FD-B80E-CDC6DDDD606C}"/>
                    </a:ext>
                  </a:extLst>
                </p:cNvPr>
                <p:cNvSpPr txBox="1">
                  <a:spLocks noRot="1" noChangeAspect="1" noMove="1" noResize="1" noEditPoints="1" noAdjustHandles="1" noChangeArrowheads="1" noChangeShapeType="1" noTextEdit="1"/>
                </p:cNvSpPr>
                <p:nvPr/>
              </p:nvSpPr>
              <p:spPr>
                <a:xfrm>
                  <a:off x="9590225" y="6100343"/>
                  <a:ext cx="345544"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1C8FA2-2451-316C-16BC-4841AB238262}"/>
                    </a:ext>
                  </a:extLst>
                </p:cNvPr>
                <p:cNvSpPr txBox="1"/>
                <p:nvPr/>
              </p:nvSpPr>
              <p:spPr>
                <a:xfrm>
                  <a:off x="11545315" y="6133415"/>
                  <a:ext cx="323998"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𝑥</m:t>
                        </m:r>
                      </m:oMath>
                    </m:oMathPara>
                  </a14:m>
                  <a:endParaRPr lang="en-US" sz="1200">
                    <a:solidFill>
                      <a:schemeClr val="bg1"/>
                    </a:solidFill>
                  </a:endParaRPr>
                </a:p>
              </p:txBody>
            </p:sp>
          </mc:Choice>
          <mc:Fallback xmlns="">
            <p:sp>
              <p:nvSpPr>
                <p:cNvPr id="25" name="TextBox 24">
                  <a:extLst>
                    <a:ext uri="{FF2B5EF4-FFF2-40B4-BE49-F238E27FC236}">
                      <a16:creationId xmlns:a16="http://schemas.microsoft.com/office/drawing/2014/main" id="{A01C8FA2-2451-316C-16BC-4841AB238262}"/>
                    </a:ext>
                  </a:extLst>
                </p:cNvPr>
                <p:cNvSpPr txBox="1">
                  <a:spLocks noRot="1" noChangeAspect="1" noMove="1" noResize="1" noEditPoints="1" noAdjustHandles="1" noChangeArrowheads="1" noChangeShapeType="1" noTextEdit="1"/>
                </p:cNvSpPr>
                <p:nvPr/>
              </p:nvSpPr>
              <p:spPr>
                <a:xfrm>
                  <a:off x="11545315" y="6133415"/>
                  <a:ext cx="323998"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4399BA9-907D-F307-6EAB-18C68C67D2D7}"/>
                    </a:ext>
                  </a:extLst>
                </p:cNvPr>
                <p:cNvSpPr txBox="1"/>
                <p:nvPr/>
              </p:nvSpPr>
              <p:spPr>
                <a:xfrm>
                  <a:off x="9590225" y="4199894"/>
                  <a:ext cx="326756"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𝑦</m:t>
                        </m:r>
                      </m:oMath>
                    </m:oMathPara>
                  </a14:m>
                  <a:endParaRPr lang="en-US" sz="1200">
                    <a:solidFill>
                      <a:schemeClr val="bg1"/>
                    </a:solidFill>
                  </a:endParaRPr>
                </a:p>
              </p:txBody>
            </p:sp>
          </mc:Choice>
          <mc:Fallback xmlns="">
            <p:sp>
              <p:nvSpPr>
                <p:cNvPr id="27" name="TextBox 26">
                  <a:extLst>
                    <a:ext uri="{FF2B5EF4-FFF2-40B4-BE49-F238E27FC236}">
                      <a16:creationId xmlns:a16="http://schemas.microsoft.com/office/drawing/2014/main" id="{64399BA9-907D-F307-6EAB-18C68C67D2D7}"/>
                    </a:ext>
                  </a:extLst>
                </p:cNvPr>
                <p:cNvSpPr txBox="1">
                  <a:spLocks noRot="1" noChangeAspect="1" noMove="1" noResize="1" noEditPoints="1" noAdjustHandles="1" noChangeArrowheads="1" noChangeShapeType="1" noTextEdit="1"/>
                </p:cNvSpPr>
                <p:nvPr/>
              </p:nvSpPr>
              <p:spPr>
                <a:xfrm>
                  <a:off x="9590225" y="4199894"/>
                  <a:ext cx="326756"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A2D8BF-3966-49D6-3ADB-1A7A9DBA7F7F}"/>
                    </a:ext>
                  </a:extLst>
                </p:cNvPr>
                <p:cNvSpPr txBox="1"/>
                <p:nvPr/>
              </p:nvSpPr>
              <p:spPr>
                <a:xfrm>
                  <a:off x="10736608" y="5792913"/>
                  <a:ext cx="354263"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𝐻</m:t>
                        </m:r>
                      </m:oMath>
                    </m:oMathPara>
                  </a14:m>
                  <a:endParaRPr lang="en-US" sz="1200">
                    <a:solidFill>
                      <a:schemeClr val="bg1"/>
                    </a:solidFill>
                  </a:endParaRPr>
                </a:p>
              </p:txBody>
            </p:sp>
          </mc:Choice>
          <mc:Fallback xmlns="">
            <p:sp>
              <p:nvSpPr>
                <p:cNvPr id="28" name="TextBox 27">
                  <a:extLst>
                    <a:ext uri="{FF2B5EF4-FFF2-40B4-BE49-F238E27FC236}">
                      <a16:creationId xmlns:a16="http://schemas.microsoft.com/office/drawing/2014/main" id="{A6A2D8BF-3966-49D6-3ADB-1A7A9DBA7F7F}"/>
                    </a:ext>
                  </a:extLst>
                </p:cNvPr>
                <p:cNvSpPr txBox="1">
                  <a:spLocks noRot="1" noChangeAspect="1" noMove="1" noResize="1" noEditPoints="1" noAdjustHandles="1" noChangeArrowheads="1" noChangeShapeType="1" noTextEdit="1"/>
                </p:cNvSpPr>
                <p:nvPr/>
              </p:nvSpPr>
              <p:spPr>
                <a:xfrm>
                  <a:off x="10736608" y="5792913"/>
                  <a:ext cx="354263"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FC71FD-6A7D-975F-599D-1D8AC4CA05BD}"/>
                    </a:ext>
                  </a:extLst>
                </p:cNvPr>
                <p:cNvSpPr txBox="1"/>
                <p:nvPr/>
              </p:nvSpPr>
              <p:spPr>
                <a:xfrm>
                  <a:off x="9929099" y="5474134"/>
                  <a:ext cx="328360"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1200" b="0" i="1" smtClean="0">
                                <a:solidFill>
                                  <a:schemeClr val="bg1"/>
                                </a:solidFill>
                                <a:latin typeface="Cambria Math" panose="02040503050406030204" pitchFamily="18" charset="0"/>
                              </a:rPr>
                            </m:ctrlPr>
                          </m:accPr>
                          <m:e>
                            <m:r>
                              <a:rPr lang="en-US" sz="1200" b="0" i="1" smtClean="0">
                                <a:solidFill>
                                  <a:schemeClr val="bg1"/>
                                </a:solidFill>
                                <a:latin typeface="Cambria Math" panose="02040503050406030204" pitchFamily="18" charset="0"/>
                              </a:rPr>
                              <m:t>𝑛</m:t>
                            </m:r>
                          </m:e>
                        </m:acc>
                      </m:oMath>
                    </m:oMathPara>
                  </a14:m>
                  <a:endParaRPr lang="en-US" sz="1200">
                    <a:solidFill>
                      <a:schemeClr val="bg1"/>
                    </a:solidFill>
                  </a:endParaRPr>
                </a:p>
              </p:txBody>
            </p:sp>
          </mc:Choice>
          <mc:Fallback xmlns="">
            <p:sp>
              <p:nvSpPr>
                <p:cNvPr id="29" name="TextBox 28">
                  <a:extLst>
                    <a:ext uri="{FF2B5EF4-FFF2-40B4-BE49-F238E27FC236}">
                      <a16:creationId xmlns:a16="http://schemas.microsoft.com/office/drawing/2014/main" id="{D9FC71FD-6A7D-975F-599D-1D8AC4CA05BD}"/>
                    </a:ext>
                  </a:extLst>
                </p:cNvPr>
                <p:cNvSpPr txBox="1">
                  <a:spLocks noRot="1" noChangeAspect="1" noMove="1" noResize="1" noEditPoints="1" noAdjustHandles="1" noChangeArrowheads="1" noChangeShapeType="1" noTextEdit="1"/>
                </p:cNvSpPr>
                <p:nvPr/>
              </p:nvSpPr>
              <p:spPr>
                <a:xfrm>
                  <a:off x="9929099" y="5474134"/>
                  <a:ext cx="328360"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3B7214-AFB6-4CAB-72BC-1D15507D6E08}"/>
                    </a:ext>
                  </a:extLst>
                </p:cNvPr>
                <p:cNvSpPr txBox="1"/>
                <p:nvPr/>
              </p:nvSpPr>
              <p:spPr>
                <a:xfrm>
                  <a:off x="10272359" y="4873785"/>
                  <a:ext cx="432106"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1200" b="0" i="1" smtClean="0">
                                <a:solidFill>
                                  <a:schemeClr val="bg1"/>
                                </a:solidFill>
                                <a:latin typeface="Cambria Math" panose="02040503050406030204" pitchFamily="18" charset="0"/>
                              </a:rPr>
                            </m:ctrlPr>
                          </m:sSubPr>
                          <m:e>
                            <m:r>
                              <a:rPr lang="en-US" sz="1200" b="0" i="1" smtClean="0">
                                <a:solidFill>
                                  <a:schemeClr val="bg1"/>
                                </a:solidFill>
                                <a:latin typeface="Cambria Math" panose="02040503050406030204" pitchFamily="18" charset="0"/>
                              </a:rPr>
                              <m:t>𝑀</m:t>
                            </m:r>
                          </m:e>
                          <m:sub>
                            <m:r>
                              <a:rPr lang="en-US" sz="1200" b="0" i="1" smtClean="0">
                                <a:solidFill>
                                  <a:schemeClr val="bg1"/>
                                </a:solidFill>
                                <a:latin typeface="Cambria Math" panose="02040503050406030204" pitchFamily="18" charset="0"/>
                              </a:rPr>
                              <m:t>0</m:t>
                            </m:r>
                          </m:sub>
                        </m:sSub>
                      </m:oMath>
                    </m:oMathPara>
                  </a14:m>
                  <a:endParaRPr lang="en-US" sz="1200">
                    <a:solidFill>
                      <a:schemeClr val="bg1"/>
                    </a:solidFill>
                  </a:endParaRPr>
                </a:p>
              </p:txBody>
            </p:sp>
          </mc:Choice>
          <mc:Fallback xmlns="">
            <p:sp>
              <p:nvSpPr>
                <p:cNvPr id="30" name="TextBox 29">
                  <a:extLst>
                    <a:ext uri="{FF2B5EF4-FFF2-40B4-BE49-F238E27FC236}">
                      <a16:creationId xmlns:a16="http://schemas.microsoft.com/office/drawing/2014/main" id="{233B7214-AFB6-4CAB-72BC-1D15507D6E08}"/>
                    </a:ext>
                  </a:extLst>
                </p:cNvPr>
                <p:cNvSpPr txBox="1">
                  <a:spLocks noRot="1" noChangeAspect="1" noMove="1" noResize="1" noEditPoints="1" noAdjustHandles="1" noChangeArrowheads="1" noChangeShapeType="1" noTextEdit="1"/>
                </p:cNvSpPr>
                <p:nvPr/>
              </p:nvSpPr>
              <p:spPr>
                <a:xfrm>
                  <a:off x="10272359" y="4873785"/>
                  <a:ext cx="432106"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C2D5D2E-7F0E-116B-FA21-86C8AE4A660C}"/>
                    </a:ext>
                  </a:extLst>
                </p:cNvPr>
                <p:cNvSpPr txBox="1"/>
                <p:nvPr/>
              </p:nvSpPr>
              <p:spPr>
                <a:xfrm>
                  <a:off x="11112838" y="5277416"/>
                  <a:ext cx="5079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solidFill>
                                  <a:schemeClr val="bg1"/>
                                </a:solidFill>
                                <a:latin typeface="Cambria Math" panose="02040503050406030204" pitchFamily="18" charset="0"/>
                              </a:rPr>
                            </m:ctrlPr>
                          </m:dPr>
                          <m:e>
                            <m:r>
                              <a:rPr lang="en-US" sz="1200" i="1">
                                <a:solidFill>
                                  <a:schemeClr val="bg1"/>
                                </a:solidFill>
                                <a:latin typeface="Cambria Math" panose="02040503050406030204" pitchFamily="18" charset="0"/>
                                <a:ea typeface="Cambria Math" panose="02040503050406030204" pitchFamily="18" charset="0"/>
                              </a:rPr>
                              <m:t>∆</m:t>
                            </m:r>
                          </m:e>
                        </m:d>
                      </m:oMath>
                    </m:oMathPara>
                  </a14:m>
                  <a:endParaRPr lang="en-US" sz="1200">
                    <a:solidFill>
                      <a:schemeClr val="bg1"/>
                    </a:solidFill>
                  </a:endParaRPr>
                </a:p>
              </p:txBody>
            </p:sp>
          </mc:Choice>
          <mc:Fallback xmlns="">
            <p:sp>
              <p:nvSpPr>
                <p:cNvPr id="31" name="TextBox 30">
                  <a:extLst>
                    <a:ext uri="{FF2B5EF4-FFF2-40B4-BE49-F238E27FC236}">
                      <a16:creationId xmlns:a16="http://schemas.microsoft.com/office/drawing/2014/main" id="{FC2D5D2E-7F0E-116B-FA21-86C8AE4A660C}"/>
                    </a:ext>
                  </a:extLst>
                </p:cNvPr>
                <p:cNvSpPr txBox="1">
                  <a:spLocks noRot="1" noChangeAspect="1" noMove="1" noResize="1" noEditPoints="1" noAdjustHandles="1" noChangeArrowheads="1" noChangeShapeType="1" noTextEdit="1"/>
                </p:cNvSpPr>
                <p:nvPr/>
              </p:nvSpPr>
              <p:spPr>
                <a:xfrm>
                  <a:off x="11112838" y="5277416"/>
                  <a:ext cx="507918" cy="276999"/>
                </a:xfrm>
                <a:prstGeom prst="rect">
                  <a:avLst/>
                </a:prstGeom>
                <a:blipFill>
                  <a:blip r:embed="rId14"/>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83C2936E-03A2-F439-E41B-FB651BE9F9BD}"/>
                </a:ext>
              </a:extLst>
            </p:cNvPr>
            <p:cNvSpPr txBox="1"/>
            <p:nvPr/>
          </p:nvSpPr>
          <p:spPr>
            <a:xfrm>
              <a:off x="10278732" y="6486249"/>
              <a:ext cx="843501" cy="338554"/>
            </a:xfrm>
            <a:prstGeom prst="rect">
              <a:avLst/>
            </a:prstGeom>
            <a:noFill/>
          </p:spPr>
          <p:txBody>
            <a:bodyPr wrap="none" rtlCol="0">
              <a:spAutoFit/>
            </a:bodyPr>
            <a:lstStyle/>
            <a:p>
              <a:pPr algn="l"/>
              <a:r>
                <a:rPr lang="en-US" sz="1600" b="1" i="1">
                  <a:solidFill>
                    <a:schemeClr val="bg1"/>
                  </a:solidFill>
                  <a:latin typeface="Arial" panose="020B0604020202020204" pitchFamily="34" charset="0"/>
                  <a:cs typeface="Arial" panose="020B0604020202020204" pitchFamily="34" charset="0"/>
                </a:rPr>
                <a:t>Hình 9</a:t>
              </a:r>
            </a:p>
          </p:txBody>
        </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100BC5A-842F-56F6-79BF-936D87820530}"/>
                  </a:ext>
                </a:extLst>
              </p:cNvPr>
              <p:cNvSpPr txBox="1"/>
              <p:nvPr/>
            </p:nvSpPr>
            <p:spPr>
              <a:xfrm>
                <a:off x="289974" y="2000216"/>
                <a:ext cx="9320784" cy="1202252"/>
              </a:xfrm>
              <a:prstGeom prst="rect">
                <a:avLst/>
              </a:prstGeom>
              <a:noFill/>
            </p:spPr>
            <p:txBody>
              <a:bodyPr wrap="square">
                <a:spAutoFit/>
              </a:bodyPr>
              <a:lstStyle/>
              <a:p>
                <a:r>
                  <a:rPr lang="en-US" sz="3500" b="1" dirty="0">
                    <a:solidFill>
                      <a:srgbClr val="B7F4F3"/>
                    </a:solidFill>
                    <a:latin typeface="Arial" panose="020B0604020202020204" pitchFamily="34" charset="0"/>
                    <a:cs typeface="Arial" panose="020B0604020202020204" pitchFamily="34" charset="0"/>
                  </a:rPr>
                  <a:t>H1:</a:t>
                </a:r>
                <a:r>
                  <a:rPr lang="en-US" sz="3200" b="1" dirty="0">
                    <a:solidFill>
                      <a:srgbClr val="B7F4F3"/>
                    </a:solidFill>
                    <a:latin typeface="Arial" panose="020B0604020202020204" pitchFamily="34" charset="0"/>
                    <a:cs typeface="Arial" panose="020B0604020202020204" pitchFamily="34" charset="0"/>
                  </a:rPr>
                  <a:t> </a:t>
                </a:r>
                <a:r>
                  <a:rPr lang="en-US" sz="3400" b="1" dirty="0" err="1">
                    <a:solidFill>
                      <a:schemeClr val="bg1"/>
                    </a:solidFill>
                  </a:rPr>
                  <a:t>Chứng</a:t>
                </a:r>
                <a:r>
                  <a:rPr lang="en-US" sz="3400" b="1" dirty="0">
                    <a:solidFill>
                      <a:schemeClr val="bg1"/>
                    </a:solidFill>
                  </a:rPr>
                  <a:t> minh </a:t>
                </a:r>
                <a:r>
                  <a:rPr lang="en-US" sz="3400" b="1" dirty="0" err="1">
                    <a:solidFill>
                      <a:schemeClr val="bg1"/>
                    </a:solidFill>
                  </a:rPr>
                  <a:t>rằng</a:t>
                </a:r>
                <a:r>
                  <a:rPr lang="en-US" sz="3400" b="1" dirty="0">
                    <a:solidFill>
                      <a:schemeClr val="bg1"/>
                    </a:solidFill>
                  </a:rPr>
                  <a:t> </a:t>
                </a:r>
                <a:r>
                  <a:rPr lang="en-US" sz="3400" b="1" dirty="0" err="1">
                    <a:solidFill>
                      <a:schemeClr val="bg1"/>
                    </a:solidFill>
                  </a:rPr>
                  <a:t>hai</a:t>
                </a:r>
                <a:r>
                  <a:rPr lang="en-US" sz="3400" b="1" dirty="0">
                    <a:solidFill>
                      <a:schemeClr val="bg1"/>
                    </a:solidFill>
                  </a:rPr>
                  <a:t> </a:t>
                </a:r>
                <a:r>
                  <a:rPr lang="en-US" sz="3400" b="1" dirty="0" err="1">
                    <a:solidFill>
                      <a:schemeClr val="bg1"/>
                    </a:solidFill>
                  </a:rPr>
                  <a:t>vectơ</a:t>
                </a:r>
                <a:r>
                  <a:rPr lang="en-US" sz="3400" b="1" dirty="0">
                    <a:solidFill>
                      <a:schemeClr val="bg1"/>
                    </a:solidFill>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dirty="0">
                    <a:solidFill>
                      <a:schemeClr val="bg1"/>
                    </a:solidFill>
                  </a:rPr>
                  <a:t> </a:t>
                </a:r>
                <a:r>
                  <a:rPr lang="en-US" sz="3400" b="1" dirty="0" err="1">
                    <a:solidFill>
                      <a:schemeClr val="bg1"/>
                    </a:solidFill>
                  </a:rPr>
                  <a:t>và</a:t>
                </a:r>
                <a:r>
                  <a:rPr lang="en-US" sz="3400" b="1" dirty="0">
                    <a:solidFill>
                      <a:schemeClr val="bg1"/>
                    </a:solidFill>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oMath>
                </a14:m>
                <a:r>
                  <a:rPr lang="en-US" sz="3400" b="1" dirty="0">
                    <a:solidFill>
                      <a:schemeClr val="bg1"/>
                    </a:solidFill>
                  </a:rPr>
                  <a:t> </a:t>
                </a:r>
                <a:r>
                  <a:rPr lang="en-US" sz="3400" b="1" dirty="0" err="1">
                    <a:solidFill>
                      <a:schemeClr val="bg1"/>
                    </a:solidFill>
                  </a:rPr>
                  <a:t>cùng</a:t>
                </a:r>
                <a:r>
                  <a:rPr lang="en-US" sz="3400" b="1" dirty="0">
                    <a:solidFill>
                      <a:schemeClr val="bg1"/>
                    </a:solidFill>
                  </a:rPr>
                  <a:t> </a:t>
                </a:r>
                <a:r>
                  <a:rPr lang="en-US" sz="3400" b="1" dirty="0" err="1">
                    <a:solidFill>
                      <a:schemeClr val="bg1"/>
                    </a:solidFill>
                  </a:rPr>
                  <a:t>phương</a:t>
                </a:r>
                <a:r>
                  <a:rPr lang="en-US" sz="3400" b="1" dirty="0">
                    <a:solidFill>
                      <a:schemeClr val="bg1"/>
                    </a:solidFill>
                  </a:rPr>
                  <a:t> </a:t>
                </a:r>
                <a:r>
                  <a:rPr lang="en-US" sz="3400" b="1" dirty="0" err="1">
                    <a:solidFill>
                      <a:schemeClr val="bg1"/>
                    </a:solidFill>
                  </a:rPr>
                  <a:t>và</a:t>
                </a:r>
                <a:r>
                  <a:rPr lang="en-US" sz="3400" b="1" dirty="0">
                    <a:solidFill>
                      <a:schemeClr val="bg1"/>
                    </a:solidFill>
                  </a:rPr>
                  <a:t> </a:t>
                </a:r>
                <a:r>
                  <a:rPr lang="en-US" sz="3400" b="1" dirty="0" err="1">
                    <a:solidFill>
                      <a:schemeClr val="bg1"/>
                    </a:solidFill>
                  </a:rPr>
                  <a:t>tìm</a:t>
                </a:r>
                <a:r>
                  <a:rPr lang="en-US" sz="3400" b="1" dirty="0">
                    <a:solidFill>
                      <a:schemeClr val="bg1"/>
                    </a:solidFill>
                  </a:rPr>
                  <a:t> </a:t>
                </a:r>
                <a:r>
                  <a:rPr lang="en-US" sz="3400" b="1" dirty="0" err="1">
                    <a:solidFill>
                      <a:schemeClr val="bg1"/>
                    </a:solidFill>
                  </a:rPr>
                  <a:t>toạ</a:t>
                </a:r>
                <a:r>
                  <a:rPr lang="en-US" sz="3400" b="1" dirty="0">
                    <a:solidFill>
                      <a:schemeClr val="bg1"/>
                    </a:solidFill>
                  </a:rPr>
                  <a:t> </a:t>
                </a:r>
                <a:r>
                  <a:rPr lang="en-US" sz="3400" b="1" dirty="0" err="1">
                    <a:solidFill>
                      <a:schemeClr val="bg1"/>
                    </a:solidFill>
                  </a:rPr>
                  <a:t>độ</a:t>
                </a:r>
                <a:r>
                  <a:rPr lang="en-US" sz="3400" b="1" dirty="0">
                    <a:solidFill>
                      <a:schemeClr val="bg1"/>
                    </a:solidFill>
                  </a:rPr>
                  <a:t> </a:t>
                </a:r>
                <a:r>
                  <a:rPr lang="en-US" sz="3400" b="1" dirty="0" err="1">
                    <a:solidFill>
                      <a:schemeClr val="bg1"/>
                    </a:solidFill>
                  </a:rPr>
                  <a:t>của</a:t>
                </a:r>
                <a:r>
                  <a:rPr lang="en-US" sz="3400" b="1" dirty="0">
                    <a:solidFill>
                      <a:schemeClr val="bg1"/>
                    </a:solidFill>
                  </a:rPr>
                  <a:t> </a:t>
                </a:r>
                <a:r>
                  <a:rPr lang="en-US" sz="3400" b="1" dirty="0" err="1">
                    <a:solidFill>
                      <a:schemeClr val="bg1"/>
                    </a:solidFill>
                  </a:rPr>
                  <a:t>chúng</a:t>
                </a:r>
                <a:r>
                  <a:rPr lang="en-US" sz="3400" b="1" dirty="0">
                    <a:solidFill>
                      <a:schemeClr val="bg1"/>
                    </a:solidFill>
                  </a:rPr>
                  <a:t>.</a:t>
                </a:r>
                <a:endParaRPr lang="en-US" sz="3400" b="1" dirty="0">
                  <a:latin typeface="Arial" panose="020B0604020202020204" pitchFamily="34" charset="0"/>
                  <a:cs typeface="Arial" panose="020B0604020202020204" pitchFamily="34" charset="0"/>
                </a:endParaRPr>
              </a:p>
            </p:txBody>
          </p:sp>
        </mc:Choice>
        <mc:Fallback xmlns="">
          <p:sp>
            <p:nvSpPr>
              <p:cNvPr id="40" name="TextBox 39">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289974" y="2000216"/>
                <a:ext cx="9320784" cy="1202252"/>
              </a:xfrm>
              <a:prstGeom prst="rect">
                <a:avLst/>
              </a:prstGeom>
              <a:blipFill>
                <a:blip r:embed="rId15"/>
                <a:stretch>
                  <a:fillRect l="-1962" t="-4569" b="-17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100BC5A-842F-56F6-79BF-936D87820530}"/>
                  </a:ext>
                </a:extLst>
              </p:cNvPr>
              <p:cNvSpPr txBox="1"/>
              <p:nvPr/>
            </p:nvSpPr>
            <p:spPr>
              <a:xfrm>
                <a:off x="345482" y="5150784"/>
                <a:ext cx="9320784" cy="920188"/>
              </a:xfrm>
              <a:prstGeom prst="rect">
                <a:avLst/>
              </a:prstGeom>
              <a:noFill/>
            </p:spPr>
            <p:txBody>
              <a:bodyPr wrap="square">
                <a:spAutoFit/>
              </a:bodyPr>
              <a:lstStyle/>
              <a:p>
                <a:r>
                  <a:rPr lang="en-US" sz="3500" b="1" dirty="0">
                    <a:solidFill>
                      <a:srgbClr val="B7F4F3"/>
                    </a:solidFill>
                    <a:latin typeface="Arial" panose="020B0604020202020204" pitchFamily="34" charset="0"/>
                    <a:cs typeface="Arial" panose="020B0604020202020204" pitchFamily="34" charset="0"/>
                  </a:rPr>
                  <a:t>H3:</a:t>
                </a:r>
                <a:r>
                  <a:rPr lang="en-US" sz="3200" b="1" dirty="0">
                    <a:solidFill>
                      <a:srgbClr val="B7F4F3"/>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Giải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thích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công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thức</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𝒑</m:t>
                        </m:r>
                        <m:r>
                          <a:rPr lang="vi-VN" sz="3400" b="1" i="1">
                            <a:solidFill>
                              <a:schemeClr val="bg1"/>
                            </a:solidFill>
                            <a:latin typeface="Cambria Math" panose="02040503050406030204" pitchFamily="18" charset="0"/>
                          </a:rPr>
                          <m:t>|</m:t>
                        </m:r>
                      </m:num>
                      <m:den>
                        <m:r>
                          <a:rPr lang="vi-VN"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den>
                    </m:f>
                  </m:oMath>
                </a14:m>
                <a:r>
                  <a:rPr lang="vi-VN"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41" name="TextBox 40">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345482" y="5150784"/>
                <a:ext cx="9320784" cy="920188"/>
              </a:xfrm>
              <a:prstGeom prst="rect">
                <a:avLst/>
              </a:prstGeom>
              <a:blipFill>
                <a:blip r:embed="rId16"/>
                <a:stretch>
                  <a:fillRect l="-1962" b="-3974"/>
                </a:stretch>
              </a:blipFill>
            </p:spPr>
            <p:txBody>
              <a:bodyPr/>
              <a:lstStyle/>
              <a:p>
                <a:r>
                  <a:rPr lang="en-US">
                    <a:noFill/>
                  </a:rPr>
                  <a:t> </a:t>
                </a:r>
              </a:p>
            </p:txBody>
          </p:sp>
        </mc:Fallback>
      </mc:AlternateContent>
    </p:spTree>
    <p:extLst>
      <p:ext uri="{BB962C8B-B14F-4D97-AF65-F5344CB8AC3E}">
        <p14:creationId xmlns:p14="http://schemas.microsoft.com/office/powerpoint/2010/main" val="1104454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p:bldP spid="4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689659" y="1246501"/>
                <a:ext cx="9850599" cy="1974451"/>
              </a:xfrm>
              <a:prstGeom prst="rect">
                <a:avLst/>
              </a:prstGeom>
              <a:noFill/>
            </p:spPr>
            <p:txBody>
              <a:bodyPr wrap="square">
                <a:spAutoFit/>
              </a:bodyPr>
              <a:lstStyle/>
              <a:p>
                <a:r>
                  <a:rPr lang="en-US" sz="3500" b="1" dirty="0">
                    <a:solidFill>
                      <a:srgbClr val="FF0000"/>
                    </a:solidFill>
                    <a:latin typeface="Arial" panose="020B0604020202020204" pitchFamily="34" charset="0"/>
                    <a:cs typeface="Arial" panose="020B0604020202020204" pitchFamily="34" charset="0"/>
                  </a:rPr>
                  <a:t>TL: </a:t>
                </a:r>
                <a:r>
                  <a:rPr lang="en-US" sz="3500" b="1" dirty="0">
                    <a:solidFill>
                      <a:srgbClr val="B7F4F3"/>
                    </a:solidFill>
                    <a:latin typeface="Arial" panose="020B0604020202020204" pitchFamily="34" charset="0"/>
                    <a:cs typeface="Arial" panose="020B0604020202020204" pitchFamily="34" charset="0"/>
                  </a:rPr>
                  <a:t>H1:</a:t>
                </a:r>
                <a:r>
                  <a:rPr lang="en-US" sz="3200" b="1" dirty="0">
                    <a:solidFill>
                      <a:srgbClr val="B7F4F3"/>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Vì</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𝜟</m:t>
                                </m:r>
                              </m:e>
                            </m:d>
                          </m:e>
                          <m:e>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𝜟</m:t>
                                </m:r>
                              </m:e>
                            </m:d>
                          </m:e>
                        </m:eqAr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nên</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cùng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phương</a:t>
                </a:r>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689659" y="1246501"/>
                <a:ext cx="9850599" cy="1974451"/>
              </a:xfrm>
              <a:prstGeom prst="rect">
                <a:avLst/>
              </a:prstGeom>
              <a:blipFill>
                <a:blip r:embed="rId6"/>
                <a:stretch>
                  <a:fillRect l="-1795" b="-10185"/>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95BBE6FD-9BA6-E31B-0126-48EDB8A77BB5}"/>
              </a:ext>
            </a:extLst>
          </p:cNvPr>
          <p:cNvGrpSpPr/>
          <p:nvPr/>
        </p:nvGrpSpPr>
        <p:grpSpPr>
          <a:xfrm>
            <a:off x="9568115" y="4207713"/>
            <a:ext cx="2533646" cy="2624909"/>
            <a:chOff x="9335667" y="4199894"/>
            <a:chExt cx="2533646" cy="2624909"/>
          </a:xfrm>
        </p:grpSpPr>
        <p:cxnSp>
          <p:nvCxnSpPr>
            <p:cNvPr id="7" name="Straight Arrow Connector 6">
              <a:extLst>
                <a:ext uri="{FF2B5EF4-FFF2-40B4-BE49-F238E27FC236}">
                  <a16:creationId xmlns:a16="http://schemas.microsoft.com/office/drawing/2014/main" id="{F55C613D-4163-F042-46E8-BFF4DD5D3866}"/>
                </a:ext>
              </a:extLst>
            </p:cNvPr>
            <p:cNvCxnSpPr/>
            <p:nvPr/>
          </p:nvCxnSpPr>
          <p:spPr>
            <a:xfrm flipV="1">
              <a:off x="9876559" y="4255077"/>
              <a:ext cx="0" cy="234315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6EED34B-7583-2E59-27B6-205F636E4CE2}"/>
                </a:ext>
              </a:extLst>
            </p:cNvPr>
            <p:cNvCxnSpPr/>
            <p:nvPr/>
          </p:nvCxnSpPr>
          <p:spPr>
            <a:xfrm>
              <a:off x="9455973" y="6146223"/>
              <a:ext cx="231692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0909A3D-7E14-159C-0537-EFB354476AC3}"/>
                </a:ext>
              </a:extLst>
            </p:cNvPr>
            <p:cNvCxnSpPr>
              <a:cxnSpLocks/>
            </p:cNvCxnSpPr>
            <p:nvPr/>
          </p:nvCxnSpPr>
          <p:spPr>
            <a:xfrm rot="-1560000">
              <a:off x="9335667" y="5978498"/>
              <a:ext cx="2377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C82657F-F9AA-87FB-6A02-E52DC3CF672A}"/>
                </a:ext>
              </a:extLst>
            </p:cNvPr>
            <p:cNvCxnSpPr>
              <a:cxnSpLocks/>
            </p:cNvCxnSpPr>
            <p:nvPr/>
          </p:nvCxnSpPr>
          <p:spPr>
            <a:xfrm rot="960000" flipH="1" flipV="1">
              <a:off x="10035384" y="5325186"/>
              <a:ext cx="433365" cy="4333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EE8EEB-E86E-C45F-2FCB-DEBAF8A89FC2}"/>
                </a:ext>
              </a:extLst>
            </p:cNvPr>
            <p:cNvCxnSpPr>
              <a:cxnSpLocks/>
            </p:cNvCxnSpPr>
            <p:nvPr/>
          </p:nvCxnSpPr>
          <p:spPr>
            <a:xfrm rot="-1680000">
              <a:off x="10659050" y="5143767"/>
              <a:ext cx="0" cy="7315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4742FF5-C57D-A325-ADE8-785DDFF58505}"/>
                </a:ext>
              </a:extLst>
            </p:cNvPr>
            <p:cNvSpPr/>
            <p:nvPr/>
          </p:nvSpPr>
          <p:spPr>
            <a:xfrm>
              <a:off x="10455494" y="5164005"/>
              <a:ext cx="55620" cy="55620"/>
            </a:xfrm>
            <a:prstGeom prst="ellipse">
              <a:avLst/>
            </a:prstGeom>
            <a:solidFill>
              <a:srgbClr val="4FC1E9"/>
            </a:solidFill>
            <a:ln>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7F5B39E6-D9C7-1EDF-327B-C2836AF12EEE}"/>
                </a:ext>
              </a:extLst>
            </p:cNvPr>
            <p:cNvSpPr/>
            <p:nvPr/>
          </p:nvSpPr>
          <p:spPr>
            <a:xfrm rot="-1620000">
              <a:off x="10803789" y="5716926"/>
              <a:ext cx="93457" cy="93457"/>
            </a:xfrm>
            <a:prstGeom prst="rect">
              <a:avLst/>
            </a:prstGeom>
            <a:noFill/>
            <a:ln>
              <a:solidFill>
                <a:srgbClr val="4FC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5C0A96E-09F8-E0FD-B80E-CDC6DDDD606C}"/>
                    </a:ext>
                  </a:extLst>
                </p:cNvPr>
                <p:cNvSpPr txBox="1"/>
                <p:nvPr/>
              </p:nvSpPr>
              <p:spPr>
                <a:xfrm>
                  <a:off x="9590225" y="6100343"/>
                  <a:ext cx="345544"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𝑂</m:t>
                        </m:r>
                      </m:oMath>
                    </m:oMathPara>
                  </a14:m>
                  <a:endParaRPr lang="en-US" sz="1200">
                    <a:solidFill>
                      <a:schemeClr val="bg1"/>
                    </a:solidFill>
                  </a:endParaRPr>
                </a:p>
              </p:txBody>
            </p:sp>
          </mc:Choice>
          <mc:Fallback xmlns="">
            <p:sp>
              <p:nvSpPr>
                <p:cNvPr id="24" name="TextBox 23">
                  <a:extLst>
                    <a:ext uri="{FF2B5EF4-FFF2-40B4-BE49-F238E27FC236}">
                      <a16:creationId xmlns:a16="http://schemas.microsoft.com/office/drawing/2014/main" id="{B5C0A96E-09F8-E0FD-B80E-CDC6DDDD606C}"/>
                    </a:ext>
                  </a:extLst>
                </p:cNvPr>
                <p:cNvSpPr txBox="1">
                  <a:spLocks noRot="1" noChangeAspect="1" noMove="1" noResize="1" noEditPoints="1" noAdjustHandles="1" noChangeArrowheads="1" noChangeShapeType="1" noTextEdit="1"/>
                </p:cNvSpPr>
                <p:nvPr/>
              </p:nvSpPr>
              <p:spPr>
                <a:xfrm>
                  <a:off x="9590225" y="6100343"/>
                  <a:ext cx="345544" cy="2769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1C8FA2-2451-316C-16BC-4841AB238262}"/>
                    </a:ext>
                  </a:extLst>
                </p:cNvPr>
                <p:cNvSpPr txBox="1"/>
                <p:nvPr/>
              </p:nvSpPr>
              <p:spPr>
                <a:xfrm>
                  <a:off x="11545315" y="6133415"/>
                  <a:ext cx="323998"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𝑥</m:t>
                        </m:r>
                      </m:oMath>
                    </m:oMathPara>
                  </a14:m>
                  <a:endParaRPr lang="en-US" sz="1200">
                    <a:solidFill>
                      <a:schemeClr val="bg1"/>
                    </a:solidFill>
                  </a:endParaRPr>
                </a:p>
              </p:txBody>
            </p:sp>
          </mc:Choice>
          <mc:Fallback xmlns="">
            <p:sp>
              <p:nvSpPr>
                <p:cNvPr id="25" name="TextBox 24">
                  <a:extLst>
                    <a:ext uri="{FF2B5EF4-FFF2-40B4-BE49-F238E27FC236}">
                      <a16:creationId xmlns:a16="http://schemas.microsoft.com/office/drawing/2014/main" id="{A01C8FA2-2451-316C-16BC-4841AB238262}"/>
                    </a:ext>
                  </a:extLst>
                </p:cNvPr>
                <p:cNvSpPr txBox="1">
                  <a:spLocks noRot="1" noChangeAspect="1" noMove="1" noResize="1" noEditPoints="1" noAdjustHandles="1" noChangeArrowheads="1" noChangeShapeType="1" noTextEdit="1"/>
                </p:cNvSpPr>
                <p:nvPr/>
              </p:nvSpPr>
              <p:spPr>
                <a:xfrm>
                  <a:off x="11545315" y="6133415"/>
                  <a:ext cx="323998" cy="2769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4399BA9-907D-F307-6EAB-18C68C67D2D7}"/>
                    </a:ext>
                  </a:extLst>
                </p:cNvPr>
                <p:cNvSpPr txBox="1"/>
                <p:nvPr/>
              </p:nvSpPr>
              <p:spPr>
                <a:xfrm>
                  <a:off x="9590225" y="4199894"/>
                  <a:ext cx="326756"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𝑦</m:t>
                        </m:r>
                      </m:oMath>
                    </m:oMathPara>
                  </a14:m>
                  <a:endParaRPr lang="en-US" sz="1200">
                    <a:solidFill>
                      <a:schemeClr val="bg1"/>
                    </a:solidFill>
                  </a:endParaRPr>
                </a:p>
              </p:txBody>
            </p:sp>
          </mc:Choice>
          <mc:Fallback xmlns="">
            <p:sp>
              <p:nvSpPr>
                <p:cNvPr id="27" name="TextBox 26">
                  <a:extLst>
                    <a:ext uri="{FF2B5EF4-FFF2-40B4-BE49-F238E27FC236}">
                      <a16:creationId xmlns:a16="http://schemas.microsoft.com/office/drawing/2014/main" id="{64399BA9-907D-F307-6EAB-18C68C67D2D7}"/>
                    </a:ext>
                  </a:extLst>
                </p:cNvPr>
                <p:cNvSpPr txBox="1">
                  <a:spLocks noRot="1" noChangeAspect="1" noMove="1" noResize="1" noEditPoints="1" noAdjustHandles="1" noChangeArrowheads="1" noChangeShapeType="1" noTextEdit="1"/>
                </p:cNvSpPr>
                <p:nvPr/>
              </p:nvSpPr>
              <p:spPr>
                <a:xfrm>
                  <a:off x="9590225" y="4199894"/>
                  <a:ext cx="326756"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A2D8BF-3966-49D6-3ADB-1A7A9DBA7F7F}"/>
                    </a:ext>
                  </a:extLst>
                </p:cNvPr>
                <p:cNvSpPr txBox="1"/>
                <p:nvPr/>
              </p:nvSpPr>
              <p:spPr>
                <a:xfrm>
                  <a:off x="10736608" y="5792913"/>
                  <a:ext cx="354263"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US" sz="1200" b="0" i="1" smtClean="0">
                            <a:solidFill>
                              <a:schemeClr val="bg1"/>
                            </a:solidFill>
                            <a:latin typeface="Cambria Math" panose="02040503050406030204" pitchFamily="18" charset="0"/>
                          </a:rPr>
                          <m:t>𝐻</m:t>
                        </m:r>
                      </m:oMath>
                    </m:oMathPara>
                  </a14:m>
                  <a:endParaRPr lang="en-US" sz="1200">
                    <a:solidFill>
                      <a:schemeClr val="bg1"/>
                    </a:solidFill>
                  </a:endParaRPr>
                </a:p>
              </p:txBody>
            </p:sp>
          </mc:Choice>
          <mc:Fallback xmlns="">
            <p:sp>
              <p:nvSpPr>
                <p:cNvPr id="28" name="TextBox 27">
                  <a:extLst>
                    <a:ext uri="{FF2B5EF4-FFF2-40B4-BE49-F238E27FC236}">
                      <a16:creationId xmlns:a16="http://schemas.microsoft.com/office/drawing/2014/main" id="{A6A2D8BF-3966-49D6-3ADB-1A7A9DBA7F7F}"/>
                    </a:ext>
                  </a:extLst>
                </p:cNvPr>
                <p:cNvSpPr txBox="1">
                  <a:spLocks noRot="1" noChangeAspect="1" noMove="1" noResize="1" noEditPoints="1" noAdjustHandles="1" noChangeArrowheads="1" noChangeShapeType="1" noTextEdit="1"/>
                </p:cNvSpPr>
                <p:nvPr/>
              </p:nvSpPr>
              <p:spPr>
                <a:xfrm>
                  <a:off x="10736608" y="5792913"/>
                  <a:ext cx="354263"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FC71FD-6A7D-975F-599D-1D8AC4CA05BD}"/>
                    </a:ext>
                  </a:extLst>
                </p:cNvPr>
                <p:cNvSpPr txBox="1"/>
                <p:nvPr/>
              </p:nvSpPr>
              <p:spPr>
                <a:xfrm>
                  <a:off x="9929099" y="5474134"/>
                  <a:ext cx="328360"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1200" b="0" i="1" smtClean="0">
                                <a:solidFill>
                                  <a:schemeClr val="bg1"/>
                                </a:solidFill>
                                <a:latin typeface="Cambria Math" panose="02040503050406030204" pitchFamily="18" charset="0"/>
                              </a:rPr>
                            </m:ctrlPr>
                          </m:accPr>
                          <m:e>
                            <m:r>
                              <a:rPr lang="en-US" sz="1200" b="0" i="1" smtClean="0">
                                <a:solidFill>
                                  <a:schemeClr val="bg1"/>
                                </a:solidFill>
                                <a:latin typeface="Cambria Math" panose="02040503050406030204" pitchFamily="18" charset="0"/>
                              </a:rPr>
                              <m:t>𝑛</m:t>
                            </m:r>
                          </m:e>
                        </m:acc>
                      </m:oMath>
                    </m:oMathPara>
                  </a14:m>
                  <a:endParaRPr lang="en-US" sz="1200">
                    <a:solidFill>
                      <a:schemeClr val="bg1"/>
                    </a:solidFill>
                  </a:endParaRPr>
                </a:p>
              </p:txBody>
            </p:sp>
          </mc:Choice>
          <mc:Fallback xmlns="">
            <p:sp>
              <p:nvSpPr>
                <p:cNvPr id="29" name="TextBox 28">
                  <a:extLst>
                    <a:ext uri="{FF2B5EF4-FFF2-40B4-BE49-F238E27FC236}">
                      <a16:creationId xmlns:a16="http://schemas.microsoft.com/office/drawing/2014/main" id="{D9FC71FD-6A7D-975F-599D-1D8AC4CA05BD}"/>
                    </a:ext>
                  </a:extLst>
                </p:cNvPr>
                <p:cNvSpPr txBox="1">
                  <a:spLocks noRot="1" noChangeAspect="1" noMove="1" noResize="1" noEditPoints="1" noAdjustHandles="1" noChangeArrowheads="1" noChangeShapeType="1" noTextEdit="1"/>
                </p:cNvSpPr>
                <p:nvPr/>
              </p:nvSpPr>
              <p:spPr>
                <a:xfrm>
                  <a:off x="9929099" y="5474134"/>
                  <a:ext cx="328360"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3B7214-AFB6-4CAB-72BC-1D15507D6E08}"/>
                    </a:ext>
                  </a:extLst>
                </p:cNvPr>
                <p:cNvSpPr txBox="1"/>
                <p:nvPr/>
              </p:nvSpPr>
              <p:spPr>
                <a:xfrm>
                  <a:off x="10272359" y="4873785"/>
                  <a:ext cx="432106" cy="27699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en-US" sz="1200" b="0" i="1" smtClean="0">
                                <a:solidFill>
                                  <a:schemeClr val="bg1"/>
                                </a:solidFill>
                                <a:latin typeface="Cambria Math" panose="02040503050406030204" pitchFamily="18" charset="0"/>
                              </a:rPr>
                            </m:ctrlPr>
                          </m:sSubPr>
                          <m:e>
                            <m:r>
                              <a:rPr lang="en-US" sz="1200" b="0" i="1" smtClean="0">
                                <a:solidFill>
                                  <a:schemeClr val="bg1"/>
                                </a:solidFill>
                                <a:latin typeface="Cambria Math" panose="02040503050406030204" pitchFamily="18" charset="0"/>
                              </a:rPr>
                              <m:t>𝑀</m:t>
                            </m:r>
                          </m:e>
                          <m:sub>
                            <m:r>
                              <a:rPr lang="en-US" sz="1200" b="0" i="1" smtClean="0">
                                <a:solidFill>
                                  <a:schemeClr val="bg1"/>
                                </a:solidFill>
                                <a:latin typeface="Cambria Math" panose="02040503050406030204" pitchFamily="18" charset="0"/>
                              </a:rPr>
                              <m:t>0</m:t>
                            </m:r>
                          </m:sub>
                        </m:sSub>
                      </m:oMath>
                    </m:oMathPara>
                  </a14:m>
                  <a:endParaRPr lang="en-US" sz="1200">
                    <a:solidFill>
                      <a:schemeClr val="bg1"/>
                    </a:solidFill>
                  </a:endParaRPr>
                </a:p>
              </p:txBody>
            </p:sp>
          </mc:Choice>
          <mc:Fallback xmlns="">
            <p:sp>
              <p:nvSpPr>
                <p:cNvPr id="30" name="TextBox 29">
                  <a:extLst>
                    <a:ext uri="{FF2B5EF4-FFF2-40B4-BE49-F238E27FC236}">
                      <a16:creationId xmlns:a16="http://schemas.microsoft.com/office/drawing/2014/main" id="{233B7214-AFB6-4CAB-72BC-1D15507D6E08}"/>
                    </a:ext>
                  </a:extLst>
                </p:cNvPr>
                <p:cNvSpPr txBox="1">
                  <a:spLocks noRot="1" noChangeAspect="1" noMove="1" noResize="1" noEditPoints="1" noAdjustHandles="1" noChangeArrowheads="1" noChangeShapeType="1" noTextEdit="1"/>
                </p:cNvSpPr>
                <p:nvPr/>
              </p:nvSpPr>
              <p:spPr>
                <a:xfrm>
                  <a:off x="10272359" y="4873785"/>
                  <a:ext cx="432106"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C2D5D2E-7F0E-116B-FA21-86C8AE4A660C}"/>
                    </a:ext>
                  </a:extLst>
                </p:cNvPr>
                <p:cNvSpPr txBox="1"/>
                <p:nvPr/>
              </p:nvSpPr>
              <p:spPr>
                <a:xfrm>
                  <a:off x="11112838" y="5277416"/>
                  <a:ext cx="5079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1200" b="0" i="1" smtClean="0">
                                <a:solidFill>
                                  <a:schemeClr val="bg1"/>
                                </a:solidFill>
                                <a:latin typeface="Cambria Math" panose="02040503050406030204" pitchFamily="18" charset="0"/>
                              </a:rPr>
                            </m:ctrlPr>
                          </m:dPr>
                          <m:e>
                            <m:r>
                              <a:rPr lang="en-US" sz="1200" i="1">
                                <a:solidFill>
                                  <a:schemeClr val="bg1"/>
                                </a:solidFill>
                                <a:latin typeface="Cambria Math" panose="02040503050406030204" pitchFamily="18" charset="0"/>
                                <a:ea typeface="Cambria Math" panose="02040503050406030204" pitchFamily="18" charset="0"/>
                              </a:rPr>
                              <m:t>∆</m:t>
                            </m:r>
                          </m:e>
                        </m:d>
                      </m:oMath>
                    </m:oMathPara>
                  </a14:m>
                  <a:endParaRPr lang="en-US" sz="1200">
                    <a:solidFill>
                      <a:schemeClr val="bg1"/>
                    </a:solidFill>
                  </a:endParaRPr>
                </a:p>
              </p:txBody>
            </p:sp>
          </mc:Choice>
          <mc:Fallback xmlns="">
            <p:sp>
              <p:nvSpPr>
                <p:cNvPr id="31" name="TextBox 30">
                  <a:extLst>
                    <a:ext uri="{FF2B5EF4-FFF2-40B4-BE49-F238E27FC236}">
                      <a16:creationId xmlns:a16="http://schemas.microsoft.com/office/drawing/2014/main" id="{FC2D5D2E-7F0E-116B-FA21-86C8AE4A660C}"/>
                    </a:ext>
                  </a:extLst>
                </p:cNvPr>
                <p:cNvSpPr txBox="1">
                  <a:spLocks noRot="1" noChangeAspect="1" noMove="1" noResize="1" noEditPoints="1" noAdjustHandles="1" noChangeArrowheads="1" noChangeShapeType="1" noTextEdit="1"/>
                </p:cNvSpPr>
                <p:nvPr/>
              </p:nvSpPr>
              <p:spPr>
                <a:xfrm>
                  <a:off x="11112838" y="5277416"/>
                  <a:ext cx="507918" cy="276999"/>
                </a:xfrm>
                <a:prstGeom prst="rect">
                  <a:avLst/>
                </a:prstGeom>
                <a:blipFill>
                  <a:blip r:embed="rId13"/>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83C2936E-03A2-F439-E41B-FB651BE9F9BD}"/>
                </a:ext>
              </a:extLst>
            </p:cNvPr>
            <p:cNvSpPr txBox="1"/>
            <p:nvPr/>
          </p:nvSpPr>
          <p:spPr>
            <a:xfrm>
              <a:off x="10278732" y="6486249"/>
              <a:ext cx="843501" cy="338554"/>
            </a:xfrm>
            <a:prstGeom prst="rect">
              <a:avLst/>
            </a:prstGeom>
            <a:noFill/>
          </p:spPr>
          <p:txBody>
            <a:bodyPr wrap="none" rtlCol="0">
              <a:spAutoFit/>
            </a:bodyPr>
            <a:lstStyle/>
            <a:p>
              <a:pPr algn="l"/>
              <a:r>
                <a:rPr lang="en-US" sz="1600" b="1" i="1">
                  <a:solidFill>
                    <a:schemeClr val="bg1"/>
                  </a:solidFill>
                  <a:latin typeface="Arial" panose="020B0604020202020204" pitchFamily="34" charset="0"/>
                  <a:cs typeface="Arial" panose="020B0604020202020204" pitchFamily="34" charset="0"/>
                </a:rPr>
                <a:t>Hình 9</a:t>
              </a: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0577AE-3979-CCFD-4A30-BF720AAF8422}"/>
                  </a:ext>
                </a:extLst>
              </p:cNvPr>
              <p:cNvSpPr txBox="1"/>
              <p:nvPr/>
            </p:nvSpPr>
            <p:spPr>
              <a:xfrm>
                <a:off x="689659" y="3247434"/>
                <a:ext cx="10991691" cy="3358612"/>
              </a:xfrm>
              <a:prstGeom prst="rect">
                <a:avLst/>
              </a:prstGeom>
              <a:noFill/>
            </p:spPr>
            <p:txBody>
              <a:bodyPr wrap="square">
                <a:spAutoFit/>
              </a:bodyPr>
              <a:lstStyle/>
              <a:p>
                <a:r>
                  <a:rPr lang="en-US" sz="3500" b="1" dirty="0">
                    <a:solidFill>
                      <a:srgbClr val="B7F4F3"/>
                    </a:solidFill>
                    <a:latin typeface="Arial" panose="020B0604020202020204" pitchFamily="34" charset="0"/>
                    <a:cs typeface="Arial" panose="020B0604020202020204" pitchFamily="34" charset="0"/>
                  </a:rPr>
                  <a:t>      H2:</a:t>
                </a:r>
                <a:r>
                  <a:rPr lang="en-US" sz="3200" b="1" dirty="0">
                    <a:solidFill>
                      <a:srgbClr val="B7F4F3"/>
                    </a:solidFill>
                    <a:latin typeface="Arial" panose="020B0604020202020204" pitchFamily="34" charset="0"/>
                    <a:cs typeface="Arial" panose="020B0604020202020204" pitchFamily="34" charset="0"/>
                  </a:rPr>
                  <a:t> </a:t>
                </a:r>
                <a:r>
                  <a:rPr lang="en-US" sz="3400" b="1" dirty="0">
                    <a:solidFill>
                      <a:schemeClr val="bg1"/>
                    </a:solidFill>
                    <a:latin typeface="Arial" panose="020B0604020202020204" pitchFamily="34" charset="0"/>
                    <a:cs typeface="Arial" panose="020B0604020202020204" pitchFamily="34" charset="0"/>
                  </a:rPr>
                  <a:t>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oMath>
                </a14:m>
                <a:endParaRPr lang="en-US" sz="3400" b="1" dirty="0">
                  <a:solidFill>
                    <a:schemeClr val="bg1"/>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3400" b="1" i="1">
                          <a:solidFill>
                            <a:schemeClr val="bg1"/>
                          </a:solidFill>
                          <a:latin typeface="Cambria Math" panose="02040503050406030204" pitchFamily="18" charset="0"/>
                        </a:rPr>
                        <m:t>𝒑</m:t>
                      </m:r>
                      <m:r>
                        <a:rPr lang="en-US"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𝑯</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𝑯</m:t>
                              </m:r>
                            </m:sub>
                          </m:sSub>
                        </m:e>
                      </m:d>
                    </m:oMath>
                  </m:oMathPara>
                </a14:m>
                <a:endParaRPr lang="en-US" sz="3400" b="1" i="1" dirty="0">
                  <a:solidFill>
                    <a:schemeClr val="bg1"/>
                  </a:solidFill>
                  <a:latin typeface="Arial" panose="020B0604020202020204" pitchFamily="34" charset="0"/>
                  <a:cs typeface="Arial" panose="020B0604020202020204" pitchFamily="34" charset="0"/>
                </a:endParaRPr>
              </a:p>
              <a:p>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 </m:t>
                    </m:r>
                  </m:oMath>
                </a14:m>
                <a:r>
                  <a:rPr lang="en-US" sz="3400" b="1" dirty="0">
                    <a:solidFill>
                      <a:schemeClr val="bg1"/>
                    </a:solidFill>
                    <a:latin typeface="Arial" panose="020B0604020202020204" pitchFamily="34" charset="0"/>
                    <a:cs typeface="Arial" panose="020B0604020202020204" pitchFamily="34" charset="0"/>
                  </a:rPr>
                  <a:t>  (1)</a:t>
                </a:r>
              </a:p>
              <a:p>
                <a:r>
                  <a:rPr lang="en-US" sz="3400" b="1" dirty="0" err="1">
                    <a:solidFill>
                      <a:schemeClr val="bg1"/>
                    </a:solidFill>
                    <a:latin typeface="Arial" panose="020B0604020202020204" pitchFamily="34" charset="0"/>
                    <a:cs typeface="Arial" panose="020B0604020202020204" pitchFamily="34" charset="0"/>
                  </a:rPr>
                  <a:t>Mà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𝑯</m:t>
                    </m:r>
                    <m:r>
                      <a:rPr lang="en-US" sz="3400" b="1" i="1">
                        <a:solidFill>
                          <a:schemeClr val="bg1"/>
                        </a:solidFill>
                        <a:latin typeface="Cambria Math" panose="02040503050406030204" pitchFamily="18" charset="0"/>
                      </a:rPr>
                      <m:t>∈</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m:t>
                        </m:r>
                      </m:e>
                    </m:d>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nên</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𝒂</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𝒄</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endParaRPr lang="en-US" sz="3400" b="1" i="1" dirty="0">
                  <a:solidFill>
                    <a:schemeClr val="bg1"/>
                  </a:solidFill>
                  <a:latin typeface="Arial" panose="020B0604020202020204" pitchFamily="34" charset="0"/>
                  <a:cs typeface="Arial" panose="020B0604020202020204" pitchFamily="34" charset="0"/>
                </a:endParaRPr>
              </a:p>
              <a:p>
                <a14:m>
                  <m:oMath xmlns:m="http://schemas.openxmlformats.org/officeDocument/2006/math">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𝑯</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𝒄</m:t>
                    </m:r>
                  </m:oMath>
                </a14:m>
                <a:r>
                  <a:rPr lang="en-US" sz="3400" b="1" dirty="0">
                    <a:solidFill>
                      <a:schemeClr val="bg1"/>
                    </a:solidFill>
                    <a:latin typeface="Arial" panose="020B0604020202020204" pitchFamily="34" charset="0"/>
                    <a:cs typeface="Arial" panose="020B0604020202020204" pitchFamily="34" charset="0"/>
                  </a:rPr>
                  <a:t>   (2)</a:t>
                </a:r>
              </a:p>
              <a:p>
                <a:r>
                  <a:rPr lang="en-US" sz="3400" b="1" dirty="0" err="1">
                    <a:solidFill>
                      <a:schemeClr val="bg1"/>
                    </a:solidFill>
                    <a:latin typeface="Arial" panose="020B0604020202020204" pitchFamily="34" charset="0"/>
                    <a:cs typeface="Arial" panose="020B0604020202020204" pitchFamily="34" charset="0"/>
                  </a:rPr>
                  <a:t>Từ</a:t>
                </a:r>
                <a:r>
                  <a:rPr lang="en-US" sz="3400" b="1" dirty="0">
                    <a:solidFill>
                      <a:schemeClr val="bg1"/>
                    </a:solidFill>
                    <a:latin typeface="Arial" panose="020B0604020202020204" pitchFamily="34" charset="0"/>
                    <a:cs typeface="Arial" panose="020B0604020202020204" pitchFamily="34" charset="0"/>
                  </a:rPr>
                  <a:t> (1)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(2) </a:t>
                </a:r>
                <a:r>
                  <a:rPr lang="en-US" sz="3400" b="1" dirty="0" err="1">
                    <a:solidFill>
                      <a:schemeClr val="bg1"/>
                    </a:solidFill>
                    <a:latin typeface="Arial" panose="020B0604020202020204" pitchFamily="34" charset="0"/>
                    <a:cs typeface="Arial" panose="020B0604020202020204" pitchFamily="34" charset="0"/>
                  </a:rPr>
                  <a:t>suy</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ra</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𝒂</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𝒄</m:t>
                    </m:r>
                  </m:oMath>
                </a14:m>
                <a:endParaRPr lang="en-US" sz="3400" b="1"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90577AE-3979-CCFD-4A30-BF720AAF8422}"/>
                  </a:ext>
                </a:extLst>
              </p:cNvPr>
              <p:cNvSpPr txBox="1">
                <a:spLocks noRot="1" noChangeAspect="1" noMove="1" noResize="1" noEditPoints="1" noAdjustHandles="1" noChangeArrowheads="1" noChangeShapeType="1" noTextEdit="1"/>
              </p:cNvSpPr>
              <p:nvPr/>
            </p:nvSpPr>
            <p:spPr>
              <a:xfrm>
                <a:off x="689659" y="3247434"/>
                <a:ext cx="10991691" cy="3358612"/>
              </a:xfrm>
              <a:prstGeom prst="rect">
                <a:avLst/>
              </a:prstGeom>
              <a:blipFill>
                <a:blip r:embed="rId14"/>
                <a:stretch>
                  <a:fillRect l="-1553" t="-1452" b="-5445"/>
                </a:stretch>
              </a:blipFill>
            </p:spPr>
            <p:txBody>
              <a:bodyPr/>
              <a:lstStyle/>
              <a:p>
                <a:r>
                  <a:rPr lang="en-US">
                    <a:noFill/>
                  </a:rPr>
                  <a:t> </a:t>
                </a:r>
              </a:p>
            </p:txBody>
          </p:sp>
        </mc:Fallback>
      </mc:AlternateContent>
    </p:spTree>
    <p:extLst>
      <p:ext uri="{BB962C8B-B14F-4D97-AF65-F5344CB8AC3E}">
        <p14:creationId xmlns:p14="http://schemas.microsoft.com/office/powerpoint/2010/main" val="2230194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up)">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wipe(up)">
                                      <p:cBhvr>
                                        <p:cTn id="3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100BC5A-842F-56F6-79BF-936D87820530}"/>
                  </a:ext>
                </a:extLst>
              </p:cNvPr>
              <p:cNvSpPr txBox="1"/>
              <p:nvPr/>
            </p:nvSpPr>
            <p:spPr>
              <a:xfrm>
                <a:off x="689659" y="1301944"/>
                <a:ext cx="9850599" cy="920188"/>
              </a:xfrm>
              <a:prstGeom prst="rect">
                <a:avLst/>
              </a:prstGeom>
              <a:noFill/>
            </p:spPr>
            <p:txBody>
              <a:bodyPr wrap="square">
                <a:spAutoFit/>
              </a:bodyPr>
              <a:lstStyle/>
              <a:p>
                <a:r>
                  <a:rPr lang="en-US" sz="3500" b="1">
                    <a:solidFill>
                      <a:srgbClr val="B7F4F3"/>
                    </a:solidFill>
                    <a:latin typeface="Arial" panose="020B0604020202020204" pitchFamily="34" charset="0"/>
                    <a:cs typeface="Arial" panose="020B0604020202020204" pitchFamily="34" charset="0"/>
                  </a:rPr>
                  <a:t>H3:</a:t>
                </a:r>
                <a:r>
                  <a:rPr lang="en-US" sz="3200" b="1">
                    <a:solidFill>
                      <a:srgbClr val="B7F4F3"/>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Từ cmt ta có </a:t>
                </a:r>
                <a14:m>
                  <m:oMath xmlns:m="http://schemas.openxmlformats.org/officeDocument/2006/math">
                    <m:r>
                      <a:rPr lang="en-US" sz="3400" b="1" i="1">
                        <a:solidFill>
                          <a:schemeClr val="bg1"/>
                        </a:solidFill>
                        <a:latin typeface="Cambria Math" panose="02040503050406030204" pitchFamily="18" charset="0"/>
                      </a:rPr>
                      <m:t>𝒑</m:t>
                    </m:r>
                    <m:r>
                      <a:rPr lang="en-US" sz="3400" b="1" i="1">
                        <a:solidFill>
                          <a:schemeClr val="bg1"/>
                        </a:solidFill>
                        <a:latin typeface="Cambria Math" panose="02040503050406030204" pitchFamily="18" charset="0"/>
                      </a:rPr>
                      <m:t>=</m:t>
                    </m:r>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oMath>
                </a14:m>
                <a:r>
                  <a:rPr lang="en-US" sz="3400" b="1">
                    <a:solidFill>
                      <a:schemeClr val="bg1"/>
                    </a:solidFill>
                    <a:latin typeface="Arial" panose="020B0604020202020204" pitchFamily="34" charset="0"/>
                    <a:cs typeface="Arial" panose="020B0604020202020204" pitchFamily="34" charset="0"/>
                  </a:rPr>
                  <a:t> nên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𝑯𝑴</m:t>
                                </m:r>
                              </m:e>
                            </m:acc>
                          </m:e>
                          <m:sub>
                            <m:r>
                              <a:rPr lang="en-US" sz="3400" b="1" i="1">
                                <a:solidFill>
                                  <a:schemeClr val="bg1"/>
                                </a:solidFill>
                                <a:latin typeface="Cambria Math" panose="02040503050406030204" pitchFamily="18" charset="0"/>
                              </a:rPr>
                              <m:t>𝟎</m:t>
                            </m:r>
                          </m:sub>
                        </m:sSub>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d>
                          <m:dPr>
                            <m:begChr m:val="|"/>
                            <m:endChr m:val="|"/>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𝒑</m:t>
                            </m:r>
                          </m:e>
                        </m:d>
                      </m:num>
                      <m:den>
                        <m:d>
                          <m:dPr>
                            <m:begChr m:val="|"/>
                            <m:endChr m:val="|"/>
                            <m:ctrlPr>
                              <a:rPr lang="en-US" sz="3400" b="1" i="1">
                                <a:solidFill>
                                  <a:schemeClr val="bg1"/>
                                </a:solidFill>
                                <a:latin typeface="Cambria Math" panose="02040503050406030204" pitchFamily="18" charset="0"/>
                              </a:rPr>
                            </m:ctrlPr>
                          </m:dPr>
                          <m:e>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e>
                        </m:d>
                      </m:den>
                    </m:f>
                  </m:oMath>
                </a14:m>
                <a:endParaRPr lang="en-US" sz="3400" b="1">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7100BC5A-842F-56F6-79BF-936D87820530}"/>
                  </a:ext>
                </a:extLst>
              </p:cNvPr>
              <p:cNvSpPr txBox="1">
                <a:spLocks noRot="1" noChangeAspect="1" noMove="1" noResize="1" noEditPoints="1" noAdjustHandles="1" noChangeArrowheads="1" noChangeShapeType="1" noTextEdit="1"/>
              </p:cNvSpPr>
              <p:nvPr/>
            </p:nvSpPr>
            <p:spPr>
              <a:xfrm>
                <a:off x="689659" y="1301944"/>
                <a:ext cx="9850599" cy="920188"/>
              </a:xfrm>
              <a:prstGeom prst="rect">
                <a:avLst/>
              </a:prstGeom>
              <a:blipFill>
                <a:blip r:embed="rId6"/>
                <a:stretch>
                  <a:fillRect l="-1795" b="-4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0577AE-3979-CCFD-4A30-BF720AAF8422}"/>
                  </a:ext>
                </a:extLst>
              </p:cNvPr>
              <p:cNvSpPr txBox="1"/>
              <p:nvPr/>
            </p:nvSpPr>
            <p:spPr>
              <a:xfrm>
                <a:off x="400692" y="2444802"/>
                <a:ext cx="11383766" cy="2560253"/>
              </a:xfrm>
              <a:prstGeom prst="rect">
                <a:avLst/>
              </a:prstGeom>
              <a:noFill/>
            </p:spPr>
            <p:txBody>
              <a:bodyPr wrap="square">
                <a:spAutoFit/>
              </a:bodyPr>
              <a:lstStyle/>
              <a:p>
                <a:pPr algn="just">
                  <a:lnSpc>
                    <a:spcPct val="120000"/>
                  </a:lnSpc>
                </a:pPr>
                <a:r>
                  <a:rPr lang="en-US" sz="3400" b="1">
                    <a:solidFill>
                      <a:schemeClr val="bg1"/>
                    </a:solidFill>
                    <a:latin typeface="Arial" panose="020B0604020202020204" pitchFamily="34" charset="0"/>
                    <a:cs typeface="Arial" panose="020B0604020202020204" pitchFamily="34" charset="0"/>
                  </a:rPr>
                  <a:t>Trong mặt phẳng </a:t>
                </a:r>
                <a14:m>
                  <m:oMath xmlns:m="http://schemas.openxmlformats.org/officeDocument/2006/math">
                    <m:r>
                      <a:rPr lang="en-US" sz="3400" b="1" i="1">
                        <a:solidFill>
                          <a:schemeClr val="bg1"/>
                        </a:solidFill>
                        <a:latin typeface="Cambria Math" panose="02040503050406030204" pitchFamily="18" charset="0"/>
                      </a:rPr>
                      <m:t>𝑶𝒙𝒚</m:t>
                    </m:r>
                  </m:oMath>
                </a14:m>
                <a:r>
                  <a:rPr lang="en-US" sz="3400" b="1">
                    <a:solidFill>
                      <a:schemeClr val="bg1"/>
                    </a:solidFill>
                    <a:latin typeface="Arial" panose="020B0604020202020204" pitchFamily="34" charset="0"/>
                    <a:cs typeface="Arial" panose="020B0604020202020204" pitchFamily="34" charset="0"/>
                  </a:rPr>
                  <a:t>, cho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có phương trình </a:t>
                </a:r>
                <a14:m>
                  <m:oMath xmlns:m="http://schemas.openxmlformats.org/officeDocument/2006/math">
                    <m:r>
                      <a:rPr lang="en-US" sz="3400" b="1" i="1">
                        <a:solidFill>
                          <a:schemeClr val="bg1"/>
                        </a:solidFill>
                        <a:latin typeface="Cambria Math" panose="02040503050406030204" pitchFamily="18" charset="0"/>
                      </a:rPr>
                      <m:t>𝒂𝒙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𝒃𝒚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𝒄</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𝒂</m:t>
                        </m:r>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en-US" sz="3400" b="1" i="1">
                            <a:solidFill>
                              <a:schemeClr val="bg1"/>
                            </a:solidFill>
                            <a:latin typeface="Cambria Math" panose="02040503050406030204" pitchFamily="18" charset="0"/>
                          </a:rPr>
                          <m:t>𝒃</m:t>
                        </m:r>
                      </m:e>
                      <m:sup>
                        <m:r>
                          <a:rPr lang="en-US" sz="3400" b="1" i="1">
                            <a:solidFill>
                              <a:schemeClr val="bg1"/>
                            </a:solidFill>
                            <a:latin typeface="Cambria Math" panose="02040503050406030204" pitchFamily="18" charset="0"/>
                          </a:rPr>
                          <m:t>𝟐</m:t>
                        </m:r>
                      </m:sup>
                    </m:sSup>
                    <m:r>
                      <a:rPr lang="en-US" sz="3400" b="1" i="1">
                        <a:solidFill>
                          <a:schemeClr val="bg1"/>
                        </a:solidFill>
                        <a:latin typeface="Cambria Math" panose="02040503050406030204" pitchFamily="18" charset="0"/>
                      </a:rPr>
                      <m:t>&gt;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và điểm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𝑴</m:t>
                        </m:r>
                      </m:e>
                      <m:sub>
                        <m:r>
                          <a:rPr lang="en-US"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𝒙</m:t>
                        </m:r>
                      </m:e>
                      <m:sub>
                        <m:r>
                          <a:rPr lang="en-US"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𝒚</m:t>
                        </m:r>
                      </m:e>
                      <m:sub>
                        <m:r>
                          <a:rPr lang="en-US" sz="3400" b="1" i="1">
                            <a:solidFill>
                              <a:schemeClr val="bg1"/>
                            </a:solidFill>
                            <a:latin typeface="Cambria Math" panose="02040503050406030204" pitchFamily="18" charset="0"/>
                          </a:rPr>
                          <m:t>𝟎</m:t>
                        </m:r>
                      </m:sub>
                    </m:sSub>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Khoảng cách từ điểm </a:t>
                </a:r>
                <a14:m>
                  <m:oMath xmlns:m="http://schemas.openxmlformats.org/officeDocument/2006/math">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𝑴</m:t>
                        </m:r>
                      </m:e>
                      <m:sub>
                        <m:r>
                          <a:rPr lang="en-US" sz="3400" b="1" i="1">
                            <a:solidFill>
                              <a:schemeClr val="bg1"/>
                            </a:solidFill>
                            <a:latin typeface="Cambria Math" panose="02040503050406030204" pitchFamily="18" charset="0"/>
                          </a:rPr>
                          <m:t>𝟎</m:t>
                        </m:r>
                      </m:sub>
                    </m:sSub>
                  </m:oMath>
                </a14:m>
                <a:r>
                  <a:rPr lang="en-US" sz="3400" b="1">
                    <a:solidFill>
                      <a:schemeClr val="bg1"/>
                    </a:solidFill>
                    <a:latin typeface="Arial" panose="020B0604020202020204" pitchFamily="34" charset="0"/>
                    <a:cs typeface="Arial" panose="020B0604020202020204" pitchFamily="34" charset="0"/>
                  </a:rPr>
                  <a:t> đến đường thắng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kí hiệu là </a:t>
                </a:r>
                <a14:m>
                  <m:oMath xmlns:m="http://schemas.openxmlformats.org/officeDocument/2006/math">
                    <m:r>
                      <a:rPr lang="en-US" sz="3400" b="1" i="1">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𝑴</m:t>
                            </m:r>
                          </m:e>
                          <m:sub>
                            <m:r>
                              <a:rPr lang="en-US"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được tính bởi công thức:</a:t>
                </a:r>
              </a:p>
            </p:txBody>
          </p:sp>
        </mc:Choice>
        <mc:Fallback xmlns="">
          <p:sp>
            <p:nvSpPr>
              <p:cNvPr id="10" name="TextBox 9">
                <a:extLst>
                  <a:ext uri="{FF2B5EF4-FFF2-40B4-BE49-F238E27FC236}">
                    <a16:creationId xmlns:a16="http://schemas.microsoft.com/office/drawing/2014/main" id="{190577AE-3979-CCFD-4A30-BF720AAF8422}"/>
                  </a:ext>
                </a:extLst>
              </p:cNvPr>
              <p:cNvSpPr txBox="1">
                <a:spLocks noRot="1" noChangeAspect="1" noMove="1" noResize="1" noEditPoints="1" noAdjustHandles="1" noChangeArrowheads="1" noChangeShapeType="1" noTextEdit="1"/>
              </p:cNvSpPr>
              <p:nvPr/>
            </p:nvSpPr>
            <p:spPr>
              <a:xfrm>
                <a:off x="400692" y="2444802"/>
                <a:ext cx="11383766" cy="2560253"/>
              </a:xfrm>
              <a:prstGeom prst="rect">
                <a:avLst/>
              </a:prstGeom>
              <a:blipFill>
                <a:blip r:embed="rId7"/>
                <a:stretch>
                  <a:fillRect l="-1500" t="-1429" r="-1500" b="-76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890FA1C-0B40-F736-1914-E8688E3577EB}"/>
                  </a:ext>
                </a:extLst>
              </p:cNvPr>
              <p:cNvSpPr txBox="1"/>
              <p:nvPr/>
            </p:nvSpPr>
            <p:spPr>
              <a:xfrm>
                <a:off x="2792177" y="5230398"/>
                <a:ext cx="6097712" cy="1281248"/>
              </a:xfrm>
              <a:prstGeom prst="rect">
                <a:avLst/>
              </a:prstGeom>
              <a:noFill/>
              <a:ln>
                <a:solidFill>
                  <a:srgbClr val="FFC94F"/>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3400" i="1" smtClean="0">
                          <a:solidFill>
                            <a:srgbClr val="FFC94F"/>
                          </a:solidFill>
                          <a:latin typeface="Cambria Math" panose="02040503050406030204" pitchFamily="18" charset="0"/>
                        </a:rPr>
                        <m:t>𝑑</m:t>
                      </m:r>
                      <m:d>
                        <m:dPr>
                          <m:ctrlPr>
                            <a:rPr lang="en-US" sz="3400" i="1">
                              <a:solidFill>
                                <a:srgbClr val="FFC94F"/>
                              </a:solidFill>
                              <a:latin typeface="Cambria Math" panose="02040503050406030204" pitchFamily="18" charset="0"/>
                            </a:rPr>
                          </m:ctrlPr>
                        </m:dPr>
                        <m:e>
                          <m:sSub>
                            <m:sSubPr>
                              <m:ctrlPr>
                                <a:rPr lang="en-US" sz="3400" i="1">
                                  <a:solidFill>
                                    <a:srgbClr val="FFC94F"/>
                                  </a:solidFill>
                                  <a:latin typeface="Cambria Math" panose="02040503050406030204" pitchFamily="18" charset="0"/>
                                </a:rPr>
                              </m:ctrlPr>
                            </m:sSubPr>
                            <m:e>
                              <m:r>
                                <a:rPr lang="en-US" sz="3400" i="1">
                                  <a:solidFill>
                                    <a:srgbClr val="FFC94F"/>
                                  </a:solidFill>
                                  <a:latin typeface="Cambria Math" panose="02040503050406030204" pitchFamily="18" charset="0"/>
                                </a:rPr>
                                <m:t>𝑀</m:t>
                              </m:r>
                            </m:e>
                            <m:sub>
                              <m:r>
                                <a:rPr lang="en-US" sz="3400" i="0">
                                  <a:solidFill>
                                    <a:srgbClr val="FFC94F"/>
                                  </a:solidFill>
                                  <a:latin typeface="Cambria Math" panose="02040503050406030204" pitchFamily="18" charset="0"/>
                                </a:rPr>
                                <m:t>0</m:t>
                              </m:r>
                            </m:sub>
                          </m:sSub>
                          <m:r>
                            <a:rPr lang="en-US" sz="3400" i="0">
                              <a:solidFill>
                                <a:srgbClr val="FFC94F"/>
                              </a:solidFill>
                              <a:latin typeface="Cambria Math" panose="02040503050406030204" pitchFamily="18" charset="0"/>
                            </a:rPr>
                            <m:t>,∆</m:t>
                          </m:r>
                        </m:e>
                      </m:d>
                      <m:r>
                        <a:rPr lang="en-US" sz="3400" i="0">
                          <a:solidFill>
                            <a:srgbClr val="FFC94F"/>
                          </a:solidFill>
                          <a:latin typeface="Cambria Math" panose="02040503050406030204" pitchFamily="18" charset="0"/>
                        </a:rPr>
                        <m:t>=</m:t>
                      </m:r>
                      <m:f>
                        <m:fPr>
                          <m:ctrlPr>
                            <a:rPr lang="en-US" sz="3400" i="1">
                              <a:solidFill>
                                <a:srgbClr val="FFC94F"/>
                              </a:solidFill>
                              <a:latin typeface="Cambria Math" panose="02040503050406030204" pitchFamily="18" charset="0"/>
                            </a:rPr>
                          </m:ctrlPr>
                        </m:fPr>
                        <m:num>
                          <m:d>
                            <m:dPr>
                              <m:begChr m:val="|"/>
                              <m:endChr m:val="|"/>
                              <m:ctrlPr>
                                <a:rPr lang="en-US" sz="3400" i="1">
                                  <a:solidFill>
                                    <a:srgbClr val="FFC94F"/>
                                  </a:solidFill>
                                  <a:latin typeface="Cambria Math" panose="02040503050406030204" pitchFamily="18" charset="0"/>
                                </a:rPr>
                              </m:ctrlPr>
                            </m:dPr>
                            <m:e>
                              <m:sSub>
                                <m:sSubPr>
                                  <m:ctrlPr>
                                    <a:rPr lang="en-US" sz="3400" i="1">
                                      <a:solidFill>
                                        <a:srgbClr val="FFC94F"/>
                                      </a:solidFill>
                                      <a:latin typeface="Cambria Math" panose="02040503050406030204" pitchFamily="18" charset="0"/>
                                    </a:rPr>
                                  </m:ctrlPr>
                                </m:sSubPr>
                                <m:e>
                                  <m:r>
                                    <a:rPr lang="en-US" sz="3400" i="1">
                                      <a:solidFill>
                                        <a:srgbClr val="FFC94F"/>
                                      </a:solidFill>
                                      <a:latin typeface="Cambria Math" panose="02040503050406030204" pitchFamily="18" charset="0"/>
                                    </a:rPr>
                                    <m:t>𝑎</m:t>
                                  </m:r>
                                </m:e>
                                <m:sub>
                                  <m:r>
                                    <a:rPr lang="en-US" sz="3400" i="1">
                                      <a:solidFill>
                                        <a:srgbClr val="FFC94F"/>
                                      </a:solidFill>
                                      <a:latin typeface="Cambria Math" panose="02040503050406030204" pitchFamily="18" charset="0"/>
                                    </a:rPr>
                                    <m:t>𝑥</m:t>
                                  </m:r>
                                  <m:r>
                                    <a:rPr lang="en-US" sz="3400" i="0">
                                      <a:solidFill>
                                        <a:srgbClr val="FFC94F"/>
                                      </a:solidFill>
                                      <a:latin typeface="Cambria Math" panose="02040503050406030204" pitchFamily="18" charset="0"/>
                                    </a:rPr>
                                    <m:t>0</m:t>
                                  </m:r>
                                </m:sub>
                              </m:sSub>
                              <m:r>
                                <a:rPr lang="en-US" sz="3400" i="0">
                                  <a:solidFill>
                                    <a:srgbClr val="FFC94F"/>
                                  </a:solidFill>
                                  <a:latin typeface="Cambria Math" panose="02040503050406030204" pitchFamily="18" charset="0"/>
                                </a:rPr>
                                <m:t> + </m:t>
                              </m:r>
                              <m:sSub>
                                <m:sSubPr>
                                  <m:ctrlPr>
                                    <a:rPr lang="en-US" sz="3400" i="1">
                                      <a:solidFill>
                                        <a:srgbClr val="FFC94F"/>
                                      </a:solidFill>
                                      <a:latin typeface="Cambria Math" panose="02040503050406030204" pitchFamily="18" charset="0"/>
                                    </a:rPr>
                                  </m:ctrlPr>
                                </m:sSubPr>
                                <m:e>
                                  <m:r>
                                    <a:rPr lang="en-US" sz="3400" i="1">
                                      <a:solidFill>
                                        <a:srgbClr val="FFC94F"/>
                                      </a:solidFill>
                                      <a:latin typeface="Cambria Math" panose="02040503050406030204" pitchFamily="18" charset="0"/>
                                    </a:rPr>
                                    <m:t>𝑏</m:t>
                                  </m:r>
                                </m:e>
                                <m:sub>
                                  <m:r>
                                    <a:rPr lang="en-US" sz="3400" i="1">
                                      <a:solidFill>
                                        <a:srgbClr val="FFC94F"/>
                                      </a:solidFill>
                                      <a:latin typeface="Cambria Math" panose="02040503050406030204" pitchFamily="18" charset="0"/>
                                    </a:rPr>
                                    <m:t>𝑦</m:t>
                                  </m:r>
                                  <m:r>
                                    <a:rPr lang="en-US" sz="3400" i="0">
                                      <a:solidFill>
                                        <a:srgbClr val="FFC94F"/>
                                      </a:solidFill>
                                      <a:latin typeface="Cambria Math" panose="02040503050406030204" pitchFamily="18" charset="0"/>
                                    </a:rPr>
                                    <m:t>0</m:t>
                                  </m:r>
                                </m:sub>
                              </m:sSub>
                              <m:r>
                                <a:rPr lang="en-US" sz="3400" i="0">
                                  <a:solidFill>
                                    <a:srgbClr val="FFC94F"/>
                                  </a:solidFill>
                                  <a:latin typeface="Cambria Math" panose="02040503050406030204" pitchFamily="18" charset="0"/>
                                </a:rPr>
                                <m:t> + </m:t>
                              </m:r>
                              <m:r>
                                <a:rPr lang="en-US" sz="3400" i="1">
                                  <a:solidFill>
                                    <a:srgbClr val="FFC94F"/>
                                  </a:solidFill>
                                  <a:latin typeface="Cambria Math" panose="02040503050406030204" pitchFamily="18" charset="0"/>
                                </a:rPr>
                                <m:t>𝑐</m:t>
                              </m:r>
                            </m:e>
                          </m:d>
                        </m:num>
                        <m:den>
                          <m:rad>
                            <m:radPr>
                              <m:degHide m:val="on"/>
                              <m:ctrlPr>
                                <a:rPr lang="en-US" sz="3400" i="1">
                                  <a:solidFill>
                                    <a:srgbClr val="FFC94F"/>
                                  </a:solidFill>
                                  <a:latin typeface="Cambria Math" panose="02040503050406030204" pitchFamily="18" charset="0"/>
                                </a:rPr>
                              </m:ctrlPr>
                            </m:radPr>
                            <m:deg/>
                            <m:e>
                              <m:sSup>
                                <m:sSupPr>
                                  <m:ctrlPr>
                                    <a:rPr lang="en-US" sz="3400" i="1">
                                      <a:solidFill>
                                        <a:srgbClr val="FFC94F"/>
                                      </a:solidFill>
                                      <a:latin typeface="Cambria Math" panose="02040503050406030204" pitchFamily="18" charset="0"/>
                                    </a:rPr>
                                  </m:ctrlPr>
                                </m:sSupPr>
                                <m:e>
                                  <m:r>
                                    <a:rPr lang="en-US" sz="3400" i="1">
                                      <a:solidFill>
                                        <a:srgbClr val="FFC94F"/>
                                      </a:solidFill>
                                      <a:latin typeface="Cambria Math" panose="02040503050406030204" pitchFamily="18" charset="0"/>
                                    </a:rPr>
                                    <m:t>𝑎</m:t>
                                  </m:r>
                                </m:e>
                                <m:sup>
                                  <m:r>
                                    <a:rPr lang="en-US" sz="3400" i="0">
                                      <a:solidFill>
                                        <a:srgbClr val="FFC94F"/>
                                      </a:solidFill>
                                      <a:latin typeface="Cambria Math" panose="02040503050406030204" pitchFamily="18" charset="0"/>
                                    </a:rPr>
                                    <m:t>2</m:t>
                                  </m:r>
                                </m:sup>
                              </m:sSup>
                              <m:r>
                                <a:rPr lang="en-US" sz="3400" i="0">
                                  <a:solidFill>
                                    <a:srgbClr val="FFC94F"/>
                                  </a:solidFill>
                                  <a:latin typeface="Cambria Math" panose="02040503050406030204" pitchFamily="18" charset="0"/>
                                </a:rPr>
                                <m:t> + </m:t>
                              </m:r>
                              <m:sSup>
                                <m:sSupPr>
                                  <m:ctrlPr>
                                    <a:rPr lang="en-US" sz="3400" i="1">
                                      <a:solidFill>
                                        <a:srgbClr val="FFC94F"/>
                                      </a:solidFill>
                                      <a:latin typeface="Cambria Math" panose="02040503050406030204" pitchFamily="18" charset="0"/>
                                    </a:rPr>
                                  </m:ctrlPr>
                                </m:sSupPr>
                                <m:e>
                                  <m:r>
                                    <a:rPr lang="en-US" sz="3400" i="1">
                                      <a:solidFill>
                                        <a:srgbClr val="FFC94F"/>
                                      </a:solidFill>
                                      <a:latin typeface="Cambria Math" panose="02040503050406030204" pitchFamily="18" charset="0"/>
                                    </a:rPr>
                                    <m:t>𝑏</m:t>
                                  </m:r>
                                </m:e>
                                <m:sup>
                                  <m:r>
                                    <a:rPr lang="en-US" sz="3400" i="0">
                                      <a:solidFill>
                                        <a:srgbClr val="FFC94F"/>
                                      </a:solidFill>
                                      <a:latin typeface="Cambria Math" panose="02040503050406030204" pitchFamily="18" charset="0"/>
                                    </a:rPr>
                                    <m:t>2</m:t>
                                  </m:r>
                                </m:sup>
                              </m:sSup>
                            </m:e>
                          </m:rad>
                        </m:den>
                      </m:f>
                    </m:oMath>
                  </m:oMathPara>
                </a14:m>
                <a:endParaRPr lang="en-US" sz="3400">
                  <a:solidFill>
                    <a:srgbClr val="FFC94F"/>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890FA1C-0B40-F736-1914-E8688E3577EB}"/>
                  </a:ext>
                </a:extLst>
              </p:cNvPr>
              <p:cNvSpPr txBox="1">
                <a:spLocks noRot="1" noChangeAspect="1" noMove="1" noResize="1" noEditPoints="1" noAdjustHandles="1" noChangeArrowheads="1" noChangeShapeType="1" noTextEdit="1"/>
              </p:cNvSpPr>
              <p:nvPr/>
            </p:nvSpPr>
            <p:spPr>
              <a:xfrm>
                <a:off x="2792177" y="5230398"/>
                <a:ext cx="6097712" cy="1281248"/>
              </a:xfrm>
              <a:prstGeom prst="rect">
                <a:avLst/>
              </a:prstGeom>
              <a:blipFill>
                <a:blip r:embed="rId8"/>
                <a:stretch>
                  <a:fillRect/>
                </a:stretch>
              </a:blipFill>
              <a:ln>
                <a:solidFill>
                  <a:srgbClr val="FFC94F"/>
                </a:solidFill>
              </a:ln>
            </p:spPr>
            <p:txBody>
              <a:bodyPr/>
              <a:lstStyle/>
              <a:p>
                <a:r>
                  <a:rPr lang="en-US">
                    <a:noFill/>
                  </a:rPr>
                  <a:t> </a:t>
                </a:r>
              </a:p>
            </p:txBody>
          </p:sp>
        </mc:Fallback>
      </mc:AlternateContent>
    </p:spTree>
    <p:extLst>
      <p:ext uri="{BB962C8B-B14F-4D97-AF65-F5344CB8AC3E}">
        <p14:creationId xmlns:p14="http://schemas.microsoft.com/office/powerpoint/2010/main" val="1311193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uiExpand="1" build="p"/>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93868" y="1396279"/>
                <a:ext cx="11204263" cy="2372957"/>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cs typeface="Arial" panose="020B0604020202020204" pitchFamily="34" charset="0"/>
                  </a:rPr>
                  <a:t>Ví</a:t>
                </a:r>
                <a:r>
                  <a:rPr kumimoji="0" lang="en-US" sz="3500" b="1" i="0" u="none" strike="noStrike" kern="1200" cap="none" spc="0" normalizeH="0" noProof="0">
                    <a:ln>
                      <a:noFill/>
                    </a:ln>
                    <a:solidFill>
                      <a:srgbClr val="B7F4F3"/>
                    </a:solidFill>
                    <a:effectLst/>
                    <a:uLnTx/>
                    <a:uFillTx/>
                    <a:latin typeface="Arial" panose="020B0604020202020204" pitchFamily="34" charset="0"/>
                    <a:cs typeface="Arial" panose="020B0604020202020204" pitchFamily="34" charset="0"/>
                  </a:rPr>
                  <a:t> dụ </a:t>
                </a:r>
                <a:r>
                  <a:rPr kumimoji="0" lang="en-US" sz="3500" b="1" i="0" u="none" strike="noStrike" kern="1200" cap="none" spc="0" normalizeH="0" baseline="0" noProof="0">
                    <a:ln>
                      <a:noFill/>
                    </a:ln>
                    <a:solidFill>
                      <a:srgbClr val="B7F4F3"/>
                    </a:solidFill>
                    <a:effectLst/>
                    <a:uLnTx/>
                    <a:uFillTx/>
                    <a:latin typeface="Arial" panose="020B0604020202020204" pitchFamily="34" charset="0"/>
                    <a:cs typeface="Arial" panose="020B0604020202020204" pitchFamily="34" charset="0"/>
                  </a:rPr>
                  <a:t>10: </a:t>
                </a:r>
              </a:p>
              <a:p>
                <a:pPr>
                  <a:lnSpc>
                    <a:spcPct val="150000"/>
                  </a:lnSpc>
                </a:pPr>
                <a:r>
                  <a:rPr lang="en-US" sz="3400" b="1">
                    <a:solidFill>
                      <a:schemeClr val="bg1"/>
                    </a:solidFill>
                    <a:latin typeface="Arial" panose="020B0604020202020204" pitchFamily="34" charset="0"/>
                    <a:cs typeface="Arial" panose="020B0604020202020204" pitchFamily="34" charset="0"/>
                  </a:rPr>
                  <a:t>Tính khoảng cách từ các điểm </a:t>
                </a:r>
                <a14:m>
                  <m:oMath xmlns:m="http://schemas.openxmlformats.org/officeDocument/2006/math">
                    <m:r>
                      <a:rPr lang="en-US" sz="3400" b="1" i="1">
                        <a:solidFill>
                          <a:schemeClr val="bg1"/>
                        </a:solidFill>
                        <a:latin typeface="Cambria Math" panose="02040503050406030204" pitchFamily="18" charset="0"/>
                      </a:rPr>
                      <m:t>𝑶</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𝑴</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đến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93868" y="1396279"/>
                <a:ext cx="11204263" cy="2372957"/>
              </a:xfrm>
              <a:prstGeom prst="rect">
                <a:avLst/>
              </a:prstGeom>
              <a:blipFill>
                <a:blip r:embed="rId6"/>
                <a:stretch>
                  <a:fillRect l="-1578" b="-8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883CDB4-547E-E569-B60A-D91778752AA2}"/>
                  </a:ext>
                </a:extLst>
              </p:cNvPr>
              <p:cNvSpPr txBox="1"/>
              <p:nvPr/>
            </p:nvSpPr>
            <p:spPr>
              <a:xfrm>
                <a:off x="325780" y="3460402"/>
                <a:ext cx="11204263" cy="3225563"/>
              </a:xfrm>
              <a:prstGeom prst="rect">
                <a:avLst/>
              </a:prstGeom>
              <a:noFill/>
            </p:spPr>
            <p:txBody>
              <a:bodyPr wrap="square" rtlCol="0">
                <a:spAutoFit/>
              </a:bodyPr>
              <a:lstStyle/>
              <a:p>
                <a:pPr>
                  <a:lnSpc>
                    <a:spcPct val="150000"/>
                  </a:lnSpc>
                </a:pPr>
                <a:r>
                  <a:rPr lang="en-US" sz="3400" b="1" dirty="0">
                    <a:solidFill>
                      <a:srgbClr val="FF0000"/>
                    </a:solidFill>
                    <a:latin typeface="Arial" panose="020B0604020202020204" pitchFamily="34" charset="0"/>
                    <a:cs typeface="Arial" panose="020B0604020202020204" pitchFamily="34" charset="0"/>
                  </a:rPr>
                  <a:t>TL:      </a:t>
                </a:r>
                <a:r>
                  <a:rPr lang="en-US" sz="3400" b="1" dirty="0">
                    <a:solidFill>
                      <a:schemeClr val="bg1"/>
                    </a:solidFill>
                    <a:latin typeface="Arial" panose="020B0604020202020204" pitchFamily="34" charset="0"/>
                    <a:cs typeface="Arial" panose="020B0604020202020204" pitchFamily="34" charset="0"/>
                  </a:rPr>
                  <a:t>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𝑶</m:t>
                        </m:r>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num>
                      <m:den>
                        <m:rad>
                          <m:radPr>
                            <m:degHide m:val="on"/>
                            <m:ctrlPr>
                              <a:rPr lang="en-US" sz="3400" b="1" i="1">
                                <a:solidFill>
                                  <a:schemeClr val="bg1"/>
                                </a:solidFill>
                                <a:latin typeface="Cambria Math" panose="02040503050406030204" pitchFamily="18" charset="0"/>
                              </a:rPr>
                            </m:ctrlPr>
                          </m:radPr>
                          <m:deg/>
                          <m:e>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𝟒</m:t>
                                </m:r>
                              </m:e>
                              <m:sup>
                                <m:r>
                                  <a:rPr lang="vi-VN" sz="3400" b="1" i="1">
                                    <a:solidFill>
                                      <a:schemeClr val="bg1"/>
                                    </a:solidFill>
                                    <a:latin typeface="Cambria Math" panose="02040503050406030204" pitchFamily="18" charset="0"/>
                                  </a:rPr>
                                  <m:t>𝟐</m:t>
                                </m:r>
                              </m:sup>
                            </m:sSup>
                            <m:r>
                              <a:rPr lang="vi-VN"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𝟑</m:t>
                                </m:r>
                              </m:e>
                              <m:sup>
                                <m:r>
                                  <a:rPr lang="vi-VN" sz="3400" b="1" i="1">
                                    <a:solidFill>
                                      <a:schemeClr val="bg1"/>
                                    </a:solidFill>
                                    <a:latin typeface="Cambria Math" panose="02040503050406030204" pitchFamily="18" charset="0"/>
                                  </a:rPr>
                                  <m:t>𝟐</m:t>
                                </m:r>
                              </m:sup>
                            </m:sSup>
                          </m:e>
                        </m:rad>
                      </m:den>
                    </m:f>
                    <m:r>
                      <a:rPr lang="vi-VN"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𝟓</m:t>
                        </m:r>
                      </m:num>
                      <m:den>
                        <m:r>
                          <a:rPr lang="vi-VN" sz="3400" b="1" i="1">
                            <a:solidFill>
                              <a:schemeClr val="bg1"/>
                            </a:solidFill>
                            <a:latin typeface="Cambria Math" panose="02040503050406030204" pitchFamily="18" charset="0"/>
                          </a:rPr>
                          <m:t>𝟓</m:t>
                        </m:r>
                      </m:den>
                    </m:f>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oMath>
                </a14:m>
                <a:r>
                  <a:rPr lang="vi-VN" sz="3400" b="1" dirty="0">
                    <a:solidFill>
                      <a:schemeClr val="bg1"/>
                    </a:solidFill>
                    <a:latin typeface="Arial" panose="020B0604020202020204" pitchFamily="34" charset="0"/>
                    <a:cs typeface="Arial" panose="020B0604020202020204" pitchFamily="34" charset="0"/>
                  </a:rPr>
                  <a:t>, </a:t>
                </a:r>
                <a:endParaRPr lang="en-US" sz="3400" b="1" dirty="0">
                  <a:solidFill>
                    <a:schemeClr val="bg1"/>
                  </a:solidFill>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center"/>
                    </m:oMathParaPr>
                    <m:oMath xmlns:m="http://schemas.openxmlformats.org/officeDocument/2006/math">
                      <m:r>
                        <a:rPr lang="en-US" sz="3400" b="1" i="1">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𝑴</m:t>
                              </m:r>
                            </m:e>
                            <m:sub>
                              <m:r>
                                <a:rPr lang="en-US" sz="3400" b="1" i="1">
                                  <a:solidFill>
                                    <a:schemeClr val="bg1"/>
                                  </a:solidFill>
                                  <a:latin typeface="Cambria Math" panose="02040503050406030204" pitchFamily="18" charset="0"/>
                                </a:rPr>
                                <m:t>𝟎</m:t>
                              </m:r>
                            </m:sub>
                          </m:sSub>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num>
                        <m:den>
                          <m:rad>
                            <m:radPr>
                              <m:degHide m:val="on"/>
                              <m:ctrlPr>
                                <a:rPr lang="en-US" sz="3400" b="1" i="1">
                                  <a:solidFill>
                                    <a:schemeClr val="bg1"/>
                                  </a:solidFill>
                                  <a:latin typeface="Cambria Math" panose="02040503050406030204" pitchFamily="18" charset="0"/>
                                </a:rPr>
                              </m:ctrlPr>
                            </m:radPr>
                            <m:deg/>
                            <m:e>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𝟒</m:t>
                                  </m:r>
                                </m:e>
                                <m:sup>
                                  <m:r>
                                    <a:rPr lang="vi-VN" sz="3400" b="1" i="1">
                                      <a:solidFill>
                                        <a:schemeClr val="bg1"/>
                                      </a:solidFill>
                                      <a:latin typeface="Cambria Math" panose="02040503050406030204" pitchFamily="18" charset="0"/>
                                    </a:rPr>
                                    <m:t>𝟐</m:t>
                                  </m:r>
                                </m:sup>
                              </m:sSup>
                              <m:r>
                                <a:rPr lang="vi-VN"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𝟑</m:t>
                                  </m:r>
                                </m:e>
                                <m:sup>
                                  <m:r>
                                    <a:rPr lang="vi-VN" sz="3400" b="1" i="1">
                                      <a:solidFill>
                                        <a:schemeClr val="bg1"/>
                                      </a:solidFill>
                                      <a:latin typeface="Cambria Math" panose="02040503050406030204" pitchFamily="18" charset="0"/>
                                    </a:rPr>
                                    <m:t>𝟐</m:t>
                                  </m:r>
                                </m:sup>
                              </m:sSup>
                            </m:e>
                          </m:rad>
                        </m:den>
                      </m:f>
                      <m:r>
                        <a:rPr lang="vi-VN"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𝟏𝟓</m:t>
                          </m:r>
                        </m:num>
                        <m:den>
                          <m:r>
                            <a:rPr lang="vi-VN" sz="3400" b="1" i="1">
                              <a:solidFill>
                                <a:schemeClr val="bg1"/>
                              </a:solidFill>
                              <a:latin typeface="Cambria Math" panose="02040503050406030204" pitchFamily="18" charset="0"/>
                            </a:rPr>
                            <m:t>𝟓</m:t>
                          </m:r>
                        </m:den>
                      </m:f>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oMath>
                  </m:oMathPara>
                </a14:m>
                <a:endParaRPr lang="en-US" sz="3400" b="1" dirty="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325780" y="3460402"/>
                <a:ext cx="11204263" cy="3225563"/>
              </a:xfrm>
              <a:prstGeom prst="rect">
                <a:avLst/>
              </a:prstGeom>
              <a:blipFill>
                <a:blip r:embed="rId7"/>
                <a:stretch>
                  <a:fillRect l="-1523"/>
                </a:stretch>
              </a:blipFill>
            </p:spPr>
            <p:txBody>
              <a:bodyPr/>
              <a:lstStyle/>
              <a:p>
                <a:r>
                  <a:rPr lang="en-US">
                    <a:noFill/>
                  </a:rPr>
                  <a:t> </a:t>
                </a:r>
              </a:p>
            </p:txBody>
          </p:sp>
        </mc:Fallback>
      </mc:AlternateContent>
    </p:spTree>
    <p:extLst>
      <p:ext uri="{BB962C8B-B14F-4D97-AF65-F5344CB8AC3E}">
        <p14:creationId xmlns:p14="http://schemas.microsoft.com/office/powerpoint/2010/main" val="256337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2"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5D50E5-00D5-CD3A-D8F0-F01E5B4A0F89}"/>
                  </a:ext>
                </a:extLst>
              </p:cNvPr>
              <p:cNvSpPr txBox="1"/>
              <p:nvPr/>
            </p:nvSpPr>
            <p:spPr>
              <a:xfrm>
                <a:off x="493868" y="1306998"/>
                <a:ext cx="11204263" cy="5251759"/>
              </a:xfrm>
              <a:prstGeom prst="rect">
                <a:avLst/>
              </a:prstGeom>
              <a:noFill/>
            </p:spPr>
            <p:txBody>
              <a:bodyPr wrap="square" rtlCol="0">
                <a:spAutoFit/>
              </a:bodyPr>
              <a:lstStyle/>
              <a:p>
                <a:pPr algn="just">
                  <a:lnSpc>
                    <a:spcPct val="110000"/>
                  </a:lnSpc>
                </a:pPr>
                <a:r>
                  <a:rPr kumimoji="0" lang="en-US" sz="3500" b="1" i="0" u="none" strike="noStrike" kern="1200" cap="none" spc="0" normalizeH="0" baseline="0" noProof="0">
                    <a:ln>
                      <a:noFill/>
                    </a:ln>
                    <a:solidFill>
                      <a:srgbClr val="B7F4F3"/>
                    </a:solidFill>
                    <a:effectLst/>
                    <a:uLnTx/>
                    <a:uFillTx/>
                    <a:latin typeface="Arial" panose="020B0604020202020204" pitchFamily="34" charset="0"/>
                    <a:cs typeface="Arial" panose="020B0604020202020204" pitchFamily="34" charset="0"/>
                  </a:rPr>
                  <a:t>VD11: </a:t>
                </a:r>
                <a:r>
                  <a:rPr lang="en-US" sz="3400" b="1">
                    <a:solidFill>
                      <a:schemeClr val="bg1"/>
                    </a:solidFill>
                    <a:latin typeface="Arial" panose="020B0604020202020204" pitchFamily="34" charset="0"/>
                    <a:cs typeface="Arial" panose="020B0604020202020204" pitchFamily="34" charset="0"/>
                  </a:rPr>
                  <a:t>Trong một khu vực bằng phẳng, ta lấy hai xa lộ vuông góc với nhau làm hai trục toạ độ và mỗi đơn vị độ dài trên trục tương ứng với 1 km. Cho biết với hệ trục toạ độ vừa chọn thì một trạm viễn thông </a:t>
                </a:r>
                <a14:m>
                  <m:oMath xmlns:m="http://schemas.openxmlformats.org/officeDocument/2006/math">
                    <m:r>
                      <a:rPr lang="en-US" sz="3400" b="1" i="1">
                        <a:solidFill>
                          <a:schemeClr val="bg1"/>
                        </a:solidFill>
                        <a:latin typeface="Cambria Math" panose="02040503050406030204" pitchFamily="18" charset="0"/>
                      </a:rPr>
                      <m:t>𝑻</m:t>
                    </m:r>
                  </m:oMath>
                </a14:m>
                <a:r>
                  <a:rPr lang="en-US" sz="3400" b="1">
                    <a:solidFill>
                      <a:schemeClr val="bg1"/>
                    </a:solidFill>
                    <a:latin typeface="Arial" panose="020B0604020202020204" pitchFamily="34" charset="0"/>
                    <a:cs typeface="Arial" panose="020B0604020202020204" pitchFamily="34" charset="0"/>
                  </a:rPr>
                  <a:t> có toạ độ </a:t>
                </a:r>
                <a14:m>
                  <m:oMath xmlns:m="http://schemas.openxmlformats.org/officeDocument/2006/math">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oMath>
                </a14:m>
                <a:r>
                  <a:rPr lang="vi-VN" sz="3400" b="1">
                    <a:solidFill>
                      <a:schemeClr val="bg1"/>
                    </a:solidFill>
                    <a:latin typeface="Arial" panose="020B0604020202020204" pitchFamily="34" charset="0"/>
                    <a:cs typeface="Arial" panose="020B0604020202020204" pitchFamily="34" charset="0"/>
                  </a:rPr>
                  <a:t>.</a:t>
                </a:r>
                <a:r>
                  <a:rPr lang="en-US" sz="3400" b="1">
                    <a:solidFill>
                      <a:schemeClr val="bg1"/>
                    </a:solidFill>
                    <a:latin typeface="Arial" panose="020B0604020202020204" pitchFamily="34" charset="0"/>
                    <a:cs typeface="Arial" panose="020B0604020202020204" pitchFamily="34" charset="0"/>
                  </a:rPr>
                  <a:t> Một người đang gọi điện thoại dị động trên chiếc xe khách chạy trên đoạn cao tốc có dạng một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có phương trình </a:t>
                </a:r>
                <a14:m>
                  <m:oMath xmlns:m="http://schemas.openxmlformats.org/officeDocument/2006/math">
                    <m:r>
                      <a:rPr lang="en-US" sz="3400" b="1" i="1">
                        <a:solidFill>
                          <a:schemeClr val="bg1"/>
                        </a:solidFill>
                        <a:latin typeface="Cambria Math" panose="02040503050406030204" pitchFamily="18" charset="0"/>
                      </a:rPr>
                      <m:t>𝟔</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𝟖</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oMath>
                </a14:m>
                <a:r>
                  <a:rPr lang="vi-VN" sz="3400" b="1">
                    <a:solidFill>
                      <a:schemeClr val="bg1"/>
                    </a:solidFill>
                    <a:latin typeface="Arial" panose="020B0604020202020204" pitchFamily="34" charset="0"/>
                    <a:cs typeface="Arial" panose="020B0604020202020204" pitchFamily="34" charset="0"/>
                  </a:rPr>
                  <a:t>.</a:t>
                </a:r>
                <a:r>
                  <a:rPr lang="en-US" sz="3400" b="1">
                    <a:solidFill>
                      <a:schemeClr val="bg1"/>
                    </a:solidFill>
                    <a:latin typeface="Arial" panose="020B0604020202020204" pitchFamily="34" charset="0"/>
                    <a:cs typeface="Arial" panose="020B0604020202020204" pitchFamily="34" charset="0"/>
                  </a:rPr>
                  <a:t> Tính khoảng cách ngắn nhất giữa người đó và trạm viễn thông </a:t>
                </a:r>
                <a14:m>
                  <m:oMath xmlns:m="http://schemas.openxmlformats.org/officeDocument/2006/math">
                    <m:r>
                      <a:rPr lang="en-US" sz="3400" b="1" i="1">
                        <a:solidFill>
                          <a:schemeClr val="bg1"/>
                        </a:solidFill>
                        <a:latin typeface="Cambria Math" panose="02040503050406030204" pitchFamily="18" charset="0"/>
                      </a:rPr>
                      <m:t>𝑻</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95D50E5-00D5-CD3A-D8F0-F01E5B4A0F89}"/>
                  </a:ext>
                </a:extLst>
              </p:cNvPr>
              <p:cNvSpPr txBox="1">
                <a:spLocks noRot="1" noChangeAspect="1" noMove="1" noResize="1" noEditPoints="1" noAdjustHandles="1" noChangeArrowheads="1" noChangeShapeType="1" noTextEdit="1"/>
              </p:cNvSpPr>
              <p:nvPr/>
            </p:nvSpPr>
            <p:spPr>
              <a:xfrm>
                <a:off x="493868" y="1306998"/>
                <a:ext cx="11204263" cy="5251759"/>
              </a:xfrm>
              <a:prstGeom prst="rect">
                <a:avLst/>
              </a:prstGeom>
              <a:blipFill>
                <a:blip r:embed="rId6"/>
                <a:stretch>
                  <a:fillRect l="-1578" t="-1740" r="-1523" b="-3016"/>
                </a:stretch>
              </a:blipFill>
            </p:spPr>
            <p:txBody>
              <a:bodyPr/>
              <a:lstStyle/>
              <a:p>
                <a:r>
                  <a:rPr lang="en-US">
                    <a:noFill/>
                  </a:rPr>
                  <a:t> </a:t>
                </a:r>
              </a:p>
            </p:txBody>
          </p:sp>
        </mc:Fallback>
      </mc:AlternateContent>
    </p:spTree>
    <p:extLst>
      <p:ext uri="{BB962C8B-B14F-4D97-AF65-F5344CB8AC3E}">
        <p14:creationId xmlns:p14="http://schemas.microsoft.com/office/powerpoint/2010/main" val="83211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AC9F284A-22B0-B530-A020-75B8F42BAD84}"/>
                  </a:ext>
                </a:extLst>
              </p:cNvPr>
              <p:cNvSpPr txBox="1"/>
              <p:nvPr/>
            </p:nvSpPr>
            <p:spPr>
              <a:xfrm>
                <a:off x="1039667" y="1852086"/>
                <a:ext cx="10202073" cy="2252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FFE671"/>
                    </a:solidFill>
                    <a:effectLst/>
                    <a:uLnTx/>
                    <a:uFillTx/>
                    <a:latin typeface="Arial" panose="020B0604020202020204" pitchFamily="34" charset="0"/>
                    <a:ea typeface="+mn-ea"/>
                    <a:cs typeface="Arial" panose="020B0604020202020204" pitchFamily="34" charset="0"/>
                  </a:rPr>
                  <a:t>Khái niệm vectơ chỉ phương của đường thẳng</a:t>
                </a:r>
                <a:r>
                  <a:rPr kumimoji="0" lang="en-US" sz="3400" b="1" i="0" u="none" strike="noStrike" kern="1200" cap="none" spc="0" normalizeH="0" baseline="0" noProof="0" dirty="0">
                    <a:ln>
                      <a:noFill/>
                    </a:ln>
                    <a:solidFill>
                      <a:srgbClr val="FFE671"/>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Vectơ</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được</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gọi</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là</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vectơ</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chỉ</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phương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của</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đường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thẳng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nếu</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box>
                      <m:boxPr>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boxPr>
                      <m:e>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 </m:t>
                        </m:r>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0</m:t>
                            </m:r>
                          </m:e>
                        </m:acc>
                      </m:e>
                    </m:box>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giá</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của</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𝑢</m:t>
                        </m:r>
                      </m:e>
                    </m:acc>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 </m:t>
                    </m:r>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song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song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hoặc</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trùng</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với</a:t>
                </a:r>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d>
                      <m:dPr>
                        <m:ctrlPr>
                          <a:rPr kumimoji="0" lang="en-US" sz="3400" b="0" i="1" u="none" strike="noStrike" kern="1200" cap="none" spc="0" normalizeH="0" baseline="0" noProof="0" smtClean="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ctrlPr>
                      </m:dPr>
                      <m:e>
                        <m:r>
                          <a:rPr kumimoji="0" lang="en-US" sz="3400" b="0" i="1" u="none" strike="noStrike" kern="1200" cap="none" spc="0" normalizeH="0" baseline="0" noProof="0">
                            <a:ln>
                              <a:noFill/>
                            </a:ln>
                            <a:solidFill>
                              <a:prstClr val="white"/>
                            </a:solidFill>
                            <a:effectLst/>
                            <a:uLnTx/>
                            <a:uFillTx/>
                            <a:latin typeface="Cambria Math" panose="02040503050406030204" pitchFamily="18" charset="0"/>
                            <a:ea typeface="SimSun" panose="02010600030101010101" pitchFamily="2" charset="-122"/>
                            <a:cs typeface="Arial" panose="020B0604020202020204" pitchFamily="34" charset="0"/>
                          </a:rPr>
                          <m:t>∆</m:t>
                        </m:r>
                      </m:e>
                    </m:d>
                  </m:oMath>
                </a14:m>
                <a:r>
                  <a:rPr kumimoji="0" lang="en-US" sz="3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mc:Choice>
        <mc:Fallback xmlns="">
          <p:sp>
            <p:nvSpPr>
              <p:cNvPr id="54" name="TextBox 53">
                <a:extLst>
                  <a:ext uri="{FF2B5EF4-FFF2-40B4-BE49-F238E27FC236}">
                    <a16:creationId xmlns:a16="http://schemas.microsoft.com/office/drawing/2014/main" id="{AC9F284A-22B0-B530-A020-75B8F42BAD84}"/>
                  </a:ext>
                </a:extLst>
              </p:cNvPr>
              <p:cNvSpPr txBox="1">
                <a:spLocks noRot="1" noChangeAspect="1" noMove="1" noResize="1" noEditPoints="1" noAdjustHandles="1" noChangeArrowheads="1" noChangeShapeType="1" noTextEdit="1"/>
              </p:cNvSpPr>
              <p:nvPr/>
            </p:nvSpPr>
            <p:spPr>
              <a:xfrm>
                <a:off x="1039667" y="1852086"/>
                <a:ext cx="10202073" cy="2252091"/>
              </a:xfrm>
              <a:prstGeom prst="rect">
                <a:avLst/>
              </a:prstGeom>
              <a:blipFill>
                <a:blip r:embed="rId2"/>
                <a:stretch>
                  <a:fillRect l="-1674" t="-3794" r="-1674" b="-8672"/>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E4060562-9C67-7E2F-3765-40A21DC69C05}"/>
              </a:ext>
            </a:extLst>
          </p:cNvPr>
          <p:cNvGrpSpPr/>
          <p:nvPr/>
        </p:nvGrpSpPr>
        <p:grpSpPr>
          <a:xfrm>
            <a:off x="315338" y="1449945"/>
            <a:ext cx="11287553" cy="4943171"/>
            <a:chOff x="315338" y="1449945"/>
            <a:chExt cx="11287553" cy="4943171"/>
          </a:xfrm>
        </p:grpSpPr>
        <p:sp>
          <p:nvSpPr>
            <p:cNvPr id="5" name="Rectangle: Rounded Corners 4">
              <a:extLst>
                <a:ext uri="{FF2B5EF4-FFF2-40B4-BE49-F238E27FC236}">
                  <a16:creationId xmlns:a16="http://schemas.microsoft.com/office/drawing/2014/main" id="{EB1F1CB5-D3C1-2334-EDC6-82BFBF1AC53D}"/>
                </a:ext>
              </a:extLst>
            </p:cNvPr>
            <p:cNvSpPr/>
            <p:nvPr/>
          </p:nvSpPr>
          <p:spPr>
            <a:xfrm>
              <a:off x="682445" y="1750776"/>
              <a:ext cx="10920446" cy="4642340"/>
            </a:xfrm>
            <a:prstGeom prst="roundRect">
              <a:avLst>
                <a:gd name="adj" fmla="val 7096"/>
              </a:avLst>
            </a:prstGeom>
            <a:noFill/>
            <a:ln w="28575">
              <a:solidFill>
                <a:srgbClr val="FFE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WorkSansRegular-San"/>
                <a:ea typeface="+mn-ea"/>
                <a:cs typeface="+mn-cs"/>
              </a:endParaRPr>
            </a:p>
          </p:txBody>
        </p:sp>
        <p:pic>
          <p:nvPicPr>
            <p:cNvPr id="12" name="Picture 11" descr="Text, icon&#10;&#10;Description automatically generated">
              <a:extLst>
                <a:ext uri="{FF2B5EF4-FFF2-40B4-BE49-F238E27FC236}">
                  <a16:creationId xmlns:a16="http://schemas.microsoft.com/office/drawing/2014/main" id="{DCCF9004-C7F7-08F0-21AE-73815CE0A1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5338" y="1449945"/>
              <a:ext cx="734213" cy="734213"/>
            </a:xfrm>
            <a:prstGeom prst="rect">
              <a:avLst/>
            </a:prstGeom>
          </p:spPr>
        </p:pic>
      </p:grpSp>
      <p:pic>
        <p:nvPicPr>
          <p:cNvPr id="22" name="Picture 21" descr="Chart, line chart, scatter chart&#10;&#10;Description automatically generated">
            <a:extLst>
              <a:ext uri="{FF2B5EF4-FFF2-40B4-BE49-F238E27FC236}">
                <a16:creationId xmlns:a16="http://schemas.microsoft.com/office/drawing/2014/main" id="{9891A744-F177-0724-B7A3-1EEA2A096C3F}"/>
              </a:ext>
            </a:extLst>
          </p:cNvPr>
          <p:cNvPicPr>
            <a:picLocks noChangeAspect="1"/>
          </p:cNvPicPr>
          <p:nvPr/>
        </p:nvPicPr>
        <p:blipFill>
          <a:blip r:embed="rId4">
            <a:extLst>
              <a:ext uri="{28A0092B-C50C-407E-A947-70E740481C1C}">
                <a14:useLocalDpi xmlns:a14="http://schemas.microsoft.com/office/drawing/2010/main" val="0"/>
              </a:ext>
            </a:extLst>
          </a:blip>
          <a:srcRect l="23405" b="33379"/>
          <a:stretch>
            <a:fillRect/>
          </a:stretch>
        </p:blipFill>
        <p:spPr bwMode="auto">
          <a:xfrm>
            <a:off x="4682490" y="4016929"/>
            <a:ext cx="2827020" cy="2065020"/>
          </a:xfrm>
          <a:prstGeom prst="rect">
            <a:avLst/>
          </a:prstGeom>
          <a:noFill/>
          <a:ln>
            <a:noFill/>
          </a:ln>
        </p:spPr>
      </p:pic>
      <p:grpSp>
        <p:nvGrpSpPr>
          <p:cNvPr id="23" name="Group 22">
            <a:extLst>
              <a:ext uri="{FF2B5EF4-FFF2-40B4-BE49-F238E27FC236}">
                <a16:creationId xmlns:a16="http://schemas.microsoft.com/office/drawing/2014/main" id="{46F6CDEC-2909-4F23-CEB7-EE494A1A4D51}"/>
              </a:ext>
            </a:extLst>
          </p:cNvPr>
          <p:cNvGrpSpPr/>
          <p:nvPr/>
        </p:nvGrpSpPr>
        <p:grpSpPr>
          <a:xfrm>
            <a:off x="379534" y="301198"/>
            <a:ext cx="9321291" cy="717579"/>
            <a:chOff x="1357109" y="2608315"/>
            <a:chExt cx="9321291" cy="717579"/>
          </a:xfrm>
        </p:grpSpPr>
        <p:grpSp>
          <p:nvGrpSpPr>
            <p:cNvPr id="25" name="Group 24">
              <a:extLst>
                <a:ext uri="{FF2B5EF4-FFF2-40B4-BE49-F238E27FC236}">
                  <a16:creationId xmlns:a16="http://schemas.microsoft.com/office/drawing/2014/main" id="{EAFC0B46-3117-64DE-0CA7-E7CCADC313C8}"/>
                </a:ext>
              </a:extLst>
            </p:cNvPr>
            <p:cNvGrpSpPr/>
            <p:nvPr/>
          </p:nvGrpSpPr>
          <p:grpSpPr>
            <a:xfrm>
              <a:off x="1357109" y="2608315"/>
              <a:ext cx="9321291" cy="717579"/>
              <a:chOff x="1357109" y="2608315"/>
              <a:chExt cx="9321291" cy="717579"/>
            </a:xfrm>
          </p:grpSpPr>
          <p:sp>
            <p:nvSpPr>
              <p:cNvPr id="27" name="Rectangle: Rounded Corners 26">
                <a:extLst>
                  <a:ext uri="{FF2B5EF4-FFF2-40B4-BE49-F238E27FC236}">
                    <a16:creationId xmlns:a16="http://schemas.microsoft.com/office/drawing/2014/main" id="{94CDE515-B9FE-38E2-D66F-96A9C4077BBA}"/>
                  </a:ext>
                </a:extLst>
              </p:cNvPr>
              <p:cNvSpPr/>
              <p:nvPr/>
            </p:nvSpPr>
            <p:spPr>
              <a:xfrm>
                <a:off x="1677304" y="2708820"/>
                <a:ext cx="9001096" cy="576261"/>
              </a:xfrm>
              <a:prstGeom prst="roundRect">
                <a:avLst>
                  <a:gd name="adj" fmla="val 50000"/>
                </a:avLst>
              </a:prstGeom>
              <a:blipFill dpi="0" rotWithShape="1">
                <a:blip r:embed="rId5"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Freeform: Shape 27">
                <a:extLst>
                  <a:ext uri="{FF2B5EF4-FFF2-40B4-BE49-F238E27FC236}">
                    <a16:creationId xmlns:a16="http://schemas.microsoft.com/office/drawing/2014/main" id="{B9578051-395D-552C-5574-020246D54611}"/>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7272FFE-9193-B27F-7125-6D3D57952234}"/>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0" name="Group 29">
                <a:extLst>
                  <a:ext uri="{FF2B5EF4-FFF2-40B4-BE49-F238E27FC236}">
                    <a16:creationId xmlns:a16="http://schemas.microsoft.com/office/drawing/2014/main" id="{8FA069BE-190C-712C-D2E1-A47F9308F3E4}"/>
                  </a:ext>
                </a:extLst>
              </p:cNvPr>
              <p:cNvGrpSpPr/>
              <p:nvPr/>
            </p:nvGrpSpPr>
            <p:grpSpPr>
              <a:xfrm>
                <a:off x="1357109" y="2608315"/>
                <a:ext cx="1047202" cy="676766"/>
                <a:chOff x="1592366" y="1227265"/>
                <a:chExt cx="1047202" cy="676766"/>
              </a:xfrm>
            </p:grpSpPr>
            <p:pic>
              <p:nvPicPr>
                <p:cNvPr id="31" name="Picture 30" descr="Icon&#10;&#10;Description automatically generated">
                  <a:extLst>
                    <a:ext uri="{FF2B5EF4-FFF2-40B4-BE49-F238E27FC236}">
                      <a16:creationId xmlns:a16="http://schemas.microsoft.com/office/drawing/2014/main" id="{5D7B8232-81D6-9873-7F0B-F36127DB9F4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2" name="Picture 31" descr="Icon&#10;&#10;Description automatically generated">
                  <a:extLst>
                    <a:ext uri="{FF2B5EF4-FFF2-40B4-BE49-F238E27FC236}">
                      <a16:creationId xmlns:a16="http://schemas.microsoft.com/office/drawing/2014/main" id="{247933EF-CC9F-BC04-888C-39C5AB67EA5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26" name="TextBox 25">
              <a:extLst>
                <a:ext uri="{FF2B5EF4-FFF2-40B4-BE49-F238E27FC236}">
                  <a16:creationId xmlns:a16="http://schemas.microsoft.com/office/drawing/2014/main" id="{4A34140E-DCC7-402C-9ACD-6F965C274DC8}"/>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Tree>
    <p:extLst>
      <p:ext uri="{BB962C8B-B14F-4D97-AF65-F5344CB8AC3E}">
        <p14:creationId xmlns:p14="http://schemas.microsoft.com/office/powerpoint/2010/main" val="173626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up)">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493868" y="1396279"/>
                <a:ext cx="11204263" cy="4568110"/>
              </a:xfrm>
              <a:prstGeom prst="rect">
                <a:avLst/>
              </a:prstGeom>
              <a:noFill/>
            </p:spPr>
            <p:txBody>
              <a:bodyPr wrap="square" rtlCol="0">
                <a:spAutoFit/>
              </a:bodyPr>
              <a:lstStyle/>
              <a:p>
                <a:pPr>
                  <a:lnSpc>
                    <a:spcPct val="150000"/>
                  </a:lnSpc>
                </a:pPr>
                <a:r>
                  <a:rPr kumimoji="0" lang="en-US" sz="35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TL: </a:t>
                </a:r>
                <a:endParaRPr lang="en-US" sz="3500" b="1" dirty="0">
                  <a:solidFill>
                    <a:srgbClr val="FF0000"/>
                  </a:solidFill>
                  <a:latin typeface="Arial" panose="020B0604020202020204" pitchFamily="34" charset="0"/>
                  <a:cs typeface="Arial" panose="020B0604020202020204" pitchFamily="34" charset="0"/>
                </a:endParaRPr>
              </a:p>
              <a:p>
                <a:pPr>
                  <a:lnSpc>
                    <a:spcPct val="150000"/>
                  </a:lnSpc>
                </a:pPr>
                <a:r>
                  <a:rPr lang="en-US" sz="3400" b="1" dirty="0" err="1">
                    <a:solidFill>
                      <a:schemeClr val="bg1"/>
                    </a:solidFill>
                    <a:latin typeface="Arial" panose="020B0604020202020204" pitchFamily="34" charset="0"/>
                    <a:cs typeface="Arial" panose="020B0604020202020204" pitchFamily="34" charset="0"/>
                  </a:rPr>
                  <a:t>Khoảng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ngắn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nhất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giữa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người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trạm</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viễn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thông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𝑻</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chính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khoảng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từ</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𝑻</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đến</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dirty="0">
                    <a:solidFill>
                      <a:schemeClr val="bg1"/>
                    </a:solidFill>
                    <a:latin typeface="Arial" panose="020B0604020202020204" pitchFamily="34" charset="0"/>
                    <a:cs typeface="Arial" panose="020B0604020202020204" pitchFamily="34" charset="0"/>
                  </a:rPr>
                  <a:t>. Ta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a:t>
                </a:r>
                <a:endParaRPr lang="en-US" sz="3400" b="1" i="1" dirty="0">
                  <a:solidFill>
                    <a:schemeClr val="bg1"/>
                  </a:solidFill>
                </a:endParaRPr>
              </a:p>
              <a:p>
                <a:pPr algn="ctr">
                  <a:lnSpc>
                    <a:spcPct val="150000"/>
                  </a:lnSpc>
                </a:pPr>
                <a14:m>
                  <m:oMath xmlns:m="http://schemas.openxmlformats.org/officeDocument/2006/math">
                    <m:r>
                      <a:rPr lang="en-US" sz="3400" b="1" i="1">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𝑻</m:t>
                        </m:r>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𝟔</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𝟖</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num>
                      <m:den>
                        <m:rad>
                          <m:radPr>
                            <m:degHide m:val="on"/>
                            <m:ctrlPr>
                              <a:rPr lang="en-US" sz="3400" b="1" i="1">
                                <a:solidFill>
                                  <a:schemeClr val="bg1"/>
                                </a:solidFill>
                                <a:latin typeface="Cambria Math" panose="02040503050406030204" pitchFamily="18" charset="0"/>
                              </a:rPr>
                            </m:ctrlPr>
                          </m:radPr>
                          <m:deg/>
                          <m:e>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𝟔</m:t>
                                </m:r>
                              </m:e>
                              <m:sup>
                                <m:r>
                                  <a:rPr lang="vi-VN" sz="3400" b="1" i="1">
                                    <a:solidFill>
                                      <a:schemeClr val="bg1"/>
                                    </a:solidFill>
                                    <a:latin typeface="Cambria Math" panose="02040503050406030204" pitchFamily="18" charset="0"/>
                                  </a:rPr>
                                  <m:t>𝟐</m:t>
                                </m:r>
                              </m:sup>
                            </m:sSup>
                            <m:r>
                              <a:rPr lang="vi-VN" sz="3400" b="1" i="1">
                                <a:solidFill>
                                  <a:schemeClr val="bg1"/>
                                </a:solidFill>
                                <a:latin typeface="Cambria Math" panose="02040503050406030204" pitchFamily="18" charset="0"/>
                              </a:rPr>
                              <m:t>+</m:t>
                            </m:r>
                            <m:sSup>
                              <m:sSupPr>
                                <m:ctrlPr>
                                  <a:rPr lang="en-US" sz="3400" b="1" i="1">
                                    <a:solidFill>
                                      <a:schemeClr val="bg1"/>
                                    </a:solidFill>
                                    <a:latin typeface="Cambria Math" panose="02040503050406030204" pitchFamily="18" charset="0"/>
                                  </a:rPr>
                                </m:ctrlPr>
                              </m:sSupPr>
                              <m:e>
                                <m:r>
                                  <a:rPr lang="vi-VN" sz="3400" b="1" i="1">
                                    <a:solidFill>
                                      <a:schemeClr val="bg1"/>
                                    </a:solidFill>
                                    <a:latin typeface="Cambria Math" panose="02040503050406030204" pitchFamily="18" charset="0"/>
                                  </a:rPr>
                                  <m:t>𝟖</m:t>
                                </m:r>
                              </m:e>
                              <m:sup>
                                <m:r>
                                  <a:rPr lang="vi-VN" sz="3400" b="1" i="1">
                                    <a:solidFill>
                                      <a:schemeClr val="bg1"/>
                                    </a:solidFill>
                                    <a:latin typeface="Cambria Math" panose="02040503050406030204" pitchFamily="18" charset="0"/>
                                  </a:rPr>
                                  <m:t>𝟐</m:t>
                                </m:r>
                              </m:sup>
                            </m:sSup>
                          </m:e>
                        </m:rad>
                      </m:den>
                    </m:f>
                    <m:r>
                      <a:rPr lang="vi-VN"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𝟑𝟏</m:t>
                        </m:r>
                      </m:num>
                      <m:den>
                        <m:r>
                          <a:rPr lang="vi-VN" sz="3400" b="1" i="1">
                            <a:solidFill>
                              <a:schemeClr val="bg1"/>
                            </a:solidFill>
                            <a:latin typeface="Cambria Math" panose="02040503050406030204" pitchFamily="18" charset="0"/>
                          </a:rPr>
                          <m:t>𝟏𝟎</m:t>
                        </m:r>
                      </m:den>
                    </m:f>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oMath>
                </a14:m>
                <a:r>
                  <a:rPr lang="vi-VN" sz="3400" b="1" dirty="0">
                    <a:solidFill>
                      <a:schemeClr val="bg1"/>
                    </a:solidFill>
                    <a:latin typeface="Arial" panose="020B0604020202020204" pitchFamily="34" charset="0"/>
                    <a:cs typeface="Arial" panose="020B0604020202020204" pitchFamily="34" charset="0"/>
                  </a:rPr>
                  <a:t> (km).</a:t>
                </a:r>
                <a:endParaRPr lang="en-US" sz="3400" b="1" dirty="0">
                  <a:solidFill>
                    <a:schemeClr val="bg1"/>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493868" y="1396279"/>
                <a:ext cx="11204263" cy="4568110"/>
              </a:xfrm>
              <a:prstGeom prst="rect">
                <a:avLst/>
              </a:prstGeom>
              <a:blipFill>
                <a:blip r:embed="rId6"/>
                <a:stretch>
                  <a:fillRect l="-1578"/>
                </a:stretch>
              </a:blipFill>
            </p:spPr>
            <p:txBody>
              <a:bodyPr/>
              <a:lstStyle/>
              <a:p>
                <a:r>
                  <a:rPr lang="en-US">
                    <a:noFill/>
                  </a:rPr>
                  <a:t> </a:t>
                </a:r>
              </a:p>
            </p:txBody>
          </p:sp>
        </mc:Fallback>
      </mc:AlternateContent>
    </p:spTree>
    <p:extLst>
      <p:ext uri="{BB962C8B-B14F-4D97-AF65-F5344CB8AC3E}">
        <p14:creationId xmlns:p14="http://schemas.microsoft.com/office/powerpoint/2010/main" val="2119311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F51876-DB71-45A6-8DF9-4D0EF28C3CB7}"/>
                  </a:ext>
                </a:extLst>
              </p:cNvPr>
              <p:cNvSpPr txBox="1"/>
              <p:nvPr/>
            </p:nvSpPr>
            <p:spPr>
              <a:xfrm>
                <a:off x="699729" y="1108529"/>
                <a:ext cx="10702298" cy="2372957"/>
              </a:xfrm>
              <a:prstGeom prst="rect">
                <a:avLst/>
              </a:prstGeom>
              <a:noFill/>
            </p:spPr>
            <p:txBody>
              <a:bodyPr wrap="square">
                <a:spAutoFit/>
              </a:bodyPr>
              <a:lstStyle/>
              <a:p>
                <a:pPr>
                  <a:lnSpc>
                    <a:spcPct val="150000"/>
                  </a:lnSpc>
                </a:pP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Thực</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err="1">
                    <a:ln>
                      <a:noFill/>
                    </a:ln>
                    <a:solidFill>
                      <a:srgbClr val="FFCE54"/>
                    </a:solidFill>
                    <a:effectLst/>
                    <a:uLnTx/>
                    <a:uFillTx/>
                    <a:latin typeface="Arial" panose="020B0604020202020204" pitchFamily="34" charset="0"/>
                    <a:ea typeface="+mn-ea"/>
                    <a:cs typeface="Arial" panose="020B0604020202020204" pitchFamily="34" charset="0"/>
                  </a:rPr>
                  <a:t>hành</a:t>
                </a:r>
                <a:r>
                  <a:rPr kumimoji="0" lang="en-US" sz="3500" b="1"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6:</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Trong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mặt</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phẳng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𝑶𝒙𝒚</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cho</a:t>
                </a:r>
                <a:r>
                  <a:rPr lang="en-US" sz="3400" b="1" dirty="0">
                    <a:solidFill>
                      <a:schemeClr val="bg1"/>
                    </a:solidFill>
                    <a:latin typeface="Arial" panose="020B0604020202020204" pitchFamily="34" charset="0"/>
                    <a:cs typeface="Arial" panose="020B0604020202020204" pitchFamily="34" charset="0"/>
                  </a:rPr>
                  <a:t> tam </a:t>
                </a:r>
                <a:r>
                  <a:rPr lang="en-US" sz="3400" b="1" dirty="0" err="1">
                    <a:solidFill>
                      <a:schemeClr val="bg1"/>
                    </a:solidFill>
                    <a:latin typeface="Arial" panose="020B0604020202020204" pitchFamily="34" charset="0"/>
                    <a:cs typeface="Arial" panose="020B0604020202020204" pitchFamily="34" charset="0"/>
                  </a:rPr>
                  <a:t>giác</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𝑨𝑩𝑪</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có</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toạ</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độ</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đỉnh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𝑪</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oMath>
                </a14:m>
                <a:r>
                  <a:rPr lang="vi-VN"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Tính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độ</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dài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cao</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của</a:t>
                </a:r>
                <a:r>
                  <a:rPr lang="en-US" sz="3400" b="1" dirty="0">
                    <a:solidFill>
                      <a:schemeClr val="bg1"/>
                    </a:solidFill>
                    <a:latin typeface="Arial" panose="020B0604020202020204" pitchFamily="34" charset="0"/>
                    <a:cs typeface="Arial" panose="020B0604020202020204" pitchFamily="34" charset="0"/>
                  </a:rPr>
                  <a:t> tam </a:t>
                </a:r>
                <a:r>
                  <a:rPr lang="en-US" sz="3400" b="1" dirty="0" err="1">
                    <a:solidFill>
                      <a:schemeClr val="bg1"/>
                    </a:solidFill>
                    <a:latin typeface="Arial" panose="020B0604020202020204" pitchFamily="34" charset="0"/>
                    <a:cs typeface="Arial" panose="020B0604020202020204" pitchFamily="34" charset="0"/>
                  </a:rPr>
                  <a:t>giác</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𝑨𝑩𝑪</m:t>
                    </m:r>
                  </m:oMath>
                </a14:m>
                <a:r>
                  <a:rPr lang="en-US" sz="3400" b="1" dirty="0">
                    <a:solidFill>
                      <a:schemeClr val="bg1"/>
                    </a:solidFill>
                    <a:latin typeface="Arial" panose="020B0604020202020204" pitchFamily="34" charset="0"/>
                    <a:cs typeface="Arial" panose="020B0604020202020204" pitchFamily="34" charset="0"/>
                  </a:rPr>
                  <a:t>.</a:t>
                </a:r>
                <a:endParaRPr lang="en-US" sz="3400" b="1"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7F51876-DB71-45A6-8DF9-4D0EF28C3CB7}"/>
                  </a:ext>
                </a:extLst>
              </p:cNvPr>
              <p:cNvSpPr txBox="1">
                <a:spLocks noRot="1" noChangeAspect="1" noMove="1" noResize="1" noEditPoints="1" noAdjustHandles="1" noChangeArrowheads="1" noChangeShapeType="1" noTextEdit="1"/>
              </p:cNvSpPr>
              <p:nvPr/>
            </p:nvSpPr>
            <p:spPr>
              <a:xfrm>
                <a:off x="699729" y="1108529"/>
                <a:ext cx="10702298" cy="2372957"/>
              </a:xfrm>
              <a:prstGeom prst="rect">
                <a:avLst/>
              </a:prstGeom>
              <a:blipFill>
                <a:blip r:embed="rId6"/>
                <a:stretch>
                  <a:fillRect l="-1709" r="-342" b="-79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7F51876-DB71-45A6-8DF9-4D0EF28C3CB7}"/>
                  </a:ext>
                </a:extLst>
              </p:cNvPr>
              <p:cNvSpPr txBox="1"/>
              <p:nvPr/>
            </p:nvSpPr>
            <p:spPr>
              <a:xfrm>
                <a:off x="851823" y="3081069"/>
                <a:ext cx="10702298" cy="3881960"/>
              </a:xfrm>
              <a:prstGeom prst="rect">
                <a:avLst/>
              </a:prstGeom>
              <a:noFill/>
            </p:spPr>
            <p:txBody>
              <a:bodyPr wrap="square">
                <a:spAutoFit/>
              </a:bodyPr>
              <a:lstStyle/>
              <a:p>
                <a:pPr>
                  <a:lnSpc>
                    <a:spcPct val="150000"/>
                  </a:lnSpc>
                </a:pPr>
                <a:r>
                  <a:rPr kumimoji="0" lang="en-US" sz="3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TL:                 </a:t>
                </a:r>
                <a:r>
                  <a:rPr kumimoji="0" lang="en-US" sz="3400" b="0" i="0" u="none" strike="noStrike" kern="1200" cap="none" spc="0" normalizeH="0" baseline="0" noProof="0" dirty="0">
                    <a:ln>
                      <a:noFill/>
                    </a:ln>
                    <a:solidFill>
                      <a:srgbClr val="FFCE54"/>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lang="en-US" sz="3400" b="1" i="1" noProof="0" smtClean="0">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𝑪</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𝑨𝑩</m:t>
                        </m:r>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𝟗</m:t>
                        </m:r>
                        <m:rad>
                          <m:radPr>
                            <m:degHide m:val="on"/>
                            <m:ctrlPr>
                              <a:rPr lang="en-US" sz="3400" b="1" i="1">
                                <a:solidFill>
                                  <a:schemeClr val="bg1"/>
                                </a:solidFill>
                                <a:latin typeface="Cambria Math" panose="02040503050406030204" pitchFamily="18" charset="0"/>
                              </a:rPr>
                            </m:ctrlPr>
                          </m:radPr>
                          <m:deg/>
                          <m:e>
                            <m:r>
                              <a:rPr lang="en-US" sz="3400" b="1" i="1">
                                <a:solidFill>
                                  <a:schemeClr val="bg1"/>
                                </a:solidFill>
                                <a:latin typeface="Cambria Math" panose="02040503050406030204" pitchFamily="18" charset="0"/>
                              </a:rPr>
                              <m:t>𝟏𝟕</m:t>
                            </m:r>
                          </m:e>
                        </m:rad>
                      </m:num>
                      <m:den>
                        <m:r>
                          <a:rPr lang="en-US" sz="3400" b="1" i="1">
                            <a:solidFill>
                              <a:schemeClr val="bg1"/>
                            </a:solidFill>
                            <a:latin typeface="Cambria Math" panose="02040503050406030204" pitchFamily="18" charset="0"/>
                          </a:rPr>
                          <m:t>𝟕</m:t>
                        </m:r>
                      </m:den>
                    </m:f>
                  </m:oMath>
                </a14:m>
                <a:r>
                  <a:rPr lang="en-US" sz="3400" b="1" dirty="0">
                    <a:solidFill>
                      <a:schemeClr val="bg1"/>
                    </a:solidFill>
                  </a:rPr>
                  <a:t>   	</a:t>
                </a:r>
              </a:p>
              <a:p>
                <a:pPr>
                  <a:lnSpc>
                    <a:spcPct val="150000"/>
                  </a:lnSpc>
                </a:pPr>
                <a:r>
                  <a:rPr lang="en-US" sz="3400" b="1" dirty="0">
                    <a:solidFill>
                      <a:schemeClr val="bg1"/>
                    </a:solidFill>
                  </a:rPr>
                  <a:t>				</a:t>
                </a:r>
                <a14:m>
                  <m:oMath xmlns:m="http://schemas.openxmlformats.org/officeDocument/2006/math">
                    <m:r>
                      <a:rPr lang="en-US" sz="3400" b="1" i="1">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𝑨</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𝑩𝑪</m:t>
                        </m:r>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𝟗</m:t>
                        </m:r>
                        <m:rad>
                          <m:radPr>
                            <m:degHide m:val="on"/>
                            <m:ctrlPr>
                              <a:rPr lang="en-US" sz="3400" b="1" i="1">
                                <a:solidFill>
                                  <a:schemeClr val="bg1"/>
                                </a:solidFill>
                                <a:latin typeface="Cambria Math" panose="02040503050406030204" pitchFamily="18" charset="0"/>
                              </a:rPr>
                            </m:ctrlPr>
                          </m:radPr>
                          <m:deg/>
                          <m:e>
                            <m:r>
                              <a:rPr lang="en-US" sz="3400" b="1" i="1">
                                <a:solidFill>
                                  <a:schemeClr val="bg1"/>
                                </a:solidFill>
                                <a:latin typeface="Cambria Math" panose="02040503050406030204" pitchFamily="18" charset="0"/>
                              </a:rPr>
                              <m:t>𝟓</m:t>
                            </m:r>
                          </m:e>
                        </m:rad>
                      </m:num>
                      <m:den>
                        <m:r>
                          <a:rPr lang="en-US" sz="3400" b="1" i="1">
                            <a:solidFill>
                              <a:schemeClr val="bg1"/>
                            </a:solidFill>
                            <a:latin typeface="Cambria Math" panose="02040503050406030204" pitchFamily="18" charset="0"/>
                          </a:rPr>
                          <m:t>𝟓</m:t>
                        </m:r>
                      </m:den>
                    </m:f>
                  </m:oMath>
                </a14:m>
                <a:r>
                  <a:rPr lang="en-US" sz="3400" b="1" dirty="0">
                    <a:solidFill>
                      <a:schemeClr val="bg1"/>
                    </a:solidFill>
                  </a:rPr>
                  <a:t>         		</a:t>
                </a:r>
              </a:p>
              <a:p>
                <a:pPr>
                  <a:lnSpc>
                    <a:spcPct val="150000"/>
                  </a:lnSpc>
                </a:pPr>
                <a:r>
                  <a:rPr lang="en-US" sz="3400" b="1" dirty="0">
                    <a:solidFill>
                      <a:schemeClr val="bg1"/>
                    </a:solidFill>
                  </a:rPr>
                  <a:t> 				</a:t>
                </a:r>
                <a14:m>
                  <m:oMath xmlns:m="http://schemas.openxmlformats.org/officeDocument/2006/math">
                    <m:r>
                      <a:rPr lang="en-US" sz="3400" b="1" i="1">
                        <a:solidFill>
                          <a:schemeClr val="bg1"/>
                        </a:solidFill>
                        <a:latin typeface="Cambria Math" panose="02040503050406030204" pitchFamily="18" charset="0"/>
                      </a:rPr>
                      <m:t>𝒅</m:t>
                    </m:r>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𝑩</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𝑨𝑪</m:t>
                        </m:r>
                      </m:e>
                    </m:d>
                    <m:r>
                      <a:rPr lang="en-US"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en-US" sz="3400" b="1" i="1">
                            <a:solidFill>
                              <a:schemeClr val="bg1"/>
                            </a:solidFill>
                            <a:latin typeface="Cambria Math" panose="02040503050406030204" pitchFamily="18" charset="0"/>
                          </a:rPr>
                          <m:t>𝟑</m:t>
                        </m:r>
                        <m:rad>
                          <m:radPr>
                            <m:degHide m:val="on"/>
                            <m:ctrlPr>
                              <a:rPr lang="en-US" sz="3400" b="1" i="1">
                                <a:solidFill>
                                  <a:schemeClr val="bg1"/>
                                </a:solidFill>
                                <a:latin typeface="Cambria Math" panose="02040503050406030204" pitchFamily="18" charset="0"/>
                              </a:rPr>
                            </m:ctrlPr>
                          </m:radPr>
                          <m:deg/>
                          <m:e>
                            <m:r>
                              <a:rPr lang="en-US" sz="3400" b="1" i="1">
                                <a:solidFill>
                                  <a:schemeClr val="bg1"/>
                                </a:solidFill>
                                <a:latin typeface="Cambria Math" panose="02040503050406030204" pitchFamily="18" charset="0"/>
                              </a:rPr>
                              <m:t>𝟐</m:t>
                            </m:r>
                          </m:e>
                        </m:rad>
                      </m:num>
                      <m:den>
                        <m:r>
                          <a:rPr lang="en-US" sz="3400" b="1" i="1">
                            <a:solidFill>
                              <a:schemeClr val="bg1"/>
                            </a:solidFill>
                            <a:latin typeface="Cambria Math" panose="02040503050406030204" pitchFamily="18" charset="0"/>
                          </a:rPr>
                          <m:t>𝟐</m:t>
                        </m:r>
                      </m:den>
                    </m:f>
                  </m:oMath>
                </a14:m>
                <a:endParaRPr lang="en-US" sz="3400" b="1" dirty="0"/>
              </a:p>
            </p:txBody>
          </p:sp>
        </mc:Choice>
        <mc:Fallback xmlns="">
          <p:sp>
            <p:nvSpPr>
              <p:cNvPr id="13" name="TextBox 12">
                <a:extLst>
                  <a:ext uri="{FF2B5EF4-FFF2-40B4-BE49-F238E27FC236}">
                    <a16:creationId xmlns:a16="http://schemas.microsoft.com/office/drawing/2014/main" id="{27F51876-DB71-45A6-8DF9-4D0EF28C3CB7}"/>
                  </a:ext>
                </a:extLst>
              </p:cNvPr>
              <p:cNvSpPr txBox="1">
                <a:spLocks noRot="1" noChangeAspect="1" noMove="1" noResize="1" noEditPoints="1" noAdjustHandles="1" noChangeArrowheads="1" noChangeShapeType="1" noTextEdit="1"/>
              </p:cNvSpPr>
              <p:nvPr/>
            </p:nvSpPr>
            <p:spPr>
              <a:xfrm>
                <a:off x="851823" y="3081069"/>
                <a:ext cx="10702298" cy="3881960"/>
              </a:xfrm>
              <a:prstGeom prst="rect">
                <a:avLst/>
              </a:prstGeom>
              <a:blipFill>
                <a:blip r:embed="rId7"/>
                <a:stretch>
                  <a:fillRect l="-1709"/>
                </a:stretch>
              </a:blipFill>
            </p:spPr>
            <p:txBody>
              <a:bodyPr/>
              <a:lstStyle/>
              <a:p>
                <a:r>
                  <a:rPr lang="en-US">
                    <a:noFill/>
                  </a:rPr>
                  <a:t> </a:t>
                </a:r>
              </a:p>
            </p:txBody>
          </p:sp>
        </mc:Fallback>
      </mc:AlternateContent>
    </p:spTree>
    <p:extLst>
      <p:ext uri="{BB962C8B-B14F-4D97-AF65-F5344CB8AC3E}">
        <p14:creationId xmlns:p14="http://schemas.microsoft.com/office/powerpoint/2010/main" val="3442422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left)">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left)">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p:sp>
        <p:nvSpPr>
          <p:cNvPr id="5" name="TextBox 4">
            <a:extLst>
              <a:ext uri="{FF2B5EF4-FFF2-40B4-BE49-F238E27FC236}">
                <a16:creationId xmlns:a16="http://schemas.microsoft.com/office/drawing/2014/main" id="{5D2F3538-9499-5674-16F1-C95CD4B9E6BE}"/>
              </a:ext>
            </a:extLst>
          </p:cNvPr>
          <p:cNvSpPr txBox="1"/>
          <p:nvPr/>
        </p:nvSpPr>
        <p:spPr>
          <a:xfrm>
            <a:off x="746739" y="4404484"/>
            <a:ext cx="10979700" cy="800412"/>
          </a:xfrm>
          <a:prstGeom prst="rect">
            <a:avLst/>
          </a:prstGeom>
          <a:noFill/>
        </p:spPr>
        <p:txBody>
          <a:bodyPr wrap="square">
            <a:spAutoFit/>
          </a:bodyPr>
          <a:lstStyle/>
          <a:p>
            <a:pPr>
              <a:lnSpc>
                <a:spcPct val="150000"/>
              </a:lnSpc>
            </a:pPr>
            <a:r>
              <a:rPr lang="en-US" sz="3500" b="1" dirty="0">
                <a:solidFill>
                  <a:srgbClr val="FF0000"/>
                </a:solidFill>
                <a:latin typeface="Arial" panose="020B0604020202020204" pitchFamily="34" charset="0"/>
                <a:cs typeface="Arial" panose="020B0604020202020204" pitchFamily="34" charset="0"/>
              </a:rPr>
              <a:t>TL: </a:t>
            </a:r>
            <a:r>
              <a:rPr lang="en-US" sz="3400" b="1" dirty="0" err="1">
                <a:solidFill>
                  <a:schemeClr val="bg1"/>
                </a:solidFill>
                <a:latin typeface="Arial" panose="020B0604020202020204" pitchFamily="34" charset="0"/>
                <a:cs typeface="Arial" panose="020B0604020202020204" pitchFamily="34" charset="0"/>
              </a:rPr>
              <a:t>Khoảng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giữa</a:t>
            </a:r>
            <a:r>
              <a:rPr lang="en-US" sz="3400" b="1" dirty="0">
                <a:solidFill>
                  <a:schemeClr val="bg1"/>
                </a:solidFill>
                <a:latin typeface="Arial" panose="020B0604020202020204" pitchFamily="34" charset="0"/>
                <a:cs typeface="Arial" panose="020B0604020202020204" pitchFamily="34" charset="0"/>
              </a:rPr>
              <a:t> 2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là</a:t>
            </a:r>
            <a:r>
              <a:rPr lang="en-US" sz="3400" b="1" dirty="0">
                <a:solidFill>
                  <a:schemeClr val="bg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D2F3538-9499-5674-16F1-C95CD4B9E6BE}"/>
                  </a:ext>
                </a:extLst>
              </p:cNvPr>
              <p:cNvSpPr txBox="1"/>
              <p:nvPr/>
            </p:nvSpPr>
            <p:spPr>
              <a:xfrm>
                <a:off x="885440" y="1741283"/>
                <a:ext cx="10702298" cy="1588127"/>
              </a:xfrm>
              <a:prstGeom prst="rect">
                <a:avLst/>
              </a:prstGeom>
              <a:noFill/>
            </p:spPr>
            <p:txBody>
              <a:bodyPr wrap="square">
                <a:spAutoFit/>
              </a:bodyPr>
              <a:lstStyle/>
              <a:p>
                <a:pPr>
                  <a:lnSpc>
                    <a:spcPct val="150000"/>
                  </a:lnSpc>
                </a:pPr>
                <a:r>
                  <a:rPr lang="en-US" sz="3500" b="1" dirty="0" err="1">
                    <a:solidFill>
                      <a:srgbClr val="B7F4F3"/>
                    </a:solidFill>
                    <a:latin typeface="Arial" panose="020B0604020202020204" pitchFamily="34" charset="0"/>
                    <a:cs typeface="Arial" panose="020B0604020202020204" pitchFamily="34" charset="0"/>
                  </a:rPr>
                  <a:t>Vận</a:t>
                </a:r>
                <a:r>
                  <a:rPr lang="en-US" sz="3500" b="1" dirty="0">
                    <a:solidFill>
                      <a:srgbClr val="B7F4F3"/>
                    </a:solidFill>
                    <a:latin typeface="Arial" panose="020B0604020202020204" pitchFamily="34" charset="0"/>
                    <a:cs typeface="Arial" panose="020B0604020202020204" pitchFamily="34" charset="0"/>
                  </a:rPr>
                  <a:t> </a:t>
                </a:r>
                <a:r>
                  <a:rPr lang="en-US" sz="3500" b="1" dirty="0" err="1">
                    <a:solidFill>
                      <a:srgbClr val="B7F4F3"/>
                    </a:solidFill>
                    <a:latin typeface="Arial" panose="020B0604020202020204" pitchFamily="34" charset="0"/>
                    <a:cs typeface="Arial" panose="020B0604020202020204" pitchFamily="34" charset="0"/>
                  </a:rPr>
                  <a:t>dụng</a:t>
                </a:r>
                <a:r>
                  <a:rPr lang="en-US" sz="3500" b="1" dirty="0">
                    <a:solidFill>
                      <a:srgbClr val="B7F4F3"/>
                    </a:solidFill>
                    <a:latin typeface="Arial" panose="020B0604020202020204" pitchFamily="34" charset="0"/>
                    <a:cs typeface="Arial" panose="020B0604020202020204" pitchFamily="34" charset="0"/>
                  </a:rPr>
                  <a:t> 6:  </a:t>
                </a:r>
                <a:r>
                  <a:rPr lang="en-US" sz="3400" b="1" dirty="0" err="1">
                    <a:solidFill>
                      <a:schemeClr val="bg1"/>
                    </a:solidFill>
                    <a:latin typeface="Arial" panose="020B0604020202020204" pitchFamily="34" charset="0"/>
                    <a:cs typeface="Arial" panose="020B0604020202020204" pitchFamily="34" charset="0"/>
                  </a:rPr>
                  <a:t>Tính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khoảng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cách</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giữa</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hai</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đường</a:t>
                </a:r>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thẳng</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 </a:t>
                </a:r>
                <a:r>
                  <a:rPr lang="en-US" sz="3400" b="1" dirty="0" err="1">
                    <a:solidFill>
                      <a:schemeClr val="bg1"/>
                    </a:solidFill>
                    <a:latin typeface="Arial" panose="020B0604020202020204" pitchFamily="34" charset="0"/>
                    <a:cs typeface="Arial" panose="020B0604020202020204" pitchFamily="34" charset="0"/>
                  </a:rPr>
                  <a:t>và</a:t>
                </a:r>
                <a:r>
                  <a:rPr lang="en-US" sz="3400" b="1" dirty="0">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dirty="0">
                    <a:solidFill>
                      <a:schemeClr val="bg1"/>
                    </a:solidFill>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5D2F3538-9499-5674-16F1-C95CD4B9E6BE}"/>
                  </a:ext>
                </a:extLst>
              </p:cNvPr>
              <p:cNvSpPr txBox="1">
                <a:spLocks noRot="1" noChangeAspect="1" noMove="1" noResize="1" noEditPoints="1" noAdjustHandles="1" noChangeArrowheads="1" noChangeShapeType="1" noTextEdit="1"/>
              </p:cNvSpPr>
              <p:nvPr/>
            </p:nvSpPr>
            <p:spPr>
              <a:xfrm>
                <a:off x="885440" y="1741283"/>
                <a:ext cx="10702298" cy="1588127"/>
              </a:xfrm>
              <a:prstGeom prst="rect">
                <a:avLst/>
              </a:prstGeom>
              <a:blipFill>
                <a:blip r:embed="rId6"/>
                <a:stretch>
                  <a:fillRect l="-1651" b="-12692"/>
                </a:stretch>
              </a:blipFill>
            </p:spPr>
            <p:txBody>
              <a:bodyPr/>
              <a:lstStyle/>
              <a:p>
                <a:r>
                  <a:rPr lang="en-US">
                    <a:noFill/>
                  </a:rPr>
                  <a:t> </a:t>
                </a:r>
              </a:p>
            </p:txBody>
          </p:sp>
        </mc:Fallback>
      </mc:AlternateContent>
    </p:spTree>
    <p:extLst>
      <p:ext uri="{BB962C8B-B14F-4D97-AF65-F5344CB8AC3E}">
        <p14:creationId xmlns:p14="http://schemas.microsoft.com/office/powerpoint/2010/main" val="1068933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00B050"/>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03</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LUYỆN TẬP</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271430"/>
                <a:ext cx="11279313" cy="5076005"/>
              </a:xfrm>
              <a:prstGeom prst="rect">
                <a:avLst/>
              </a:prstGeom>
              <a:noFill/>
            </p:spPr>
            <p:txBody>
              <a:bodyPr wrap="square" rtlCol="0">
                <a:spAutoFit/>
              </a:bodyPr>
              <a:lstStyle/>
              <a:p>
                <a:pPr>
                  <a:lnSpc>
                    <a:spcPct val="120000"/>
                  </a:lnSpc>
                </a:pPr>
                <a:r>
                  <a:rPr lang="en-US" sz="3500" b="1">
                    <a:solidFill>
                      <a:srgbClr val="2FFF8E"/>
                    </a:solidFill>
                    <a:latin typeface="SVN-Futura Demi" pitchFamily="50" charset="0"/>
                  </a:rPr>
                  <a:t>1: </a:t>
                </a:r>
                <a:r>
                  <a:rPr lang="en-US" sz="3400" b="1">
                    <a:solidFill>
                      <a:schemeClr val="bg1"/>
                    </a:solidFill>
                    <a:latin typeface="Arial" panose="020B0604020202020204" pitchFamily="34" charset="0"/>
                    <a:cs typeface="Arial" panose="020B0604020202020204" pitchFamily="34" charset="0"/>
                  </a:rPr>
                  <a:t>Lập phương trình tham số và phương trình tổng quát của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latin typeface="Arial" panose="020B0604020202020204" pitchFamily="34" charset="0"/>
                    <a:cs typeface="Arial" panose="020B0604020202020204" pitchFamily="34" charset="0"/>
                  </a:rPr>
                  <a:t> trong mỗi trường hợp sau:</a:t>
                </a:r>
              </a:p>
              <a:p>
                <a:pPr>
                  <a:lnSpc>
                    <a:spcPct val="120000"/>
                  </a:lnSpc>
                </a:pPr>
                <a:r>
                  <a:rPr lang="en-US" sz="3400" b="1">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latin typeface="Arial" panose="020B0604020202020204" pitchFamily="34" charset="0"/>
                    <a:cs typeface="Arial" panose="020B0604020202020204" pitchFamily="34" charset="0"/>
                  </a:rPr>
                  <a:t> đi qua điểm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có vectơ chỉ phương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𝒖</m:t>
                        </m:r>
                      </m:e>
                    </m:acc>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endParaRPr lang="en-US" sz="3400" b="1">
                  <a:solidFill>
                    <a:schemeClr val="bg1"/>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vi-VN" sz="3400" b="1">
                    <a:solidFill>
                      <a:schemeClr val="bg1"/>
                    </a:solidFill>
                    <a:latin typeface="Arial" panose="020B0604020202020204" pitchFamily="34" charset="0"/>
                    <a:cs typeface="Arial" panose="020B0604020202020204" pitchFamily="34" charset="0"/>
                  </a:rPr>
                  <a:t> đ</a:t>
                </a:r>
                <a:r>
                  <a:rPr lang="en-US" sz="3400" b="1">
                    <a:solidFill>
                      <a:schemeClr val="bg1"/>
                    </a:solidFill>
                    <a:latin typeface="Arial" panose="020B0604020202020204" pitchFamily="34" charset="0"/>
                    <a:cs typeface="Arial" panose="020B0604020202020204" pitchFamily="34" charset="0"/>
                  </a:rPr>
                  <a:t>i qua điểm </a:t>
                </a:r>
                <a14:m>
                  <m:oMath xmlns:m="http://schemas.openxmlformats.org/officeDocument/2006/math">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có vectơ pháp tuyến là </a:t>
                </a:r>
                <a14:m>
                  <m:oMath xmlns:m="http://schemas.openxmlformats.org/officeDocument/2006/math">
                    <m:acc>
                      <m:accPr>
                        <m:chr m:val="⃗"/>
                        <m:ctrlPr>
                          <a:rPr lang="en-US" sz="3400" b="1" i="1">
                            <a:solidFill>
                              <a:schemeClr val="bg1"/>
                            </a:solidFill>
                            <a:latin typeface="Cambria Math" panose="02040503050406030204" pitchFamily="18" charset="0"/>
                          </a:rPr>
                        </m:ctrlPr>
                      </m:accPr>
                      <m:e>
                        <m:r>
                          <a:rPr lang="en-US" sz="3400" b="1" i="1">
                            <a:solidFill>
                              <a:schemeClr val="bg1"/>
                            </a:solidFill>
                            <a:latin typeface="Cambria Math" panose="02040503050406030204" pitchFamily="18" charset="0"/>
                          </a:rPr>
                          <m:t>𝒏</m:t>
                        </m:r>
                      </m:e>
                    </m:acc>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endParaRPr lang="en-US" sz="3400" b="1">
                  <a:solidFill>
                    <a:schemeClr val="bg1"/>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c)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latin typeface="Arial" panose="020B0604020202020204" pitchFamily="34" charset="0"/>
                    <a:cs typeface="Arial" panose="020B0604020202020204" pitchFamily="34" charset="0"/>
                  </a:rPr>
                  <a:t> đi qua </a:t>
                </a:r>
                <a14:m>
                  <m:oMath xmlns:m="http://schemas.openxmlformats.org/officeDocument/2006/math">
                    <m:r>
                      <a:rPr lang="en-US" sz="3400" b="1" i="1">
                        <a:solidFill>
                          <a:schemeClr val="bg1"/>
                        </a:solidFill>
                        <a:latin typeface="Cambria Math" panose="02040503050406030204" pitchFamily="18" charset="0"/>
                      </a:rPr>
                      <m:t>𝑷</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có hệ số góc </a:t>
                </a:r>
                <a14:m>
                  <m:oMath xmlns:m="http://schemas.openxmlformats.org/officeDocument/2006/math">
                    <m:r>
                      <a:rPr lang="en-US" sz="3400" b="1" i="1">
                        <a:solidFill>
                          <a:schemeClr val="bg1"/>
                        </a:solidFill>
                        <a:latin typeface="Cambria Math" panose="02040503050406030204" pitchFamily="18" charset="0"/>
                      </a:rPr>
                      <m:t>𝒌</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oMath>
                </a14:m>
                <a:r>
                  <a:rPr lang="en-US" sz="3400" b="1">
                    <a:solidFill>
                      <a:schemeClr val="bg1"/>
                    </a:solidFill>
                    <a:latin typeface="Arial" panose="020B0604020202020204" pitchFamily="34" charset="0"/>
                    <a:cs typeface="Arial" panose="020B0604020202020204" pitchFamily="34" charset="0"/>
                  </a:rPr>
                  <a:t>;</a:t>
                </a:r>
              </a:p>
              <a:p>
                <a:pPr>
                  <a:lnSpc>
                    <a:spcPct val="120000"/>
                  </a:lnSpc>
                </a:pPr>
                <a:r>
                  <a:rPr lang="en-US" sz="3400" b="1">
                    <a:solidFill>
                      <a:schemeClr val="bg1"/>
                    </a:solidFill>
                    <a:latin typeface="Arial" panose="020B0604020202020204" pitchFamily="34" charset="0"/>
                    <a:cs typeface="Arial" panose="020B0604020202020204" pitchFamily="34" charset="0"/>
                  </a:rPr>
                  <a:t>d)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latin typeface="Arial" panose="020B0604020202020204" pitchFamily="34" charset="0"/>
                    <a:cs typeface="Arial" panose="020B0604020202020204" pitchFamily="34" charset="0"/>
                  </a:rPr>
                  <a:t> đi qua hai điểm </a:t>
                </a:r>
                <a14:m>
                  <m:oMath xmlns:m="http://schemas.openxmlformats.org/officeDocument/2006/math">
                    <m:r>
                      <a:rPr lang="en-US" sz="3400" b="1" i="1">
                        <a:solidFill>
                          <a:schemeClr val="bg1"/>
                        </a:solidFill>
                        <a:latin typeface="Cambria Math" panose="02040503050406030204" pitchFamily="18" charset="0"/>
                      </a:rPr>
                      <m:t>𝑸</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a:solidFill>
                          <a:schemeClr val="bg1"/>
                        </a:solidFill>
                        <a:latin typeface="Cambria Math" panose="02040503050406030204" pitchFamily="18" charset="0"/>
                      </a:rPr>
                      <m:t>𝑹</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a:t>
                </a:r>
                <a:endParaRPr lang="en-US" sz="3400" b="1">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271430"/>
                <a:ext cx="11279313" cy="5076005"/>
              </a:xfrm>
              <a:prstGeom prst="rect">
                <a:avLst/>
              </a:prstGeom>
              <a:blipFill>
                <a:blip r:embed="rId6"/>
                <a:stretch>
                  <a:fillRect l="-1622" t="-601" r="-1027" b="-3365"/>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293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00B050"/>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03</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LUYỆN TẬP</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271430"/>
                <a:ext cx="11279313" cy="4847737"/>
              </a:xfrm>
              <a:prstGeom prst="rect">
                <a:avLst/>
              </a:prstGeom>
              <a:noFill/>
            </p:spPr>
            <p:txBody>
              <a:bodyPr wrap="square" rtlCol="0">
                <a:spAutoFit/>
              </a:bodyPr>
              <a:lstStyle/>
              <a:p>
                <a:pPr>
                  <a:lnSpc>
                    <a:spcPct val="120000"/>
                  </a:lnSpc>
                </a:pPr>
                <a:r>
                  <a:rPr lang="en-US" sz="3500" b="1">
                    <a:solidFill>
                      <a:srgbClr val="2FFF8E"/>
                    </a:solidFill>
                    <a:latin typeface="SVN-Futura Demi" pitchFamily="50" charset="0"/>
                  </a:rPr>
                  <a:t>4: </a:t>
                </a:r>
                <a:r>
                  <a:rPr lang="en-US" sz="3400" b="1">
                    <a:solidFill>
                      <a:schemeClr val="bg1"/>
                    </a:solidFill>
                    <a:latin typeface="Arial" panose="020B0604020202020204" pitchFamily="34" charset="0"/>
                    <a:cs typeface="Arial" panose="020B0604020202020204" pitchFamily="34" charset="0"/>
                  </a:rPr>
                  <a:t>Xét vị trí tương đối của các cặp đường thẳng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 sau đây:</a:t>
                </a:r>
              </a:p>
              <a:p>
                <a:pPr>
                  <a:lnSpc>
                    <a:spcPct val="130000"/>
                  </a:lnSpc>
                </a:pPr>
                <a:r>
                  <a:rPr lang="en-US" sz="3400" b="1">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r>
                  <a:rPr lang="vi-VN" sz="3400" b="1">
                    <a:solidFill>
                      <a:schemeClr val="bg1"/>
                    </a:solidFill>
                    <a:latin typeface="Arial" panose="020B0604020202020204" pitchFamily="34" charset="0"/>
                    <a:cs typeface="Arial" panose="020B0604020202020204" pitchFamily="34" charset="0"/>
                  </a:rPr>
                  <a:t>          </a:t>
                </a:r>
                <a:endParaRPr lang="en-US" sz="3400" b="1">
                  <a:solidFill>
                    <a:schemeClr val="bg1"/>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𝒕</m:t>
                            </m:r>
                          </m:e>
                        </m:eqArr>
                      </m:e>
                    </m:d>
                  </m:oMath>
                </a14:m>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𝟗</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r>
                      <a:rPr lang="vi-VN" sz="3400" b="1" i="1">
                        <a:solidFill>
                          <a:schemeClr val="bg1"/>
                        </a:solidFill>
                        <a:latin typeface="Cambria Math" panose="02040503050406030204" pitchFamily="18" charset="0"/>
                      </a:rPr>
                      <m:t>;</m:t>
                    </m:r>
                  </m:oMath>
                </a14:m>
                <a:endParaRPr lang="en-US" sz="3400" b="1">
                  <a:solidFill>
                    <a:schemeClr val="bg1"/>
                  </a:solidFill>
                  <a:latin typeface="Arial" panose="020B0604020202020204" pitchFamily="34" charset="0"/>
                  <a:cs typeface="Arial" panose="020B0604020202020204" pitchFamily="34" charset="0"/>
                </a:endParaRPr>
              </a:p>
              <a:p>
                <a:pPr>
                  <a:lnSpc>
                    <a:spcPct val="120000"/>
                  </a:lnSpc>
                </a:pPr>
                <a:r>
                  <a:rPr lang="en-US" sz="3400" b="1">
                    <a:solidFill>
                      <a:schemeClr val="bg1"/>
                    </a:solidFill>
                    <a:latin typeface="Arial" panose="020B0604020202020204" pitchFamily="34" charset="0"/>
                    <a:cs typeface="Arial" panose="020B0604020202020204" pitchFamily="34" charset="0"/>
                  </a:rPr>
                  <a:t>c)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𝒕</m:t>
                            </m:r>
                          </m:e>
                        </m:eqArr>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𝟏𝟏</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oMath>
                </a14:m>
                <a:r>
                  <a:rPr lang="vi-VN"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271430"/>
                <a:ext cx="11279313" cy="4847737"/>
              </a:xfrm>
              <a:prstGeom prst="rect">
                <a:avLst/>
              </a:prstGeom>
              <a:blipFill>
                <a:blip r:embed="rId6"/>
                <a:stretch>
                  <a:fillRect l="-1622" t="-629"/>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9752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00B050"/>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03</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LUYỆN TẬP</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271430"/>
                <a:ext cx="11279313" cy="5187446"/>
              </a:xfrm>
              <a:prstGeom prst="rect">
                <a:avLst/>
              </a:prstGeom>
              <a:noFill/>
            </p:spPr>
            <p:txBody>
              <a:bodyPr wrap="square" rtlCol="0">
                <a:spAutoFit/>
              </a:bodyPr>
              <a:lstStyle/>
              <a:p>
                <a:pPr>
                  <a:lnSpc>
                    <a:spcPct val="130000"/>
                  </a:lnSpc>
                </a:pPr>
                <a:r>
                  <a:rPr lang="en-US" sz="3500" b="1">
                    <a:solidFill>
                      <a:srgbClr val="2FFF8E"/>
                    </a:solidFill>
                    <a:latin typeface="SVN-Futura Demi" pitchFamily="50" charset="0"/>
                  </a:rPr>
                  <a:t>6: </a:t>
                </a:r>
                <a:r>
                  <a:rPr lang="en-US" sz="3400" b="1">
                    <a:solidFill>
                      <a:schemeClr val="bg1"/>
                    </a:solidFill>
                    <a:latin typeface="Arial" panose="020B0604020202020204" pitchFamily="34" charset="0"/>
                    <a:cs typeface="Arial" panose="020B0604020202020204" pitchFamily="34" charset="0"/>
                  </a:rPr>
                  <a:t>Tìm số đo của góc giữa hai đường thẳng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oMath>
                </a14:m>
                <a:r>
                  <a:rPr lang="en-US" sz="3400" b="1">
                    <a:solidFill>
                      <a:schemeClr val="bg1"/>
                    </a:solidFill>
                    <a:latin typeface="Arial" panose="020B0604020202020204" pitchFamily="34" charset="0"/>
                    <a:cs typeface="Arial" panose="020B0604020202020204" pitchFamily="34" charset="0"/>
                  </a:rPr>
                  <a:t> trong các trường hợp sau:</a:t>
                </a:r>
              </a:p>
              <a:p>
                <a:pPr>
                  <a:lnSpc>
                    <a:spcPct val="130000"/>
                  </a:lnSpc>
                </a:pPr>
                <a:r>
                  <a:rPr lang="en-US" sz="3400" b="1">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endParaRPr lang="en-US" sz="3400" b="1">
                  <a:solidFill>
                    <a:schemeClr val="bg1"/>
                  </a:solidFill>
                  <a:latin typeface="Arial" panose="020B0604020202020204" pitchFamily="34" charset="0"/>
                  <a:cs typeface="Arial" panose="020B0604020202020204" pitchFamily="34" charset="0"/>
                </a:endParaRPr>
              </a:p>
              <a:p>
                <a:pPr>
                  <a:lnSpc>
                    <a:spcPct val="130000"/>
                  </a:lnSpc>
                </a:pPr>
                <a:r>
                  <a:rPr lang="en-US" sz="3400" b="1">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𝒕</m:t>
                            </m:r>
                          </m:e>
                        </m:eqArr>
                      </m:e>
                    </m:d>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𝟎</m:t>
                    </m:r>
                    <m:r>
                      <a:rPr lang="vi-VN" sz="3400" b="1" i="1">
                        <a:solidFill>
                          <a:schemeClr val="bg1"/>
                        </a:solidFill>
                        <a:latin typeface="Cambria Math" panose="02040503050406030204" pitchFamily="18" charset="0"/>
                      </a:rPr>
                      <m:t>;</m:t>
                    </m:r>
                  </m:oMath>
                </a14:m>
                <a:endParaRPr lang="en-US" sz="3400" b="1">
                  <a:solidFill>
                    <a:schemeClr val="bg1"/>
                  </a:solidFill>
                  <a:latin typeface="Arial" panose="020B0604020202020204" pitchFamily="34" charset="0"/>
                  <a:cs typeface="Arial" panose="020B0604020202020204" pitchFamily="34" charset="0"/>
                </a:endParaRPr>
              </a:p>
              <a:p>
                <a:pPr>
                  <a:lnSpc>
                    <a:spcPct val="130000"/>
                  </a:lnSpc>
                </a:pPr>
                <a:r>
                  <a:rPr lang="vi-VN" sz="3400" b="1">
                    <a:solidFill>
                      <a:schemeClr val="bg1"/>
                    </a:solidFill>
                    <a:latin typeface="Arial" panose="020B0604020202020204" pitchFamily="34" charset="0"/>
                    <a:cs typeface="Arial" panose="020B0604020202020204" pitchFamily="34" charset="0"/>
                  </a:rPr>
                  <a:t>c)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𝟏</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𝟕</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𝟒</m:t>
                            </m:r>
                            <m:r>
                              <a:rPr lang="vi-VN" sz="3400" b="1" i="1">
                                <a:solidFill>
                                  <a:schemeClr val="bg1"/>
                                </a:solidFill>
                                <a:latin typeface="Cambria Math" panose="02040503050406030204" pitchFamily="18" charset="0"/>
                              </a:rPr>
                              <m:t>𝒕</m:t>
                            </m:r>
                          </m:e>
                        </m:eqArr>
                      </m:e>
                    </m:d>
                  </m:oMath>
                </a14:m>
                <a:r>
                  <a:rPr lang="vi-VN"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sSub>
                          <m:sSubPr>
                            <m:ctrlPr>
                              <a:rPr lang="en-US" sz="3400" b="1" i="1">
                                <a:solidFill>
                                  <a:schemeClr val="bg1"/>
                                </a:solidFill>
                                <a:latin typeface="Cambria Math" panose="02040503050406030204" pitchFamily="18" charset="0"/>
                              </a:rPr>
                            </m:ctrlPr>
                          </m:sSubPr>
                          <m:e>
                            <m:r>
                              <a:rPr lang="en-US" sz="3400" b="1" i="1">
                                <a:solidFill>
                                  <a:schemeClr val="bg1"/>
                                </a:solidFill>
                                <a:latin typeface="Cambria Math" panose="02040503050406030204" pitchFamily="18" charset="0"/>
                              </a:rPr>
                              <m:t>𝒅</m:t>
                            </m:r>
                          </m:e>
                          <m:sub>
                            <m:r>
                              <a:rPr lang="en-US" sz="3400" b="1" i="1">
                                <a:solidFill>
                                  <a:schemeClr val="bg1"/>
                                </a:solidFill>
                                <a:latin typeface="Cambria Math" panose="02040503050406030204" pitchFamily="18" charset="0"/>
                              </a:rPr>
                              <m:t>𝟐</m:t>
                            </m:r>
                          </m:sub>
                        </m:sSub>
                      </m:e>
                    </m:d>
                    <m:r>
                      <a:rPr lang="en-US"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𝟗</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𝒕</m:t>
                            </m:r>
                          </m:e>
                        </m:eqArr>
                      </m:e>
                    </m:d>
                  </m:oMath>
                </a14:m>
                <a:r>
                  <a:rPr lang="vi-VN"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271430"/>
                <a:ext cx="11279313" cy="5187446"/>
              </a:xfrm>
              <a:prstGeom prst="rect">
                <a:avLst/>
              </a:prstGeom>
              <a:blipFill>
                <a:blip r:embed="rId6"/>
                <a:stretch>
                  <a:fillRect l="-1622"/>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1020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00B050"/>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03</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LUYỆN TẬP</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348885"/>
                <a:ext cx="11279313" cy="5145383"/>
              </a:xfrm>
              <a:prstGeom prst="rect">
                <a:avLst/>
              </a:prstGeom>
              <a:noFill/>
            </p:spPr>
            <p:txBody>
              <a:bodyPr wrap="square" rtlCol="0">
                <a:spAutoFit/>
              </a:bodyPr>
              <a:lstStyle/>
              <a:p>
                <a:pPr>
                  <a:lnSpc>
                    <a:spcPct val="110000"/>
                  </a:lnSpc>
                </a:pPr>
                <a:r>
                  <a:rPr lang="en-US" sz="3500" b="1">
                    <a:solidFill>
                      <a:srgbClr val="2FFF8E"/>
                    </a:solidFill>
                    <a:latin typeface="SVN-Futura Demi" pitchFamily="50" charset="0"/>
                  </a:rPr>
                  <a:t>7: </a:t>
                </a:r>
                <a:r>
                  <a:rPr lang="en-US" sz="3400" b="1">
                    <a:solidFill>
                      <a:schemeClr val="bg1"/>
                    </a:solidFill>
                    <a:latin typeface="Arial" panose="020B0604020202020204" pitchFamily="34" charset="0"/>
                    <a:cs typeface="Arial" panose="020B0604020202020204" pitchFamily="34" charset="0"/>
                  </a:rPr>
                  <a:t>Tính khoảng cách từ điểm </a:t>
                </a:r>
                <a14:m>
                  <m:oMath xmlns:m="http://schemas.openxmlformats.org/officeDocument/2006/math">
                    <m:r>
                      <a:rPr lang="en-US" sz="3400" b="1" i="1">
                        <a:solidFill>
                          <a:schemeClr val="bg1"/>
                        </a:solidFill>
                        <a:latin typeface="Cambria Math" panose="02040503050406030204" pitchFamily="18" charset="0"/>
                      </a:rPr>
                      <m:t>𝑴</m:t>
                    </m:r>
                  </m:oMath>
                </a14:m>
                <a:r>
                  <a:rPr lang="en-US" sz="3400" b="1">
                    <a:solidFill>
                      <a:schemeClr val="bg1"/>
                    </a:solidFill>
                    <a:latin typeface="Arial" panose="020B0604020202020204" pitchFamily="34" charset="0"/>
                    <a:cs typeface="Arial" panose="020B0604020202020204" pitchFamily="34" charset="0"/>
                  </a:rPr>
                  <a:t> đến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trong các trường hợp sau:</a:t>
                </a:r>
              </a:p>
              <a:p>
                <a:pPr>
                  <a:lnSpc>
                    <a:spcPct val="110000"/>
                  </a:lnSpc>
                </a:pPr>
                <a:r>
                  <a:rPr lang="en-US" sz="3400" b="1">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3400" b="1" i="1">
                        <a:solidFill>
                          <a:schemeClr val="bg1"/>
                        </a:solidFill>
                        <a:latin typeface="Cambria Math" panose="02040503050406030204" pitchFamily="18" charset="0"/>
                      </a:rPr>
                      <m:t>𝑴</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a:t>
                </a:r>
                <a:r>
                  <a:rPr lang="vi-VN" sz="3400" b="1">
                    <a:solidFill>
                      <a:schemeClr val="bg1"/>
                    </a:solidFill>
                    <a:latin typeface="Arial" panose="020B0604020202020204" pitchFamily="34" charset="0"/>
                    <a:cs typeface="Arial" panose="020B0604020202020204" pitchFamily="34" charset="0"/>
                  </a:rPr>
                  <a:t> </a:t>
                </a:r>
                <a:endParaRPr lang="en-US" sz="3400" b="1">
                  <a:solidFill>
                    <a:schemeClr val="bg1"/>
                  </a:solidFill>
                  <a:latin typeface="Arial" panose="020B0604020202020204" pitchFamily="34" charset="0"/>
                  <a:cs typeface="Arial" panose="020B0604020202020204" pitchFamily="34" charset="0"/>
                </a:endParaRPr>
              </a:p>
              <a:p>
                <a:pPr>
                  <a:lnSpc>
                    <a:spcPct val="110000"/>
                  </a:lnSpc>
                </a:pPr>
                <a:r>
                  <a:rPr lang="en-US" sz="3400" b="1">
                    <a:solidFill>
                      <a:schemeClr val="bg1"/>
                    </a:solidFill>
                    <a:latin typeface="Arial" panose="020B0604020202020204" pitchFamily="34" charset="0"/>
                    <a:cs typeface="Arial" panose="020B0604020202020204" pitchFamily="34" charset="0"/>
                  </a:rPr>
                  <a:t>b) </a:t>
                </a:r>
                <a14:m>
                  <m:oMath xmlns:m="http://schemas.openxmlformats.org/officeDocument/2006/math">
                    <m:r>
                      <a:rPr lang="en-US" sz="3400" b="1" i="1">
                        <a:solidFill>
                          <a:schemeClr val="bg1"/>
                        </a:solidFill>
                        <a:latin typeface="Cambria Math" panose="02040503050406030204" pitchFamily="18" charset="0"/>
                      </a:rPr>
                      <m:t>𝑴</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qArr>
                      </m:e>
                    </m:d>
                  </m:oMath>
                </a14:m>
                <a:endParaRPr lang="en-US" sz="3400" b="1">
                  <a:solidFill>
                    <a:schemeClr val="bg1"/>
                  </a:solidFill>
                  <a:latin typeface="Arial" panose="020B0604020202020204" pitchFamily="34" charset="0"/>
                  <a:cs typeface="Arial" panose="020B0604020202020204" pitchFamily="34" charset="0"/>
                </a:endParaRPr>
              </a:p>
              <a:p>
                <a:pPr>
                  <a:lnSpc>
                    <a:spcPct val="110000"/>
                  </a:lnSpc>
                </a:pPr>
                <a:r>
                  <a:rPr lang="en-US" sz="3400" b="1">
                    <a:solidFill>
                      <a:schemeClr val="bg1"/>
                    </a:solidFill>
                    <a:latin typeface="Arial" panose="020B0604020202020204" pitchFamily="34" charset="0"/>
                    <a:cs typeface="Arial" panose="020B0604020202020204" pitchFamily="34" charset="0"/>
                  </a:rPr>
                  <a:t>c) </a:t>
                </a:r>
                <a14:m>
                  <m:oMath xmlns:m="http://schemas.openxmlformats.org/officeDocument/2006/math">
                    <m:r>
                      <a:rPr lang="en-US" sz="3400" b="1" i="1">
                        <a:solidFill>
                          <a:schemeClr val="bg1"/>
                        </a:solidFill>
                        <a:latin typeface="Cambria Math" panose="02040503050406030204" pitchFamily="18" charset="0"/>
                      </a:rPr>
                      <m:t>𝑴</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vi-VN" sz="3400" b="1" i="1">
                        <a:solidFill>
                          <a:schemeClr val="bg1"/>
                        </a:solidFill>
                        <a:latin typeface="Cambria Math" panose="02040503050406030204" pitchFamily="18" charset="0"/>
                      </a:rPr>
                      <m:t>:</m:t>
                    </m:r>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f>
                              <m:fPr>
                                <m:ctrlPr>
                                  <a:rPr lang="en-US" sz="3400" b="1" i="1">
                                    <a:solidFill>
                                      <a:schemeClr val="bg1"/>
                                    </a:solidFill>
                                    <a:latin typeface="Cambria Math" panose="02040503050406030204" pitchFamily="18" charset="0"/>
                                  </a:rPr>
                                </m:ctrlPr>
                              </m:fPr>
                              <m:num>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𝟏𝟗</m:t>
                                </m:r>
                              </m:num>
                              <m:den>
                                <m:r>
                                  <a:rPr lang="vi-VN" sz="3400" b="1" i="1">
                                    <a:solidFill>
                                      <a:schemeClr val="bg1"/>
                                    </a:solidFill>
                                    <a:latin typeface="Cambria Math" panose="02040503050406030204" pitchFamily="18" charset="0"/>
                                  </a:rPr>
                                  <m:t>𝟒</m:t>
                                </m:r>
                              </m:den>
                            </m:f>
                          </m:e>
                        </m:eqArr>
                      </m:e>
                    </m:d>
                  </m:oMath>
                </a14:m>
                <a:r>
                  <a:rPr lang="vi-VN" sz="3400" b="1">
                    <a:solidFill>
                      <a:schemeClr val="bg1"/>
                    </a:solidFill>
                    <a:latin typeface="Arial" panose="020B0604020202020204" pitchFamily="34" charset="0"/>
                    <a:cs typeface="Arial" panose="020B0604020202020204" pitchFamily="34" charset="0"/>
                  </a:rPr>
                  <a:t>; </a:t>
                </a:r>
                <a:endParaRPr lang="en-US" sz="3400" b="1">
                  <a:solidFill>
                    <a:schemeClr val="bg1"/>
                  </a:solidFill>
                  <a:latin typeface="Arial" panose="020B0604020202020204" pitchFamily="34" charset="0"/>
                  <a:cs typeface="Arial" panose="020B0604020202020204" pitchFamily="34" charset="0"/>
                </a:endParaRPr>
              </a:p>
              <a:p>
                <a:pPr>
                  <a:lnSpc>
                    <a:spcPct val="110000"/>
                  </a:lnSpc>
                </a:pPr>
                <a:r>
                  <a:rPr lang="en-US" sz="3400" b="1">
                    <a:solidFill>
                      <a:schemeClr val="bg1"/>
                    </a:solidFill>
                    <a:latin typeface="Arial" panose="020B0604020202020204" pitchFamily="34" charset="0"/>
                    <a:cs typeface="Arial" panose="020B0604020202020204" pitchFamily="34" charset="0"/>
                  </a:rPr>
                  <a:t>d) </a:t>
                </a:r>
                <a14:m>
                  <m:oMath xmlns:m="http://schemas.openxmlformats.org/officeDocument/2006/math">
                    <m:r>
                      <a:rPr lang="en-US" sz="3400" b="1" i="1">
                        <a:solidFill>
                          <a:schemeClr val="bg1"/>
                        </a:solidFill>
                        <a:latin typeface="Cambria Math" panose="02040503050406030204" pitchFamily="18" charset="0"/>
                      </a:rPr>
                      <m:t>𝑴</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r>
                      <a:rPr lang="en-US" sz="3400" b="1" i="1">
                        <a:solidFill>
                          <a:schemeClr val="bg1"/>
                        </a:solidFill>
                        <a:latin typeface="Cambria Math" panose="02040503050406030204" pitchFamily="18" charset="0"/>
                      </a:rPr>
                      <m:t>;</m:t>
                    </m:r>
                  </m:oMath>
                </a14:m>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348885"/>
                <a:ext cx="11279313" cy="5145383"/>
              </a:xfrm>
              <a:prstGeom prst="rect">
                <a:avLst/>
              </a:prstGeom>
              <a:blipFill>
                <a:blip r:embed="rId6"/>
                <a:stretch>
                  <a:fillRect l="-1622" t="-1303" b="-3318"/>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0802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left)">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EC5A99"/>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04</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VẬN DỤNG</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348885"/>
                <a:ext cx="11279313" cy="3157788"/>
              </a:xfrm>
              <a:prstGeom prst="rect">
                <a:avLst/>
              </a:prstGeom>
              <a:noFill/>
            </p:spPr>
            <p:txBody>
              <a:bodyPr wrap="square" rtlCol="0">
                <a:spAutoFit/>
              </a:bodyPr>
              <a:lstStyle/>
              <a:p>
                <a:pPr>
                  <a:lnSpc>
                    <a:spcPct val="150000"/>
                  </a:lnSpc>
                </a:pPr>
                <a:r>
                  <a:rPr lang="en-US" sz="3500" b="1">
                    <a:solidFill>
                      <a:srgbClr val="EC5A99"/>
                    </a:solidFill>
                    <a:latin typeface="SVN-Futura Demi" pitchFamily="50" charset="0"/>
                  </a:rPr>
                  <a:t>2:</a:t>
                </a:r>
                <a:r>
                  <a:rPr lang="en-US" sz="3500" b="1">
                    <a:solidFill>
                      <a:srgbClr val="2FFF8E"/>
                    </a:solidFill>
                    <a:latin typeface="SVN-Futura Demi" pitchFamily="50" charset="0"/>
                  </a:rPr>
                  <a:t> </a:t>
                </a:r>
                <a:r>
                  <a:rPr lang="en-US" sz="3400" b="1">
                    <a:solidFill>
                      <a:schemeClr val="bg1"/>
                    </a:solidFill>
                    <a:latin typeface="Arial" panose="020B0604020202020204" pitchFamily="34" charset="0"/>
                    <a:cs typeface="Arial" panose="020B0604020202020204" pitchFamily="34" charset="0"/>
                  </a:rPr>
                  <a:t>Cho tam giác </a:t>
                </a:r>
                <a14:m>
                  <m:oMath xmlns:m="http://schemas.openxmlformats.org/officeDocument/2006/math">
                    <m:r>
                      <a:rPr lang="en-US" sz="3400" b="1" i="1">
                        <a:solidFill>
                          <a:schemeClr val="bg1"/>
                        </a:solidFill>
                        <a:latin typeface="Cambria Math" panose="02040503050406030204" pitchFamily="18" charset="0"/>
                      </a:rPr>
                      <m:t>𝑨𝑩𝑪</m:t>
                    </m:r>
                  </m:oMath>
                </a14:m>
                <a:r>
                  <a:rPr lang="en-US" sz="3400" b="1">
                    <a:solidFill>
                      <a:schemeClr val="bg1"/>
                    </a:solidFill>
                    <a:latin typeface="Arial" panose="020B0604020202020204" pitchFamily="34" charset="0"/>
                    <a:cs typeface="Arial" panose="020B0604020202020204" pitchFamily="34" charset="0"/>
                  </a:rPr>
                  <a:t>, biết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 </m:t>
                    </m:r>
                    <m:r>
                      <m:rPr>
                        <m:nor/>
                      </m:rPr>
                      <a:rPr lang="en-US" sz="3400" b="1" i="0">
                        <a:solidFill>
                          <a:schemeClr val="bg1"/>
                        </a:solidFill>
                        <a:latin typeface="Arial" panose="020B0604020202020204" pitchFamily="34" charset="0"/>
                        <a:cs typeface="Arial" panose="020B0604020202020204" pitchFamily="34" charset="0"/>
                      </a:rPr>
                      <m:t>v</m:t>
                    </m:r>
                    <m:r>
                      <m:rPr>
                        <m:nor/>
                      </m:rPr>
                      <a:rPr lang="en-US" sz="3400" b="1" i="0">
                        <a:solidFill>
                          <a:schemeClr val="bg1"/>
                        </a:solidFill>
                        <a:latin typeface="Arial" panose="020B0604020202020204" pitchFamily="34" charset="0"/>
                        <a:cs typeface="Arial" panose="020B0604020202020204" pitchFamily="34" charset="0"/>
                      </a:rPr>
                      <m:t>à</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𝑪</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a:t>
                </a:r>
              </a:p>
              <a:p>
                <a:pPr>
                  <a:lnSpc>
                    <a:spcPct val="150000"/>
                  </a:lnSpc>
                </a:pPr>
                <a:r>
                  <a:rPr lang="en-US" sz="3400" b="1">
                    <a:solidFill>
                      <a:schemeClr val="bg1"/>
                    </a:solidFill>
                    <a:latin typeface="Arial" panose="020B0604020202020204" pitchFamily="34" charset="0"/>
                    <a:cs typeface="Arial" panose="020B0604020202020204" pitchFamily="34" charset="0"/>
                  </a:rPr>
                  <a:t>a) Lập phương trình tổng quát của đường thẳng </a:t>
                </a:r>
                <a14:m>
                  <m:oMath xmlns:m="http://schemas.openxmlformats.org/officeDocument/2006/math">
                    <m:r>
                      <a:rPr lang="en-US" sz="3400" b="1" i="1">
                        <a:solidFill>
                          <a:schemeClr val="bg1"/>
                        </a:solidFill>
                        <a:latin typeface="Cambria Math" panose="02040503050406030204" pitchFamily="18" charset="0"/>
                      </a:rPr>
                      <m:t>𝑩𝑪</m:t>
                    </m:r>
                  </m:oMath>
                </a14:m>
                <a:r>
                  <a:rPr lang="en-US" sz="3400" b="1">
                    <a:solidFill>
                      <a:schemeClr val="bg1"/>
                    </a:solidFill>
                    <a:latin typeface="Arial" panose="020B0604020202020204" pitchFamily="34" charset="0"/>
                    <a:cs typeface="Arial" panose="020B0604020202020204" pitchFamily="34" charset="0"/>
                  </a:rPr>
                  <a:t>.</a:t>
                </a:r>
              </a:p>
              <a:p>
                <a:pPr>
                  <a:lnSpc>
                    <a:spcPct val="150000"/>
                  </a:lnSpc>
                </a:pPr>
                <a:r>
                  <a:rPr lang="en-US" sz="3400" b="1">
                    <a:solidFill>
                      <a:schemeClr val="bg1"/>
                    </a:solidFill>
                    <a:latin typeface="Arial" panose="020B0604020202020204" pitchFamily="34" charset="0"/>
                    <a:cs typeface="Arial" panose="020B0604020202020204" pitchFamily="34" charset="0"/>
                  </a:rPr>
                  <a:t>b) Lập phương trình tham số của trung tuyến </a:t>
                </a:r>
                <a14:m>
                  <m:oMath xmlns:m="http://schemas.openxmlformats.org/officeDocument/2006/math">
                    <m:r>
                      <a:rPr lang="en-US" sz="3400" b="1" i="1">
                        <a:solidFill>
                          <a:schemeClr val="bg1"/>
                        </a:solidFill>
                        <a:latin typeface="Cambria Math" panose="02040503050406030204" pitchFamily="18" charset="0"/>
                      </a:rPr>
                      <m:t>𝑨𝑴</m:t>
                    </m:r>
                  </m:oMath>
                </a14:m>
                <a:r>
                  <a:rPr lang="en-US" sz="3400" b="1">
                    <a:solidFill>
                      <a:schemeClr val="bg1"/>
                    </a:solidFill>
                    <a:latin typeface="Arial" panose="020B0604020202020204" pitchFamily="34" charset="0"/>
                    <a:cs typeface="Arial" panose="020B0604020202020204" pitchFamily="34" charset="0"/>
                  </a:rPr>
                  <a:t>.</a:t>
                </a:r>
              </a:p>
              <a:p>
                <a:pPr>
                  <a:lnSpc>
                    <a:spcPct val="150000"/>
                  </a:lnSpc>
                </a:pPr>
                <a:r>
                  <a:rPr lang="en-US" sz="3400" b="1">
                    <a:solidFill>
                      <a:schemeClr val="bg1"/>
                    </a:solidFill>
                    <a:latin typeface="Arial" panose="020B0604020202020204" pitchFamily="34" charset="0"/>
                    <a:cs typeface="Arial" panose="020B0604020202020204" pitchFamily="34" charset="0"/>
                  </a:rPr>
                  <a:t>c</a:t>
                </a:r>
                <a:r>
                  <a:rPr lang="vi-VN" sz="3400" b="1">
                    <a:solidFill>
                      <a:schemeClr val="bg1"/>
                    </a:solidFill>
                    <a:latin typeface="Arial" panose="020B0604020202020204" pitchFamily="34" charset="0"/>
                    <a:cs typeface="Arial" panose="020B0604020202020204" pitchFamily="34" charset="0"/>
                  </a:rPr>
                  <a:t>) </a:t>
                </a:r>
                <a:r>
                  <a:rPr lang="en-US" sz="3400" b="1">
                    <a:solidFill>
                      <a:schemeClr val="bg1"/>
                    </a:solidFill>
                    <a:latin typeface="Arial" panose="020B0604020202020204" pitchFamily="34" charset="0"/>
                    <a:cs typeface="Arial" panose="020B0604020202020204" pitchFamily="34" charset="0"/>
                  </a:rPr>
                  <a:t>Phương trình của đường cao </a:t>
                </a:r>
                <a14:m>
                  <m:oMath xmlns:m="http://schemas.openxmlformats.org/officeDocument/2006/math">
                    <m:r>
                      <a:rPr lang="en-US" sz="3400" b="1" i="1">
                        <a:solidFill>
                          <a:schemeClr val="bg1"/>
                        </a:solidFill>
                        <a:latin typeface="Cambria Math" panose="02040503050406030204" pitchFamily="18" charset="0"/>
                      </a:rPr>
                      <m:t>𝑨𝑯</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348885"/>
                <a:ext cx="11279313" cy="3157788"/>
              </a:xfrm>
              <a:prstGeom prst="rect">
                <a:avLst/>
              </a:prstGeom>
              <a:blipFill>
                <a:blip r:embed="rId6"/>
                <a:stretch>
                  <a:fillRect l="-1622" b="-5985"/>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1244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EC5A99"/>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04</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VẬN DỤNG</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348885"/>
                <a:ext cx="11279313" cy="4727448"/>
              </a:xfrm>
              <a:prstGeom prst="rect">
                <a:avLst/>
              </a:prstGeom>
              <a:noFill/>
            </p:spPr>
            <p:txBody>
              <a:bodyPr wrap="square" rtlCol="0">
                <a:spAutoFit/>
              </a:bodyPr>
              <a:lstStyle/>
              <a:p>
                <a:pPr>
                  <a:lnSpc>
                    <a:spcPct val="150000"/>
                  </a:lnSpc>
                </a:pPr>
                <a:r>
                  <a:rPr lang="en-US" sz="3500" b="1">
                    <a:solidFill>
                      <a:srgbClr val="EC5A99"/>
                    </a:solidFill>
                    <a:latin typeface="SVN-Futura Demi" pitchFamily="50" charset="0"/>
                  </a:rPr>
                  <a:t>3:</a:t>
                </a:r>
                <a:r>
                  <a:rPr lang="en-US" sz="3500" b="1">
                    <a:solidFill>
                      <a:srgbClr val="2FFF8E"/>
                    </a:solidFill>
                    <a:latin typeface="SVN-Futura Demi" pitchFamily="50" charset="0"/>
                  </a:rPr>
                  <a:t> </a:t>
                </a:r>
                <a:r>
                  <a:rPr lang="en-US" sz="3400" b="1">
                    <a:solidFill>
                      <a:schemeClr val="bg1"/>
                    </a:solidFill>
                    <a:latin typeface="Arial" panose="020B0604020202020204" pitchFamily="34" charset="0"/>
                    <a:cs typeface="Arial" panose="020B0604020202020204" pitchFamily="34" charset="0"/>
                  </a:rPr>
                  <a:t>Lập phương trình tham số và phương trình tổng quát của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trong mỗi trường hợp sau:</a:t>
                </a:r>
              </a:p>
              <a:p>
                <a:pPr>
                  <a:lnSpc>
                    <a:spcPct val="150000"/>
                  </a:lnSpc>
                </a:pPr>
                <a:r>
                  <a:rPr lang="en-US" sz="3400" b="1">
                    <a:solidFill>
                      <a:schemeClr val="bg1"/>
                    </a:solidFill>
                    <a:latin typeface="Arial" panose="020B0604020202020204" pitchFamily="34" charset="0"/>
                    <a:cs typeface="Arial" panose="020B0604020202020204" pitchFamily="34" charset="0"/>
                  </a:rPr>
                  <a:t>a)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đi qua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song song với đường thẳng </a:t>
                </a:r>
                <a14:m>
                  <m:oMath xmlns:m="http://schemas.openxmlformats.org/officeDocument/2006/math">
                    <m:r>
                      <a:rPr lang="en-US" sz="3400" b="1" i="1" smtClean="0">
                        <a:solidFill>
                          <a:schemeClr val="bg1"/>
                        </a:solidFill>
                        <a:latin typeface="Cambria Math" panose="02040503050406030204" pitchFamily="18" charset="0"/>
                        <a:cs typeface="Arial" panose="020B0604020202020204" pitchFamily="34" charset="0"/>
                      </a:rPr>
                      <m:t>𝟑</m:t>
                    </m:r>
                    <m:r>
                      <a:rPr lang="en-US" sz="3400" b="1" i="1" smtClean="0">
                        <a:solidFill>
                          <a:schemeClr val="bg1"/>
                        </a:solidFill>
                        <a:latin typeface="Cambria Math" panose="02040503050406030204" pitchFamily="18" charset="0"/>
                        <a:cs typeface="Arial" panose="020B0604020202020204" pitchFamily="34" charset="0"/>
                      </a:rPr>
                      <m:t>𝒙</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𝒚</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𝟗</m:t>
                    </m:r>
                    <m:r>
                      <a:rPr lang="en-US" sz="3400" b="1" i="1" smtClean="0">
                        <a:solidFill>
                          <a:schemeClr val="bg1"/>
                        </a:solidFill>
                        <a:latin typeface="Cambria Math" panose="02040503050406030204" pitchFamily="18" charset="0"/>
                        <a:cs typeface="Arial" panose="020B0604020202020204" pitchFamily="34" charset="0"/>
                      </a:rPr>
                      <m:t>=</m:t>
                    </m:r>
                    <m:r>
                      <a:rPr lang="en-US" sz="3400" b="1" i="1" smtClean="0">
                        <a:solidFill>
                          <a:schemeClr val="bg1"/>
                        </a:solidFill>
                        <a:latin typeface="Cambria Math" panose="02040503050406030204" pitchFamily="18" charset="0"/>
                        <a:cs typeface="Arial" panose="020B0604020202020204" pitchFamily="34" charset="0"/>
                      </a:rPr>
                      <m:t>𝟎</m:t>
                    </m:r>
                  </m:oMath>
                </a14:m>
                <a:r>
                  <a:rPr lang="en-US" sz="3400" b="1">
                    <a:solidFill>
                      <a:schemeClr val="bg1"/>
                    </a:solidFill>
                    <a:latin typeface="Arial" panose="020B0604020202020204" pitchFamily="34" charset="0"/>
                    <a:cs typeface="Arial" panose="020B0604020202020204" pitchFamily="34" charset="0"/>
                  </a:rPr>
                  <a:t>;</a:t>
                </a:r>
              </a:p>
              <a:p>
                <a:pPr>
                  <a:lnSpc>
                    <a:spcPct val="150000"/>
                  </a:lnSpc>
                </a:pPr>
                <a:r>
                  <a:rPr lang="en-US" sz="3400" b="1">
                    <a:solidFill>
                      <a:schemeClr val="bg1"/>
                    </a:solidFill>
                    <a:latin typeface="Arial" panose="020B0604020202020204" pitchFamily="34" charset="0"/>
                    <a:cs typeface="Arial" panose="020B0604020202020204" pitchFamily="34" charset="0"/>
                  </a:rPr>
                  <a:t>b)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oMath>
                </a14:m>
                <a:r>
                  <a:rPr lang="en-US" sz="3400" b="1">
                    <a:solidFill>
                      <a:schemeClr val="bg1"/>
                    </a:solidFill>
                    <a:latin typeface="Arial" panose="020B0604020202020204" pitchFamily="34" charset="0"/>
                    <a:cs typeface="Arial" panose="020B0604020202020204" pitchFamily="34" charset="0"/>
                  </a:rPr>
                  <a:t> đi qua </a:t>
                </a:r>
                <a14:m>
                  <m:oMath xmlns:m="http://schemas.openxmlformats.org/officeDocument/2006/math">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và vuông góc với đường thẳng </a:t>
                </a:r>
                <a14:m>
                  <m:oMath xmlns:m="http://schemas.openxmlformats.org/officeDocument/2006/math">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𝒙</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𝟐</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348885"/>
                <a:ext cx="11279313" cy="4727448"/>
              </a:xfrm>
              <a:prstGeom prst="rect">
                <a:avLst/>
              </a:prstGeom>
              <a:blipFill>
                <a:blip r:embed="rId6"/>
                <a:stretch>
                  <a:fillRect l="-1622" r="-595" b="-3608"/>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2951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EC5A99"/>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04</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VẬN DỤNG</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267029"/>
                <a:ext cx="11279313" cy="2139175"/>
              </a:xfrm>
              <a:prstGeom prst="rect">
                <a:avLst/>
              </a:prstGeom>
              <a:noFill/>
            </p:spPr>
            <p:txBody>
              <a:bodyPr wrap="square" rtlCol="0">
                <a:spAutoFit/>
              </a:bodyPr>
              <a:lstStyle/>
              <a:p>
                <a:pPr>
                  <a:lnSpc>
                    <a:spcPct val="120000"/>
                  </a:lnSpc>
                </a:pPr>
                <a:r>
                  <a:rPr lang="en-US" sz="3500" b="1">
                    <a:solidFill>
                      <a:srgbClr val="EC5A99"/>
                    </a:solidFill>
                    <a:latin typeface="SVN-Futura Demi" pitchFamily="50" charset="0"/>
                  </a:rPr>
                  <a:t>5:</a:t>
                </a:r>
                <a:r>
                  <a:rPr lang="en-US" sz="3500" b="1">
                    <a:solidFill>
                      <a:srgbClr val="2FFF8E"/>
                    </a:solidFill>
                    <a:latin typeface="SVN-Futura Demi" pitchFamily="50" charset="0"/>
                  </a:rPr>
                  <a:t> </a:t>
                </a:r>
                <a:r>
                  <a:rPr lang="en-US" sz="3400" b="1">
                    <a:solidFill>
                      <a:schemeClr val="bg1"/>
                    </a:solidFill>
                    <a:latin typeface="Arial" panose="020B0604020202020204" pitchFamily="34" charset="0"/>
                    <a:cs typeface="Arial" panose="020B0604020202020204" pitchFamily="34" charset="0"/>
                  </a:rPr>
                  <a:t>Cho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latin typeface="Arial" panose="020B0604020202020204" pitchFamily="34" charset="0"/>
                    <a:cs typeface="Arial" panose="020B0604020202020204" pitchFamily="34" charset="0"/>
                  </a:rPr>
                  <a:t> có phương trình tham số </a:t>
                </a:r>
                <a14:m>
                  <m:oMath xmlns:m="http://schemas.openxmlformats.org/officeDocument/2006/math">
                    <m:d>
                      <m:dPr>
                        <m:begChr m:val="{"/>
                        <m:endChr m:val=""/>
                        <m:ctrlPr>
                          <a:rPr lang="en-US" sz="3400" b="1" i="1">
                            <a:solidFill>
                              <a:schemeClr val="bg1"/>
                            </a:solidFill>
                            <a:latin typeface="Cambria Math" panose="02040503050406030204" pitchFamily="18" charset="0"/>
                          </a:rPr>
                        </m:ctrlPr>
                      </m:dPr>
                      <m:e>
                        <m:eqArr>
                          <m:eqArrPr>
                            <m:ctrlPr>
                              <a:rPr lang="en-US" sz="3400" b="1" i="1">
                                <a:solidFill>
                                  <a:schemeClr val="bg1"/>
                                </a:solidFill>
                                <a:latin typeface="Cambria Math" panose="02040503050406030204" pitchFamily="18" charset="0"/>
                              </a:rPr>
                            </m:ctrlPr>
                          </m:eqArrPr>
                          <m:e>
                            <m:r>
                              <a:rPr lang="vi-VN"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𝟐</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𝒕</m:t>
                            </m:r>
                          </m:e>
                          <m:e>
                            <m:r>
                              <a:rPr lang="vi-VN"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𝟓</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𝟑</m:t>
                            </m:r>
                            <m:r>
                              <a:rPr lang="vi-VN" sz="3400" b="1" i="1">
                                <a:solidFill>
                                  <a:schemeClr val="bg1"/>
                                </a:solidFill>
                                <a:latin typeface="Cambria Math" panose="02040503050406030204" pitchFamily="18" charset="0"/>
                              </a:rPr>
                              <m:t>𝒕</m:t>
                            </m:r>
                          </m:e>
                        </m:eqArr>
                      </m:e>
                    </m:d>
                  </m:oMath>
                </a14:m>
                <a:r>
                  <a:rPr lang="vi-VN" sz="3400" b="1">
                    <a:solidFill>
                      <a:schemeClr val="bg1"/>
                    </a:solidFill>
                    <a:latin typeface="Arial" panose="020B0604020202020204" pitchFamily="34" charset="0"/>
                    <a:cs typeface="Arial" panose="020B0604020202020204" pitchFamily="34" charset="0"/>
                  </a:rPr>
                  <a:t>.</a:t>
                </a:r>
                <a:r>
                  <a:rPr lang="en-US" sz="3400" b="1">
                    <a:solidFill>
                      <a:schemeClr val="bg1"/>
                    </a:solidFill>
                    <a:latin typeface="Arial" panose="020B0604020202020204" pitchFamily="34" charset="0"/>
                    <a:cs typeface="Arial" panose="020B0604020202020204" pitchFamily="34" charset="0"/>
                  </a:rPr>
                  <a:t> Tìm giao điểm của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oMath>
                </a14:m>
                <a:r>
                  <a:rPr lang="en-US" sz="3400" b="1">
                    <a:solidFill>
                      <a:schemeClr val="bg1"/>
                    </a:solidFill>
                    <a:latin typeface="Arial" panose="020B0604020202020204" pitchFamily="34" charset="0"/>
                    <a:cs typeface="Arial" panose="020B0604020202020204" pitchFamily="34" charset="0"/>
                  </a:rPr>
                  <a:t> với hai trục toạ độ.</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267029"/>
                <a:ext cx="11279313" cy="2139175"/>
              </a:xfrm>
              <a:prstGeom prst="rect">
                <a:avLst/>
              </a:prstGeom>
              <a:blipFill>
                <a:blip r:embed="rId6"/>
                <a:stretch>
                  <a:fillRect l="-1622" t="-1140" r="-811"/>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DA80F6C-5EEF-65DF-C25A-94D98EC6DD98}"/>
                  </a:ext>
                </a:extLst>
              </p:cNvPr>
              <p:cNvSpPr txBox="1"/>
              <p:nvPr/>
            </p:nvSpPr>
            <p:spPr>
              <a:xfrm>
                <a:off x="456342" y="3406204"/>
                <a:ext cx="11279313" cy="1308820"/>
              </a:xfrm>
              <a:prstGeom prst="rect">
                <a:avLst/>
              </a:prstGeom>
              <a:noFill/>
            </p:spPr>
            <p:txBody>
              <a:bodyPr wrap="square" rtlCol="0">
                <a:spAutoFit/>
              </a:bodyPr>
              <a:lstStyle/>
              <a:p>
                <a:pPr>
                  <a:lnSpc>
                    <a:spcPct val="120000"/>
                  </a:lnSpc>
                </a:pPr>
                <a:r>
                  <a:rPr lang="en-US" sz="3500" b="1">
                    <a:solidFill>
                      <a:srgbClr val="EC5A99"/>
                    </a:solidFill>
                    <a:latin typeface="SVN-Futura Demi" pitchFamily="50" charset="0"/>
                  </a:rPr>
                  <a:t>8:</a:t>
                </a:r>
                <a:r>
                  <a:rPr lang="en-US" sz="3500" b="1">
                    <a:solidFill>
                      <a:srgbClr val="2FFF8E"/>
                    </a:solidFill>
                    <a:latin typeface="SVN-Futura Demi" pitchFamily="50" charset="0"/>
                  </a:rPr>
                  <a:t> </a:t>
                </a:r>
                <a:r>
                  <a:rPr lang="en-US" sz="3400" b="1">
                    <a:solidFill>
                      <a:schemeClr val="bg1"/>
                    </a:solidFill>
                    <a:latin typeface="Arial" panose="020B0604020202020204" pitchFamily="34" charset="0"/>
                    <a:cs typeface="Arial" panose="020B0604020202020204" pitchFamily="34" charset="0"/>
                  </a:rPr>
                  <a:t>Tính khoảng cách giữa hai đường thẳng:</a:t>
                </a:r>
                <a:br>
                  <a:rPr lang="en-US" sz="3400" b="1">
                    <a:solidFill>
                      <a:schemeClr val="bg1"/>
                    </a:solidFill>
                    <a:latin typeface="Arial" panose="020B0604020202020204" pitchFamily="34" charset="0"/>
                    <a:cs typeface="Arial" panose="020B0604020202020204" pitchFamily="34" charset="0"/>
                  </a:rPr>
                </a:br>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𝟒</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𝟏𝟎</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d>
                      <m:dPr>
                        <m:ctrlPr>
                          <a:rPr lang="en-US" sz="3400" b="1" i="1">
                            <a:solidFill>
                              <a:schemeClr val="bg1"/>
                            </a:solidFill>
                            <a:latin typeface="Cambria Math" panose="02040503050406030204" pitchFamily="18" charset="0"/>
                          </a:rPr>
                        </m:ctrlPr>
                      </m:dPr>
                      <m:e>
                        <m:r>
                          <a:rPr lang="vi-VN" sz="3400" b="1" i="1">
                            <a:solidFill>
                              <a:schemeClr val="bg1"/>
                            </a:solidFill>
                            <a:latin typeface="Cambria Math" panose="02040503050406030204" pitchFamily="18" charset="0"/>
                          </a:rPr>
                          <m:t>∆′</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𝟔</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𝟖</m:t>
                    </m:r>
                    <m:r>
                      <a:rPr lang="en-US" sz="3400" b="1" i="1">
                        <a:solidFill>
                          <a:schemeClr val="bg1"/>
                        </a:solidFill>
                        <a:latin typeface="Cambria Math" panose="02040503050406030204" pitchFamily="18" charset="0"/>
                      </a:rPr>
                      <m:t>𝒚</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DA80F6C-5EEF-65DF-C25A-94D98EC6DD98}"/>
                  </a:ext>
                </a:extLst>
              </p:cNvPr>
              <p:cNvSpPr txBox="1">
                <a:spLocks noRot="1" noChangeAspect="1" noMove="1" noResize="1" noEditPoints="1" noAdjustHandles="1" noChangeArrowheads="1" noChangeShapeType="1" noTextEdit="1"/>
              </p:cNvSpPr>
              <p:nvPr/>
            </p:nvSpPr>
            <p:spPr>
              <a:xfrm>
                <a:off x="456342" y="3406204"/>
                <a:ext cx="11279313" cy="1308820"/>
              </a:xfrm>
              <a:prstGeom prst="rect">
                <a:avLst/>
              </a:prstGeom>
              <a:blipFill>
                <a:blip r:embed="rId9"/>
                <a:stretch>
                  <a:fillRect l="-1622" t="-1869" b="-158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33DB38-FA44-9FFC-4296-749981FBF356}"/>
                  </a:ext>
                </a:extLst>
              </p:cNvPr>
              <p:cNvSpPr txBox="1"/>
              <p:nvPr/>
            </p:nvSpPr>
            <p:spPr>
              <a:xfrm>
                <a:off x="456343" y="4715024"/>
                <a:ext cx="11279313" cy="1936684"/>
              </a:xfrm>
              <a:prstGeom prst="rect">
                <a:avLst/>
              </a:prstGeom>
              <a:noFill/>
            </p:spPr>
            <p:txBody>
              <a:bodyPr wrap="square" rtlCol="0">
                <a:spAutoFit/>
              </a:bodyPr>
              <a:lstStyle/>
              <a:p>
                <a:pPr>
                  <a:lnSpc>
                    <a:spcPct val="120000"/>
                  </a:lnSpc>
                </a:pPr>
                <a:r>
                  <a:rPr lang="en-US" sz="3500" b="1">
                    <a:solidFill>
                      <a:srgbClr val="EC5A99"/>
                    </a:solidFill>
                    <a:latin typeface="SVN-Futura Demi" pitchFamily="50" charset="0"/>
                  </a:rPr>
                  <a:t>9:</a:t>
                </a:r>
                <a:r>
                  <a:rPr lang="en-US" sz="3500" b="1">
                    <a:solidFill>
                      <a:srgbClr val="2FFF8E"/>
                    </a:solidFill>
                    <a:latin typeface="SVN-Futura Demi" pitchFamily="50" charset="0"/>
                  </a:rPr>
                  <a:t> </a:t>
                </a:r>
                <a:r>
                  <a:rPr lang="en-US" sz="3400" b="1">
                    <a:solidFill>
                      <a:schemeClr val="bg1"/>
                    </a:solidFill>
                    <a:latin typeface="Arial" panose="020B0604020202020204" pitchFamily="34" charset="0"/>
                    <a:cs typeface="Arial" panose="020B0604020202020204" pitchFamily="34" charset="0"/>
                  </a:rPr>
                  <a:t>Trong mặt phẳng </a:t>
                </a:r>
                <a14:m>
                  <m:oMath xmlns:m="http://schemas.openxmlformats.org/officeDocument/2006/math">
                    <m:r>
                      <a:rPr lang="en-US" sz="3400" b="1" i="1">
                        <a:solidFill>
                          <a:schemeClr val="bg1"/>
                        </a:solidFill>
                        <a:latin typeface="Cambria Math" panose="02040503050406030204" pitchFamily="18" charset="0"/>
                      </a:rPr>
                      <m:t>𝑶𝒙𝒚</m:t>
                    </m:r>
                  </m:oMath>
                </a14:m>
                <a:r>
                  <a:rPr lang="en-US" sz="3400" b="1">
                    <a:solidFill>
                      <a:schemeClr val="bg1"/>
                    </a:solidFill>
                    <a:latin typeface="Arial" panose="020B0604020202020204" pitchFamily="34" charset="0"/>
                    <a:cs typeface="Arial" panose="020B0604020202020204" pitchFamily="34" charset="0"/>
                  </a:rPr>
                  <a:t>, cho điểm </a:t>
                </a:r>
                <a14:m>
                  <m:oMath xmlns:m="http://schemas.openxmlformats.org/officeDocument/2006/math">
                    <m:r>
                      <a:rPr lang="en-US" sz="3400" b="1" i="1">
                        <a:solidFill>
                          <a:schemeClr val="bg1"/>
                        </a:solidFill>
                        <a:latin typeface="Cambria Math" panose="02040503050406030204" pitchFamily="18" charset="0"/>
                      </a:rPr>
                      <m:t>𝑺</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vi-VN"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di động trên đường thẳng </a:t>
                </a:r>
                <a14:m>
                  <m:oMath xmlns:m="http://schemas.openxmlformats.org/officeDocument/2006/math">
                    <m:d>
                      <m:dPr>
                        <m:ctrlPr>
                          <a:rPr lang="en-US" sz="3400" b="1" i="1">
                            <a:solidFill>
                              <a:schemeClr val="bg1"/>
                            </a:solidFill>
                            <a:latin typeface="Cambria Math" panose="02040503050406030204" pitchFamily="18" charset="0"/>
                          </a:rPr>
                        </m:ctrlPr>
                      </m:dPr>
                      <m:e>
                        <m:r>
                          <a:rPr lang="en-US" sz="3400" b="1" i="1">
                            <a:solidFill>
                              <a:schemeClr val="bg1"/>
                            </a:solidFill>
                            <a:latin typeface="Cambria Math" panose="02040503050406030204" pitchFamily="18" charset="0"/>
                          </a:rPr>
                          <m:t>𝒅</m:t>
                        </m:r>
                      </m:e>
                    </m:d>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𝟏𝟐</m:t>
                    </m:r>
                    <m:r>
                      <a:rPr lang="en-US" sz="3400" b="1" i="1">
                        <a:solidFill>
                          <a:schemeClr val="bg1"/>
                        </a:solidFill>
                        <a:latin typeface="Cambria Math" panose="02040503050406030204" pitchFamily="18" charset="0"/>
                      </a:rPr>
                      <m:t>𝒙</m:t>
                    </m:r>
                    <m:r>
                      <a:rPr lang="vi-VN"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𝒚</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𝟏𝟔</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𝟎</m:t>
                    </m:r>
                  </m:oMath>
                </a14:m>
                <a:r>
                  <a:rPr lang="en-US" sz="3400" b="1">
                    <a:solidFill>
                      <a:schemeClr val="bg1"/>
                    </a:solidFill>
                    <a:latin typeface="Arial" panose="020B0604020202020204" pitchFamily="34" charset="0"/>
                    <a:cs typeface="Arial" panose="020B0604020202020204" pitchFamily="34" charset="0"/>
                  </a:rPr>
                  <a:t>. Tính khoảng cách ngăn nhất từ điểm </a:t>
                </a:r>
                <a14:m>
                  <m:oMath xmlns:m="http://schemas.openxmlformats.org/officeDocument/2006/math">
                    <m:r>
                      <a:rPr lang="en-US" sz="3400" b="1" i="1">
                        <a:solidFill>
                          <a:schemeClr val="bg1"/>
                        </a:solidFill>
                        <a:latin typeface="Cambria Math" panose="02040503050406030204" pitchFamily="18" charset="0"/>
                      </a:rPr>
                      <m:t>𝑴</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𝟏𝟎</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đến điểm </a:t>
                </a:r>
                <a14:m>
                  <m:oMath xmlns:m="http://schemas.openxmlformats.org/officeDocument/2006/math">
                    <m:r>
                      <a:rPr lang="en-US" sz="3400" b="1" i="1">
                        <a:solidFill>
                          <a:schemeClr val="bg1"/>
                        </a:solidFill>
                        <a:latin typeface="Cambria Math" panose="02040503050406030204" pitchFamily="18" charset="0"/>
                      </a:rPr>
                      <m:t>𝑺</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DC33DB38-FA44-9FFC-4296-749981FBF356}"/>
                  </a:ext>
                </a:extLst>
              </p:cNvPr>
              <p:cNvSpPr txBox="1">
                <a:spLocks noRot="1" noChangeAspect="1" noMove="1" noResize="1" noEditPoints="1" noAdjustHandles="1" noChangeArrowheads="1" noChangeShapeType="1" noTextEdit="1"/>
              </p:cNvSpPr>
              <p:nvPr/>
            </p:nvSpPr>
            <p:spPr>
              <a:xfrm>
                <a:off x="456343" y="4715024"/>
                <a:ext cx="11279313" cy="1936684"/>
              </a:xfrm>
              <a:prstGeom prst="rect">
                <a:avLst/>
              </a:prstGeom>
              <a:blipFill>
                <a:blip r:embed="rId10"/>
                <a:stretch>
                  <a:fillRect l="-1622" t="-1258" r="-2486" b="-10377"/>
                </a:stretch>
              </a:blipFill>
            </p:spPr>
            <p:txBody>
              <a:bodyPr/>
              <a:lstStyle/>
              <a:p>
                <a:r>
                  <a:rPr lang="en-US">
                    <a:noFill/>
                  </a:rPr>
                  <a:t> </a:t>
                </a:r>
              </a:p>
            </p:txBody>
          </p:sp>
        </mc:Fallback>
      </mc:AlternateContent>
    </p:spTree>
    <p:extLst>
      <p:ext uri="{BB962C8B-B14F-4D97-AF65-F5344CB8AC3E}">
        <p14:creationId xmlns:p14="http://schemas.microsoft.com/office/powerpoint/2010/main" val="3478919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3" grpId="0" uiExpand="1"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689659" y="1017681"/>
                <a:ext cx="1130961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B7F4F3"/>
                    </a:solidFill>
                    <a:effectLst/>
                    <a:uLnTx/>
                    <a:uFillTx/>
                    <a:latin typeface="Arial" panose="020B0604020202020204" pitchFamily="34" charset="0"/>
                    <a:ea typeface="+mn-ea"/>
                    <a:cs typeface="Arial" panose="020B0604020202020204" pitchFamily="34" charset="0"/>
                  </a:rPr>
                  <a:t>Ví</a:t>
                </a:r>
                <a:r>
                  <a:rPr kumimoji="0" lang="en-US" sz="3500" b="1" i="0" u="none" strike="noStrike" kern="1200" cap="none" spc="0" normalizeH="0" baseline="0" noProof="0" dirty="0">
                    <a:ln>
                      <a:noFill/>
                    </a:ln>
                    <a:solidFill>
                      <a:srgbClr val="B7F4F3"/>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err="1">
                    <a:ln>
                      <a:noFill/>
                    </a:ln>
                    <a:solidFill>
                      <a:srgbClr val="B7F4F3"/>
                    </a:solidFill>
                    <a:effectLst/>
                    <a:uLnTx/>
                    <a:uFillTx/>
                    <a:latin typeface="Arial" panose="020B0604020202020204" pitchFamily="34" charset="0"/>
                    <a:ea typeface="+mn-ea"/>
                    <a:cs typeface="Arial" panose="020B0604020202020204" pitchFamily="34" charset="0"/>
                  </a:rPr>
                  <a:t>dụ</a:t>
                </a:r>
                <a:r>
                  <a:rPr kumimoji="0" lang="en-US" sz="3500" b="1" i="0" u="none" strike="noStrike" kern="1200" cap="none" spc="0" normalizeH="0" baseline="0" noProof="0" dirty="0">
                    <a:ln>
                      <a:noFill/>
                    </a:ln>
                    <a:solidFill>
                      <a:srgbClr val="B7F4F3"/>
                    </a:solidFill>
                    <a:effectLst/>
                    <a:uLnTx/>
                    <a:uFillTx/>
                    <a:latin typeface="Arial" panose="020B0604020202020204" pitchFamily="34" charset="0"/>
                    <a:ea typeface="+mn-ea"/>
                    <a:cs typeface="Arial" panose="020B0604020202020204" pitchFamily="34" charset="0"/>
                  </a:rPr>
                  <a:t> 1: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mặt</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phẳng</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toạ</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độ</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cho</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𝑨</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𝟑</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𝟐</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𝑩</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𝟏</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𝟒</m:t>
                    </m:r>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oMath>
                </a14:m>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689659" y="1017681"/>
                <a:ext cx="11309618" cy="630942"/>
              </a:xfrm>
              <a:prstGeom prst="rect">
                <a:avLst/>
              </a:prstGeom>
              <a:blipFill>
                <a:blip r:embed="rId5"/>
                <a:stretch>
                  <a:fillRect l="-1563" t="-15534" r="-1348" b="-34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17A5013-3343-D79B-E9C2-05C9738D9FF7}"/>
                  </a:ext>
                </a:extLst>
              </p:cNvPr>
              <p:cNvSpPr txBox="1"/>
              <p:nvPr/>
            </p:nvSpPr>
            <p:spPr>
              <a:xfrm>
                <a:off x="804758" y="1450496"/>
                <a:ext cx="11164677" cy="277377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a:t>
                </a:r>
                <a:r>
                  <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Hãy chỉ ra vectơ chỉ phương của đường thẳng </a:t>
                </a:r>
                <a14:m>
                  <m:oMath xmlns:m="http://schemas.openxmlformats.org/officeDocument/2006/math">
                    <m:r>
                      <a:rPr kumimoji="0" lang="vi-VN" sz="2800" b="1"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𝑨𝑩</m:t>
                    </m:r>
                  </m:oMath>
                </a14:m>
                <a:r>
                  <a:rPr kumimoji="0" lang="vi-VN"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Những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vectơ</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nào</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sau</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đây</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thể</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là</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vectơ</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chỉ</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phương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của</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đường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thẳng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AB</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acc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𝒖</m:t>
                          </m:r>
                        </m:e>
                      </m:acc>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d>
                        <m:dPr>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d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𝟏</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𝟑</m:t>
                          </m:r>
                        </m:e>
                      </m:d>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acc>
                        <m:accPr>
                          <m: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acc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𝒂</m:t>
                          </m:r>
                        </m:e>
                      </m:acc>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d>
                        <m:dPr>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d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𝟐</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𝟔</m:t>
                          </m:r>
                        </m:e>
                      </m:d>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acc>
                        <m:accPr>
                          <m: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acc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𝒃</m:t>
                          </m:r>
                        </m:e>
                      </m:acc>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d>
                        <m:dPr>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d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𝟑</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𝟗</m:t>
                          </m:r>
                        </m:e>
                      </m:d>
                    </m:oMath>
                  </m:oMathPara>
                </a14:m>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317A5013-3343-D79B-E9C2-05C9738D9FF7}"/>
                  </a:ext>
                </a:extLst>
              </p:cNvPr>
              <p:cNvSpPr txBox="1">
                <a:spLocks noRot="1" noChangeAspect="1" noMove="1" noResize="1" noEditPoints="1" noAdjustHandles="1" noChangeArrowheads="1" noChangeShapeType="1" noTextEdit="1"/>
              </p:cNvSpPr>
              <p:nvPr/>
            </p:nvSpPr>
            <p:spPr>
              <a:xfrm>
                <a:off x="804758" y="1450496"/>
                <a:ext cx="11164677" cy="2773773"/>
              </a:xfrm>
              <a:prstGeom prst="rect">
                <a:avLst/>
              </a:prstGeom>
              <a:blipFill>
                <a:blip r:embed="rId6"/>
                <a:stretch>
                  <a:fillRect l="-1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83CDB4-547E-E569-B60A-D91778752AA2}"/>
                  </a:ext>
                </a:extLst>
              </p:cNvPr>
              <p:cNvSpPr txBox="1"/>
              <p:nvPr/>
            </p:nvSpPr>
            <p:spPr>
              <a:xfrm>
                <a:off x="736274" y="4224269"/>
                <a:ext cx="10668002" cy="222484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Arial" panose="020B0604020202020204" pitchFamily="34" charset="0"/>
                  </a:rPr>
                  <a:t>TL:  </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Đường</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thẳng</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rPr>
                      <m:t>𝑨𝑩</m:t>
                    </m:r>
                  </m:oMath>
                </a14:m>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nhận</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14:m>
                  <m:oMath xmlns:m="http://schemas.openxmlformats.org/officeDocument/2006/math">
                    <m:acc>
                      <m:accPr>
                        <m: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accPr>
                      <m:e>
                        <m: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t>𝑨𝑩</m:t>
                        </m:r>
                      </m:e>
                    </m:acc>
                    <m: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t>𝟐</m:t>
                    </m:r>
                    <m: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t>𝟔</m:t>
                    </m:r>
                    <m: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t>)</m:t>
                    </m:r>
                  </m:oMath>
                </a14:m>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là</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một</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vectơ</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chỉ</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phương</a:t>
                </a:r>
                <a:r>
                  <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Vectơ</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14:m>
                  <m:oMath xmlns:m="http://schemas.openxmlformats.org/officeDocument/2006/math">
                    <m:acc>
                      <m:accPr>
                        <m: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acc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𝒖</m:t>
                        </m:r>
                      </m:e>
                    </m:acc>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d>
                      <m:dPr>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d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𝟏</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𝟑</m:t>
                        </m:r>
                      </m:e>
                    </m:d>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acc>
                      <m:accPr>
                        <m:chr m:val="⃗"/>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acc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𝒂</m:t>
                        </m:r>
                      </m:e>
                    </m:acc>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d>
                      <m:dPr>
                        <m:ctrlPr>
                          <a:rPr kumimoji="0" lang="en-US" sz="2800" b="1" i="1" u="none" strike="noStrike" kern="1200" cap="none" spc="0" normalizeH="0" baseline="0" noProof="0">
                            <a:ln>
                              <a:noFill/>
                            </a:ln>
                            <a:solidFill>
                              <a:prstClr val="white"/>
                            </a:solidFill>
                            <a:effectLst/>
                            <a:uLnTx/>
                            <a:uFillTx/>
                            <a:latin typeface="Cambria Math" panose="02040503050406030204" pitchFamily="18" charset="0"/>
                          </a:rPr>
                        </m:ctrlPr>
                      </m:dPr>
                      <m:e>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𝟐</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m:t>
                        </m:r>
                        <m:r>
                          <a:rPr kumimoji="0" lang="es-ES" sz="2800" b="1" i="1" u="none" strike="noStrike" kern="1200" cap="none" spc="0" normalizeH="0" baseline="0" noProof="0">
                            <a:ln>
                              <a:noFill/>
                            </a:ln>
                            <a:solidFill>
                              <a:prstClr val="white"/>
                            </a:solidFill>
                            <a:effectLst/>
                            <a:uLnTx/>
                            <a:uFillTx/>
                            <a:latin typeface="Cambria Math" panose="02040503050406030204" pitchFamily="18" charset="0"/>
                          </a:rPr>
                          <m:t>𝟔</m:t>
                        </m:r>
                      </m:e>
                    </m:d>
                  </m:oMath>
                </a14:m>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thể</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là</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vectơ</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chỉ</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phương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của</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đường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r>
                  <a:rPr kumimoji="0" lang="es-ES" sz="28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thẳng</a:t>
                </a:r>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s-ES" sz="2800" b="1" i="1" u="none" strike="noStrike" kern="1200" cap="none" spc="0" normalizeH="0" baseline="0" noProof="0" smtClean="0">
                        <a:ln>
                          <a:noFill/>
                        </a:ln>
                        <a:solidFill>
                          <a:prstClr val="white"/>
                        </a:solidFill>
                        <a:effectLst/>
                        <a:uLnTx/>
                        <a:uFillTx/>
                        <a:latin typeface="Cambria Math" panose="02040503050406030204" pitchFamily="18" charset="0"/>
                        <a:cs typeface="Arial" panose="020B0604020202020204" pitchFamily="34" charset="0"/>
                      </a:rPr>
                      <m:t>𝑨𝑩</m:t>
                    </m:r>
                  </m:oMath>
                </a14:m>
                <a:r>
                  <a:rPr kumimoji="0" lang="es-E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736274" y="4224269"/>
                <a:ext cx="10668002" cy="2224840"/>
              </a:xfrm>
              <a:prstGeom prst="rect">
                <a:avLst/>
              </a:prstGeom>
              <a:blipFill>
                <a:blip r:embed="rId7"/>
                <a:stretch>
                  <a:fillRect l="-1200" r="-1143" b="-4384"/>
                </a:stretch>
              </a:blipFill>
            </p:spPr>
            <p:txBody>
              <a:bodyPr/>
              <a:lstStyle/>
              <a:p>
                <a:r>
                  <a:rPr lang="en-US">
                    <a:noFill/>
                  </a:rPr>
                  <a:t> </a:t>
                </a:r>
              </a:p>
            </p:txBody>
          </p:sp>
        </mc:Fallback>
      </mc:AlternateContent>
    </p:spTree>
    <p:extLst>
      <p:ext uri="{BB962C8B-B14F-4D97-AF65-F5344CB8AC3E}">
        <p14:creationId xmlns:p14="http://schemas.microsoft.com/office/powerpoint/2010/main" val="3034716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670851-5B71-7648-17E7-C1C1B06A10ED}"/>
              </a:ext>
            </a:extLst>
          </p:cNvPr>
          <p:cNvGrpSpPr/>
          <p:nvPr/>
        </p:nvGrpSpPr>
        <p:grpSpPr>
          <a:xfrm>
            <a:off x="394559" y="290021"/>
            <a:ext cx="8292242" cy="720042"/>
            <a:chOff x="1357109" y="3913146"/>
            <a:chExt cx="8292242" cy="720042"/>
          </a:xfrm>
        </p:grpSpPr>
        <p:grpSp>
          <p:nvGrpSpPr>
            <p:cNvPr id="91" name="Group 90">
              <a:extLst>
                <a:ext uri="{FF2B5EF4-FFF2-40B4-BE49-F238E27FC236}">
                  <a16:creationId xmlns:a16="http://schemas.microsoft.com/office/drawing/2014/main" id="{7A032A6D-BA94-8558-2BD9-281A11EDF86C}"/>
                </a:ext>
              </a:extLst>
            </p:cNvPr>
            <p:cNvGrpSpPr/>
            <p:nvPr/>
          </p:nvGrpSpPr>
          <p:grpSpPr>
            <a:xfrm>
              <a:off x="1357109" y="3913146"/>
              <a:ext cx="8292242" cy="720042"/>
              <a:chOff x="1357109" y="3913146"/>
              <a:chExt cx="8292242" cy="720042"/>
            </a:xfrm>
          </p:grpSpPr>
          <p:sp>
            <p:nvSpPr>
              <p:cNvPr id="42" name="Rectangle: Rounded Corners 41">
                <a:extLst>
                  <a:ext uri="{FF2B5EF4-FFF2-40B4-BE49-F238E27FC236}">
                    <a16:creationId xmlns:a16="http://schemas.microsoft.com/office/drawing/2014/main" id="{F09BDD9E-5EC2-A5A2-64E3-F5EBBCEE5812}"/>
                  </a:ext>
                </a:extLst>
              </p:cNvPr>
              <p:cNvSpPr/>
              <p:nvPr/>
            </p:nvSpPr>
            <p:spPr>
              <a:xfrm>
                <a:off x="1677305" y="4013651"/>
                <a:ext cx="7972046" cy="576261"/>
              </a:xfrm>
              <a:prstGeom prst="roundRect">
                <a:avLst>
                  <a:gd name="adj" fmla="val 50000"/>
                </a:avLst>
              </a:prstGeom>
              <a:blipFill dpi="0" rotWithShape="1">
                <a:blip r:embed="rId2"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411192" b="-4111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6B5355D9-0E86-6C0F-8E14-760FD0FE7DF3}"/>
                  </a:ext>
                </a:extLst>
              </p:cNvPr>
              <p:cNvSpPr/>
              <p:nvPr/>
            </p:nvSpPr>
            <p:spPr>
              <a:xfrm>
                <a:off x="1667234" y="4016049"/>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EC5A99"/>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94CD21"/>
                  </a:solidFill>
                </a:endParaRPr>
              </a:p>
            </p:txBody>
          </p:sp>
          <p:sp>
            <p:nvSpPr>
              <p:cNvPr id="44" name="TextBox 43">
                <a:extLst>
                  <a:ext uri="{FF2B5EF4-FFF2-40B4-BE49-F238E27FC236}">
                    <a16:creationId xmlns:a16="http://schemas.microsoft.com/office/drawing/2014/main" id="{CDA7679B-972B-A6DE-E0AC-E7B30E2DC27A}"/>
                  </a:ext>
                </a:extLst>
              </p:cNvPr>
              <p:cNvSpPr txBox="1"/>
              <p:nvPr/>
            </p:nvSpPr>
            <p:spPr>
              <a:xfrm>
                <a:off x="2304617" y="3986857"/>
                <a:ext cx="928688" cy="646331"/>
              </a:xfrm>
              <a:prstGeom prst="rect">
                <a:avLst/>
              </a:prstGeom>
              <a:noFill/>
            </p:spPr>
            <p:txBody>
              <a:bodyPr wrap="square" rtlCol="0">
                <a:spAutoFit/>
              </a:bodyPr>
              <a:lstStyle/>
              <a:p>
                <a:pPr algn="ctr"/>
                <a:r>
                  <a:rPr lang="en-US" sz="3600">
                    <a:solidFill>
                      <a:schemeClr val="bg1"/>
                    </a:solidFill>
                    <a:latin typeface="SVN-Futura ExtraBold" pitchFamily="50" charset="0"/>
                  </a:rPr>
                  <a:t>04</a:t>
                </a:r>
              </a:p>
            </p:txBody>
          </p:sp>
          <p:grpSp>
            <p:nvGrpSpPr>
              <p:cNvPr id="45" name="Group 44">
                <a:extLst>
                  <a:ext uri="{FF2B5EF4-FFF2-40B4-BE49-F238E27FC236}">
                    <a16:creationId xmlns:a16="http://schemas.microsoft.com/office/drawing/2014/main" id="{719ED3EE-E2F2-DB6B-2339-3F00CFFBF8AE}"/>
                  </a:ext>
                </a:extLst>
              </p:cNvPr>
              <p:cNvGrpSpPr/>
              <p:nvPr/>
            </p:nvGrpSpPr>
            <p:grpSpPr>
              <a:xfrm>
                <a:off x="1357109" y="3913146"/>
                <a:ext cx="1047202" cy="676766"/>
                <a:chOff x="1592366" y="1227265"/>
                <a:chExt cx="1047202" cy="676766"/>
              </a:xfrm>
            </p:grpSpPr>
            <p:pic>
              <p:nvPicPr>
                <p:cNvPr id="46" name="Picture 45" descr="Icon&#10;&#10;Description automatically generated">
                  <a:extLst>
                    <a:ext uri="{FF2B5EF4-FFF2-40B4-BE49-F238E27FC236}">
                      <a16:creationId xmlns:a16="http://schemas.microsoft.com/office/drawing/2014/main" id="{DBA755F1-6EFC-0E8D-7B59-D76C61DB20F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47" name="Picture 46" descr="Icon&#10;&#10;Description automatically generated">
                  <a:extLst>
                    <a:ext uri="{FF2B5EF4-FFF2-40B4-BE49-F238E27FC236}">
                      <a16:creationId xmlns:a16="http://schemas.microsoft.com/office/drawing/2014/main" id="{4135DC69-0B4B-0501-691F-E30C46C66C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4" name="TextBox 33">
              <a:extLst>
                <a:ext uri="{FF2B5EF4-FFF2-40B4-BE49-F238E27FC236}">
                  <a16:creationId xmlns:a16="http://schemas.microsoft.com/office/drawing/2014/main" id="{F2090F15-E540-E340-8EC9-72F3451AD972}"/>
                </a:ext>
              </a:extLst>
            </p:cNvPr>
            <p:cNvSpPr txBox="1"/>
            <p:nvPr/>
          </p:nvSpPr>
          <p:spPr>
            <a:xfrm>
              <a:off x="3448703" y="3967934"/>
              <a:ext cx="5828114" cy="630942"/>
            </a:xfrm>
            <a:prstGeom prst="rect">
              <a:avLst/>
            </a:prstGeom>
            <a:noFill/>
          </p:spPr>
          <p:txBody>
            <a:bodyPr wrap="square" rtlCol="0">
              <a:spAutoFit/>
            </a:bodyPr>
            <a:lstStyle/>
            <a:p>
              <a:pPr algn="l"/>
              <a:r>
                <a:rPr lang="en-US" sz="3500">
                  <a:latin typeface="Arial" panose="020B0604020202020204" pitchFamily="34" charset="0"/>
                  <a:cs typeface="Arial" panose="020B0604020202020204" pitchFamily="34" charset="0"/>
                </a:rPr>
                <a:t>VẬN DỤNG</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73FA4AC-8054-0FEA-5127-E58EDD625B8B}"/>
                  </a:ext>
                </a:extLst>
              </p:cNvPr>
              <p:cNvSpPr txBox="1"/>
              <p:nvPr/>
            </p:nvSpPr>
            <p:spPr>
              <a:xfrm>
                <a:off x="456343" y="1267029"/>
                <a:ext cx="7260791" cy="5339923"/>
              </a:xfrm>
              <a:prstGeom prst="rect">
                <a:avLst/>
              </a:prstGeom>
              <a:noFill/>
            </p:spPr>
            <p:txBody>
              <a:bodyPr wrap="square" rtlCol="0">
                <a:spAutoFit/>
              </a:bodyPr>
              <a:lstStyle/>
              <a:p>
                <a:pPr algn="just"/>
                <a:r>
                  <a:rPr lang="en-US" sz="3500" b="1">
                    <a:solidFill>
                      <a:srgbClr val="EC5A99"/>
                    </a:solidFill>
                    <a:latin typeface="SVN-Futura Demi" pitchFamily="50" charset="0"/>
                  </a:rPr>
                  <a:t>10:</a:t>
                </a:r>
                <a:r>
                  <a:rPr lang="en-US" sz="3500" b="1">
                    <a:solidFill>
                      <a:srgbClr val="2FFF8E"/>
                    </a:solidFill>
                    <a:latin typeface="SVN-Futura Demi" pitchFamily="50" charset="0"/>
                  </a:rPr>
                  <a:t> </a:t>
                </a:r>
                <a:r>
                  <a:rPr lang="en-US" sz="3400" b="1">
                    <a:solidFill>
                      <a:schemeClr val="bg1"/>
                    </a:solidFill>
                    <a:latin typeface="Arial" panose="020B0604020202020204" pitchFamily="34" charset="0"/>
                    <a:cs typeface="Arial" panose="020B0604020202020204" pitchFamily="34" charset="0"/>
                  </a:rPr>
                  <a:t>Một người đang viết chương trình cho trò chơi bóng đá rô bốt. Gọi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𝟏</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𝑩</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𝟗</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𝟔</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a:t>
                </a:r>
                <a14:m>
                  <m:oMath xmlns:m="http://schemas.openxmlformats.org/officeDocument/2006/math">
                    <m:r>
                      <a:rPr lang="en-US" sz="3400" b="1" i="1">
                        <a:solidFill>
                          <a:schemeClr val="bg1"/>
                        </a:solidFill>
                        <a:latin typeface="Cambria Math" panose="02040503050406030204" pitchFamily="18" charset="0"/>
                      </a:rPr>
                      <m:t>𝑪</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𝟓</m:t>
                    </m:r>
                    <m:r>
                      <a:rPr lang="en-US" sz="3400" b="1" i="1">
                        <a:solidFill>
                          <a:schemeClr val="bg1"/>
                        </a:solidFill>
                        <a:latin typeface="Cambria Math" panose="02040503050406030204" pitchFamily="18" charset="0"/>
                      </a:rPr>
                      <m:t>;−</m:t>
                    </m:r>
                    <m:r>
                      <a:rPr lang="en-US" sz="3400" b="1" i="1">
                        <a:solidFill>
                          <a:schemeClr val="bg1"/>
                        </a:solidFill>
                        <a:latin typeface="Cambria Math" panose="02040503050406030204" pitchFamily="18" charset="0"/>
                      </a:rPr>
                      <m:t>𝟑</m:t>
                    </m:r>
                    <m:r>
                      <a:rPr lang="en-US" sz="3400" b="1" i="1">
                        <a:solidFill>
                          <a:schemeClr val="bg1"/>
                        </a:solidFill>
                        <a:latin typeface="Cambria Math" panose="02040503050406030204" pitchFamily="18" charset="0"/>
                      </a:rPr>
                      <m:t>)</m:t>
                    </m:r>
                  </m:oMath>
                </a14:m>
                <a:r>
                  <a:rPr lang="en-US" sz="3400" b="1">
                    <a:solidFill>
                      <a:schemeClr val="bg1"/>
                    </a:solidFill>
                    <a:latin typeface="Arial" panose="020B0604020202020204" pitchFamily="34" charset="0"/>
                    <a:cs typeface="Arial" panose="020B0604020202020204" pitchFamily="34" charset="0"/>
                  </a:rPr>
                  <a:t> là ba vị trí trên màn hình.</a:t>
                </a:r>
              </a:p>
              <a:p>
                <a:pPr algn="just"/>
                <a:r>
                  <a:rPr lang="en-US" sz="3400" b="1">
                    <a:solidFill>
                      <a:schemeClr val="bg1"/>
                    </a:solidFill>
                    <a:latin typeface="Arial" panose="020B0604020202020204" pitchFamily="34" charset="0"/>
                    <a:cs typeface="Arial" panose="020B0604020202020204" pitchFamily="34" charset="0"/>
                  </a:rPr>
                  <a:t>a) Viết phương trình các đường thẳng </a:t>
                </a:r>
                <a14:m>
                  <m:oMath xmlns:m="http://schemas.openxmlformats.org/officeDocument/2006/math">
                    <m:r>
                      <a:rPr lang="en-US" sz="3400" b="1" i="1">
                        <a:solidFill>
                          <a:schemeClr val="bg1"/>
                        </a:solidFill>
                        <a:latin typeface="Cambria Math" panose="02040503050406030204" pitchFamily="18" charset="0"/>
                      </a:rPr>
                      <m:t>𝑨𝑩</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𝑨𝑪</m:t>
                    </m:r>
                    <m:r>
                      <a:rPr lang="en-US" sz="3400" b="1" i="1">
                        <a:solidFill>
                          <a:schemeClr val="bg1"/>
                        </a:solidFill>
                        <a:latin typeface="Cambria Math" panose="02040503050406030204" pitchFamily="18" charset="0"/>
                      </a:rPr>
                      <m:t>, </m:t>
                    </m:r>
                    <m:r>
                      <a:rPr lang="en-US" sz="3400" b="1" i="1">
                        <a:solidFill>
                          <a:schemeClr val="bg1"/>
                        </a:solidFill>
                        <a:latin typeface="Cambria Math" panose="02040503050406030204" pitchFamily="18" charset="0"/>
                      </a:rPr>
                      <m:t>𝑩𝑪</m:t>
                    </m:r>
                  </m:oMath>
                </a14:m>
                <a:r>
                  <a:rPr lang="vi-VN" sz="3400" b="1">
                    <a:solidFill>
                      <a:schemeClr val="bg1"/>
                    </a:solidFill>
                    <a:latin typeface="Arial" panose="020B0604020202020204" pitchFamily="34" charset="0"/>
                    <a:cs typeface="Arial" panose="020B0604020202020204" pitchFamily="34" charset="0"/>
                  </a:rPr>
                  <a:t>.</a:t>
                </a:r>
                <a:endParaRPr lang="en-US" sz="3400" b="1">
                  <a:solidFill>
                    <a:schemeClr val="bg1"/>
                  </a:solidFill>
                  <a:latin typeface="Arial" panose="020B0604020202020204" pitchFamily="34" charset="0"/>
                  <a:cs typeface="Arial" panose="020B0604020202020204" pitchFamily="34" charset="0"/>
                </a:endParaRPr>
              </a:p>
              <a:p>
                <a:pPr algn="just"/>
                <a:r>
                  <a:rPr lang="en-US" sz="3400" b="1">
                    <a:solidFill>
                      <a:schemeClr val="bg1"/>
                    </a:solidFill>
                    <a:latin typeface="Arial" panose="020B0604020202020204" pitchFamily="34" charset="0"/>
                    <a:cs typeface="Arial" panose="020B0604020202020204" pitchFamily="34" charset="0"/>
                  </a:rPr>
                  <a:t>b) Tính góc hợp bởi hai đường thẳng </a:t>
                </a:r>
                <a14:m>
                  <m:oMath xmlns:m="http://schemas.openxmlformats.org/officeDocument/2006/math">
                    <m:r>
                      <a:rPr lang="en-US" sz="3400" b="1" i="1">
                        <a:solidFill>
                          <a:schemeClr val="bg1"/>
                        </a:solidFill>
                        <a:latin typeface="Cambria Math" panose="02040503050406030204" pitchFamily="18" charset="0"/>
                      </a:rPr>
                      <m:t>𝑨𝑩</m:t>
                    </m:r>
                  </m:oMath>
                </a14:m>
                <a:r>
                  <a:rPr lang="en-US" sz="3400" b="1">
                    <a:solidFill>
                      <a:schemeClr val="bg1"/>
                    </a:solidFill>
                    <a:latin typeface="Arial" panose="020B0604020202020204" pitchFamily="34" charset="0"/>
                    <a:cs typeface="Arial" panose="020B0604020202020204" pitchFamily="34" charset="0"/>
                  </a:rPr>
                  <a:t> và </a:t>
                </a:r>
                <a14:m>
                  <m:oMath xmlns:m="http://schemas.openxmlformats.org/officeDocument/2006/math">
                    <m:r>
                      <a:rPr lang="en-US" sz="3400" b="1" i="1">
                        <a:solidFill>
                          <a:schemeClr val="bg1"/>
                        </a:solidFill>
                        <a:latin typeface="Cambria Math" panose="02040503050406030204" pitchFamily="18" charset="0"/>
                      </a:rPr>
                      <m:t>𝑨𝑪</m:t>
                    </m:r>
                  </m:oMath>
                </a14:m>
                <a:r>
                  <a:rPr lang="en-US" sz="3400" b="1">
                    <a:solidFill>
                      <a:schemeClr val="bg1"/>
                    </a:solidFill>
                    <a:latin typeface="Arial" panose="020B0604020202020204" pitchFamily="34" charset="0"/>
                    <a:cs typeface="Arial" panose="020B0604020202020204" pitchFamily="34" charset="0"/>
                  </a:rPr>
                  <a:t>.</a:t>
                </a:r>
              </a:p>
              <a:p>
                <a:pPr algn="just"/>
                <a:r>
                  <a:rPr lang="en-US" sz="3400" b="1">
                    <a:solidFill>
                      <a:schemeClr val="bg1"/>
                    </a:solidFill>
                    <a:latin typeface="Arial" panose="020B0604020202020204" pitchFamily="34" charset="0"/>
                    <a:cs typeface="Arial" panose="020B0604020202020204" pitchFamily="34" charset="0"/>
                  </a:rPr>
                  <a:t>c) Tính khoảng cách từ điểm </a:t>
                </a:r>
                <a14:m>
                  <m:oMath xmlns:m="http://schemas.openxmlformats.org/officeDocument/2006/math">
                    <m:r>
                      <a:rPr lang="en-US" sz="3400" b="1" i="1">
                        <a:solidFill>
                          <a:schemeClr val="bg1"/>
                        </a:solidFill>
                        <a:latin typeface="Cambria Math" panose="02040503050406030204" pitchFamily="18" charset="0"/>
                      </a:rPr>
                      <m:t>𝑨</m:t>
                    </m:r>
                    <m:r>
                      <a:rPr lang="en-US" sz="3400" b="1" i="1">
                        <a:solidFill>
                          <a:schemeClr val="bg1"/>
                        </a:solidFill>
                        <a:latin typeface="Cambria Math" panose="02040503050406030204" pitchFamily="18" charset="0"/>
                      </a:rPr>
                      <m:t> </m:t>
                    </m:r>
                  </m:oMath>
                </a14:m>
                <a:r>
                  <a:rPr lang="en-US" sz="3400" b="1">
                    <a:solidFill>
                      <a:schemeClr val="bg1"/>
                    </a:solidFill>
                    <a:latin typeface="Arial" panose="020B0604020202020204" pitchFamily="34" charset="0"/>
                    <a:cs typeface="Arial" panose="020B0604020202020204" pitchFamily="34" charset="0"/>
                  </a:rPr>
                  <a:t>đến đường thẳng </a:t>
                </a:r>
                <a14:m>
                  <m:oMath xmlns:m="http://schemas.openxmlformats.org/officeDocument/2006/math">
                    <m:r>
                      <a:rPr lang="en-US" sz="3400" b="1" i="1">
                        <a:solidFill>
                          <a:schemeClr val="bg1"/>
                        </a:solidFill>
                        <a:latin typeface="Cambria Math" panose="02040503050406030204" pitchFamily="18" charset="0"/>
                      </a:rPr>
                      <m:t>𝑩𝑪</m:t>
                    </m:r>
                  </m:oMath>
                </a14:m>
                <a:r>
                  <a:rPr lang="en-US" sz="3400" b="1">
                    <a:solidFill>
                      <a:schemeClr val="bg1"/>
                    </a:solidFill>
                    <a:latin typeface="Arial" panose="020B0604020202020204" pitchFamily="34" charset="0"/>
                    <a:cs typeface="Arial" panose="020B0604020202020204" pitchFamily="34" charset="0"/>
                  </a:rPr>
                  <a:t>.</a:t>
                </a:r>
                <a:endParaRPr lang="en-US" sz="3400" b="1">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173FA4AC-8054-0FEA-5127-E58EDD625B8B}"/>
                  </a:ext>
                </a:extLst>
              </p:cNvPr>
              <p:cNvSpPr txBox="1">
                <a:spLocks noRot="1" noChangeAspect="1" noMove="1" noResize="1" noEditPoints="1" noAdjustHandles="1" noChangeArrowheads="1" noChangeShapeType="1" noTextEdit="1"/>
              </p:cNvSpPr>
              <p:nvPr/>
            </p:nvSpPr>
            <p:spPr>
              <a:xfrm>
                <a:off x="456343" y="1267029"/>
                <a:ext cx="7260791" cy="5339923"/>
              </a:xfrm>
              <a:prstGeom prst="rect">
                <a:avLst/>
              </a:prstGeom>
              <a:blipFill>
                <a:blip r:embed="rId6"/>
                <a:stretch>
                  <a:fillRect l="-2519" t="-2055" r="-2351" b="-2968"/>
                </a:stretch>
              </a:blipFill>
            </p:spPr>
            <p:txBody>
              <a:bodyPr/>
              <a:lstStyle/>
              <a:p>
                <a:r>
                  <a:rPr lang="en-US">
                    <a:noFill/>
                  </a:rPr>
                  <a:t> </a:t>
                </a:r>
              </a:p>
            </p:txBody>
          </p:sp>
        </mc:Fallback>
      </mc:AlternateContent>
      <p:graphicFrame>
        <p:nvGraphicFramePr>
          <p:cNvPr id="7" name="Object 6">
            <a:extLst>
              <a:ext uri="{FF2B5EF4-FFF2-40B4-BE49-F238E27FC236}">
                <a16:creationId xmlns:a16="http://schemas.microsoft.com/office/drawing/2014/main" id="{639B199C-78FE-A1F0-4660-F632B63C3697}"/>
              </a:ext>
            </a:extLst>
          </p:cNvPr>
          <p:cNvGraphicFramePr>
            <a:graphicFrameLocks noChangeAspect="1"/>
          </p:cNvGraphicFramePr>
          <p:nvPr/>
        </p:nvGraphicFramePr>
        <p:xfrm>
          <a:off x="0" y="457200"/>
          <a:ext cx="647700" cy="219075"/>
        </p:xfrm>
        <a:graphic>
          <a:graphicData uri="http://schemas.openxmlformats.org/presentationml/2006/ole">
            <mc:AlternateContent xmlns:mc="http://schemas.openxmlformats.org/markup-compatibility/2006">
              <mc:Choice xmlns:v="urn:schemas-microsoft-com:vml" Requires="v">
                <p:oleObj name="Equation" r:id="rId7" imgW="647419" imgH="215806" progId="Equation.DSMT4">
                  <p:embed/>
                </p:oleObj>
              </mc:Choice>
              <mc:Fallback>
                <p:oleObj name="Equation" r:id="rId7" imgW="647419" imgH="215806" progId="Equation.DSMT4">
                  <p:embed/>
                  <p:pic>
                    <p:nvPicPr>
                      <p:cNvPr id="7" name="Object 6">
                        <a:extLst>
                          <a:ext uri="{FF2B5EF4-FFF2-40B4-BE49-F238E27FC236}">
                            <a16:creationId xmlns:a16="http://schemas.microsoft.com/office/drawing/2014/main" id="{639B199C-78FE-A1F0-4660-F632B63C36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57200"/>
                        <a:ext cx="6477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E8E98925-6C4C-262F-E5D0-92C21303D685}"/>
              </a:ext>
            </a:extLst>
          </p:cNvPr>
          <p:cNvPicPr>
            <a:picLocks noChangeAspect="1"/>
          </p:cNvPicPr>
          <p:nvPr/>
        </p:nvPicPr>
        <p:blipFill>
          <a:blip r:embed="rId9"/>
          <a:stretch>
            <a:fillRect/>
          </a:stretch>
        </p:blipFill>
        <p:spPr>
          <a:xfrm>
            <a:off x="8261224" y="2236346"/>
            <a:ext cx="3474433" cy="3401287"/>
          </a:xfrm>
          <a:prstGeom prst="rect">
            <a:avLst/>
          </a:prstGeom>
        </p:spPr>
      </p:pic>
    </p:spTree>
    <p:extLst>
      <p:ext uri="{BB962C8B-B14F-4D97-AF65-F5344CB8AC3E}">
        <p14:creationId xmlns:p14="http://schemas.microsoft.com/office/powerpoint/2010/main" val="340552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wipe(left)">
                                      <p:cBhvr>
                                        <p:cTn id="21" dur="500"/>
                                        <p:tgtEl>
                                          <p:spTgt spid="1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wipe(left)">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42B87E-0E3E-5C9A-E5EA-C8BA4C7CE02B}"/>
              </a:ext>
            </a:extLst>
          </p:cNvPr>
          <p:cNvGrpSpPr/>
          <p:nvPr/>
        </p:nvGrpSpPr>
        <p:grpSpPr>
          <a:xfrm>
            <a:off x="379534" y="301198"/>
            <a:ext cx="9321291" cy="717579"/>
            <a:chOff x="1357109" y="2608315"/>
            <a:chExt cx="9321291" cy="717579"/>
          </a:xfrm>
        </p:grpSpPr>
        <p:grpSp>
          <p:nvGrpSpPr>
            <p:cNvPr id="92" name="Group 91">
              <a:extLst>
                <a:ext uri="{FF2B5EF4-FFF2-40B4-BE49-F238E27FC236}">
                  <a16:creationId xmlns:a16="http://schemas.microsoft.com/office/drawing/2014/main" id="{B6D507C2-77D4-E04C-EB48-E3AF55BD9B36}"/>
                </a:ext>
              </a:extLst>
            </p:cNvPr>
            <p:cNvGrpSpPr/>
            <p:nvPr/>
          </p:nvGrpSpPr>
          <p:grpSpPr>
            <a:xfrm>
              <a:off x="1357109" y="2608315"/>
              <a:ext cx="9321291" cy="717579"/>
              <a:chOff x="1357109" y="2608315"/>
              <a:chExt cx="9321291" cy="717579"/>
            </a:xfrm>
          </p:grpSpPr>
          <p:sp>
            <p:nvSpPr>
              <p:cNvPr id="33" name="Rectangle: Rounded Corners 32">
                <a:extLst>
                  <a:ext uri="{FF2B5EF4-FFF2-40B4-BE49-F238E27FC236}">
                    <a16:creationId xmlns:a16="http://schemas.microsoft.com/office/drawing/2014/main" id="{350D9326-1F4A-3F30-F641-CC9F2E77C05E}"/>
                  </a:ext>
                </a:extLst>
              </p:cNvPr>
              <p:cNvSpPr/>
              <p:nvPr/>
            </p:nvSpPr>
            <p:spPr>
              <a:xfrm>
                <a:off x="1677304" y="2708820"/>
                <a:ext cx="9001096" cy="576261"/>
              </a:xfrm>
              <a:prstGeom prst="roundRect">
                <a:avLst>
                  <a:gd name="adj" fmla="val 50000"/>
                </a:avLst>
              </a:prstGeom>
              <a:blipFill dpi="0" rotWithShape="1">
                <a:blip r:embed="rId3" cstate="hqprint">
                  <a:duotone>
                    <a:prstClr val="black"/>
                    <a:schemeClr val="bg1">
                      <a:tint val="45000"/>
                      <a:satMod val="400000"/>
                    </a:schemeClr>
                  </a:duotone>
                  <a:extLst>
                    <a:ext uri="{28A0092B-C50C-407E-A947-70E740481C1C}">
                      <a14:useLocalDpi xmlns:a14="http://schemas.microsoft.com/office/drawing/2010/main" val="0"/>
                    </a:ext>
                  </a:extLst>
                </a:blip>
                <a:srcRect/>
                <a:stretch>
                  <a:fillRect t="-279815" b="-279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6" name="Freeform: Shape 85">
                <a:extLst>
                  <a:ext uri="{FF2B5EF4-FFF2-40B4-BE49-F238E27FC236}">
                    <a16:creationId xmlns:a16="http://schemas.microsoft.com/office/drawing/2014/main" id="{9CB785F4-600F-561C-A7C8-7E1BF458F4D0}"/>
                  </a:ext>
                </a:extLst>
              </p:cNvPr>
              <p:cNvSpPr/>
              <p:nvPr/>
            </p:nvSpPr>
            <p:spPr>
              <a:xfrm>
                <a:off x="1667234" y="2708818"/>
                <a:ext cx="1666370" cy="576263"/>
              </a:xfrm>
              <a:custGeom>
                <a:avLst/>
                <a:gdLst>
                  <a:gd name="connsiteX0" fmla="*/ 0 w 1666370"/>
                  <a:gd name="connsiteY0" fmla="*/ 288131 h 576263"/>
                  <a:gd name="connsiteX1" fmla="*/ 0 w 1666370"/>
                  <a:gd name="connsiteY1" fmla="*/ 288132 h 576263"/>
                  <a:gd name="connsiteX2" fmla="*/ 0 w 1666370"/>
                  <a:gd name="connsiteY2" fmla="*/ 288132 h 576263"/>
                  <a:gd name="connsiteX3" fmla="*/ 930455 w 1666370"/>
                  <a:gd name="connsiteY3" fmla="*/ 0 h 576263"/>
                  <a:gd name="connsiteX4" fmla="*/ 1553152 w 1666370"/>
                  <a:gd name="connsiteY4" fmla="*/ 0 h 576263"/>
                  <a:gd name="connsiteX5" fmla="*/ 1553152 w 1666370"/>
                  <a:gd name="connsiteY5" fmla="*/ 199474 h 576263"/>
                  <a:gd name="connsiteX6" fmla="*/ 1666370 w 1666370"/>
                  <a:gd name="connsiteY6" fmla="*/ 302907 h 576263"/>
                  <a:gd name="connsiteX7" fmla="*/ 1553152 w 1666370"/>
                  <a:gd name="connsiteY7" fmla="*/ 406339 h 576263"/>
                  <a:gd name="connsiteX8" fmla="*/ 1553152 w 1666370"/>
                  <a:gd name="connsiteY8" fmla="*/ 576261 h 576263"/>
                  <a:gd name="connsiteX9" fmla="*/ 1187517 w 1666370"/>
                  <a:gd name="connsiteY9" fmla="*/ 576261 h 576263"/>
                  <a:gd name="connsiteX10" fmla="*/ 1187497 w 1666370"/>
                  <a:gd name="connsiteY10" fmla="*/ 576263 h 576263"/>
                  <a:gd name="connsiteX11" fmla="*/ 288131 w 1666370"/>
                  <a:gd name="connsiteY11" fmla="*/ 576262 h 576263"/>
                  <a:gd name="connsiteX12" fmla="*/ 22643 w 1666370"/>
                  <a:gd name="connsiteY12" fmla="*/ 400285 h 576263"/>
                  <a:gd name="connsiteX13" fmla="*/ 0 w 1666370"/>
                  <a:gd name="connsiteY13" fmla="*/ 288132 h 576263"/>
                  <a:gd name="connsiteX14" fmla="*/ 22643 w 1666370"/>
                  <a:gd name="connsiteY14" fmla="*/ 175979 h 576263"/>
                  <a:gd name="connsiteX15" fmla="*/ 288131 w 1666370"/>
                  <a:gd name="connsiteY15" fmla="*/ 1 h 576263"/>
                  <a:gd name="connsiteX16" fmla="*/ 930455 w 1666370"/>
                  <a:gd name="connsiteY16" fmla="*/ 1 h 57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6370" h="576263">
                    <a:moveTo>
                      <a:pt x="0" y="288131"/>
                    </a:moveTo>
                    <a:lnTo>
                      <a:pt x="0" y="288132"/>
                    </a:lnTo>
                    <a:lnTo>
                      <a:pt x="0" y="288132"/>
                    </a:lnTo>
                    <a:close/>
                    <a:moveTo>
                      <a:pt x="930455" y="0"/>
                    </a:moveTo>
                    <a:lnTo>
                      <a:pt x="1553152" y="0"/>
                    </a:lnTo>
                    <a:lnTo>
                      <a:pt x="1553152" y="199474"/>
                    </a:lnTo>
                    <a:lnTo>
                      <a:pt x="1666370" y="302907"/>
                    </a:lnTo>
                    <a:lnTo>
                      <a:pt x="1553152" y="406339"/>
                    </a:lnTo>
                    <a:lnTo>
                      <a:pt x="1553152" y="576261"/>
                    </a:lnTo>
                    <a:lnTo>
                      <a:pt x="1187517" y="576261"/>
                    </a:lnTo>
                    <a:lnTo>
                      <a:pt x="1187497" y="576263"/>
                    </a:lnTo>
                    <a:lnTo>
                      <a:pt x="288131" y="576262"/>
                    </a:lnTo>
                    <a:cubicBezTo>
                      <a:pt x="168784" y="576262"/>
                      <a:pt x="66384" y="503699"/>
                      <a:pt x="22643" y="400285"/>
                    </a:cubicBezTo>
                    <a:lnTo>
                      <a:pt x="0" y="288132"/>
                    </a:lnTo>
                    <a:lnTo>
                      <a:pt x="22643" y="175979"/>
                    </a:lnTo>
                    <a:cubicBezTo>
                      <a:pt x="66384" y="72564"/>
                      <a:pt x="168784" y="1"/>
                      <a:pt x="288131" y="1"/>
                    </a:cubicBezTo>
                    <a:lnTo>
                      <a:pt x="930455" y="1"/>
                    </a:lnTo>
                    <a:close/>
                  </a:path>
                </a:pathLst>
              </a:custGeom>
              <a:solidFill>
                <a:srgbClr val="1DC9C5"/>
              </a:solidFill>
              <a:ln w="38100">
                <a:solidFill>
                  <a:schemeClr val="bg1"/>
                </a:solidFill>
              </a:ln>
              <a:effectLst>
                <a:outerShdw dist="1016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778748E2-5176-2706-90AE-CB9621522F15}"/>
                  </a:ext>
                </a:extLst>
              </p:cNvPr>
              <p:cNvSpPr txBox="1"/>
              <p:nvPr/>
            </p:nvSpPr>
            <p:spPr>
              <a:xfrm>
                <a:off x="2304617" y="2679563"/>
                <a:ext cx="9286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02</a:t>
                </a:r>
              </a:p>
            </p:txBody>
          </p:sp>
          <p:grpSp>
            <p:nvGrpSpPr>
              <p:cNvPr id="36" name="Group 35">
                <a:extLst>
                  <a:ext uri="{FF2B5EF4-FFF2-40B4-BE49-F238E27FC236}">
                    <a16:creationId xmlns:a16="http://schemas.microsoft.com/office/drawing/2014/main" id="{AE2FF5A4-9105-0B50-829A-C32C9343289B}"/>
                  </a:ext>
                </a:extLst>
              </p:cNvPr>
              <p:cNvGrpSpPr/>
              <p:nvPr/>
            </p:nvGrpSpPr>
            <p:grpSpPr>
              <a:xfrm>
                <a:off x="1357109" y="2608315"/>
                <a:ext cx="1047202" cy="676766"/>
                <a:chOff x="1592366" y="1227265"/>
                <a:chExt cx="1047202" cy="676766"/>
              </a:xfrm>
            </p:grpSpPr>
            <p:pic>
              <p:nvPicPr>
                <p:cNvPr id="37" name="Picture 36" descr="Icon&#10;&#10;Description automatically generated">
                  <a:extLst>
                    <a:ext uri="{FF2B5EF4-FFF2-40B4-BE49-F238E27FC236}">
                      <a16:creationId xmlns:a16="http://schemas.microsoft.com/office/drawing/2014/main" id="{867D41D1-FA5A-3023-FA5B-019E140C6B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524642">
                  <a:off x="1592366" y="1227265"/>
                  <a:ext cx="650855" cy="650855"/>
                </a:xfrm>
                <a:prstGeom prst="rect">
                  <a:avLst/>
                </a:prstGeom>
              </p:spPr>
            </p:pic>
            <p:pic>
              <p:nvPicPr>
                <p:cNvPr id="38" name="Picture 37" descr="Icon&#10;&#10;Description automatically generated">
                  <a:extLst>
                    <a:ext uri="{FF2B5EF4-FFF2-40B4-BE49-F238E27FC236}">
                      <a16:creationId xmlns:a16="http://schemas.microsoft.com/office/drawing/2014/main" id="{D8C6010C-BD4E-AF57-0C87-3992308162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17590" y="1282053"/>
                  <a:ext cx="621978" cy="621978"/>
                </a:xfrm>
                <a:prstGeom prst="rect">
                  <a:avLst/>
                </a:prstGeom>
              </p:spPr>
            </p:pic>
          </p:grpSp>
        </p:grpSp>
        <p:sp>
          <p:nvSpPr>
            <p:cNvPr id="32" name="TextBox 31">
              <a:extLst>
                <a:ext uri="{FF2B5EF4-FFF2-40B4-BE49-F238E27FC236}">
                  <a16:creationId xmlns:a16="http://schemas.microsoft.com/office/drawing/2014/main" id="{25928B02-7B75-191A-6C81-2D62AC9B1EF4}"/>
                </a:ext>
              </a:extLst>
            </p:cNvPr>
            <p:cNvSpPr txBox="1"/>
            <p:nvPr/>
          </p:nvSpPr>
          <p:spPr>
            <a:xfrm>
              <a:off x="3468750" y="2671756"/>
              <a:ext cx="6699717"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HÌNH THÀNH KIẾN THỨC MỚI.</a:t>
              </a:r>
            </a:p>
          </p:txBody>
        </p: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83CDB4-547E-E569-B60A-D91778752AA2}"/>
                  </a:ext>
                </a:extLst>
              </p:cNvPr>
              <p:cNvSpPr txBox="1"/>
              <p:nvPr/>
            </p:nvSpPr>
            <p:spPr>
              <a:xfrm>
                <a:off x="761999" y="1261283"/>
                <a:ext cx="11309618"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B7F4F3"/>
                    </a:solidFill>
                    <a:effectLst/>
                    <a:uLnTx/>
                    <a:uFillTx/>
                    <a:latin typeface="Arial" panose="020B0604020202020204" pitchFamily="34" charset="0"/>
                    <a:ea typeface="+mn-ea"/>
                    <a:cs typeface="Arial" panose="020B0604020202020204" pitchFamily="34" charset="0"/>
                  </a:rPr>
                  <a:t>Ví dụ 2: </a:t>
                </a:r>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Cho đường thẳng </a:t>
                </a:r>
                <a14:m>
                  <m:oMath xmlns:m="http://schemas.openxmlformats.org/officeDocument/2006/math">
                    <m:r>
                      <a:rPr kumimoji="0" lang="vi-VN"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𝒅</m:t>
                    </m:r>
                  </m:oMath>
                </a14:m>
                <a:r>
                  <a:rPr kumimoji="0" lang="vi-VN"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có vectơ chỉ phương như hình vẽ.</a:t>
                </a:r>
                <a:endPar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2">
                <a:extLst>
                  <a:ext uri="{FF2B5EF4-FFF2-40B4-BE49-F238E27FC236}">
                    <a16:creationId xmlns:a16="http://schemas.microsoft.com/office/drawing/2014/main" id="{E883CDB4-547E-E569-B60A-D91778752AA2}"/>
                  </a:ext>
                </a:extLst>
              </p:cNvPr>
              <p:cNvSpPr txBox="1">
                <a:spLocks noRot="1" noChangeAspect="1" noMove="1" noResize="1" noEditPoints="1" noAdjustHandles="1" noChangeArrowheads="1" noChangeShapeType="1" noTextEdit="1"/>
              </p:cNvSpPr>
              <p:nvPr/>
            </p:nvSpPr>
            <p:spPr>
              <a:xfrm>
                <a:off x="761999" y="1261283"/>
                <a:ext cx="11309618" cy="1154162"/>
              </a:xfrm>
              <a:prstGeom prst="rect">
                <a:avLst/>
              </a:prstGeom>
              <a:blipFill>
                <a:blip r:embed="rId6"/>
                <a:stretch>
                  <a:fillRect l="-1563" t="-8466" b="-17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17A5013-3343-D79B-E9C2-05C9738D9FF7}"/>
                  </a:ext>
                </a:extLst>
              </p:cNvPr>
              <p:cNvSpPr txBox="1"/>
              <p:nvPr/>
            </p:nvSpPr>
            <p:spPr>
              <a:xfrm>
                <a:off x="885696" y="3516745"/>
                <a:ext cx="10271522" cy="2546082"/>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a:t>
                </a: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Vẽ thêm các vectơ chỉ phương khác </a:t>
                </a:r>
                <a14:m>
                  <m:oMath xmlns:m="http://schemas.openxmlformats.org/officeDocument/2006/math">
                    <m:acc>
                      <m:accPr>
                        <m:chr m:val="⃗"/>
                        <m:ctrlP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accPr>
                      <m:e>
                        <m:r>
                          <a:rPr kumimoji="0" lang="en-US" sz="3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𝒂</m:t>
                        </m:r>
                      </m:e>
                    </m:acc>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của đường thẳng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𝒅</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a:t>
                </a:r>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Đường thẳng </a:t>
                </a:r>
                <a14:m>
                  <m:oMath xmlns:m="http://schemas.openxmlformats.org/officeDocument/2006/math">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𝒅</m:t>
                    </m:r>
                    <m:r>
                      <a:rPr kumimoji="0" lang="en-US" sz="3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m:t>
                    </m:r>
                  </m:oMath>
                </a14:m>
                <a:r>
                  <a:rPr kumimoji="0" lang="en-US" sz="3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có tất cả bao nhiêu vectơ chỉ phương?</a:t>
                </a:r>
              </a:p>
            </p:txBody>
          </p:sp>
        </mc:Choice>
        <mc:Fallback xmlns="">
          <p:sp>
            <p:nvSpPr>
              <p:cNvPr id="17" name="TextBox 16">
                <a:extLst>
                  <a:ext uri="{FF2B5EF4-FFF2-40B4-BE49-F238E27FC236}">
                    <a16:creationId xmlns:a16="http://schemas.microsoft.com/office/drawing/2014/main" id="{317A5013-3343-D79B-E9C2-05C9738D9FF7}"/>
                  </a:ext>
                </a:extLst>
              </p:cNvPr>
              <p:cNvSpPr txBox="1">
                <a:spLocks noRot="1" noChangeAspect="1" noMove="1" noResize="1" noEditPoints="1" noAdjustHandles="1" noChangeArrowheads="1" noChangeShapeType="1" noTextEdit="1"/>
              </p:cNvSpPr>
              <p:nvPr/>
            </p:nvSpPr>
            <p:spPr>
              <a:xfrm>
                <a:off x="885696" y="3516745"/>
                <a:ext cx="10271522" cy="2546082"/>
              </a:xfrm>
              <a:prstGeom prst="rect">
                <a:avLst/>
              </a:prstGeom>
              <a:blipFill>
                <a:blip r:embed="rId7"/>
                <a:stretch>
                  <a:fillRect l="-1662" t="-1435" r="-1662" b="-7416"/>
                </a:stretch>
              </a:blipFill>
            </p:spPr>
            <p:txBody>
              <a:bodyPr/>
              <a:lstStyle/>
              <a:p>
                <a:r>
                  <a:rPr lang="en-US">
                    <a:noFill/>
                  </a:rPr>
                  <a:t> </a:t>
                </a:r>
              </a:p>
            </p:txBody>
          </p:sp>
        </mc:Fallback>
      </mc:AlternateContent>
      <p:pic>
        <p:nvPicPr>
          <p:cNvPr id="2" name="Picture 1" descr="Shape, arrow&#10;&#10;Description automatically generated">
            <a:extLst>
              <a:ext uri="{FF2B5EF4-FFF2-40B4-BE49-F238E27FC236}">
                <a16:creationId xmlns:a16="http://schemas.microsoft.com/office/drawing/2014/main" id="{7D26C593-1F02-6A2F-2537-573EA268B3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56073" y="2445010"/>
            <a:ext cx="3169920" cy="1021080"/>
          </a:xfrm>
          <a:prstGeom prst="rect">
            <a:avLst/>
          </a:prstGeom>
          <a:noFill/>
          <a:ln>
            <a:noFill/>
          </a:ln>
        </p:spPr>
      </p:pic>
      <p:sp>
        <p:nvSpPr>
          <p:cNvPr id="14" name="TextBox 13">
            <a:extLst>
              <a:ext uri="{FF2B5EF4-FFF2-40B4-BE49-F238E27FC236}">
                <a16:creationId xmlns:a16="http://schemas.microsoft.com/office/drawing/2014/main" id="{317A5013-3343-D79B-E9C2-05C9738D9FF7}"/>
              </a:ext>
            </a:extLst>
          </p:cNvPr>
          <p:cNvSpPr txBox="1"/>
          <p:nvPr/>
        </p:nvSpPr>
        <p:spPr>
          <a:xfrm>
            <a:off x="819629" y="6062827"/>
            <a:ext cx="11194357" cy="720197"/>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TL: </a:t>
            </a:r>
            <a:r>
              <a:rPr lang="en-US" sz="3200" b="1" dirty="0">
                <a:solidFill>
                  <a:srgbClr val="B7F4F3"/>
                </a:solidFill>
                <a:latin typeface="Arial" panose="020B0604020202020204" pitchFamily="34" charset="0"/>
                <a:cs typeface="Arial" panose="020B0604020202020204" pitchFamily="34" charset="0"/>
              </a:rPr>
              <a:t>b)</a:t>
            </a:r>
            <a:r>
              <a:rPr kumimoji="0" lang="en-US" sz="3200" b="1" i="0" u="none" strike="noStrike" kern="1200" cap="none" spc="0" normalizeH="0" baseline="0" noProof="0" dirty="0">
                <a:ln>
                  <a:noFill/>
                </a:ln>
                <a:solidFill>
                  <a:srgbClr val="B7F4F3"/>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ột</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đường</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thẳng</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có</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vô</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số</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vectơ</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chỉ</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s-ES" sz="3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phương</a:t>
            </a:r>
            <a:r>
              <a:rPr kumimoji="0" lang="es-E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3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5" name="Straight Arrow Connector 4"/>
          <p:cNvCxnSpPr/>
          <p:nvPr/>
        </p:nvCxnSpPr>
        <p:spPr>
          <a:xfrm>
            <a:off x="4847665" y="3059206"/>
            <a:ext cx="1116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192371" y="2682688"/>
            <a:ext cx="1001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697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down)">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build="p"/>
      <p:bldP spid="14"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1850</TotalTime>
  <Words>6567</Words>
  <Application>Microsoft Office PowerPoint</Application>
  <PresentationFormat>Widescreen</PresentationFormat>
  <Paragraphs>604</Paragraphs>
  <Slides>80</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8" baseType="lpstr">
      <vt:lpstr>Cambria Math</vt:lpstr>
      <vt:lpstr>Calibri</vt:lpstr>
      <vt:lpstr>SVN-Futura ExtraBold</vt:lpstr>
      <vt:lpstr>A2.Jovis-WorkSansRegular-San</vt:lpstr>
      <vt:lpstr>SVN-Futura Demi</vt:lpstr>
      <vt:lpstr>Arial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HOCMAI</dc:creator>
  <dc:description>9Slide.vn</dc:description>
  <cp:lastModifiedBy>Hà Lê</cp:lastModifiedBy>
  <cp:revision>106</cp:revision>
  <dcterms:created xsi:type="dcterms:W3CDTF">2022-06-22T14:15:56Z</dcterms:created>
  <dcterms:modified xsi:type="dcterms:W3CDTF">2022-08-19T01:51:02Z</dcterms:modified>
  <cp:category>9Slide.vn</cp:category>
</cp:coreProperties>
</file>