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comments/comment1.xml" ContentType="application/vnd.openxmlformats-officedocument.presentationml.comments+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2" r:id="rId2"/>
    <p:sldId id="285" r:id="rId3"/>
    <p:sldId id="257" r:id="rId4"/>
    <p:sldId id="256" r:id="rId5"/>
    <p:sldId id="308" r:id="rId6"/>
    <p:sldId id="286" r:id="rId7"/>
    <p:sldId id="287" r:id="rId8"/>
    <p:sldId id="309" r:id="rId9"/>
    <p:sldId id="320" r:id="rId10"/>
    <p:sldId id="311" r:id="rId11"/>
    <p:sldId id="312" r:id="rId12"/>
    <p:sldId id="313" r:id="rId13"/>
    <p:sldId id="321" r:id="rId14"/>
    <p:sldId id="314" r:id="rId15"/>
    <p:sldId id="323" r:id="rId16"/>
    <p:sldId id="315" r:id="rId17"/>
    <p:sldId id="322" r:id="rId18"/>
    <p:sldId id="317" r:id="rId19"/>
    <p:sldId id="318" r:id="rId20"/>
    <p:sldId id="319" r:id="rId21"/>
    <p:sldId id="306" r:id="rId22"/>
    <p:sldId id="281" r:id="rId23"/>
  </p:sldIdLst>
  <p:sldSz cx="12192000" cy="6858000"/>
  <p:notesSz cx="6858000" cy="9144000"/>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h Thu" initials="AT" lastIdx="1" clrIdx="0">
    <p:extLst>
      <p:ext uri="{19B8F6BF-5375-455C-9EA6-DF929625EA0E}">
        <p15:presenceInfo xmlns:p15="http://schemas.microsoft.com/office/powerpoint/2012/main" userId="Anh Thu" providerId="None"/>
      </p:ext>
    </p:extLst>
  </p:cmAuthor>
  <p:cmAuthor id="2" name="Ms Anh Thư" initials="MAT" lastIdx="1" clrIdx="1">
    <p:extLst>
      <p:ext uri="{19B8F6BF-5375-455C-9EA6-DF929625EA0E}">
        <p15:presenceInfo xmlns:p15="http://schemas.microsoft.com/office/powerpoint/2012/main" userId="S::Vuthanh1410@gdpt2018.edu.vn::af13e144-cf79-4d8f-942a-bf62a51ce8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8" autoAdjust="0"/>
    <p:restoredTop sz="94660"/>
  </p:normalViewPr>
  <p:slideViewPr>
    <p:cSldViewPr snapToGrid="0">
      <p:cViewPr varScale="1">
        <p:scale>
          <a:sx n="85" d="100"/>
          <a:sy n="85" d="100"/>
        </p:scale>
        <p:origin x="58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7-26T22:18:30.384" idx="1">
    <p:pos x="7680" y="-15"/>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DB59-9AD9-407D-A1D4-87A49B2044C8}" type="datetimeFigureOut">
              <a:rPr lang="vi-VN" smtClean="0"/>
              <a:t>29/07/2022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3E6F3-5B6D-4231-B7E2-DB77E8FCA0F8}" type="slidenum">
              <a:rPr lang="vi-VN" smtClean="0"/>
              <a:t>‹#›</a:t>
            </a:fld>
            <a:endParaRPr lang="vi-VN"/>
          </a:p>
        </p:txBody>
      </p:sp>
    </p:spTree>
    <p:extLst>
      <p:ext uri="{BB962C8B-B14F-4D97-AF65-F5344CB8AC3E}">
        <p14:creationId xmlns:p14="http://schemas.microsoft.com/office/powerpoint/2010/main" val="165399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a:t>
            </a:fld>
            <a:endParaRPr lang="vi-VN"/>
          </a:p>
        </p:txBody>
      </p:sp>
    </p:spTree>
    <p:extLst>
      <p:ext uri="{BB962C8B-B14F-4D97-AF65-F5344CB8AC3E}">
        <p14:creationId xmlns:p14="http://schemas.microsoft.com/office/powerpoint/2010/main" val="286546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10</a:t>
            </a:fld>
            <a:endParaRPr lang="vi-VN"/>
          </a:p>
        </p:txBody>
      </p:sp>
    </p:spTree>
    <p:extLst>
      <p:ext uri="{BB962C8B-B14F-4D97-AF65-F5344CB8AC3E}">
        <p14:creationId xmlns:p14="http://schemas.microsoft.com/office/powerpoint/2010/main" val="413716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11</a:t>
            </a:fld>
            <a:endParaRPr lang="vi-VN"/>
          </a:p>
        </p:txBody>
      </p:sp>
    </p:spTree>
    <p:extLst>
      <p:ext uri="{BB962C8B-B14F-4D97-AF65-F5344CB8AC3E}">
        <p14:creationId xmlns:p14="http://schemas.microsoft.com/office/powerpoint/2010/main" val="68437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12</a:t>
            </a:fld>
            <a:endParaRPr lang="vi-VN"/>
          </a:p>
        </p:txBody>
      </p:sp>
    </p:spTree>
    <p:extLst>
      <p:ext uri="{BB962C8B-B14F-4D97-AF65-F5344CB8AC3E}">
        <p14:creationId xmlns:p14="http://schemas.microsoft.com/office/powerpoint/2010/main" val="273478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13</a:t>
            </a:fld>
            <a:endParaRPr lang="vi-VN"/>
          </a:p>
        </p:txBody>
      </p:sp>
    </p:spTree>
    <p:extLst>
      <p:ext uri="{BB962C8B-B14F-4D97-AF65-F5344CB8AC3E}">
        <p14:creationId xmlns:p14="http://schemas.microsoft.com/office/powerpoint/2010/main" val="133508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14</a:t>
            </a:fld>
            <a:endParaRPr lang="vi-VN"/>
          </a:p>
        </p:txBody>
      </p:sp>
    </p:spTree>
    <p:extLst>
      <p:ext uri="{BB962C8B-B14F-4D97-AF65-F5344CB8AC3E}">
        <p14:creationId xmlns:p14="http://schemas.microsoft.com/office/powerpoint/2010/main" val="286546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15</a:t>
            </a:fld>
            <a:endParaRPr lang="vi-VN"/>
          </a:p>
        </p:txBody>
      </p:sp>
    </p:spTree>
    <p:extLst>
      <p:ext uri="{BB962C8B-B14F-4D97-AF65-F5344CB8AC3E}">
        <p14:creationId xmlns:p14="http://schemas.microsoft.com/office/powerpoint/2010/main" val="261930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16</a:t>
            </a:fld>
            <a:endParaRPr lang="vi-VN"/>
          </a:p>
        </p:txBody>
      </p:sp>
    </p:spTree>
    <p:extLst>
      <p:ext uri="{BB962C8B-B14F-4D97-AF65-F5344CB8AC3E}">
        <p14:creationId xmlns:p14="http://schemas.microsoft.com/office/powerpoint/2010/main" val="206434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17</a:t>
            </a:fld>
            <a:endParaRPr lang="vi-VN"/>
          </a:p>
        </p:txBody>
      </p:sp>
    </p:spTree>
    <p:extLst>
      <p:ext uri="{BB962C8B-B14F-4D97-AF65-F5344CB8AC3E}">
        <p14:creationId xmlns:p14="http://schemas.microsoft.com/office/powerpoint/2010/main" val="4082120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18</a:t>
            </a:fld>
            <a:endParaRPr lang="vi-VN"/>
          </a:p>
        </p:txBody>
      </p:sp>
    </p:spTree>
    <p:extLst>
      <p:ext uri="{BB962C8B-B14F-4D97-AF65-F5344CB8AC3E}">
        <p14:creationId xmlns:p14="http://schemas.microsoft.com/office/powerpoint/2010/main" val="126456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19</a:t>
            </a:fld>
            <a:endParaRPr lang="vi-VN"/>
          </a:p>
        </p:txBody>
      </p:sp>
    </p:spTree>
    <p:extLst>
      <p:ext uri="{BB962C8B-B14F-4D97-AF65-F5344CB8AC3E}">
        <p14:creationId xmlns:p14="http://schemas.microsoft.com/office/powerpoint/2010/main" val="134205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2</a:t>
            </a:fld>
            <a:endParaRPr lang="vi-VN"/>
          </a:p>
        </p:txBody>
      </p:sp>
    </p:spTree>
    <p:extLst>
      <p:ext uri="{BB962C8B-B14F-4D97-AF65-F5344CB8AC3E}">
        <p14:creationId xmlns:p14="http://schemas.microsoft.com/office/powerpoint/2010/main" val="305204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20</a:t>
            </a:fld>
            <a:endParaRPr lang="vi-VN"/>
          </a:p>
        </p:txBody>
      </p:sp>
    </p:spTree>
    <p:extLst>
      <p:ext uri="{BB962C8B-B14F-4D97-AF65-F5344CB8AC3E}">
        <p14:creationId xmlns:p14="http://schemas.microsoft.com/office/powerpoint/2010/main" val="2201173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21</a:t>
            </a:fld>
            <a:endParaRPr lang="vi-VN"/>
          </a:p>
        </p:txBody>
      </p:sp>
    </p:spTree>
    <p:extLst>
      <p:ext uri="{BB962C8B-B14F-4D97-AF65-F5344CB8AC3E}">
        <p14:creationId xmlns:p14="http://schemas.microsoft.com/office/powerpoint/2010/main" val="876407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AA2ED7-1AEE-469A-B84A-84FEA71FDE6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8E1E992-9253-4E87-9183-C1A96B13410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vi-VN" altLang="vi-VN">
              <a:latin typeface="Calibri" panose="020F0502020204030204" pitchFamily="34" charset="0"/>
            </a:endParaRPr>
          </a:p>
        </p:txBody>
      </p:sp>
      <p:sp>
        <p:nvSpPr>
          <p:cNvPr id="30724" name="Slide Number Placeholder 3">
            <a:extLst>
              <a:ext uri="{FF2B5EF4-FFF2-40B4-BE49-F238E27FC236}">
                <a16:creationId xmlns:a16="http://schemas.microsoft.com/office/drawing/2014/main" id="{050D46E4-7237-4EAC-95F9-706E7ACB4D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894C64-9D97-4BB2-AE04-EBC6C183D5F5}" type="slidenum">
              <a:rPr lang="en-US" altLang="vi-VN" smtClean="0">
                <a:cs typeface="Arial" panose="020B0604020202020204" pitchFamily="34" charset="0"/>
              </a:rPr>
              <a:pPr/>
              <a:t>22</a:t>
            </a:fld>
            <a:endParaRPr lang="en-US" altLang="vi-VN">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3</a:t>
            </a:fld>
            <a:endParaRPr lang="vi-VN"/>
          </a:p>
        </p:txBody>
      </p:sp>
    </p:spTree>
    <p:extLst>
      <p:ext uri="{BB962C8B-B14F-4D97-AF65-F5344CB8AC3E}">
        <p14:creationId xmlns:p14="http://schemas.microsoft.com/office/powerpoint/2010/main" val="136162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4</a:t>
            </a:fld>
            <a:endParaRPr lang="vi-VN"/>
          </a:p>
        </p:txBody>
      </p:sp>
    </p:spTree>
    <p:extLst>
      <p:ext uri="{BB962C8B-B14F-4D97-AF65-F5344CB8AC3E}">
        <p14:creationId xmlns:p14="http://schemas.microsoft.com/office/powerpoint/2010/main" val="124730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5</a:t>
            </a:fld>
            <a:endParaRPr lang="vi-VN"/>
          </a:p>
        </p:txBody>
      </p:sp>
    </p:spTree>
    <p:extLst>
      <p:ext uri="{BB962C8B-B14F-4D97-AF65-F5344CB8AC3E}">
        <p14:creationId xmlns:p14="http://schemas.microsoft.com/office/powerpoint/2010/main" val="206434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6</a:t>
            </a:fld>
            <a:endParaRPr lang="vi-VN"/>
          </a:p>
        </p:txBody>
      </p:sp>
    </p:spTree>
    <p:extLst>
      <p:ext uri="{BB962C8B-B14F-4D97-AF65-F5344CB8AC3E}">
        <p14:creationId xmlns:p14="http://schemas.microsoft.com/office/powerpoint/2010/main" val="371748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7</a:t>
            </a:fld>
            <a:endParaRPr lang="vi-VN"/>
          </a:p>
        </p:txBody>
      </p:sp>
    </p:spTree>
    <p:extLst>
      <p:ext uri="{BB962C8B-B14F-4D97-AF65-F5344CB8AC3E}">
        <p14:creationId xmlns:p14="http://schemas.microsoft.com/office/powerpoint/2010/main" val="38066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8</a:t>
            </a:fld>
            <a:endParaRPr lang="vi-VN"/>
          </a:p>
        </p:txBody>
      </p:sp>
    </p:spTree>
    <p:extLst>
      <p:ext uri="{BB962C8B-B14F-4D97-AF65-F5344CB8AC3E}">
        <p14:creationId xmlns:p14="http://schemas.microsoft.com/office/powerpoint/2010/main" val="292782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9</a:t>
            </a:fld>
            <a:endParaRPr lang="vi-VN"/>
          </a:p>
        </p:txBody>
      </p:sp>
    </p:spTree>
    <p:extLst>
      <p:ext uri="{BB962C8B-B14F-4D97-AF65-F5344CB8AC3E}">
        <p14:creationId xmlns:p14="http://schemas.microsoft.com/office/powerpoint/2010/main" val="343022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556D-EA9A-41DB-AB8F-C65055D990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5A982D9-7AE2-4B15-B9CD-7CDE8A10F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AD94B95-1C3D-438D-9653-CB90609CD439}"/>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5" name="Footer Placeholder 4">
            <a:extLst>
              <a:ext uri="{FF2B5EF4-FFF2-40B4-BE49-F238E27FC236}">
                <a16:creationId xmlns:a16="http://schemas.microsoft.com/office/drawing/2014/main" id="{1BE530E9-62D2-4F7C-B470-C28FD88753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4FC880-4940-4F60-BFBE-86E1BEE2BB82}"/>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65289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4443-5F40-4C5E-9683-DE0B31EB97C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39B663F-CDFA-41E6-91CE-D336107C07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BA39B7B-07B1-4DE1-B82C-C149ADA8AA6B}"/>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5" name="Footer Placeholder 4">
            <a:extLst>
              <a:ext uri="{FF2B5EF4-FFF2-40B4-BE49-F238E27FC236}">
                <a16:creationId xmlns:a16="http://schemas.microsoft.com/office/drawing/2014/main" id="{C521D30E-A297-42B8-BD56-901CA107EE6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C7CDBF8-0D09-4E6E-93E3-F2B20421D120}"/>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134783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BC96E2-CC6B-41F7-A292-E0C4252E5B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AA598ED-4493-45B3-B6E0-DBCB49B6C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CC7F499-9865-4131-B036-BB128693B0F6}"/>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5" name="Footer Placeholder 4">
            <a:extLst>
              <a:ext uri="{FF2B5EF4-FFF2-40B4-BE49-F238E27FC236}">
                <a16:creationId xmlns:a16="http://schemas.microsoft.com/office/drawing/2014/main" id="{25CAC1AA-5395-4F54-8B8E-92F8033526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A698FD2-A648-422C-829C-39B6A2696EB9}"/>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92008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FA60-30AA-45A5-BCC3-8ED83B56BE0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263E12-304D-4D8E-96E6-834F698F1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65ACB3-B871-4EE2-897D-1AFA148221DF}"/>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5" name="Footer Placeholder 4">
            <a:extLst>
              <a:ext uri="{FF2B5EF4-FFF2-40B4-BE49-F238E27FC236}">
                <a16:creationId xmlns:a16="http://schemas.microsoft.com/office/drawing/2014/main" id="{0714893F-8AA8-423E-8096-52E81043B3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E20D3E-A61D-43E3-A6CB-61EFF8E77730}"/>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81537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8C77-6BA2-412F-ADD6-97CD13FAD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651F064-ADB2-430D-A37C-E1A63135F9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3D1DF-CF19-44D3-9B12-BD2E421CA24E}"/>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5" name="Footer Placeholder 4">
            <a:extLst>
              <a:ext uri="{FF2B5EF4-FFF2-40B4-BE49-F238E27FC236}">
                <a16:creationId xmlns:a16="http://schemas.microsoft.com/office/drawing/2014/main" id="{CF572B0B-0A29-4470-BA5B-41938C07EA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E4DA51E-67EB-417C-9A09-7C922A4BA127}"/>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231670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896D-F9FC-486F-8900-C3CC72251F1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F71F786-B5D1-47A6-BE33-80D3E0E719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150F000-2E3E-4032-966E-144140CD2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32055B5-1274-4C8C-98D3-94F5C409C9E2}"/>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6" name="Footer Placeholder 5">
            <a:extLst>
              <a:ext uri="{FF2B5EF4-FFF2-40B4-BE49-F238E27FC236}">
                <a16:creationId xmlns:a16="http://schemas.microsoft.com/office/drawing/2014/main" id="{F3D796E5-2A00-4E5D-9030-AF21CF99427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5E0E84-2128-44C7-8C29-F7BDFE040021}"/>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07047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5816-73EF-447E-90D2-19D65706B7C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EB24943-0EA0-4DAE-B314-42A7EA66D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E14F4-8C67-46B3-8914-1C5D881FA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DDBA282-091C-4184-8F35-8913330A4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5C7DC-B7F2-49CB-8EC0-4978594C1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92FBD95-CBE5-43C0-A84B-DDA46B5D7D8A}"/>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8" name="Footer Placeholder 7">
            <a:extLst>
              <a:ext uri="{FF2B5EF4-FFF2-40B4-BE49-F238E27FC236}">
                <a16:creationId xmlns:a16="http://schemas.microsoft.com/office/drawing/2014/main" id="{2BBCA960-FB40-4167-807C-3A8904B1342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06F7F80-406D-470B-8511-4788F5A860CF}"/>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54906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CB9A-1C19-4426-896D-41699D0DE82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C804864-450E-4B78-AB08-83EE3E707FEB}"/>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4" name="Footer Placeholder 3">
            <a:extLst>
              <a:ext uri="{FF2B5EF4-FFF2-40B4-BE49-F238E27FC236}">
                <a16:creationId xmlns:a16="http://schemas.microsoft.com/office/drawing/2014/main" id="{DDDC4C52-FFEE-41AD-BF8E-6B7600937C6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65451FD-72CF-475C-99CC-0DA356835DB1}"/>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254950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FDE2D-2B94-4038-9890-478E24C73E01}"/>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3" name="Footer Placeholder 2">
            <a:extLst>
              <a:ext uri="{FF2B5EF4-FFF2-40B4-BE49-F238E27FC236}">
                <a16:creationId xmlns:a16="http://schemas.microsoft.com/office/drawing/2014/main" id="{555B6278-E028-4424-AD16-C0521C1D54B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538E712-CF9A-4CF6-AFA6-047B196F6E0D}"/>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21510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5DCE-64FB-40AF-BA15-1A2F07D85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376F3B0-5236-495E-8580-5FFE9FD26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6AC433-EDB8-44BC-AA98-ED283A4AD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0C02E-EA78-41F9-9735-A9A88B8C7856}"/>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6" name="Footer Placeholder 5">
            <a:extLst>
              <a:ext uri="{FF2B5EF4-FFF2-40B4-BE49-F238E27FC236}">
                <a16:creationId xmlns:a16="http://schemas.microsoft.com/office/drawing/2014/main" id="{E2538602-3D8A-43D9-B03E-8BD14DD8CC5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B912361-DCBC-4470-8884-FF451893623F}"/>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269133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7C4D-F978-4EB4-8DE4-C92A019AE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1273FF4-F07C-4EAA-91BE-E78834162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3A19E2E-B8C5-40CB-9113-19F526B26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681F7-913C-4AE2-B8FF-CFC23CB81308}"/>
              </a:ext>
            </a:extLst>
          </p:cNvPr>
          <p:cNvSpPr>
            <a:spLocks noGrp="1"/>
          </p:cNvSpPr>
          <p:nvPr>
            <p:ph type="dt" sz="half" idx="10"/>
          </p:nvPr>
        </p:nvSpPr>
        <p:spPr/>
        <p:txBody>
          <a:bodyPr/>
          <a:lstStyle/>
          <a:p>
            <a:fld id="{E51059A1-B439-488D-AFED-8C0B1C9C321F}" type="datetimeFigureOut">
              <a:rPr lang="vi-VN" smtClean="0"/>
              <a:t>29/07/2022</a:t>
            </a:fld>
            <a:endParaRPr lang="vi-VN"/>
          </a:p>
        </p:txBody>
      </p:sp>
      <p:sp>
        <p:nvSpPr>
          <p:cNvPr id="6" name="Footer Placeholder 5">
            <a:extLst>
              <a:ext uri="{FF2B5EF4-FFF2-40B4-BE49-F238E27FC236}">
                <a16:creationId xmlns:a16="http://schemas.microsoft.com/office/drawing/2014/main" id="{69AB5F4A-5B4F-480C-8EDE-930AF3D44D4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409512A-076B-4D28-8B22-67FA0243C0D8}"/>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89759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3B700-3203-4D21-8194-EF8B07267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50C3179-4B05-4102-8B41-5381559B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3F189B4-E582-45AD-A4DA-4D1D35AAB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059A1-B439-488D-AFED-8C0B1C9C321F}" type="datetimeFigureOut">
              <a:rPr lang="vi-VN" smtClean="0"/>
              <a:t>29/07/2022</a:t>
            </a:fld>
            <a:endParaRPr lang="vi-VN"/>
          </a:p>
        </p:txBody>
      </p:sp>
      <p:sp>
        <p:nvSpPr>
          <p:cNvPr id="5" name="Footer Placeholder 4">
            <a:extLst>
              <a:ext uri="{FF2B5EF4-FFF2-40B4-BE49-F238E27FC236}">
                <a16:creationId xmlns:a16="http://schemas.microsoft.com/office/drawing/2014/main" id="{7187144E-CED1-4143-A2EB-86F4109CF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410E1EA-FBC1-4334-8F77-6B88E1337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C7CFE-0532-454C-83C1-A7C787048EA5}" type="slidenum">
              <a:rPr lang="vi-VN" smtClean="0"/>
              <a:t>‹#›</a:t>
            </a:fld>
            <a:endParaRPr lang="vi-VN"/>
          </a:p>
        </p:txBody>
      </p:sp>
    </p:spTree>
    <p:extLst>
      <p:ext uri="{BB962C8B-B14F-4D97-AF65-F5344CB8AC3E}">
        <p14:creationId xmlns:p14="http://schemas.microsoft.com/office/powerpoint/2010/main" val="153091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jp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hyperlink" Target="https://create.kahoot.it/share/7-khoi-ong-lang-tru-ung/5e902027-ecac-4c76-a9c2-4d1086e0f8f9" TargetMode="External"/><Relationship Id="rId3" Type="http://schemas.openxmlformats.org/officeDocument/2006/relationships/notesSlide" Target="../notesSlides/notesSlide15.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16.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8.jpeg"/><Relationship Id="rId5" Type="http://schemas.openxmlformats.org/officeDocument/2006/relationships/image" Target="../media/image25.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7.png"/><Relationship Id="rId5" Type="http://schemas.openxmlformats.org/officeDocument/2006/relationships/image" Target="../media/image8.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33.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5.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0.wmf"/><Relationship Id="rId4" Type="http://schemas.openxmlformats.org/officeDocument/2006/relationships/image" Target="../media/image1.jp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9.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8.jpeg"/><Relationship Id="rId10" Type="http://schemas.openxmlformats.org/officeDocument/2006/relationships/image" Target="../media/image13.wmf"/><Relationship Id="rId4" Type="http://schemas.openxmlformats.org/officeDocument/2006/relationships/image" Target="../media/image1.jp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0" y="215843"/>
            <a:ext cx="12192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vi-VN" b="1" dirty="0">
                <a:solidFill>
                  <a:srgbClr val="0000FF"/>
                </a:solidFill>
                <a:latin typeface="Times New Roman" panose="02020603050405020304" pitchFamily="18" charset="0"/>
                <a:cs typeface="Arial" panose="020B0604020202020204" pitchFamily="34" charset="0"/>
              </a:rPr>
              <a:t>CHÀO MỪNG THẦY CÔ </a:t>
            </a:r>
          </a:p>
          <a:p>
            <a:pPr algn="ctr" eaLnBrk="1" hangingPunct="1">
              <a:buFontTx/>
              <a:buNone/>
            </a:pPr>
            <a:r>
              <a:rPr lang="en-US" altLang="vi-VN" b="1" dirty="0">
                <a:solidFill>
                  <a:srgbClr val="0000FF"/>
                </a:solidFill>
                <a:latin typeface="Times New Roman" panose="02020603050405020304" pitchFamily="18" charset="0"/>
                <a:cs typeface="Arial" panose="020B0604020202020204" pitchFamily="34" charset="0"/>
              </a:rPr>
              <a:t>VÀ CÁC EM HỌC SINH </a:t>
            </a:r>
            <a:r>
              <a:rPr lang="en-US" altLang="vi-VN" b="1">
                <a:solidFill>
                  <a:srgbClr val="0000FF"/>
                </a:solidFill>
                <a:latin typeface="Times New Roman" panose="02020603050405020304" pitchFamily="18" charset="0"/>
                <a:cs typeface="Arial" panose="020B0604020202020204" pitchFamily="34" charset="0"/>
              </a:rPr>
              <a:t>LỚP 7</a:t>
            </a:r>
            <a:endParaRPr lang="en-US" altLang="vi-VN" sz="2800" b="1" dirty="0">
              <a:solidFill>
                <a:srgbClr val="0000FF"/>
              </a:solidFill>
              <a:latin typeface="Times New Roman" panose="02020603050405020304" pitchFamily="18" charset="0"/>
              <a:cs typeface="Arial" panose="020B0604020202020204" pitchFamily="34" charset="0"/>
            </a:endParaRPr>
          </a:p>
          <a:p>
            <a:pPr eaLnBrk="1" hangingPunct="1">
              <a:buFontTx/>
              <a:buNone/>
            </a:pPr>
            <a:endParaRPr lang="en-US" altLang="vi-VN" sz="2800" b="1" dirty="0">
              <a:solidFill>
                <a:srgbClr val="0000FF"/>
              </a:solidFill>
              <a:latin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5768B3F6-D3EA-4679-8EFA-48B14166644E}"/>
              </a:ext>
            </a:extLst>
          </p:cNvPr>
          <p:cNvSpPr txBox="1">
            <a:spLocks noChangeArrowheads="1"/>
          </p:cNvSpPr>
          <p:nvPr/>
        </p:nvSpPr>
        <p:spPr bwMode="auto">
          <a:xfrm>
            <a:off x="2199159" y="1908614"/>
            <a:ext cx="831464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CHƯƠNG 3</a:t>
            </a:r>
            <a:endParaRPr lang="en-US" altLang="vi-VN" b="1" dirty="0">
              <a:solidFill>
                <a:srgbClr val="FF0000"/>
              </a:solidFill>
              <a:latin typeface="Times New Roman" panose="02020603050405020304" pitchFamily="18" charset="0"/>
              <a:cs typeface="Arial" panose="020B0604020202020204" pitchFamily="34" charset="0"/>
            </a:endParaRPr>
          </a:p>
          <a:p>
            <a:pPr algn="ctr" eaLnBrk="1" hangingPunct="1">
              <a:spcBef>
                <a:spcPct val="0"/>
              </a:spcBef>
              <a:buFontTx/>
              <a:buNone/>
            </a:pPr>
            <a:r>
              <a:rPr lang="en-US" altLang="vi-VN" b="1" dirty="0">
                <a:solidFill>
                  <a:srgbClr val="FF0000"/>
                </a:solidFill>
                <a:latin typeface="Times New Roman" panose="02020603050405020304" pitchFamily="18" charset="0"/>
                <a:cs typeface="Arial" panose="020B0604020202020204" pitchFamily="34" charset="0"/>
              </a:rPr>
              <a:t>BÀI 3</a:t>
            </a:r>
            <a:r>
              <a:rPr lang="en-US" altLang="vi-VN" b="1">
                <a:solidFill>
                  <a:srgbClr val="FF0000"/>
                </a:solidFill>
                <a:latin typeface="Times New Roman" panose="02020603050405020304" pitchFamily="18" charset="0"/>
                <a:cs typeface="Arial" panose="020B0604020202020204" pitchFamily="34" charset="0"/>
              </a:rPr>
              <a:t>. HÌNH LĂNG TRỤ ĐỨNG TAM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HÌNH LĂNG TRỤ ĐỨNG TỨ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(TIẾT 1)</a:t>
            </a:r>
            <a:endParaRPr lang="en-US" altLang="vi-VN"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DA4ECA5-A334-384E-630D-CC7A8BA986BF}"/>
              </a:ext>
            </a:extLst>
          </p:cNvPr>
          <p:cNvPicPr>
            <a:picLocks noChangeAspect="1"/>
          </p:cNvPicPr>
          <p:nvPr/>
        </p:nvPicPr>
        <p:blipFill>
          <a:blip r:embed="rId5"/>
          <a:stretch>
            <a:fillRect/>
          </a:stretch>
        </p:blipFill>
        <p:spPr>
          <a:xfrm>
            <a:off x="2379906" y="4133199"/>
            <a:ext cx="7432187" cy="216471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2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2B39F3DE-E123-236A-2F9E-D6F3A3C95DE4}"/>
              </a:ext>
            </a:extLst>
          </p:cNvPr>
          <p:cNvPicPr>
            <a:picLocks noChangeAspect="1"/>
          </p:cNvPicPr>
          <p:nvPr/>
        </p:nvPicPr>
        <p:blipFill>
          <a:blip r:embed="rId5"/>
          <a:stretch>
            <a:fillRect/>
          </a:stretch>
        </p:blipFill>
        <p:spPr>
          <a:xfrm>
            <a:off x="7885210" y="919460"/>
            <a:ext cx="3681967" cy="2727383"/>
          </a:xfrm>
          <a:prstGeom prst="rect">
            <a:avLst/>
          </a:prstGeom>
        </p:spPr>
      </p:pic>
      <p:pic>
        <p:nvPicPr>
          <p:cNvPr id="8" name="Picture 7">
            <a:extLst>
              <a:ext uri="{FF2B5EF4-FFF2-40B4-BE49-F238E27FC236}">
                <a16:creationId xmlns:a16="http://schemas.microsoft.com/office/drawing/2014/main" id="{B4066E41-9468-876E-3DC1-2847BC14A2C7}"/>
              </a:ext>
            </a:extLst>
          </p:cNvPr>
          <p:cNvPicPr>
            <a:picLocks noChangeAspect="1"/>
          </p:cNvPicPr>
          <p:nvPr/>
        </p:nvPicPr>
        <p:blipFill>
          <a:blip r:embed="rId6"/>
          <a:stretch>
            <a:fillRect/>
          </a:stretch>
        </p:blipFill>
        <p:spPr>
          <a:xfrm>
            <a:off x="7879902" y="3636954"/>
            <a:ext cx="3157105" cy="3215933"/>
          </a:xfrm>
          <a:prstGeom prst="rect">
            <a:avLst/>
          </a:prstGeom>
        </p:spPr>
      </p:pic>
      <p:pic>
        <p:nvPicPr>
          <p:cNvPr id="10" name="Picture 4">
            <a:extLst>
              <a:ext uri="{FF2B5EF4-FFF2-40B4-BE49-F238E27FC236}">
                <a16:creationId xmlns:a16="http://schemas.microsoft.com/office/drawing/2014/main" id="{3C23FF4D-11CC-7AC9-038D-6575319273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29795"/>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11CB4C4A-633A-92C7-53FB-A5D2D53606DA}"/>
              </a:ext>
            </a:extLst>
          </p:cNvPr>
          <p:cNvSpPr txBox="1"/>
          <p:nvPr/>
        </p:nvSpPr>
        <p:spPr>
          <a:xfrm>
            <a:off x="365759" y="1632472"/>
            <a:ext cx="9165515" cy="1820948"/>
          </a:xfrm>
          <a:prstGeom prst="rect">
            <a:avLst/>
          </a:prstGeom>
          <a:noFill/>
        </p:spPr>
        <p:txBody>
          <a:bodyPr wrap="square">
            <a:spAutoFit/>
          </a:bodyPr>
          <a:lstStyle/>
          <a:p>
            <a:pPr>
              <a:lnSpc>
                <a:spcPct val="150000"/>
              </a:lnSpc>
            </a:pPr>
            <a:r>
              <a:rPr lang="vi-VN" sz="2600">
                <a:solidFill>
                  <a:srgbClr val="3333FF"/>
                </a:solidFill>
                <a:latin typeface="+mj-lt"/>
              </a:rPr>
              <a:t>Quan sát hình vẽ và cho biết:</a:t>
            </a:r>
          </a:p>
          <a:p>
            <a:pPr marL="514350" indent="-514350">
              <a:lnSpc>
                <a:spcPct val="150000"/>
              </a:lnSpc>
              <a:buAutoNum type="alphaLcParenR"/>
            </a:pPr>
            <a:r>
              <a:rPr lang="vi-VN" sz="2600">
                <a:solidFill>
                  <a:srgbClr val="3333FF"/>
                </a:solidFill>
                <a:latin typeface="+mj-lt"/>
              </a:rPr>
              <a:t>Mặt đáy và mặt bên của hình lăng trụ?</a:t>
            </a:r>
          </a:p>
          <a:p>
            <a:pPr marL="514350" indent="-514350">
              <a:lnSpc>
                <a:spcPct val="150000"/>
              </a:lnSpc>
              <a:buAutoNum type="alphaLcParenR"/>
            </a:pPr>
            <a:r>
              <a:rPr lang="vi-VN" sz="2600">
                <a:solidFill>
                  <a:srgbClr val="3333FF"/>
                </a:solidFill>
                <a:latin typeface="+mj-lt"/>
              </a:rPr>
              <a:t>Cạnh BE bằng với cạnh nào?</a:t>
            </a:r>
          </a:p>
        </p:txBody>
      </p:sp>
      <p:sp>
        <p:nvSpPr>
          <p:cNvPr id="13" name="TextBox 12">
            <a:extLst>
              <a:ext uri="{FF2B5EF4-FFF2-40B4-BE49-F238E27FC236}">
                <a16:creationId xmlns:a16="http://schemas.microsoft.com/office/drawing/2014/main" id="{ACC3A6F6-F45D-66ED-BB96-3C98DDF10402}"/>
              </a:ext>
            </a:extLst>
          </p:cNvPr>
          <p:cNvSpPr txBox="1"/>
          <p:nvPr/>
        </p:nvSpPr>
        <p:spPr>
          <a:xfrm>
            <a:off x="365759" y="3423972"/>
            <a:ext cx="9165515" cy="620619"/>
          </a:xfrm>
          <a:prstGeom prst="rect">
            <a:avLst/>
          </a:prstGeom>
          <a:noFill/>
        </p:spPr>
        <p:txBody>
          <a:bodyPr wrap="square">
            <a:spAutoFit/>
          </a:bodyPr>
          <a:lstStyle/>
          <a:p>
            <a:pPr marL="514350" indent="-514350">
              <a:lnSpc>
                <a:spcPct val="150000"/>
              </a:lnSpc>
              <a:buAutoNum type="alphaLcParenR"/>
            </a:pPr>
            <a:r>
              <a:rPr lang="vi-VN" sz="2600">
                <a:solidFill>
                  <a:srgbClr val="FF0000"/>
                </a:solidFill>
                <a:latin typeface="+mj-lt"/>
              </a:rPr>
              <a:t>Mặt đáy:  ABC, DEF</a:t>
            </a:r>
          </a:p>
        </p:txBody>
      </p:sp>
      <p:sp>
        <p:nvSpPr>
          <p:cNvPr id="14" name="TextBox 13">
            <a:extLst>
              <a:ext uri="{FF2B5EF4-FFF2-40B4-BE49-F238E27FC236}">
                <a16:creationId xmlns:a16="http://schemas.microsoft.com/office/drawing/2014/main" id="{973270A4-634E-8447-E0B6-2DCE3B8D060E}"/>
              </a:ext>
            </a:extLst>
          </p:cNvPr>
          <p:cNvSpPr txBox="1"/>
          <p:nvPr/>
        </p:nvSpPr>
        <p:spPr>
          <a:xfrm>
            <a:off x="852517" y="3933322"/>
            <a:ext cx="9165515" cy="620619"/>
          </a:xfrm>
          <a:prstGeom prst="rect">
            <a:avLst/>
          </a:prstGeom>
          <a:noFill/>
        </p:spPr>
        <p:txBody>
          <a:bodyPr wrap="square">
            <a:spAutoFit/>
          </a:bodyPr>
          <a:lstStyle/>
          <a:p>
            <a:pPr>
              <a:lnSpc>
                <a:spcPct val="150000"/>
              </a:lnSpc>
            </a:pPr>
            <a:r>
              <a:rPr lang="vi-VN" sz="2600">
                <a:solidFill>
                  <a:srgbClr val="FF0000"/>
                </a:solidFill>
                <a:latin typeface="+mj-lt"/>
              </a:rPr>
              <a:t>Mặt bên: ABED, ACFD, BCFE</a:t>
            </a:r>
          </a:p>
        </p:txBody>
      </p:sp>
      <p:sp>
        <p:nvSpPr>
          <p:cNvPr id="15" name="TextBox 14">
            <a:extLst>
              <a:ext uri="{FF2B5EF4-FFF2-40B4-BE49-F238E27FC236}">
                <a16:creationId xmlns:a16="http://schemas.microsoft.com/office/drawing/2014/main" id="{86285FA1-370B-FEC9-9785-D692D5E28B4B}"/>
              </a:ext>
            </a:extLst>
          </p:cNvPr>
          <p:cNvSpPr txBox="1"/>
          <p:nvPr/>
        </p:nvSpPr>
        <p:spPr>
          <a:xfrm>
            <a:off x="2697456" y="4754667"/>
            <a:ext cx="9165515" cy="620619"/>
          </a:xfrm>
          <a:prstGeom prst="rect">
            <a:avLst/>
          </a:prstGeom>
          <a:noFill/>
        </p:spPr>
        <p:txBody>
          <a:bodyPr wrap="square">
            <a:spAutoFit/>
          </a:bodyPr>
          <a:lstStyle/>
          <a:p>
            <a:pPr>
              <a:lnSpc>
                <a:spcPct val="150000"/>
              </a:lnSpc>
            </a:pPr>
            <a:r>
              <a:rPr lang="vi-VN" sz="2600">
                <a:solidFill>
                  <a:srgbClr val="FF0000"/>
                </a:solidFill>
                <a:latin typeface="+mj-lt"/>
              </a:rPr>
              <a:t>b) Cạnh BE bằng với cạnh: AD, CF</a:t>
            </a:r>
          </a:p>
        </p:txBody>
      </p:sp>
    </p:spTree>
    <p:custDataLst>
      <p:tags r:id="rId1"/>
    </p:custDataLst>
    <p:extLst>
      <p:ext uri="{BB962C8B-B14F-4D97-AF65-F5344CB8AC3E}">
        <p14:creationId xmlns:p14="http://schemas.microsoft.com/office/powerpoint/2010/main" val="2079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8" y="926391"/>
            <a:ext cx="9165515" cy="523220"/>
          </a:xfrm>
          <a:prstGeom prst="rect">
            <a:avLst/>
          </a:prstGeom>
          <a:noFill/>
        </p:spPr>
        <p:txBody>
          <a:bodyPr wrap="square">
            <a:spAutoFit/>
          </a:bodyPr>
          <a:lstStyle/>
          <a:p>
            <a:r>
              <a:rPr lang="vi-VN" sz="2800" b="1">
                <a:solidFill>
                  <a:srgbClr val="3333FF"/>
                </a:solidFill>
                <a:latin typeface="+mj-lt"/>
              </a:rPr>
              <a:t>Bài tập 2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1F22507E-F7FA-A44D-DC69-A22684B9FD2E}"/>
              </a:ext>
            </a:extLst>
          </p:cNvPr>
          <p:cNvPicPr>
            <a:picLocks noChangeAspect="1"/>
          </p:cNvPicPr>
          <p:nvPr/>
        </p:nvPicPr>
        <p:blipFill>
          <a:blip r:embed="rId5"/>
          <a:stretch>
            <a:fillRect/>
          </a:stretch>
        </p:blipFill>
        <p:spPr>
          <a:xfrm>
            <a:off x="9113453" y="938488"/>
            <a:ext cx="2979678" cy="3429297"/>
          </a:xfrm>
          <a:prstGeom prst="rect">
            <a:avLst/>
          </a:prstGeom>
        </p:spPr>
      </p:pic>
      <p:pic>
        <p:nvPicPr>
          <p:cNvPr id="5" name="Picture 4">
            <a:extLst>
              <a:ext uri="{FF2B5EF4-FFF2-40B4-BE49-F238E27FC236}">
                <a16:creationId xmlns:a16="http://schemas.microsoft.com/office/drawing/2014/main" id="{4C2B6F86-D1B2-9144-F37E-EBD6787E7BFD}"/>
              </a:ext>
            </a:extLst>
          </p:cNvPr>
          <p:cNvPicPr>
            <a:picLocks noChangeAspect="1"/>
          </p:cNvPicPr>
          <p:nvPr/>
        </p:nvPicPr>
        <p:blipFill>
          <a:blip r:embed="rId6"/>
          <a:stretch>
            <a:fillRect/>
          </a:stretch>
        </p:blipFill>
        <p:spPr>
          <a:xfrm>
            <a:off x="5973741" y="3897891"/>
            <a:ext cx="3139712" cy="2972058"/>
          </a:xfrm>
          <a:prstGeom prst="rect">
            <a:avLst/>
          </a:prstGeom>
        </p:spPr>
      </p:pic>
      <p:pic>
        <p:nvPicPr>
          <p:cNvPr id="10" name="Picture 4">
            <a:extLst>
              <a:ext uri="{FF2B5EF4-FFF2-40B4-BE49-F238E27FC236}">
                <a16:creationId xmlns:a16="http://schemas.microsoft.com/office/drawing/2014/main" id="{D7B09D24-7921-3B7A-8AFA-5FE758EBE8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1A72BF9-401B-DF9D-E8D5-8954ED4C9B54}"/>
              </a:ext>
            </a:extLst>
          </p:cNvPr>
          <p:cNvSpPr txBox="1"/>
          <p:nvPr/>
        </p:nvSpPr>
        <p:spPr>
          <a:xfrm>
            <a:off x="415192" y="1367303"/>
            <a:ext cx="9165515" cy="1820948"/>
          </a:xfrm>
          <a:prstGeom prst="rect">
            <a:avLst/>
          </a:prstGeom>
          <a:noFill/>
        </p:spPr>
        <p:txBody>
          <a:bodyPr wrap="square">
            <a:spAutoFit/>
          </a:bodyPr>
          <a:lstStyle/>
          <a:p>
            <a:pPr>
              <a:lnSpc>
                <a:spcPct val="150000"/>
              </a:lnSpc>
            </a:pPr>
            <a:r>
              <a:rPr lang="vi-VN" sz="2600">
                <a:solidFill>
                  <a:srgbClr val="3333FF"/>
                </a:solidFill>
                <a:latin typeface="+mj-lt"/>
              </a:rPr>
              <a:t>Quan sát hình vẽ và cho biết:</a:t>
            </a:r>
          </a:p>
          <a:p>
            <a:pPr marL="514350" indent="-514350">
              <a:lnSpc>
                <a:spcPct val="150000"/>
              </a:lnSpc>
              <a:buAutoNum type="alphaLcParenR"/>
            </a:pPr>
            <a:r>
              <a:rPr lang="vi-VN" sz="2600">
                <a:solidFill>
                  <a:srgbClr val="3333FF"/>
                </a:solidFill>
                <a:latin typeface="+mj-lt"/>
              </a:rPr>
              <a:t>Mặt đáy và mặt bên của hình lăng trụ?</a:t>
            </a:r>
          </a:p>
          <a:p>
            <a:pPr marL="514350" indent="-514350">
              <a:lnSpc>
                <a:spcPct val="150000"/>
              </a:lnSpc>
              <a:buAutoNum type="alphaLcParenR"/>
            </a:pPr>
            <a:r>
              <a:rPr lang="vi-VN" sz="2600">
                <a:solidFill>
                  <a:srgbClr val="3333FF"/>
                </a:solidFill>
                <a:latin typeface="+mj-lt"/>
              </a:rPr>
              <a:t>Cạnh MQ bằng với cạnh nào?</a:t>
            </a:r>
          </a:p>
        </p:txBody>
      </p:sp>
      <p:sp>
        <p:nvSpPr>
          <p:cNvPr id="12" name="TextBox 11">
            <a:extLst>
              <a:ext uri="{FF2B5EF4-FFF2-40B4-BE49-F238E27FC236}">
                <a16:creationId xmlns:a16="http://schemas.microsoft.com/office/drawing/2014/main" id="{A116A216-2599-1BB5-2FD0-483D4E720A36}"/>
              </a:ext>
            </a:extLst>
          </p:cNvPr>
          <p:cNvSpPr txBox="1"/>
          <p:nvPr/>
        </p:nvSpPr>
        <p:spPr>
          <a:xfrm>
            <a:off x="365757" y="3060811"/>
            <a:ext cx="9165515" cy="620619"/>
          </a:xfrm>
          <a:prstGeom prst="rect">
            <a:avLst/>
          </a:prstGeom>
          <a:noFill/>
        </p:spPr>
        <p:txBody>
          <a:bodyPr wrap="square">
            <a:spAutoFit/>
          </a:bodyPr>
          <a:lstStyle/>
          <a:p>
            <a:pPr marL="514350" indent="-514350">
              <a:lnSpc>
                <a:spcPct val="150000"/>
              </a:lnSpc>
              <a:buAutoNum type="alphaLcParenR"/>
            </a:pPr>
            <a:r>
              <a:rPr lang="vi-VN" sz="2600">
                <a:solidFill>
                  <a:srgbClr val="FF0000"/>
                </a:solidFill>
                <a:latin typeface="+mj-lt"/>
              </a:rPr>
              <a:t>Mặt đáy: ABNM, DCPQ</a:t>
            </a:r>
          </a:p>
        </p:txBody>
      </p:sp>
      <p:sp>
        <p:nvSpPr>
          <p:cNvPr id="13" name="TextBox 12">
            <a:extLst>
              <a:ext uri="{FF2B5EF4-FFF2-40B4-BE49-F238E27FC236}">
                <a16:creationId xmlns:a16="http://schemas.microsoft.com/office/drawing/2014/main" id="{0487E863-5C03-40E7-F7DF-30C17B0AEAE4}"/>
              </a:ext>
            </a:extLst>
          </p:cNvPr>
          <p:cNvSpPr txBox="1"/>
          <p:nvPr/>
        </p:nvSpPr>
        <p:spPr>
          <a:xfrm>
            <a:off x="365756" y="4115076"/>
            <a:ext cx="9165515" cy="620619"/>
          </a:xfrm>
          <a:prstGeom prst="rect">
            <a:avLst/>
          </a:prstGeom>
          <a:noFill/>
        </p:spPr>
        <p:txBody>
          <a:bodyPr wrap="square">
            <a:spAutoFit/>
          </a:bodyPr>
          <a:lstStyle/>
          <a:p>
            <a:pPr>
              <a:lnSpc>
                <a:spcPct val="150000"/>
              </a:lnSpc>
            </a:pPr>
            <a:r>
              <a:rPr lang="vi-VN" sz="2600">
                <a:solidFill>
                  <a:srgbClr val="FF0000"/>
                </a:solidFill>
                <a:latin typeface="+mj-lt"/>
              </a:rPr>
              <a:t>b) Cạnh MQ bằng với cạnh AD, BC, NP</a:t>
            </a:r>
          </a:p>
        </p:txBody>
      </p:sp>
      <p:sp>
        <p:nvSpPr>
          <p:cNvPr id="14" name="TextBox 13">
            <a:extLst>
              <a:ext uri="{FF2B5EF4-FFF2-40B4-BE49-F238E27FC236}">
                <a16:creationId xmlns:a16="http://schemas.microsoft.com/office/drawing/2014/main" id="{AE6494AE-5AEC-7F04-2620-2979B3D9B2AD}"/>
              </a:ext>
            </a:extLst>
          </p:cNvPr>
          <p:cNvSpPr txBox="1"/>
          <p:nvPr/>
        </p:nvSpPr>
        <p:spPr>
          <a:xfrm>
            <a:off x="415192" y="3587944"/>
            <a:ext cx="9165515" cy="620619"/>
          </a:xfrm>
          <a:prstGeom prst="rect">
            <a:avLst/>
          </a:prstGeom>
          <a:noFill/>
        </p:spPr>
        <p:txBody>
          <a:bodyPr wrap="square">
            <a:spAutoFit/>
          </a:bodyPr>
          <a:lstStyle/>
          <a:p>
            <a:pPr>
              <a:lnSpc>
                <a:spcPct val="150000"/>
              </a:lnSpc>
            </a:pPr>
            <a:r>
              <a:rPr lang="vi-VN" sz="2600">
                <a:solidFill>
                  <a:srgbClr val="FF0000"/>
                </a:solidFill>
                <a:latin typeface="+mj-lt"/>
              </a:rPr>
              <a:t>Mặt bên: ABCD, BCNP, NPQM, ADQM</a:t>
            </a:r>
          </a:p>
        </p:txBody>
      </p:sp>
    </p:spTree>
    <p:custDataLst>
      <p:tags r:id="rId1"/>
    </p:custDataLst>
    <p:extLst>
      <p:ext uri="{BB962C8B-B14F-4D97-AF65-F5344CB8AC3E}">
        <p14:creationId xmlns:p14="http://schemas.microsoft.com/office/powerpoint/2010/main" val="33013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622067" y="1055093"/>
            <a:ext cx="9165515" cy="523220"/>
          </a:xfrm>
          <a:prstGeom prst="rect">
            <a:avLst/>
          </a:prstGeom>
          <a:noFill/>
        </p:spPr>
        <p:txBody>
          <a:bodyPr wrap="square">
            <a:spAutoFit/>
          </a:bodyPr>
          <a:lstStyle/>
          <a:p>
            <a:r>
              <a:rPr lang="vi-VN" sz="2800" b="1">
                <a:solidFill>
                  <a:srgbClr val="3333FF"/>
                </a:solidFill>
                <a:latin typeface="+mj-lt"/>
              </a:rPr>
              <a:t>Vận dụng 1 trang 56 SGK</a:t>
            </a:r>
            <a:endParaRPr lang="vi-VN" sz="2800">
              <a:solidFill>
                <a:srgbClr val="3333FF"/>
              </a:solidFill>
              <a:latin typeface="+mj-lt"/>
            </a:endParaRPr>
          </a:p>
        </p:txBody>
      </p:sp>
      <p:grpSp>
        <p:nvGrpSpPr>
          <p:cNvPr id="9" name="Group 18">
            <a:extLst>
              <a:ext uri="{FF2B5EF4-FFF2-40B4-BE49-F238E27FC236}">
                <a16:creationId xmlns:a16="http://schemas.microsoft.com/office/drawing/2014/main"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75460F92-9F8C-CA78-6F23-4136D29B18C3}"/>
              </a:ext>
            </a:extLst>
          </p:cNvPr>
          <p:cNvPicPr>
            <a:picLocks noChangeAspect="1"/>
          </p:cNvPicPr>
          <p:nvPr/>
        </p:nvPicPr>
        <p:blipFill>
          <a:blip r:embed="rId5"/>
          <a:stretch>
            <a:fillRect/>
          </a:stretch>
        </p:blipFill>
        <p:spPr>
          <a:xfrm>
            <a:off x="7970323" y="888988"/>
            <a:ext cx="3855917" cy="1643294"/>
          </a:xfrm>
          <a:prstGeom prst="rect">
            <a:avLst/>
          </a:prstGeom>
        </p:spPr>
      </p:pic>
      <p:pic>
        <p:nvPicPr>
          <p:cNvPr id="13" name="Picture 12">
            <a:extLst>
              <a:ext uri="{FF2B5EF4-FFF2-40B4-BE49-F238E27FC236}">
                <a16:creationId xmlns:a16="http://schemas.microsoft.com/office/drawing/2014/main" id="{485E8372-DE98-860A-C0BA-1ACEC8BD62B2}"/>
              </a:ext>
            </a:extLst>
          </p:cNvPr>
          <p:cNvPicPr>
            <a:picLocks noChangeAspect="1"/>
          </p:cNvPicPr>
          <p:nvPr/>
        </p:nvPicPr>
        <p:blipFill>
          <a:blip r:embed="rId6"/>
          <a:stretch>
            <a:fillRect/>
          </a:stretch>
        </p:blipFill>
        <p:spPr>
          <a:xfrm>
            <a:off x="10108715" y="2698387"/>
            <a:ext cx="1717525" cy="4059060"/>
          </a:xfrm>
          <a:prstGeom prst="rect">
            <a:avLst/>
          </a:prstGeom>
        </p:spPr>
      </p:pic>
      <p:sp>
        <p:nvSpPr>
          <p:cNvPr id="12" name="TextBox 11">
            <a:extLst>
              <a:ext uri="{FF2B5EF4-FFF2-40B4-BE49-F238E27FC236}">
                <a16:creationId xmlns:a16="http://schemas.microsoft.com/office/drawing/2014/main" id="{E408B066-0489-6AE0-E685-212F4705E861}"/>
              </a:ext>
            </a:extLst>
          </p:cNvPr>
          <p:cNvSpPr txBox="1"/>
          <p:nvPr/>
        </p:nvSpPr>
        <p:spPr>
          <a:xfrm>
            <a:off x="622067" y="1658407"/>
            <a:ext cx="6244080" cy="2421112"/>
          </a:xfrm>
          <a:prstGeom prst="rect">
            <a:avLst/>
          </a:prstGeom>
          <a:noFill/>
        </p:spPr>
        <p:txBody>
          <a:bodyPr wrap="square">
            <a:spAutoFit/>
          </a:bodyPr>
          <a:lstStyle/>
          <a:p>
            <a:pPr algn="just">
              <a:lnSpc>
                <a:spcPct val="150000"/>
              </a:lnSpc>
            </a:pPr>
            <a:r>
              <a:rPr lang="vi-VN" sz="2600">
                <a:solidFill>
                  <a:srgbClr val="3333FF"/>
                </a:solidFill>
                <a:latin typeface="+mj-lt"/>
              </a:rPr>
              <a:t>Hộp kẹo Sôcôla được vẽ lại có dạng đứng. </a:t>
            </a:r>
            <a:endParaRPr lang="vi-VN" sz="2600">
              <a:solidFill>
                <a:srgbClr val="3333FF"/>
              </a:solidFill>
              <a:effectLst/>
              <a:latin typeface="+mj-lt"/>
              <a:ea typeface="Arial" panose="020B0604020202020204" pitchFamily="34" charset="0"/>
              <a:cs typeface="Times New Roman" panose="02020603050405020304" pitchFamily="18" charset="0"/>
            </a:endParaRPr>
          </a:p>
          <a:p>
            <a:pPr marL="0" marR="0" algn="just">
              <a:lnSpc>
                <a:spcPct val="150000"/>
              </a:lnSpc>
              <a:spcBef>
                <a:spcPts val="0"/>
              </a:spcBef>
              <a:spcAft>
                <a:spcPts val="0"/>
              </a:spcAft>
            </a:pPr>
            <a:r>
              <a:rPr lang="vi-VN" sz="2600">
                <a:solidFill>
                  <a:srgbClr val="3333FF"/>
                </a:solidFill>
                <a:effectLst/>
                <a:latin typeface="+mj-lt"/>
                <a:ea typeface="Arial" panose="020B0604020202020204" pitchFamily="34" charset="0"/>
                <a:cs typeface="Times New Roman" panose="02020603050405020304" pitchFamily="18" charset="0"/>
              </a:rPr>
              <a:t>- Thanh Sôcôla có dạng hình gì vừa mới học?</a:t>
            </a:r>
          </a:p>
          <a:p>
            <a:pPr marL="0" marR="0" algn="just">
              <a:lnSpc>
                <a:spcPct val="150000"/>
              </a:lnSpc>
              <a:spcBef>
                <a:spcPts val="0"/>
              </a:spcBef>
              <a:spcAft>
                <a:spcPts val="0"/>
              </a:spcAft>
            </a:pPr>
            <a:r>
              <a:rPr lang="vi-VN" sz="2600">
                <a:solidFill>
                  <a:srgbClr val="3333FF"/>
                </a:solidFill>
                <a:effectLst/>
                <a:latin typeface="+mj-lt"/>
                <a:ea typeface="Arial" panose="020B0604020202020204" pitchFamily="34" charset="0"/>
                <a:cs typeface="Times New Roman" panose="02020603050405020304" pitchFamily="18" charset="0"/>
              </a:rPr>
              <a:t>- Hãy chỉ rõ mặt đáy, mặt bên, cạnh bên của hình lăng trụ đó.</a:t>
            </a:r>
          </a:p>
        </p:txBody>
      </p:sp>
      <p:sp>
        <p:nvSpPr>
          <p:cNvPr id="14" name="TextBox 13">
            <a:extLst>
              <a:ext uri="{FF2B5EF4-FFF2-40B4-BE49-F238E27FC236}">
                <a16:creationId xmlns:a16="http://schemas.microsoft.com/office/drawing/2014/main" id="{2205C04B-33AD-8D02-6460-E462F26A49F2}"/>
              </a:ext>
            </a:extLst>
          </p:cNvPr>
          <p:cNvSpPr txBox="1"/>
          <p:nvPr/>
        </p:nvSpPr>
        <p:spPr>
          <a:xfrm>
            <a:off x="588629" y="4073532"/>
            <a:ext cx="7381693" cy="620619"/>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FF0000"/>
                </a:solidFill>
                <a:effectLst/>
                <a:latin typeface="+mj-lt"/>
                <a:ea typeface="Arial" panose="020B0604020202020204" pitchFamily="34" charset="0"/>
                <a:cs typeface="Times New Roman" panose="02020603050405020304" pitchFamily="18" charset="0"/>
              </a:rPr>
              <a:t>- Thanh Sôcôla có dạng hình lăng trụ đứng tam giác</a:t>
            </a:r>
          </a:p>
        </p:txBody>
      </p:sp>
      <p:sp>
        <p:nvSpPr>
          <p:cNvPr id="15" name="TextBox 14">
            <a:extLst>
              <a:ext uri="{FF2B5EF4-FFF2-40B4-BE49-F238E27FC236}">
                <a16:creationId xmlns:a16="http://schemas.microsoft.com/office/drawing/2014/main" id="{AD040A6E-52AF-5884-2C09-2EE23D4DBDC6}"/>
              </a:ext>
            </a:extLst>
          </p:cNvPr>
          <p:cNvSpPr txBox="1"/>
          <p:nvPr/>
        </p:nvSpPr>
        <p:spPr>
          <a:xfrm>
            <a:off x="588628" y="4734613"/>
            <a:ext cx="7381693" cy="620619"/>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FF0000"/>
                </a:solidFill>
                <a:effectLst/>
                <a:latin typeface="+mj-lt"/>
                <a:ea typeface="Arial" panose="020B0604020202020204" pitchFamily="34" charset="0"/>
                <a:cs typeface="Times New Roman" panose="02020603050405020304" pitchFamily="18" charset="0"/>
              </a:rPr>
              <a:t>- Mặt đáy: ABC, MNP</a:t>
            </a:r>
          </a:p>
        </p:txBody>
      </p:sp>
      <p:sp>
        <p:nvSpPr>
          <p:cNvPr id="16" name="TextBox 15">
            <a:extLst>
              <a:ext uri="{FF2B5EF4-FFF2-40B4-BE49-F238E27FC236}">
                <a16:creationId xmlns:a16="http://schemas.microsoft.com/office/drawing/2014/main" id="{5815A692-39C2-526E-21F9-0F859AF6A270}"/>
              </a:ext>
            </a:extLst>
          </p:cNvPr>
          <p:cNvSpPr txBox="1"/>
          <p:nvPr/>
        </p:nvSpPr>
        <p:spPr>
          <a:xfrm>
            <a:off x="622067" y="5394266"/>
            <a:ext cx="7381693" cy="620619"/>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FF0000"/>
                </a:solidFill>
                <a:effectLst/>
                <a:latin typeface="+mj-lt"/>
                <a:ea typeface="Arial" panose="020B0604020202020204" pitchFamily="34" charset="0"/>
                <a:cs typeface="Times New Roman" panose="02020603050405020304" pitchFamily="18" charset="0"/>
              </a:rPr>
              <a:t>- Mặt bên: ABNM, ACPM, BCPN</a:t>
            </a:r>
          </a:p>
        </p:txBody>
      </p:sp>
      <p:sp>
        <p:nvSpPr>
          <p:cNvPr id="18" name="TextBox 17">
            <a:extLst>
              <a:ext uri="{FF2B5EF4-FFF2-40B4-BE49-F238E27FC236}">
                <a16:creationId xmlns:a16="http://schemas.microsoft.com/office/drawing/2014/main" id="{5CEE7B31-7CBE-460F-8397-9099CDFE2BA6}"/>
              </a:ext>
            </a:extLst>
          </p:cNvPr>
          <p:cNvSpPr txBox="1"/>
          <p:nvPr/>
        </p:nvSpPr>
        <p:spPr>
          <a:xfrm>
            <a:off x="622067" y="5985194"/>
            <a:ext cx="7381693" cy="620619"/>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FF0000"/>
                </a:solidFill>
                <a:effectLst/>
                <a:latin typeface="+mj-lt"/>
                <a:ea typeface="Arial" panose="020B0604020202020204" pitchFamily="34" charset="0"/>
                <a:cs typeface="Times New Roman" panose="02020603050405020304" pitchFamily="18" charset="0"/>
              </a:rPr>
              <a:t>- Cạnh bên: AM, BN, CP</a:t>
            </a:r>
          </a:p>
        </p:txBody>
      </p:sp>
    </p:spTree>
    <p:custDataLst>
      <p:tags r:id="rId1"/>
    </p:custDataLst>
    <p:extLst>
      <p:ext uri="{BB962C8B-B14F-4D97-AF65-F5344CB8AC3E}">
        <p14:creationId xmlns:p14="http://schemas.microsoft.com/office/powerpoint/2010/main" val="34261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4" grpId="0"/>
      <p:bldP spid="15"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1637275" y="1107824"/>
            <a:ext cx="9165515" cy="954107"/>
          </a:xfrm>
          <a:prstGeom prst="rect">
            <a:avLst/>
          </a:prstGeom>
          <a:noFill/>
        </p:spPr>
        <p:txBody>
          <a:bodyPr wrap="square">
            <a:spAutoFit/>
          </a:bodyPr>
          <a:lstStyle/>
          <a:p>
            <a:r>
              <a:rPr lang="vi-VN" sz="2800">
                <a:solidFill>
                  <a:srgbClr val="3333FF"/>
                </a:solidFill>
                <a:latin typeface="+mj-lt"/>
              </a:rPr>
              <a:t>Tìm các hình ảnh về lăng trụ đứng tam giác và lăng trụ đứng tứ giác trong thực tế?</a:t>
            </a:r>
          </a:p>
        </p:txBody>
      </p:sp>
      <p:grpSp>
        <p:nvGrpSpPr>
          <p:cNvPr id="9" name="Group 18">
            <a:extLst>
              <a:ext uri="{FF2B5EF4-FFF2-40B4-BE49-F238E27FC236}">
                <a16:creationId xmlns:a16="http://schemas.microsoft.com/office/drawing/2014/main"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4" name="Picture 13" descr="Mẫu in menu để bàn giá rẻ">
            <a:extLst>
              <a:ext uri="{FF2B5EF4-FFF2-40B4-BE49-F238E27FC236}">
                <a16:creationId xmlns:a16="http://schemas.microsoft.com/office/drawing/2014/main" id="{8CA6CD0B-22B2-54A6-9A1F-C9B35C40D1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545" y="4670214"/>
            <a:ext cx="2791460" cy="1943100"/>
          </a:xfrm>
          <a:prstGeom prst="rect">
            <a:avLst/>
          </a:prstGeom>
          <a:noFill/>
          <a:ln>
            <a:noFill/>
          </a:ln>
        </p:spPr>
      </p:pic>
      <p:pic>
        <p:nvPicPr>
          <p:cNvPr id="15" name="Picture 14">
            <a:extLst>
              <a:ext uri="{FF2B5EF4-FFF2-40B4-BE49-F238E27FC236}">
                <a16:creationId xmlns:a16="http://schemas.microsoft.com/office/drawing/2014/main" id="{AA0302AB-4980-F944-56DF-862C8222F9D2}"/>
              </a:ext>
            </a:extLst>
          </p:cNvPr>
          <p:cNvPicPr>
            <a:picLocks noChangeAspect="1"/>
          </p:cNvPicPr>
          <p:nvPr/>
        </p:nvPicPr>
        <p:blipFill>
          <a:blip r:embed="rId6"/>
          <a:stretch>
            <a:fillRect/>
          </a:stretch>
        </p:blipFill>
        <p:spPr>
          <a:xfrm>
            <a:off x="4207082" y="4713394"/>
            <a:ext cx="2766060" cy="1986280"/>
          </a:xfrm>
          <a:prstGeom prst="rect">
            <a:avLst/>
          </a:prstGeom>
        </p:spPr>
      </p:pic>
      <p:pic>
        <p:nvPicPr>
          <p:cNvPr id="16" name="Picture 15">
            <a:extLst>
              <a:ext uri="{FF2B5EF4-FFF2-40B4-BE49-F238E27FC236}">
                <a16:creationId xmlns:a16="http://schemas.microsoft.com/office/drawing/2014/main" id="{720D0AD9-52C9-E1BE-9A71-8A7B100D2363}"/>
              </a:ext>
            </a:extLst>
          </p:cNvPr>
          <p:cNvPicPr>
            <a:picLocks noChangeAspect="1"/>
          </p:cNvPicPr>
          <p:nvPr/>
        </p:nvPicPr>
        <p:blipFill>
          <a:blip r:embed="rId7"/>
          <a:stretch>
            <a:fillRect/>
          </a:stretch>
        </p:blipFill>
        <p:spPr>
          <a:xfrm>
            <a:off x="2815818" y="2132513"/>
            <a:ext cx="1414253" cy="2510299"/>
          </a:xfrm>
          <a:prstGeom prst="rect">
            <a:avLst/>
          </a:prstGeom>
        </p:spPr>
      </p:pic>
      <p:pic>
        <p:nvPicPr>
          <p:cNvPr id="18" name="Picture 17">
            <a:extLst>
              <a:ext uri="{FF2B5EF4-FFF2-40B4-BE49-F238E27FC236}">
                <a16:creationId xmlns:a16="http://schemas.microsoft.com/office/drawing/2014/main" id="{1BB8F1BD-C451-009E-0623-0C1719E5C2A1}"/>
              </a:ext>
            </a:extLst>
          </p:cNvPr>
          <p:cNvPicPr>
            <a:picLocks noChangeAspect="1"/>
          </p:cNvPicPr>
          <p:nvPr/>
        </p:nvPicPr>
        <p:blipFill>
          <a:blip r:embed="rId8"/>
          <a:stretch>
            <a:fillRect/>
          </a:stretch>
        </p:blipFill>
        <p:spPr>
          <a:xfrm>
            <a:off x="6520030" y="2061931"/>
            <a:ext cx="1946238" cy="2602036"/>
          </a:xfrm>
          <a:prstGeom prst="rect">
            <a:avLst/>
          </a:prstGeom>
        </p:spPr>
      </p:pic>
      <p:pic>
        <p:nvPicPr>
          <p:cNvPr id="19" name="Picture 18">
            <a:extLst>
              <a:ext uri="{FF2B5EF4-FFF2-40B4-BE49-F238E27FC236}">
                <a16:creationId xmlns:a16="http://schemas.microsoft.com/office/drawing/2014/main" id="{4299422B-2F34-022D-3C87-2D66ABF04706}"/>
              </a:ext>
            </a:extLst>
          </p:cNvPr>
          <p:cNvPicPr>
            <a:picLocks noChangeAspect="1"/>
          </p:cNvPicPr>
          <p:nvPr/>
        </p:nvPicPr>
        <p:blipFill>
          <a:blip r:embed="rId9"/>
          <a:stretch>
            <a:fillRect/>
          </a:stretch>
        </p:blipFill>
        <p:spPr>
          <a:xfrm>
            <a:off x="8147220" y="4713394"/>
            <a:ext cx="2655570" cy="1943100"/>
          </a:xfrm>
          <a:prstGeom prst="rect">
            <a:avLst/>
          </a:prstGeom>
        </p:spPr>
      </p:pic>
    </p:spTree>
    <p:custDataLst>
      <p:tags r:id="rId1"/>
    </p:custDataLst>
    <p:extLst>
      <p:ext uri="{BB962C8B-B14F-4D97-AF65-F5344CB8AC3E}">
        <p14:creationId xmlns:p14="http://schemas.microsoft.com/office/powerpoint/2010/main" val="80792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0" y="241869"/>
            <a:ext cx="12192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vi-VN" b="1" dirty="0">
                <a:solidFill>
                  <a:srgbClr val="0000FF"/>
                </a:solidFill>
                <a:latin typeface="Times New Roman" panose="02020603050405020304" pitchFamily="18" charset="0"/>
                <a:cs typeface="Arial" panose="020B0604020202020204" pitchFamily="34" charset="0"/>
              </a:rPr>
              <a:t>CHÀO MỪNG THẦY CÔ </a:t>
            </a:r>
          </a:p>
          <a:p>
            <a:pPr algn="ctr" eaLnBrk="1" hangingPunct="1">
              <a:buFontTx/>
              <a:buNone/>
            </a:pPr>
            <a:r>
              <a:rPr lang="en-US" altLang="vi-VN" b="1" dirty="0">
                <a:solidFill>
                  <a:srgbClr val="0000FF"/>
                </a:solidFill>
                <a:latin typeface="Times New Roman" panose="02020603050405020304" pitchFamily="18" charset="0"/>
                <a:cs typeface="Arial" panose="020B0604020202020204" pitchFamily="34" charset="0"/>
              </a:rPr>
              <a:t>VÀ CÁC EM HỌC SINH </a:t>
            </a:r>
            <a:r>
              <a:rPr lang="en-US" altLang="vi-VN" b="1">
                <a:solidFill>
                  <a:srgbClr val="0000FF"/>
                </a:solidFill>
                <a:latin typeface="Times New Roman" panose="02020603050405020304" pitchFamily="18" charset="0"/>
                <a:cs typeface="Arial" panose="020B0604020202020204" pitchFamily="34" charset="0"/>
              </a:rPr>
              <a:t>LỚP 7</a:t>
            </a:r>
            <a:endParaRPr lang="en-US" altLang="vi-VN" sz="2800" b="1" dirty="0">
              <a:solidFill>
                <a:srgbClr val="0000FF"/>
              </a:solidFill>
              <a:latin typeface="Times New Roman" panose="02020603050405020304" pitchFamily="18" charset="0"/>
              <a:cs typeface="Arial" panose="020B0604020202020204" pitchFamily="34" charset="0"/>
            </a:endParaRPr>
          </a:p>
          <a:p>
            <a:pPr eaLnBrk="1" hangingPunct="1">
              <a:buFontTx/>
              <a:buNone/>
            </a:pPr>
            <a:endParaRPr lang="en-US" altLang="vi-VN" sz="2800" b="1" dirty="0">
              <a:solidFill>
                <a:srgbClr val="0000FF"/>
              </a:solidFill>
              <a:latin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5768B3F6-D3EA-4679-8EFA-48B14166644E}"/>
              </a:ext>
            </a:extLst>
          </p:cNvPr>
          <p:cNvSpPr txBox="1">
            <a:spLocks noChangeArrowheads="1"/>
          </p:cNvSpPr>
          <p:nvPr/>
        </p:nvSpPr>
        <p:spPr bwMode="auto">
          <a:xfrm>
            <a:off x="1938676" y="1934640"/>
            <a:ext cx="831464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CHƯƠNG 3</a:t>
            </a:r>
            <a:endParaRPr lang="en-US" altLang="vi-VN" b="1" dirty="0">
              <a:solidFill>
                <a:srgbClr val="FF0000"/>
              </a:solidFill>
              <a:latin typeface="Times New Roman" panose="02020603050405020304" pitchFamily="18" charset="0"/>
              <a:cs typeface="Arial" panose="020B0604020202020204" pitchFamily="34" charset="0"/>
            </a:endParaRPr>
          </a:p>
          <a:p>
            <a:pPr algn="ctr" eaLnBrk="1" hangingPunct="1">
              <a:spcBef>
                <a:spcPct val="0"/>
              </a:spcBef>
              <a:buFontTx/>
              <a:buNone/>
            </a:pPr>
            <a:r>
              <a:rPr lang="en-US" altLang="vi-VN" b="1" dirty="0">
                <a:solidFill>
                  <a:srgbClr val="FF0000"/>
                </a:solidFill>
                <a:latin typeface="Times New Roman" panose="02020603050405020304" pitchFamily="18" charset="0"/>
                <a:cs typeface="Arial" panose="020B0604020202020204" pitchFamily="34" charset="0"/>
              </a:rPr>
              <a:t>BÀI 3</a:t>
            </a:r>
            <a:r>
              <a:rPr lang="en-US" altLang="vi-VN" b="1">
                <a:solidFill>
                  <a:srgbClr val="FF0000"/>
                </a:solidFill>
                <a:latin typeface="Times New Roman" panose="02020603050405020304" pitchFamily="18" charset="0"/>
                <a:cs typeface="Arial" panose="020B0604020202020204" pitchFamily="34" charset="0"/>
              </a:rPr>
              <a:t>. HÌNH LĂNG TRỤ ĐỨNG TAM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HÌNH LĂNG TRỤ ĐỨNG TỨ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(TIẾT 2)</a:t>
            </a:r>
            <a:endParaRPr lang="en-US" altLang="vi-VN"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grpSp>
        <p:nvGrpSpPr>
          <p:cNvPr id="9" name="Group 18">
            <a:extLst>
              <a:ext uri="{FF2B5EF4-FFF2-40B4-BE49-F238E27FC236}">
                <a16:creationId xmlns:a16="http://schemas.microsoft.com/office/drawing/2014/main"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KHỞI ĐỘNG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A</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4" name="Picture 13" descr="Mẫu in menu để bàn giá rẻ">
            <a:extLst>
              <a:ext uri="{FF2B5EF4-FFF2-40B4-BE49-F238E27FC236}">
                <a16:creationId xmlns:a16="http://schemas.microsoft.com/office/drawing/2014/main" id="{8CA6CD0B-22B2-54A6-9A1F-C9B35C40D1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545" y="4670214"/>
            <a:ext cx="2791460" cy="1943100"/>
          </a:xfrm>
          <a:prstGeom prst="rect">
            <a:avLst/>
          </a:prstGeom>
          <a:noFill/>
          <a:ln>
            <a:noFill/>
          </a:ln>
        </p:spPr>
      </p:pic>
      <p:pic>
        <p:nvPicPr>
          <p:cNvPr id="15" name="Picture 14">
            <a:extLst>
              <a:ext uri="{FF2B5EF4-FFF2-40B4-BE49-F238E27FC236}">
                <a16:creationId xmlns:a16="http://schemas.microsoft.com/office/drawing/2014/main" id="{AA0302AB-4980-F944-56DF-862C8222F9D2}"/>
              </a:ext>
            </a:extLst>
          </p:cNvPr>
          <p:cNvPicPr>
            <a:picLocks noChangeAspect="1"/>
          </p:cNvPicPr>
          <p:nvPr/>
        </p:nvPicPr>
        <p:blipFill>
          <a:blip r:embed="rId6"/>
          <a:stretch>
            <a:fillRect/>
          </a:stretch>
        </p:blipFill>
        <p:spPr>
          <a:xfrm>
            <a:off x="4207082" y="4713394"/>
            <a:ext cx="2766060" cy="1986280"/>
          </a:xfrm>
          <a:prstGeom prst="rect">
            <a:avLst/>
          </a:prstGeom>
        </p:spPr>
      </p:pic>
      <p:pic>
        <p:nvPicPr>
          <p:cNvPr id="19" name="Picture 18">
            <a:extLst>
              <a:ext uri="{FF2B5EF4-FFF2-40B4-BE49-F238E27FC236}">
                <a16:creationId xmlns:a16="http://schemas.microsoft.com/office/drawing/2014/main" id="{4299422B-2F34-022D-3C87-2D66ABF04706}"/>
              </a:ext>
            </a:extLst>
          </p:cNvPr>
          <p:cNvPicPr>
            <a:picLocks noChangeAspect="1"/>
          </p:cNvPicPr>
          <p:nvPr/>
        </p:nvPicPr>
        <p:blipFill>
          <a:blip r:embed="rId7"/>
          <a:stretch>
            <a:fillRect/>
          </a:stretch>
        </p:blipFill>
        <p:spPr>
          <a:xfrm>
            <a:off x="8147220" y="4713394"/>
            <a:ext cx="2655570" cy="1943100"/>
          </a:xfrm>
          <a:prstGeom prst="rect">
            <a:avLst/>
          </a:prstGeom>
        </p:spPr>
      </p:pic>
      <p:sp>
        <p:nvSpPr>
          <p:cNvPr id="20" name="TextBox 19">
            <a:extLst>
              <a:ext uri="{FF2B5EF4-FFF2-40B4-BE49-F238E27FC236}">
                <a16:creationId xmlns:a16="http://schemas.microsoft.com/office/drawing/2014/main" id="{754E1966-C263-DB8A-EC9C-5EDB7C62AAA2}"/>
              </a:ext>
            </a:extLst>
          </p:cNvPr>
          <p:cNvSpPr txBox="1"/>
          <p:nvPr/>
        </p:nvSpPr>
        <p:spPr>
          <a:xfrm>
            <a:off x="1172043" y="1357305"/>
            <a:ext cx="9847914" cy="1200329"/>
          </a:xfrm>
          <a:prstGeom prst="rect">
            <a:avLst/>
          </a:prstGeom>
          <a:noFill/>
        </p:spPr>
        <p:txBody>
          <a:bodyPr wrap="square">
            <a:spAutoFit/>
          </a:bodyPr>
          <a:lstStyle/>
          <a:p>
            <a:pPr algn="ctr"/>
            <a:r>
              <a:rPr lang="vi-VN">
                <a:solidFill>
                  <a:srgbClr val="3333FF"/>
                </a:solidFill>
              </a:rPr>
              <a:t>KAHOOT</a:t>
            </a:r>
            <a:br>
              <a:rPr lang="vi-VN"/>
            </a:br>
            <a:r>
              <a:rPr lang="vi-VN">
                <a:solidFill>
                  <a:srgbClr val="3333FF"/>
                </a:solidFill>
                <a:hlinkClick r:id="rId8"/>
              </a:rPr>
              <a:t>https://create.kahoot.it/share/7-khoi-ong-lang-tru-ung/5e902027-ecac-4c76-a9c2-4d1086e0f8f9</a:t>
            </a:r>
            <a:endParaRPr lang="vi-VN">
              <a:solidFill>
                <a:srgbClr val="3333FF"/>
              </a:solidFill>
            </a:endParaRPr>
          </a:p>
          <a:p>
            <a:pPr algn="ctr"/>
            <a:endParaRPr lang="vi-VN">
              <a:solidFill>
                <a:srgbClr val="3333FF"/>
              </a:solidFill>
            </a:endParaRPr>
          </a:p>
          <a:p>
            <a:pPr algn="ctr"/>
            <a:r>
              <a:rPr lang="vi-VN">
                <a:solidFill>
                  <a:srgbClr val="3333FF"/>
                </a:solidFill>
              </a:rPr>
              <a:t>GV tổ chức ch HS khởi động trên Kahoot hoặc Quizz</a:t>
            </a:r>
          </a:p>
        </p:txBody>
      </p:sp>
    </p:spTree>
    <p:custDataLst>
      <p:tags r:id="rId1"/>
    </p:custDataLst>
    <p:extLst>
      <p:ext uri="{BB962C8B-B14F-4D97-AF65-F5344CB8AC3E}">
        <p14:creationId xmlns:p14="http://schemas.microsoft.com/office/powerpoint/2010/main" val="204905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343"/>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9" y="1095875"/>
            <a:ext cx="10273554" cy="523220"/>
          </a:xfrm>
          <a:prstGeom prst="rect">
            <a:avLst/>
          </a:prstGeom>
          <a:noFill/>
        </p:spPr>
        <p:txBody>
          <a:bodyPr wrap="square">
            <a:spAutoFit/>
          </a:bodyPr>
          <a:lstStyle/>
          <a:p>
            <a:r>
              <a:rPr lang="vi-VN" sz="2800" b="1">
                <a:solidFill>
                  <a:srgbClr val="3333FF"/>
                </a:solidFill>
                <a:latin typeface="+mj-lt"/>
              </a:rPr>
              <a:t>2. Tạo lập hình lăng trụ đứng tam giác, hình lăng trụ đứng tứ giác </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03315F8B-4FF8-428D-8DDA-31B0B85BEFAB}"/>
              </a:ext>
            </a:extLst>
          </p:cNvPr>
          <p:cNvPicPr>
            <a:picLocks noChangeAspect="1"/>
          </p:cNvPicPr>
          <p:nvPr/>
        </p:nvPicPr>
        <p:blipFill>
          <a:blip r:embed="rId5"/>
          <a:stretch>
            <a:fillRect/>
          </a:stretch>
        </p:blipFill>
        <p:spPr>
          <a:xfrm>
            <a:off x="7250337" y="1619095"/>
            <a:ext cx="4575903" cy="2985178"/>
          </a:xfrm>
          <a:prstGeom prst="rect">
            <a:avLst/>
          </a:prstGeom>
        </p:spPr>
      </p:pic>
      <p:sp>
        <p:nvSpPr>
          <p:cNvPr id="27" name="TextBox 26">
            <a:extLst>
              <a:ext uri="{FF2B5EF4-FFF2-40B4-BE49-F238E27FC236}">
                <a16:creationId xmlns:a16="http://schemas.microsoft.com/office/drawing/2014/main" id="{A68A767C-4A80-D90A-9273-5B9390DE1D48}"/>
              </a:ext>
            </a:extLst>
          </p:cNvPr>
          <p:cNvSpPr txBox="1"/>
          <p:nvPr/>
        </p:nvSpPr>
        <p:spPr>
          <a:xfrm>
            <a:off x="494111" y="1670610"/>
            <a:ext cx="6244080" cy="2420663"/>
          </a:xfrm>
          <a:prstGeom prst="rect">
            <a:avLst/>
          </a:prstGeom>
          <a:noFill/>
        </p:spPr>
        <p:txBody>
          <a:bodyPr wrap="square">
            <a:spAutoFit/>
          </a:bodyPr>
          <a:lstStyle/>
          <a:p>
            <a:pPr marL="0" marR="0" algn="just">
              <a:lnSpc>
                <a:spcPct val="150000"/>
              </a:lnSpc>
              <a:spcBef>
                <a:spcPts val="0"/>
              </a:spcBef>
              <a:spcAft>
                <a:spcPts val="0"/>
              </a:spcAft>
            </a:pPr>
            <a:r>
              <a:rPr lang="vi-VN" sz="2600" b="1">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Thực hành 2: </a:t>
            </a: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Tạo lập hình lăng trụ đứng tam giác có kích thước ba cạnh là 2cm, 3cm, 4cm và chiều cao 3,5cm theo hướng dẫn SGK.</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28" name="Picture 4">
            <a:extLst>
              <a:ext uri="{FF2B5EF4-FFF2-40B4-BE49-F238E27FC236}">
                <a16:creationId xmlns:a16="http://schemas.microsoft.com/office/drawing/2014/main" id="{22773200-7BF7-60A5-0EE2-EE9F253367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C5BFB8B-8C32-F486-8488-0BCA09339B16}"/>
              </a:ext>
            </a:extLst>
          </p:cNvPr>
          <p:cNvPicPr>
            <a:picLocks noChangeAspect="1"/>
          </p:cNvPicPr>
          <p:nvPr/>
        </p:nvPicPr>
        <p:blipFill>
          <a:blip r:embed="rId7"/>
          <a:stretch>
            <a:fillRect/>
          </a:stretch>
        </p:blipFill>
        <p:spPr>
          <a:xfrm>
            <a:off x="4080816" y="3617783"/>
            <a:ext cx="2657375" cy="3215874"/>
          </a:xfrm>
          <a:prstGeom prst="rect">
            <a:avLst/>
          </a:prstGeom>
        </p:spPr>
      </p:pic>
    </p:spTree>
    <p:custDataLst>
      <p:tags r:id="rId1"/>
    </p:custDataLst>
    <p:extLst>
      <p:ext uri="{BB962C8B-B14F-4D97-AF65-F5344CB8AC3E}">
        <p14:creationId xmlns:p14="http://schemas.microsoft.com/office/powerpoint/2010/main" val="212550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9" y="1095875"/>
            <a:ext cx="10273554" cy="523220"/>
          </a:xfrm>
          <a:prstGeom prst="rect">
            <a:avLst/>
          </a:prstGeom>
          <a:noFill/>
        </p:spPr>
        <p:txBody>
          <a:bodyPr wrap="square">
            <a:spAutoFit/>
          </a:bodyPr>
          <a:lstStyle/>
          <a:p>
            <a:r>
              <a:rPr lang="vi-VN" sz="2800" b="1">
                <a:solidFill>
                  <a:srgbClr val="3333FF"/>
                </a:solidFill>
                <a:latin typeface="+mj-lt"/>
              </a:rPr>
              <a:t>2. Tạo lập hình lăng trụ đứng tam giác, hình lăng trụ đứng tứ giác </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id="{A68A767C-4A80-D90A-9273-5B9390DE1D48}"/>
              </a:ext>
            </a:extLst>
          </p:cNvPr>
          <p:cNvSpPr txBox="1"/>
          <p:nvPr/>
        </p:nvSpPr>
        <p:spPr>
          <a:xfrm>
            <a:off x="494111" y="1670610"/>
            <a:ext cx="6244080" cy="1820498"/>
          </a:xfrm>
          <a:prstGeom prst="rect">
            <a:avLst/>
          </a:prstGeom>
          <a:noFill/>
        </p:spPr>
        <p:txBody>
          <a:bodyPr wrap="square">
            <a:spAutoFit/>
          </a:bodyPr>
          <a:lstStyle/>
          <a:p>
            <a:pPr marL="0" marR="0" algn="just">
              <a:lnSpc>
                <a:spcPct val="150000"/>
              </a:lnSpc>
              <a:spcBef>
                <a:spcPts val="0"/>
              </a:spcBef>
              <a:spcAft>
                <a:spcPts val="0"/>
              </a:spcAft>
            </a:pPr>
            <a:r>
              <a:rPr lang="vi-VN" sz="2600" b="1">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Thực hành 3: </a:t>
            </a: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Tạo lập hình lăng trụ đứng tứ giác có đáy là hình vuông cạnh 3cm và chiều cao 5cm.</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28" name="Picture 4">
            <a:extLst>
              <a:ext uri="{FF2B5EF4-FFF2-40B4-BE49-F238E27FC236}">
                <a16:creationId xmlns:a16="http://schemas.microsoft.com/office/drawing/2014/main" id="{22773200-7BF7-60A5-0EE2-EE9F25336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E2FDD09-A258-7033-6EF1-4ADAE09983E2}"/>
              </a:ext>
            </a:extLst>
          </p:cNvPr>
          <p:cNvPicPr>
            <a:picLocks noChangeAspect="1"/>
          </p:cNvPicPr>
          <p:nvPr/>
        </p:nvPicPr>
        <p:blipFill>
          <a:blip r:embed="rId6"/>
          <a:stretch>
            <a:fillRect/>
          </a:stretch>
        </p:blipFill>
        <p:spPr>
          <a:xfrm>
            <a:off x="6910928" y="1733096"/>
            <a:ext cx="4915312" cy="4443442"/>
          </a:xfrm>
          <a:prstGeom prst="rect">
            <a:avLst/>
          </a:prstGeom>
        </p:spPr>
      </p:pic>
      <p:pic>
        <p:nvPicPr>
          <p:cNvPr id="2" name="Picture 1">
            <a:extLst>
              <a:ext uri="{FF2B5EF4-FFF2-40B4-BE49-F238E27FC236}">
                <a16:creationId xmlns:a16="http://schemas.microsoft.com/office/drawing/2014/main" id="{615EE7C5-AA50-5820-B82E-3829712EE4C5}"/>
              </a:ext>
            </a:extLst>
          </p:cNvPr>
          <p:cNvPicPr>
            <a:picLocks noChangeAspect="1"/>
          </p:cNvPicPr>
          <p:nvPr/>
        </p:nvPicPr>
        <p:blipFill>
          <a:blip r:embed="rId7"/>
          <a:stretch>
            <a:fillRect/>
          </a:stretch>
        </p:blipFill>
        <p:spPr>
          <a:xfrm>
            <a:off x="4370868" y="2975861"/>
            <a:ext cx="2263336" cy="3200677"/>
          </a:xfrm>
          <a:prstGeom prst="rect">
            <a:avLst/>
          </a:prstGeom>
        </p:spPr>
      </p:pic>
    </p:spTree>
    <p:custDataLst>
      <p:tags r:id="rId1"/>
    </p:custDataLst>
    <p:extLst>
      <p:ext uri="{BB962C8B-B14F-4D97-AF65-F5344CB8AC3E}">
        <p14:creationId xmlns:p14="http://schemas.microsoft.com/office/powerpoint/2010/main" val="9806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4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729BE08A-7A28-B7FF-B152-C61FE5EA1CBB}"/>
              </a:ext>
            </a:extLst>
          </p:cNvPr>
          <p:cNvPicPr>
            <a:picLocks noChangeAspect="1"/>
          </p:cNvPicPr>
          <p:nvPr/>
        </p:nvPicPr>
        <p:blipFill>
          <a:blip r:embed="rId5"/>
          <a:stretch>
            <a:fillRect/>
          </a:stretch>
        </p:blipFill>
        <p:spPr>
          <a:xfrm>
            <a:off x="7553086" y="1642993"/>
            <a:ext cx="4273154" cy="2393507"/>
          </a:xfrm>
          <a:prstGeom prst="rect">
            <a:avLst/>
          </a:prstGeom>
        </p:spPr>
      </p:pic>
      <p:sp>
        <p:nvSpPr>
          <p:cNvPr id="11" name="TextBox 10">
            <a:extLst>
              <a:ext uri="{FF2B5EF4-FFF2-40B4-BE49-F238E27FC236}">
                <a16:creationId xmlns:a16="http://schemas.microsoft.com/office/drawing/2014/main" id="{41605AEB-5A50-42D9-6C50-21EE4A8B33DA}"/>
              </a:ext>
            </a:extLst>
          </p:cNvPr>
          <p:cNvSpPr txBox="1"/>
          <p:nvPr/>
        </p:nvSpPr>
        <p:spPr>
          <a:xfrm>
            <a:off x="361116" y="1755231"/>
            <a:ext cx="6094206" cy="892552"/>
          </a:xfrm>
          <a:prstGeom prst="rect">
            <a:avLst/>
          </a:prstGeom>
          <a:noFill/>
        </p:spPr>
        <p:txBody>
          <a:bodyPr wrap="square">
            <a:spAutoFit/>
          </a:bodyPr>
          <a:lstStyle/>
          <a:p>
            <a:r>
              <a:rPr lang="vi-VN" sz="2600">
                <a:solidFill>
                  <a:srgbClr val="3333FF"/>
                </a:solidFill>
                <a:effectLst/>
                <a:latin typeface="Times New Roman" panose="02020603050405020304" pitchFamily="18" charset="0"/>
                <a:ea typeface="Arial" panose="020B0604020202020204" pitchFamily="34" charset="0"/>
              </a:rPr>
              <a:t>Tạo lập hình lăng trụ đứng tam giác với kích thước như hình vẽ </a:t>
            </a:r>
            <a:endParaRPr lang="vi-VN" sz="2600">
              <a:solidFill>
                <a:srgbClr val="3333FF"/>
              </a:solidFill>
            </a:endParaRPr>
          </a:p>
        </p:txBody>
      </p:sp>
      <p:pic>
        <p:nvPicPr>
          <p:cNvPr id="6" name="Picture 5">
            <a:extLst>
              <a:ext uri="{FF2B5EF4-FFF2-40B4-BE49-F238E27FC236}">
                <a16:creationId xmlns:a16="http://schemas.microsoft.com/office/drawing/2014/main" id="{5A19F936-EBF5-7A0F-3AEA-E983E3F1AD07}"/>
              </a:ext>
            </a:extLst>
          </p:cNvPr>
          <p:cNvPicPr>
            <a:picLocks noChangeAspect="1"/>
          </p:cNvPicPr>
          <p:nvPr/>
        </p:nvPicPr>
        <p:blipFill>
          <a:blip r:embed="rId6"/>
          <a:stretch>
            <a:fillRect/>
          </a:stretch>
        </p:blipFill>
        <p:spPr>
          <a:xfrm>
            <a:off x="2742951" y="2771970"/>
            <a:ext cx="4810135" cy="4058821"/>
          </a:xfrm>
          <a:prstGeom prst="rect">
            <a:avLst/>
          </a:prstGeom>
        </p:spPr>
      </p:pic>
      <p:pic>
        <p:nvPicPr>
          <p:cNvPr id="15" name="Picture 4">
            <a:extLst>
              <a:ext uri="{FF2B5EF4-FFF2-40B4-BE49-F238E27FC236}">
                <a16:creationId xmlns:a16="http://schemas.microsoft.com/office/drawing/2014/main" id="{0DA422C4-3A5A-DFD9-2065-D759123247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9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Vận dụng 2 trang 57 SGK</a:t>
            </a:r>
            <a:endParaRPr lang="vi-VN" sz="2800">
              <a:solidFill>
                <a:srgbClr val="3333FF"/>
              </a:solidFill>
              <a:latin typeface="+mj-lt"/>
            </a:endParaRPr>
          </a:p>
        </p:txBody>
      </p:sp>
      <p:grpSp>
        <p:nvGrpSpPr>
          <p:cNvPr id="9" name="Group 18">
            <a:extLst>
              <a:ext uri="{FF2B5EF4-FFF2-40B4-BE49-F238E27FC236}">
                <a16:creationId xmlns:a16="http://schemas.microsoft.com/office/drawing/2014/main"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7FBACF6A-6FB3-6550-D9FC-0125C388445F}"/>
              </a:ext>
            </a:extLst>
          </p:cNvPr>
          <p:cNvPicPr>
            <a:picLocks noChangeAspect="1"/>
          </p:cNvPicPr>
          <p:nvPr/>
        </p:nvPicPr>
        <p:blipFill>
          <a:blip r:embed="rId5"/>
          <a:stretch>
            <a:fillRect/>
          </a:stretch>
        </p:blipFill>
        <p:spPr>
          <a:xfrm>
            <a:off x="6959523" y="1351829"/>
            <a:ext cx="4394967" cy="4152828"/>
          </a:xfrm>
          <a:prstGeom prst="rect">
            <a:avLst/>
          </a:prstGeom>
        </p:spPr>
      </p:pic>
      <p:sp>
        <p:nvSpPr>
          <p:cNvPr id="18" name="TextBox 17">
            <a:extLst>
              <a:ext uri="{FF2B5EF4-FFF2-40B4-BE49-F238E27FC236}">
                <a16:creationId xmlns:a16="http://schemas.microsoft.com/office/drawing/2014/main" id="{509AC696-4E6D-6B64-F2E5-779E080CBDBB}"/>
              </a:ext>
            </a:extLst>
          </p:cNvPr>
          <p:cNvSpPr txBox="1"/>
          <p:nvPr/>
        </p:nvSpPr>
        <p:spPr>
          <a:xfrm>
            <a:off x="365759" y="1849880"/>
            <a:ext cx="6551408" cy="892552"/>
          </a:xfrm>
          <a:prstGeom prst="rect">
            <a:avLst/>
          </a:prstGeom>
          <a:noFill/>
        </p:spPr>
        <p:txBody>
          <a:bodyPr wrap="square">
            <a:spAutoFit/>
          </a:bodyPr>
          <a:lstStyle/>
          <a:p>
            <a:r>
              <a:rPr lang="vi-VN" sz="2600">
                <a:solidFill>
                  <a:srgbClr val="3333FF"/>
                </a:solidFill>
                <a:effectLst/>
                <a:latin typeface="Times New Roman" panose="02020603050405020304" pitchFamily="18" charset="0"/>
                <a:ea typeface="Arial" panose="020B0604020202020204" pitchFamily="34" charset="0"/>
              </a:rPr>
              <a:t>Tạo lập hình lăng trụ đứng có đáy tam giác đều cạnh 3cm, chiều cao 4cm </a:t>
            </a:r>
            <a:endParaRPr lang="vi-VN" sz="2600">
              <a:solidFill>
                <a:srgbClr val="3333FF"/>
              </a:solidFill>
            </a:endParaRPr>
          </a:p>
        </p:txBody>
      </p:sp>
      <p:pic>
        <p:nvPicPr>
          <p:cNvPr id="16" name="Picture 15">
            <a:extLst>
              <a:ext uri="{FF2B5EF4-FFF2-40B4-BE49-F238E27FC236}">
                <a16:creationId xmlns:a16="http://schemas.microsoft.com/office/drawing/2014/main" id="{68C0EC5B-B11A-6B4A-FA7D-D6AE194DE43D}"/>
              </a:ext>
            </a:extLst>
          </p:cNvPr>
          <p:cNvPicPr>
            <a:picLocks noChangeAspect="1"/>
          </p:cNvPicPr>
          <p:nvPr/>
        </p:nvPicPr>
        <p:blipFill>
          <a:blip r:embed="rId6"/>
          <a:stretch>
            <a:fillRect/>
          </a:stretch>
        </p:blipFill>
        <p:spPr>
          <a:xfrm>
            <a:off x="2670484" y="2738868"/>
            <a:ext cx="3060646" cy="3772671"/>
          </a:xfrm>
          <a:prstGeom prst="rect">
            <a:avLst/>
          </a:prstGeom>
        </p:spPr>
      </p:pic>
      <p:pic>
        <p:nvPicPr>
          <p:cNvPr id="21" name="Picture 4">
            <a:extLst>
              <a:ext uri="{FF2B5EF4-FFF2-40B4-BE49-F238E27FC236}">
                <a16:creationId xmlns:a16="http://schemas.microsoft.com/office/drawing/2014/main" id="{5C12856D-34B2-BD7D-3533-D93AEABC79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32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5FFBFE6-2DE1-4E2B-BF86-5547738F7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50542"/>
            <a:ext cx="3840480" cy="4007458"/>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840480" y="2354356"/>
            <a:ext cx="7138817" cy="24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vi-VN" b="1" dirty="0">
                <a:solidFill>
                  <a:srgbClr val="FF0000"/>
                </a:solidFill>
                <a:latin typeface="Times New Roman" panose="02020603050405020304" pitchFamily="18" charset="0"/>
                <a:cs typeface="Arial" panose="020B0604020202020204" pitchFamily="34" charset="0"/>
              </a:rPr>
              <a:t>MỤC TIÊU</a:t>
            </a:r>
          </a:p>
          <a:p>
            <a:pPr marL="0" marR="0" algn="just">
              <a:lnSpc>
                <a:spcPct val="107000"/>
              </a:lnSpc>
              <a:spcBef>
                <a:spcPts val="0"/>
              </a:spcBef>
              <a:spcAft>
                <a:spcPts val="800"/>
              </a:spcAft>
              <a:buNone/>
            </a:pPr>
            <a:r>
              <a:rPr lang="nl-NL" sz="28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Mô tả được hình lăng trụ đứng tam giác, hình lăng trụ đứng tứ giác.</a:t>
            </a:r>
            <a:endParaRPr lang="vi-VN" sz="28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buNone/>
            </a:pPr>
            <a:r>
              <a:rPr lang="nl-NL" sz="28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Tạo lập được hình lăng trụ đứng tam giác, hình lăng trụ đứng tứ giác.</a:t>
            </a:r>
            <a:endParaRPr lang="vi-VN" sz="28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id="{954A62BC-5500-42F2-A38C-0EDC6144893B}"/>
              </a:ext>
            </a:extLst>
          </p:cNvPr>
          <p:cNvSpPr txBox="1">
            <a:spLocks noChangeArrowheads="1"/>
          </p:cNvSpPr>
          <p:nvPr/>
        </p:nvSpPr>
        <p:spPr bwMode="auto">
          <a:xfrm>
            <a:off x="3840480" y="986622"/>
            <a:ext cx="8305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BÀI 3. HÌNH LĂNG TRỤ ĐỨNG TAM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HÌNH LĂNG TRỤ ĐỨNG TỨ GIÁC</a:t>
            </a:r>
            <a:endParaRPr lang="en-US" altLang="vi-VN"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443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3 trang 57 SGK</a:t>
            </a:r>
            <a:endParaRPr lang="vi-VN" sz="2800">
              <a:solidFill>
                <a:srgbClr val="3333FF"/>
              </a:solidFill>
              <a:latin typeface="+mj-lt"/>
            </a:endParaRPr>
          </a:p>
        </p:txBody>
      </p:sp>
      <p:grpSp>
        <p:nvGrpSpPr>
          <p:cNvPr id="9" name="Group 18">
            <a:extLst>
              <a:ext uri="{FF2B5EF4-FFF2-40B4-BE49-F238E27FC236}">
                <a16:creationId xmlns:a16="http://schemas.microsoft.com/office/drawing/2014/main"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611A89E4-7F17-C058-587A-F5F3E9E61F01}"/>
              </a:ext>
            </a:extLst>
          </p:cNvPr>
          <p:cNvPicPr>
            <a:picLocks noChangeAspect="1"/>
          </p:cNvPicPr>
          <p:nvPr/>
        </p:nvPicPr>
        <p:blipFill>
          <a:blip r:embed="rId5"/>
          <a:stretch>
            <a:fillRect/>
          </a:stretch>
        </p:blipFill>
        <p:spPr>
          <a:xfrm>
            <a:off x="6419626" y="1525100"/>
            <a:ext cx="5517243" cy="3807800"/>
          </a:xfrm>
          <a:prstGeom prst="rect">
            <a:avLst/>
          </a:prstGeom>
        </p:spPr>
      </p:pic>
      <p:sp>
        <p:nvSpPr>
          <p:cNvPr id="12" name="TextBox 11">
            <a:extLst>
              <a:ext uri="{FF2B5EF4-FFF2-40B4-BE49-F238E27FC236}">
                <a16:creationId xmlns:a16="http://schemas.microsoft.com/office/drawing/2014/main" id="{951624E6-67CD-0852-DDF1-861A5FD06836}"/>
              </a:ext>
            </a:extLst>
          </p:cNvPr>
          <p:cNvSpPr txBox="1"/>
          <p:nvPr/>
        </p:nvSpPr>
        <p:spPr>
          <a:xfrm>
            <a:off x="239358" y="1716130"/>
            <a:ext cx="6180268" cy="2420663"/>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Tấm bìa ở Hình 8 có thể tạo lập thành một hình lăng trụ đứng có đáy là tam giác vuông. Cho biết độ dài hai cạnh góc vuông của đáy và chiều cao của lăng trụ.</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7F8C816-BB0E-FFEE-73C8-079098A957FF}"/>
              </a:ext>
            </a:extLst>
          </p:cNvPr>
          <p:cNvSpPr txBox="1"/>
          <p:nvPr/>
        </p:nvSpPr>
        <p:spPr>
          <a:xfrm>
            <a:off x="282389" y="4345345"/>
            <a:ext cx="6094206" cy="892552"/>
          </a:xfrm>
          <a:prstGeom prst="rect">
            <a:avLst/>
          </a:prstGeom>
          <a:noFill/>
        </p:spPr>
        <p:txBody>
          <a:bodyPr wrap="square">
            <a:spAutoFit/>
          </a:bodyPr>
          <a:lstStyle/>
          <a:p>
            <a:pPr marL="285750" indent="-285750">
              <a:buFontTx/>
              <a:buChar char="-"/>
            </a:pPr>
            <a:r>
              <a:rPr lang="vi-VN" sz="2600">
                <a:solidFill>
                  <a:srgbClr val="FF0000"/>
                </a:solidFill>
                <a:effectLst/>
                <a:latin typeface="Times New Roman" panose="02020603050405020304" pitchFamily="18" charset="0"/>
                <a:ea typeface="Arial" panose="020B0604020202020204" pitchFamily="34" charset="0"/>
              </a:rPr>
              <a:t>Độ dài hai cạnh góc vuông của đáy là: </a:t>
            </a:r>
          </a:p>
          <a:p>
            <a:r>
              <a:rPr lang="vi-VN" sz="2600">
                <a:solidFill>
                  <a:srgbClr val="FF0000"/>
                </a:solidFill>
                <a:effectLst/>
                <a:latin typeface="Times New Roman" panose="02020603050405020304" pitchFamily="18" charset="0"/>
                <a:ea typeface="Arial" panose="020B0604020202020204" pitchFamily="34" charset="0"/>
              </a:rPr>
              <a:t>10 cm và 15 cm</a:t>
            </a:r>
          </a:p>
        </p:txBody>
      </p:sp>
      <p:sp>
        <p:nvSpPr>
          <p:cNvPr id="15" name="TextBox 14">
            <a:extLst>
              <a:ext uri="{FF2B5EF4-FFF2-40B4-BE49-F238E27FC236}">
                <a16:creationId xmlns:a16="http://schemas.microsoft.com/office/drawing/2014/main" id="{59D8A009-D82F-A27E-5234-A759412E0AE5}"/>
              </a:ext>
            </a:extLst>
          </p:cNvPr>
          <p:cNvSpPr txBox="1"/>
          <p:nvPr/>
        </p:nvSpPr>
        <p:spPr>
          <a:xfrm>
            <a:off x="282389" y="5461162"/>
            <a:ext cx="6094206" cy="492443"/>
          </a:xfrm>
          <a:prstGeom prst="rect">
            <a:avLst/>
          </a:prstGeom>
          <a:noFill/>
        </p:spPr>
        <p:txBody>
          <a:bodyPr wrap="square">
            <a:spAutoFit/>
          </a:bodyPr>
          <a:lstStyle/>
          <a:p>
            <a:pPr marL="285750" indent="-285750">
              <a:buFontTx/>
              <a:buChar char="-"/>
            </a:pPr>
            <a:r>
              <a:rPr lang="vi-VN" sz="2600">
                <a:solidFill>
                  <a:srgbClr val="FF0000"/>
                </a:solidFill>
                <a:latin typeface="Times New Roman" panose="02020603050405020304" pitchFamily="18" charset="0"/>
                <a:ea typeface="Arial" panose="020B0604020202020204" pitchFamily="34" charset="0"/>
              </a:rPr>
              <a:t>Chiều cao của lăng trụ là: 16 cm</a:t>
            </a:r>
            <a:r>
              <a:rPr lang="vi-VN" sz="2600">
                <a:solidFill>
                  <a:srgbClr val="FF0000"/>
                </a:solidFill>
                <a:effectLst/>
                <a:latin typeface="Times New Roman" panose="02020603050405020304" pitchFamily="18" charset="0"/>
                <a:ea typeface="Arial" panose="020B0604020202020204" pitchFamily="34" charset="0"/>
              </a:rPr>
              <a:t> </a:t>
            </a:r>
            <a:endParaRPr lang="vi-VN" sz="2600">
              <a:solidFill>
                <a:srgbClr val="FF0000"/>
              </a:solidFill>
            </a:endParaRPr>
          </a:p>
        </p:txBody>
      </p:sp>
    </p:spTree>
    <p:custDataLst>
      <p:tags r:id="rId1"/>
    </p:custDataLst>
    <p:extLst>
      <p:ext uri="{BB962C8B-B14F-4D97-AF65-F5344CB8AC3E}">
        <p14:creationId xmlns:p14="http://schemas.microsoft.com/office/powerpoint/2010/main" val="23024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FBA31B-1720-452A-A865-E071C6CF3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0" name="AutoShape 77">
            <a:extLst>
              <a:ext uri="{FF2B5EF4-FFF2-40B4-BE49-F238E27FC236}">
                <a16:creationId xmlns:a16="http://schemas.microsoft.com/office/drawing/2014/main" id="{2196B512-939D-4816-987E-D7EAC5BEA0DD}"/>
              </a:ext>
            </a:extLst>
          </p:cNvPr>
          <p:cNvSpPr>
            <a:spLocks noChangeArrowheads="1"/>
          </p:cNvSpPr>
          <p:nvPr/>
        </p:nvSpPr>
        <p:spPr bwMode="auto">
          <a:xfrm>
            <a:off x="2380304" y="162790"/>
            <a:ext cx="7619966" cy="632014"/>
          </a:xfrm>
          <a:prstGeom prst="roundRect">
            <a:avLst>
              <a:gd name="adj" fmla="val 16667"/>
            </a:avLst>
          </a:prstGeom>
          <a:solidFill>
            <a:schemeClr val="accent2">
              <a:lumMod val="60000"/>
              <a:lumOff val="40000"/>
            </a:schemeClr>
          </a:solid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GIAO VIỆC VỀ NHÀ</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9B3057B2-F714-40DC-920D-2799B9027227}"/>
              </a:ext>
            </a:extLst>
          </p:cNvPr>
          <p:cNvSpPr>
            <a:spLocks noGrp="1"/>
          </p:cNvSpPr>
          <p:nvPr>
            <p:ph type="title"/>
          </p:nvPr>
        </p:nvSpPr>
        <p:spPr>
          <a:xfrm>
            <a:off x="932487" y="1344168"/>
            <a:ext cx="10515600" cy="4087368"/>
          </a:xfrm>
        </p:spPr>
        <p:txBody>
          <a:bodyPr>
            <a:noAutofit/>
          </a:bodyPr>
          <a:lstStyle/>
          <a:p>
            <a:r>
              <a:rPr lang="nl-NL">
                <a:solidFill>
                  <a:srgbClr val="3333FF"/>
                </a:solidFill>
                <a:latin typeface="Times New Roman" panose="02020603050405020304" pitchFamily="18" charset="0"/>
                <a:cs typeface="Times New Roman" panose="02020603050405020304" pitchFamily="18" charset="0"/>
              </a:rPr>
              <a:t>- Tìm thêm các hình ảnh thực tế về hình lăng trụ đứng tam giác, lăng trụ đứng tứ giác trong thực tế.</a:t>
            </a:r>
            <a:br>
              <a:rPr lang="vi-VN">
                <a:solidFill>
                  <a:srgbClr val="3333FF"/>
                </a:solidFill>
                <a:latin typeface="Times New Roman" panose="02020603050405020304" pitchFamily="18" charset="0"/>
                <a:cs typeface="Times New Roman" panose="02020603050405020304" pitchFamily="18" charset="0"/>
              </a:rPr>
            </a:br>
            <a:r>
              <a:rPr lang="nl-NL">
                <a:solidFill>
                  <a:srgbClr val="3333FF"/>
                </a:solidFill>
                <a:latin typeface="Times New Roman" panose="02020603050405020304" pitchFamily="18" charset="0"/>
                <a:cs typeface="Times New Roman" panose="02020603050405020304" pitchFamily="18" charset="0"/>
              </a:rPr>
              <a:t>- Tìm hiểu về cột mốc ngã ba biên giới ba nước Việt Nam – Lào – Campuchia.</a:t>
            </a:r>
            <a:br>
              <a:rPr lang="vi-VN">
                <a:solidFill>
                  <a:srgbClr val="3333FF"/>
                </a:solidFill>
                <a:latin typeface="Times New Roman" panose="02020603050405020304" pitchFamily="18" charset="0"/>
                <a:cs typeface="Times New Roman" panose="02020603050405020304" pitchFamily="18" charset="0"/>
              </a:rPr>
            </a:br>
            <a:r>
              <a:rPr lang="nl-NL">
                <a:solidFill>
                  <a:srgbClr val="3333FF"/>
                </a:solidFill>
                <a:latin typeface="Times New Roman" panose="02020603050405020304" pitchFamily="18" charset="0"/>
                <a:cs typeface="Times New Roman" panose="02020603050405020304" pitchFamily="18" charset="0"/>
              </a:rPr>
              <a:t>- Làm bài tập 2/57 và 6/58.</a:t>
            </a:r>
            <a:endParaRPr lang="vi-VN">
              <a:solidFill>
                <a:srgbClr val="3333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405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27F8AF-3601-4D73-9F28-ACD37E062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698" name="TextBox 4">
            <a:extLst>
              <a:ext uri="{FF2B5EF4-FFF2-40B4-BE49-F238E27FC236}">
                <a16:creationId xmlns:a16="http://schemas.microsoft.com/office/drawing/2014/main" id="{E7ACB1AA-3FD1-4D26-AB19-03C466CD70B7}"/>
              </a:ext>
            </a:extLst>
          </p:cNvPr>
          <p:cNvSpPr txBox="1">
            <a:spLocks noChangeArrowheads="1"/>
          </p:cNvSpPr>
          <p:nvPr/>
        </p:nvSpPr>
        <p:spPr bwMode="auto">
          <a:xfrm>
            <a:off x="2286000" y="533400"/>
            <a:ext cx="7620000" cy="18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spcAft>
                <a:spcPts val="800"/>
              </a:spcAft>
            </a:pP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Chúc</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Thầy</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Cô</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và</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các</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em</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vui</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vẻ</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a:t>
            </a:r>
            <a:endParaRPr lang="vi-VN" altLang="vi-VN" sz="2800" dirty="0">
              <a:solidFill>
                <a:srgbClr val="0000FF"/>
              </a:solidFill>
              <a:ea typeface="Arial" panose="020B0604020202020204" pitchFamily="34" charset="0"/>
              <a:cs typeface="Times New Roman" panose="02020603050405020304" pitchFamily="18" charset="0"/>
            </a:endParaRPr>
          </a:p>
        </p:txBody>
      </p:sp>
      <p:pic>
        <p:nvPicPr>
          <p:cNvPr id="29699" name="Picture 6">
            <a:extLst>
              <a:ext uri="{FF2B5EF4-FFF2-40B4-BE49-F238E27FC236}">
                <a16:creationId xmlns:a16="http://schemas.microsoft.com/office/drawing/2014/main" id="{2884CD8B-9FE6-46BD-A8E6-FEB6C6C04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2565400"/>
            <a:ext cx="49006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B08412-8F1D-4CC8-B560-3E9A54545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793"/>
          </a:xfrm>
          <a:prstGeom prst="rect">
            <a:avLst/>
          </a:prstGeom>
        </p:spPr>
      </p:pic>
      <p:grpSp>
        <p:nvGrpSpPr>
          <p:cNvPr id="6" name="Group 18">
            <a:extLst>
              <a:ext uri="{FF2B5EF4-FFF2-40B4-BE49-F238E27FC236}">
                <a16:creationId xmlns:a16="http://schemas.microsoft.com/office/drawing/2014/main" id="{19F6A3EC-C041-4C69-AC88-B81B79E9E1F8}"/>
              </a:ext>
            </a:extLst>
          </p:cNvPr>
          <p:cNvGrpSpPr>
            <a:grpSpLocks/>
          </p:cNvGrpSpPr>
          <p:nvPr/>
        </p:nvGrpSpPr>
        <p:grpSpPr bwMode="auto">
          <a:xfrm>
            <a:off x="1881189" y="1255713"/>
            <a:ext cx="8429625" cy="1071562"/>
            <a:chOff x="0" y="0"/>
            <a:chExt cx="4604" cy="490"/>
          </a:xfrm>
          <a:solidFill>
            <a:schemeClr val="accent2">
              <a:lumMod val="60000"/>
              <a:lumOff val="40000"/>
            </a:schemeClr>
          </a:solidFill>
        </p:grpSpPr>
        <p:sp>
          <p:nvSpPr>
            <p:cNvPr id="10254" name="AutoShape 77">
              <a:extLst>
                <a:ext uri="{FF2B5EF4-FFF2-40B4-BE49-F238E27FC236}">
                  <a16:creationId xmlns:a16="http://schemas.microsoft.com/office/drawing/2014/main" id="{955AB5E4-FB78-4A75-A8BF-CFA39F82CEE1}"/>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KHỞI ĐỘNG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0255" name="AutoShape 78">
              <a:extLst>
                <a:ext uri="{FF2B5EF4-FFF2-40B4-BE49-F238E27FC236}">
                  <a16:creationId xmlns:a16="http://schemas.microsoft.com/office/drawing/2014/main" id="{F44B47B7-7127-4895-BB41-DC92AE3DC2C1}"/>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A</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grpSp>
        <p:nvGrpSpPr>
          <p:cNvPr id="26" name="Group 18">
            <a:extLst>
              <a:ext uri="{FF2B5EF4-FFF2-40B4-BE49-F238E27FC236}">
                <a16:creationId xmlns:a16="http://schemas.microsoft.com/office/drawing/2014/main" id="{7C823172-8D0A-4FE4-AD7F-F526F757EEF2}"/>
              </a:ext>
            </a:extLst>
          </p:cNvPr>
          <p:cNvGrpSpPr>
            <a:grpSpLocks/>
          </p:cNvGrpSpPr>
          <p:nvPr/>
        </p:nvGrpSpPr>
        <p:grpSpPr bwMode="auto">
          <a:xfrm>
            <a:off x="1901825" y="4360133"/>
            <a:ext cx="8388349" cy="955675"/>
            <a:chOff x="0" y="0"/>
            <a:chExt cx="4596" cy="437"/>
          </a:xfrm>
          <a:solidFill>
            <a:schemeClr val="accent2">
              <a:lumMod val="60000"/>
              <a:lumOff val="40000"/>
            </a:schemeClr>
          </a:solidFill>
        </p:grpSpPr>
        <p:sp>
          <p:nvSpPr>
            <p:cNvPr id="27" name="AutoShape 77">
              <a:extLst>
                <a:ext uri="{FF2B5EF4-FFF2-40B4-BE49-F238E27FC236}">
                  <a16:creationId xmlns:a16="http://schemas.microsoft.com/office/drawing/2014/main" id="{052E03B8-C9D8-4862-BE7C-770BBFA6F48C}"/>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8" name="AutoShape 78">
              <a:extLst>
                <a:ext uri="{FF2B5EF4-FFF2-40B4-BE49-F238E27FC236}">
                  <a16:creationId xmlns:a16="http://schemas.microsoft.com/office/drawing/2014/main" id="{91087867-FBC4-4891-AA03-B003820489BD}"/>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grpSp>
        <p:nvGrpSpPr>
          <p:cNvPr id="29" name="Group 18">
            <a:extLst>
              <a:ext uri="{FF2B5EF4-FFF2-40B4-BE49-F238E27FC236}">
                <a16:creationId xmlns:a16="http://schemas.microsoft.com/office/drawing/2014/main" id="{27A5B6B1-5899-4EDD-BD2A-6725207F162A}"/>
              </a:ext>
            </a:extLst>
          </p:cNvPr>
          <p:cNvGrpSpPr>
            <a:grpSpLocks/>
          </p:cNvGrpSpPr>
          <p:nvPr/>
        </p:nvGrpSpPr>
        <p:grpSpPr bwMode="auto">
          <a:xfrm>
            <a:off x="1901825" y="2298974"/>
            <a:ext cx="8429625" cy="1071562"/>
            <a:chOff x="0" y="0"/>
            <a:chExt cx="4604" cy="490"/>
          </a:xfrm>
          <a:solidFill>
            <a:schemeClr val="accent2">
              <a:lumMod val="60000"/>
              <a:lumOff val="40000"/>
            </a:schemeClr>
          </a:solidFill>
        </p:grpSpPr>
        <p:sp>
          <p:nvSpPr>
            <p:cNvPr id="30" name="AutoShape 77">
              <a:extLst>
                <a:ext uri="{FF2B5EF4-FFF2-40B4-BE49-F238E27FC236}">
                  <a16:creationId xmlns:a16="http://schemas.microsoft.com/office/drawing/2014/main" id="{FE189EBB-74DA-4BDD-B4DE-951FD802C005}"/>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31" name="AutoShape 78">
              <a:extLst>
                <a:ext uri="{FF2B5EF4-FFF2-40B4-BE49-F238E27FC236}">
                  <a16:creationId xmlns:a16="http://schemas.microsoft.com/office/drawing/2014/main" id="{E0FC5489-24DF-4B93-A4E9-0FD7B179BBA5}"/>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grpSp>
        <p:nvGrpSpPr>
          <p:cNvPr id="32" name="Group 18">
            <a:extLst>
              <a:ext uri="{FF2B5EF4-FFF2-40B4-BE49-F238E27FC236}">
                <a16:creationId xmlns:a16="http://schemas.microsoft.com/office/drawing/2014/main" id="{8D289E89-BA8C-42D5-9D14-B1792D7FE229}"/>
              </a:ext>
            </a:extLst>
          </p:cNvPr>
          <p:cNvGrpSpPr>
            <a:grpSpLocks/>
          </p:cNvGrpSpPr>
          <p:nvPr/>
        </p:nvGrpSpPr>
        <p:grpSpPr bwMode="auto">
          <a:xfrm>
            <a:off x="1901825" y="3342235"/>
            <a:ext cx="8429625" cy="1071562"/>
            <a:chOff x="0" y="0"/>
            <a:chExt cx="4604" cy="490"/>
          </a:xfrm>
          <a:solidFill>
            <a:schemeClr val="accent2">
              <a:lumMod val="60000"/>
              <a:lumOff val="40000"/>
            </a:schemeClr>
          </a:solidFill>
        </p:grpSpPr>
        <p:sp>
          <p:nvSpPr>
            <p:cNvPr id="33" name="AutoShape 77">
              <a:extLst>
                <a:ext uri="{FF2B5EF4-FFF2-40B4-BE49-F238E27FC236}">
                  <a16:creationId xmlns:a16="http://schemas.microsoft.com/office/drawing/2014/main" id="{83CF2B98-E720-4B3C-802C-665359296BEF}"/>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34" name="AutoShape 78">
              <a:extLst>
                <a:ext uri="{FF2B5EF4-FFF2-40B4-BE49-F238E27FC236}">
                  <a16:creationId xmlns:a16="http://schemas.microsoft.com/office/drawing/2014/main" id="{6EC7CD4C-B3D6-4563-BF77-154D7ECE7F1E}"/>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sp>
        <p:nvSpPr>
          <p:cNvPr id="16" name="TextBox 4">
            <a:extLst>
              <a:ext uri="{FF2B5EF4-FFF2-40B4-BE49-F238E27FC236}">
                <a16:creationId xmlns:a16="http://schemas.microsoft.com/office/drawing/2014/main" id="{C36634E4-8560-F493-361A-5F9DBCF26DF4}"/>
              </a:ext>
            </a:extLst>
          </p:cNvPr>
          <p:cNvSpPr txBox="1">
            <a:spLocks noChangeArrowheads="1"/>
          </p:cNvSpPr>
          <p:nvPr/>
        </p:nvSpPr>
        <p:spPr bwMode="auto">
          <a:xfrm>
            <a:off x="1984605" y="188349"/>
            <a:ext cx="8305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BÀI 3. HÌNH LĂNG TRỤ ĐỨNG TAM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HÌNH LĂNG TRỤ ĐỨNG TỨ GIÁC</a:t>
            </a:r>
            <a:endParaRPr lang="en-US" altLang="vi-VN"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A958F5-3EF1-45CA-9FD1-3716CC9B5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Group 18">
            <a:extLst>
              <a:ext uri="{FF2B5EF4-FFF2-40B4-BE49-F238E27FC236}">
                <a16:creationId xmlns:a16="http://schemas.microsoft.com/office/drawing/2014/main" id="{6CC726FF-7179-48CF-8FA5-80A6035529B9}"/>
              </a:ext>
            </a:extLst>
          </p:cNvPr>
          <p:cNvGrpSpPr>
            <a:grpSpLocks/>
          </p:cNvGrpSpPr>
          <p:nvPr/>
        </p:nvGrpSpPr>
        <p:grpSpPr bwMode="auto">
          <a:xfrm>
            <a:off x="2228294" y="0"/>
            <a:ext cx="6986727" cy="1071562"/>
            <a:chOff x="0" y="0"/>
            <a:chExt cx="4604" cy="490"/>
          </a:xfrm>
          <a:solidFill>
            <a:schemeClr val="accent2">
              <a:lumMod val="60000"/>
              <a:lumOff val="40000"/>
            </a:schemeClr>
          </a:solidFill>
        </p:grpSpPr>
        <p:sp>
          <p:nvSpPr>
            <p:cNvPr id="17" name="AutoShape 77">
              <a:extLst>
                <a:ext uri="{FF2B5EF4-FFF2-40B4-BE49-F238E27FC236}">
                  <a16:creationId xmlns:a16="http://schemas.microsoft.com/office/drawing/2014/main" id="{7447B95F-F773-429B-8D77-8DA7960A6EBE}"/>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KHỞI ĐỘNG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8" name="AutoShape 78">
              <a:extLst>
                <a:ext uri="{FF2B5EF4-FFF2-40B4-BE49-F238E27FC236}">
                  <a16:creationId xmlns:a16="http://schemas.microsoft.com/office/drawing/2014/main" id="{D341043E-CA01-490F-A4B6-E50E1B42118E}"/>
                </a:ext>
              </a:extLst>
            </p:cNvPr>
            <p:cNvSpPr>
              <a:spLocks noChangeArrowheads="1"/>
            </p:cNvSpPr>
            <p:nvPr/>
          </p:nvSpPr>
          <p:spPr bwMode="auto">
            <a:xfrm>
              <a:off x="0" y="0"/>
              <a:ext cx="676"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A</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A6875B41-409F-015D-212C-189C8AD3DC33}"/>
              </a:ext>
            </a:extLst>
          </p:cNvPr>
          <p:cNvPicPr>
            <a:picLocks noChangeAspect="1"/>
          </p:cNvPicPr>
          <p:nvPr/>
        </p:nvPicPr>
        <p:blipFill>
          <a:blip r:embed="rId5"/>
          <a:stretch>
            <a:fillRect/>
          </a:stretch>
        </p:blipFill>
        <p:spPr>
          <a:xfrm>
            <a:off x="1380267" y="1523758"/>
            <a:ext cx="9431466" cy="2747028"/>
          </a:xfrm>
          <a:prstGeom prst="rect">
            <a:avLst/>
          </a:prstGeom>
        </p:spPr>
      </p:pic>
      <p:sp>
        <p:nvSpPr>
          <p:cNvPr id="14" name="TextBox 13">
            <a:extLst>
              <a:ext uri="{FF2B5EF4-FFF2-40B4-BE49-F238E27FC236}">
                <a16:creationId xmlns:a16="http://schemas.microsoft.com/office/drawing/2014/main" id="{F12DBB18-D1C6-8D9B-A9C3-30327B03C2A6}"/>
              </a:ext>
            </a:extLst>
          </p:cNvPr>
          <p:cNvSpPr txBox="1"/>
          <p:nvPr/>
        </p:nvSpPr>
        <p:spPr>
          <a:xfrm>
            <a:off x="1293606" y="4373081"/>
            <a:ext cx="8409791" cy="1347420"/>
          </a:xfrm>
          <a:prstGeom prst="rect">
            <a:avLst/>
          </a:prstGeom>
          <a:noFill/>
        </p:spPr>
        <p:txBody>
          <a:bodyPr wrap="square">
            <a:spAutoFit/>
          </a:bodyPr>
          <a:lstStyle/>
          <a:p>
            <a:pPr marL="0" marR="0" algn="just">
              <a:lnSpc>
                <a:spcPct val="107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Quan sát các hình trên và cho biết</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Các mặt bên của chúng là các hình gì?</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Hai mặt đáy của chúng như thế nào với nhau?</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7616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1359326" y="1120188"/>
            <a:ext cx="9165515" cy="523220"/>
          </a:xfrm>
          <a:prstGeom prst="rect">
            <a:avLst/>
          </a:prstGeom>
          <a:noFill/>
        </p:spPr>
        <p:txBody>
          <a:bodyPr wrap="square">
            <a:spAutoFit/>
          </a:bodyPr>
          <a:lstStyle/>
          <a:p>
            <a:r>
              <a:rPr lang="vi-VN" sz="2800" b="1">
                <a:solidFill>
                  <a:srgbClr val="3333FF"/>
                </a:solidFill>
                <a:latin typeface="+mj-lt"/>
              </a:rPr>
              <a:t>1. Hình lăng trụ đứng tam giác, hình lăng trụ đứng tứ giác </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0EB5870C-F799-5D75-8064-6E0887501D43}"/>
              </a:ext>
            </a:extLst>
          </p:cNvPr>
          <p:cNvPicPr>
            <a:picLocks noChangeAspect="1"/>
          </p:cNvPicPr>
          <p:nvPr/>
        </p:nvPicPr>
        <p:blipFill>
          <a:blip r:embed="rId5"/>
          <a:stretch>
            <a:fillRect/>
          </a:stretch>
        </p:blipFill>
        <p:spPr>
          <a:xfrm>
            <a:off x="1359326" y="1878269"/>
            <a:ext cx="9275908" cy="2450239"/>
          </a:xfrm>
          <a:prstGeom prst="rect">
            <a:avLst/>
          </a:prstGeom>
        </p:spPr>
      </p:pic>
      <p:sp>
        <p:nvSpPr>
          <p:cNvPr id="15" name="TextBox 14">
            <a:extLst>
              <a:ext uri="{FF2B5EF4-FFF2-40B4-BE49-F238E27FC236}">
                <a16:creationId xmlns:a16="http://schemas.microsoft.com/office/drawing/2014/main" id="{F1F1E639-D407-5DA6-5C4A-D5E2B7566260}"/>
              </a:ext>
            </a:extLst>
          </p:cNvPr>
          <p:cNvSpPr txBox="1"/>
          <p:nvPr/>
        </p:nvSpPr>
        <p:spPr>
          <a:xfrm>
            <a:off x="1359325" y="4587681"/>
            <a:ext cx="8869404" cy="1820498"/>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Quan sát Hình 1 SGK và cho biết, hình nào có:</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50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a) Các mặt bên là hình chữ nhật và hai mặt đáy là hình tam giác?</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50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b) Các mặt bên là hình chữ nhật và hai mặt đáy là hình tứ giác?</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427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7" name="Title 6">
            <a:extLst>
              <a:ext uri="{FF2B5EF4-FFF2-40B4-BE49-F238E27FC236}">
                <a16:creationId xmlns:a16="http://schemas.microsoft.com/office/drawing/2014/main" id="{7F91853B-394B-4101-8976-9B23F8BE6044}"/>
              </a:ext>
            </a:extLst>
          </p:cNvPr>
          <p:cNvSpPr>
            <a:spLocks noGrp="1"/>
          </p:cNvSpPr>
          <p:nvPr>
            <p:ph type="title"/>
          </p:nvPr>
        </p:nvSpPr>
        <p:spPr>
          <a:xfrm>
            <a:off x="802115" y="1628913"/>
            <a:ext cx="6575838" cy="523220"/>
          </a:xfrm>
        </p:spPr>
        <p:txBody>
          <a:bodyPr>
            <a:noAutofit/>
          </a:bodyPr>
          <a:lstStyle/>
          <a:p>
            <a:pPr>
              <a:lnSpc>
                <a:spcPct val="150000"/>
              </a:lnSpc>
            </a:pPr>
            <a:r>
              <a:rPr lang="vi-VN" sz="2600">
                <a:solidFill>
                  <a:srgbClr val="3333FF"/>
                </a:solidFill>
              </a:rPr>
              <a:t>* Hình ABC.DEF là hình </a:t>
            </a:r>
            <a:r>
              <a:rPr lang="vi-VN" sz="2600" b="1" i="1">
                <a:solidFill>
                  <a:srgbClr val="3333FF"/>
                </a:solidFill>
              </a:rPr>
              <a:t>lăng trụ đứng.</a:t>
            </a:r>
            <a:endParaRPr lang="vi-VN" sz="2600">
              <a:solidFill>
                <a:srgbClr val="3333FF"/>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802115" y="1105693"/>
            <a:ext cx="9165515" cy="523220"/>
          </a:xfrm>
          <a:prstGeom prst="rect">
            <a:avLst/>
          </a:prstGeom>
          <a:noFill/>
        </p:spPr>
        <p:txBody>
          <a:bodyPr wrap="square">
            <a:spAutoFit/>
          </a:bodyPr>
          <a:lstStyle/>
          <a:p>
            <a:r>
              <a:rPr lang="vi-VN" sz="2800" b="1">
                <a:solidFill>
                  <a:srgbClr val="3333FF"/>
                </a:solidFill>
                <a:latin typeface="+mj-lt"/>
              </a:rPr>
              <a:t>1. Hình lăng trụ đứng tam giác, hình lăng trụ đứng tứ giác </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51857A12-228B-9F77-4D6F-5F06B7DA88B9}"/>
              </a:ext>
            </a:extLst>
          </p:cNvPr>
          <p:cNvPicPr>
            <a:picLocks noChangeAspect="1"/>
          </p:cNvPicPr>
          <p:nvPr/>
        </p:nvPicPr>
        <p:blipFill>
          <a:blip r:embed="rId5"/>
          <a:stretch>
            <a:fillRect/>
          </a:stretch>
        </p:blipFill>
        <p:spPr>
          <a:xfrm>
            <a:off x="8180068" y="1638731"/>
            <a:ext cx="2397804" cy="4111445"/>
          </a:xfrm>
          <a:prstGeom prst="rect">
            <a:avLst/>
          </a:prstGeom>
        </p:spPr>
      </p:pic>
      <p:sp>
        <p:nvSpPr>
          <p:cNvPr id="14" name="TextBox 13">
            <a:extLst>
              <a:ext uri="{FF2B5EF4-FFF2-40B4-BE49-F238E27FC236}">
                <a16:creationId xmlns:a16="http://schemas.microsoft.com/office/drawing/2014/main" id="{2A167659-D455-3680-E93B-2979C8239546}"/>
              </a:ext>
            </a:extLst>
          </p:cNvPr>
          <p:cNvSpPr txBox="1"/>
          <p:nvPr/>
        </p:nvSpPr>
        <p:spPr>
          <a:xfrm>
            <a:off x="1006220" y="2279930"/>
            <a:ext cx="1810132"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a:t>
            </a:r>
            <a:r>
              <a:rPr lang="en-US" sz="2600" b="1" i="1">
                <a:solidFill>
                  <a:srgbClr val="3333FF"/>
                </a:solidFill>
                <a:latin typeface="Times New Roman" panose="02020603050405020304" pitchFamily="18" charset="0"/>
                <a:cs typeface="Times New Roman" panose="02020603050405020304" pitchFamily="18" charset="0"/>
              </a:rPr>
              <a:t> Các đỉnh:</a:t>
            </a:r>
            <a:endParaRPr lang="vi-VN" sz="2600"/>
          </a:p>
        </p:txBody>
      </p:sp>
      <p:sp>
        <p:nvSpPr>
          <p:cNvPr id="16" name="TextBox 15">
            <a:extLst>
              <a:ext uri="{FF2B5EF4-FFF2-40B4-BE49-F238E27FC236}">
                <a16:creationId xmlns:a16="http://schemas.microsoft.com/office/drawing/2014/main" id="{3F45A3C8-69B5-F46C-05D4-25797D717DFE}"/>
              </a:ext>
            </a:extLst>
          </p:cNvPr>
          <p:cNvSpPr txBox="1"/>
          <p:nvPr/>
        </p:nvSpPr>
        <p:spPr>
          <a:xfrm>
            <a:off x="1006220" y="2918269"/>
            <a:ext cx="1810132" cy="492443"/>
          </a:xfrm>
          <a:prstGeom prst="rect">
            <a:avLst/>
          </a:prstGeom>
          <a:noFill/>
        </p:spPr>
        <p:txBody>
          <a:bodyPr wrap="square">
            <a:spAutoFit/>
          </a:bodyPr>
          <a:lstStyle/>
          <a:p>
            <a:r>
              <a:rPr lang="en-US" sz="2600" b="1" i="1">
                <a:solidFill>
                  <a:srgbClr val="3333FF"/>
                </a:solidFill>
                <a:latin typeface="Times New Roman" panose="02020603050405020304" pitchFamily="18" charset="0"/>
                <a:cs typeface="Times New Roman" panose="02020603050405020304" pitchFamily="18" charset="0"/>
              </a:rPr>
              <a:t>- Mặt bên:</a:t>
            </a:r>
            <a:endParaRPr lang="vi-VN"/>
          </a:p>
        </p:txBody>
      </p:sp>
      <p:sp>
        <p:nvSpPr>
          <p:cNvPr id="21" name="TextBox 20">
            <a:extLst>
              <a:ext uri="{FF2B5EF4-FFF2-40B4-BE49-F238E27FC236}">
                <a16:creationId xmlns:a16="http://schemas.microsoft.com/office/drawing/2014/main" id="{32A999A8-FA50-0922-5DC0-31E6A5868350}"/>
              </a:ext>
            </a:extLst>
          </p:cNvPr>
          <p:cNvSpPr txBox="1"/>
          <p:nvPr/>
        </p:nvSpPr>
        <p:spPr>
          <a:xfrm>
            <a:off x="1006220" y="3555552"/>
            <a:ext cx="1946064" cy="492443"/>
          </a:xfrm>
          <a:prstGeom prst="rect">
            <a:avLst/>
          </a:prstGeom>
          <a:noFill/>
        </p:spPr>
        <p:txBody>
          <a:bodyPr wrap="square">
            <a:spAutoFit/>
          </a:bodyPr>
          <a:lstStyle/>
          <a:p>
            <a:r>
              <a:rPr lang="en-US" sz="2600" b="1" i="1">
                <a:solidFill>
                  <a:srgbClr val="3333FF"/>
                </a:solidFill>
                <a:latin typeface="Times New Roman" panose="02020603050405020304" pitchFamily="18" charset="0"/>
                <a:cs typeface="Times New Roman" panose="02020603050405020304" pitchFamily="18" charset="0"/>
              </a:rPr>
              <a:t>- Cạnh bên:</a:t>
            </a:r>
            <a:endParaRPr lang="vi-VN"/>
          </a:p>
        </p:txBody>
      </p:sp>
      <p:sp>
        <p:nvSpPr>
          <p:cNvPr id="22" name="TextBox 21">
            <a:extLst>
              <a:ext uri="{FF2B5EF4-FFF2-40B4-BE49-F238E27FC236}">
                <a16:creationId xmlns:a16="http://schemas.microsoft.com/office/drawing/2014/main" id="{E8D17206-96DD-6159-E67E-426420A15259}"/>
              </a:ext>
            </a:extLst>
          </p:cNvPr>
          <p:cNvSpPr txBox="1"/>
          <p:nvPr/>
        </p:nvSpPr>
        <p:spPr>
          <a:xfrm>
            <a:off x="1006220" y="4192835"/>
            <a:ext cx="2397804" cy="492443"/>
          </a:xfrm>
          <a:prstGeom prst="rect">
            <a:avLst/>
          </a:prstGeom>
          <a:noFill/>
        </p:spPr>
        <p:txBody>
          <a:bodyPr wrap="square">
            <a:spAutoFit/>
          </a:bodyPr>
          <a:lstStyle/>
          <a:p>
            <a:r>
              <a:rPr lang="en-US" sz="2600" b="1" i="1">
                <a:solidFill>
                  <a:srgbClr val="3333FF"/>
                </a:solidFill>
                <a:latin typeface="Times New Roman" panose="02020603050405020304" pitchFamily="18" charset="0"/>
                <a:cs typeface="Times New Roman" panose="02020603050405020304" pitchFamily="18" charset="0"/>
              </a:rPr>
              <a:t>- Mặt đáy (đáy):</a:t>
            </a:r>
            <a:endParaRPr lang="vi-VN"/>
          </a:p>
        </p:txBody>
      </p:sp>
      <p:sp>
        <p:nvSpPr>
          <p:cNvPr id="23" name="TextBox 22">
            <a:extLst>
              <a:ext uri="{FF2B5EF4-FFF2-40B4-BE49-F238E27FC236}">
                <a16:creationId xmlns:a16="http://schemas.microsoft.com/office/drawing/2014/main" id="{315A748E-11B3-2A9A-79BB-6739B45F3C26}"/>
              </a:ext>
            </a:extLst>
          </p:cNvPr>
          <p:cNvSpPr txBox="1"/>
          <p:nvPr/>
        </p:nvSpPr>
        <p:spPr>
          <a:xfrm>
            <a:off x="1006220" y="4868631"/>
            <a:ext cx="2005966" cy="492443"/>
          </a:xfrm>
          <a:prstGeom prst="rect">
            <a:avLst/>
          </a:prstGeom>
          <a:noFill/>
        </p:spPr>
        <p:txBody>
          <a:bodyPr wrap="square">
            <a:spAutoFit/>
          </a:bodyPr>
          <a:lstStyle/>
          <a:p>
            <a:r>
              <a:rPr lang="en-US" sz="2600" b="1" i="1">
                <a:solidFill>
                  <a:srgbClr val="3333FF"/>
                </a:solidFill>
                <a:latin typeface="Times New Roman" panose="02020603050405020304" pitchFamily="18" charset="0"/>
                <a:cs typeface="Times New Roman" panose="02020603050405020304" pitchFamily="18" charset="0"/>
              </a:rPr>
              <a:t>- Chiều cao:</a:t>
            </a:r>
            <a:endParaRPr lang="vi-VN" sz="2600"/>
          </a:p>
        </p:txBody>
      </p:sp>
      <p:sp>
        <p:nvSpPr>
          <p:cNvPr id="24" name="TextBox 23">
            <a:extLst>
              <a:ext uri="{FF2B5EF4-FFF2-40B4-BE49-F238E27FC236}">
                <a16:creationId xmlns:a16="http://schemas.microsoft.com/office/drawing/2014/main" id="{BB50CA6B-330E-CDAC-6A28-D4BDFE75AB10}"/>
              </a:ext>
            </a:extLst>
          </p:cNvPr>
          <p:cNvSpPr txBox="1"/>
          <p:nvPr/>
        </p:nvSpPr>
        <p:spPr>
          <a:xfrm>
            <a:off x="2793245" y="2279929"/>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A, B, C, D, E, F.</a:t>
            </a:r>
            <a:endParaRPr lang="vi-VN" sz="2600"/>
          </a:p>
        </p:txBody>
      </p:sp>
      <p:sp>
        <p:nvSpPr>
          <p:cNvPr id="26" name="TextBox 25">
            <a:extLst>
              <a:ext uri="{FF2B5EF4-FFF2-40B4-BE49-F238E27FC236}">
                <a16:creationId xmlns:a16="http://schemas.microsoft.com/office/drawing/2014/main" id="{9D939CB6-29DB-BFC3-C21A-5301E8E7B33B}"/>
              </a:ext>
            </a:extLst>
          </p:cNvPr>
          <p:cNvSpPr txBox="1"/>
          <p:nvPr/>
        </p:nvSpPr>
        <p:spPr>
          <a:xfrm>
            <a:off x="2952284" y="3555551"/>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ABED, ACFD, BCFE</a:t>
            </a:r>
            <a:r>
              <a:rPr lang="en-US" sz="1800">
                <a:solidFill>
                  <a:srgbClr val="3333FF"/>
                </a:solidFill>
                <a:latin typeface="Times New Roman" panose="02020603050405020304" pitchFamily="18" charset="0"/>
                <a:cs typeface="Times New Roman" panose="02020603050405020304" pitchFamily="18" charset="0"/>
              </a:rPr>
              <a:t>.</a:t>
            </a:r>
            <a:endParaRPr lang="vi-VN"/>
          </a:p>
        </p:txBody>
      </p:sp>
      <p:sp>
        <p:nvSpPr>
          <p:cNvPr id="28" name="TextBox 27">
            <a:extLst>
              <a:ext uri="{FF2B5EF4-FFF2-40B4-BE49-F238E27FC236}">
                <a16:creationId xmlns:a16="http://schemas.microsoft.com/office/drawing/2014/main" id="{505385F6-97C8-3151-1D2C-D3E041EB6915}"/>
              </a:ext>
            </a:extLst>
          </p:cNvPr>
          <p:cNvSpPr txBox="1"/>
          <p:nvPr/>
        </p:nvSpPr>
        <p:spPr>
          <a:xfrm>
            <a:off x="3012186" y="2900168"/>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AD, BE, CF.</a:t>
            </a:r>
            <a:endParaRPr lang="vi-VN" sz="2600"/>
          </a:p>
        </p:txBody>
      </p:sp>
      <p:sp>
        <p:nvSpPr>
          <p:cNvPr id="30" name="TextBox 29">
            <a:extLst>
              <a:ext uri="{FF2B5EF4-FFF2-40B4-BE49-F238E27FC236}">
                <a16:creationId xmlns:a16="http://schemas.microsoft.com/office/drawing/2014/main" id="{7631A187-E8C6-5779-428A-6EC812C0E7F2}"/>
              </a:ext>
            </a:extLst>
          </p:cNvPr>
          <p:cNvSpPr txBox="1"/>
          <p:nvPr/>
        </p:nvSpPr>
        <p:spPr>
          <a:xfrm>
            <a:off x="3390273" y="4198197"/>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mặt ABC, mặt DEF.</a:t>
            </a:r>
            <a:endParaRPr lang="vi-VN" sz="2600"/>
          </a:p>
        </p:txBody>
      </p:sp>
      <p:sp>
        <p:nvSpPr>
          <p:cNvPr id="32" name="TextBox 31">
            <a:extLst>
              <a:ext uri="{FF2B5EF4-FFF2-40B4-BE49-F238E27FC236}">
                <a16:creationId xmlns:a16="http://schemas.microsoft.com/office/drawing/2014/main" id="{EB000821-2CC4-7B83-C0B3-368E39B95846}"/>
              </a:ext>
            </a:extLst>
          </p:cNvPr>
          <p:cNvSpPr txBox="1"/>
          <p:nvPr/>
        </p:nvSpPr>
        <p:spPr>
          <a:xfrm>
            <a:off x="2952284" y="4862763"/>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độ dài cạnh AD (hoặc BE, CF)</a:t>
            </a:r>
            <a:endParaRPr lang="vi-VN" sz="2600"/>
          </a:p>
        </p:txBody>
      </p:sp>
    </p:spTree>
    <p:custDataLst>
      <p:tags r:id="rId1"/>
    </p:custDataLst>
    <p:extLst>
      <p:ext uri="{BB962C8B-B14F-4D97-AF65-F5344CB8AC3E}">
        <p14:creationId xmlns:p14="http://schemas.microsoft.com/office/powerpoint/2010/main" val="28052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4" grpId="0"/>
      <p:bldP spid="16" grpId="0"/>
      <p:bldP spid="21" grpId="0"/>
      <p:bldP spid="22" grpId="0"/>
      <p:bldP spid="23" grpId="0"/>
      <p:bldP spid="24" grpId="0"/>
      <p:bldP spid="26" grpId="0"/>
      <p:bldP spid="28"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1"/>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04B3F9-5D9D-7A59-C825-AA08DB9CB4A4}"/>
              </a:ext>
            </a:extLst>
          </p:cNvPr>
          <p:cNvPicPr>
            <a:picLocks noChangeAspect="1"/>
          </p:cNvPicPr>
          <p:nvPr/>
        </p:nvPicPr>
        <p:blipFill>
          <a:blip r:embed="rId5"/>
          <a:stretch>
            <a:fillRect/>
          </a:stretch>
        </p:blipFill>
        <p:spPr>
          <a:xfrm>
            <a:off x="7698436" y="1827180"/>
            <a:ext cx="3101454" cy="3922995"/>
          </a:xfrm>
          <a:prstGeom prst="rect">
            <a:avLst/>
          </a:prstGeom>
        </p:spPr>
      </p:pic>
      <p:sp>
        <p:nvSpPr>
          <p:cNvPr id="12" name="TextBox 11">
            <a:extLst>
              <a:ext uri="{FF2B5EF4-FFF2-40B4-BE49-F238E27FC236}">
                <a16:creationId xmlns:a16="http://schemas.microsoft.com/office/drawing/2014/main" id="{DBD1108E-4B68-21B7-1A40-88E134CDC93D}"/>
              </a:ext>
            </a:extLst>
          </p:cNvPr>
          <p:cNvSpPr txBox="1"/>
          <p:nvPr/>
        </p:nvSpPr>
        <p:spPr>
          <a:xfrm>
            <a:off x="802115" y="1827181"/>
            <a:ext cx="1835248" cy="491609"/>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a) Mặt đáy:</a:t>
            </a:r>
          </a:p>
        </p:txBody>
      </p:sp>
      <p:grpSp>
        <p:nvGrpSpPr>
          <p:cNvPr id="13" name="Group 18">
            <a:extLst>
              <a:ext uri="{FF2B5EF4-FFF2-40B4-BE49-F238E27FC236}">
                <a16:creationId xmlns:a16="http://schemas.microsoft.com/office/drawing/2014/main" id="{05F91997-1208-26DB-6593-C3E37E472F9E}"/>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4" name="AutoShape 77">
              <a:extLst>
                <a:ext uri="{FF2B5EF4-FFF2-40B4-BE49-F238E27FC236}">
                  <a16:creationId xmlns:a16="http://schemas.microsoft.com/office/drawing/2014/main" id="{0AAD4C8C-CD16-DEE5-C252-40B3A45C030E}"/>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5" name="AutoShape 78">
              <a:extLst>
                <a:ext uri="{FF2B5EF4-FFF2-40B4-BE49-F238E27FC236}">
                  <a16:creationId xmlns:a16="http://schemas.microsoft.com/office/drawing/2014/main" id="{D11207E2-01CD-86C5-CD80-AA16E8119223}"/>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BC43B96E-24F6-4959-4CB6-AB50FDA108B9}"/>
              </a:ext>
            </a:extLst>
          </p:cNvPr>
          <p:cNvSpPr txBox="1"/>
          <p:nvPr/>
        </p:nvSpPr>
        <p:spPr>
          <a:xfrm>
            <a:off x="802115" y="1105693"/>
            <a:ext cx="9165515" cy="523220"/>
          </a:xfrm>
          <a:prstGeom prst="rect">
            <a:avLst/>
          </a:prstGeom>
          <a:noFill/>
        </p:spPr>
        <p:txBody>
          <a:bodyPr wrap="square">
            <a:spAutoFit/>
          </a:bodyPr>
          <a:lstStyle/>
          <a:p>
            <a:r>
              <a:rPr lang="vi-VN" sz="2800" b="1">
                <a:solidFill>
                  <a:srgbClr val="3333FF"/>
                </a:solidFill>
                <a:latin typeface="+mj-lt"/>
              </a:rPr>
              <a:t>1. Hình lăng trụ đứng tam giác, hình lăng trụ đứng tứ giác </a:t>
            </a:r>
            <a:endParaRPr lang="vi-VN" sz="2800">
              <a:solidFill>
                <a:srgbClr val="3333FF"/>
              </a:solidFill>
              <a:latin typeface="+mj-lt"/>
            </a:endParaRPr>
          </a:p>
        </p:txBody>
      </p:sp>
      <p:sp>
        <p:nvSpPr>
          <p:cNvPr id="17" name="TextBox 16">
            <a:extLst>
              <a:ext uri="{FF2B5EF4-FFF2-40B4-BE49-F238E27FC236}">
                <a16:creationId xmlns:a16="http://schemas.microsoft.com/office/drawing/2014/main" id="{22C9D8CD-0E56-4A2D-79BB-A960FDCCC8E0}"/>
              </a:ext>
            </a:extLst>
          </p:cNvPr>
          <p:cNvSpPr txBox="1"/>
          <p:nvPr/>
        </p:nvSpPr>
        <p:spPr>
          <a:xfrm>
            <a:off x="802115" y="2318790"/>
            <a:ext cx="1520461" cy="491160"/>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Mặt bên:</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FB75A08-051B-3936-917C-31379D9CB603}"/>
              </a:ext>
            </a:extLst>
          </p:cNvPr>
          <p:cNvSpPr txBox="1"/>
          <p:nvPr/>
        </p:nvSpPr>
        <p:spPr>
          <a:xfrm>
            <a:off x="758140" y="2837326"/>
            <a:ext cx="4386959" cy="491160"/>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b) Cạnh bên AE bằng với cạnh:</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C52A397-A906-1936-7209-3F23C42F06A9}"/>
              </a:ext>
            </a:extLst>
          </p:cNvPr>
          <p:cNvSpPr txBox="1"/>
          <p:nvPr/>
        </p:nvSpPr>
        <p:spPr>
          <a:xfrm>
            <a:off x="758140" y="3414957"/>
            <a:ext cx="6094206" cy="919291"/>
          </a:xfrm>
          <a:prstGeom prst="rect">
            <a:avLst/>
          </a:prstGeom>
          <a:noFill/>
        </p:spPr>
        <p:txBody>
          <a:bodyPr wrap="square">
            <a:spAutoFit/>
          </a:bodyPr>
          <a:lstStyle/>
          <a:p>
            <a:pPr marL="0" marR="0" algn="just">
              <a:lnSpc>
                <a:spcPct val="107000"/>
              </a:lnSpc>
              <a:spcBef>
                <a:spcPts val="0"/>
              </a:spcBef>
              <a:spcAft>
                <a:spcPts val="800"/>
              </a:spcAft>
            </a:pPr>
            <a:r>
              <a:rPr lang="en-US" sz="2600" b="1" i="1">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Hình lăng trụ đứng tứ giác:</a:t>
            </a: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là hình lăng trụ đứng có hai đáy là hình tứ giác.</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9A34C08-38C7-CCF4-4802-6EFF80C6D35F}"/>
              </a:ext>
            </a:extLst>
          </p:cNvPr>
          <p:cNvSpPr txBox="1"/>
          <p:nvPr/>
        </p:nvSpPr>
        <p:spPr>
          <a:xfrm>
            <a:off x="758140" y="4420719"/>
            <a:ext cx="6094206" cy="892552"/>
          </a:xfrm>
          <a:prstGeom prst="rect">
            <a:avLst/>
          </a:prstGeom>
          <a:noFill/>
        </p:spPr>
        <p:txBody>
          <a:bodyPr wrap="square">
            <a:spAutoFit/>
          </a:bodyPr>
          <a:lstStyle/>
          <a:p>
            <a:r>
              <a:rPr lang="en-US" sz="2600" b="1">
                <a:solidFill>
                  <a:srgbClr val="3333FF"/>
                </a:solidFill>
                <a:effectLst/>
                <a:latin typeface="Times New Roman" panose="02020603050405020304" pitchFamily="18" charset="0"/>
                <a:ea typeface="Arial" panose="020B0604020202020204" pitchFamily="34" charset="0"/>
              </a:rPr>
              <a:t>* </a:t>
            </a:r>
            <a:r>
              <a:rPr lang="en-US" sz="2600" b="1" i="1">
                <a:solidFill>
                  <a:srgbClr val="3333FF"/>
                </a:solidFill>
                <a:effectLst/>
                <a:latin typeface="Times New Roman" panose="02020603050405020304" pitchFamily="18" charset="0"/>
                <a:ea typeface="Arial" panose="020B0604020202020204" pitchFamily="34" charset="0"/>
              </a:rPr>
              <a:t>Chú ý:</a:t>
            </a:r>
            <a:r>
              <a:rPr lang="en-US" sz="2600">
                <a:solidFill>
                  <a:srgbClr val="3333FF"/>
                </a:solidFill>
                <a:effectLst/>
                <a:latin typeface="Times New Roman" panose="02020603050405020304" pitchFamily="18" charset="0"/>
                <a:ea typeface="Arial" panose="020B0604020202020204" pitchFamily="34" charset="0"/>
              </a:rPr>
              <a:t> Hình hộp chữ nhật, hình lập phương là hình lăng trụ đứng tam giác.</a:t>
            </a:r>
            <a:endParaRPr lang="vi-VN" sz="2600">
              <a:solidFill>
                <a:srgbClr val="3333FF"/>
              </a:solidFill>
            </a:endParaRPr>
          </a:p>
        </p:txBody>
      </p:sp>
      <p:sp>
        <p:nvSpPr>
          <p:cNvPr id="21" name="TextBox 20">
            <a:extLst>
              <a:ext uri="{FF2B5EF4-FFF2-40B4-BE49-F238E27FC236}">
                <a16:creationId xmlns:a16="http://schemas.microsoft.com/office/drawing/2014/main" id="{14B9ACE8-B08B-435E-A544-85401351B88C}"/>
              </a:ext>
            </a:extLst>
          </p:cNvPr>
          <p:cNvSpPr txBox="1"/>
          <p:nvPr/>
        </p:nvSpPr>
        <p:spPr>
          <a:xfrm>
            <a:off x="2416735" y="1825049"/>
            <a:ext cx="6094206" cy="491609"/>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ABCD, EFGH</a:t>
            </a:r>
          </a:p>
        </p:txBody>
      </p:sp>
      <p:sp>
        <p:nvSpPr>
          <p:cNvPr id="22" name="TextBox 21">
            <a:extLst>
              <a:ext uri="{FF2B5EF4-FFF2-40B4-BE49-F238E27FC236}">
                <a16:creationId xmlns:a16="http://schemas.microsoft.com/office/drawing/2014/main" id="{DB5DC990-1352-104A-BCE9-CD5C17C20A4B}"/>
              </a:ext>
            </a:extLst>
          </p:cNvPr>
          <p:cNvSpPr txBox="1"/>
          <p:nvPr/>
        </p:nvSpPr>
        <p:spPr>
          <a:xfrm>
            <a:off x="2025972" y="2317107"/>
            <a:ext cx="6094206" cy="491160"/>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ABFE, BCGF, CDHG, DAEH.</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7FFF72F4-2275-0FCC-3321-0D2433B7DCF9}"/>
              </a:ext>
            </a:extLst>
          </p:cNvPr>
          <p:cNvSpPr txBox="1"/>
          <p:nvPr/>
        </p:nvSpPr>
        <p:spPr>
          <a:xfrm>
            <a:off x="5145099" y="2842066"/>
            <a:ext cx="6094206" cy="491160"/>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BF, CG, DH.</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25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1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412311A7-1E04-C296-E79A-6A03AC1FE2CF}"/>
              </a:ext>
            </a:extLst>
          </p:cNvPr>
          <p:cNvPicPr>
            <a:picLocks noChangeAspect="1"/>
          </p:cNvPicPr>
          <p:nvPr/>
        </p:nvPicPr>
        <p:blipFill>
          <a:blip r:embed="rId5"/>
          <a:stretch>
            <a:fillRect/>
          </a:stretch>
        </p:blipFill>
        <p:spPr>
          <a:xfrm>
            <a:off x="7806746" y="1112702"/>
            <a:ext cx="3449056" cy="4167609"/>
          </a:xfrm>
          <a:prstGeom prst="rect">
            <a:avLst/>
          </a:prstGeom>
        </p:spPr>
      </p:pic>
      <p:pic>
        <p:nvPicPr>
          <p:cNvPr id="9" name="Picture 4">
            <a:extLst>
              <a:ext uri="{FF2B5EF4-FFF2-40B4-BE49-F238E27FC236}">
                <a16:creationId xmlns:a16="http://schemas.microsoft.com/office/drawing/2014/main" id="{4443A460-6A30-B404-5D30-63C93E3676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F33FB04-5533-F818-D226-87AEA6B9CEFA}"/>
              </a:ext>
            </a:extLst>
          </p:cNvPr>
          <p:cNvSpPr txBox="1"/>
          <p:nvPr/>
        </p:nvSpPr>
        <p:spPr>
          <a:xfrm>
            <a:off x="365759" y="1632472"/>
            <a:ext cx="9165515" cy="492443"/>
          </a:xfrm>
          <a:prstGeom prst="rect">
            <a:avLst/>
          </a:prstGeom>
          <a:noFill/>
        </p:spPr>
        <p:txBody>
          <a:bodyPr wrap="square">
            <a:spAutoFit/>
          </a:bodyPr>
          <a:lstStyle/>
          <a:p>
            <a:r>
              <a:rPr lang="vi-VN" sz="2600">
                <a:solidFill>
                  <a:srgbClr val="3333FF"/>
                </a:solidFill>
                <a:latin typeface="+mj-lt"/>
              </a:rPr>
              <a:t>Quan sát hình a) và tìm độ dài các cạnh: </a:t>
            </a:r>
          </a:p>
        </p:txBody>
      </p:sp>
      <p:graphicFrame>
        <p:nvGraphicFramePr>
          <p:cNvPr id="6" name="Object 5">
            <a:extLst>
              <a:ext uri="{FF2B5EF4-FFF2-40B4-BE49-F238E27FC236}">
                <a16:creationId xmlns:a16="http://schemas.microsoft.com/office/drawing/2014/main" id="{67FA67F4-DC45-ABB0-DE87-E1380A0B6C29}"/>
              </a:ext>
            </a:extLst>
          </p:cNvPr>
          <p:cNvGraphicFramePr>
            <a:graphicFrameLocks noChangeAspect="1"/>
          </p:cNvGraphicFramePr>
          <p:nvPr>
            <p:extLst>
              <p:ext uri="{D42A27DB-BD31-4B8C-83A1-F6EECF244321}">
                <p14:modId xmlns:p14="http://schemas.microsoft.com/office/powerpoint/2010/main" val="2165254344"/>
              </p:ext>
            </p:extLst>
          </p:nvPr>
        </p:nvGraphicFramePr>
        <p:xfrm>
          <a:off x="365759" y="2203580"/>
          <a:ext cx="3581400" cy="606425"/>
        </p:xfrm>
        <a:graphic>
          <a:graphicData uri="http://schemas.openxmlformats.org/presentationml/2006/ole">
            <mc:AlternateContent xmlns:mc="http://schemas.openxmlformats.org/markup-compatibility/2006">
              <mc:Choice xmlns:v="urn:schemas-microsoft-com:vml" Requires="v">
                <p:oleObj name="Equation" r:id="rId7" imgW="1574640" imgH="266400" progId="Equation.DSMT4">
                  <p:embed/>
                </p:oleObj>
              </mc:Choice>
              <mc:Fallback>
                <p:oleObj name="Equation" r:id="rId7" imgW="1574640" imgH="266400" progId="Equation.DSMT4">
                  <p:embed/>
                  <p:pic>
                    <p:nvPicPr>
                      <p:cNvPr id="0" name=""/>
                      <p:cNvPicPr/>
                      <p:nvPr/>
                    </p:nvPicPr>
                    <p:blipFill>
                      <a:blip r:embed="rId8"/>
                      <a:stretch>
                        <a:fillRect/>
                      </a:stretch>
                    </p:blipFill>
                    <p:spPr>
                      <a:xfrm>
                        <a:off x="365759" y="2203580"/>
                        <a:ext cx="3581400" cy="606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EFDD05F-F06B-5D2A-A94B-E9191343B88D}"/>
              </a:ext>
            </a:extLst>
          </p:cNvPr>
          <p:cNvGraphicFramePr>
            <a:graphicFrameLocks noChangeAspect="1"/>
          </p:cNvGraphicFramePr>
          <p:nvPr>
            <p:extLst>
              <p:ext uri="{D42A27DB-BD31-4B8C-83A1-F6EECF244321}">
                <p14:modId xmlns:p14="http://schemas.microsoft.com/office/powerpoint/2010/main" val="3938938239"/>
              </p:ext>
            </p:extLst>
          </p:nvPr>
        </p:nvGraphicFramePr>
        <p:xfrm>
          <a:off x="458786" y="2812805"/>
          <a:ext cx="3229469" cy="1528231"/>
        </p:xfrm>
        <a:graphic>
          <a:graphicData uri="http://schemas.openxmlformats.org/presentationml/2006/ole">
            <mc:AlternateContent xmlns:mc="http://schemas.openxmlformats.org/markup-compatibility/2006">
              <mc:Choice xmlns:v="urn:schemas-microsoft-com:vml" Requires="v">
                <p:oleObj name="Equation" r:id="rId9" imgW="1422360" imgH="672840" progId="Equation.DSMT4">
                  <p:embed/>
                </p:oleObj>
              </mc:Choice>
              <mc:Fallback>
                <p:oleObj name="Equation" r:id="rId9" imgW="1422360" imgH="672840" progId="Equation.DSMT4">
                  <p:embed/>
                  <p:pic>
                    <p:nvPicPr>
                      <p:cNvPr id="0" name=""/>
                      <p:cNvPicPr/>
                      <p:nvPr/>
                    </p:nvPicPr>
                    <p:blipFill>
                      <a:blip r:embed="rId10"/>
                      <a:stretch>
                        <a:fillRect/>
                      </a:stretch>
                    </p:blipFill>
                    <p:spPr>
                      <a:xfrm>
                        <a:off x="458786" y="2812805"/>
                        <a:ext cx="3229469" cy="1528231"/>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6617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1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9" name="Picture 4">
            <a:extLst>
              <a:ext uri="{FF2B5EF4-FFF2-40B4-BE49-F238E27FC236}">
                <a16:creationId xmlns:a16="http://schemas.microsoft.com/office/drawing/2014/main" id="{4443A460-6A30-B404-5D30-63C93E3676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F33FB04-5533-F818-D226-87AEA6B9CEFA}"/>
              </a:ext>
            </a:extLst>
          </p:cNvPr>
          <p:cNvSpPr txBox="1"/>
          <p:nvPr/>
        </p:nvSpPr>
        <p:spPr>
          <a:xfrm>
            <a:off x="365759" y="1632472"/>
            <a:ext cx="9165515" cy="492443"/>
          </a:xfrm>
          <a:prstGeom prst="rect">
            <a:avLst/>
          </a:prstGeom>
          <a:noFill/>
        </p:spPr>
        <p:txBody>
          <a:bodyPr wrap="square">
            <a:spAutoFit/>
          </a:bodyPr>
          <a:lstStyle/>
          <a:p>
            <a:r>
              <a:rPr lang="vi-VN" sz="2600">
                <a:solidFill>
                  <a:srgbClr val="3333FF"/>
                </a:solidFill>
                <a:latin typeface="+mj-lt"/>
              </a:rPr>
              <a:t>Quan sát hình b) và tìm độ dài các cạnh: </a:t>
            </a:r>
          </a:p>
        </p:txBody>
      </p:sp>
      <p:pic>
        <p:nvPicPr>
          <p:cNvPr id="13" name="Picture 12">
            <a:extLst>
              <a:ext uri="{FF2B5EF4-FFF2-40B4-BE49-F238E27FC236}">
                <a16:creationId xmlns:a16="http://schemas.microsoft.com/office/drawing/2014/main" id="{D8D6F622-4C2E-0578-8EB0-EE9AD7C2DA17}"/>
              </a:ext>
            </a:extLst>
          </p:cNvPr>
          <p:cNvPicPr>
            <a:picLocks noChangeAspect="1"/>
          </p:cNvPicPr>
          <p:nvPr/>
        </p:nvPicPr>
        <p:blipFill>
          <a:blip r:embed="rId6"/>
          <a:stretch>
            <a:fillRect/>
          </a:stretch>
        </p:blipFill>
        <p:spPr>
          <a:xfrm>
            <a:off x="7898878" y="1346814"/>
            <a:ext cx="3739568" cy="3878714"/>
          </a:xfrm>
          <a:prstGeom prst="rect">
            <a:avLst/>
          </a:prstGeom>
        </p:spPr>
      </p:pic>
      <p:graphicFrame>
        <p:nvGraphicFramePr>
          <p:cNvPr id="3" name="Object 2">
            <a:extLst>
              <a:ext uri="{FF2B5EF4-FFF2-40B4-BE49-F238E27FC236}">
                <a16:creationId xmlns:a16="http://schemas.microsoft.com/office/drawing/2014/main" id="{8946F3B6-48B2-3381-E848-695FEC3EA998}"/>
              </a:ext>
            </a:extLst>
          </p:cNvPr>
          <p:cNvGraphicFramePr>
            <a:graphicFrameLocks noChangeAspect="1"/>
          </p:cNvGraphicFramePr>
          <p:nvPr>
            <p:extLst>
              <p:ext uri="{D42A27DB-BD31-4B8C-83A1-F6EECF244321}">
                <p14:modId xmlns:p14="http://schemas.microsoft.com/office/powerpoint/2010/main" val="3562056060"/>
              </p:ext>
            </p:extLst>
          </p:nvPr>
        </p:nvGraphicFramePr>
        <p:xfrm>
          <a:off x="419678" y="2265238"/>
          <a:ext cx="2939053" cy="492443"/>
        </p:xfrm>
        <a:graphic>
          <a:graphicData uri="http://schemas.openxmlformats.org/presentationml/2006/ole">
            <mc:AlternateContent xmlns:mc="http://schemas.openxmlformats.org/markup-compatibility/2006">
              <mc:Choice xmlns:v="urn:schemas-microsoft-com:vml" Requires="v">
                <p:oleObj name="Equation" r:id="rId7" imgW="1206360" imgH="203040" progId="Equation.DSMT4">
                  <p:embed/>
                </p:oleObj>
              </mc:Choice>
              <mc:Fallback>
                <p:oleObj name="Equation" r:id="rId7" imgW="1206360" imgH="203040" progId="Equation.DSMT4">
                  <p:embed/>
                  <p:pic>
                    <p:nvPicPr>
                      <p:cNvPr id="0" name=""/>
                      <p:cNvPicPr/>
                      <p:nvPr/>
                    </p:nvPicPr>
                    <p:blipFill>
                      <a:blip r:embed="rId8"/>
                      <a:stretch>
                        <a:fillRect/>
                      </a:stretch>
                    </p:blipFill>
                    <p:spPr>
                      <a:xfrm>
                        <a:off x="419678" y="2265238"/>
                        <a:ext cx="2939053" cy="49244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67F0DB1-2F3B-E947-E792-433E93669947}"/>
              </a:ext>
            </a:extLst>
          </p:cNvPr>
          <p:cNvGraphicFramePr>
            <a:graphicFrameLocks noChangeAspect="1"/>
          </p:cNvGraphicFramePr>
          <p:nvPr>
            <p:extLst>
              <p:ext uri="{D42A27DB-BD31-4B8C-83A1-F6EECF244321}">
                <p14:modId xmlns:p14="http://schemas.microsoft.com/office/powerpoint/2010/main" val="62364460"/>
              </p:ext>
            </p:extLst>
          </p:nvPr>
        </p:nvGraphicFramePr>
        <p:xfrm>
          <a:off x="365759" y="3009306"/>
          <a:ext cx="4600724" cy="1158224"/>
        </p:xfrm>
        <a:graphic>
          <a:graphicData uri="http://schemas.openxmlformats.org/presentationml/2006/ole">
            <mc:AlternateContent xmlns:mc="http://schemas.openxmlformats.org/markup-compatibility/2006">
              <mc:Choice xmlns:v="urn:schemas-microsoft-com:vml" Requires="v">
                <p:oleObj name="Equation" r:id="rId9" imgW="1815840" imgH="457200" progId="Equation.DSMT4">
                  <p:embed/>
                </p:oleObj>
              </mc:Choice>
              <mc:Fallback>
                <p:oleObj name="Equation" r:id="rId9" imgW="1815840" imgH="457200" progId="Equation.DSMT4">
                  <p:embed/>
                  <p:pic>
                    <p:nvPicPr>
                      <p:cNvPr id="0" name=""/>
                      <p:cNvPicPr/>
                      <p:nvPr/>
                    </p:nvPicPr>
                    <p:blipFill>
                      <a:blip r:embed="rId10"/>
                      <a:stretch>
                        <a:fillRect/>
                      </a:stretch>
                    </p:blipFill>
                    <p:spPr>
                      <a:xfrm>
                        <a:off x="365759" y="3009306"/>
                        <a:ext cx="4600724" cy="1158224"/>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5921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1DB40B00-609C-4557-BDCE-F01AE2181DDA}"/>
  <p:tag name="ISPRING_RESOURCE_FOLDER" val="D:\THCS\L6\GIÁO ÁN-NHÓM\TỔNG HOP PPT_HK1_TOÁN 6\Chương 4-Bài 3-Biểu đồ tranh\"/>
  <p:tag name="ISPRING_PRESENTATION_PATH" val="D:\THCS\L6\GIÁO ÁN-NHÓM\TỔNG HOP PPT_HK1_TOÁN 6\Chương 4-Bài 3-Biểu đồ tranh.pptx"/>
  <p:tag name="ISPRING_PROJECT_VERSION" val="9.3"/>
  <p:tag name="ISPRING_PROJECT_FOLDER_UPDATED" val="1"/>
  <p:tag name="ISPRING_SCREEN_RECS_UPDATED" val="D:\THCS\L6\GIÁO ÁN-NHÓM\TỔNG HOP PPT_HK1_TOÁN 6\Chương 4-Bài 3-Biểu đồ tranh\"/>
  <p:tag name="ISPRING_PRESENTATION_INFO_2" val="&lt;?xml version=&quot;1.0&quot; encoding=&quot;UTF-8&quot; standalone=&quot;no&quot; ?&gt;&#10;&lt;presentation2&gt;&#10;&#10;  &lt;slides&gt;&#10;    &lt;slide id=&quot;{056584D0-673D-45E3-ACDE-EACFA8D43484}&quot; pptId=&quot;282&quot;/&gt;&#10;    &lt;slide id=&quot;{336EDDB4-5E16-4630-8367-5540478E5495}&quot; pptId=&quot;285&quot;/&gt;&#10;    &lt;slide id=&quot;{F47CD519-4ACA-4AAA-B284-DC01E044C15E}&quot; pptId=&quot;257&quot;/&gt;&#10;    &lt;slide id=&quot;{75AFAD0C-1225-4EA0-A933-B79E166BA8B0}&quot; pptId=&quot;256&quot;/&gt;&#10;    &lt;slide id=&quot;{95D558B0-0F88-4319-93C0-5AFDC0098629}&quot; pptId=&quot;286&quot;/&gt;&#10;    &lt;slide id=&quot;{4FB09D27-C299-4C00-A596-040238B3D04E}&quot; pptId=&quot;287&quot;/&gt;&#10;    &lt;slide id=&quot;{0C2C2796-537E-4B71-8674-6CDEDE8DB050}&quot; pptId=&quot;293&quot;/&gt;&#10;    &lt;slide id=&quot;{E7FF6BF1-D6E3-4DE9-8E2F-D4F4D4334F22}&quot; pptId=&quot;296&quot;/&gt;&#10;    &lt;slide id=&quot;{67C81618-0A2A-42D7-9B9C-A474316C9FAB}&quot; pptId=&quot;295&quot;/&gt;&#10;    &lt;slide id=&quot;{87BFEF76-16AF-4833-AF0D-52381065CA2B}&quot; pptId=&quot;298&quot;/&gt;&#10;    &lt;slide id=&quot;{AB447A8F-DEEF-496F-9642-52ACC47C4879}&quot; pptId=&quot;307&quot;/&gt;&#10;    &lt;slide id=&quot;{5E24CD17-43D2-4178-BD8D-FC55F741E946}&quot; pptId=&quot;299&quot;/&gt;&#10;    &lt;slide id=&quot;{B365E73C-3E16-45CE-B603-DCB33D5F7CFC}&quot; pptId=&quot;294&quot;/&gt;&#10;    &lt;slide id=&quot;{63A64033-D84E-4A10-988D-B35F05596B2A}&quot; pptId=&quot;300&quot;/&gt;&#10;    &lt;slide id=&quot;{35345078-0FF7-4AAB-A3B8-5352E73695AB}&quot; pptId=&quot;283&quot;/&gt;&#10;    &lt;slide id=&quot;{D569813D-C5D5-4DBE-B3FA-BDA839F5AD11}&quot; pptId=&quot;284&quot;/&gt;&#10;    &lt;slide id=&quot;{7D776D57-5268-444B-B9C5-7837ED931D5B}&quot; pptId=&quot;301&quot;/&gt;&#10;    &lt;slide id=&quot;{1E847CED-CE09-491A-A2BB-4C3CFCA550E6}&quot; pptId=&quot;302&quot;/&gt;&#10;    &lt;slide id=&quot;{BEEC5C1F-72C8-4029-A7CD-E2910278AA9C}&quot; pptId=&quot;303&quot;/&gt;&#10;    &lt;slide id=&quot;{49AFCEAB-C380-48F3-8601-A02B13D983DC}&quot; pptId=&quot;304&quot;/&gt;&#10;    &lt;slide id=&quot;{25E3B787-50AE-46D8-8C78-5F9BA423C777}&quot; pptId=&quot;305&quot;/&gt;&#10;    &lt;slide id=&quot;{266DFB53-2DD0-4284-A639-B174C40E8D6B}&quot; pptId=&quot;306&quot;/&gt;&#10;    &lt;slide id=&quot;{D21245F8-5764-4C5B-A772-98001BA445A8}&quot; pptId=&quot;281&quot;/&gt;&#10;  &lt;/slides&gt;&#10;&#10;  &lt;narration&gt;&#10;    &lt;audioTracks/&gt;&#10;    &lt;videoTracks&gt;&#10;      &lt;videoTrack muted=&quot;false&quot; name=&quot;Video 1&quot; resource=&quot;d586a795&quot; slideId=&quot;{336EDDB4-5E16-4630-8367-5540478E5495}&quot; startTime=&quot;0&quot; stepIndex=&quot;0&quot; volume=&quot;1&quot;&gt;&#10;        &lt;video format=&quot;yuv420p&quot; frameRate=&quot;30&quot; height=&quot;720&quot; pixelAspectRatio=&quot;1&quot; width=&quot;1280&quot;/&gt;&#10;        &lt;audio channels=&quot;1&quot; format=&quot;s16&quot; sampleRate=&quot;44100&quot;/&gt;&#10;      &lt;/videoTrack&gt;&#10;    &lt;/videoTracks&gt;&#10;  &lt;/narration&gt;&#10;&#10;&lt;/presentation2&gt;&#10;"/>
  <p:tag name="ISPRING_PRESENTATION_TITLE" val="Chương 4-Bài 3-Biểu đồ tranh"/>
</p:tagLst>
</file>

<file path=ppt/tags/tag10.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1.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2.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3.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4.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5.xml><?xml version="1.0" encoding="utf-8"?>
<p:tagLst xmlns:a="http://schemas.openxmlformats.org/drawingml/2006/main" xmlns:r="http://schemas.openxmlformats.org/officeDocument/2006/relationships" xmlns:p="http://schemas.openxmlformats.org/presentationml/2006/main">
  <p:tag name="ISPRING_SLIDE_ID_2" val="{056584D0-673D-45E3-ACDE-EACFA8D43484}"/>
  <p:tag name="GENSWF_ADVANCE_TIME" val="5.000"/>
  <p:tag name="ISPRING_CUSTOM_TIMING_USED" val="1"/>
  <p:tag name="GENSWF_SLIDE_UID" val="{82C822D8-76B0-4CFA-81A3-5D063710D579}:282"/>
</p:tagLst>
</file>

<file path=ppt/tags/tag16.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7.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8.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9.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2.xml><?xml version="1.0" encoding="utf-8"?>
<p:tagLst xmlns:a="http://schemas.openxmlformats.org/drawingml/2006/main" xmlns:r="http://schemas.openxmlformats.org/officeDocument/2006/relationships" xmlns:p="http://schemas.openxmlformats.org/presentationml/2006/main">
  <p:tag name="ISPRING_SLIDE_ID_2" val="{056584D0-673D-45E3-ACDE-EACFA8D43484}"/>
  <p:tag name="GENSWF_ADVANCE_TIME" val="5.000"/>
  <p:tag name="ISPRING_CUSTOM_TIMING_USED" val="1"/>
  <p:tag name="GENSWF_SLIDE_UID" val="{82C822D8-76B0-4CFA-81A3-5D063710D579}:282"/>
</p:tagLst>
</file>

<file path=ppt/tags/tag20.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21.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22.xml><?xml version="1.0" encoding="utf-8"?>
<p:tagLst xmlns:a="http://schemas.openxmlformats.org/drawingml/2006/main" xmlns:r="http://schemas.openxmlformats.org/officeDocument/2006/relationships" xmlns:p="http://schemas.openxmlformats.org/presentationml/2006/main">
  <p:tag name="ISPRING_SLIDE_ID_2" val="{266DFB53-2DD0-4284-A639-B174C40E8D6B}"/>
  <p:tag name="GENSWF_ADVANCE_TIME" val="5.000"/>
  <p:tag name="TIMING" val="|0.001"/>
  <p:tag name="ISPRING_CUSTOM_TIMING_USED" val="1"/>
  <p:tag name="GENSWF_SLIDE_UID" val="{BD526E3B-9A8E-4523-B1EC-918754B25915}:306"/>
</p:tagLst>
</file>

<file path=ppt/tags/tag23.xml><?xml version="1.0" encoding="utf-8"?>
<p:tagLst xmlns:a="http://schemas.openxmlformats.org/drawingml/2006/main" xmlns:r="http://schemas.openxmlformats.org/officeDocument/2006/relationships" xmlns:p="http://schemas.openxmlformats.org/presentationml/2006/main">
  <p:tag name="ISPRING_SLIDE_ID_2" val="{D21245F8-5764-4C5B-A772-98001BA445A8}"/>
  <p:tag name="GENSWF_ADVANCE_TIME" val="5.000"/>
  <p:tag name="ISPRING_CUSTOM_TIMING_USED" val="1"/>
  <p:tag name="GENSWF_SLIDE_UID" val="{337AE2EE-460B-4226-89FF-8D89D4EAF1F2}:281"/>
</p:tagLst>
</file>

<file path=ppt/tags/tag3.xml><?xml version="1.0" encoding="utf-8"?>
<p:tagLst xmlns:a="http://schemas.openxmlformats.org/drawingml/2006/main" xmlns:r="http://schemas.openxmlformats.org/officeDocument/2006/relationships" xmlns:p="http://schemas.openxmlformats.org/presentationml/2006/main">
  <p:tag name="ISPRING_SLIDE_ID_2" val="{336EDDB4-5E16-4630-8367-5540478E5495}"/>
  <p:tag name="GENSWF_ADVANCE_TIME" val="24.226"/>
  <p:tag name="ISPRING_CUSTOM_TIMING_USED" val="1"/>
  <p:tag name="GENSWF_SLIDE_UID" val="{B07C62AF-AFEE-4086-BD6A-64F6D40B0DAA}:285"/>
</p:tagLst>
</file>

<file path=ppt/tags/tag4.xml><?xml version="1.0" encoding="utf-8"?>
<p:tagLst xmlns:a="http://schemas.openxmlformats.org/drawingml/2006/main" xmlns:r="http://schemas.openxmlformats.org/officeDocument/2006/relationships" xmlns:p="http://schemas.openxmlformats.org/presentationml/2006/main">
  <p:tag name="ISPRING_SLIDE_ID_2" val="{F47CD519-4ACA-4AAA-B284-DC01E044C15E}"/>
  <p:tag name="GENSWF_ADVANCE_TIME" val="5.000"/>
  <p:tag name="TIMING" val="|0.001|0.001|0.001|0.001"/>
  <p:tag name="ISPRING_CUSTOM_TIMING_USED" val="1"/>
  <p:tag name="GENSWF_SLIDE_UID" val="{F0A12E02-B954-4154-A809-A960EA1E68B5}:257"/>
</p:tagLst>
</file>

<file path=ppt/tags/tag5.xml><?xml version="1.0" encoding="utf-8"?>
<p:tagLst xmlns:a="http://schemas.openxmlformats.org/drawingml/2006/main" xmlns:r="http://schemas.openxmlformats.org/officeDocument/2006/relationships" xmlns:p="http://schemas.openxmlformats.org/presentationml/2006/main">
  <p:tag name="ISPRING_SLIDE_ID_2" val="{75AFAD0C-1225-4EA0-A933-B79E166BA8B0}"/>
  <p:tag name="GENSWF_ADVANCE_TIME" val="5.000"/>
  <p:tag name="ISPRING_CUSTOM_TIMING_USED" val="1"/>
  <p:tag name="GENSWF_SLIDE_UID" val="{8E1C81E6-401A-4700-BC88-D1A24F705637}:256"/>
</p:tagLst>
</file>

<file path=ppt/tags/tag6.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7.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8.xml><?xml version="1.0" encoding="utf-8"?>
<p:tagLst xmlns:a="http://schemas.openxmlformats.org/drawingml/2006/main" xmlns:r="http://schemas.openxmlformats.org/officeDocument/2006/relationships" xmlns:p="http://schemas.openxmlformats.org/presentationml/2006/main">
  <p:tag name="ISPRING_SLIDE_ID_2" val="{4FB09D27-C299-4C00-A596-040238B3D04E}"/>
  <p:tag name="GENSWF_ADVANCE_TIME" val="5.000"/>
  <p:tag name="TIMING" val="|0.001|0.001"/>
  <p:tag name="ISPRING_CUSTOM_TIMING_USED" val="1"/>
  <p:tag name="GENSWF_SLIDE_UID" val="{2F88E8B8-2EA7-47A5-96B2-EEB48B1C141C}:287"/>
</p:tagLst>
</file>

<file path=ppt/tags/tag9.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1047</Words>
  <PresentationFormat>Widescreen</PresentationFormat>
  <Paragraphs>155</Paragraphs>
  <Slides>22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Bookman Old Style</vt:lpstr>
      <vt:lpstr>Calibri</vt:lpstr>
      <vt:lpstr>Calibri Light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 Hình ABC.DEF là hình lăng trụ đứng.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Tìm thêm các hình ảnh thực tế về hình lăng trụ đứng tam giác, lăng trụ đứng tứ giác trong thực tế. - Tìm hiểu về cột mốc ngã ba biên giới ba nước Việt Nam – Lào – Campuchia. - Làm bài tập 2/57 và 6/58.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2021-07-20T15:43:28Z</dcterms:created>
  <dcterms:modified xsi:type="dcterms:W3CDTF">2022-07-29T06:58:02Z</dcterms:modified>
</cp:coreProperties>
</file>