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02" r:id="rId3"/>
  </p:sldMasterIdLst>
  <p:notesMasterIdLst>
    <p:notesMasterId r:id="rId20"/>
  </p:notesMasterIdLst>
  <p:sldIdLst>
    <p:sldId id="258" r:id="rId4"/>
    <p:sldId id="281" r:id="rId5"/>
    <p:sldId id="321" r:id="rId6"/>
    <p:sldId id="324" r:id="rId7"/>
    <p:sldId id="325" r:id="rId8"/>
    <p:sldId id="319" r:id="rId9"/>
    <p:sldId id="326" r:id="rId10"/>
    <p:sldId id="328" r:id="rId11"/>
    <p:sldId id="329" r:id="rId12"/>
    <p:sldId id="260" r:id="rId13"/>
    <p:sldId id="284" r:id="rId14"/>
    <p:sldId id="275" r:id="rId15"/>
    <p:sldId id="318" r:id="rId16"/>
    <p:sldId id="277" r:id="rId17"/>
    <p:sldId id="314" r:id="rId18"/>
    <p:sldId id="3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76B"/>
    <a:srgbClr val="293B97"/>
    <a:srgbClr val="FFC5F4"/>
    <a:srgbClr val="FF33CC"/>
    <a:srgbClr val="FAFEC6"/>
    <a:srgbClr val="F5FCC8"/>
    <a:srgbClr val="EDF2D2"/>
    <a:srgbClr val="E9EB9F"/>
    <a:srgbClr val="F4F7E1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80" d="100"/>
          <a:sy n="80" d="100"/>
        </p:scale>
        <p:origin x="-754" y="-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9FC45-5179-4366-A4D4-F180247C446B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687C5-91D9-4DCF-AFE5-6B6F5D24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687C5-91D9-4DCF-AFE5-6B6F5D24B7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1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D27E9EA-8EA3-4273-B539-1B8091F0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0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0512B38-4D8E-40D1-BDEF-6B7E2D452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95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65F215-FE21-433B-88D5-A81BE1CAA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0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EC1466C-D346-49BB-A61B-BFFD17124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9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DE81CD-5E40-4449-A347-1F579D08B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59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A06E62B-774E-48CC-B38E-9C169AECD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87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2F1B3A-6D89-4935-A388-8653B24F1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97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A8A5A21-90A5-4782-AA49-7DE249524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9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05FA816-02FA-4582-9224-7ED0309B2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6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5CB600-D205-401C-8AAC-6E81FE56E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86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B95F03-5529-4521-8280-9FFBF2670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6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2D1211C-BDE4-4CB6-B1F1-158C7720B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6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2611F4-B842-44F8-8F1E-92E13FD3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4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F576-12A9-4782-9BD3-964EDBBB22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231589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1448F-6549-4BA6-8556-04F4AE980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151117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D0C03-4C3A-42B1-B5DD-388500E52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153874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85495-3822-4BF4-ABF0-FE41B55173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29201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9CC7B-46C6-4598-9CB2-DD5190F56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01562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13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F4F95-BA95-4478-80F5-2B1993A87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0087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B9145-6D76-40FF-B9CC-29EB424103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708602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84705-06BB-4227-BBB6-AE1D5B89C4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160259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2005-FDE0-485A-B122-81C144556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72128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6B259-0C3D-49B8-9766-8890B3837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64130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F8E0-3DBD-455F-BE5E-8625AF2A3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15678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1F25558-D4BD-4763-9330-93CC63142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1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6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E41B-0BE4-44FA-A54E-55DD37A3B52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6080A7-29D3-4ADC-BB19-958F4D57AA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599549-B3BA-45F2-A0CB-53FA8340A4C9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9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981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95387" y="1655763"/>
            <a:ext cx="97440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153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791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2438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2209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733800" y="5562603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767140" y="4621216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24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24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24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Hội</a:t>
            </a: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5950" y="0"/>
            <a:ext cx="4400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123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652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in chào! Tôi là con bìm bịp, và là loài chim có thể trông nhà thay ch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939605"/>
            <a:ext cx="11353800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HP-222"/>
              </a:rPr>
              <a:t>Bìm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bịp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thích</a:t>
            </a:r>
            <a:r>
              <a:rPr lang="en-US" sz="2800" b="1" dirty="0" smtClean="0">
                <a:latin typeface="HP-222"/>
              </a:rPr>
              <a:t> ở </a:t>
            </a:r>
            <a:r>
              <a:rPr lang="en-US" sz="2800" b="1" dirty="0" err="1" smtClean="0">
                <a:latin typeface="HP-222"/>
              </a:rPr>
              <a:t>nơi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có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nhiều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bụi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rậm</a:t>
            </a:r>
            <a:r>
              <a:rPr lang="en-US" sz="2800" b="1" dirty="0" smtClean="0">
                <a:latin typeface="HP-222"/>
              </a:rPr>
              <a:t>, </a:t>
            </a:r>
            <a:r>
              <a:rPr lang="en-US" sz="2800" b="1" dirty="0" err="1" smtClean="0">
                <a:latin typeface="HP-222"/>
              </a:rPr>
              <a:t>cây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cối</a:t>
            </a:r>
            <a:r>
              <a:rPr lang="en-US" sz="2800" b="1" dirty="0" smtClean="0">
                <a:latin typeface="HP-222"/>
              </a:rPr>
              <a:t> um </a:t>
            </a:r>
            <a:r>
              <a:rPr lang="en-US" sz="2800" b="1" dirty="0" err="1" smtClean="0">
                <a:latin typeface="HP-222"/>
              </a:rPr>
              <a:t>tùm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gần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sông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suối</a:t>
            </a:r>
            <a:r>
              <a:rPr lang="en-US" sz="2800" b="1" dirty="0" smtClean="0">
                <a:latin typeface="HP-222"/>
              </a:rPr>
              <a:t>, </a:t>
            </a:r>
            <a:r>
              <a:rPr lang="en-US" sz="2800" b="1" dirty="0" err="1" smtClean="0">
                <a:latin typeface="HP-222"/>
              </a:rPr>
              <a:t>đầm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lầy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vì</a:t>
            </a:r>
            <a:r>
              <a:rPr lang="en-US" sz="2800" b="1" dirty="0" smtClean="0">
                <a:latin typeface="HP-222"/>
              </a:rPr>
              <a:t> t</a:t>
            </a:r>
            <a:r>
              <a:rPr lang="vi-VN" sz="2800" b="1" dirty="0" smtClean="0"/>
              <a:t>hức </a:t>
            </a:r>
            <a:r>
              <a:rPr lang="vi-VN" sz="2800" b="1" dirty="0"/>
              <a:t>ăn ưa thích của </a:t>
            </a:r>
            <a:r>
              <a:rPr lang="en-US" sz="2800" b="1" dirty="0" err="1" smtClean="0">
                <a:latin typeface="HP-222"/>
              </a:rPr>
              <a:t>chúng</a:t>
            </a:r>
            <a:r>
              <a:rPr lang="vi-VN" sz="2800" b="1" dirty="0" smtClean="0"/>
              <a:t> </a:t>
            </a:r>
            <a:r>
              <a:rPr lang="vi-VN" sz="2800" b="1" dirty="0"/>
              <a:t>là các động vật sống nhỏ </a:t>
            </a:r>
            <a:r>
              <a:rPr lang="vi-VN" sz="2800" b="1" dirty="0" smtClean="0"/>
              <a:t>như</a:t>
            </a:r>
            <a:r>
              <a:rPr lang="en-US" sz="2800" b="1" dirty="0" smtClean="0">
                <a:latin typeface="HP-222"/>
              </a:rPr>
              <a:t>:</a:t>
            </a:r>
            <a:r>
              <a:rPr lang="vi-VN" sz="2800" b="1" dirty="0" smtClean="0"/>
              <a:t> </a:t>
            </a:r>
            <a:r>
              <a:rPr lang="vi-VN" sz="2800" b="1" dirty="0"/>
              <a:t>cá, ếch nhái, cua đồng, cào cào, trứng chim, mối và </a:t>
            </a:r>
            <a:r>
              <a:rPr lang="en-US" sz="2800" b="1" dirty="0" err="1" smtClean="0">
                <a:latin typeface="HP-222"/>
              </a:rPr>
              <a:t>rắn</a:t>
            </a:r>
            <a:r>
              <a:rPr lang="en-US" sz="2800" b="1" dirty="0" smtClean="0">
                <a:latin typeface="HP-222"/>
              </a:rPr>
              <a:t>.</a:t>
            </a:r>
            <a:endParaRPr lang="en-US" sz="2800" b="1" dirty="0">
              <a:latin typeface="HP-2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1" y="76200"/>
            <a:ext cx="44957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P-222"/>
              </a:rPr>
              <a:t> CHIM BÌM BỊP</a:t>
            </a:r>
            <a:endParaRPr lang="en-US" sz="3200" b="1" dirty="0"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13336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3CC"/>
                </a:solidFill>
                <a:latin typeface="HP-222"/>
              </a:rPr>
              <a:t>3</a:t>
            </a:r>
            <a:r>
              <a:rPr lang="en-US" sz="3200" b="1" dirty="0" smtClean="0">
                <a:solidFill>
                  <a:srgbClr val="FF33CC"/>
                </a:solidFill>
                <a:latin typeface="HP-222"/>
              </a:rPr>
              <a:t>.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Tập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chép</a:t>
            </a:r>
            <a:r>
              <a:rPr lang="en-US" sz="3200" b="1" dirty="0" smtClean="0">
                <a:latin typeface="HP-222"/>
              </a:rPr>
              <a:t>:</a:t>
            </a:r>
            <a:endParaRPr lang="en-US" sz="3200" b="1" dirty="0">
              <a:latin typeface="HP-2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47950" y="1219200"/>
            <a:ext cx="6191250" cy="1237565"/>
          </a:xfrm>
          <a:prstGeom prst="roundRect">
            <a:avLst/>
          </a:prstGeom>
          <a:solidFill>
            <a:srgbClr val="A4D7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67050" y="1487952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HP-222"/>
              </a:rPr>
              <a:t>Bếp</a:t>
            </a:r>
            <a:r>
              <a:rPr lang="en-US" sz="3600" dirty="0" smtClean="0">
                <a:latin typeface="HP-222"/>
              </a:rPr>
              <a:t> </a:t>
            </a:r>
            <a:r>
              <a:rPr lang="en-US" sz="3600" dirty="0" err="1" smtClean="0">
                <a:latin typeface="HP-222"/>
              </a:rPr>
              <a:t>lửa</a:t>
            </a:r>
            <a:r>
              <a:rPr lang="en-US" sz="3600" dirty="0" smtClean="0">
                <a:latin typeface="HP-222"/>
              </a:rPr>
              <a:t> </a:t>
            </a:r>
            <a:r>
              <a:rPr lang="en-US" sz="3600" dirty="0" err="1" smtClean="0">
                <a:latin typeface="HP-222"/>
              </a:rPr>
              <a:t>quê</a:t>
            </a:r>
            <a:r>
              <a:rPr lang="en-US" sz="3600" dirty="0" smtClean="0">
                <a:latin typeface="HP-222"/>
              </a:rPr>
              <a:t> </a:t>
            </a:r>
            <a:r>
              <a:rPr lang="en-US" sz="3600" dirty="0" err="1" smtClean="0">
                <a:latin typeface="HP-222"/>
              </a:rPr>
              <a:t>nhà</a:t>
            </a:r>
            <a:r>
              <a:rPr lang="en-US" sz="3600" dirty="0" smtClean="0">
                <a:latin typeface="HP-222"/>
              </a:rPr>
              <a:t> </a:t>
            </a:r>
            <a:r>
              <a:rPr lang="en-US" sz="3600" dirty="0" err="1" smtClean="0">
                <a:latin typeface="HP-222"/>
              </a:rPr>
              <a:t>ấm</a:t>
            </a:r>
            <a:r>
              <a:rPr lang="en-US" sz="3600" dirty="0" smtClean="0">
                <a:latin typeface="HP-222"/>
              </a:rPr>
              <a:t> </a:t>
            </a:r>
            <a:r>
              <a:rPr lang="en-US" sz="3600" dirty="0" err="1" smtClean="0">
                <a:latin typeface="HP-222"/>
              </a:rPr>
              <a:t>áp</a:t>
            </a:r>
            <a:r>
              <a:rPr lang="en-US" sz="3600" dirty="0" smtClean="0">
                <a:latin typeface="HP-222"/>
              </a:rPr>
              <a:t>.</a:t>
            </a:r>
            <a:endParaRPr lang="en-US" sz="3600" dirty="0"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351487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015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10"/>
          <p:cNvSpPr>
            <a:spLocks noChangeArrowheads="1"/>
          </p:cNvSpPr>
          <p:nvPr/>
        </p:nvSpPr>
        <p:spPr bwMode="auto">
          <a:xfrm>
            <a:off x="3810000" y="1390650"/>
            <a:ext cx="4457700" cy="1524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HP-222"/>
                <a:cs typeface="Times New Roman" pitchFamily="18" charset="0"/>
              </a:rPr>
              <a:t>Ôn</a:t>
            </a:r>
            <a:r>
              <a:rPr lang="en-US" altLang="en-US" sz="3200" dirty="0" smtClean="0">
                <a:solidFill>
                  <a:prstClr val="black"/>
                </a:solidFill>
                <a:latin typeface="HP-222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HP-222"/>
                <a:cs typeface="Times New Roman" pitchFamily="18" charset="0"/>
              </a:rPr>
              <a:t>lại</a:t>
            </a:r>
            <a:r>
              <a:rPr lang="en-US" altLang="en-US" sz="3200" dirty="0" smtClean="0">
                <a:solidFill>
                  <a:prstClr val="black"/>
                </a:solidFill>
                <a:latin typeface="HP-222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HP-222"/>
                <a:cs typeface="Times New Roman" pitchFamily="18" charset="0"/>
              </a:rPr>
              <a:t>bài</a:t>
            </a:r>
            <a:r>
              <a:rPr lang="en-US" altLang="en-US" sz="3200" dirty="0" smtClean="0">
                <a:solidFill>
                  <a:prstClr val="black"/>
                </a:solidFill>
                <a:latin typeface="HP-222"/>
                <a:cs typeface="Times New Roman" pitchFamily="18" charset="0"/>
              </a:rPr>
              <a:t>.</a:t>
            </a:r>
            <a:endParaRPr lang="vi-VN" alt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2235200" y="786825"/>
            <a:ext cx="772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  <a:latin typeface="HP-222"/>
              </a:rPr>
              <a:t>DẶN DÒ</a:t>
            </a:r>
          </a:p>
        </p:txBody>
      </p:sp>
      <p:sp>
        <p:nvSpPr>
          <p:cNvPr id="36869" name="AutoShape 10"/>
          <p:cNvSpPr>
            <a:spLocks noChangeArrowheads="1"/>
          </p:cNvSpPr>
          <p:nvPr/>
        </p:nvSpPr>
        <p:spPr bwMode="auto">
          <a:xfrm>
            <a:off x="2942844" y="3062288"/>
            <a:ext cx="6353556" cy="1524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 smtClean="0">
                <a:solidFill>
                  <a:prstClr val="black"/>
                </a:solidFill>
                <a:latin typeface="Times New Roman" pitchFamily="18" charset="0"/>
              </a:rPr>
              <a:t>C</a:t>
            </a:r>
            <a:r>
              <a:rPr lang="es-BO" altLang="en-US" sz="3200" dirty="0" err="1" smtClean="0">
                <a:solidFill>
                  <a:prstClr val="black"/>
                </a:solidFill>
                <a:latin typeface="HP-222"/>
              </a:rPr>
              <a:t>huẩn</a:t>
            </a:r>
            <a:r>
              <a:rPr lang="es-BO" altLang="en-US" sz="3200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s-BO" altLang="en-US" sz="3200" dirty="0" err="1" smtClean="0">
                <a:solidFill>
                  <a:prstClr val="black"/>
                </a:solidFill>
                <a:latin typeface="HP-222"/>
              </a:rPr>
              <a:t>bị</a:t>
            </a:r>
            <a:r>
              <a:rPr lang="es-BO" altLang="en-US" sz="3200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s-BO" altLang="en-US" sz="3200" dirty="0" err="1" smtClean="0">
                <a:solidFill>
                  <a:prstClr val="black"/>
                </a:solidFill>
                <a:latin typeface="HP-222"/>
              </a:rPr>
              <a:t>bài</a:t>
            </a:r>
            <a:r>
              <a:rPr lang="es-BO" altLang="en-US" sz="3200" dirty="0" smtClean="0">
                <a:solidFill>
                  <a:prstClr val="black"/>
                </a:solidFill>
                <a:latin typeface="HP-222"/>
              </a:rPr>
              <a:t> 46: </a:t>
            </a:r>
            <a:r>
              <a:rPr lang="es-BO" altLang="en-US" sz="3200" dirty="0" err="1" smtClean="0">
                <a:solidFill>
                  <a:prstClr val="black"/>
                </a:solidFill>
                <a:latin typeface="HP-222"/>
              </a:rPr>
              <a:t>iêm</a:t>
            </a:r>
            <a:r>
              <a:rPr lang="es-BO" altLang="en-US" sz="3200" dirty="0" smtClean="0">
                <a:solidFill>
                  <a:prstClr val="black"/>
                </a:solidFill>
                <a:latin typeface="HP-222"/>
              </a:rPr>
              <a:t> – </a:t>
            </a:r>
            <a:r>
              <a:rPr lang="es-BO" altLang="en-US" sz="3200" dirty="0" err="1" smtClean="0">
                <a:solidFill>
                  <a:prstClr val="black"/>
                </a:solidFill>
                <a:latin typeface="HP-222"/>
              </a:rPr>
              <a:t>yêm</a:t>
            </a:r>
            <a:r>
              <a:rPr lang="es-BO" altLang="en-US" sz="3200" dirty="0" smtClean="0">
                <a:solidFill>
                  <a:prstClr val="black"/>
                </a:solidFill>
                <a:latin typeface="HP-222"/>
              </a:rPr>
              <a:t> – </a:t>
            </a:r>
            <a:r>
              <a:rPr lang="es-BO" altLang="en-US" sz="3200" dirty="0" err="1" smtClean="0">
                <a:solidFill>
                  <a:prstClr val="black"/>
                </a:solidFill>
                <a:latin typeface="HP-222"/>
              </a:rPr>
              <a:t>iêp</a:t>
            </a:r>
            <a:endParaRPr lang="en-US" altLang="en-US" sz="3200" dirty="0" smtClean="0">
              <a:solidFill>
                <a:prstClr val="black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1909610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07" y="27622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87" y="2658113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887" y="569599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5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05213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4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5" y="195266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5" y="195266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5" y="195266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5" y="195266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125416"/>
            <a:ext cx="9906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5" y="195266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5" y="195266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6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76578"/>
            <a:ext cx="1397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7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3124202"/>
            <a:ext cx="1397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7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0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1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2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3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4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5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26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7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5610228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7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úa hát Thiếu nhi _ TIỂU HỌC 6_ DV HEO CON XINH TRÒN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1" y="533400"/>
            <a:ext cx="8358188" cy="6019800"/>
          </a:xfrm>
        </p:spPr>
      </p:pic>
    </p:spTree>
    <p:extLst>
      <p:ext uri="{BB962C8B-B14F-4D97-AF65-F5344CB8AC3E}">
        <p14:creationId xmlns:p14="http://schemas.microsoft.com/office/powerpoint/2010/main" val="295975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762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-222" pitchFamily="34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-222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-222" pitchFamily="34" charset="0"/>
              </a:rPr>
              <a:t>cò</a:t>
            </a:r>
            <a:endParaRPr lang="en-US" sz="32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0"/>
            <a:ext cx="5105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6172200"/>
            <a:ext cx="84677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HP-222" pitchFamily="34" charset="0"/>
              </a:rPr>
              <a:t>Em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có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nhận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xét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gì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về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tính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cách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của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sẻ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và</a:t>
            </a:r>
            <a:r>
              <a:rPr lang="en-US" sz="3200" dirty="0" smtClean="0">
                <a:latin typeface="HP-222" pitchFamily="34" charset="0"/>
              </a:rPr>
              <a:t> </a:t>
            </a:r>
            <a:r>
              <a:rPr lang="en-US" sz="3200" dirty="0" err="1" smtClean="0">
                <a:latin typeface="HP-222" pitchFamily="34" charset="0"/>
              </a:rPr>
              <a:t>cò</a:t>
            </a:r>
            <a:r>
              <a:rPr lang="en-US" sz="3200" dirty="0" smtClean="0">
                <a:latin typeface="HP-222" pitchFamily="34" charset="0"/>
              </a:rPr>
              <a:t>?</a:t>
            </a:r>
            <a:endParaRPr lang="en-US" sz="3200" dirty="0">
              <a:latin typeface="HP-222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" y="6197025"/>
            <a:ext cx="89249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Sẻ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hênh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hoanh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dè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bỉu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;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cò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hiền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lành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tốt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2" pitchFamily="34" charset="0"/>
              </a:rPr>
              <a:t>bụng</a:t>
            </a:r>
            <a:r>
              <a:rPr lang="en-US" sz="3200" dirty="0" smtClean="0">
                <a:solidFill>
                  <a:srgbClr val="FF0000"/>
                </a:solidFill>
                <a:latin typeface="HP-222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6775"/>
            <a:ext cx="9525000" cy="46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1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0632" y="1643713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45: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1482132"/>
            <a:ext cx="5257800" cy="11848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Ôn</a:t>
            </a:r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tập</a:t>
            </a:r>
            <a:endParaRPr lang="en-US" sz="5400" dirty="0">
              <a:solidFill>
                <a:srgbClr val="FF0000"/>
              </a:solidFill>
              <a:latin typeface="HP-222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33CC"/>
                </a:solidFill>
                <a:latin typeface="HP-222"/>
              </a:rPr>
              <a:t>1.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Ghép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các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âm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đã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học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thành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vần</a:t>
            </a:r>
            <a:r>
              <a:rPr lang="en-US" sz="3200" b="1" dirty="0" smtClean="0">
                <a:latin typeface="HP-222"/>
              </a:rPr>
              <a:t>. </a:t>
            </a:r>
            <a:r>
              <a:rPr lang="en-US" sz="3200" b="1" dirty="0" err="1" smtClean="0">
                <a:latin typeface="HP-222"/>
              </a:rPr>
              <a:t>Tìm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tiếng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có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vần</a:t>
            </a:r>
            <a:r>
              <a:rPr lang="en-US" sz="3200" b="1" dirty="0" smtClean="0">
                <a:latin typeface="HP-222"/>
              </a:rPr>
              <a:t> </a:t>
            </a:r>
            <a:r>
              <a:rPr lang="en-US" sz="3200" b="1" dirty="0" err="1" smtClean="0">
                <a:latin typeface="HP-222"/>
              </a:rPr>
              <a:t>đó</a:t>
            </a:r>
            <a:r>
              <a:rPr lang="en-US" sz="3200" b="1" dirty="0" smtClean="0">
                <a:latin typeface="HP-222"/>
              </a:rPr>
              <a:t>.</a:t>
            </a:r>
            <a:endParaRPr lang="en-US" sz="3200" b="1" dirty="0">
              <a:latin typeface="HP-222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43000" y="838200"/>
            <a:ext cx="2209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05400" y="838200"/>
            <a:ext cx="1752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91400" y="838200"/>
            <a:ext cx="3581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11770"/>
              </p:ext>
            </p:extLst>
          </p:nvPr>
        </p:nvGraphicFramePr>
        <p:xfrm>
          <a:off x="6400800" y="1524000"/>
          <a:ext cx="5257800" cy="2819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600"/>
                <a:gridCol w="1752600"/>
                <a:gridCol w="1752600"/>
              </a:tblGrid>
              <a:tr h="697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9F"/>
                    </a:solidFill>
                  </a:tcPr>
                </a:tc>
              </a:tr>
              <a:tr h="7072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</a:tr>
              <a:tr h="7072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</a:tr>
              <a:tr h="7072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45313"/>
              </p:ext>
            </p:extLst>
          </p:nvPr>
        </p:nvGraphicFramePr>
        <p:xfrm>
          <a:off x="485775" y="1524001"/>
          <a:ext cx="5257800" cy="2819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600"/>
                <a:gridCol w="1752600"/>
                <a:gridCol w="1752600"/>
              </a:tblGrid>
              <a:tr h="697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F4"/>
                    </a:solidFill>
                  </a:tcPr>
                </a:tc>
              </a:tr>
              <a:tr h="7072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72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72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10400" y="2209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P-222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71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-222"/>
              </a:rPr>
              <a:t>ă</a:t>
            </a:r>
            <a:endParaRPr lang="en-US" sz="3600" b="1" dirty="0">
              <a:solidFill>
                <a:schemeClr val="bg1"/>
              </a:solidFill>
              <a:latin typeface="HP-2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3645337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-222"/>
              </a:rPr>
              <a:t>â</a:t>
            </a:r>
            <a:endParaRPr lang="en-US" sz="3600" b="1" dirty="0">
              <a:solidFill>
                <a:schemeClr val="bg1"/>
              </a:solidFill>
              <a:latin typeface="HP-2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15240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15240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3000" y="152399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439400" y="154304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8225" y="218938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-222"/>
              </a:rPr>
              <a:t>a</a:t>
            </a:r>
            <a:endParaRPr lang="en-US" sz="3600" b="1" dirty="0">
              <a:solidFill>
                <a:schemeClr val="bg1"/>
              </a:solidFill>
              <a:latin typeface="HP-2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3645337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P-222"/>
              </a:rPr>
              <a:t>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0400" y="297179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-222"/>
              </a:rPr>
              <a:t>ê</a:t>
            </a:r>
            <a:endParaRPr lang="en-US" sz="3600" b="1" dirty="0">
              <a:solidFill>
                <a:schemeClr val="bg1"/>
              </a:solidFill>
              <a:latin typeface="HP-2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2971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HP-222"/>
              </a:rPr>
              <a:t>ă</a:t>
            </a:r>
            <a:endParaRPr lang="en-US" sz="3600" b="1" dirty="0">
              <a:solidFill>
                <a:srgbClr val="00B0F0"/>
              </a:solidFill>
              <a:latin typeface="HP-2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6800" y="365486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HP-222"/>
              </a:rPr>
              <a:t>â</a:t>
            </a:r>
            <a:endParaRPr lang="en-US" sz="3600" b="1" dirty="0">
              <a:solidFill>
                <a:srgbClr val="00B0F0"/>
              </a:solidFill>
              <a:latin typeface="HP-2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6800" y="2209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HP-222"/>
              </a:rPr>
              <a:t>a</a:t>
            </a:r>
            <a:endParaRPr lang="en-US" sz="3600" b="1" dirty="0">
              <a:solidFill>
                <a:srgbClr val="00B0F0"/>
              </a:solidFill>
              <a:latin typeface="HP-2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10400" y="2209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HP-222"/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0400" y="2971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HP-222"/>
              </a:rPr>
              <a:t>ê</a:t>
            </a:r>
            <a:endParaRPr lang="en-US" sz="3600" b="1" dirty="0">
              <a:solidFill>
                <a:srgbClr val="00B0F0"/>
              </a:solidFill>
              <a:latin typeface="HP-2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86600" y="36576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HP-222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63000" y="1523996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39400" y="156346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19400" y="1523996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1523995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6800" y="217306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HP-222"/>
              </a:rPr>
              <a:t>a</a:t>
            </a:r>
            <a:endParaRPr lang="en-US" sz="3600" b="1" dirty="0">
              <a:solidFill>
                <a:srgbClr val="00B0F0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20268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857 L 0.12813 0.0060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3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254 L 0.00626 0.1085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1365 L 0.00313 0.1085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389 L 0.27032 0.0138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7" grpId="1"/>
      <p:bldP spid="28" grpId="0"/>
      <p:bldP spid="29" grpId="0"/>
      <p:bldP spid="30" grpId="0"/>
      <p:bldP spid="31" grpId="0"/>
      <p:bldP spid="32" grpId="0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33CC"/>
                </a:solidFill>
                <a:latin typeface="HP-222"/>
              </a:rPr>
              <a:t>1.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Viết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tiếp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vần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hoặc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vào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chỗ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-222"/>
              </a:rPr>
              <a:t>trống</a:t>
            </a:r>
            <a:r>
              <a:rPr lang="en-US" sz="3200" b="1" dirty="0" smtClean="0">
                <a:solidFill>
                  <a:prstClr val="black"/>
                </a:solidFill>
                <a:latin typeface="HP-222"/>
              </a:rPr>
              <a:t>: </a:t>
            </a:r>
            <a:endParaRPr lang="en-US" sz="3200" b="1" dirty="0">
              <a:solidFill>
                <a:prstClr val="black"/>
              </a:solidFill>
              <a:latin typeface="HP-222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43000" y="762000"/>
            <a:ext cx="419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96200" y="762000"/>
            <a:ext cx="2590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57979"/>
              </p:ext>
            </p:extLst>
          </p:nvPr>
        </p:nvGraphicFramePr>
        <p:xfrm>
          <a:off x="1143000" y="4114802"/>
          <a:ext cx="9658350" cy="24778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19450"/>
                <a:gridCol w="3219450"/>
                <a:gridCol w="3219450"/>
              </a:tblGrid>
              <a:tr h="5992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9F"/>
                    </a:solidFill>
                  </a:tcPr>
                </a:tc>
              </a:tr>
              <a:tr h="626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</a:tr>
              <a:tr h="626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</a:tr>
              <a:tr h="626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EC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05831"/>
              </p:ext>
            </p:extLst>
          </p:nvPr>
        </p:nvGraphicFramePr>
        <p:xfrm>
          <a:off x="1066799" y="1066803"/>
          <a:ext cx="9753600" cy="26669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1200"/>
                <a:gridCol w="3251200"/>
                <a:gridCol w="3251200"/>
              </a:tblGrid>
              <a:tr h="6598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F4"/>
                    </a:solidFill>
                  </a:tcPr>
                </a:tc>
              </a:tr>
              <a:tr h="669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9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9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62200" y="4687671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-222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2200" y="243840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ă</a:t>
            </a:r>
            <a:endParaRPr lang="en-US" sz="3600" b="1" dirty="0">
              <a:solidFill>
                <a:srgbClr val="0070C0"/>
              </a:solidFill>
              <a:latin typeface="HP-2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312420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â</a:t>
            </a:r>
            <a:endParaRPr lang="en-US" sz="3600" b="1" dirty="0">
              <a:solidFill>
                <a:srgbClr val="0070C0"/>
              </a:solidFill>
              <a:latin typeface="HP-2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10668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05800" y="1066801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6400" y="4088277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m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91550" y="417331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3625" y="173218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a</a:t>
            </a:r>
            <a:endParaRPr lang="en-US" sz="3600" b="1" dirty="0">
              <a:solidFill>
                <a:srgbClr val="0070C0"/>
              </a:solidFill>
              <a:latin typeface="HP-2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8400" y="600753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-222"/>
              </a:rPr>
              <a:t>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2200" y="5334001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-222"/>
              </a:rPr>
              <a:t>ê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29600" y="240167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ă</a:t>
            </a:r>
            <a:r>
              <a:rPr lang="en-US" sz="3600" b="1" dirty="0" err="1">
                <a:solidFill>
                  <a:srgbClr val="FF0000"/>
                </a:solidFill>
                <a:latin typeface="HP-222"/>
              </a:rPr>
              <a:t>p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48200" y="236220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ă</a:t>
            </a:r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m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29600" y="308747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â</a:t>
            </a:r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p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15400" y="3087471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thấp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)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05800" y="4745502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-222"/>
              </a:rPr>
              <a:t>e</a:t>
            </a:r>
            <a:r>
              <a:rPr lang="en-US" sz="3600" b="1" dirty="0" err="1" smtClean="0">
                <a:latin typeface="HP-222"/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  <a:latin typeface="HP-222"/>
              </a:rPr>
              <a:t> 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29200" y="472782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-222"/>
              </a:rPr>
              <a:t>e</a:t>
            </a:r>
            <a:r>
              <a:rPr lang="en-US" sz="3600" b="1" dirty="0" err="1" smtClean="0">
                <a:latin typeface="HP-222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3600" b="1" dirty="0" smtClean="0">
                <a:latin typeface="HP-222"/>
              </a:rPr>
              <a:t>(</a:t>
            </a:r>
            <a:r>
              <a:rPr lang="en-US" sz="3600" b="1" dirty="0" err="1" smtClean="0">
                <a:latin typeface="HP-222"/>
              </a:rPr>
              <a:t>nem</a:t>
            </a:r>
            <a:r>
              <a:rPr lang="en-US" sz="3600" b="1" dirty="0" smtClean="0">
                <a:latin typeface="HP-222"/>
              </a:rPr>
              <a:t>)</a:t>
            </a:r>
            <a:endParaRPr lang="en-US" sz="3600" b="1" dirty="0">
              <a:latin typeface="HP-2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24850" y="5334002"/>
            <a:ext cx="219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ê</a:t>
            </a:r>
            <a:r>
              <a:rPr lang="en-US" sz="3600" b="1" dirty="0" err="1" smtClean="0">
                <a:latin typeface="HP-222"/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3600" b="1" dirty="0" smtClean="0">
                <a:latin typeface="HP-222"/>
              </a:rPr>
              <a:t>(</a:t>
            </a:r>
            <a:r>
              <a:rPr lang="en-US" sz="3600" b="1" dirty="0" err="1" smtClean="0">
                <a:latin typeface="HP-222"/>
              </a:rPr>
              <a:t>bếp</a:t>
            </a:r>
            <a:r>
              <a:rPr lang="en-US" sz="3600" b="1" dirty="0" smtClean="0">
                <a:latin typeface="HP-222"/>
              </a:rPr>
              <a:t>)</a:t>
            </a:r>
            <a:endParaRPr lang="en-US" sz="3600" b="1" dirty="0">
              <a:latin typeface="HP-2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72149" y="5334002"/>
            <a:ext cx="154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(</a:t>
            </a:r>
            <a:r>
              <a:rPr lang="en-US" sz="3600" b="1" dirty="0" err="1" smtClean="0">
                <a:latin typeface="HP-222"/>
              </a:rPr>
              <a:t>đêm</a:t>
            </a:r>
            <a:r>
              <a:rPr lang="en-US" sz="3600" b="1" dirty="0" smtClean="0">
                <a:latin typeface="HP-222"/>
              </a:rPr>
              <a:t>)</a:t>
            </a:r>
            <a:endParaRPr lang="en-US" sz="3600" b="1" dirty="0">
              <a:latin typeface="HP-2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58200" y="590687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-222"/>
              </a:rPr>
              <a:t>i</a:t>
            </a:r>
            <a:r>
              <a:rPr lang="en-US" sz="3600" b="1" dirty="0" err="1" smtClean="0">
                <a:latin typeface="HP-222"/>
              </a:rPr>
              <a:t>p</a:t>
            </a:r>
            <a:endParaRPr lang="en-US" sz="3600" b="1" dirty="0">
              <a:latin typeface="HP-2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05400" y="5931338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i</a:t>
            </a:r>
            <a:r>
              <a:rPr lang="en-US" sz="3600" b="1" dirty="0" err="1" smtClean="0">
                <a:latin typeface="HP-222"/>
              </a:rPr>
              <a:t>m</a:t>
            </a:r>
            <a:endParaRPr lang="en-US" sz="3600" b="1" dirty="0">
              <a:latin typeface="HP-2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38674" y="1747124"/>
            <a:ext cx="252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HP-222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latin typeface="HP-222"/>
              </a:rPr>
              <a:t>m 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(cam)</a:t>
            </a:r>
            <a:endParaRPr lang="en-US" sz="3600" b="1" dirty="0">
              <a:solidFill>
                <a:srgbClr val="0070C0"/>
              </a:solidFill>
              <a:latin typeface="HP-2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53400" y="174986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HP-222"/>
              </a:rPr>
              <a:t>a</a:t>
            </a:r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tháp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)</a:t>
            </a:r>
            <a:endParaRPr lang="en-US" sz="3600" b="1" dirty="0">
              <a:solidFill>
                <a:srgbClr val="0070C0"/>
              </a:solidFill>
              <a:latin typeface="HP-2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86400" y="2378513"/>
            <a:ext cx="148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tăm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)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62600" y="308747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)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39200" y="246697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thắp</a:t>
            </a:r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)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91600" y="4662511"/>
            <a:ext cx="17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( ….)</a:t>
            </a:r>
            <a:endParaRPr lang="en-US" sz="3600" b="1" dirty="0">
              <a:latin typeface="HP-2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24400" y="236220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….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24400" y="304800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….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53400" y="236220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….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24400" y="304800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HP-222"/>
              </a:rPr>
              <a:t>â</a:t>
            </a:r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m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72450" y="5867402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 ….</a:t>
            </a:r>
            <a:endParaRPr lang="en-US" sz="3600" b="1" dirty="0">
              <a:latin typeface="HP-2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29187" y="5906871"/>
            <a:ext cx="116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 ….</a:t>
            </a:r>
            <a:endParaRPr lang="en-US" sz="3600" b="1" dirty="0">
              <a:latin typeface="HP-2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29299" y="5977594"/>
            <a:ext cx="154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(</a:t>
            </a:r>
            <a:r>
              <a:rPr lang="en-US" sz="3600" b="1" dirty="0" err="1" smtClean="0">
                <a:latin typeface="HP-222"/>
              </a:rPr>
              <a:t>kim</a:t>
            </a:r>
            <a:r>
              <a:rPr lang="en-US" sz="3600" b="1" dirty="0" smtClean="0">
                <a:latin typeface="HP-222"/>
              </a:rPr>
              <a:t>)</a:t>
            </a:r>
            <a:endParaRPr lang="en-US" sz="3600" b="1" dirty="0">
              <a:latin typeface="HP-2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76800" y="5257802"/>
            <a:ext cx="105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 ….</a:t>
            </a:r>
            <a:endParaRPr lang="en-US" sz="3600" b="1" dirty="0">
              <a:latin typeface="HP-2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048749" y="5943602"/>
            <a:ext cx="154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(</a:t>
            </a:r>
            <a:r>
              <a:rPr lang="en-US" sz="3600" b="1" dirty="0" err="1" smtClean="0">
                <a:latin typeface="HP-222"/>
              </a:rPr>
              <a:t>kịp</a:t>
            </a:r>
            <a:r>
              <a:rPr lang="en-US" sz="3600" b="1" dirty="0" smtClean="0">
                <a:latin typeface="HP-222"/>
              </a:rPr>
              <a:t>)</a:t>
            </a:r>
            <a:endParaRPr lang="en-US" sz="3600" b="1" dirty="0">
              <a:latin typeface="HP-2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991600" y="304800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HP-222"/>
              </a:rPr>
              <a:t>(….)</a:t>
            </a:r>
            <a:endParaRPr lang="en-US" sz="36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991600" y="472440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-222"/>
              </a:rPr>
              <a:t>(</a:t>
            </a:r>
            <a:r>
              <a:rPr lang="en-US" sz="3600" b="1" dirty="0" err="1" smtClean="0">
                <a:latin typeface="HP-222"/>
              </a:rPr>
              <a:t>tép</a:t>
            </a:r>
            <a:r>
              <a:rPr lang="en-US" sz="3600" b="1" dirty="0" smtClean="0">
                <a:latin typeface="HP-222"/>
              </a:rPr>
              <a:t>)</a:t>
            </a:r>
            <a:endParaRPr lang="en-US" sz="3600" b="1" dirty="0">
              <a:latin typeface="HP-2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29200" y="529727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-222"/>
              </a:rPr>
              <a:t>ê</a:t>
            </a:r>
            <a:r>
              <a:rPr lang="en-US" sz="3600" b="1" dirty="0" err="1" smtClean="0">
                <a:latin typeface="HP-222"/>
              </a:rPr>
              <a:t>m</a:t>
            </a:r>
            <a:endParaRPr lang="en-US" sz="3600" b="1" dirty="0"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3445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63" grpId="0"/>
      <p:bldP spid="63" grpId="1"/>
      <p:bldP spid="64" grpId="0"/>
      <p:bldP spid="64" grpId="1"/>
      <p:bldP spid="65" grpId="0"/>
      <p:bldP spid="66" grpId="0"/>
      <p:bldP spid="66" grpId="1"/>
      <p:bldP spid="67" grpId="0"/>
      <p:bldP spid="68" grpId="0"/>
      <p:bldP spid="68" grpId="1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91000"/>
            <a:ext cx="4191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-222"/>
              </a:rPr>
              <a:t>Ở </a:t>
            </a:r>
            <a:r>
              <a:rPr lang="en-US" sz="2800" b="1" dirty="0" err="1" smtClean="0">
                <a:latin typeface="HP-222"/>
              </a:rPr>
              <a:t>thị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xã</a:t>
            </a:r>
            <a:r>
              <a:rPr lang="en-US" sz="2800" b="1" dirty="0" smtClean="0">
                <a:latin typeface="HP-222"/>
              </a:rPr>
              <a:t>, </a:t>
            </a:r>
            <a:r>
              <a:rPr lang="en-US" sz="2800" b="1" dirty="0" err="1" smtClean="0">
                <a:latin typeface="HP-222"/>
              </a:rPr>
              <a:t>cả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đêm</a:t>
            </a:r>
            <a:r>
              <a:rPr lang="en-US" sz="2800" b="1" dirty="0" smtClean="0">
                <a:latin typeface="HP-222"/>
              </a:rPr>
              <a:t> ì </a:t>
            </a:r>
            <a:r>
              <a:rPr lang="en-US" sz="2800" b="1" dirty="0" err="1" smtClean="0">
                <a:latin typeface="HP-222"/>
              </a:rPr>
              <a:t>ầm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những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âm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thanh</a:t>
            </a:r>
            <a:r>
              <a:rPr lang="en-US" sz="2800" b="1" dirty="0" smtClean="0">
                <a:latin typeface="HP-222"/>
              </a:rPr>
              <a:t> </a:t>
            </a:r>
            <a:r>
              <a:rPr lang="en-US" sz="2800" b="1" dirty="0" err="1" smtClean="0">
                <a:latin typeface="HP-222"/>
              </a:rPr>
              <a:t>gì</a:t>
            </a:r>
            <a:r>
              <a:rPr lang="en-US" sz="2800" b="1" dirty="0" smtClean="0">
                <a:latin typeface="HP-222"/>
              </a:rPr>
              <a:t>?</a:t>
            </a:r>
            <a:endParaRPr lang="en-US" sz="2800" b="1" dirty="0">
              <a:latin typeface="HP-2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33800" y="15240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48200" y="2057400"/>
            <a:ext cx="7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81600" y="1524000"/>
            <a:ext cx="914400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29400" y="20574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9600" y="25908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19800" y="2590800"/>
            <a:ext cx="1752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3048000"/>
            <a:ext cx="15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29000" y="3581400"/>
            <a:ext cx="990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86300" y="3086100"/>
            <a:ext cx="1485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9400" y="3124200"/>
            <a:ext cx="6953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581400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38200" y="11430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838200" y="16764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2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000" y="21336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3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38400" y="25908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4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648200" y="3276600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438400" y="3276600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2900" y="5410200"/>
            <a:ext cx="4191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Ở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xã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cả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đêm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ì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ầm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ô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tô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xe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lửa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.</a:t>
            </a:r>
            <a:endParaRPr lang="en-US" sz="28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41" name="Left Brace 40"/>
          <p:cNvSpPr/>
          <p:nvPr/>
        </p:nvSpPr>
        <p:spPr>
          <a:xfrm>
            <a:off x="647700" y="2514600"/>
            <a:ext cx="266700" cy="1066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e 45"/>
          <p:cNvSpPr/>
          <p:nvPr/>
        </p:nvSpPr>
        <p:spPr>
          <a:xfrm>
            <a:off x="704850" y="1295400"/>
            <a:ext cx="133350" cy="5715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-76200" y="2916823"/>
            <a:ext cx="1000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HP-222"/>
              </a:rPr>
              <a:t>Đoạn</a:t>
            </a:r>
            <a:r>
              <a:rPr lang="en-US" sz="1600" dirty="0" smtClean="0">
                <a:solidFill>
                  <a:schemeClr val="tx2"/>
                </a:solidFill>
                <a:latin typeface="HP-222"/>
              </a:rPr>
              <a:t> 2</a:t>
            </a:r>
            <a:endParaRPr lang="en-US" sz="1600" dirty="0">
              <a:solidFill>
                <a:schemeClr val="tx2"/>
              </a:solidFill>
              <a:latin typeface="HP-2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47624" y="1383268"/>
            <a:ext cx="1000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HP-222"/>
              </a:rPr>
              <a:t>Đoạn</a:t>
            </a:r>
            <a:r>
              <a:rPr lang="en-US" sz="1600" dirty="0" smtClean="0">
                <a:solidFill>
                  <a:schemeClr val="tx2"/>
                </a:solidFill>
                <a:latin typeface="HP-222"/>
              </a:rPr>
              <a:t> 1</a:t>
            </a:r>
            <a:endParaRPr lang="en-US" sz="1600" dirty="0">
              <a:solidFill>
                <a:schemeClr val="tx2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20865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1" grpId="0" animBg="1"/>
      <p:bldP spid="32" grpId="0" animBg="1"/>
      <p:bldP spid="33" grpId="0" animBg="1"/>
      <p:bldP spid="34" grpId="0" animBg="1"/>
      <p:bldP spid="42" grpId="0" animBg="1"/>
      <p:bldP spid="42" grpId="1" animBg="1"/>
      <p:bldP spid="41" grpId="0" animBg="1"/>
      <p:bldP spid="46" grpId="0" animBg="1"/>
      <p:bldP spid="45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4648200" cy="274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Review tàu hỏa du lịch 5 sao có quầy bar, ghế massage đầu tiên ở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4724401" cy="2743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05200"/>
            <a:ext cx="4648200" cy="2859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3400"/>
            <a:ext cx="4724401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22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733800" y="15240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48200" y="2057400"/>
            <a:ext cx="7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81600" y="1524000"/>
            <a:ext cx="914400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29400" y="20574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9600" y="25908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19800" y="2590800"/>
            <a:ext cx="1752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3048000"/>
            <a:ext cx="15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29000" y="3581400"/>
            <a:ext cx="990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86300" y="3086100"/>
            <a:ext cx="1485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9400" y="3124200"/>
            <a:ext cx="6953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581400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38200" y="11430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838200" y="16764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2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000" y="21336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3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38400" y="25908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4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648200" y="3276600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438400" y="3276600"/>
            <a:ext cx="76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2400" y="3998893"/>
            <a:ext cx="4572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Đêm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quê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thể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nghe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thấy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âm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thanh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-222"/>
              </a:rPr>
              <a:t>gì</a:t>
            </a:r>
            <a:r>
              <a:rPr lang="en-US" sz="2800" b="1" dirty="0" smtClean="0">
                <a:solidFill>
                  <a:prstClr val="black"/>
                </a:solidFill>
                <a:latin typeface="HP-222"/>
              </a:rPr>
              <a:t>?</a:t>
            </a:r>
            <a:endParaRPr lang="en-US" sz="2800" b="1" dirty="0">
              <a:solidFill>
                <a:prstClr val="black"/>
              </a:solidFill>
              <a:latin typeface="HP-2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2400" y="5181600"/>
            <a:ext cx="47244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Ở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quê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gió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thở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tre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rì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rầm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dế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rỉ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rả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bìm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bịp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kêu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íp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bịp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”. </a:t>
            </a:r>
            <a:endParaRPr lang="en-US" sz="2800" b="1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41" name="Left Brace 40"/>
          <p:cNvSpPr/>
          <p:nvPr/>
        </p:nvSpPr>
        <p:spPr>
          <a:xfrm>
            <a:off x="647700" y="2514600"/>
            <a:ext cx="266700" cy="1066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Left Brace 45"/>
          <p:cNvSpPr/>
          <p:nvPr/>
        </p:nvSpPr>
        <p:spPr>
          <a:xfrm>
            <a:off x="704850" y="1295400"/>
            <a:ext cx="133350" cy="5715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76200" y="2916823"/>
            <a:ext cx="1000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1F497D"/>
                </a:solidFill>
                <a:latin typeface="HP-222"/>
              </a:rPr>
              <a:t>Đoạn</a:t>
            </a:r>
            <a:r>
              <a:rPr lang="en-US" sz="1600" dirty="0" smtClean="0">
                <a:solidFill>
                  <a:srgbClr val="1F497D"/>
                </a:solidFill>
                <a:latin typeface="HP-222"/>
              </a:rPr>
              <a:t> 2</a:t>
            </a:r>
            <a:endParaRPr lang="en-US" sz="1600" dirty="0">
              <a:solidFill>
                <a:srgbClr val="1F497D"/>
              </a:solidFill>
              <a:latin typeface="HP-2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47624" y="1383268"/>
            <a:ext cx="1000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1F497D"/>
                </a:solidFill>
                <a:latin typeface="HP-222"/>
              </a:rPr>
              <a:t>Đoạn</a:t>
            </a:r>
            <a:r>
              <a:rPr lang="en-US" sz="1600" dirty="0" smtClean="0">
                <a:solidFill>
                  <a:srgbClr val="1F497D"/>
                </a:solidFill>
                <a:latin typeface="HP-222"/>
              </a:rPr>
              <a:t> 1</a:t>
            </a:r>
            <a:endParaRPr lang="en-US" sz="1600" dirty="0">
              <a:solidFill>
                <a:srgbClr val="1F497D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74966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4343399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4612"/>
            <a:ext cx="4343398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23887"/>
            <a:ext cx="4495800" cy="264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3646944"/>
            <a:ext cx="5753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Dế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thuộc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côn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gần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gũi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chấu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cào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cào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-222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/>
              </a:rPr>
              <a:t>muỗm</a:t>
            </a:r>
            <a:r>
              <a:rPr lang="en-US" sz="2800" b="1" dirty="0" smtClean="0">
                <a:solidFill>
                  <a:srgbClr val="FF0000"/>
                </a:solidFill>
                <a:latin typeface="HP-222"/>
              </a:rPr>
              <a:t>; </a:t>
            </a:r>
            <a:r>
              <a:rPr lang="vi-VN" sz="2800" b="1" dirty="0" smtClean="0">
                <a:solidFill>
                  <a:srgbClr val="FF0000"/>
                </a:solidFill>
              </a:rPr>
              <a:t>sống </a:t>
            </a:r>
            <a:r>
              <a:rPr lang="vi-VN" sz="2800" b="1" dirty="0">
                <a:solidFill>
                  <a:srgbClr val="FF0000"/>
                </a:solidFill>
              </a:rPr>
              <a:t>dưới những đồng cỏ xanh, bụi rậm, đống đổ nát hay trong các hang sâu dưới lòng </a:t>
            </a:r>
            <a:r>
              <a:rPr lang="vi-VN" sz="2800" b="1" dirty="0" smtClean="0">
                <a:solidFill>
                  <a:srgbClr val="FF0000"/>
                </a:solidFill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36250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414</Words>
  <Application>Microsoft Office PowerPoint</Application>
  <PresentationFormat>Custom</PresentationFormat>
  <Paragraphs>104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1_Chủ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DELL</cp:lastModifiedBy>
  <cp:revision>120</cp:revision>
  <dcterms:created xsi:type="dcterms:W3CDTF">2020-08-13T11:37:45Z</dcterms:created>
  <dcterms:modified xsi:type="dcterms:W3CDTF">2020-08-23T15:31:54Z</dcterms:modified>
</cp:coreProperties>
</file>