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300" r:id="rId2"/>
    <p:sldId id="353" r:id="rId3"/>
    <p:sldId id="302" r:id="rId4"/>
    <p:sldId id="292" r:id="rId5"/>
    <p:sldId id="360" r:id="rId6"/>
    <p:sldId id="384" r:id="rId7"/>
    <p:sldId id="344" r:id="rId8"/>
    <p:sldId id="361" r:id="rId9"/>
    <p:sldId id="390" r:id="rId10"/>
    <p:sldId id="385" r:id="rId11"/>
    <p:sldId id="386" r:id="rId12"/>
    <p:sldId id="387" r:id="rId13"/>
    <p:sldId id="388" r:id="rId14"/>
    <p:sldId id="389" r:id="rId15"/>
    <p:sldId id="391" r:id="rId16"/>
    <p:sldId id="346" r:id="rId17"/>
    <p:sldId id="392" r:id="rId18"/>
    <p:sldId id="373" r:id="rId19"/>
    <p:sldId id="393" r:id="rId20"/>
    <p:sldId id="394" r:id="rId21"/>
    <p:sldId id="395" r:id="rId22"/>
    <p:sldId id="398" r:id="rId23"/>
    <p:sldId id="399" r:id="rId24"/>
    <p:sldId id="400" r:id="rId25"/>
    <p:sldId id="401" r:id="rId26"/>
    <p:sldId id="402" r:id="rId27"/>
    <p:sldId id="381" r:id="rId28"/>
    <p:sldId id="363" r:id="rId29"/>
    <p:sldId id="403" r:id="rId30"/>
    <p:sldId id="404" r:id="rId31"/>
    <p:sldId id="364" r:id="rId32"/>
    <p:sldId id="405" r:id="rId33"/>
    <p:sldId id="406" r:id="rId34"/>
    <p:sldId id="407" r:id="rId35"/>
    <p:sldId id="409" r:id="rId36"/>
    <p:sldId id="410" r:id="rId37"/>
    <p:sldId id="412" r:id="rId38"/>
    <p:sldId id="413" r:id="rId39"/>
    <p:sldId id="408" r:id="rId40"/>
    <p:sldId id="414" r:id="rId41"/>
    <p:sldId id="315" r:id="rId42"/>
    <p:sldId id="367" r:id="rId43"/>
    <p:sldId id="331" r:id="rId44"/>
    <p:sldId id="295" r:id="rId45"/>
    <p:sldId id="329" r:id="rId46"/>
    <p:sldId id="342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25"/>
    <p:restoredTop sz="87755" autoAdjust="0"/>
  </p:normalViewPr>
  <p:slideViewPr>
    <p:cSldViewPr snapToGrid="0">
      <p:cViewPr varScale="1">
        <p:scale>
          <a:sx n="73" d="100"/>
          <a:sy n="73" d="100"/>
        </p:scale>
        <p:origin x="85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 clicks- 6 kinds of movie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155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298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93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1578574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7: Movies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</a:t>
            </a:r>
            <a:r>
              <a:rPr lang="en-US" sz="1400" baseline="0" dirty="0" err="1">
                <a:solidFill>
                  <a:schemeClr val="bg1"/>
                </a:solidFill>
              </a:rPr>
              <a:t>Anh</a:t>
            </a:r>
            <a:r>
              <a:rPr lang="en-US" sz="1400" baseline="0" dirty="0">
                <a:solidFill>
                  <a:schemeClr val="bg1"/>
                </a:solidFill>
              </a:rPr>
              <a:t> 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532872" y="-41098"/>
            <a:ext cx="157196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Review</a:t>
            </a: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42463" y="2490281"/>
            <a:ext cx="628883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Unit 7: Movies</a:t>
            </a:r>
          </a:p>
          <a:p>
            <a:pPr algn="ctr"/>
            <a:r>
              <a:rPr lang="en-US" sz="3200" dirty="0">
                <a:solidFill>
                  <a:srgbClr val="00B050"/>
                </a:solidFill>
              </a:rPr>
              <a:t>Lesson: Review</a:t>
            </a:r>
          </a:p>
          <a:p>
            <a:pPr algn="ctr"/>
            <a:r>
              <a:rPr lang="en-US" sz="3200" dirty="0">
                <a:solidFill>
                  <a:srgbClr val="00B0F0"/>
                </a:solidFill>
              </a:rPr>
              <a:t>Pages 98 &amp; 99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BA00DC-A085-40F1-9B9B-EBB32D1C5F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865" y="2125435"/>
            <a:ext cx="9891033" cy="707990"/>
          </a:xfrm>
          <a:prstGeom prst="rect">
            <a:avLst/>
          </a:prstGeom>
        </p:spPr>
      </p:pic>
      <p:pic>
        <p:nvPicPr>
          <p:cNvPr id="2" name="CD2-TRACK 69">
            <a:hlinkClick r:id="" action="ppaction://media"/>
            <a:extLst>
              <a:ext uri="{FF2B5EF4-FFF2-40B4-BE49-F238E27FC236}">
                <a16:creationId xmlns:a16="http://schemas.microsoft.com/office/drawing/2014/main" id="{F0D0F8C0-C19B-4FB7-953D-E5F0CF1F4C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000" end="41765.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52810" y="4194451"/>
            <a:ext cx="609600" cy="609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3AF369-4D62-4868-A45C-07F4F2562B89}"/>
              </a:ext>
            </a:extLst>
          </p:cNvPr>
          <p:cNvSpPr/>
          <p:nvPr/>
        </p:nvSpPr>
        <p:spPr>
          <a:xfrm>
            <a:off x="391885" y="3788646"/>
            <a:ext cx="10902043" cy="1251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B: Hi, everyone. I'm Harry, and my presentation is about a movie I like. The movie is called </a:t>
            </a:r>
            <a:r>
              <a:rPr lang="en-US" sz="36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My Fantastic Best Friend</a:t>
            </a:r>
            <a:r>
              <a:rPr lang="en-US" sz="36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3600" dirty="0">
              <a:solidFill>
                <a:srgbClr val="FF00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E022BBC-5AD0-449B-BB74-ED1E118882F5}"/>
              </a:ext>
            </a:extLst>
          </p:cNvPr>
          <p:cNvCxnSpPr>
            <a:cxnSpLocks/>
          </p:cNvCxnSpPr>
          <p:nvPr/>
        </p:nvCxnSpPr>
        <p:spPr>
          <a:xfrm>
            <a:off x="6412774" y="4968426"/>
            <a:ext cx="449471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D2-TRACK 69">
            <a:hlinkClick r:id="" action="ppaction://media"/>
            <a:extLst>
              <a:ext uri="{FF2B5EF4-FFF2-40B4-BE49-F238E27FC236}">
                <a16:creationId xmlns:a16="http://schemas.microsoft.com/office/drawing/2014/main" id="{5DE1B9E8-0FAB-EF39-F23B-CF9054AA0F1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223" end="4269.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20298" y="5149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07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62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3D0D34-AD11-44CA-99D8-8ACA0D0DF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88016"/>
            <a:ext cx="11892934" cy="867455"/>
          </a:xfrm>
          <a:prstGeom prst="rect">
            <a:avLst/>
          </a:prstGeom>
        </p:spPr>
      </p:pic>
      <p:pic>
        <p:nvPicPr>
          <p:cNvPr id="3" name="CD2-TRACK 69">
            <a:hlinkClick r:id="" action="ppaction://media"/>
            <a:extLst>
              <a:ext uri="{FF2B5EF4-FFF2-40B4-BE49-F238E27FC236}">
                <a16:creationId xmlns:a16="http://schemas.microsoft.com/office/drawing/2014/main" id="{5E05ED68-FC4B-45E3-BF2E-3657B13E886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700" end="39365.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40409" y="3986596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52CF61-EA1B-42C1-A804-F7EC57E71AE4}"/>
              </a:ext>
            </a:extLst>
          </p:cNvPr>
          <p:cNvSpPr txBox="1"/>
          <p:nvPr/>
        </p:nvSpPr>
        <p:spPr>
          <a:xfrm>
            <a:off x="6213021" y="2166394"/>
            <a:ext cx="3184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Thursday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33BB8E-673F-4D9A-8033-B05594BC3194}"/>
              </a:ext>
            </a:extLst>
          </p:cNvPr>
          <p:cNvSpPr/>
          <p:nvPr/>
        </p:nvSpPr>
        <p:spPr>
          <a:xfrm>
            <a:off x="2769375" y="3949865"/>
            <a:ext cx="76144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Calibri" panose="020F0502020204030204" pitchFamily="34" charset="0"/>
              </a:rPr>
              <a:t>I watched it on Thursday with my sister.</a:t>
            </a:r>
            <a:endParaRPr lang="en-US" sz="3600" dirty="0">
              <a:solidFill>
                <a:srgbClr val="FF0000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6C32F53-2D7C-48DF-B1D8-3B5D18E02058}"/>
              </a:ext>
            </a:extLst>
          </p:cNvPr>
          <p:cNvCxnSpPr>
            <a:cxnSpLocks/>
          </p:cNvCxnSpPr>
          <p:nvPr/>
        </p:nvCxnSpPr>
        <p:spPr>
          <a:xfrm>
            <a:off x="5176156" y="4530881"/>
            <a:ext cx="207373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346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85E33A-A253-4F10-8EC5-FF1600A904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690" y="2090058"/>
            <a:ext cx="11334516" cy="914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B6F0BF-C048-495C-94E0-217D62D56EA3}"/>
              </a:ext>
            </a:extLst>
          </p:cNvPr>
          <p:cNvSpPr txBox="1"/>
          <p:nvPr/>
        </p:nvSpPr>
        <p:spPr>
          <a:xfrm>
            <a:off x="6809015" y="2224092"/>
            <a:ext cx="2106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Birch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83C7D2-74F2-4512-9523-0758372A1C23}"/>
              </a:ext>
            </a:extLst>
          </p:cNvPr>
          <p:cNvSpPr/>
          <p:nvPr/>
        </p:nvSpPr>
        <p:spPr>
          <a:xfrm>
            <a:off x="655953" y="3853543"/>
            <a:ext cx="1088009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Calibri" panose="020F0502020204030204" pitchFamily="34" charset="0"/>
              </a:rPr>
              <a:t>The movie is a comedy based on a book by the American </a:t>
            </a:r>
          </a:p>
          <a:p>
            <a:r>
              <a:rPr lang="en-US" sz="3600" dirty="0">
                <a:solidFill>
                  <a:srgbClr val="FF0000"/>
                </a:solidFill>
                <a:ea typeface="Calibri" panose="020F0502020204030204" pitchFamily="34" charset="0"/>
              </a:rPr>
              <a:t>author K.J. Birch, that's B-I-R-C-H.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F8A5398-01D6-4F15-AE46-F1135533290D}"/>
              </a:ext>
            </a:extLst>
          </p:cNvPr>
          <p:cNvCxnSpPr>
            <a:cxnSpLocks/>
          </p:cNvCxnSpPr>
          <p:nvPr/>
        </p:nvCxnSpPr>
        <p:spPr>
          <a:xfrm>
            <a:off x="2037806" y="4939572"/>
            <a:ext cx="186798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26C77AD-928E-4202-AE4A-48662376D18C}"/>
              </a:ext>
            </a:extLst>
          </p:cNvPr>
          <p:cNvCxnSpPr>
            <a:cxnSpLocks/>
          </p:cNvCxnSpPr>
          <p:nvPr/>
        </p:nvCxnSpPr>
        <p:spPr>
          <a:xfrm>
            <a:off x="5185954" y="4939572"/>
            <a:ext cx="199861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D2-TRACK 69">
            <a:hlinkClick r:id="" action="ppaction://media"/>
            <a:extLst>
              <a:ext uri="{FF2B5EF4-FFF2-40B4-BE49-F238E27FC236}">
                <a16:creationId xmlns:a16="http://schemas.microsoft.com/office/drawing/2014/main" id="{AC591B21-BA74-875B-F86C-4FFF5BC3F01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600" end="30865.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62207" y="46347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01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3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2A70A4-D39C-4EAE-AF34-BD37AE81AC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089" y="1959430"/>
            <a:ext cx="11615784" cy="914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126A0C-C15D-411E-938B-2C3EBD51D3CB}"/>
              </a:ext>
            </a:extLst>
          </p:cNvPr>
          <p:cNvSpPr txBox="1"/>
          <p:nvPr/>
        </p:nvSpPr>
        <p:spPr>
          <a:xfrm>
            <a:off x="6939644" y="2093464"/>
            <a:ext cx="2106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funny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23C5E8-4204-44D9-9DD3-16B27DC9B37A}"/>
              </a:ext>
            </a:extLst>
          </p:cNvPr>
          <p:cNvSpPr/>
          <p:nvPr/>
        </p:nvSpPr>
        <p:spPr>
          <a:xfrm>
            <a:off x="655953" y="3853543"/>
            <a:ext cx="10120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Calibri" panose="020F0502020204030204" pitchFamily="34" charset="0"/>
              </a:rPr>
              <a:t>I really liked the movie because it was very funny.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8C6297A-0A4B-4FE9-A3F0-1D77D67ED892}"/>
              </a:ext>
            </a:extLst>
          </p:cNvPr>
          <p:cNvCxnSpPr>
            <a:cxnSpLocks/>
          </p:cNvCxnSpPr>
          <p:nvPr/>
        </p:nvCxnSpPr>
        <p:spPr>
          <a:xfrm>
            <a:off x="7837714" y="4427746"/>
            <a:ext cx="197249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D2-TRACK 69">
            <a:hlinkClick r:id="" action="ppaction://media"/>
            <a:extLst>
              <a:ext uri="{FF2B5EF4-FFF2-40B4-BE49-F238E27FC236}">
                <a16:creationId xmlns:a16="http://schemas.microsoft.com/office/drawing/2014/main" id="{870C765C-5187-4F77-972E-BD44257B610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500" end="24265.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7257" y="38535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2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73CFB3-F3F8-4D58-AD83-4A8F7EBD92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285" y="2198233"/>
            <a:ext cx="11346550" cy="7572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3AD82C-B909-494A-84DE-6F5F4633A480}"/>
              </a:ext>
            </a:extLst>
          </p:cNvPr>
          <p:cNvSpPr txBox="1"/>
          <p:nvPr/>
        </p:nvSpPr>
        <p:spPr>
          <a:xfrm>
            <a:off x="6874330" y="2172107"/>
            <a:ext cx="2106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Seven/7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131CE-F310-4749-8B62-169F8DE04E33}"/>
              </a:ext>
            </a:extLst>
          </p:cNvPr>
          <p:cNvSpPr/>
          <p:nvPr/>
        </p:nvSpPr>
        <p:spPr>
          <a:xfrm>
            <a:off x="655953" y="3853543"/>
            <a:ext cx="10120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 movie started at seven o'clock and was pretty short, only ninety minutes long.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2915C67-3686-4975-95BE-476BD8C5DC90}"/>
              </a:ext>
            </a:extLst>
          </p:cNvPr>
          <p:cNvCxnSpPr>
            <a:cxnSpLocks/>
          </p:cNvCxnSpPr>
          <p:nvPr/>
        </p:nvCxnSpPr>
        <p:spPr>
          <a:xfrm>
            <a:off x="4601936" y="4428029"/>
            <a:ext cx="250425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D2-TRACK 69">
            <a:hlinkClick r:id="" action="ppaction://media"/>
            <a:extLst>
              <a:ext uri="{FF2B5EF4-FFF2-40B4-BE49-F238E27FC236}">
                <a16:creationId xmlns:a16="http://schemas.microsoft.com/office/drawing/2014/main" id="{462826D1-1F1D-4A56-98F6-30B1991ED33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500" end="14965.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27235" y="45478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76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3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4E6E28-4F13-4B9F-90BA-BE5D950B2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271" y="1754640"/>
            <a:ext cx="11849457" cy="8252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3DC8F6-6A85-4C37-8224-E5122B94A908}"/>
              </a:ext>
            </a:extLst>
          </p:cNvPr>
          <p:cNvSpPr txBox="1"/>
          <p:nvPr/>
        </p:nvSpPr>
        <p:spPr>
          <a:xfrm>
            <a:off x="6939644" y="1689324"/>
            <a:ext cx="2106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music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9AFBBD-435A-4828-B674-8BA986B50152}"/>
              </a:ext>
            </a:extLst>
          </p:cNvPr>
          <p:cNvSpPr/>
          <p:nvPr/>
        </p:nvSpPr>
        <p:spPr>
          <a:xfrm>
            <a:off x="655953" y="3853543"/>
            <a:ext cx="10120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Calibri" panose="020F0502020204030204" pitchFamily="34" charset="0"/>
              </a:rPr>
              <a:t>The thing I liked the most about </a:t>
            </a:r>
            <a:r>
              <a:rPr lang="en-US" sz="3600" i="1" dirty="0">
                <a:solidFill>
                  <a:srgbClr val="FF0000"/>
                </a:solidFill>
                <a:ea typeface="Calibri" panose="020F0502020204030204" pitchFamily="34" charset="0"/>
              </a:rPr>
              <a:t>My Fantastic Best Friend</a:t>
            </a:r>
            <a:r>
              <a:rPr lang="en-US" sz="3600" dirty="0">
                <a:solidFill>
                  <a:srgbClr val="FF0000"/>
                </a:solidFill>
                <a:ea typeface="Calibri" panose="020F0502020204030204" pitchFamily="34" charset="0"/>
              </a:rPr>
              <a:t> was the music. It was fantastic!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D359532-C1C9-40C1-9BD7-60EE6DA02C9B}"/>
              </a:ext>
            </a:extLst>
          </p:cNvPr>
          <p:cNvCxnSpPr>
            <a:cxnSpLocks/>
          </p:cNvCxnSpPr>
          <p:nvPr/>
        </p:nvCxnSpPr>
        <p:spPr>
          <a:xfrm>
            <a:off x="2642507" y="4437826"/>
            <a:ext cx="277857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DE44947-BEC7-4C89-9BF4-46CA77ABA07D}"/>
              </a:ext>
            </a:extLst>
          </p:cNvPr>
          <p:cNvCxnSpPr>
            <a:cxnSpLocks/>
          </p:cNvCxnSpPr>
          <p:nvPr/>
        </p:nvCxnSpPr>
        <p:spPr>
          <a:xfrm>
            <a:off x="2873829" y="4994809"/>
            <a:ext cx="176348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CD2-TRACK 69">
            <a:hlinkClick r:id="" action="ppaction://media"/>
            <a:extLst>
              <a:ext uri="{FF2B5EF4-FFF2-40B4-BE49-F238E27FC236}">
                <a16:creationId xmlns:a16="http://schemas.microsoft.com/office/drawing/2014/main" id="{3F86D43C-7E0D-4DD1-8C2E-5EE30FEF07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841" end="5165.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86184" y="45590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107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775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741" y="431086"/>
            <a:ext cx="7878518" cy="59958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80029" y="3795350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Reading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1038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4990E4-9D74-4B6D-9E18-60E1EF51A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86" y="258536"/>
            <a:ext cx="9982200" cy="723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FE319C-ED6B-480E-942C-8A5EE3EF4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86" y="1552575"/>
            <a:ext cx="11827328" cy="384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79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965" y="438537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Pre-Reading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5D702C-2096-4B90-B21A-87A68D1B0402}"/>
              </a:ext>
            </a:extLst>
          </p:cNvPr>
          <p:cNvSpPr txBox="1"/>
          <p:nvPr/>
        </p:nvSpPr>
        <p:spPr>
          <a:xfrm>
            <a:off x="2204357" y="620486"/>
            <a:ext cx="6008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Underline key words.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8C1964-8388-43B4-8AD3-E4DCD837F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4778" y="1809069"/>
            <a:ext cx="6482443" cy="246874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47D6ACF-86CA-46A0-840B-84FDF9AB8856}"/>
              </a:ext>
            </a:extLst>
          </p:cNvPr>
          <p:cNvCxnSpPr/>
          <p:nvPr/>
        </p:nvCxnSpPr>
        <p:spPr>
          <a:xfrm>
            <a:off x="3504112" y="2348049"/>
            <a:ext cx="9372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66DAC9F-1B6E-44B2-B1F3-7D6435840114}"/>
              </a:ext>
            </a:extLst>
          </p:cNvPr>
          <p:cNvCxnSpPr>
            <a:cxnSpLocks/>
          </p:cNvCxnSpPr>
          <p:nvPr/>
        </p:nvCxnSpPr>
        <p:spPr>
          <a:xfrm>
            <a:off x="5251269" y="2356758"/>
            <a:ext cx="36445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714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621801-DF6B-47B9-91A4-DE71DA4CC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685" y="1409020"/>
            <a:ext cx="6771541" cy="278742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8D3785B-873B-4443-BCF5-2B86976051D5}"/>
              </a:ext>
            </a:extLst>
          </p:cNvPr>
          <p:cNvSpPr/>
          <p:nvPr/>
        </p:nvSpPr>
        <p:spPr>
          <a:xfrm>
            <a:off x="111965" y="438537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Pre-Reading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32883E-C7A0-46D8-874C-B05366E9F1DE}"/>
              </a:ext>
            </a:extLst>
          </p:cNvPr>
          <p:cNvSpPr txBox="1"/>
          <p:nvPr/>
        </p:nvSpPr>
        <p:spPr>
          <a:xfrm>
            <a:off x="2204357" y="620486"/>
            <a:ext cx="6008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Underline key words.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393B2E9-11E7-4230-9E9F-C7E602E88D5A}"/>
              </a:ext>
            </a:extLst>
          </p:cNvPr>
          <p:cNvCxnSpPr/>
          <p:nvPr/>
        </p:nvCxnSpPr>
        <p:spPr>
          <a:xfrm>
            <a:off x="3040380" y="2057401"/>
            <a:ext cx="7021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0B1419E-B7C0-4C89-A6D7-6F716ECC19A7}"/>
              </a:ext>
            </a:extLst>
          </p:cNvPr>
          <p:cNvCxnSpPr>
            <a:cxnSpLocks/>
          </p:cNvCxnSpPr>
          <p:nvPr/>
        </p:nvCxnSpPr>
        <p:spPr>
          <a:xfrm>
            <a:off x="4650377" y="2057401"/>
            <a:ext cx="382088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4B6E101-151E-4E97-BB84-D2467EF8F8E3}"/>
              </a:ext>
            </a:extLst>
          </p:cNvPr>
          <p:cNvCxnSpPr>
            <a:cxnSpLocks/>
          </p:cNvCxnSpPr>
          <p:nvPr/>
        </p:nvCxnSpPr>
        <p:spPr>
          <a:xfrm>
            <a:off x="2988128" y="2720340"/>
            <a:ext cx="32983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10410EA-271E-4A75-968D-FA60781B5467}"/>
              </a:ext>
            </a:extLst>
          </p:cNvPr>
          <p:cNvCxnSpPr>
            <a:cxnSpLocks/>
          </p:cNvCxnSpPr>
          <p:nvPr/>
        </p:nvCxnSpPr>
        <p:spPr>
          <a:xfrm>
            <a:off x="4000500" y="3210198"/>
            <a:ext cx="243948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64396F8-4BA8-4BB0-A9EE-27BA2344092E}"/>
              </a:ext>
            </a:extLst>
          </p:cNvPr>
          <p:cNvCxnSpPr>
            <a:cxnSpLocks/>
          </p:cNvCxnSpPr>
          <p:nvPr/>
        </p:nvCxnSpPr>
        <p:spPr>
          <a:xfrm>
            <a:off x="2975065" y="3696789"/>
            <a:ext cx="27791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942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61884" y="1039375"/>
            <a:ext cx="3256378" cy="602249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564992" y="2376766"/>
            <a:ext cx="3256378" cy="602249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Reading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564992" y="5084216"/>
            <a:ext cx="3256378" cy="602249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577435" y="5777785"/>
            <a:ext cx="3256378" cy="60224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561884" y="1723627"/>
            <a:ext cx="3256378" cy="602249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592421" y="330815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558774" y="3714153"/>
            <a:ext cx="3256378" cy="602249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Grammar</a:t>
            </a:r>
            <a:endParaRPr lang="en-US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555666" y="3042354"/>
            <a:ext cx="3256378" cy="602249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571210" y="4398402"/>
            <a:ext cx="3256378" cy="602249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Pronunciation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4977" y="494145"/>
            <a:ext cx="420118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4755" y="484097"/>
            <a:ext cx="420118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0709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33CF55-34CB-48BD-8D7E-AA52A47B1D85}"/>
              </a:ext>
            </a:extLst>
          </p:cNvPr>
          <p:cNvSpPr/>
          <p:nvPr/>
        </p:nvSpPr>
        <p:spPr>
          <a:xfrm>
            <a:off x="111965" y="438537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Pre-Reading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E55793-D606-4CC1-848F-913D5F2DDAB1}"/>
              </a:ext>
            </a:extLst>
          </p:cNvPr>
          <p:cNvSpPr txBox="1"/>
          <p:nvPr/>
        </p:nvSpPr>
        <p:spPr>
          <a:xfrm>
            <a:off x="2204357" y="620486"/>
            <a:ext cx="6008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Underline key words.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42DC82-F18C-4C98-8C7A-DDABEC664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4585" y="2127512"/>
            <a:ext cx="5905500" cy="260297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CAA45FA-44D1-4687-8439-8BE1759D2A8B}"/>
              </a:ext>
            </a:extLst>
          </p:cNvPr>
          <p:cNvCxnSpPr/>
          <p:nvPr/>
        </p:nvCxnSpPr>
        <p:spPr>
          <a:xfrm>
            <a:off x="3941717" y="2837906"/>
            <a:ext cx="8523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07813FA-9210-498E-8AD1-2F4D34B033ED}"/>
              </a:ext>
            </a:extLst>
          </p:cNvPr>
          <p:cNvCxnSpPr>
            <a:cxnSpLocks/>
          </p:cNvCxnSpPr>
          <p:nvPr/>
        </p:nvCxnSpPr>
        <p:spPr>
          <a:xfrm>
            <a:off x="5918290" y="2850969"/>
            <a:ext cx="20239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8F47AE5-C9CE-497E-9E67-8C5D449C0736}"/>
              </a:ext>
            </a:extLst>
          </p:cNvPr>
          <p:cNvCxnSpPr>
            <a:cxnSpLocks/>
          </p:cNvCxnSpPr>
          <p:nvPr/>
        </p:nvCxnSpPr>
        <p:spPr>
          <a:xfrm>
            <a:off x="4297679" y="3402874"/>
            <a:ext cx="28607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0C1F4B4-B3CD-43CB-BAF4-DD8E3DE06F5F}"/>
              </a:ext>
            </a:extLst>
          </p:cNvPr>
          <p:cNvCxnSpPr>
            <a:cxnSpLocks/>
          </p:cNvCxnSpPr>
          <p:nvPr/>
        </p:nvCxnSpPr>
        <p:spPr>
          <a:xfrm>
            <a:off x="4552406" y="3928655"/>
            <a:ext cx="268441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8D631A-A1D7-4E74-9F1C-0D1E26987380}"/>
              </a:ext>
            </a:extLst>
          </p:cNvPr>
          <p:cNvCxnSpPr/>
          <p:nvPr/>
        </p:nvCxnSpPr>
        <p:spPr>
          <a:xfrm>
            <a:off x="4345032" y="4474030"/>
            <a:ext cx="11021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986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39A8262-4B2B-414E-B6D7-5154F8341F13}"/>
              </a:ext>
            </a:extLst>
          </p:cNvPr>
          <p:cNvSpPr/>
          <p:nvPr/>
        </p:nvSpPr>
        <p:spPr>
          <a:xfrm>
            <a:off x="111965" y="438537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Pre-Reading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D2E9C0-0BAD-4DF0-AE1A-8DC80B76C09A}"/>
              </a:ext>
            </a:extLst>
          </p:cNvPr>
          <p:cNvSpPr txBox="1"/>
          <p:nvPr/>
        </p:nvSpPr>
        <p:spPr>
          <a:xfrm>
            <a:off x="2204357" y="620486"/>
            <a:ext cx="6008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Underline key words.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9521C8-2860-4A24-99EE-326F578CA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9221" y="1772330"/>
            <a:ext cx="6286500" cy="279082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A871DF-4A9A-4C8E-95C4-FB3F6E48BA21}"/>
              </a:ext>
            </a:extLst>
          </p:cNvPr>
          <p:cNvCxnSpPr>
            <a:cxnSpLocks/>
          </p:cNvCxnSpPr>
          <p:nvPr/>
        </p:nvCxnSpPr>
        <p:spPr>
          <a:xfrm>
            <a:off x="3197134" y="2348048"/>
            <a:ext cx="279871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0C96657-A3C0-4402-AF07-4EA51711E794}"/>
              </a:ext>
            </a:extLst>
          </p:cNvPr>
          <p:cNvCxnSpPr/>
          <p:nvPr/>
        </p:nvCxnSpPr>
        <p:spPr>
          <a:xfrm>
            <a:off x="7641771" y="2348048"/>
            <a:ext cx="8980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A531C2C-AC8A-4509-BB70-3FCE00B2C873}"/>
              </a:ext>
            </a:extLst>
          </p:cNvPr>
          <p:cNvCxnSpPr>
            <a:cxnSpLocks/>
          </p:cNvCxnSpPr>
          <p:nvPr/>
        </p:nvCxnSpPr>
        <p:spPr>
          <a:xfrm>
            <a:off x="3778431" y="2824843"/>
            <a:ext cx="10025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A4230E5-AF60-4741-B26B-826716F79818}"/>
              </a:ext>
            </a:extLst>
          </p:cNvPr>
          <p:cNvCxnSpPr/>
          <p:nvPr/>
        </p:nvCxnSpPr>
        <p:spPr>
          <a:xfrm>
            <a:off x="4580164" y="3301638"/>
            <a:ext cx="7886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12B1B3-96C3-44E7-B92D-A4FEAC9B4730}"/>
              </a:ext>
            </a:extLst>
          </p:cNvPr>
          <p:cNvCxnSpPr>
            <a:cxnSpLocks/>
          </p:cNvCxnSpPr>
          <p:nvPr/>
        </p:nvCxnSpPr>
        <p:spPr>
          <a:xfrm>
            <a:off x="3814353" y="3788228"/>
            <a:ext cx="47124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485E541-50CF-4612-9D1C-F29BF9348A1A}"/>
              </a:ext>
            </a:extLst>
          </p:cNvPr>
          <p:cNvCxnSpPr>
            <a:cxnSpLocks/>
          </p:cNvCxnSpPr>
          <p:nvPr/>
        </p:nvCxnSpPr>
        <p:spPr>
          <a:xfrm>
            <a:off x="3752305" y="4265023"/>
            <a:ext cx="446096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068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DA57431-02B5-4DBD-A638-C63AF86D643C}"/>
              </a:ext>
            </a:extLst>
          </p:cNvPr>
          <p:cNvSpPr/>
          <p:nvPr/>
        </p:nvSpPr>
        <p:spPr>
          <a:xfrm>
            <a:off x="111965" y="438537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Pre-Reading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B2E1A0-58D1-4FDE-9681-E07AF42827BB}"/>
              </a:ext>
            </a:extLst>
          </p:cNvPr>
          <p:cNvSpPr txBox="1"/>
          <p:nvPr/>
        </p:nvSpPr>
        <p:spPr>
          <a:xfrm>
            <a:off x="2204357" y="620486"/>
            <a:ext cx="6008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Underline key words.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E7C8BF-07BB-42C0-9CF7-32CC208DA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7016" y="1851932"/>
            <a:ext cx="7045098" cy="309089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C3F6D2D-107D-428D-9ACE-D5BEFBB5A0AE}"/>
              </a:ext>
            </a:extLst>
          </p:cNvPr>
          <p:cNvCxnSpPr>
            <a:cxnSpLocks/>
          </p:cNvCxnSpPr>
          <p:nvPr/>
        </p:nvCxnSpPr>
        <p:spPr>
          <a:xfrm>
            <a:off x="2638697" y="2537460"/>
            <a:ext cx="9470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825F619-69B2-4C10-A78B-4D511083A954}"/>
              </a:ext>
            </a:extLst>
          </p:cNvPr>
          <p:cNvCxnSpPr>
            <a:cxnSpLocks/>
          </p:cNvCxnSpPr>
          <p:nvPr/>
        </p:nvCxnSpPr>
        <p:spPr>
          <a:xfrm>
            <a:off x="4506686" y="2537460"/>
            <a:ext cx="3200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F5A9D53-45EF-44D3-9F86-296E225C7505}"/>
              </a:ext>
            </a:extLst>
          </p:cNvPr>
          <p:cNvCxnSpPr>
            <a:cxnSpLocks/>
          </p:cNvCxnSpPr>
          <p:nvPr/>
        </p:nvCxnSpPr>
        <p:spPr>
          <a:xfrm>
            <a:off x="2537460" y="3066505"/>
            <a:ext cx="10874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4B34EC6-4CD1-4915-B3D3-36E809BFAC9F}"/>
              </a:ext>
            </a:extLst>
          </p:cNvPr>
          <p:cNvCxnSpPr>
            <a:cxnSpLocks/>
          </p:cNvCxnSpPr>
          <p:nvPr/>
        </p:nvCxnSpPr>
        <p:spPr>
          <a:xfrm>
            <a:off x="4467497" y="3693523"/>
            <a:ext cx="29522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12B76A8-0F64-48EA-B9B4-E9C8FCA730DF}"/>
              </a:ext>
            </a:extLst>
          </p:cNvPr>
          <p:cNvCxnSpPr>
            <a:cxnSpLocks/>
          </p:cNvCxnSpPr>
          <p:nvPr/>
        </p:nvCxnSpPr>
        <p:spPr>
          <a:xfrm>
            <a:off x="3762103" y="4225834"/>
            <a:ext cx="12409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DE596C9-0873-48A9-904F-F41D2A7D1D8C}"/>
              </a:ext>
            </a:extLst>
          </p:cNvPr>
          <p:cNvCxnSpPr>
            <a:cxnSpLocks/>
          </p:cNvCxnSpPr>
          <p:nvPr/>
        </p:nvCxnSpPr>
        <p:spPr>
          <a:xfrm>
            <a:off x="3277687" y="4758145"/>
            <a:ext cx="17253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52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03AB7B-051E-4019-B711-5512BE4A0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35" y="2701699"/>
            <a:ext cx="11827328" cy="384168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F93442B-0A3F-497D-97C9-06D40D1A8312}"/>
              </a:ext>
            </a:extLst>
          </p:cNvPr>
          <p:cNvSpPr/>
          <p:nvPr/>
        </p:nvSpPr>
        <p:spPr>
          <a:xfrm>
            <a:off x="111965" y="438537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While-Reading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7E87FF-99CB-4947-8C26-78ECFBB79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5648" y="314613"/>
            <a:ext cx="5992587" cy="246677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D454BEB-3F0C-4100-8B98-49E23DF8D42F}"/>
              </a:ext>
            </a:extLst>
          </p:cNvPr>
          <p:cNvSpPr/>
          <p:nvPr/>
        </p:nvSpPr>
        <p:spPr>
          <a:xfrm>
            <a:off x="3295648" y="1477279"/>
            <a:ext cx="4166509" cy="5388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A00D3F-4F2E-48DB-9F2C-A669B08D2A94}"/>
              </a:ext>
            </a:extLst>
          </p:cNvPr>
          <p:cNvCxnSpPr/>
          <p:nvPr/>
        </p:nvCxnSpPr>
        <p:spPr>
          <a:xfrm>
            <a:off x="4284617" y="4487092"/>
            <a:ext cx="37555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329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03AB7B-051E-4019-B711-5512BE4A0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36" y="2577775"/>
            <a:ext cx="11827328" cy="384168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F93442B-0A3F-497D-97C9-06D40D1A8312}"/>
              </a:ext>
            </a:extLst>
          </p:cNvPr>
          <p:cNvSpPr/>
          <p:nvPr/>
        </p:nvSpPr>
        <p:spPr>
          <a:xfrm>
            <a:off x="111965" y="438537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While-Reading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3AFD0B-7E7E-4775-A29C-DDE4F9177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6253" y="47971"/>
            <a:ext cx="5739493" cy="252980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AAD4835-894C-412A-A21A-57A278C7234D}"/>
              </a:ext>
            </a:extLst>
          </p:cNvPr>
          <p:cNvSpPr/>
          <p:nvPr/>
        </p:nvSpPr>
        <p:spPr>
          <a:xfrm>
            <a:off x="3295648" y="1352005"/>
            <a:ext cx="4411438" cy="5388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39C48B5-1B40-4CFB-9922-2233320B4A0C}"/>
              </a:ext>
            </a:extLst>
          </p:cNvPr>
          <p:cNvCxnSpPr>
            <a:cxnSpLocks/>
          </p:cNvCxnSpPr>
          <p:nvPr/>
        </p:nvCxnSpPr>
        <p:spPr>
          <a:xfrm>
            <a:off x="4513218" y="4669971"/>
            <a:ext cx="17961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0741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03AB7B-051E-4019-B711-5512BE4A0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36" y="2577775"/>
            <a:ext cx="11827328" cy="384168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F93442B-0A3F-497D-97C9-06D40D1A8312}"/>
              </a:ext>
            </a:extLst>
          </p:cNvPr>
          <p:cNvSpPr/>
          <p:nvPr/>
        </p:nvSpPr>
        <p:spPr>
          <a:xfrm>
            <a:off x="111965" y="438537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While-Reading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FB2263-A659-4D9B-BBBC-212F3F0F7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7921" y="10458"/>
            <a:ext cx="5783036" cy="256731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97E18C1-A4BE-4692-BAED-D646B046CF43}"/>
              </a:ext>
            </a:extLst>
          </p:cNvPr>
          <p:cNvSpPr/>
          <p:nvPr/>
        </p:nvSpPr>
        <p:spPr>
          <a:xfrm>
            <a:off x="3344634" y="1802674"/>
            <a:ext cx="5720989" cy="6270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948DC7A-70B9-4BE6-8F7E-5AC543D16211}"/>
              </a:ext>
            </a:extLst>
          </p:cNvPr>
          <p:cNvCxnSpPr>
            <a:cxnSpLocks/>
          </p:cNvCxnSpPr>
          <p:nvPr/>
        </p:nvCxnSpPr>
        <p:spPr>
          <a:xfrm>
            <a:off x="3069771" y="5522323"/>
            <a:ext cx="243622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139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03AB7B-051E-4019-B711-5512BE4A0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36" y="2577775"/>
            <a:ext cx="11827328" cy="384168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F93442B-0A3F-497D-97C9-06D40D1A8312}"/>
              </a:ext>
            </a:extLst>
          </p:cNvPr>
          <p:cNvSpPr/>
          <p:nvPr/>
        </p:nvSpPr>
        <p:spPr>
          <a:xfrm>
            <a:off x="111965" y="438537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While-Reading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69E4FA-BF1B-4E98-B237-9EECC707D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6060" y="105292"/>
            <a:ext cx="5771468" cy="253211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5BDFB3E-875D-419C-AB70-6672653A4136}"/>
              </a:ext>
            </a:extLst>
          </p:cNvPr>
          <p:cNvSpPr/>
          <p:nvPr/>
        </p:nvSpPr>
        <p:spPr>
          <a:xfrm>
            <a:off x="3400423" y="1173790"/>
            <a:ext cx="5612947" cy="5388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0DCF055-4989-438D-9A64-9FC87B7CE142}"/>
              </a:ext>
            </a:extLst>
          </p:cNvPr>
          <p:cNvCxnSpPr/>
          <p:nvPr/>
        </p:nvCxnSpPr>
        <p:spPr>
          <a:xfrm>
            <a:off x="7903029" y="5505995"/>
            <a:ext cx="34094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805C794-CC69-493C-8E8D-AAE2772EB78A}"/>
              </a:ext>
            </a:extLst>
          </p:cNvPr>
          <p:cNvCxnSpPr/>
          <p:nvPr/>
        </p:nvCxnSpPr>
        <p:spPr>
          <a:xfrm>
            <a:off x="3053442" y="5799909"/>
            <a:ext cx="41180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852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965" y="438537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Extra Practice </a:t>
            </a:r>
          </a:p>
          <a:p>
            <a:pPr algn="ctr"/>
            <a:r>
              <a:rPr lang="en-US" sz="2000" b="1" dirty="0"/>
              <a:t>WB page 68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BEB569-D670-458E-A39F-031C3D3BF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9084"/>
            <a:ext cx="11495314" cy="295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4491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ECABCAE-62D8-4B00-A7A7-559569348C94}"/>
              </a:ext>
            </a:extLst>
          </p:cNvPr>
          <p:cNvSpPr/>
          <p:nvPr/>
        </p:nvSpPr>
        <p:spPr>
          <a:xfrm>
            <a:off x="111965" y="438537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Extra Practice </a:t>
            </a:r>
          </a:p>
          <a:p>
            <a:pPr algn="ctr"/>
            <a:r>
              <a:rPr lang="en-US" sz="2000" b="1" dirty="0"/>
              <a:t>WB page 68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D790FD-3487-42EA-BF8D-DFE87EC3B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65" y="2066925"/>
            <a:ext cx="11869950" cy="16723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B668818-BA4D-4B9F-B280-B9316E0477FB}"/>
              </a:ext>
            </a:extLst>
          </p:cNvPr>
          <p:cNvSpPr/>
          <p:nvPr/>
        </p:nvSpPr>
        <p:spPr>
          <a:xfrm>
            <a:off x="10874829" y="2596242"/>
            <a:ext cx="408215" cy="9797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82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9DCED8-8014-41C9-B0F7-CC129ED2CC3B}"/>
              </a:ext>
            </a:extLst>
          </p:cNvPr>
          <p:cNvSpPr/>
          <p:nvPr/>
        </p:nvSpPr>
        <p:spPr>
          <a:xfrm>
            <a:off x="111965" y="438537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Extra Practice </a:t>
            </a:r>
          </a:p>
          <a:p>
            <a:pPr algn="ctr"/>
            <a:r>
              <a:rPr lang="en-US" sz="2000" b="1" dirty="0"/>
              <a:t>WB page 68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69BFC6-EF2A-4B9C-A3C4-B70D1C1E6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3023"/>
            <a:ext cx="11312369" cy="24377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25B7958-D98D-49CA-B803-DE7B2E863B7C}"/>
              </a:ext>
            </a:extLst>
          </p:cNvPr>
          <p:cNvSpPr/>
          <p:nvPr/>
        </p:nvSpPr>
        <p:spPr>
          <a:xfrm>
            <a:off x="10172700" y="2857500"/>
            <a:ext cx="408215" cy="9797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4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09474" y="1381472"/>
            <a:ext cx="1083283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Review vocabularies related to movies.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Review prepositions: </a:t>
            </a:r>
            <a:r>
              <a:rPr lang="en-US" sz="3600" i="1" dirty="0">
                <a:solidFill>
                  <a:srgbClr val="FF0000"/>
                </a:solidFill>
              </a:rPr>
              <a:t>on/at/in</a:t>
            </a:r>
            <a:r>
              <a:rPr lang="en-US" sz="3600" i="1" dirty="0">
                <a:solidFill>
                  <a:srgbClr val="0070C0"/>
                </a:solidFill>
              </a:rPr>
              <a:t> and Past Simple with “be”.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Pronunciation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Identify words with different stress.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Reading</a:t>
            </a:r>
            <a:r>
              <a:rPr lang="en-US" sz="3600" i="1" dirty="0">
                <a:solidFill>
                  <a:srgbClr val="0070C0"/>
                </a:solidFill>
              </a:rPr>
              <a:t>: Practice reading for </a:t>
            </a:r>
            <a:r>
              <a:rPr lang="en-US" sz="3600" i="1">
                <a:solidFill>
                  <a:srgbClr val="0070C0"/>
                </a:solidFill>
              </a:rPr>
              <a:t>specific information.</a:t>
            </a:r>
            <a:endParaRPr lang="en-US" sz="3600" i="1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Listening</a:t>
            </a:r>
            <a:r>
              <a:rPr lang="en-US" sz="3600" i="1" dirty="0">
                <a:solidFill>
                  <a:srgbClr val="0070C0"/>
                </a:solidFill>
              </a:rPr>
              <a:t>: Practice listening for details.</a:t>
            </a:r>
            <a:endParaRPr lang="en-US" sz="3600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31A43D-BED7-4E20-820F-CA95BDA91600}"/>
              </a:ext>
            </a:extLst>
          </p:cNvPr>
          <p:cNvSpPr/>
          <p:nvPr/>
        </p:nvSpPr>
        <p:spPr>
          <a:xfrm>
            <a:off x="111965" y="438537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Extra Practice </a:t>
            </a:r>
          </a:p>
          <a:p>
            <a:pPr algn="ctr"/>
            <a:r>
              <a:rPr lang="en-US" sz="2000" b="1" dirty="0"/>
              <a:t>WB page 68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2C8A34-BDB5-46D1-A9F8-70F65158B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64" y="2063523"/>
            <a:ext cx="11769581" cy="20186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81AA7D3-BF2D-42C8-A1A3-FF87F96E2D00}"/>
              </a:ext>
            </a:extLst>
          </p:cNvPr>
          <p:cNvSpPr/>
          <p:nvPr/>
        </p:nvSpPr>
        <p:spPr>
          <a:xfrm>
            <a:off x="11299371" y="2857499"/>
            <a:ext cx="408215" cy="9797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756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F978C3-F164-4BE7-964F-AB69921AA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259214"/>
            <a:ext cx="8462526" cy="7157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402939-3491-4378-84C3-A3BC54BF3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446" y="844321"/>
            <a:ext cx="8239125" cy="11525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AA0EB2-D0FD-4F63-8AD9-0AA0A50F77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401" y="1996845"/>
            <a:ext cx="10791828" cy="43778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5DD48C-4452-4987-BCA4-2EB28BC62C5F}"/>
              </a:ext>
            </a:extLst>
          </p:cNvPr>
          <p:cNvSpPr txBox="1"/>
          <p:nvPr/>
        </p:nvSpPr>
        <p:spPr>
          <a:xfrm>
            <a:off x="9878785" y="2695575"/>
            <a:ext cx="2117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comedy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6BA63D-47B6-4B9F-B4F4-E880E5D6201A}"/>
              </a:ext>
            </a:extLst>
          </p:cNvPr>
          <p:cNvSpPr txBox="1"/>
          <p:nvPr/>
        </p:nvSpPr>
        <p:spPr>
          <a:xfrm>
            <a:off x="9418594" y="3254574"/>
            <a:ext cx="291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science fiction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623B38-9663-40A6-B71E-51F5EF12AB0F}"/>
              </a:ext>
            </a:extLst>
          </p:cNvPr>
          <p:cNvSpPr txBox="1"/>
          <p:nvPr/>
        </p:nvSpPr>
        <p:spPr>
          <a:xfrm>
            <a:off x="10135963" y="3862587"/>
            <a:ext cx="2117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sad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6B3CC4-1134-4069-B2D2-08E09FFC0A0A}"/>
              </a:ext>
            </a:extLst>
          </p:cNvPr>
          <p:cNvSpPr txBox="1"/>
          <p:nvPr/>
        </p:nvSpPr>
        <p:spPr>
          <a:xfrm>
            <a:off x="9782855" y="4470808"/>
            <a:ext cx="2117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exciting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56F62A-AF54-47A0-9DDA-70AC52A62736}"/>
              </a:ext>
            </a:extLst>
          </p:cNvPr>
          <p:cNvSpPr txBox="1"/>
          <p:nvPr/>
        </p:nvSpPr>
        <p:spPr>
          <a:xfrm>
            <a:off x="9874568" y="5099569"/>
            <a:ext cx="2117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soldiers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9BB548-1FB0-4F78-B372-1CD59AD3D6A6}"/>
              </a:ext>
            </a:extLst>
          </p:cNvPr>
          <p:cNvSpPr txBox="1"/>
          <p:nvPr/>
        </p:nvSpPr>
        <p:spPr>
          <a:xfrm>
            <a:off x="9903960" y="5676013"/>
            <a:ext cx="2117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general</a:t>
            </a:r>
          </a:p>
        </p:txBody>
      </p:sp>
    </p:spTree>
    <p:extLst>
      <p:ext uri="{BB962C8B-B14F-4D97-AF65-F5344CB8AC3E}">
        <p14:creationId xmlns:p14="http://schemas.microsoft.com/office/powerpoint/2010/main" val="50258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995A3E-A437-432B-90EE-7F3273066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65363"/>
            <a:ext cx="2759529" cy="9198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2273D0-D82F-49D7-9D8D-6C39C3646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0" y="459238"/>
            <a:ext cx="6000750" cy="22574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529143-89E9-4717-AE3B-232DB33C37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8080" y="2687625"/>
            <a:ext cx="7281863" cy="370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9403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E66F06-EBEF-4AE9-889F-38481374B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65363"/>
            <a:ext cx="2759529" cy="9198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D0905F-3224-418C-A2B2-345218883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7509" y="303439"/>
            <a:ext cx="6162612" cy="15267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4515D6-139F-4819-A036-A44DBDDC7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9763" y="1830162"/>
            <a:ext cx="68008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1632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50FBEB-0348-48F0-80B0-4E509DDD7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986" y="1728787"/>
            <a:ext cx="11498028" cy="44923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EA7B7D-C8E4-4395-9C75-BE7C184F56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039" y="470807"/>
            <a:ext cx="2647950" cy="7239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8F760C0-E853-45DE-8979-F1D398FBBE04}"/>
              </a:ext>
            </a:extLst>
          </p:cNvPr>
          <p:cNvSpPr/>
          <p:nvPr/>
        </p:nvSpPr>
        <p:spPr>
          <a:xfrm>
            <a:off x="2798989" y="552450"/>
            <a:ext cx="89929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B0F0"/>
                </a:solidFill>
              </a:rPr>
              <a:t>Underline the mistake in each sentence. Write the correct word on the line.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C945A64-3693-46B7-85D2-AD5DE242E0C0}"/>
              </a:ext>
            </a:extLst>
          </p:cNvPr>
          <p:cNvCxnSpPr/>
          <p:nvPr/>
        </p:nvCxnSpPr>
        <p:spPr>
          <a:xfrm>
            <a:off x="2188030" y="3209591"/>
            <a:ext cx="90786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71CA09A-C440-4D78-A344-41984C8CAC68}"/>
              </a:ext>
            </a:extLst>
          </p:cNvPr>
          <p:cNvCxnSpPr/>
          <p:nvPr/>
        </p:nvCxnSpPr>
        <p:spPr>
          <a:xfrm>
            <a:off x="2521132" y="3761014"/>
            <a:ext cx="60089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8BA8957-8E06-4A90-886B-DE2389593606}"/>
              </a:ext>
            </a:extLst>
          </p:cNvPr>
          <p:cNvCxnSpPr>
            <a:cxnSpLocks/>
          </p:cNvCxnSpPr>
          <p:nvPr/>
        </p:nvCxnSpPr>
        <p:spPr>
          <a:xfrm>
            <a:off x="5865223" y="4306389"/>
            <a:ext cx="23077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DC85B2-A510-48CE-80B9-ACC4685E492E}"/>
              </a:ext>
            </a:extLst>
          </p:cNvPr>
          <p:cNvCxnSpPr>
            <a:cxnSpLocks/>
          </p:cNvCxnSpPr>
          <p:nvPr/>
        </p:nvCxnSpPr>
        <p:spPr>
          <a:xfrm>
            <a:off x="1387928" y="4884419"/>
            <a:ext cx="55517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D5F3BDC-89E5-4AF1-ABBE-193EC447E1CF}"/>
              </a:ext>
            </a:extLst>
          </p:cNvPr>
          <p:cNvCxnSpPr>
            <a:cxnSpLocks/>
          </p:cNvCxnSpPr>
          <p:nvPr/>
        </p:nvCxnSpPr>
        <p:spPr>
          <a:xfrm>
            <a:off x="2036991" y="5442858"/>
            <a:ext cx="55925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E5A76F8-6C09-4AF0-9462-CCE8F7A317DC}"/>
              </a:ext>
            </a:extLst>
          </p:cNvPr>
          <p:cNvCxnSpPr/>
          <p:nvPr/>
        </p:nvCxnSpPr>
        <p:spPr>
          <a:xfrm>
            <a:off x="5227320" y="5994763"/>
            <a:ext cx="81642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209B38B-9996-467D-9CB6-4E772E71EF3A}"/>
              </a:ext>
            </a:extLst>
          </p:cNvPr>
          <p:cNvSpPr txBox="1"/>
          <p:nvPr/>
        </p:nvSpPr>
        <p:spPr>
          <a:xfrm>
            <a:off x="10395853" y="2612852"/>
            <a:ext cx="1796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wasn’t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E5446F-0F98-488E-B0E7-55203A1FC067}"/>
              </a:ext>
            </a:extLst>
          </p:cNvPr>
          <p:cNvSpPr txBox="1"/>
          <p:nvPr/>
        </p:nvSpPr>
        <p:spPr>
          <a:xfrm>
            <a:off x="10395854" y="3176934"/>
            <a:ext cx="1796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was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1FD334-E804-42F1-8CD0-825FCBC25377}"/>
              </a:ext>
            </a:extLst>
          </p:cNvPr>
          <p:cNvSpPr txBox="1"/>
          <p:nvPr/>
        </p:nvSpPr>
        <p:spPr>
          <a:xfrm>
            <a:off x="10395855" y="3730185"/>
            <a:ext cx="1786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AD6970-F573-450A-BD91-9F88BA0F4DCB}"/>
              </a:ext>
            </a:extLst>
          </p:cNvPr>
          <p:cNvSpPr txBox="1"/>
          <p:nvPr/>
        </p:nvSpPr>
        <p:spPr>
          <a:xfrm>
            <a:off x="10395856" y="4295212"/>
            <a:ext cx="1617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were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B99A23-80A9-4530-8855-3212FAF5023A}"/>
              </a:ext>
            </a:extLst>
          </p:cNvPr>
          <p:cNvSpPr txBox="1"/>
          <p:nvPr/>
        </p:nvSpPr>
        <p:spPr>
          <a:xfrm>
            <a:off x="10395856" y="4847808"/>
            <a:ext cx="1702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won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F3C044F-5313-4DE6-BF31-89F1C1F4727E}"/>
              </a:ext>
            </a:extLst>
          </p:cNvPr>
          <p:cNvSpPr txBox="1"/>
          <p:nvPr/>
        </p:nvSpPr>
        <p:spPr>
          <a:xfrm>
            <a:off x="10395856" y="5416732"/>
            <a:ext cx="1766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was</a:t>
            </a:r>
          </a:p>
        </p:txBody>
      </p:sp>
    </p:spTree>
    <p:extLst>
      <p:ext uri="{BB962C8B-B14F-4D97-AF65-F5344CB8AC3E}">
        <p14:creationId xmlns:p14="http://schemas.microsoft.com/office/powerpoint/2010/main" val="327306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84E79D-B675-4986-8EE6-6734474EF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308595"/>
            <a:ext cx="3181350" cy="7524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5E1608-2BE9-4EEC-878E-4F942876F47E}"/>
              </a:ext>
            </a:extLst>
          </p:cNvPr>
          <p:cNvSpPr txBox="1"/>
          <p:nvPr/>
        </p:nvSpPr>
        <p:spPr>
          <a:xfrm>
            <a:off x="3573236" y="308595"/>
            <a:ext cx="78567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>
                <a:solidFill>
                  <a:srgbClr val="00B0F0"/>
                </a:solidFill>
              </a:rPr>
              <a:t>Where is the stress in each of these words? 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790026F-2C8B-446A-A68C-0BDBC7DBC4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0442355"/>
              </p:ext>
            </p:extLst>
          </p:nvPr>
        </p:nvGraphicFramePr>
        <p:xfrm>
          <a:off x="1052287" y="2500806"/>
          <a:ext cx="9822543" cy="37870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6428">
                  <a:extLst>
                    <a:ext uri="{9D8B030D-6E8A-4147-A177-3AD203B41FA5}">
                      <a16:colId xmlns:a16="http://schemas.microsoft.com/office/drawing/2014/main" val="1228693895"/>
                    </a:ext>
                  </a:extLst>
                </a:gridCol>
                <a:gridCol w="3191934">
                  <a:extLst>
                    <a:ext uri="{9D8B030D-6E8A-4147-A177-3AD203B41FA5}">
                      <a16:colId xmlns:a16="http://schemas.microsoft.com/office/drawing/2014/main" val="1774002799"/>
                    </a:ext>
                  </a:extLst>
                </a:gridCol>
                <a:gridCol w="3274181">
                  <a:extLst>
                    <a:ext uri="{9D8B030D-6E8A-4147-A177-3AD203B41FA5}">
                      <a16:colId xmlns:a16="http://schemas.microsoft.com/office/drawing/2014/main" val="2050961631"/>
                    </a:ext>
                  </a:extLst>
                </a:gridCol>
              </a:tblGrid>
              <a:tr h="541003">
                <a:tc>
                  <a:txBody>
                    <a:bodyPr/>
                    <a:lstStyle/>
                    <a:p>
                      <a:r>
                        <a:rPr lang="en-US" sz="2800" dirty="0"/>
                        <a:t>1</a:t>
                      </a:r>
                      <a:r>
                        <a:rPr lang="en-US" sz="2800" baseline="30000" dirty="0"/>
                        <a:t>st</a:t>
                      </a:r>
                      <a:r>
                        <a:rPr lang="en-US" sz="2800" dirty="0"/>
                        <a:t> syllable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Second syllable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Third syllable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3501512"/>
                  </a:ext>
                </a:extLst>
              </a:tr>
              <a:tr h="541003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9445097"/>
                  </a:ext>
                </a:extLst>
              </a:tr>
              <a:tr h="541003"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6070336"/>
                  </a:ext>
                </a:extLst>
              </a:tr>
              <a:tr h="541003"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6945243"/>
                  </a:ext>
                </a:extLst>
              </a:tr>
              <a:tr h="541003"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7115180"/>
                  </a:ext>
                </a:extLst>
              </a:tr>
              <a:tr h="541003"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8181293"/>
                  </a:ext>
                </a:extLst>
              </a:tr>
              <a:tr h="541003"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8181828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5E8040D-B130-4089-A841-97191907A8EC}"/>
              </a:ext>
            </a:extLst>
          </p:cNvPr>
          <p:cNvSpPr/>
          <p:nvPr/>
        </p:nvSpPr>
        <p:spPr>
          <a:xfrm>
            <a:off x="228600" y="1061070"/>
            <a:ext cx="11691257" cy="124125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/>
              <a:t>against       boring      action    fantasy      exciting      become     adventure </a:t>
            </a:r>
          </a:p>
          <a:p>
            <a:pPr algn="ctr"/>
            <a:r>
              <a:rPr lang="en-US" sz="2700" dirty="0"/>
              <a:t> horror       comic       between     soldier      movie     author      title      animation</a:t>
            </a:r>
          </a:p>
          <a:p>
            <a:pPr algn="ctr"/>
            <a:r>
              <a:rPr lang="en-US" sz="2700" dirty="0"/>
              <a:t>wonderful      mystery       amazing         musical       terrible    animated </a:t>
            </a:r>
          </a:p>
        </p:txBody>
      </p:sp>
    </p:spTree>
    <p:extLst>
      <p:ext uri="{BB962C8B-B14F-4D97-AF65-F5344CB8AC3E}">
        <p14:creationId xmlns:p14="http://schemas.microsoft.com/office/powerpoint/2010/main" val="25163635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BC07958-772D-4F8B-B65D-F4C2D4C64000}"/>
              </a:ext>
            </a:extLst>
          </p:cNvPr>
          <p:cNvSpPr/>
          <p:nvPr/>
        </p:nvSpPr>
        <p:spPr>
          <a:xfrm>
            <a:off x="228600" y="1061070"/>
            <a:ext cx="11691257" cy="124125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/>
              <a:t>against       boring      action    fantasy      exciting      become     adventure </a:t>
            </a:r>
          </a:p>
          <a:p>
            <a:pPr algn="ctr"/>
            <a:r>
              <a:rPr lang="en-US" sz="2700" dirty="0"/>
              <a:t> horror       comic       between     soldier      movie     author      title      animation</a:t>
            </a:r>
          </a:p>
          <a:p>
            <a:pPr algn="ctr"/>
            <a:r>
              <a:rPr lang="en-US" sz="2700" dirty="0"/>
              <a:t>wonderful      mystery       amazing         musical       terrible    animated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FA18EC-EC95-4FB8-9219-4BAAA5EDEA9A}"/>
              </a:ext>
            </a:extLst>
          </p:cNvPr>
          <p:cNvSpPr txBox="1"/>
          <p:nvPr/>
        </p:nvSpPr>
        <p:spPr>
          <a:xfrm>
            <a:off x="3573236" y="308595"/>
            <a:ext cx="78567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>
                <a:solidFill>
                  <a:srgbClr val="00B0F0"/>
                </a:solidFill>
              </a:rPr>
              <a:t>Where is the stress in each of these words?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DF3D00-D35E-4674-8AD4-A2C95DCBDB88}"/>
              </a:ext>
            </a:extLst>
          </p:cNvPr>
          <p:cNvSpPr txBox="1"/>
          <p:nvPr/>
        </p:nvSpPr>
        <p:spPr>
          <a:xfrm>
            <a:off x="3086099" y="2570513"/>
            <a:ext cx="6498771" cy="353943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FIRST SYLLABLE</a:t>
            </a:r>
          </a:p>
          <a:p>
            <a:r>
              <a:rPr lang="en-US" sz="2800" dirty="0"/>
              <a:t>        Boring                               Action</a:t>
            </a:r>
          </a:p>
          <a:p>
            <a:r>
              <a:rPr lang="en-US" sz="2800" dirty="0"/>
              <a:t>        Fantasy                             Horror</a:t>
            </a:r>
          </a:p>
          <a:p>
            <a:r>
              <a:rPr lang="en-US" sz="2800" dirty="0"/>
              <a:t>        Comic                               Soldier</a:t>
            </a:r>
          </a:p>
          <a:p>
            <a:r>
              <a:rPr lang="en-US" sz="2800" dirty="0"/>
              <a:t>        Movie                               Author </a:t>
            </a:r>
          </a:p>
          <a:p>
            <a:r>
              <a:rPr lang="en-US" sz="2800" dirty="0"/>
              <a:t>        Title                                  Terrible</a:t>
            </a:r>
          </a:p>
          <a:p>
            <a:r>
              <a:rPr lang="en-US" sz="2800" dirty="0"/>
              <a:t>        Wonderful                       Mystery </a:t>
            </a:r>
          </a:p>
          <a:p>
            <a:r>
              <a:rPr lang="en-US" sz="2800" dirty="0"/>
              <a:t>        Musical                            Animated</a:t>
            </a:r>
          </a:p>
        </p:txBody>
      </p:sp>
    </p:spTree>
    <p:extLst>
      <p:ext uri="{BB962C8B-B14F-4D97-AF65-F5344CB8AC3E}">
        <p14:creationId xmlns:p14="http://schemas.microsoft.com/office/powerpoint/2010/main" val="2909084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BC07958-772D-4F8B-B65D-F4C2D4C64000}"/>
              </a:ext>
            </a:extLst>
          </p:cNvPr>
          <p:cNvSpPr/>
          <p:nvPr/>
        </p:nvSpPr>
        <p:spPr>
          <a:xfrm>
            <a:off x="228600" y="1061070"/>
            <a:ext cx="11691257" cy="124125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/>
              <a:t>against       boring      action    fantasy      exciting      become     adventure </a:t>
            </a:r>
          </a:p>
          <a:p>
            <a:pPr algn="ctr"/>
            <a:r>
              <a:rPr lang="en-US" sz="2700" dirty="0"/>
              <a:t> horror       comic       between     soldier      movie     author      title      animation</a:t>
            </a:r>
          </a:p>
          <a:p>
            <a:pPr algn="ctr"/>
            <a:r>
              <a:rPr lang="en-US" sz="2700" dirty="0"/>
              <a:t>wonderful      mystery       amazing         musical       terrible    animated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FA18EC-EC95-4FB8-9219-4BAAA5EDEA9A}"/>
              </a:ext>
            </a:extLst>
          </p:cNvPr>
          <p:cNvSpPr txBox="1"/>
          <p:nvPr/>
        </p:nvSpPr>
        <p:spPr>
          <a:xfrm>
            <a:off x="3573236" y="308595"/>
            <a:ext cx="78567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>
                <a:solidFill>
                  <a:srgbClr val="00B0F0"/>
                </a:solidFill>
              </a:rPr>
              <a:t>Where is the stress in each of these words?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DF3D00-D35E-4674-8AD4-A2C95DCBDB88}"/>
              </a:ext>
            </a:extLst>
          </p:cNvPr>
          <p:cNvSpPr txBox="1"/>
          <p:nvPr/>
        </p:nvSpPr>
        <p:spPr>
          <a:xfrm>
            <a:off x="4506686" y="2500806"/>
            <a:ext cx="3739243" cy="3323987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SECOND SYLLABLE</a:t>
            </a:r>
          </a:p>
          <a:p>
            <a:pPr algn="ctr"/>
            <a:r>
              <a:rPr lang="en-US" sz="3000" dirty="0"/>
              <a:t>Against </a:t>
            </a:r>
          </a:p>
          <a:p>
            <a:pPr algn="ctr"/>
            <a:r>
              <a:rPr lang="en-US" sz="3000" dirty="0"/>
              <a:t>Exciting </a:t>
            </a:r>
          </a:p>
          <a:p>
            <a:pPr algn="ctr"/>
            <a:r>
              <a:rPr lang="en-US" sz="3000" dirty="0"/>
              <a:t>Become</a:t>
            </a:r>
          </a:p>
          <a:p>
            <a:pPr algn="ctr"/>
            <a:r>
              <a:rPr lang="en-US" sz="3000" dirty="0"/>
              <a:t>Adventure</a:t>
            </a:r>
          </a:p>
          <a:p>
            <a:pPr algn="ctr"/>
            <a:r>
              <a:rPr lang="en-US" sz="3000" dirty="0"/>
              <a:t>Between </a:t>
            </a:r>
          </a:p>
          <a:p>
            <a:pPr algn="ctr"/>
            <a:r>
              <a:rPr lang="en-US" sz="3000" dirty="0"/>
              <a:t>Amazing</a:t>
            </a:r>
          </a:p>
        </p:txBody>
      </p:sp>
    </p:spTree>
    <p:extLst>
      <p:ext uri="{BB962C8B-B14F-4D97-AF65-F5344CB8AC3E}">
        <p14:creationId xmlns:p14="http://schemas.microsoft.com/office/powerpoint/2010/main" val="141575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BC07958-772D-4F8B-B65D-F4C2D4C64000}"/>
              </a:ext>
            </a:extLst>
          </p:cNvPr>
          <p:cNvSpPr/>
          <p:nvPr/>
        </p:nvSpPr>
        <p:spPr>
          <a:xfrm>
            <a:off x="228600" y="1061070"/>
            <a:ext cx="11691257" cy="124125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/>
              <a:t>against       boring      action    fantasy      exciting      become     adventure </a:t>
            </a:r>
          </a:p>
          <a:p>
            <a:pPr algn="ctr"/>
            <a:r>
              <a:rPr lang="en-US" sz="2700" dirty="0"/>
              <a:t> horror       comic       between     soldier      movie     author      title      animation</a:t>
            </a:r>
          </a:p>
          <a:p>
            <a:pPr algn="ctr"/>
            <a:r>
              <a:rPr lang="en-US" sz="2700" dirty="0"/>
              <a:t>wonderful      mystery       amazing         musical       terrible    animated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FA18EC-EC95-4FB8-9219-4BAAA5EDEA9A}"/>
              </a:ext>
            </a:extLst>
          </p:cNvPr>
          <p:cNvSpPr txBox="1"/>
          <p:nvPr/>
        </p:nvSpPr>
        <p:spPr>
          <a:xfrm>
            <a:off x="3573236" y="308595"/>
            <a:ext cx="78567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>
                <a:solidFill>
                  <a:srgbClr val="00B0F0"/>
                </a:solidFill>
              </a:rPr>
              <a:t>Where is the stress in each of these words?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DF3D00-D35E-4674-8AD4-A2C95DCBDB88}"/>
              </a:ext>
            </a:extLst>
          </p:cNvPr>
          <p:cNvSpPr txBox="1"/>
          <p:nvPr/>
        </p:nvSpPr>
        <p:spPr>
          <a:xfrm>
            <a:off x="3167743" y="2951946"/>
            <a:ext cx="6498771" cy="954107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THIRD SYLLABLE</a:t>
            </a:r>
          </a:p>
          <a:p>
            <a:pPr algn="ctr"/>
            <a:r>
              <a:rPr lang="en-US" sz="2800" dirty="0"/>
              <a:t>animation</a:t>
            </a:r>
          </a:p>
        </p:txBody>
      </p:sp>
    </p:spTree>
    <p:extLst>
      <p:ext uri="{BB962C8B-B14F-4D97-AF65-F5344CB8AC3E}">
        <p14:creationId xmlns:p14="http://schemas.microsoft.com/office/powerpoint/2010/main" val="193831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76B8C8-2C8D-44BD-A1A1-21C816161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0190"/>
            <a:ext cx="3181350" cy="752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08F8F7-73F4-4A79-BFA6-B7F45B039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12" y="2366962"/>
            <a:ext cx="11687175" cy="2124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419E92-2126-48E1-8070-AF58F6D36A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201" y="1192665"/>
            <a:ext cx="9572625" cy="7239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9F4C02F-63DA-4252-81AC-B4017E9C88D9}"/>
              </a:ext>
            </a:extLst>
          </p:cNvPr>
          <p:cNvSpPr/>
          <p:nvPr/>
        </p:nvSpPr>
        <p:spPr>
          <a:xfrm>
            <a:off x="1273629" y="3004457"/>
            <a:ext cx="375557" cy="4245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A61D38A5-2777-45AB-BB49-E7AFDC968C12}"/>
              </a:ext>
            </a:extLst>
          </p:cNvPr>
          <p:cNvSpPr/>
          <p:nvPr/>
        </p:nvSpPr>
        <p:spPr>
          <a:xfrm rot="10540359" flipV="1">
            <a:off x="2036281" y="1804153"/>
            <a:ext cx="4934594" cy="929335"/>
          </a:xfrm>
          <a:prstGeom prst="wedgeRoundRectCallout">
            <a:avLst>
              <a:gd name="adj1" fmla="val 62015"/>
              <a:gd name="adj2" fmla="val 8732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Stress on the first syllable. The rest are on the second syllable.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210BA20-CC27-4821-BCBC-AB10476688DB}"/>
              </a:ext>
            </a:extLst>
          </p:cNvPr>
          <p:cNvSpPr/>
          <p:nvPr/>
        </p:nvSpPr>
        <p:spPr>
          <a:xfrm>
            <a:off x="3989614" y="3428999"/>
            <a:ext cx="375557" cy="4245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ACFF093C-B5B1-4371-904F-9A65C6BB025A}"/>
              </a:ext>
            </a:extLst>
          </p:cNvPr>
          <p:cNvSpPr/>
          <p:nvPr/>
        </p:nvSpPr>
        <p:spPr>
          <a:xfrm rot="10540359" flipV="1">
            <a:off x="4849249" y="1876125"/>
            <a:ext cx="5628228" cy="929335"/>
          </a:xfrm>
          <a:prstGeom prst="wedgeRoundRectCallout">
            <a:avLst>
              <a:gd name="adj1" fmla="val 62015"/>
              <a:gd name="adj2" fmla="val 8732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Stress on the second syllable. The rest are on the first syllable.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F849920-17D7-4BFB-AB32-45B9B0AA4750}"/>
              </a:ext>
            </a:extLst>
          </p:cNvPr>
          <p:cNvSpPr/>
          <p:nvPr/>
        </p:nvSpPr>
        <p:spPr>
          <a:xfrm>
            <a:off x="9590791" y="3998189"/>
            <a:ext cx="375557" cy="4245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FA3C8FBB-B119-4999-9E71-DBAD2FEAFE08}"/>
              </a:ext>
            </a:extLst>
          </p:cNvPr>
          <p:cNvSpPr/>
          <p:nvPr/>
        </p:nvSpPr>
        <p:spPr>
          <a:xfrm rot="10800000" flipV="1">
            <a:off x="6399623" y="1734403"/>
            <a:ext cx="5628228" cy="1089488"/>
          </a:xfrm>
          <a:prstGeom prst="wedgeRoundRectCallout">
            <a:avLst>
              <a:gd name="adj1" fmla="val -8428"/>
              <a:gd name="adj2" fmla="val 17775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Stress on the third syllable. The rest are on the first syllable.</a:t>
            </a:r>
          </a:p>
        </p:txBody>
      </p:sp>
    </p:spTree>
    <p:extLst>
      <p:ext uri="{BB962C8B-B14F-4D97-AF65-F5344CB8AC3E}">
        <p14:creationId xmlns:p14="http://schemas.microsoft.com/office/powerpoint/2010/main" val="201120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9" grpId="0" animBg="1"/>
      <p:bldP spid="9" grpId="1" animBg="1"/>
      <p:bldP spid="10" grpId="0" animBg="1"/>
      <p:bldP spid="11" grpId="0" animBg="1"/>
      <p:bldP spid="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977"/>
            <a:ext cx="8963246" cy="611130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CBCC6C-E27F-4E96-9C50-F992A8131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98" y="2340428"/>
            <a:ext cx="11193915" cy="11055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6C0222-4400-4625-BA6E-A84EFE4FF7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0190"/>
            <a:ext cx="3181350" cy="7524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DB7ED5-0CED-4659-8D67-4AB4652841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201" y="1192665"/>
            <a:ext cx="9572625" cy="7239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6F6EB20-714C-41EF-BABC-19CB6937439F}"/>
              </a:ext>
            </a:extLst>
          </p:cNvPr>
          <p:cNvSpPr/>
          <p:nvPr/>
        </p:nvSpPr>
        <p:spPr>
          <a:xfrm>
            <a:off x="6874329" y="2340428"/>
            <a:ext cx="375557" cy="4245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7D6E3FC-9137-4916-A910-314F9C19444E}"/>
              </a:ext>
            </a:extLst>
          </p:cNvPr>
          <p:cNvSpPr/>
          <p:nvPr/>
        </p:nvSpPr>
        <p:spPr>
          <a:xfrm rot="10540359" flipV="1">
            <a:off x="7090134" y="802386"/>
            <a:ext cx="4934594" cy="929335"/>
          </a:xfrm>
          <a:prstGeom prst="wedgeRoundRectCallout">
            <a:avLst>
              <a:gd name="adj1" fmla="val 50311"/>
              <a:gd name="adj2" fmla="val 1043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Stress on the second syllable. The rest are on the first syllable.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A40347E-3FB7-44CB-BC93-A912A6E670FE}"/>
              </a:ext>
            </a:extLst>
          </p:cNvPr>
          <p:cNvSpPr/>
          <p:nvPr/>
        </p:nvSpPr>
        <p:spPr>
          <a:xfrm>
            <a:off x="1402896" y="2921100"/>
            <a:ext cx="375557" cy="4245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7DB133A3-7C9C-4A92-B7C8-C5F3C4E370D7}"/>
              </a:ext>
            </a:extLst>
          </p:cNvPr>
          <p:cNvSpPr/>
          <p:nvPr/>
        </p:nvSpPr>
        <p:spPr>
          <a:xfrm rot="10540359" flipV="1">
            <a:off x="1618702" y="1610537"/>
            <a:ext cx="4934594" cy="929335"/>
          </a:xfrm>
          <a:prstGeom prst="wedgeRoundRectCallout">
            <a:avLst>
              <a:gd name="adj1" fmla="val 50311"/>
              <a:gd name="adj2" fmla="val 1043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Stress on the second syllable. The rest are on the first syllable.</a:t>
            </a:r>
          </a:p>
        </p:txBody>
      </p:sp>
    </p:spTree>
    <p:extLst>
      <p:ext uri="{BB962C8B-B14F-4D97-AF65-F5344CB8AC3E}">
        <p14:creationId xmlns:p14="http://schemas.microsoft.com/office/powerpoint/2010/main" val="352741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8" grpId="0" animBg="1"/>
      <p:bldP spid="8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656CDC4-EAFB-4A6D-AD86-CD7563671390}"/>
              </a:ext>
            </a:extLst>
          </p:cNvPr>
          <p:cNvSpPr/>
          <p:nvPr/>
        </p:nvSpPr>
        <p:spPr>
          <a:xfrm>
            <a:off x="189557" y="581255"/>
            <a:ext cx="78657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a typeface="Times New Roman" panose="02020603050405020304" pitchFamily="18" charset="0"/>
              </a:rPr>
              <a:t>Answer the following questions in pairs.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85B3E1A2-635D-41C3-B06E-DEBFD2F8F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1523" y="581255"/>
            <a:ext cx="3106216" cy="198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984C5AC-9DF9-4A9B-AD4F-D1EC6DCEC3E9}"/>
              </a:ext>
            </a:extLst>
          </p:cNvPr>
          <p:cNvSpPr/>
          <p:nvPr/>
        </p:nvSpPr>
        <p:spPr>
          <a:xfrm>
            <a:off x="594261" y="2003363"/>
            <a:ext cx="782663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tx2"/>
                </a:solidFill>
              </a:rPr>
              <a:t>- What kinds of movies do you like? Use some adjectives to describe those kinds of movie.</a:t>
            </a:r>
          </a:p>
          <a:p>
            <a:r>
              <a:rPr lang="en-US" sz="3000" dirty="0">
                <a:solidFill>
                  <a:schemeClr val="tx2"/>
                </a:solidFill>
              </a:rPr>
              <a:t> - What kind of movie do you dislike? Use an adjective to describe that kind of movie.</a:t>
            </a:r>
          </a:p>
          <a:p>
            <a:r>
              <a:rPr lang="en-US" sz="3000" dirty="0">
                <a:solidFill>
                  <a:schemeClr val="tx2"/>
                </a:solidFill>
              </a:rPr>
              <a:t>- What are you doing on Saturday?</a:t>
            </a:r>
          </a:p>
          <a:p>
            <a:r>
              <a:rPr lang="en-US" sz="3000" dirty="0">
                <a:solidFill>
                  <a:schemeClr val="tx2"/>
                </a:solidFill>
              </a:rPr>
              <a:t>- List down a historical movie you watched. How was the movie? Who was it about?</a:t>
            </a:r>
          </a:p>
        </p:txBody>
      </p:sp>
    </p:spTree>
    <p:extLst>
      <p:ext uri="{BB962C8B-B14F-4D97-AF65-F5344CB8AC3E}">
        <p14:creationId xmlns:p14="http://schemas.microsoft.com/office/powerpoint/2010/main" val="14884633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9608"/>
            <a:ext cx="8979550" cy="61224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6D6ABA9-4AFF-4C24-9CD4-3FBAA497CFDA}"/>
              </a:ext>
            </a:extLst>
          </p:cNvPr>
          <p:cNvSpPr/>
          <p:nvPr/>
        </p:nvSpPr>
        <p:spPr>
          <a:xfrm>
            <a:off x="597540" y="1947680"/>
            <a:ext cx="1151708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Review vocabularies related to movies.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Review prepositions: </a:t>
            </a:r>
            <a:r>
              <a:rPr lang="en-US" sz="3600" i="1" dirty="0">
                <a:solidFill>
                  <a:srgbClr val="FF0000"/>
                </a:solidFill>
              </a:rPr>
              <a:t>on/at/in</a:t>
            </a:r>
            <a:r>
              <a:rPr lang="en-US" sz="3600" i="1" dirty="0">
                <a:solidFill>
                  <a:srgbClr val="0070C0"/>
                </a:solidFill>
              </a:rPr>
              <a:t> and Past Simple with “be”.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Pronunciation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Identify words with different stress.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Reading</a:t>
            </a:r>
            <a:r>
              <a:rPr lang="en-US" sz="3600" i="1" dirty="0">
                <a:solidFill>
                  <a:srgbClr val="0070C0"/>
                </a:solidFill>
              </a:rPr>
              <a:t>: Practice reading for specific information.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Listening</a:t>
            </a:r>
            <a:r>
              <a:rPr lang="en-US" sz="3600" i="1" dirty="0">
                <a:solidFill>
                  <a:srgbClr val="0070C0"/>
                </a:solidFill>
              </a:rPr>
              <a:t>: Practice listening for details.</a:t>
            </a:r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890780" y="1852498"/>
            <a:ext cx="10725150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Review all the vocabularies, pronunciation and grammar points in the unit.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62 -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6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</a:t>
            </a:r>
            <a:r>
              <a:rPr lang="en-US" sz="3600" i="1" dirty="0">
                <a:solidFill>
                  <a:srgbClr val="0070C0"/>
                </a:solidFill>
              </a:rPr>
              <a:t> 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5621955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92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B47B5E-AB75-443B-B146-1DD8E80CDA85}"/>
              </a:ext>
            </a:extLst>
          </p:cNvPr>
          <p:cNvSpPr txBox="1"/>
          <p:nvPr/>
        </p:nvSpPr>
        <p:spPr>
          <a:xfrm>
            <a:off x="447384" y="319583"/>
            <a:ext cx="112972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B0F0"/>
                </a:solidFill>
              </a:rPr>
              <a:t>What kind of movie? List down kind of movie you can remember in the order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330242-59A6-46B9-A1B5-4CF5CDCCA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1040" y="1679444"/>
            <a:ext cx="4578559" cy="40769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78DFAA-45C0-4387-A6D6-B876D89CD3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9012" y="1463415"/>
            <a:ext cx="4700587" cy="42264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15CD25-5153-415F-AA6C-4E2DC5492A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9012" y="1396875"/>
            <a:ext cx="4700586" cy="42252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3B56D2-DCE3-466E-AF5E-461C85649B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3824" y="1370177"/>
            <a:ext cx="4832989" cy="43862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46B63D-F021-4F58-BB87-67CE0D8897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1613" y="1370177"/>
            <a:ext cx="4857985" cy="42969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239C2C-1A6E-44C9-98DD-73B18CDC58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01797" y="1463415"/>
            <a:ext cx="4955016" cy="445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64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3" presetClass="exit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3" presetClass="exit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5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A33F72-8975-4962-A786-547618929882}"/>
              </a:ext>
            </a:extLst>
          </p:cNvPr>
          <p:cNvSpPr txBox="1"/>
          <p:nvPr/>
        </p:nvSpPr>
        <p:spPr>
          <a:xfrm>
            <a:off x="348343" y="363807"/>
            <a:ext cx="11495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Go around your class. Ask and find out kinds of movie that your friend likes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FB5A9504-8B3C-452E-9251-D4D58C1CC3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007839"/>
              </p:ext>
            </p:extLst>
          </p:nvPr>
        </p:nvGraphicFramePr>
        <p:xfrm>
          <a:off x="1772557" y="2117142"/>
          <a:ext cx="8646886" cy="4260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3443">
                  <a:extLst>
                    <a:ext uri="{9D8B030D-6E8A-4147-A177-3AD203B41FA5}">
                      <a16:colId xmlns:a16="http://schemas.microsoft.com/office/drawing/2014/main" val="20130199"/>
                    </a:ext>
                  </a:extLst>
                </a:gridCol>
                <a:gridCol w="4323443">
                  <a:extLst>
                    <a:ext uri="{9D8B030D-6E8A-4147-A177-3AD203B41FA5}">
                      <a16:colId xmlns:a16="http://schemas.microsoft.com/office/drawing/2014/main" val="303192493"/>
                    </a:ext>
                  </a:extLst>
                </a:gridCol>
              </a:tblGrid>
              <a:tr h="724636">
                <a:tc>
                  <a:txBody>
                    <a:bodyPr/>
                    <a:lstStyle/>
                    <a:p>
                      <a:pPr algn="ctr"/>
                      <a:r>
                        <a:rPr lang="en-US" sz="3400" dirty="0"/>
                        <a:t>Kind of movie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dirty="0"/>
                        <a:t>Name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9069651"/>
                  </a:ext>
                </a:extLst>
              </a:tr>
              <a:tr h="589319">
                <a:tc>
                  <a:txBody>
                    <a:bodyPr/>
                    <a:lstStyle/>
                    <a:p>
                      <a:r>
                        <a:rPr lang="en-US" sz="3000" dirty="0"/>
                        <a:t>Comedy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5866645"/>
                  </a:ext>
                </a:extLst>
              </a:tr>
              <a:tr h="589319">
                <a:tc>
                  <a:txBody>
                    <a:bodyPr/>
                    <a:lstStyle/>
                    <a:p>
                      <a:r>
                        <a:rPr lang="en-US" sz="3000" dirty="0"/>
                        <a:t>Science fiction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2012390"/>
                  </a:ext>
                </a:extLst>
              </a:tr>
              <a:tr h="589319">
                <a:tc>
                  <a:txBody>
                    <a:bodyPr/>
                    <a:lstStyle/>
                    <a:p>
                      <a:r>
                        <a:rPr lang="en-US" sz="3000" dirty="0"/>
                        <a:t>Horror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6804520"/>
                  </a:ext>
                </a:extLst>
              </a:tr>
              <a:tr h="589319">
                <a:tc>
                  <a:txBody>
                    <a:bodyPr/>
                    <a:lstStyle/>
                    <a:p>
                      <a:r>
                        <a:rPr lang="en-US" sz="3000" dirty="0"/>
                        <a:t>Action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229547"/>
                  </a:ext>
                </a:extLst>
              </a:tr>
              <a:tr h="589319">
                <a:tc>
                  <a:txBody>
                    <a:bodyPr/>
                    <a:lstStyle/>
                    <a:p>
                      <a:r>
                        <a:rPr lang="en-US" sz="3000" dirty="0"/>
                        <a:t>Animated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1626797"/>
                  </a:ext>
                </a:extLst>
              </a:tr>
              <a:tr h="589319">
                <a:tc>
                  <a:txBody>
                    <a:bodyPr/>
                    <a:lstStyle/>
                    <a:p>
                      <a:r>
                        <a:rPr lang="en-US" sz="3000" dirty="0"/>
                        <a:t>Drama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14398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E23933F-F80F-4A5B-8451-BFC8EF55F79D}"/>
              </a:ext>
            </a:extLst>
          </p:cNvPr>
          <p:cNvSpPr txBox="1"/>
          <p:nvPr/>
        </p:nvSpPr>
        <p:spPr>
          <a:xfrm>
            <a:off x="4512128" y="946618"/>
            <a:ext cx="6215743" cy="1015663"/>
          </a:xfrm>
          <a:prstGeom prst="rect">
            <a:avLst/>
          </a:prstGeom>
          <a:noFill/>
          <a:ln w="38100">
            <a:solidFill>
              <a:srgbClr val="00B050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What kind of movie do you like?</a:t>
            </a:r>
          </a:p>
          <a:p>
            <a:r>
              <a:rPr lang="en-US" sz="3000" dirty="0">
                <a:solidFill>
                  <a:srgbClr val="FF0000"/>
                </a:solidFill>
              </a:rPr>
              <a:t>I like…..</a:t>
            </a:r>
          </a:p>
        </p:txBody>
      </p:sp>
    </p:spTree>
    <p:extLst>
      <p:ext uri="{BB962C8B-B14F-4D97-AF65-F5344CB8AC3E}">
        <p14:creationId xmlns:p14="http://schemas.microsoft.com/office/powerpoint/2010/main" val="1307448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326" y="328849"/>
            <a:ext cx="9135348" cy="60506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49146" y="3797605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304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40566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Pre-Listening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F59D78-483C-449D-9BA9-10B1206B4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824" y="309366"/>
            <a:ext cx="10191361" cy="8189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0E1E8D-E6A1-470F-8124-BD9CE23BA8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13283" y="1159515"/>
            <a:ext cx="10035074" cy="514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094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3CD5E31-61E1-4CCB-9323-86BEED2D60AD}"/>
              </a:ext>
            </a:extLst>
          </p:cNvPr>
          <p:cNvSpPr/>
          <p:nvPr/>
        </p:nvSpPr>
        <p:spPr>
          <a:xfrm>
            <a:off x="0" y="340566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Pre-Listening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7DDCFE-3D88-43E3-BE0F-E00C66C31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283" y="1159515"/>
            <a:ext cx="10035074" cy="51491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5AEEE0-736B-4672-95E4-27001BE961A7}"/>
              </a:ext>
            </a:extLst>
          </p:cNvPr>
          <p:cNvSpPr txBox="1"/>
          <p:nvPr/>
        </p:nvSpPr>
        <p:spPr>
          <a:xfrm>
            <a:off x="2201635" y="340566"/>
            <a:ext cx="7788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Guess what you need to fill in?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B3EF9B9B-827F-407E-ABF1-54A039741F91}"/>
              </a:ext>
            </a:extLst>
          </p:cNvPr>
          <p:cNvSpPr/>
          <p:nvPr/>
        </p:nvSpPr>
        <p:spPr>
          <a:xfrm>
            <a:off x="6841671" y="2090057"/>
            <a:ext cx="3004458" cy="1175657"/>
          </a:xfrm>
          <a:prstGeom prst="wedgeEllipseCallout">
            <a:avLst>
              <a:gd name="adj1" fmla="val -70833"/>
              <a:gd name="adj2" fmla="val 65726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Day of week?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FE8B0524-A2DF-47E4-9DAB-1C21293C8C8B}"/>
              </a:ext>
            </a:extLst>
          </p:cNvPr>
          <p:cNvSpPr/>
          <p:nvPr/>
        </p:nvSpPr>
        <p:spPr>
          <a:xfrm>
            <a:off x="7874259" y="2677885"/>
            <a:ext cx="3004458" cy="1175657"/>
          </a:xfrm>
          <a:prstGeom prst="wedgeEllipseCallout">
            <a:avLst>
              <a:gd name="adj1" fmla="val -70833"/>
              <a:gd name="adj2" fmla="val 65726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A name? Spelling of name. 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2FC44C0E-C40E-4BC4-879B-D7BD6D953020}"/>
              </a:ext>
            </a:extLst>
          </p:cNvPr>
          <p:cNvSpPr/>
          <p:nvPr/>
        </p:nvSpPr>
        <p:spPr>
          <a:xfrm>
            <a:off x="7874259" y="3317624"/>
            <a:ext cx="3004458" cy="1175657"/>
          </a:xfrm>
          <a:prstGeom prst="wedgeEllipseCallout">
            <a:avLst>
              <a:gd name="adj1" fmla="val -70833"/>
              <a:gd name="adj2" fmla="val 65726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An adjective?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2451238C-7EA5-4E21-90F9-7F8D6324EB8B}"/>
              </a:ext>
            </a:extLst>
          </p:cNvPr>
          <p:cNvSpPr/>
          <p:nvPr/>
        </p:nvSpPr>
        <p:spPr>
          <a:xfrm>
            <a:off x="7404619" y="3851987"/>
            <a:ext cx="3004458" cy="1175657"/>
          </a:xfrm>
          <a:prstGeom prst="wedgeEllipseCallout">
            <a:avLst>
              <a:gd name="adj1" fmla="val -70833"/>
              <a:gd name="adj2" fmla="val 65726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Time?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17A33FFB-1D4A-4136-8E2A-E0FA517C5E45}"/>
              </a:ext>
            </a:extLst>
          </p:cNvPr>
          <p:cNvSpPr/>
          <p:nvPr/>
        </p:nvSpPr>
        <p:spPr>
          <a:xfrm>
            <a:off x="7874259" y="4508055"/>
            <a:ext cx="3004458" cy="1175657"/>
          </a:xfrm>
          <a:prstGeom prst="wedgeEllipseCallout">
            <a:avLst>
              <a:gd name="adj1" fmla="val -70833"/>
              <a:gd name="adj2" fmla="val 65726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Noun?</a:t>
            </a:r>
          </a:p>
        </p:txBody>
      </p:sp>
    </p:spTree>
    <p:extLst>
      <p:ext uri="{BB962C8B-B14F-4D97-AF65-F5344CB8AC3E}">
        <p14:creationId xmlns:p14="http://schemas.microsoft.com/office/powerpoint/2010/main" val="13555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6869</TotalTime>
  <Words>761</Words>
  <Application>Microsoft Office PowerPoint</Application>
  <PresentationFormat>Widescreen</PresentationFormat>
  <Paragraphs>153</Paragraphs>
  <Slides>46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0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156</cp:revision>
  <dcterms:created xsi:type="dcterms:W3CDTF">2020-12-08T03:17:05Z</dcterms:created>
  <dcterms:modified xsi:type="dcterms:W3CDTF">2023-07-29T09:33:26Z</dcterms:modified>
</cp:coreProperties>
</file>