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69" r:id="rId4"/>
  </p:sldMasterIdLst>
  <p:sldIdLst>
    <p:sldId id="258" r:id="rId5"/>
    <p:sldId id="266" r:id="rId6"/>
    <p:sldId id="267" r:id="rId7"/>
    <p:sldId id="283" r:id="rId8"/>
    <p:sldId id="259" r:id="rId9"/>
    <p:sldId id="280" r:id="rId10"/>
    <p:sldId id="260" r:id="rId11"/>
    <p:sldId id="290" r:id="rId12"/>
    <p:sldId id="291" r:id="rId13"/>
    <p:sldId id="292" r:id="rId14"/>
    <p:sldId id="293" r:id="rId15"/>
    <p:sldId id="281" r:id="rId16"/>
    <p:sldId id="297" r:id="rId17"/>
    <p:sldId id="294" r:id="rId18"/>
    <p:sldId id="295" r:id="rId19"/>
    <p:sldId id="263" r:id="rId20"/>
    <p:sldId id="296" r:id="rId21"/>
    <p:sldId id="287" r:id="rId22"/>
    <p:sldId id="298" r:id="rId23"/>
    <p:sldId id="299" r:id="rId24"/>
    <p:sldId id="270" r:id="rId25"/>
    <p:sldId id="300" r:id="rId26"/>
    <p:sldId id="271" r:id="rId27"/>
    <p:sldId id="272" r:id="rId28"/>
    <p:sldId id="273" r:id="rId29"/>
    <p:sldId id="275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64944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9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0746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9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6145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6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44966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7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25802" y="-41096"/>
            <a:ext cx="121482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3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44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73459" y="-4989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1.2</a:t>
            </a:r>
          </a:p>
        </p:txBody>
      </p:sp>
    </p:spTree>
    <p:extLst>
      <p:ext uri="{BB962C8B-B14F-4D97-AF65-F5344CB8AC3E}">
        <p14:creationId xmlns:p14="http://schemas.microsoft.com/office/powerpoint/2010/main" val="15572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73459" y="-4989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1.2</a:t>
            </a:r>
          </a:p>
        </p:txBody>
      </p:sp>
    </p:spTree>
    <p:extLst>
      <p:ext uri="{BB962C8B-B14F-4D97-AF65-F5344CB8AC3E}">
        <p14:creationId xmlns:p14="http://schemas.microsoft.com/office/powerpoint/2010/main" val="42085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 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874751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A96974-309C-4DAF-9422-AAAC04400BB5}"/>
              </a:ext>
            </a:extLst>
          </p:cNvPr>
          <p:cNvSpPr/>
          <p:nvPr/>
        </p:nvSpPr>
        <p:spPr>
          <a:xfrm>
            <a:off x="3171005" y="387847"/>
            <a:ext cx="6099604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FF0000"/>
                </a:solidFill>
              </a:rPr>
              <a:t>Questions with “have to”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05095-ADCF-4FD8-BEC6-88FDCBF22030}"/>
              </a:ext>
            </a:extLst>
          </p:cNvPr>
          <p:cNvSpPr/>
          <p:nvPr/>
        </p:nvSpPr>
        <p:spPr>
          <a:xfrm>
            <a:off x="2372595" y="1777487"/>
            <a:ext cx="6630728" cy="1423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Do you have to study on Sunday?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Does he have to do her homework today?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9B9E5-6E5B-4171-A2DF-8CEE452C0923}"/>
              </a:ext>
            </a:extLst>
          </p:cNvPr>
          <p:cNvSpPr/>
          <p:nvPr/>
        </p:nvSpPr>
        <p:spPr>
          <a:xfrm>
            <a:off x="0" y="1131156"/>
            <a:ext cx="4333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</a:rPr>
              <a:t>Look at the sentences: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1A9C7-BBE1-42E9-93A2-795A85F7C90F}"/>
              </a:ext>
            </a:extLst>
          </p:cNvPr>
          <p:cNvSpPr/>
          <p:nvPr/>
        </p:nvSpPr>
        <p:spPr>
          <a:xfrm>
            <a:off x="2372595" y="3429000"/>
            <a:ext cx="5350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Complete the rules: </a:t>
            </a:r>
            <a:r>
              <a:rPr lang="en-US" sz="3200" b="1" i="1" dirty="0">
                <a:solidFill>
                  <a:srgbClr val="FF0000"/>
                </a:solidFill>
              </a:rPr>
              <a:t>Do </a:t>
            </a:r>
            <a:r>
              <a:rPr lang="en-US" sz="3200" i="1" dirty="0">
                <a:solidFill>
                  <a:schemeClr val="accent1"/>
                </a:solidFill>
              </a:rPr>
              <a:t>or </a:t>
            </a:r>
            <a:r>
              <a:rPr lang="en-US" sz="3200" b="1" i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18554CD6-5B8B-4B1E-8762-E7CD4D7AAF96}"/>
              </a:ext>
            </a:extLst>
          </p:cNvPr>
          <p:cNvSpPr/>
          <p:nvPr/>
        </p:nvSpPr>
        <p:spPr>
          <a:xfrm>
            <a:off x="532799" y="3550569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FB9295-667B-4370-937D-F7BA4CF7AA32}"/>
              </a:ext>
            </a:extLst>
          </p:cNvPr>
          <p:cNvSpPr/>
          <p:nvPr/>
        </p:nvSpPr>
        <p:spPr>
          <a:xfrm>
            <a:off x="2150545" y="4368830"/>
            <a:ext cx="8034464" cy="1423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……………..       you/we/they    have to + bare infinitive?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……………..       she/he               have to + bare infinitive?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D183B5-0E32-4AE6-9A7F-7FFC6E937002}"/>
              </a:ext>
            </a:extLst>
          </p:cNvPr>
          <p:cNvSpPr/>
          <p:nvPr/>
        </p:nvSpPr>
        <p:spPr>
          <a:xfrm>
            <a:off x="2592043" y="4500165"/>
            <a:ext cx="659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Do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59DB9-7AFB-488F-84F5-9A050061B043}"/>
              </a:ext>
            </a:extLst>
          </p:cNvPr>
          <p:cNvSpPr/>
          <p:nvPr/>
        </p:nvSpPr>
        <p:spPr>
          <a:xfrm>
            <a:off x="2617831" y="4905787"/>
            <a:ext cx="102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Does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49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92824E-DC14-4477-96E5-26B92A96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828"/>
            <a:ext cx="5734050" cy="680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E97B4-CF3B-467B-B3D8-204EAD82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2" y="1059872"/>
            <a:ext cx="11081275" cy="56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132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618CB-5AB5-42C3-9772-E5C609345A5C}"/>
              </a:ext>
            </a:extLst>
          </p:cNvPr>
          <p:cNvSpPr/>
          <p:nvPr/>
        </p:nvSpPr>
        <p:spPr>
          <a:xfrm>
            <a:off x="445478" y="4189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3200" b="1" dirty="0">
                <a:solidFill>
                  <a:srgbClr val="0070C0"/>
                </a:solidFill>
              </a:rPr>
              <a:t>Sentence re-ordering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70C0A0-7926-4A2A-9D13-1BA6825669A4}"/>
              </a:ext>
            </a:extLst>
          </p:cNvPr>
          <p:cNvSpPr/>
          <p:nvPr/>
        </p:nvSpPr>
        <p:spPr>
          <a:xfrm>
            <a:off x="1725316" y="1913690"/>
            <a:ext cx="71275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He doesn’t have to get up early on Sundays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69961-7AB4-4891-BEE6-55FC108DC6AA}"/>
              </a:ext>
            </a:extLst>
          </p:cNvPr>
          <p:cNvSpPr txBox="1"/>
          <p:nvPr/>
        </p:nvSpPr>
        <p:spPr>
          <a:xfrm>
            <a:off x="890954" y="1181686"/>
            <a:ext cx="10025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1. doesn’t           early           have to              He            on Sunday</a:t>
            </a: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B7CD8DAD-EA9F-420E-8857-08A326EC3926}"/>
              </a:ext>
            </a:extLst>
          </p:cNvPr>
          <p:cNvSpPr/>
          <p:nvPr/>
        </p:nvSpPr>
        <p:spPr>
          <a:xfrm>
            <a:off x="279580" y="2019871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CA765-ECF7-476F-9B48-133FBCB31F97}"/>
              </a:ext>
            </a:extLst>
          </p:cNvPr>
          <p:cNvSpPr/>
          <p:nvPr/>
        </p:nvSpPr>
        <p:spPr>
          <a:xfrm>
            <a:off x="1921120" y="3516440"/>
            <a:ext cx="6055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dirty="0" err="1">
                <a:solidFill>
                  <a:srgbClr val="FF0000"/>
                </a:solidFill>
              </a:rPr>
              <a:t>The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boys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have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to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study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hard</a:t>
            </a:r>
            <a:r>
              <a:rPr lang="es-ES" sz="3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221D5-6096-4EF2-9165-CC936C1006C2}"/>
              </a:ext>
            </a:extLst>
          </p:cNvPr>
          <p:cNvSpPr txBox="1"/>
          <p:nvPr/>
        </p:nvSpPr>
        <p:spPr>
          <a:xfrm>
            <a:off x="1069144" y="2715065"/>
            <a:ext cx="9669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2. The                have to            boys               hard               study</a:t>
            </a:r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0D5EA4DD-E7C9-4EF1-9AD3-C426B71452CB}"/>
              </a:ext>
            </a:extLst>
          </p:cNvPr>
          <p:cNvSpPr/>
          <p:nvPr/>
        </p:nvSpPr>
        <p:spPr>
          <a:xfrm>
            <a:off x="262280" y="3605547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1C1AFB-B828-4EEC-958B-8EF513B5A163}"/>
              </a:ext>
            </a:extLst>
          </p:cNvPr>
          <p:cNvSpPr/>
          <p:nvPr/>
        </p:nvSpPr>
        <p:spPr>
          <a:xfrm>
            <a:off x="2047729" y="5399315"/>
            <a:ext cx="6055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rgbClr val="FF0000"/>
                </a:solidFill>
              </a:rPr>
              <a:t>Do </a:t>
            </a:r>
            <a:r>
              <a:rPr lang="es-ES" sz="3000" dirty="0" err="1">
                <a:solidFill>
                  <a:srgbClr val="FF0000"/>
                </a:solidFill>
              </a:rPr>
              <a:t>you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have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to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clean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your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room</a:t>
            </a:r>
            <a:r>
              <a:rPr lang="es-ES" sz="3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51516-7675-4F64-93A2-B4C093711DFC}"/>
              </a:ext>
            </a:extLst>
          </p:cNvPr>
          <p:cNvSpPr txBox="1"/>
          <p:nvPr/>
        </p:nvSpPr>
        <p:spPr>
          <a:xfrm>
            <a:off x="1069144" y="4513104"/>
            <a:ext cx="9669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3. clean               have to         Do            your room            you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7BACC49-5D85-4E11-8011-FE2E7B8A864F}"/>
              </a:ext>
            </a:extLst>
          </p:cNvPr>
          <p:cNvSpPr/>
          <p:nvPr/>
        </p:nvSpPr>
        <p:spPr>
          <a:xfrm>
            <a:off x="329386" y="5582663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B52587-BC14-47C8-BB3D-F789FA5B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30" y="485701"/>
            <a:ext cx="9531081" cy="58278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D7CE85-F2E0-4B30-98E8-6259A6DDA959}"/>
              </a:ext>
            </a:extLst>
          </p:cNvPr>
          <p:cNvSpPr/>
          <p:nvPr/>
        </p:nvSpPr>
        <p:spPr>
          <a:xfrm>
            <a:off x="1542264" y="2611287"/>
            <a:ext cx="65821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They have to work together for a project.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C109D2-2A3B-4B16-B5B8-EEE0B590D753}"/>
              </a:ext>
            </a:extLst>
          </p:cNvPr>
          <p:cNvSpPr/>
          <p:nvPr/>
        </p:nvSpPr>
        <p:spPr>
          <a:xfrm>
            <a:off x="1542264" y="3692716"/>
            <a:ext cx="68449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Does he have to do his English homework?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9A595F-6F36-4881-B908-6F5627B09444}"/>
              </a:ext>
            </a:extLst>
          </p:cNvPr>
          <p:cNvSpPr/>
          <p:nvPr/>
        </p:nvSpPr>
        <p:spPr>
          <a:xfrm>
            <a:off x="1675136" y="4774145"/>
            <a:ext cx="65283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She doesn't have to study for a test later.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8C47A0-49B5-4A37-A087-FF60377E98A5}"/>
              </a:ext>
            </a:extLst>
          </p:cNvPr>
          <p:cNvSpPr/>
          <p:nvPr/>
        </p:nvSpPr>
        <p:spPr>
          <a:xfrm>
            <a:off x="1675136" y="5850271"/>
            <a:ext cx="78595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He has to give a presentation for his history class.</a:t>
            </a:r>
          </a:p>
        </p:txBody>
      </p:sp>
    </p:spTree>
    <p:extLst>
      <p:ext uri="{BB962C8B-B14F-4D97-AF65-F5344CB8AC3E}">
        <p14:creationId xmlns:p14="http://schemas.microsoft.com/office/powerpoint/2010/main" val="74028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3137CB-D9BC-4E0C-B703-092077E1BF8E}"/>
              </a:ext>
            </a:extLst>
          </p:cNvPr>
          <p:cNvSpPr/>
          <p:nvPr/>
        </p:nvSpPr>
        <p:spPr>
          <a:xfrm>
            <a:off x="276665" y="404838"/>
            <a:ext cx="1127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Work in pairs, fill in the blanks with </a:t>
            </a:r>
            <a:r>
              <a:rPr lang="en-US" sz="2800" b="1" i="1" dirty="0">
                <a:solidFill>
                  <a:schemeClr val="accent1"/>
                </a:solidFill>
              </a:rPr>
              <a:t>have to, has to, don’t have to, or doesn’t have to </a:t>
            </a:r>
            <a:r>
              <a:rPr lang="en-US" sz="2800" i="1" dirty="0">
                <a:solidFill>
                  <a:schemeClr val="accent1"/>
                </a:solidFill>
              </a:rPr>
              <a:t>and give reasons for your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BB8DF-5024-481A-AC19-DDCDC8439699}"/>
              </a:ext>
            </a:extLst>
          </p:cNvPr>
          <p:cNvSpPr txBox="1"/>
          <p:nvPr/>
        </p:nvSpPr>
        <p:spPr>
          <a:xfrm>
            <a:off x="1366877" y="1267127"/>
            <a:ext cx="289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don’t have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B7772-7DBD-48C6-93CF-0FA543154513}"/>
              </a:ext>
            </a:extLst>
          </p:cNvPr>
          <p:cNvSpPr txBox="1"/>
          <p:nvPr/>
        </p:nvSpPr>
        <p:spPr>
          <a:xfrm>
            <a:off x="2056195" y="2803446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doesn’t have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379A9-8935-44AE-99EF-695D45562A14}"/>
              </a:ext>
            </a:extLst>
          </p:cNvPr>
          <p:cNvSpPr txBox="1"/>
          <p:nvPr/>
        </p:nvSpPr>
        <p:spPr>
          <a:xfrm>
            <a:off x="437288" y="1267127"/>
            <a:ext cx="113174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I ________________ do my homework now. I did it already. </a:t>
            </a:r>
          </a:p>
          <a:p>
            <a:endParaRPr lang="en-US" sz="2800" dirty="0"/>
          </a:p>
          <a:p>
            <a:r>
              <a:rPr lang="en-US" sz="2800" dirty="0"/>
              <a:t>2. My sister ________________ write a book report. It's for her English class.</a:t>
            </a:r>
          </a:p>
          <a:p>
            <a:endParaRPr lang="en-US" sz="2800" dirty="0"/>
          </a:p>
          <a:p>
            <a:r>
              <a:rPr lang="en-US" sz="2800" dirty="0"/>
              <a:t>3. Ellen ________________ give her presentation tomorrow. The teacher allowed her to do it next week. </a:t>
            </a:r>
          </a:p>
          <a:p>
            <a:endParaRPr lang="en-US" sz="2800" dirty="0"/>
          </a:p>
          <a:p>
            <a:r>
              <a:rPr lang="en-US" sz="2800" dirty="0"/>
              <a:t>4. Stephen and Jane ________________ study for their test. They need to get good grades. </a:t>
            </a:r>
          </a:p>
          <a:p>
            <a:endParaRPr lang="en-US" sz="2800" dirty="0"/>
          </a:p>
          <a:p>
            <a:r>
              <a:rPr lang="en-US" sz="2800" dirty="0"/>
              <a:t>5. He ________________ work in a group for this project. He can work on his own.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33195-8CD5-47F6-B5A1-97FD00344840}"/>
              </a:ext>
            </a:extLst>
          </p:cNvPr>
          <p:cNvSpPr txBox="1"/>
          <p:nvPr/>
        </p:nvSpPr>
        <p:spPr>
          <a:xfrm>
            <a:off x="3079703" y="1973132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 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D641C-6108-4573-9AEB-79552B08BC84}"/>
              </a:ext>
            </a:extLst>
          </p:cNvPr>
          <p:cNvSpPr txBox="1"/>
          <p:nvPr/>
        </p:nvSpPr>
        <p:spPr>
          <a:xfrm>
            <a:off x="4262511" y="4156980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have 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A44A9-BB9E-480E-853F-297F6AE7EFA3}"/>
              </a:ext>
            </a:extLst>
          </p:cNvPr>
          <p:cNvSpPr txBox="1"/>
          <p:nvPr/>
        </p:nvSpPr>
        <p:spPr>
          <a:xfrm>
            <a:off x="2056195" y="5425769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 to</a:t>
            </a:r>
          </a:p>
        </p:txBody>
      </p:sp>
    </p:spTree>
    <p:extLst>
      <p:ext uri="{BB962C8B-B14F-4D97-AF65-F5344CB8AC3E}">
        <p14:creationId xmlns:p14="http://schemas.microsoft.com/office/powerpoint/2010/main" val="54696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EC140-0432-43BF-B67C-CB561491C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5" y="1358684"/>
            <a:ext cx="11853789" cy="4140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66334-C436-4FE2-B543-7B646301107F}"/>
              </a:ext>
            </a:extLst>
          </p:cNvPr>
          <p:cNvSpPr txBox="1"/>
          <p:nvPr/>
        </p:nvSpPr>
        <p:spPr>
          <a:xfrm>
            <a:off x="2587334" y="2526490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don’t have to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D02BE-3F57-4E80-B8EE-45A714F41895}"/>
              </a:ext>
            </a:extLst>
          </p:cNvPr>
          <p:cNvSpPr txBox="1"/>
          <p:nvPr/>
        </p:nvSpPr>
        <p:spPr>
          <a:xfrm>
            <a:off x="2992952" y="3130288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have to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405DE-943C-4A19-8477-85BFAC608FE3}"/>
              </a:ext>
            </a:extLst>
          </p:cNvPr>
          <p:cNvSpPr txBox="1"/>
          <p:nvPr/>
        </p:nvSpPr>
        <p:spPr>
          <a:xfrm>
            <a:off x="3437189" y="3734086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has to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6782-A545-4785-8689-29BD69C837CB}"/>
              </a:ext>
            </a:extLst>
          </p:cNvPr>
          <p:cNvSpPr txBox="1"/>
          <p:nvPr/>
        </p:nvSpPr>
        <p:spPr>
          <a:xfrm>
            <a:off x="989134" y="4236885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don’t have to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0640-02A8-49AC-A04D-834BF8FBDE4B}"/>
              </a:ext>
            </a:extLst>
          </p:cNvPr>
          <p:cNvSpPr txBox="1"/>
          <p:nvPr/>
        </p:nvSpPr>
        <p:spPr>
          <a:xfrm>
            <a:off x="6095999" y="4616701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has to </a:t>
            </a:r>
          </a:p>
        </p:txBody>
      </p:sp>
    </p:spTree>
    <p:extLst>
      <p:ext uri="{BB962C8B-B14F-4D97-AF65-F5344CB8AC3E}">
        <p14:creationId xmlns:p14="http://schemas.microsoft.com/office/powerpoint/2010/main" val="39439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455687-E043-4F5D-BC2C-6AAF9374F592}"/>
              </a:ext>
            </a:extLst>
          </p:cNvPr>
          <p:cNvSpPr/>
          <p:nvPr/>
        </p:nvSpPr>
        <p:spPr>
          <a:xfrm>
            <a:off x="276665" y="404838"/>
            <a:ext cx="1127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Complete the following sentences, using “have to/ don’t have to/ has to/ doesn’t have to” and your own idea.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7150A-1DD2-4E15-B778-88384F2B7778}"/>
              </a:ext>
            </a:extLst>
          </p:cNvPr>
          <p:cNvSpPr txBox="1"/>
          <p:nvPr/>
        </p:nvSpPr>
        <p:spPr>
          <a:xfrm>
            <a:off x="1448973" y="2138288"/>
            <a:ext cx="92846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Every day, I …………………………………</a:t>
            </a:r>
          </a:p>
          <a:p>
            <a:pPr marL="342900" indent="-342900">
              <a:buAutoNum type="arabicPeriod"/>
            </a:pPr>
            <a:r>
              <a:rPr lang="en-US" sz="3200" dirty="0"/>
              <a:t>Every day, I………………………………….(negative)</a:t>
            </a:r>
          </a:p>
          <a:p>
            <a:pPr marL="342900" indent="-342900">
              <a:buAutoNum type="arabicPeriod"/>
            </a:pPr>
            <a:r>
              <a:rPr lang="en-US" sz="3200" dirty="0"/>
              <a:t>After class, I ………………………………..</a:t>
            </a:r>
          </a:p>
          <a:p>
            <a:pPr marL="342900" indent="-342900">
              <a:buAutoNum type="arabicPeriod"/>
            </a:pPr>
            <a:r>
              <a:rPr lang="en-US" sz="3200" dirty="0"/>
              <a:t>Every Sunday, I……………………………(negative)</a:t>
            </a:r>
          </a:p>
        </p:txBody>
      </p:sp>
    </p:spTree>
    <p:extLst>
      <p:ext uri="{BB962C8B-B14F-4D97-AF65-F5344CB8AC3E}">
        <p14:creationId xmlns:p14="http://schemas.microsoft.com/office/powerpoint/2010/main" val="38117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464669" y="552140"/>
            <a:ext cx="472733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792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57813A-ACAF-496E-B087-20B0938C996B}"/>
              </a:ext>
            </a:extLst>
          </p:cNvPr>
          <p:cNvSpPr txBox="1"/>
          <p:nvPr/>
        </p:nvSpPr>
        <p:spPr>
          <a:xfrm>
            <a:off x="251879" y="506437"/>
            <a:ext cx="368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Work in pairs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D0668-F51C-426C-BB25-619BF6A4695E}"/>
              </a:ext>
            </a:extLst>
          </p:cNvPr>
          <p:cNvSpPr txBox="1"/>
          <p:nvPr/>
        </p:nvSpPr>
        <p:spPr>
          <a:xfrm>
            <a:off x="855784" y="1091212"/>
            <a:ext cx="10480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Take turns to ask and answer about what you have to/ don’t have to do at home / at school</a:t>
            </a:r>
          </a:p>
        </p:txBody>
      </p:sp>
      <p:sp>
        <p:nvSpPr>
          <p:cNvPr id="4" name="Oval Callout 5">
            <a:extLst>
              <a:ext uri="{FF2B5EF4-FFF2-40B4-BE49-F238E27FC236}">
                <a16:creationId xmlns:a16="http://schemas.microsoft.com/office/drawing/2014/main" id="{B945EBD9-FE7A-4DDB-B656-B7EB5E045A31}"/>
              </a:ext>
            </a:extLst>
          </p:cNvPr>
          <p:cNvSpPr/>
          <p:nvPr/>
        </p:nvSpPr>
        <p:spPr>
          <a:xfrm>
            <a:off x="576381" y="2249681"/>
            <a:ext cx="5708591" cy="117931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What things do you have to at home/ at school?</a:t>
            </a:r>
          </a:p>
        </p:txBody>
      </p:sp>
      <p:sp>
        <p:nvSpPr>
          <p:cNvPr id="5" name="Oval Callout 6">
            <a:extLst>
              <a:ext uri="{FF2B5EF4-FFF2-40B4-BE49-F238E27FC236}">
                <a16:creationId xmlns:a16="http://schemas.microsoft.com/office/drawing/2014/main" id="{0EFC7602-528B-4981-9707-E1EFC324D45C}"/>
              </a:ext>
            </a:extLst>
          </p:cNvPr>
          <p:cNvSpPr/>
          <p:nvPr/>
        </p:nvSpPr>
        <p:spPr>
          <a:xfrm>
            <a:off x="7096208" y="1668853"/>
            <a:ext cx="4950437" cy="2045593"/>
          </a:xfrm>
          <a:prstGeom prst="wedgeEllipseCallout">
            <a:avLst>
              <a:gd name="adj1" fmla="val -55595"/>
              <a:gd name="adj2" fmla="val 518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1"/>
                </a:solidFill>
              </a:rPr>
              <a:t>I have to clean my room at home. At school, I have to take a </a:t>
            </a:r>
            <a:r>
              <a:rPr lang="en-US" sz="2400" i="1" dirty="0" smtClean="0">
                <a:solidFill>
                  <a:schemeClr val="accent1"/>
                </a:solidFill>
              </a:rPr>
              <a:t>test.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AA668D27-0A68-422F-BFE0-AD7FF06C035D}"/>
              </a:ext>
            </a:extLst>
          </p:cNvPr>
          <p:cNvSpPr/>
          <p:nvPr/>
        </p:nvSpPr>
        <p:spPr>
          <a:xfrm>
            <a:off x="387408" y="3867406"/>
            <a:ext cx="5708591" cy="144012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What things don’t you have to at home/ at school?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3FCFA8FE-6E3D-4D44-85BC-C538DA936E8A}"/>
              </a:ext>
            </a:extLst>
          </p:cNvPr>
          <p:cNvSpPr/>
          <p:nvPr/>
        </p:nvSpPr>
        <p:spPr>
          <a:xfrm>
            <a:off x="7096208" y="3996966"/>
            <a:ext cx="4598766" cy="2045593"/>
          </a:xfrm>
          <a:prstGeom prst="wedgeEllipseCallout">
            <a:avLst>
              <a:gd name="adj1" fmla="val -66000"/>
              <a:gd name="adj2" fmla="val 511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1"/>
                </a:solidFill>
              </a:rPr>
              <a:t>At home, I don’t have to cook. At school, I don’t have to write an </a:t>
            </a:r>
            <a:r>
              <a:rPr lang="en-US" sz="2400" i="1" dirty="0" smtClean="0">
                <a:solidFill>
                  <a:schemeClr val="accent1"/>
                </a:solidFill>
              </a:rPr>
              <a:t>essay.</a:t>
            </a:r>
            <a:endParaRPr lang="en-US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24103" y="484435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75" y="2876505"/>
            <a:ext cx="3810330" cy="865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77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C7619-563D-4788-BDA9-C0E4484EB0A1}"/>
              </a:ext>
            </a:extLst>
          </p:cNvPr>
          <p:cNvSpPr txBox="1"/>
          <p:nvPr/>
        </p:nvSpPr>
        <p:spPr>
          <a:xfrm>
            <a:off x="251879" y="506437"/>
            <a:ext cx="1080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Report about what your friend has to do / doesn’t have to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do.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D1B94-932C-46CD-AEAF-909CC288F051}"/>
              </a:ext>
            </a:extLst>
          </p:cNvPr>
          <p:cNvSpPr txBox="1"/>
          <p:nvPr/>
        </p:nvSpPr>
        <p:spPr>
          <a:xfrm>
            <a:off x="1001486" y="2061028"/>
            <a:ext cx="10508342" cy="147732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000" dirty="0"/>
              <a:t>Hi, my name is…….My friend is…………. He/ She has to…………….at school/at home. He/ She doesn’t have to………….at school/ at home.</a:t>
            </a:r>
          </a:p>
        </p:txBody>
      </p:sp>
    </p:spTree>
    <p:extLst>
      <p:ext uri="{BB962C8B-B14F-4D97-AF65-F5344CB8AC3E}">
        <p14:creationId xmlns:p14="http://schemas.microsoft.com/office/powerpoint/2010/main" val="37333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009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23" y="1847460"/>
            <a:ext cx="9495902" cy="4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five sentences on what you have to/ don’t have to do next week, using the structures you learned today. (about 50 words)  </a:t>
            </a:r>
          </a:p>
        </p:txBody>
      </p:sp>
    </p:spTree>
    <p:extLst>
      <p:ext uri="{BB962C8B-B14F-4D97-AF65-F5344CB8AC3E}">
        <p14:creationId xmlns:p14="http://schemas.microsoft.com/office/powerpoint/2010/main" val="19734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1149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111" y="1930662"/>
            <a:ext cx="1145636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I/We/ You/They have to/ don’t have to+ bare infinitive.</a:t>
            </a:r>
          </a:p>
          <a:p>
            <a:r>
              <a:rPr lang="en-US" sz="3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He/She</a:t>
            </a:r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has to/ doesn’t have to+ bare infinitive.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 I/we/ you/they have to + bare infinitive?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Does he/she have to + bare infinitive.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190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4451" y="1650187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 37)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4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1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</a:p>
          <a:p>
            <a:r>
              <a:rPr lang="en-US" sz="3600" dirty="0">
                <a:solidFill>
                  <a:srgbClr val="0070C0"/>
                </a:solidFill>
              </a:rPr>
              <a:t>practice and use </a:t>
            </a:r>
            <a:r>
              <a:rPr lang="en-US" sz="3600" b="1" dirty="0">
                <a:solidFill>
                  <a:srgbClr val="0070C0"/>
                </a:solidFill>
              </a:rPr>
              <a:t>have to </a:t>
            </a:r>
            <a:r>
              <a:rPr lang="en-US" sz="3600" dirty="0">
                <a:solidFill>
                  <a:srgbClr val="0070C0"/>
                </a:solidFill>
              </a:rPr>
              <a:t>in Present Simple correctly.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464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2668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109" y="62554"/>
            <a:ext cx="9708022" cy="12761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accent1"/>
                </a:solidFill>
              </a:rPr>
              <a:t>Look at the pictures and name the activities:</a:t>
            </a:r>
          </a:p>
          <a:p>
            <a:pPr algn="just"/>
            <a:r>
              <a:rPr lang="en-US" sz="2400" i="1" dirty="0">
                <a:solidFill>
                  <a:schemeClr val="accent1"/>
                </a:solidFill>
              </a:rPr>
              <a:t> study for test, work together, wear a tie, clean your room, </a:t>
            </a:r>
            <a:endParaRPr lang="en-US" sz="2400" i="1" dirty="0" smtClean="0">
              <a:solidFill>
                <a:schemeClr val="accent1"/>
              </a:solidFill>
            </a:endParaRPr>
          </a:p>
          <a:p>
            <a:pPr algn="just"/>
            <a:r>
              <a:rPr lang="en-US" sz="2400" i="1" dirty="0" smtClean="0">
                <a:solidFill>
                  <a:schemeClr val="accent1"/>
                </a:solidFill>
              </a:rPr>
              <a:t>give </a:t>
            </a:r>
            <a:r>
              <a:rPr lang="en-US" sz="2400" i="1" dirty="0">
                <a:solidFill>
                  <a:schemeClr val="accent1"/>
                </a:solidFill>
              </a:rPr>
              <a:t>a </a:t>
            </a:r>
            <a:r>
              <a:rPr lang="en-US" sz="2400" i="1" dirty="0" smtClean="0">
                <a:solidFill>
                  <a:schemeClr val="accent1"/>
                </a:solidFill>
              </a:rPr>
              <a:t>presentation, </a:t>
            </a:r>
            <a:r>
              <a:rPr lang="en-US" sz="2400" i="1" dirty="0">
                <a:solidFill>
                  <a:schemeClr val="accent1"/>
                </a:solidFill>
              </a:rPr>
              <a:t>take a </a:t>
            </a:r>
            <a:r>
              <a:rPr lang="en-US" sz="2400" i="1" dirty="0" smtClean="0">
                <a:solidFill>
                  <a:schemeClr val="accent1"/>
                </a:solidFill>
              </a:rPr>
              <a:t>test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1064" y="3495230"/>
            <a:ext cx="3172400" cy="34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218838597</a:t>
            </a:r>
          </a:p>
        </p:txBody>
      </p:sp>
      <p:sp>
        <p:nvSpPr>
          <p:cNvPr id="7" name="Rectangle 6"/>
          <p:cNvSpPr/>
          <p:nvPr/>
        </p:nvSpPr>
        <p:spPr>
          <a:xfrm>
            <a:off x="8111779" y="3614870"/>
            <a:ext cx="2937933" cy="29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1461521012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3986" y="3468854"/>
            <a:ext cx="3056969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Work together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1063" y="3495230"/>
            <a:ext cx="3172401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Study for a 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1779" y="3507506"/>
            <a:ext cx="2937933" cy="397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Give a presentation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818" y="6187155"/>
            <a:ext cx="3118606" cy="2552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</a:t>
            </a:r>
            <a:r>
              <a:rPr lang="en-US" sz="2400" i="1" dirty="0" smtClean="0">
                <a:solidFill>
                  <a:srgbClr val="FF0000"/>
                </a:solidFill>
              </a:rPr>
              <a:t>ear </a:t>
            </a:r>
            <a:r>
              <a:rPr lang="en-US" sz="2400" i="1" dirty="0">
                <a:solidFill>
                  <a:srgbClr val="FF0000"/>
                </a:solidFill>
              </a:rPr>
              <a:t>a tie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1063" y="6132469"/>
            <a:ext cx="3238698" cy="309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Take a 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14562" y="6103493"/>
            <a:ext cx="3066120" cy="306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Clean your room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E315EB-FA35-453A-86AA-B9BA55C5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8" y="1432506"/>
            <a:ext cx="3069459" cy="1909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72B7AF-1CBD-4C02-B1EC-919D3D4AC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66" y="1397605"/>
            <a:ext cx="3238698" cy="2109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7CF094-ECC9-402A-9B41-9DF45531C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967" y="1468589"/>
            <a:ext cx="3762082" cy="2004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7D74A-9D62-408D-8965-16E1AADA3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66" y="4146034"/>
            <a:ext cx="3245020" cy="1892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1" y="4031286"/>
            <a:ext cx="1612534" cy="1988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779" y="4078539"/>
            <a:ext cx="2837686" cy="18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62086" y="4262109"/>
            <a:ext cx="7682669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Have to/ has to…..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Don’t have to/ doesn’t have to…….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919" y="394881"/>
            <a:ext cx="8218950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Look at four sentences and complete the 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1882770" y="4139579"/>
            <a:ext cx="7852468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I/ They/…………/……......</a:t>
            </a:r>
            <a:r>
              <a:rPr lang="en-US" sz="2800" b="1" dirty="0">
                <a:solidFill>
                  <a:srgbClr val="FF0000"/>
                </a:solidFill>
              </a:rPr>
              <a:t>have to </a:t>
            </a:r>
            <a:r>
              <a:rPr lang="en-US" sz="2800" i="1" dirty="0">
                <a:solidFill>
                  <a:schemeClr val="accent1"/>
                </a:solidFill>
              </a:rPr>
              <a:t>+    …………..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Alan/He/……..                </a:t>
            </a:r>
            <a:r>
              <a:rPr lang="en-US" sz="2800" b="1" dirty="0">
                <a:solidFill>
                  <a:srgbClr val="FF0000"/>
                </a:solidFill>
              </a:rPr>
              <a:t>has to</a:t>
            </a:r>
            <a:r>
              <a:rPr lang="en-US" sz="2800" dirty="0">
                <a:solidFill>
                  <a:schemeClr val="accent1"/>
                </a:solidFill>
              </a:rPr>
              <a:t>+    ……………………..</a:t>
            </a:r>
          </a:p>
          <a:p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0565" y="4304139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5015230" y="3353793"/>
            <a:ext cx="1307507" cy="28041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45100" y="1238237"/>
            <a:ext cx="5768411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I have to do my homework.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They have to finish the project.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Alan has to study for a test.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 has to write a book report.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8C7773-7678-465D-9E38-86348F02782D}"/>
              </a:ext>
            </a:extLst>
          </p:cNvPr>
          <p:cNvSpPr/>
          <p:nvPr/>
        </p:nvSpPr>
        <p:spPr>
          <a:xfrm>
            <a:off x="3199743" y="4267353"/>
            <a:ext cx="707460" cy="439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0FC4E7-5427-4823-BECD-C900F910E7C6}"/>
              </a:ext>
            </a:extLst>
          </p:cNvPr>
          <p:cNvSpPr/>
          <p:nvPr/>
        </p:nvSpPr>
        <p:spPr>
          <a:xfrm>
            <a:off x="4357027" y="4286849"/>
            <a:ext cx="707460" cy="439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D21A62-A35F-4D49-BD5F-A6E5CBDB9A88}"/>
              </a:ext>
            </a:extLst>
          </p:cNvPr>
          <p:cNvSpPr/>
          <p:nvPr/>
        </p:nvSpPr>
        <p:spPr>
          <a:xfrm>
            <a:off x="3408414" y="5121742"/>
            <a:ext cx="948613" cy="439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She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433F95-698F-4D53-A820-F9C03B972C32}"/>
              </a:ext>
            </a:extLst>
          </p:cNvPr>
          <p:cNvSpPr/>
          <p:nvPr/>
        </p:nvSpPr>
        <p:spPr>
          <a:xfrm>
            <a:off x="6720565" y="5120255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</a:t>
            </a:r>
          </a:p>
        </p:txBody>
      </p: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2EA55B-DA1C-4AA2-803D-A5AEB8D56B0B}"/>
              </a:ext>
            </a:extLst>
          </p:cNvPr>
          <p:cNvSpPr/>
          <p:nvPr/>
        </p:nvSpPr>
        <p:spPr>
          <a:xfrm>
            <a:off x="349919" y="394881"/>
            <a:ext cx="1844641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Usage: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BBA06-4DF9-4CAA-A432-65073350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19" y="1617711"/>
            <a:ext cx="10648571" cy="2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2DCDD-8840-4AE6-ADD5-2DA2E623D6DA}"/>
              </a:ext>
            </a:extLst>
          </p:cNvPr>
          <p:cNvSpPr/>
          <p:nvPr/>
        </p:nvSpPr>
        <p:spPr>
          <a:xfrm>
            <a:off x="3171005" y="387847"/>
            <a:ext cx="4242669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Look at the sentences: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E0232-EEEB-4994-8F97-BF1638D31A1C}"/>
              </a:ext>
            </a:extLst>
          </p:cNvPr>
          <p:cNvSpPr/>
          <p:nvPr/>
        </p:nvSpPr>
        <p:spPr>
          <a:xfrm>
            <a:off x="1233113" y="1157316"/>
            <a:ext cx="9054466" cy="1754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It’s Sunday. They </a:t>
            </a:r>
            <a:r>
              <a:rPr lang="en-US" sz="2800" u="sng" dirty="0">
                <a:solidFill>
                  <a:schemeClr val="accent1"/>
                </a:solidFill>
              </a:rPr>
              <a:t>don’t have to</a:t>
            </a:r>
            <a:r>
              <a:rPr lang="en-US" sz="2800" dirty="0">
                <a:solidFill>
                  <a:schemeClr val="accent1"/>
                </a:solidFill>
              </a:rPr>
              <a:t> go to school.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Her teacher doesn’t give homework. She </a:t>
            </a:r>
            <a:r>
              <a:rPr lang="en-US" sz="2800" u="sng" dirty="0">
                <a:solidFill>
                  <a:schemeClr val="accent1"/>
                </a:solidFill>
              </a:rPr>
              <a:t>doesn’t have to</a:t>
            </a:r>
            <a:r>
              <a:rPr lang="en-US" sz="2800" dirty="0">
                <a:solidFill>
                  <a:schemeClr val="accent1"/>
                </a:solidFill>
              </a:rPr>
              <a:t> do homework today.</a:t>
            </a:r>
          </a:p>
        </p:txBody>
      </p:sp>
      <p:sp>
        <p:nvSpPr>
          <p:cNvPr id="4" name="Right Arrow 10">
            <a:extLst>
              <a:ext uri="{FF2B5EF4-FFF2-40B4-BE49-F238E27FC236}">
                <a16:creationId xmlns:a16="http://schemas.microsoft.com/office/drawing/2014/main" id="{0C236A14-8A3C-4A2E-91D7-2F7467F3DAD3}"/>
              </a:ext>
            </a:extLst>
          </p:cNvPr>
          <p:cNvSpPr/>
          <p:nvPr/>
        </p:nvSpPr>
        <p:spPr>
          <a:xfrm>
            <a:off x="124836" y="3258182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DF431-3395-48F4-B953-645404F9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625" y="5188232"/>
            <a:ext cx="8514347" cy="9972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E5C7E5-ED2C-44AB-99F3-9FDB561142ED}"/>
              </a:ext>
            </a:extLst>
          </p:cNvPr>
          <p:cNvSpPr/>
          <p:nvPr/>
        </p:nvSpPr>
        <p:spPr>
          <a:xfrm>
            <a:off x="1233113" y="3954016"/>
            <a:ext cx="9054466" cy="10805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They/We/ You/I +…………………………….…+ bare infinitive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He/She/Alan       +……………………………….+ bare infinitive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1B869F-C280-4DEB-AD69-8A66431FFD82}"/>
              </a:ext>
            </a:extLst>
          </p:cNvPr>
          <p:cNvSpPr/>
          <p:nvPr/>
        </p:nvSpPr>
        <p:spPr>
          <a:xfrm>
            <a:off x="4246086" y="3879800"/>
            <a:ext cx="23975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don’t have to </a:t>
            </a:r>
            <a:endParaRPr lang="en-US"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1C06B-E4C8-4B97-A0E6-9BDE9AA43C49}"/>
              </a:ext>
            </a:extLst>
          </p:cNvPr>
          <p:cNvSpPr/>
          <p:nvPr/>
        </p:nvSpPr>
        <p:spPr>
          <a:xfrm>
            <a:off x="4202406" y="4297479"/>
            <a:ext cx="26523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doesn’t have to</a:t>
            </a:r>
            <a:endParaRPr lang="en-US" sz="3000" dirty="0"/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A1060EF6-7737-4012-847E-68FAECED27D1}"/>
              </a:ext>
            </a:extLst>
          </p:cNvPr>
          <p:cNvSpPr/>
          <p:nvPr/>
        </p:nvSpPr>
        <p:spPr>
          <a:xfrm>
            <a:off x="1417452" y="5529866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498311-6D9A-4312-8807-B3EA59180907}"/>
              </a:ext>
            </a:extLst>
          </p:cNvPr>
          <p:cNvSpPr/>
          <p:nvPr/>
        </p:nvSpPr>
        <p:spPr>
          <a:xfrm>
            <a:off x="1290185" y="3092135"/>
            <a:ext cx="8932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Complete the rules: </a:t>
            </a:r>
            <a:r>
              <a:rPr lang="en-US" sz="3200" b="1" i="1" dirty="0">
                <a:solidFill>
                  <a:srgbClr val="FF0000"/>
                </a:solidFill>
              </a:rPr>
              <a:t>don’t have to </a:t>
            </a:r>
            <a:r>
              <a:rPr lang="en-US" sz="3200" i="1" dirty="0">
                <a:solidFill>
                  <a:schemeClr val="accent1"/>
                </a:solidFill>
              </a:rPr>
              <a:t>or </a:t>
            </a:r>
            <a:r>
              <a:rPr lang="en-US" sz="3200" b="1" i="1" dirty="0">
                <a:solidFill>
                  <a:srgbClr val="FF0000"/>
                </a:solidFill>
              </a:rPr>
              <a:t>doesn’t have to</a:t>
            </a:r>
          </a:p>
        </p:txBody>
      </p:sp>
    </p:spTree>
    <p:extLst>
      <p:ext uri="{BB962C8B-B14F-4D97-AF65-F5344CB8AC3E}">
        <p14:creationId xmlns:p14="http://schemas.microsoft.com/office/powerpoint/2010/main" val="1806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/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857</Words>
  <Application>Microsoft Office PowerPoint</Application>
  <PresentationFormat>Widescreen</PresentationFormat>
  <Paragraphs>122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Times New Roman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Rieu Phan Van</cp:lastModifiedBy>
  <cp:revision>77</cp:revision>
  <dcterms:created xsi:type="dcterms:W3CDTF">2022-05-09T08:01:08Z</dcterms:created>
  <dcterms:modified xsi:type="dcterms:W3CDTF">2022-06-23T16:50:25Z</dcterms:modified>
</cp:coreProperties>
</file>