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307" r:id="rId3"/>
    <p:sldId id="387" r:id="rId4"/>
    <p:sldId id="372" r:id="rId5"/>
    <p:sldId id="357" r:id="rId6"/>
    <p:sldId id="359" r:id="rId7"/>
    <p:sldId id="374" r:id="rId8"/>
    <p:sldId id="373" r:id="rId9"/>
    <p:sldId id="345" r:id="rId10"/>
    <p:sldId id="360" r:id="rId11"/>
    <p:sldId id="361" r:id="rId12"/>
    <p:sldId id="363" r:id="rId13"/>
    <p:sldId id="366" r:id="rId14"/>
    <p:sldId id="369" r:id="rId15"/>
    <p:sldId id="376" r:id="rId16"/>
    <p:sldId id="383" r:id="rId17"/>
    <p:sldId id="377" r:id="rId18"/>
    <p:sldId id="378" r:id="rId19"/>
    <p:sldId id="388" r:id="rId20"/>
    <p:sldId id="380" r:id="rId21"/>
    <p:sldId id="381" r:id="rId22"/>
    <p:sldId id="382" r:id="rId23"/>
    <p:sldId id="384" r:id="rId24"/>
    <p:sldId id="385" r:id="rId25"/>
    <p:sldId id="386" r:id="rId26"/>
    <p:sldId id="371" r:id="rId27"/>
  </p:sldIdLst>
  <p:sldSz cx="24384000" cy="13716000"/>
  <p:notesSz cx="6858000" cy="9144000"/>
  <p:custDataLst>
    <p:tags r:id="rId3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3333FF"/>
    <a:srgbClr val="0000FF"/>
    <a:srgbClr val="FF0066"/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74" autoAdjust="0"/>
  </p:normalViewPr>
  <p:slideViewPr>
    <p:cSldViewPr>
      <p:cViewPr varScale="1">
        <p:scale>
          <a:sx n="31" d="100"/>
          <a:sy n="31" d="100"/>
        </p:scale>
        <p:origin x="-108" y="-252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03/09/2021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937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73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xmlns="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0.png"/><Relationship Id="rId9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5" Type="http://schemas.openxmlformats.org/officeDocument/2006/relationships/image" Target="../media/image430.png"/><Relationship Id="rId10" Type="http://schemas.openxmlformats.org/officeDocument/2006/relationships/image" Target="../media/image48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1432441"/>
            <a:ext cx="24384000" cy="1251215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840721" y="38934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71800" y="5105400"/>
            <a:ext cx="18288000" cy="19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PHÉP DỜI HÌNH VÀ PHÉP ĐỒNG DẠNG TRONG MẶT PHẲNG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10543519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ĐỒNG DẠNG (TIẾT 2)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9257253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DỜI HÌNH (TIẾT 1)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530182" y="7502775"/>
            <a:ext cx="1185258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6599" b="1" dirty="0" err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9, 10</a:t>
            </a:r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ÔN TẬP CHƯƠNG 1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2667" y="8918477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829781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:a16="http://schemas.microsoft.com/office/drawing/2014/main" xmlns="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52" name="Group 151"/>
          <p:cNvGrpSpPr/>
          <p:nvPr/>
        </p:nvGrpSpPr>
        <p:grpSpPr>
          <a:xfrm>
            <a:off x="1149919" y="6941404"/>
            <a:ext cx="22132810" cy="6542072"/>
            <a:chOff x="1150068" y="6941416"/>
            <a:chExt cx="22135691" cy="6542924"/>
          </a:xfrm>
        </p:grpSpPr>
        <p:sp>
          <p:nvSpPr>
            <p:cNvPr id="125" name="Rounded Rectangle 124"/>
            <p:cNvSpPr/>
            <p:nvPr/>
          </p:nvSpPr>
          <p:spPr>
            <a:xfrm>
              <a:off x="1150068" y="717639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>
                <a:latin typeface="Cambria Math" pitchFamily="18" charset="0"/>
                <a:ea typeface="Cambria Math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>
                    <a:latin typeface="Cambria Math" pitchFamily="18" charset="0"/>
                    <a:ea typeface="Cambria Math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Cambria Math" pitchFamily="18" charset="0"/>
                    <a:ea typeface="Cambria Math" pitchFamily="18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107286" y="1261470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7286" y="12614701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l-PL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44710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693324" cy="960427"/>
              <a:chOff x="739068" y="1515168"/>
              <a:chExt cx="8693324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299661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12760130" y="5263761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CA96400A-78FD-4387-B948-D99C2EC28FCB}"/>
                  </a:ext>
                </a:extLst>
              </p:cNvPr>
              <p:cNvSpPr txBox="1"/>
              <p:nvPr/>
            </p:nvSpPr>
            <p:spPr>
              <a:xfrm>
                <a:off x="843447" y="3385526"/>
                <a:ext cx="22439282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100"/>
                  <a:buFont typeface="Palatino Linotype" panose="02040502050505030304" pitchFamily="18" charset="0"/>
                  <a:buAutoNum type="arabicPeriod"/>
                  <a:tabLst>
                    <a:tab pos="63055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Trong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mặt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phẳng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, p</a:t>
                </a:r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hép quay tâm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góc quay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biến đường thẳng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𝑑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: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𝑥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−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𝑦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+1=0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thành đường thẳng có phương trình :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A96400A-78FD-4387-B948-D99C2EC28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447" y="3385526"/>
                <a:ext cx="22439282" cy="1649682"/>
              </a:xfrm>
              <a:prstGeom prst="rect">
                <a:avLst/>
              </a:prstGeom>
              <a:blipFill rotWithShape="1">
                <a:blip r:embed="rId9"/>
                <a:stretch>
                  <a:fillRect t="-3690" b="-14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BE42E61D-62A7-4E77-919C-22B6183622F2}"/>
                  </a:ext>
                </a:extLst>
              </p:cNvPr>
              <p:cNvSpPr txBox="1"/>
              <p:nvPr/>
            </p:nvSpPr>
            <p:spPr>
              <a:xfrm>
                <a:off x="2019800" y="7880892"/>
                <a:ext cx="20763999" cy="32215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Giả sử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;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 ảnh là điểm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𝐴</m:t>
                    </m:r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′;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qua phép quay tâm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pl-P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pl-P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pl-P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Khi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đó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−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𝑠𝑖𝑛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+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func>
                              <m:func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𝑐𝑜𝑠</m:t>
                                </m:r>
                              </m:fName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9</m:t>
                                </m:r>
                              </m:e>
                            </m:func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fr-FR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Cambria" panose="02040503050406030204" pitchFamily="18" charset="0"/>
                                  </a:rPr>
                                  <m:t>𝑜</m:t>
                                </m:r>
                              </m:sup>
                            </m:sSup>
                          </m:e>
                        </m:eqArr>
                      </m:e>
                    </m:d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′=−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&amp;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𝑦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′=</m:t>
                            </m:r>
                            <m:r>
                              <a:rPr lang="fr-FR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" panose="02040503050406030204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Lúc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này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" panose="02040503050406030204" pitchFamily="18" charset="0"/>
                      </a:rPr>
                      <m:t>+1=0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42E61D-62A7-4E77-919C-22B618362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800" y="7880892"/>
                <a:ext cx="20763999" cy="3221588"/>
              </a:xfrm>
              <a:prstGeom prst="rect">
                <a:avLst/>
              </a:prstGeom>
              <a:blipFill rotWithShape="1">
                <a:blip r:embed="rId10"/>
                <a:stretch>
                  <a:fillRect t="-1894" r="-352" b="-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787A8F33-2D47-4E2C-85C2-581B1CD24A4C}"/>
                  </a:ext>
                </a:extLst>
              </p:cNvPr>
              <p:cNvSpPr txBox="1"/>
              <p:nvPr/>
            </p:nvSpPr>
            <p:spPr>
              <a:xfrm>
                <a:off x="1876833" y="11380517"/>
                <a:ext cx="21258370" cy="16496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Vậy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ảnh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của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đường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thẳng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𝑑</m:t>
                        </m:r>
                      </m:e>
                    </m:d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phép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tâm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góc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Times New Roman" panose="02020603050405020304" pitchFamily="18" charset="0"/>
                    <a:cs typeface="Cambria" panose="02040503050406030204" pitchFamily="18" charset="0"/>
                  </a:rPr>
                  <a:t>là </a:t>
                </a:r>
                <a:endParaRPr lang="en-US" sz="44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Cambria" panose="02040503050406030204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𝑥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+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𝑦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" panose="02040503050406030204" pitchFamily="18" charset="0"/>
                      </a:rPr>
                      <m:t>+1=0.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87A8F33-2D47-4E2C-85C2-581B1CD24A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6833" y="11380517"/>
                <a:ext cx="21258370" cy="1649682"/>
              </a:xfrm>
              <a:prstGeom prst="rect">
                <a:avLst/>
              </a:prstGeom>
              <a:blipFill rotWithShape="1">
                <a:blip r:embed="rId11"/>
                <a:stretch>
                  <a:fillRect t="-3704" b="-1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4" grpId="0"/>
      <p:bldP spid="55" grpId="0"/>
      <p:bldP spid="55" grpId="1"/>
      <p:bldP spid="57" grpId="0" animBg="1"/>
      <p:bldP spid="58" grpId="0"/>
      <p:bldP spid="76" grpId="0"/>
      <p:bldP spid="7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9764129" y="12380980"/>
                <a:ext cx="271487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4129" y="12380980"/>
                <a:ext cx="2714871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(−2;4)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−2;−4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−2;−4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2; 4)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845744" cy="960427"/>
              <a:chOff x="739068" y="1515168"/>
              <a:chExt cx="8845744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452081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57" name="Oval 56"/>
          <p:cNvSpPr/>
          <p:nvPr/>
        </p:nvSpPr>
        <p:spPr>
          <a:xfrm>
            <a:off x="8382000" y="514621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DC26858B-05F4-4802-BE7C-44A4BF57D899}"/>
                  </a:ext>
                </a:extLst>
              </p:cNvPr>
              <p:cNvSpPr txBox="1"/>
              <p:nvPr/>
            </p:nvSpPr>
            <p:spPr>
              <a:xfrm>
                <a:off x="1098671" y="3385526"/>
                <a:ext cx="22243567" cy="14932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2;4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5;1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𝐶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−1;−2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 Phép 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biến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thành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 Tọa độ trọng tâm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là</a:t>
                </a:r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C26858B-05F4-4802-BE7C-44A4BF57D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671" y="3385526"/>
                <a:ext cx="22243567" cy="1493294"/>
              </a:xfrm>
              <a:prstGeom prst="rect">
                <a:avLst/>
              </a:prstGeom>
              <a:blipFill rotWithShape="1">
                <a:blip r:embed="rId9"/>
                <a:stretch>
                  <a:fillRect l="-1096" t="-8571" r="-1124" b="-187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CB2CD1C2-90F5-49AB-AC73-9296E44F4870}"/>
                  </a:ext>
                </a:extLst>
              </p:cNvPr>
              <p:cNvSpPr txBox="1"/>
              <p:nvPr/>
            </p:nvSpPr>
            <p:spPr>
              <a:xfrm>
                <a:off x="1962847" y="7954498"/>
                <a:ext cx="20516153" cy="4139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lần lượt là </a:t>
                </a: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trọng</a:t>
                </a: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Suy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qua phép 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nl-NL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𝐵𝐶</m:t>
                            </m:r>
                          </m:e>
                        </m:acc>
                      </m:sub>
                    </m:sSub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trọng tâm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suy ra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𝐵𝐶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−6;−3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Thay biểu thức tọa độ của phép tịnh tiến hoặc thử đáp án ta được </a:t>
                </a:r>
                <a14:m>
                  <m:oMath xmlns:m="http://schemas.openxmlformats.org/officeDocument/2006/math"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−4;−2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B2CD1C2-90F5-49AB-AC73-9296E44F48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2847" y="7954498"/>
                <a:ext cx="20516153" cy="4139082"/>
              </a:xfrm>
              <a:prstGeom prst="rect">
                <a:avLst/>
              </a:prstGeom>
              <a:blipFill rotWithShape="1">
                <a:blip r:embed="rId10"/>
                <a:stretch>
                  <a:fillRect t="-1473" r="-1159" b="-51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2" grpId="0"/>
      <p:bldP spid="53" grpId="0"/>
      <p:bldP spid="53" grpId="1"/>
      <p:bldP spid="54" grpId="0"/>
      <p:bldP spid="55" grpId="0"/>
      <p:bldP spid="57" grpId="0" animBg="1"/>
      <p:bldP spid="58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d>
                      <m:dPr>
                        <m:ctrlPr>
                          <a:rPr lang="en-US" b="1" i="1">
                            <a:latin typeface="Cambria Math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d>
                        <m:dPr>
                          <m:ctrlPr>
                            <a:rPr lang="en-US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542008" cy="960427"/>
              <a:chOff x="739068" y="1515168"/>
              <a:chExt cx="854200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14834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8762305" y="522041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523BCB76-D0E1-4D42-84BD-C6E5FFA18AA5}"/>
                  </a:ext>
                </a:extLst>
              </p:cNvPr>
              <p:cNvSpPr txBox="1"/>
              <p:nvPr/>
            </p:nvSpPr>
            <p:spPr>
              <a:xfrm>
                <a:off x="828986" y="3456972"/>
                <a:ext cx="21954813" cy="1720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biết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−3;0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1;−2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𝑢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qua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 Tọa độ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𝑢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800" dirty="0" smtClean="0">
                    <a:effectLst/>
                    <a:latin typeface="Cambria Math" pitchFamily="18" charset="0"/>
                    <a:ea typeface="Cambria Math" pitchFamily="18" charset="0"/>
                  </a:rPr>
                  <a:t>?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3BCB76-D0E1-4D42-84BD-C6E5FFA18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986" y="3456972"/>
                <a:ext cx="21954813" cy="1720471"/>
              </a:xfrm>
              <a:prstGeom prst="rect">
                <a:avLst/>
              </a:prstGeom>
              <a:blipFill rotWithShape="1">
                <a:blip r:embed="rId8"/>
                <a:stretch>
                  <a:fillRect l="-1139" t="-4965" b="-13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xmlns="" id="{D9798A10-1A05-4E28-AA36-DCD962C21D76}"/>
              </a:ext>
            </a:extLst>
          </p:cNvPr>
          <p:cNvGrpSpPr/>
          <p:nvPr/>
        </p:nvGrpSpPr>
        <p:grpSpPr>
          <a:xfrm>
            <a:off x="1367544" y="6726330"/>
            <a:ext cx="21416256" cy="3865469"/>
            <a:chOff x="1205494" y="6941416"/>
            <a:chExt cx="21419044" cy="3620100"/>
          </a:xfrm>
        </p:grpSpPr>
        <p:sp>
          <p:nvSpPr>
            <p:cNvPr id="79" name="Rounded Rectangle 124">
              <a:extLst>
                <a:ext uri="{FF2B5EF4-FFF2-40B4-BE49-F238E27FC236}">
                  <a16:creationId xmlns:a16="http://schemas.microsoft.com/office/drawing/2014/main" xmlns="" id="{14A73DB5-1F7C-4BF6-9555-52AB80E31D37}"/>
                </a:ext>
              </a:extLst>
            </p:cNvPr>
            <p:cNvSpPr/>
            <p:nvPr/>
          </p:nvSpPr>
          <p:spPr>
            <a:xfrm>
              <a:off x="1209586" y="7017843"/>
              <a:ext cx="21414952" cy="354367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6D3F7C03-B033-481F-9527-B468245DEFCC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xmlns="" id="{096C1738-A11D-4D24-8286-6EA0241290B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xmlns="" id="{802ECAED-4947-4DAF-A320-1393402CDAE8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3" name="Round Diagonal Corner Rectangle 128">
                <a:extLst>
                  <a:ext uri="{FF2B5EF4-FFF2-40B4-BE49-F238E27FC236}">
                    <a16:creationId xmlns:a16="http://schemas.microsoft.com/office/drawing/2014/main" xmlns="" id="{94FABACF-A87D-4FBF-8CA0-10F9D21CA373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4" name="Freeform 15">
                <a:extLst>
                  <a:ext uri="{FF2B5EF4-FFF2-40B4-BE49-F238E27FC236}">
                    <a16:creationId xmlns:a16="http://schemas.microsoft.com/office/drawing/2014/main" xmlns="" id="{3DC58EBF-2240-432F-88E3-EEFFEC00E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="" id="{B805C13F-9F8F-4878-86E2-031089E2E8AA}"/>
                  </a:ext>
                </a:extLst>
              </p:cNvPr>
              <p:cNvSpPr txBox="1"/>
              <p:nvPr/>
            </p:nvSpPr>
            <p:spPr>
              <a:xfrm>
                <a:off x="5906191" y="7599585"/>
                <a:ext cx="12227668" cy="1878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smtClean="0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−4;2</m:t>
                        </m:r>
                      </m:e>
                    </m:d>
                  </m:oMath>
                </a14:m>
                <a:r>
                  <a:rPr lang="nl-NL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;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′′ 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5;3</m:t>
                        </m:r>
                      </m:e>
                    </m:d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</a:tabLst>
                </a:pPr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𝑢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′′</m:t>
                        </m:r>
                      </m:e>
                    </m:acc>
                    <m:r>
                      <a:rPr lang="nl-NL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nl-NL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1;5</m:t>
                        </m:r>
                      </m:e>
                    </m:d>
                  </m:oMath>
                </a14:m>
                <a:r>
                  <a:rPr lang="nl-NL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805C13F-9F8F-4878-86E2-031089E2E8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6191" y="7599585"/>
                <a:ext cx="12227668" cy="1878912"/>
              </a:xfrm>
              <a:prstGeom prst="rect">
                <a:avLst/>
              </a:prstGeom>
              <a:blipFill rotWithShape="1">
                <a:blip r:embed="rId9"/>
                <a:stretch>
                  <a:fillRect b="-15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01B54B42-224C-4184-9590-9E2B2574109A}"/>
                  </a:ext>
                </a:extLst>
              </p:cNvPr>
              <p:cNvSpPr/>
              <p:nvPr/>
            </p:nvSpPr>
            <p:spPr>
              <a:xfrm>
                <a:off x="17202725" y="937446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B54B42-224C-4184-9590-9E2B257410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2725" y="9374465"/>
                <a:ext cx="2500565" cy="83099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76" grpId="0"/>
      <p:bldP spid="85" grpId="0"/>
      <p:bldP spid="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(–3; 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(–1; –1)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(0; 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vi-VN"/>
                        <m:t>(1; –3)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769534" cy="960427"/>
              <a:chOff x="739068" y="1515168"/>
              <a:chExt cx="8769534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375871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3987093" y="511037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="" id="{81A2D2EA-3C2C-46AD-B4BA-4C173ECD9051}"/>
                  </a:ext>
                </a:extLst>
              </p:cNvPr>
              <p:cNvSpPr txBox="1"/>
              <p:nvPr/>
            </p:nvSpPr>
            <p:spPr>
              <a:xfrm>
                <a:off x="859467" y="3352800"/>
                <a:ext cx="22076733" cy="1744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mặt 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Oxy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 cho 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 dirty="0" smtClean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a:rPr lang="en-US" sz="4400" b="0" i="1" dirty="0" smtClean="0">
                            <a:effectLst/>
                            <a:latin typeface="Cambria Math" panose="02040503050406030204" pitchFamily="18" charset="0"/>
                          </a:rPr>
                          <m:t>−3;5</m:t>
                        </m:r>
                      </m:e>
                    </m:d>
                    <m:r>
                      <a:rPr lang="en-US" sz="4400" b="0" i="1" dirty="0" smtClean="0">
                        <a:effectLst/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Tìm tọa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độ của điểm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0" i="1" smtClean="0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ảnh của điểm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phép dời hình thực hiện liên tiếp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𝑣</m:t>
                        </m:r>
                      </m:e>
                    </m:acc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=(1;−4)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và phép đối xứng tâm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vi-VN" sz="4400" dirty="0">
                        <a:latin typeface="Times New Roman" panose="02020603050405020304" pitchFamily="18" charset="0"/>
                        <a:ea typeface="Calibri" panose="020F0502020204030204" pitchFamily="34" charset="0"/>
                      </a:rPr>
                      <m:t>(–1; 2).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1A2D2EA-3C2C-46AD-B4BA-4C173ECD9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67" y="3352800"/>
                <a:ext cx="22076733" cy="1744708"/>
              </a:xfrm>
              <a:prstGeom prst="rect">
                <a:avLst/>
              </a:prstGeom>
              <a:blipFill rotWithShape="1">
                <a:blip r:embed="rId8"/>
                <a:stretch>
                  <a:fillRect l="-1132" t="-4545" r="-1077" b="-1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38A66284-4590-4479-9E5D-07331A87D046}"/>
              </a:ext>
            </a:extLst>
          </p:cNvPr>
          <p:cNvGrpSpPr/>
          <p:nvPr/>
        </p:nvGrpSpPr>
        <p:grpSpPr>
          <a:xfrm>
            <a:off x="1367544" y="6726332"/>
            <a:ext cx="20693352" cy="3941669"/>
            <a:chOff x="1205494" y="6941416"/>
            <a:chExt cx="20696046" cy="3751418"/>
          </a:xfrm>
        </p:grpSpPr>
        <p:sp>
          <p:nvSpPr>
            <p:cNvPr id="47" name="Rounded Rectangle 124">
              <a:extLst>
                <a:ext uri="{FF2B5EF4-FFF2-40B4-BE49-F238E27FC236}">
                  <a16:creationId xmlns:a16="http://schemas.microsoft.com/office/drawing/2014/main" xmlns="" id="{846E549B-3A1E-49BA-AF22-23C4176E39AD}"/>
                </a:ext>
              </a:extLst>
            </p:cNvPr>
            <p:cNvSpPr/>
            <p:nvPr/>
          </p:nvSpPr>
          <p:spPr>
            <a:xfrm>
              <a:off x="1209586" y="7017843"/>
              <a:ext cx="20691954" cy="3674991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7357BDAE-B996-4862-B418-AF9B05C7350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xmlns="" id="{E0DEB030-B377-4A24-A17F-2A5B9328FC18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8760A927-E951-4641-8DA5-7EB68CC3074F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6" name="Round Diagonal Corner Rectangle 128">
                <a:extLst>
                  <a:ext uri="{FF2B5EF4-FFF2-40B4-BE49-F238E27FC236}">
                    <a16:creationId xmlns:a16="http://schemas.microsoft.com/office/drawing/2014/main" xmlns="" id="{24E7B1DA-8D38-41B3-8DDA-008F972F2A90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7" name="Freeform 15">
                <a:extLst>
                  <a:ext uri="{FF2B5EF4-FFF2-40B4-BE49-F238E27FC236}">
                    <a16:creationId xmlns:a16="http://schemas.microsoft.com/office/drawing/2014/main" xmlns="" id="{19ADF7E9-72AF-4424-B7B4-59004AC9397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ACA75254-3991-4624-972C-7F40BA7BA183}"/>
                  </a:ext>
                </a:extLst>
              </p:cNvPr>
              <p:cNvSpPr txBox="1"/>
              <p:nvPr/>
            </p:nvSpPr>
            <p:spPr>
              <a:xfrm>
                <a:off x="6074923" y="7733266"/>
                <a:ext cx="12227668" cy="17155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⇒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(−2;1)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(0;3)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CA75254-3991-4624-972C-7F40BA7BA1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7733266"/>
                <a:ext cx="12227668" cy="1715534"/>
              </a:xfrm>
              <a:prstGeom prst="rect">
                <a:avLst/>
              </a:prstGeom>
              <a:blipFill>
                <a:blip r:embed="rId9"/>
                <a:stretch>
                  <a:fillRect l="-2045" t="-4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17D7A077-1974-45B2-9CA0-8DADD6DC3EAB}"/>
                  </a:ext>
                </a:extLst>
              </p:cNvPr>
              <p:cNvSpPr txBox="1"/>
              <p:nvPr/>
            </p:nvSpPr>
            <p:spPr>
              <a:xfrm>
                <a:off x="16731495" y="9413340"/>
                <a:ext cx="2611877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7D7A077-1974-45B2-9CA0-8DADD6DC3E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1495" y="9413340"/>
                <a:ext cx="2611877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49" grpId="0" animBg="1"/>
      <p:bldP spid="45" grpId="0"/>
      <p:bldP spid="58" grpId="0"/>
      <p:bldP spid="7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48" name="Group 147"/>
          <p:cNvGrpSpPr/>
          <p:nvPr/>
        </p:nvGrpSpPr>
        <p:grpSpPr>
          <a:xfrm>
            <a:off x="349624" y="2944732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969855" y="5593140"/>
                <a:ext cx="3905253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/>
                        <m:t>x</m:t>
                      </m:r>
                      <m:r>
                        <m:rPr>
                          <m:nor/>
                        </m:rPr>
                        <a:rPr lang="fr-FR"/>
                        <m:t> – 2</m:t>
                      </m:r>
                      <m:r>
                        <m:rPr>
                          <m:nor/>
                        </m:rPr>
                        <a:rPr lang="fr-FR"/>
                        <m:t>y</m:t>
                      </m:r>
                      <m:r>
                        <m:rPr>
                          <m:nor/>
                        </m:rPr>
                        <a:rPr lang="fr-FR"/>
                        <m:t> – 3 = 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5" y="5593140"/>
                <a:ext cx="3905253" cy="156966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7578249" y="5654676"/>
                <a:ext cx="470854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4800" b="0" i="0" spc="-150" smtClean="0">
                        <a:solidFill>
                          <a:srgbClr val="000099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/>
                      <m:t>x</m:t>
                    </m:r>
                    <m:r>
                      <m:rPr>
                        <m:nor/>
                      </m:rPr>
                      <a:rPr lang="fr-FR"/>
                      <m:t> + 2</m:t>
                    </m:r>
                    <m:r>
                      <m:rPr>
                        <m:nor/>
                      </m:rPr>
                      <a:rPr lang="fr-FR"/>
                      <m:t>y</m:t>
                    </m:r>
                    <m:r>
                      <m:rPr>
                        <m:nor/>
                      </m:rPr>
                      <a:rPr lang="fr-FR"/>
                      <m:t> – 3 = 0</m:t>
                    </m:r>
                    <m:r>
                      <m:rPr>
                        <m:nor/>
                      </m:rPr>
                      <a:rPr lang="en-US" b="0" i="0" smtClean="0"/>
                      <m:t> .</m:t>
                    </m:r>
                  </m:oMath>
                </a14:m>
                <a:r>
                  <a:rPr lang="en-GB" sz="48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249" y="5654676"/>
                <a:ext cx="4708543" cy="8309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Rectangle 53"/>
              <p:cNvSpPr/>
              <p:nvPr/>
            </p:nvSpPr>
            <p:spPr>
              <a:xfrm>
                <a:off x="12593050" y="5654676"/>
                <a:ext cx="474124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fr-FR" sz="4800"/>
                        <m:t>x</m:t>
                      </m:r>
                      <m:r>
                        <m:rPr>
                          <m:nor/>
                        </m:rPr>
                        <a:rPr lang="fr-FR" sz="4800"/>
                        <m:t> </m:t>
                      </m:r>
                      <m:r>
                        <m:rPr>
                          <m:nor/>
                        </m:rPr>
                        <a:rPr lang="en-US" sz="4800"/>
                        <m:t>−</m:t>
                      </m:r>
                      <m:r>
                        <m:rPr>
                          <m:nor/>
                        </m:rPr>
                        <a:rPr lang="fr-FR" sz="4800"/>
                        <m:t>2</m:t>
                      </m:r>
                      <m:r>
                        <m:rPr>
                          <m:nor/>
                        </m:rPr>
                        <a:rPr lang="fr-FR" sz="4800"/>
                        <m:t>y</m:t>
                      </m:r>
                      <m:r>
                        <m:rPr>
                          <m:nor/>
                        </m:rPr>
                        <a:rPr lang="fr-FR" sz="4800"/>
                        <m:t> + 3 = 0</m:t>
                      </m:r>
                      <m:r>
                        <m:rPr>
                          <m:nor/>
                        </m:rPr>
                        <a:rPr lang="en-GB" sz="54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050" y="5654676"/>
                <a:ext cx="4741244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Rectangle 54"/>
              <p:cNvSpPr/>
              <p:nvPr/>
            </p:nvSpPr>
            <p:spPr>
              <a:xfrm>
                <a:off x="18037434" y="5654676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fr-FR"/>
                        <m:t>2</m:t>
                      </m:r>
                      <m:r>
                        <m:rPr>
                          <m:nor/>
                        </m:rPr>
                        <a:rPr lang="fr-FR"/>
                        <m:t>x</m:t>
                      </m:r>
                      <m:r>
                        <m:rPr>
                          <m:nor/>
                        </m:rPr>
                        <a:rPr lang="fr-FR"/>
                        <m:t> + </m:t>
                      </m:r>
                      <m:r>
                        <m:rPr>
                          <m:nor/>
                        </m:rPr>
                        <a:rPr lang="fr-FR"/>
                        <m:t>y</m:t>
                      </m:r>
                      <m:r>
                        <m:rPr>
                          <m:nor/>
                        </m:rPr>
                        <a:rPr lang="fr-FR"/>
                        <m:t> – 3 = 0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654676"/>
                <a:ext cx="4023461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542008" cy="960427"/>
              <a:chOff x="739068" y="1515168"/>
              <a:chExt cx="8542008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148345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58" name="Oval 57"/>
          <p:cNvSpPr/>
          <p:nvPr/>
        </p:nvSpPr>
        <p:spPr>
          <a:xfrm>
            <a:off x="12632682" y="5654676"/>
            <a:ext cx="1072553" cy="1138629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CBBAB4C9-9903-49AB-B5FE-0C7A702A404F}"/>
              </a:ext>
            </a:extLst>
          </p:cNvPr>
          <p:cNvSpPr txBox="1"/>
          <p:nvPr/>
        </p:nvSpPr>
        <p:spPr>
          <a:xfrm>
            <a:off x="1145083" y="3836718"/>
            <a:ext cx="22384451" cy="1649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vi-V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 mặt phẳng Oxy, cho đường thẳng d: 2x – y + 3 = 0. Viết phương trình đường thẳng d</a:t>
            </a:r>
            <a:r>
              <a:rPr lang="vi-VN" sz="4400" baseline="-25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vi-V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là ảnh của d qua phép dời hình thực hiện liên tiếp phép quay tâm O góc 90° và phép đối xứng trục Ox</a:t>
            </a:r>
            <a:endParaRPr lang="en-US" sz="4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A6077645-9C6A-44FA-B214-1EDF94E99F80}"/>
              </a:ext>
            </a:extLst>
          </p:cNvPr>
          <p:cNvGrpSpPr/>
          <p:nvPr/>
        </p:nvGrpSpPr>
        <p:grpSpPr>
          <a:xfrm>
            <a:off x="1331607" y="6836768"/>
            <a:ext cx="22136901" cy="6877959"/>
            <a:chOff x="1205494" y="6941416"/>
            <a:chExt cx="22139783" cy="6545984"/>
          </a:xfrm>
        </p:grpSpPr>
        <p:sp>
          <p:nvSpPr>
            <p:cNvPr id="45" name="Rounded Rectangle 124">
              <a:extLst>
                <a:ext uri="{FF2B5EF4-FFF2-40B4-BE49-F238E27FC236}">
                  <a16:creationId xmlns:a16="http://schemas.microsoft.com/office/drawing/2014/main" xmlns="" id="{48047E30-29EF-4A9E-B83C-80711139CE48}"/>
                </a:ext>
              </a:extLst>
            </p:cNvPr>
            <p:cNvSpPr/>
            <p:nvPr/>
          </p:nvSpPr>
          <p:spPr>
            <a:xfrm>
              <a:off x="1209586" y="7017843"/>
              <a:ext cx="22135691" cy="646955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34301E18-C60D-467E-BA07-56EF06546659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xmlns="" id="{33799E9D-A46F-4C59-BDB5-47A42C27DB7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25174B67-3E95-4587-888D-4C3DC4103C83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Round Diagonal Corner Rectangle 128">
                <a:extLst>
                  <a:ext uri="{FF2B5EF4-FFF2-40B4-BE49-F238E27FC236}">
                    <a16:creationId xmlns:a16="http://schemas.microsoft.com/office/drawing/2014/main" xmlns="" id="{260A461C-BF61-4230-919B-54A4D928C2FC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50" name="Freeform 15">
                <a:extLst>
                  <a:ext uri="{FF2B5EF4-FFF2-40B4-BE49-F238E27FC236}">
                    <a16:creationId xmlns:a16="http://schemas.microsoft.com/office/drawing/2014/main" xmlns="" id="{9884D574-596E-4033-830C-3575436F50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3989EF80-A027-4B89-88CA-8BD9DCFFEF06}"/>
                  </a:ext>
                </a:extLst>
              </p:cNvPr>
              <p:cNvSpPr txBox="1"/>
              <p:nvPr/>
            </p:nvSpPr>
            <p:spPr>
              <a:xfrm>
                <a:off x="2090157" y="7825337"/>
                <a:ext cx="21303243" cy="5662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(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𝑂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⇔ 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;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 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𝑂𝑥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eqAr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=−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400" i="1">
                                        <a:effectLst/>
                                        <a:latin typeface="Cambria Math"/>
                                        <a:ea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=−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Điểm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𝜖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𝑑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⇔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–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sub>
                    </m:sSub>
                    <m:r>
                      <a:rPr lang="en-US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+ 3 = 0⇔</m:t>
                    </m:r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 ảnh của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d</m:t>
                    </m:r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qua phép dời hình thực hiện liên tiếp phép quay tâm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O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góc </a:t>
                </a:r>
                <a14:m>
                  <m:oMath xmlns:m="http://schemas.openxmlformats.org/officeDocument/2006/math">
                    <m: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90° 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 phép đối xứng trục Ox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x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+3=0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989EF80-A027-4B89-88CA-8BD9DCFFE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157" y="7825337"/>
                <a:ext cx="21303243" cy="5662063"/>
              </a:xfrm>
              <a:prstGeom prst="rect">
                <a:avLst/>
              </a:prstGeom>
              <a:blipFill rotWithShape="1">
                <a:blip r:embed="rId8"/>
                <a:stretch>
                  <a:fillRect l="-1173" t="-215" r="-1144" b="-8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="" id="{57A02CA4-A74A-44E4-B787-54198BA48374}"/>
                  </a:ext>
                </a:extLst>
              </p:cNvPr>
              <p:cNvSpPr txBox="1"/>
              <p:nvPr/>
            </p:nvSpPr>
            <p:spPr>
              <a:xfrm>
                <a:off x="19866019" y="12931914"/>
                <a:ext cx="337498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000" b="1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0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7A02CA4-A74A-44E4-B787-54198BA48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6019" y="12931914"/>
                <a:ext cx="3374981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3" grpId="0"/>
      <p:bldP spid="54" grpId="0"/>
      <p:bldP spid="55" grpId="0"/>
      <p:bldP spid="58" grpId="0" animBg="1"/>
      <p:bldP spid="43" grpId="0"/>
      <p:bldP spid="52" grpId="0"/>
      <p:bldP spid="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41" name="Group 26"/>
          <p:cNvGrpSpPr/>
          <p:nvPr/>
        </p:nvGrpSpPr>
        <p:grpSpPr>
          <a:xfrm>
            <a:off x="565262" y="1709239"/>
            <a:ext cx="12114292" cy="1019342"/>
            <a:chOff x="7459670" y="7543799"/>
            <a:chExt cx="20011305" cy="872846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71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</a:t>
              </a: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ĐỒNG DẠNG</a:t>
              </a:r>
              <a:endPara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645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  <a:endPara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685800" y="2895600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1. CÁC KIẾN THỨC CẦN NHỚ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3734242"/>
            <a:ext cx="23616630" cy="99817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9" name="Text Box 6"/>
              <p:cNvSpPr txBox="1">
                <a:spLocks noChangeArrowheads="1"/>
              </p:cNvSpPr>
              <p:nvPr/>
            </p:nvSpPr>
            <p:spPr bwMode="auto">
              <a:xfrm>
                <a:off x="728579" y="3581400"/>
                <a:ext cx="22893420" cy="3139321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742950" lvl="0" indent="-742950" algn="just">
                  <a:lnSpc>
                    <a:spcPct val="150000"/>
                  </a:lnSpc>
                  <a:buAutoNum type="alphaLcPeriod"/>
                </a:pPr>
                <a:r>
                  <a:rPr kumimoji="0" lang="en-US" sz="4400" b="1" i="0" u="sng" strike="noStrike" kern="1200" cap="none" spc="0" normalizeH="0" baseline="0" noProof="0" dirty="0" err="1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Định</a:t>
                </a:r>
                <a:r>
                  <a:rPr kumimoji="0" lang="en-US" sz="44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nghĩa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:</a:t>
                </a:r>
              </a:p>
              <a:p>
                <a:pPr lvl="0" indent="685800" algn="just">
                  <a:lnSpc>
                    <a:spcPct val="150000"/>
                  </a:lnSpc>
                </a:pPr>
                <a:r>
                  <a:rPr lang="en-US" sz="4400" dirty="0" err="1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hinh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400" dirty="0"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F</m:t>
                    </m:r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dạng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tỉ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 </m:t>
                    </m:r>
                    <m:d>
                      <m:dPr>
                        <m:ctrlPr>
                          <a:rPr lang="en-US" sz="4400" b="0" i="1" smtClean="0">
                            <a:latin typeface="Cambria Math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𝑘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nếu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𝑀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bất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kì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ảnh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chúng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effectLst/>
                            <a:latin typeface="Cambria Math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𝑁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′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thỏa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mãn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0" i="1" smtClean="0">
                            <a:latin typeface="Cambria Math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𝑀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b="0" i="1" smtClean="0">
                            <a:latin typeface="Cambria Math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𝑁</m:t>
                        </m:r>
                      </m:e>
                      <m:sup>
                        <m:r>
                          <a:rPr lang="en-US" sz="4400" b="0" i="1" smtClean="0">
                            <a:latin typeface="Cambria Math" panose="02040503050406030204" pitchFamily="18" charset="0"/>
                            <a:ea typeface="Cambria Math" pitchFamily="18" charset="0"/>
                            <a:cs typeface="Arial" panose="020B060402020202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 smtClean="0"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𝑘𝑀𝑁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9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579" y="3581400"/>
                <a:ext cx="22893420" cy="3139321"/>
              </a:xfrm>
              <a:prstGeom prst="rect">
                <a:avLst/>
              </a:prstGeom>
              <a:blipFill rotWithShape="1">
                <a:blip r:embed="rId4"/>
                <a:stretch>
                  <a:fillRect l="-1092" r="-1065" b="-4475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Text Box 7"/>
              <p:cNvSpPr txBox="1">
                <a:spLocks noChangeArrowheads="1"/>
              </p:cNvSpPr>
              <p:nvPr/>
            </p:nvSpPr>
            <p:spPr bwMode="auto">
              <a:xfrm>
                <a:off x="728579" y="6629400"/>
                <a:ext cx="23350621" cy="6863417"/>
              </a:xfrm>
              <a:prstGeom prst="rect">
                <a:avLst/>
              </a:prstGeom>
              <a:noFill/>
              <a:ln>
                <a:noFill/>
                <a:headEnd/>
                <a:tailEnd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Các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tính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chất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của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phép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dời</a:t>
                </a:r>
                <a:r>
                  <a:rPr kumimoji="0" lang="en-US" sz="44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hình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75000"/>
                      </a:schemeClr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: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hàng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và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không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làm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thay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đổi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thứ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tự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điểm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đường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đường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,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tia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tia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đoạn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đoạn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thẳng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tam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giác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vi-VN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đồng dạng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với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nó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đường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tròn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kính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Arial" pitchFamily="34" charset="0"/>
                      </a:rPr>
                      <m:t>𝑅</m:t>
                    </m:r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Arial" pitchFamily="34" charset="0"/>
                      </a:rPr>
                      <m:t> 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đường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tròn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có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bán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kính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Arial" pitchFamily="34" charset="0"/>
                      </a:rPr>
                      <m:t>𝑘𝑅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</a:t>
                </a:r>
              </a:p>
              <a:p>
                <a:pPr marL="0" marR="0" lvl="0" indent="0" algn="just" defTabSz="2177278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400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 + </a:t>
                </a:r>
                <a:r>
                  <a:rPr kumimoji="0" lang="en-US" sz="44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Biến</a:t>
                </a:r>
                <a:r>
                  <a:rPr kumimoji="0" lang="en-US" sz="44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thành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góc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bằng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nó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43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8579" y="6629400"/>
                <a:ext cx="23350621" cy="6863417"/>
              </a:xfrm>
              <a:prstGeom prst="rect">
                <a:avLst/>
              </a:prstGeom>
              <a:blipFill rotWithShape="1">
                <a:blip r:embed="rId5"/>
                <a:stretch>
                  <a:fillRect l="-1070" b="-1511"/>
                </a:stretch>
              </a:blipFill>
              <a:ln>
                <a:noFill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395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39" grpId="0"/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451C4D84-811E-49DE-A003-5DF4A4731641}"/>
                  </a:ext>
                </a:extLst>
              </p:cNvPr>
              <p:cNvSpPr txBox="1"/>
              <p:nvPr/>
            </p:nvSpPr>
            <p:spPr>
              <a:xfrm>
                <a:off x="1752600" y="3540622"/>
                <a:ext cx="21412199" cy="457561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DỤ:  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Cho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hình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bình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hành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Trên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cạnh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lấy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sao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cho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2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𝐵𝐼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trọng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giác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Phép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vị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tự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tỉ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số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biến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giác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𝐵𝐼𝐺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thành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,</a:t>
                </a:r>
                <a:r>
                  <a:rPr lang="en-US" sz="4400" baseline="-250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phép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quay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góc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quay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18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biến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thành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Hình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là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hình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nào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dưới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đây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 A.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𝑨𝑫𝑶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         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𝑩𝑪𝑫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𝑩𝑨𝑫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  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𝑫𝑪𝑶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51C4D84-811E-49DE-A003-5DF4A4731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3540622"/>
                <a:ext cx="21412199" cy="4575612"/>
              </a:xfrm>
              <a:prstGeom prst="rect">
                <a:avLst/>
              </a:prstGeom>
              <a:blipFill rotWithShape="1">
                <a:blip r:embed="rId3"/>
                <a:stretch>
                  <a:fillRect l="-1138" r="-1110" b="-31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B4624D-861C-4239-8567-8B4FEF04D951}"/>
              </a:ext>
            </a:extLst>
          </p:cNvPr>
          <p:cNvSpPr/>
          <p:nvPr/>
        </p:nvSpPr>
        <p:spPr>
          <a:xfrm>
            <a:off x="1223729" y="1821359"/>
            <a:ext cx="102017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cụ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endParaRPr lang="vi-VN" sz="4400" b="1" u="sng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3729" y="2895600"/>
            <a:ext cx="22550671" cy="96774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D447D1-4700-4539-AF45-E15F3FF5309B}"/>
              </a:ext>
            </a:extLst>
          </p:cNvPr>
          <p:cNvSpPr txBox="1"/>
          <p:nvPr/>
        </p:nvSpPr>
        <p:spPr>
          <a:xfrm>
            <a:off x="1828800" y="3124200"/>
            <a:ext cx="419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 VỊ TỰ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C378C4AD-E4D2-41A4-8AD2-CB6329A2CC9F}"/>
                  </a:ext>
                </a:extLst>
              </p:cNvPr>
              <p:cNvSpPr txBox="1"/>
              <p:nvPr/>
            </p:nvSpPr>
            <p:spPr>
              <a:xfrm>
                <a:off x="1828800" y="3886200"/>
                <a:ext cx="21716999" cy="17617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579438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fr-FR" sz="4400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+  </a:t>
                </a:r>
                <a:r>
                  <a:rPr lang="fr-FR" sz="4400" dirty="0" err="1" smtClean="0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Định</a:t>
                </a:r>
                <a:r>
                  <a:rPr lang="fr-FR" sz="4400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fr-FR" sz="4400" dirty="0" err="1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nghĩa</a:t>
                </a:r>
                <a:r>
                  <a:rPr lang="fr-FR" sz="4400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: </a:t>
                </a:r>
                <a:r>
                  <a:rPr lang="fr-FR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≠ 0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hình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mỗi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thành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fr-FR" sz="4400" b="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sao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𝐼𝑀</m:t>
                        </m:r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e>
                    </m:acc>
                    <m:r>
                      <a:rPr lang="vi-VN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𝐼𝑀</m:t>
                        </m:r>
                      </m:e>
                    </m:acc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gọi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vị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trí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tự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tâm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,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tỉ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Kí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hiệu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’=</m:t>
                    </m:r>
                    <m:sSub>
                      <m:sSubPr>
                        <m:ctrlPr>
                          <a:rPr lang="fr-FR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(</m:t>
                        </m:r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𝐼</m:t>
                        </m:r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,</m:t>
                        </m:r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𝑘</m:t>
                        </m:r>
                        <m:r>
                          <a:rPr lang="en-US" sz="4400" b="0" i="1" smtClean="0">
                            <a:effectLst/>
                            <a:latin typeface="Cambria Math"/>
                            <a:ea typeface="Cambria Math" pitchFamily="18" charset="0"/>
                          </a:rPr>
                          <m:t>)</m:t>
                        </m:r>
                      </m:sub>
                    </m:sSub>
                    <m:r>
                      <a:rPr lang="en-US" sz="4400" b="0" i="1" smtClean="0">
                        <a:effectLst/>
                        <a:latin typeface="Cambria Math"/>
                        <a:ea typeface="Cambria Math" pitchFamily="18" charset="0"/>
                      </a:rPr>
                      <m:t>(</m:t>
                    </m:r>
                    <m:r>
                      <a:rPr lang="en-US" sz="4400" b="0" i="1" smtClean="0">
                        <a:effectLst/>
                        <a:latin typeface="Cambria Math"/>
                        <a:ea typeface="Cambria Math" pitchFamily="18" charset="0"/>
                      </a:rPr>
                      <m:t>𝑀</m:t>
                    </m:r>
                    <m:r>
                      <a:rPr lang="fr-FR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378C4AD-E4D2-41A4-8AD2-CB6329A2CC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886200"/>
                <a:ext cx="21716999" cy="1761701"/>
              </a:xfrm>
              <a:prstGeom prst="rect">
                <a:avLst/>
              </a:prstGeom>
              <a:blipFill rotWithShape="1">
                <a:blip r:embed="rId3"/>
                <a:stretch>
                  <a:fillRect l="-1123" t="-4861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3240111-E8E4-46C3-A2DE-C9A62A536C49}"/>
                  </a:ext>
                </a:extLst>
              </p:cNvPr>
              <p:cNvSpPr txBox="1"/>
              <p:nvPr/>
            </p:nvSpPr>
            <p:spPr>
              <a:xfrm>
                <a:off x="1828800" y="5867400"/>
                <a:ext cx="21716999" cy="66440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0" indent="51752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 smtClean="0">
                    <a:solidFill>
                      <a:schemeClr val="accent6">
                        <a:lumMod val="75000"/>
                      </a:schemeClr>
                    </a:solidFill>
                    <a:latin typeface="Cambria Math" pitchFamily="18" charset="0"/>
                    <a:ea typeface="Cambria Math" pitchFamily="18" charset="0"/>
                  </a:rPr>
                  <a:t>+  </a:t>
                </a:r>
                <a:r>
                  <a:rPr lang="en-US" sz="4400" dirty="0" err="1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Tính</a:t>
                </a:r>
                <a:r>
                  <a:rPr lang="en-US" sz="4400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chất</a:t>
                </a:r>
                <a:r>
                  <a:rPr lang="en-US" sz="4400" dirty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marL="1158875" marR="0" indent="-6413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Giả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sử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 =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𝑉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 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)(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),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 = 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𝑉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 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 baseline="-250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)(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).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Khi đó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 = </m:t>
                    </m:r>
                    <m:d>
                      <m:dPr>
                        <m:begChr m:val="|"/>
                        <m:endChr m:val="|"/>
                        <m:ctrlP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𝑘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𝑀𝑁</m:t>
                    </m:r>
                  </m:oMath>
                </a14:m>
                <a:endParaRPr lang="en-US" sz="4400" dirty="0" smtClean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1158875" marR="0" indent="-64135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,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</m:oMath>
                </a14:m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: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marR="0" indent="1158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i)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ba điểm thẳng hàng ba điểm thẳng hàng và bảo toàn thứ tự giữa chúng.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marR="0" indent="1158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ii)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một đường thẳng thành đường thẳng song song hoặc trùng với đường thẳng đã cho, biến tia thành tia, biến đoạn thẳng thành đoạn thẳng.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marR="0" indent="1158875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iii)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 một tam giác thành tam giác đồng dạng với tam giác đã cho, biến góc thành góc bằng với nó.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3240111-E8E4-46C3-A2DE-C9A62A536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867400"/>
                <a:ext cx="21716999" cy="6644063"/>
              </a:xfrm>
              <a:prstGeom prst="rect">
                <a:avLst/>
              </a:prstGeom>
              <a:blipFill rotWithShape="1">
                <a:blip r:embed="rId4"/>
                <a:stretch>
                  <a:fillRect l="-1123" t="-1286" r="-1123" b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5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E73C004A-5AD2-43DB-9502-DD36E92C48DF}"/>
                  </a:ext>
                </a:extLst>
              </p:cNvPr>
              <p:cNvSpPr txBox="1"/>
              <p:nvPr/>
            </p:nvSpPr>
            <p:spPr>
              <a:xfrm>
                <a:off x="304799" y="2539573"/>
                <a:ext cx="23240999" cy="180382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fr-FR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a. </a:t>
                </a:r>
                <a:r>
                  <a:rPr lang="fr-FR" sz="4400" dirty="0" smtClean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𝐴𝐵</m:t>
                        </m:r>
                      </m:e>
                    </m:acc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=2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fr-FR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Khẳng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định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nào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sau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đây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đúng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?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</a:t>
                </a: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;−2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</m:d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</a:t>
                </a: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C</a:t>
                </a:r>
                <a:r>
                  <a:rPr lang="fr-FR" sz="4400" b="1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</m:d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	</a:t>
                </a: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chemeClr val="tx1"/>
                                </a:solidFill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𝐴</m:t>
                            </m:r>
                            <m:r>
                              <a:rPr lang="fr-FR" sz="4400" b="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;−2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fr-FR" sz="44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𝐶</m:t>
                        </m:r>
                      </m:e>
                    </m:d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fr-FR" sz="4400" b="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73C004A-5AD2-43DB-9502-DD36E92C48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2539573"/>
                <a:ext cx="23240999" cy="1803827"/>
              </a:xfrm>
              <a:prstGeom prst="rect">
                <a:avLst/>
              </a:prstGeom>
              <a:blipFill rotWithShape="1">
                <a:blip r:embed="rId3"/>
                <a:stretch>
                  <a:fillRect l="-1023" b="-114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6BF0D28-5A11-4210-99B9-B31F07FE6D6C}"/>
              </a:ext>
            </a:extLst>
          </p:cNvPr>
          <p:cNvSpPr txBox="1"/>
          <p:nvPr/>
        </p:nvSpPr>
        <p:spPr>
          <a:xfrm>
            <a:off x="-152400" y="1629383"/>
            <a:ext cx="3365770" cy="14186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defTabSz="217706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</a:t>
            </a:r>
            <a:r>
              <a:rPr lang="vi-VN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en-US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4400" kern="1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9A629B3B-E0C6-496C-9056-03B687308080}"/>
                  </a:ext>
                </a:extLst>
              </p:cNvPr>
              <p:cNvSpPr txBox="1"/>
              <p:nvPr/>
            </p:nvSpPr>
            <p:spPr>
              <a:xfrm>
                <a:off x="868681" y="4604370"/>
                <a:ext cx="21869400" cy="225363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Lời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b="1" dirty="0" err="1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giải</a:t>
                </a:r>
                <a:r>
                  <a:rPr lang="en-US" sz="4400" b="1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  <a:r>
                  <a:rPr lang="en-US" sz="4400" b="1" dirty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b="1" dirty="0" smtClean="0">
                    <a:solidFill>
                      <a:srgbClr val="000000"/>
                    </a:solidFill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fr-FR" sz="4400" b="1" dirty="0" err="1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Chọn</a:t>
                </a:r>
                <a:r>
                  <a:rPr lang="fr-FR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A.</a:t>
                </a:r>
                <a:r>
                  <a:rPr lang="fr-FR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Do</a:t>
                </a:r>
                <a:r>
                  <a:rPr lang="fr-FR" sz="4400" b="1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fr-FR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vị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tự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tâm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tỉ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số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𝐶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thành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</m:oMath>
                </a14:m>
                <a:r>
                  <a:rPr lang="fr-FR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A629B3B-E0C6-496C-9056-03B687308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1" y="4604370"/>
                <a:ext cx="21869400" cy="2253630"/>
              </a:xfrm>
              <a:prstGeom prst="rect">
                <a:avLst/>
              </a:prstGeom>
              <a:blipFill rotWithShape="1"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="" id="{CC2DC79E-4320-44EC-A00B-786B87EB549F}"/>
                  </a:ext>
                </a:extLst>
              </p:cNvPr>
              <p:cNvSpPr txBox="1"/>
              <p:nvPr/>
            </p:nvSpPr>
            <p:spPr>
              <a:xfrm>
                <a:off x="304800" y="6983708"/>
                <a:ext cx="23240999" cy="262450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latin typeface="Palatino Linotype" panose="02040502050505030304" pitchFamily="18" charset="0"/>
                    <a:ea typeface="Calibri" panose="020F0502020204030204" pitchFamily="34" charset="0"/>
                  </a:rPr>
                  <a:t>b.</a:t>
                </a:r>
                <a:r>
                  <a:rPr lang="vi-VN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có trọng tâm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𝑁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𝑃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𝐵𝐶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𝐶𝐴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𝐺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bằng bao nhiêu sẽ biến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𝑀𝑁𝑃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thành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𝐴𝐵𝐶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A.</a:t>
                </a: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C2DC79E-4320-44EC-A00B-786B87EB5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983708"/>
                <a:ext cx="23240999" cy="2624501"/>
              </a:xfrm>
              <a:prstGeom prst="rect">
                <a:avLst/>
              </a:prstGeom>
              <a:blipFill rotWithShape="1">
                <a:blip r:embed="rId5"/>
                <a:stretch>
                  <a:fillRect l="-1023" t="-2083" r="-1023" b="-509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AD811F61-90E3-42DB-9878-C0B8FE04CBD6}"/>
                  </a:ext>
                </a:extLst>
              </p:cNvPr>
              <p:cNvSpPr txBox="1"/>
              <p:nvPr/>
            </p:nvSpPr>
            <p:spPr>
              <a:xfrm>
                <a:off x="868681" y="9881337"/>
                <a:ext cx="21869400" cy="337746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indent="701675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 smtClean="0">
                    <a:latin typeface="Cambria Math" pitchFamily="18" charset="0"/>
                    <a:ea typeface="Cambria Math" pitchFamily="18" charset="0"/>
                  </a:rPr>
                  <a:t>Lời</a:t>
                </a: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 giải:</a:t>
                </a:r>
                <a:r>
                  <a:rPr lang="en-US" sz="4800" dirty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A.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𝑃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𝐵𝐶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𝐶𝐴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nên ta có: </a:t>
                </a:r>
                <a:r>
                  <a:rPr lang="vi-VN" sz="4800" dirty="0">
                    <a:latin typeface="Cambria Math" pitchFamily="18" charset="0"/>
                    <a:ea typeface="Cambria Math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𝐺𝐴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𝐺𝑀</m:t>
                        </m:r>
                      </m:e>
                    </m:acc>
                    <m:r>
                      <a:rPr lang="vi-VN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      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𝐺𝐵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𝐺𝑁</m:t>
                        </m:r>
                      </m:e>
                    </m:acc>
                    <m:r>
                      <a:rPr lang="vi-VN" sz="4400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              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𝐺𝐶</m:t>
                        </m:r>
                      </m:e>
                    </m:acc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𝐺𝑃</m:t>
                        </m:r>
                      </m:e>
                    </m:acc>
                  </m:oMath>
                </a14:m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Vậy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biến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𝑀𝑁𝑃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thành tam giác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D811F61-90E3-42DB-9878-C0B8FE04CB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81" y="9881337"/>
                <a:ext cx="21869400" cy="3377463"/>
              </a:xfrm>
              <a:prstGeom prst="rect">
                <a:avLst/>
              </a:prstGeom>
              <a:blipFill rotWithShape="1">
                <a:blip r:embed="rId6"/>
                <a:stretch>
                  <a:fillRect t="-538" r="-1058" b="-53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8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8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FB4624D-861C-4239-8567-8B4FEF04D951}"/>
              </a:ext>
            </a:extLst>
          </p:cNvPr>
          <p:cNvSpPr/>
          <p:nvPr/>
        </p:nvSpPr>
        <p:spPr>
          <a:xfrm>
            <a:off x="1223729" y="1821359"/>
            <a:ext cx="10201741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đồng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dạng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cụ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thể</a:t>
            </a:r>
            <a:endParaRPr lang="vi-VN" sz="4400" b="1" u="sng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23729" y="2895600"/>
            <a:ext cx="22550671" cy="83820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2D447D1-4700-4539-AF45-E15F3FF5309B}"/>
              </a:ext>
            </a:extLst>
          </p:cNvPr>
          <p:cNvSpPr txBox="1"/>
          <p:nvPr/>
        </p:nvSpPr>
        <p:spPr>
          <a:xfrm>
            <a:off x="1828800" y="3124200"/>
            <a:ext cx="4191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 VỊ TỰ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C378C4AD-E4D2-41A4-8AD2-CB6329A2CC9F}"/>
              </a:ext>
            </a:extLst>
          </p:cNvPr>
          <p:cNvSpPr txBox="1"/>
          <p:nvPr/>
        </p:nvSpPr>
        <p:spPr>
          <a:xfrm>
            <a:off x="1828800" y="3886200"/>
            <a:ext cx="21716999" cy="2684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indent="579438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+  </a:t>
            </a:r>
            <a:r>
              <a:rPr lang="fr-FR" sz="4400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Định</a:t>
            </a: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nghĩa</a:t>
            </a:r>
            <a:r>
              <a:rPr lang="fr-FR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</a:p>
          <a:p>
            <a:pPr indent="579438" algn="just"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+ 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Tính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chất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.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R="0" indent="579438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4400" dirty="0">
              <a:effectLst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C3240111-E8E4-46C3-A2DE-C9A62A536C49}"/>
              </a:ext>
            </a:extLst>
          </p:cNvPr>
          <p:cNvSpPr txBox="1"/>
          <p:nvPr/>
        </p:nvSpPr>
        <p:spPr>
          <a:xfrm>
            <a:off x="1905001" y="5715000"/>
            <a:ext cx="21716999" cy="8710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517525" algn="just">
              <a:lnSpc>
                <a:spcPct val="115000"/>
              </a:lnSpc>
              <a:spcAft>
                <a:spcPts val="600"/>
              </a:spcAft>
            </a:pP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+  </a:t>
            </a:r>
            <a:r>
              <a:rPr lang="vi-VN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Biểu thức tọa độ của phép vị </a:t>
            </a:r>
            <a:r>
              <a:rPr lang="vi-VN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tự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:</a:t>
            </a:r>
            <a:endParaRPr lang="vi-VN" sz="4400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64AC92CF-D3C5-4126-AE4C-47B2EF81C387}"/>
                  </a:ext>
                </a:extLst>
              </p:cNvPr>
              <p:cNvSpPr txBox="1"/>
              <p:nvPr/>
            </p:nvSpPr>
            <p:spPr>
              <a:xfrm>
                <a:off x="3124201" y="6756400"/>
                <a:ext cx="196595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hệ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trục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tọa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độ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𝑥𝑦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40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</a:rPr>
                      <m:t>I</m:t>
                    </m:r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;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’(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’;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kumimoji="0" lang="vi-VN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và số</a:t>
                </a:r>
                <a:r>
                  <a:rPr kumimoji="0" lang="vi-VN" sz="4000" b="0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thực </a:t>
                </a:r>
                <a14:m>
                  <m:oMath xmlns:m="http://schemas.openxmlformats.org/officeDocument/2006/math">
                    <m:r>
                      <a:rPr lang="vi-VN" sz="40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kumimoji="0" lang="en-US" sz="40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AC92CF-D3C5-4126-AE4C-47B2EF81C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1" y="6756400"/>
                <a:ext cx="19659599" cy="707886"/>
              </a:xfrm>
              <a:prstGeom prst="rect">
                <a:avLst/>
              </a:prstGeom>
              <a:blipFill rotWithShape="1">
                <a:blip r:embed="rId3"/>
                <a:stretch>
                  <a:fillRect l="-1116" t="-15517" b="-362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7F175306-C275-4BB3-ADB9-186EE16C9797}"/>
                  </a:ext>
                </a:extLst>
              </p:cNvPr>
              <p:cNvSpPr txBox="1"/>
              <p:nvPr/>
            </p:nvSpPr>
            <p:spPr>
              <a:xfrm>
                <a:off x="3276601" y="7797003"/>
                <a:ext cx="12227668" cy="1270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+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a:rPr kumimoji="0" lang="vi-V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O</m:t>
                        </m:r>
                        <m:r>
                          <a:rPr lang="vi-VN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k</m:t>
                        </m:r>
                        <m:r>
                          <a:rPr lang="vi-VN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. Khi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kx</m:t>
                            </m:r>
                          </m:e>
                          <m:e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k</m:t>
                            </m:r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175306-C275-4BB3-ADB9-186EE16C9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1" y="7797003"/>
                <a:ext cx="12227668" cy="1270797"/>
              </a:xfrm>
              <a:prstGeom prst="rect">
                <a:avLst/>
              </a:prstGeom>
              <a:blipFill rotWithShape="1">
                <a:blip r:embed="rId4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6193AF8D-FC29-48D4-809F-AE5CDA887E72}"/>
                  </a:ext>
                </a:extLst>
              </p:cNvPr>
              <p:cNvSpPr txBox="1"/>
              <p:nvPr/>
            </p:nvSpPr>
            <p:spPr>
              <a:xfrm>
                <a:off x="3276601" y="9296400"/>
                <a:ext cx="12227668" cy="12994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2177278" rtl="0" eaLnBrk="1" fontAlgn="base" latinLnBrk="0" hangingPunct="1">
                  <a:lnSpc>
                    <a:spcPct val="1000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+</a:t>
                </a:r>
                <a:r>
                  <a:rPr kumimoji="0" lang="vi-VN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V</m:t>
                        </m:r>
                      </m:e>
                      <m:sub>
                        <m:r>
                          <a:rPr kumimoji="0" lang="vi-VN" sz="4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I</m:t>
                        </m:r>
                        <m:r>
                          <a:rPr lang="vi-VN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k</m:t>
                        </m:r>
                        <m:r>
                          <a:rPr lang="vi-VN" sz="4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itchFamily="18" charset="0"/>
                          </a:rPr>
                          <m:t>)</m:t>
                        </m:r>
                      </m:sub>
                    </m:sSub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. Khi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:</a:t>
                </a:r>
                <a:r>
                  <a:rPr kumimoji="0" lang="en-US" sz="4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vi-VN" sz="4000" b="0" i="1" smtClean="0">
                                    <a:solidFill>
                                      <a:srgbClr val="000000"/>
                                    </a:solidFill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  <m:r>
                                  <a:rPr kumimoji="0" lang="vi-VN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a</m:t>
                                </m:r>
                              </m:e>
                            </m:d>
                            <m:r>
                              <a:rPr lang="vi-VN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a</m:t>
                            </m:r>
                          </m:e>
                          <m:e>
                            <m:sSup>
                              <m:sSupPr>
                                <m:ctrlP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kumimoji="0" lang="en-US" sz="4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k</m:t>
                            </m:r>
                            <m:d>
                              <m:dPr>
                                <m:ctrlPr>
                                  <a:rPr lang="vi-VN" sz="4000" b="0" i="1" smtClean="0">
                                    <a:solidFill>
                                      <a:srgbClr val="000000"/>
                                    </a:solidFill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kumimoji="0" lang="en-US" sz="4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  <m:r>
                                  <a:rPr kumimoji="0" lang="vi-VN" sz="4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4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b</m:t>
                                </m:r>
                              </m:e>
                            </m:d>
                            <m:r>
                              <a:rPr lang="vi-VN" sz="40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vi-VN" sz="4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b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93AF8D-FC29-48D4-809F-AE5CDA887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1" y="9296400"/>
                <a:ext cx="12227668" cy="1299458"/>
              </a:xfrm>
              <a:prstGeom prst="rect">
                <a:avLst/>
              </a:prstGeom>
              <a:blipFill rotWithShape="1">
                <a:blip r:embed="rId5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79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1432441"/>
            <a:ext cx="24384000" cy="125121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2367" y="4191000"/>
            <a:ext cx="22054833" cy="844825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676400"/>
            <a:ext cx="12114292" cy="10595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DỜI HÌNH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CÁC KIẾN THỨC CẦN NHỚ</a:t>
            </a:r>
            <a:endParaRPr lang="vi-VN" sz="44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828800" y="4191000"/>
            <a:ext cx="21259800" cy="20313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Định</a:t>
            </a:r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nghĩa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:</a:t>
            </a:r>
          </a:p>
          <a:p>
            <a:pPr indent="701675" algn="just">
              <a:lnSpc>
                <a:spcPct val="150000"/>
              </a:lnSpc>
            </a:pP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Phép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dời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hình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là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phép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hình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không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làm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thay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đổi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khoảng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cách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giữa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hai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điểm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bất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kì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828800" y="6086058"/>
            <a:ext cx="21259800" cy="634019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b.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Các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tính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chất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của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phép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dời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hình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:</a:t>
            </a:r>
          </a:p>
          <a:p>
            <a:pPr algn="just"/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   +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điểm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hàng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điểm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hàng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và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không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làm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thay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đổi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thứ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tự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điểm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đó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517525" algn="just">
              <a:lnSpc>
                <a:spcPct val="150000"/>
              </a:lnSpc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đường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đường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,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tia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tia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517525" algn="just">
              <a:lnSpc>
                <a:spcPct val="150000"/>
              </a:lnSpc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đoạn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đoạn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thẳng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bằng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nó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517525" algn="just">
              <a:lnSpc>
                <a:spcPct val="150000"/>
              </a:lnSpc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tam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giác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tam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giác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bằng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nó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517525" algn="just">
              <a:lnSpc>
                <a:spcPct val="150000"/>
              </a:lnSpc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đường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tròn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đường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tròn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có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cùng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bán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kính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</a:t>
            </a:r>
          </a:p>
          <a:p>
            <a:pPr marL="517525" algn="just">
              <a:lnSpc>
                <a:spcPct val="150000"/>
              </a:lnSpc>
            </a:pP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+ </a:t>
            </a:r>
            <a:r>
              <a:rPr lang="en-US" sz="4000" dirty="0" err="1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Biến</a:t>
            </a:r>
            <a:r>
              <a:rPr lang="en-US" sz="4000" dirty="0" smtClean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góc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thành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góc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bằng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000" dirty="0" err="1">
                <a:latin typeface="Cambria Math" pitchFamily="18" charset="0"/>
                <a:ea typeface="Cambria Math" pitchFamily="18" charset="0"/>
                <a:cs typeface="Arial" pitchFamily="34" charset="0"/>
              </a:rPr>
              <a:t>nó</a:t>
            </a:r>
            <a:r>
              <a:rPr lang="en-US" sz="4000" dirty="0">
                <a:latin typeface="Cambria Math" pitchFamily="18" charset="0"/>
                <a:ea typeface="Cambria Math" pitchFamily="18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39" grpId="0"/>
      <p:bldP spid="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950F192D-2654-45B7-B599-B918DB0B3718}"/>
                  </a:ext>
                </a:extLst>
              </p:cNvPr>
              <p:cNvSpPr txBox="1"/>
              <p:nvPr/>
            </p:nvSpPr>
            <p:spPr>
              <a:xfrm>
                <a:off x="533401" y="2667000"/>
                <a:ext cx="23164799" cy="238514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1.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−1;1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/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3;9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 Tìm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/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là ảnh của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en-US" sz="44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vi-VN" sz="44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𝟏𝟕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e>
                    </m:d>
                  </m:oMath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50F192D-2654-45B7-B599-B918DB0B3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2667000"/>
                <a:ext cx="23164799" cy="2385140"/>
              </a:xfrm>
              <a:prstGeom prst="rect">
                <a:avLst/>
              </a:prstGeom>
              <a:blipFill rotWithShape="1">
                <a:blip r:embed="rId3"/>
                <a:stretch>
                  <a:fillRect l="-1052" t="-2545" b="-96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7D038892-58E9-4328-AC78-F0076DCB592B}"/>
                  </a:ext>
                </a:extLst>
              </p:cNvPr>
              <p:cNvSpPr txBox="1"/>
              <p:nvPr/>
            </p:nvSpPr>
            <p:spPr>
              <a:xfrm>
                <a:off x="1295399" y="5334000"/>
                <a:ext cx="22021799" cy="237327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</a:rPr>
                  <a:t>Lời </a:t>
                </a: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giải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800" dirty="0">
                  <a:latin typeface="Cambria Math" pitchFamily="18" charset="0"/>
                  <a:ea typeface="Cambria Math" pitchFamily="18" charset="0"/>
                </a:endParaRPr>
              </a:p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Thay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biểu thức tọa độ của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−1;1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=5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D038892-58E9-4328-AC78-F0076DCB5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5334000"/>
                <a:ext cx="22021799" cy="2373278"/>
              </a:xfrm>
              <a:prstGeom prst="rect">
                <a:avLst/>
              </a:prstGeom>
              <a:blipFill rotWithShape="1">
                <a:blip r:embed="rId4"/>
                <a:stretch>
                  <a:fillRect l="-1051" t="-3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C662E232-664C-4F07-829A-B2761703CB07}"/>
                  </a:ext>
                </a:extLst>
              </p:cNvPr>
              <p:cNvSpPr txBox="1"/>
              <p:nvPr/>
            </p:nvSpPr>
            <p:spPr>
              <a:xfrm>
                <a:off x="533401" y="8229600"/>
                <a:ext cx="23164799" cy="242835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2.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cho hai điển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−4;0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 Tìm tọa độ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biết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=−2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biến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	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D.</a:t>
                </a: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;−</m:t>
                        </m:r>
                        <m: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662E232-664C-4F07-829A-B2761703CB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8229600"/>
                <a:ext cx="23164799" cy="2428357"/>
              </a:xfrm>
              <a:prstGeom prst="rect">
                <a:avLst/>
              </a:prstGeom>
              <a:blipFill rotWithShape="1">
                <a:blip r:embed="rId5"/>
                <a:stretch>
                  <a:fillRect l="-1052" t="-3250" b="-825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FEF85E60-8E8D-4A92-8D89-EC5A43A1F362}"/>
                  </a:ext>
                </a:extLst>
              </p:cNvPr>
              <p:cNvSpPr txBox="1"/>
              <p:nvPr/>
            </p:nvSpPr>
            <p:spPr>
              <a:xfrm>
                <a:off x="1295399" y="10896600"/>
                <a:ext cx="22021799" cy="207082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</a:rPr>
                  <a:t>Lời </a:t>
                </a: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giải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: 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A.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Thay biểu thức tọa độ của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=−2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Times New Roman" panose="02020603050405020304" pitchFamily="18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=−2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=1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F85E60-8E8D-4A92-8D89-EC5A43A1F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399" y="10896600"/>
                <a:ext cx="22021799" cy="2070823"/>
              </a:xfrm>
              <a:prstGeom prst="rect">
                <a:avLst/>
              </a:prstGeom>
              <a:blipFill rotWithShape="1">
                <a:blip r:embed="rId6"/>
                <a:stretch>
                  <a:fillRect l="-1051" t="-4082" b="-1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43"/>
          <p:cNvSpPr txBox="1"/>
          <p:nvPr/>
        </p:nvSpPr>
        <p:spPr>
          <a:xfrm>
            <a:off x="473689" y="1758469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9459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5D9A8F7-EA4C-48CC-97FC-247E0B6B19AC}"/>
                  </a:ext>
                </a:extLst>
              </p:cNvPr>
              <p:cNvSpPr txBox="1"/>
              <p:nvPr/>
            </p:nvSpPr>
            <p:spPr>
              <a:xfrm>
                <a:off x="762000" y="3135419"/>
                <a:ext cx="22936199" cy="326538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chemeClr val="accent6">
                        <a:lumMod val="75000"/>
                      </a:schemeClr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3. </a:t>
                </a:r>
                <a:r>
                  <a:rPr lang="vi-VN" sz="4400" dirty="0" smtClean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Trong </a:t>
                </a:r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, cho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/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−5=0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Viết phương trình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Biết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/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là ảnh của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qua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 dirty="0" smtClean="0">
                    <a:solidFill>
                      <a:srgbClr val="3333FF"/>
                    </a:solidFill>
                    <a:effectLst/>
                    <a:latin typeface="Palatino Linotype" pitchFamily="18" charset="0"/>
                    <a:ea typeface="Calibri" panose="020F050202020403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b="1" dirty="0" smtClean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B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</a:t>
                </a: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𝟑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𝜟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𝟐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𝒚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𝟕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vi-VN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𝟎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5D9A8F7-EA4C-48CC-97FC-247E0B6B1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135419"/>
                <a:ext cx="22936199" cy="3265381"/>
              </a:xfrm>
              <a:prstGeom prst="rect">
                <a:avLst/>
              </a:prstGeom>
              <a:blipFill rotWithShape="1">
                <a:blip r:embed="rId3"/>
                <a:stretch>
                  <a:fillRect l="-1036" t="-1115" r="-1036" b="-65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270D3971-650F-41CB-9C08-E6F8A2172FF8}"/>
                  </a:ext>
                </a:extLst>
              </p:cNvPr>
              <p:cNvSpPr txBox="1"/>
              <p:nvPr/>
            </p:nvSpPr>
            <p:spPr>
              <a:xfrm>
                <a:off x="1828800" y="6781800"/>
                <a:ext cx="21107399" cy="252832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indent="579438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Lời </a:t>
                </a:r>
                <a:r>
                  <a:rPr lang="vi-VN" sz="4400" b="1" dirty="0" smtClean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48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Palatino Linotype" panose="02040502050505030304" pitchFamily="18" charset="0"/>
                    <a:ea typeface="Calibri" panose="020F0502020204030204" pitchFamily="34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Palatino Linotype" panose="0204050205050503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Thay biểu thức tọa độ của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=3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vào phương trình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/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ta được: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−3=0</m:t>
                    </m:r>
                  </m:oMath>
                </a14:m>
                <a:r>
                  <a:rPr lang="vi-VN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.</a:t>
                </a:r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70D3971-650F-41CB-9C08-E6F8A2172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781800"/>
                <a:ext cx="21107399" cy="2528321"/>
              </a:xfrm>
              <a:prstGeom prst="rect">
                <a:avLst/>
              </a:prstGeom>
              <a:blipFill rotWithShape="1">
                <a:blip r:embed="rId4"/>
                <a:stretch>
                  <a:fillRect t="-3110" r="-1096" b="-81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43"/>
          <p:cNvSpPr txBox="1"/>
          <p:nvPr/>
        </p:nvSpPr>
        <p:spPr>
          <a:xfrm>
            <a:off x="609600" y="1758469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76924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C4625020-6E0E-4F1B-A63D-5410E53C39B4}"/>
                  </a:ext>
                </a:extLst>
              </p:cNvPr>
              <p:cNvSpPr txBox="1"/>
              <p:nvPr/>
            </p:nvSpPr>
            <p:spPr>
              <a:xfrm>
                <a:off x="609601" y="2971800"/>
                <a:ext cx="23049526" cy="3527889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396875"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rgbClr val="145F82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4.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2;−4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Ảnh của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qua phép đồng dạng có được bằng cách thực hiện liên tiếp phép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vị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tự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và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phép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quay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góc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biến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thành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Tìm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toạ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độ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	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𝑴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625020-6E0E-4F1B-A63D-5410E53C3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1" y="2971800"/>
                <a:ext cx="23049526" cy="3527889"/>
              </a:xfrm>
              <a:prstGeom prst="rect">
                <a:avLst/>
              </a:prstGeom>
              <a:blipFill rotWithShape="1">
                <a:blip r:embed="rId3"/>
                <a:stretch>
                  <a:fillRect t="-2241" r="-1031" b="-534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5C7E7DC2-9CAE-47E9-A232-A97AC08FC413}"/>
                  </a:ext>
                </a:extLst>
              </p:cNvPr>
              <p:cNvSpPr txBox="1"/>
              <p:nvPr/>
            </p:nvSpPr>
            <p:spPr>
              <a:xfrm>
                <a:off x="1789727" y="7010400"/>
                <a:ext cx="20835025" cy="32070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indent="639763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</a:rPr>
                  <a:t>Lời </a:t>
                </a: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giả</a:t>
                </a:r>
                <a:r>
                  <a:rPr lang="en-US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i: 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𝐺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là trọng tâm tam giác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nên từ công thức tọa độ trọng tâm tìm được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Phép tịnh tiến theo vec-tơ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2;7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biến điểm 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3;4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5;11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3;1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=2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0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biến điểm</a:t>
                </a:r>
                <a14:m>
                  <m:oMath xmlns:m="http://schemas.openxmlformats.org/officeDocument/2006/math">
                    <m:r>
                      <a:rPr lang="vi-VN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5;11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𝐵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7;21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C7E7DC2-9CAE-47E9-A232-A97AC08FC4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9727" y="7010400"/>
                <a:ext cx="20835025" cy="3207032"/>
              </a:xfrm>
              <a:prstGeom prst="rect">
                <a:avLst/>
              </a:prstGeom>
              <a:blipFill rotWithShape="1">
                <a:blip r:embed="rId4"/>
                <a:stretch>
                  <a:fillRect t="-2264" b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43"/>
          <p:cNvSpPr txBox="1"/>
          <p:nvPr/>
        </p:nvSpPr>
        <p:spPr>
          <a:xfrm>
            <a:off x="609600" y="1758469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4092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1C5246E4-4F7B-4928-9C04-8D98AD35FB4D}"/>
                  </a:ext>
                </a:extLst>
              </p:cNvPr>
              <p:cNvSpPr txBox="1"/>
              <p:nvPr/>
            </p:nvSpPr>
            <p:spPr>
              <a:xfrm>
                <a:off x="609600" y="2743200"/>
                <a:ext cx="22555199" cy="2974853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rgbClr val="145F82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4.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cho hai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=4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=9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 Phép đồng dạng biến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có tỉ số đồng dạng là: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𝒌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𝟐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𝒌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𝒌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𝒌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C5246E4-4F7B-4928-9C04-8D98AD35F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743200"/>
                <a:ext cx="22555199" cy="2974853"/>
              </a:xfrm>
              <a:prstGeom prst="rect">
                <a:avLst/>
              </a:prstGeom>
              <a:blipFill rotWithShape="1">
                <a:blip r:embed="rId3"/>
                <a:stretch>
                  <a:fillRect l="-1053" t="-204" r="-1053" b="-346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615BF5FB-C136-47F7-9870-6E38A93ECD11}"/>
                  </a:ext>
                </a:extLst>
              </p:cNvPr>
              <p:cNvSpPr txBox="1"/>
              <p:nvPr/>
            </p:nvSpPr>
            <p:spPr>
              <a:xfrm>
                <a:off x="1447801" y="6248400"/>
                <a:ext cx="20802600" cy="340375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Lời </a:t>
                </a:r>
                <a:r>
                  <a:rPr lang="vi-VN" sz="4400" b="1" dirty="0" smtClean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giải</a:t>
                </a:r>
                <a:r>
                  <a:rPr lang="en-US" sz="44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: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Palatino Linotype" panose="02040502050505030304" pitchFamily="18" charset="0"/>
                    <a:ea typeface="Calibri" panose="020F0502020204030204" pitchFamily="34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Palatino Linotype" panose="02040502050505030304" pitchFamily="18" charset="0"/>
                    <a:ea typeface="Calibri" panose="020F0502020204030204" pitchFamily="34" charset="0"/>
                  </a:rPr>
                  <a:t>C.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𝑘</m:t>
                      </m:r>
                      <m:r>
                        <a:rPr lang="vi-VN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𝑅</m:t>
                          </m:r>
                          <m: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′</m:t>
                          </m:r>
                        </m:num>
                        <m:den>
                          <m: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𝑅</m:t>
                          </m:r>
                        </m:den>
                      </m:f>
                      <m:r>
                        <a:rPr lang="vi-VN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400" i="1">
                              <a:effectLst/>
                              <a:latin typeface="Cambria Math"/>
                              <a:ea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num>
                        <m:den>
                          <m:r>
                            <a:rPr lang="vi-VN" sz="4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4400" dirty="0" smtClean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5BF5FB-C136-47F7-9870-6E38A93EC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1" y="6248400"/>
                <a:ext cx="20802600" cy="3403752"/>
              </a:xfrm>
              <a:prstGeom prst="rect">
                <a:avLst/>
              </a:prstGeom>
              <a:blipFill rotWithShape="1">
                <a:blip r:embed="rId4"/>
                <a:stretch>
                  <a:fillRect l="-11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43"/>
          <p:cNvSpPr txBox="1"/>
          <p:nvPr/>
        </p:nvSpPr>
        <p:spPr>
          <a:xfrm>
            <a:off x="609600" y="1688138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352883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313C63AF-BB81-487A-A1FE-E2305A0C38E8}"/>
                  </a:ext>
                </a:extLst>
              </p:cNvPr>
              <p:cNvSpPr txBox="1"/>
              <p:nvPr/>
            </p:nvSpPr>
            <p:spPr>
              <a:xfrm>
                <a:off x="685800" y="2743200"/>
                <a:ext cx="22707599" cy="4466928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400" b="1" dirty="0" smtClean="0">
                    <a:solidFill>
                      <a:srgbClr val="145F82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5.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, cho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=4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 Hỏi phép đồng dạng có được bằng cách thực hiện liên tiếp 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và phép quay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90°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sẽ biến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đường tròn nào ?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solidFill>
                              <a:schemeClr val="tx1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𝟒</m:t>
                    </m:r>
                  </m:oMath>
                </a14:m>
                <a:r>
                  <a:rPr lang="vi-VN" sz="44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solidFill>
                    <a:schemeClr val="tx1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3C63AF-BB81-487A-A1FE-E2305A0C38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743200"/>
                <a:ext cx="22707599" cy="4466928"/>
              </a:xfrm>
              <a:prstGeom prst="rect">
                <a:avLst/>
              </a:prstGeom>
              <a:blipFill rotWithShape="1">
                <a:blip r:embed="rId3"/>
                <a:stretch>
                  <a:fillRect l="-1074" t="-1769" r="-1074" b="-435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8E222877-947E-40D4-A4F8-79116794F199}"/>
                  </a:ext>
                </a:extLst>
              </p:cNvPr>
              <p:cNvSpPr txBox="1"/>
              <p:nvPr/>
            </p:nvSpPr>
            <p:spPr>
              <a:xfrm>
                <a:off x="1676401" y="7472028"/>
                <a:ext cx="21031200" cy="464377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indent="639763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</a:rPr>
                  <a:t>Lời </a:t>
                </a: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giải</a:t>
                </a:r>
                <a:r>
                  <a:rPr lang="en-US" sz="4400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:r>
                  <a:rPr lang="vi-VN" sz="44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4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A.</a:t>
                </a:r>
                <a:r>
                  <a:rPr lang="vi-VN" sz="44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Phép vị tự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tỉ số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𝑘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biến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=4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=1</m:t>
                    </m:r>
                  </m:oMath>
                </a14:m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Phép quay tâm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góc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90°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biến đường tròn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=1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đường tròn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/</m:t>
                            </m:r>
                          </m:sup>
                        </m:sSup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=1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8E222877-947E-40D4-A4F8-79116794F1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1" y="7472028"/>
                <a:ext cx="21031200" cy="4643772"/>
              </a:xfrm>
              <a:prstGeom prst="rect">
                <a:avLst/>
              </a:prstGeom>
              <a:blipFill rotWithShape="1">
                <a:blip r:embed="rId4"/>
                <a:stretch>
                  <a:fillRect r="-1100" b="-3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43"/>
          <p:cNvSpPr txBox="1"/>
          <p:nvPr/>
        </p:nvSpPr>
        <p:spPr>
          <a:xfrm>
            <a:off x="685800" y="1758469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105878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29999BC8-8914-4540-B13A-DBC4F8AC8445}"/>
                  </a:ext>
                </a:extLst>
              </p:cNvPr>
              <p:cNvSpPr txBox="1"/>
              <p:nvPr/>
            </p:nvSpPr>
            <p:spPr>
              <a:xfrm>
                <a:off x="609600" y="2971800"/>
                <a:ext cx="22783799" cy="4198072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182563" marR="0" lvl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CC"/>
                  </a:buClr>
                  <a:tabLst>
                    <a:tab pos="630555" algn="l"/>
                  </a:tabLst>
                </a:pPr>
                <a:r>
                  <a:rPr lang="en-US" sz="4800" b="1" dirty="0" smtClean="0">
                    <a:solidFill>
                      <a:srgbClr val="145F82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6. </a:t>
                </a:r>
                <a:r>
                  <a:rPr lang="vi-VN" sz="4800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8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,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cho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fr-FR" sz="44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điểm</a:t>
                </a:r>
                <a:r>
                  <a:rPr lang="fr-FR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fr-FR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2;1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Biết phép phép vị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𝐼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biến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−8=0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và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phép 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 biến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thành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.Viết PĐĐT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</a:rPr>
                  <a:t>được: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en-US" sz="4800" b="1" dirty="0" smtClean="0">
                    <a:solidFill>
                      <a:srgbClr val="3333FF"/>
                    </a:solidFill>
                    <a:effectLst/>
                    <a:latin typeface="Palatino Linotype" pitchFamily="18" charset="0"/>
                    <a:ea typeface="Cambria Math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𝜟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′′: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𝒙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𝒚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𝟏𝟕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𝟎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8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𝜟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′′: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𝒙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𝒚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𝟏𝟕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𝟎</m:t>
                    </m:r>
                  </m:oMath>
                </a14:m>
                <a:r>
                  <a:rPr lang="vi-VN" sz="4800" dirty="0" smtClean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600450" algn="l"/>
                    <a:tab pos="5040630" algn="l"/>
                  </a:tabLst>
                </a:pPr>
                <a:r>
                  <a:rPr lang="vi-VN" sz="48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</a:t>
                </a:r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8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𝜟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′′: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𝒙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𝒚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𝟏𝟏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𝟎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	</a:t>
                </a:r>
                <a:r>
                  <a:rPr lang="vi-VN" sz="4800" b="1" dirty="0" smtClean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</a:t>
                </a:r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𝜟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′′: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𝟑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𝒙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𝒚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𝟏𝟏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vi-VN" sz="4800" b="1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𝟎</m:t>
                    </m:r>
                  </m:oMath>
                </a14:m>
                <a:r>
                  <a:rPr lang="vi-VN" sz="4800" dirty="0">
                    <a:solidFill>
                      <a:schemeClr val="tx1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solidFill>
                    <a:schemeClr val="tx1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9999BC8-8914-4540-B13A-DBC4F8AC8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971800"/>
                <a:ext cx="22783799" cy="4198072"/>
              </a:xfrm>
              <a:prstGeom prst="rect">
                <a:avLst/>
              </a:prstGeom>
              <a:blipFill rotWithShape="1">
                <a:blip r:embed="rId3"/>
                <a:stretch>
                  <a:fillRect l="-374" t="-2174" r="-1043" b="-49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A97703E-8BF4-491F-8B2D-68AA114D7B31}"/>
                  </a:ext>
                </a:extLst>
              </p:cNvPr>
              <p:cNvSpPr txBox="1"/>
              <p:nvPr/>
            </p:nvSpPr>
            <p:spPr>
              <a:xfrm>
                <a:off x="1295401" y="7497611"/>
                <a:ext cx="21259800" cy="54917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R="0" indent="701675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b="1" dirty="0">
                    <a:effectLst/>
                    <a:latin typeface="Cambria Math" pitchFamily="18" charset="0"/>
                    <a:ea typeface="Cambria Math" pitchFamily="18" charset="0"/>
                  </a:rPr>
                  <a:t>Lời </a:t>
                </a:r>
                <a:r>
                  <a:rPr lang="vi-VN" sz="4800" b="1" dirty="0" smtClean="0">
                    <a:effectLst/>
                    <a:latin typeface="Cambria Math" pitchFamily="18" charset="0"/>
                    <a:ea typeface="Cambria Math" pitchFamily="18" charset="0"/>
                  </a:rPr>
                  <a:t>giải</a:t>
                </a:r>
                <a:r>
                  <a:rPr lang="en-US" sz="4800" dirty="0" smtClean="0">
                    <a:latin typeface="Cambria Math" pitchFamily="18" charset="0"/>
                    <a:ea typeface="Cambria Math" pitchFamily="18" charset="0"/>
                  </a:rPr>
                  <a:t>:  </a:t>
                </a:r>
                <a:r>
                  <a:rPr lang="vi-VN" sz="4800" b="1" dirty="0" smtClean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Chọn </a:t>
                </a:r>
                <a:r>
                  <a:rPr lang="vi-VN" sz="4800" b="1" dirty="0">
                    <a:effectLst/>
                    <a:highlight>
                      <a:srgbClr val="00FF00"/>
                    </a:highlight>
                    <a:latin typeface="Cambria Math" pitchFamily="18" charset="0"/>
                    <a:ea typeface="Cambria Math" pitchFamily="18" charset="0"/>
                  </a:rPr>
                  <a:t>C.</a:t>
                </a:r>
                <a:r>
                  <a:rPr lang="vi-VN" sz="4800" b="1" dirty="0">
                    <a:solidFill>
                      <a:srgbClr val="0000CC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Phép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vị tự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𝑉</m:t>
                        </m:r>
                      </m:e>
                      <m:sub>
                        <m:d>
                          <m:dPr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𝐼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;2</m:t>
                            </m:r>
                          </m:e>
                        </m:d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biến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−8=0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thành đường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thẳng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marL="630555" marR="0" algn="ctr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−11=0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R="0" indent="701675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800" dirty="0">
                    <a:effectLst/>
                    <a:latin typeface="Cambria Math" pitchFamily="18" charset="0"/>
                    <a:ea typeface="Cambria Math" pitchFamily="18" charset="0"/>
                  </a:rPr>
                  <a:t>Phép 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tịnh tiến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 biến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′:3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−11=0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thành đường </a:t>
                </a: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thẳng</a:t>
                </a:r>
                <a:r>
                  <a:rPr lang="en-US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</a:p>
              <a:p>
                <a:pPr marR="0" indent="701675" algn="ctr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′′:3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−11=0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endParaRPr lang="en-US" sz="4400" dirty="0" smtClean="0">
                  <a:solidFill>
                    <a:srgbClr val="000000"/>
                  </a:solidFill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R="0" indent="701675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vi-VN" sz="44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(</a:t>
                </a:r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  <m:d>
                      <m:dPr>
                        <m:ctrlPr>
                          <a:rPr lang="en-US" sz="4400" i="1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1;3</m:t>
                        </m:r>
                      </m:e>
                    </m:d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chính là một vec-tơ chỉ phương của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′:3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−11=0</m:t>
                    </m:r>
                  </m:oMath>
                </a14:m>
                <a:r>
                  <a:rPr lang="vi-VN" sz="44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).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A97703E-8BF4-491F-8B2D-68AA114D7B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1" y="7497611"/>
                <a:ext cx="21259800" cy="5491760"/>
              </a:xfrm>
              <a:prstGeom prst="rect">
                <a:avLst/>
              </a:prstGeom>
              <a:blipFill rotWithShape="1">
                <a:blip r:embed="rId4"/>
                <a:stretch>
                  <a:fillRect b="-2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3"/>
          <p:cNvSpPr txBox="1"/>
          <p:nvPr/>
        </p:nvSpPr>
        <p:spPr>
          <a:xfrm>
            <a:off x="609600" y="1779578"/>
            <a:ext cx="7298711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2. BÀI </a:t>
            </a:r>
            <a:r>
              <a:rPr lang="en-US" sz="4400" b="1" dirty="0">
                <a:ln>
                  <a:solidFill>
                    <a:srgbClr val="008000"/>
                  </a:solidFill>
                </a:ln>
                <a:solidFill>
                  <a:srgbClr val="008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TẬP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4716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48" name="Group 147"/>
          <p:cNvGrpSpPr/>
          <p:nvPr/>
        </p:nvGrpSpPr>
        <p:grpSpPr>
          <a:xfrm>
            <a:off x="283481" y="2402233"/>
            <a:ext cx="23567119" cy="4558096"/>
            <a:chOff x="-675288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-675288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lnSpc>
                  <a:spcPct val="150000"/>
                </a:lnSpc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</a:p>
            <a:p>
              <a:pPr algn="ctr" defTabSz="2177060">
                <a:lnSpc>
                  <a:spcPct val="150000"/>
                </a:lnSpc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" y="1432441"/>
            <a:ext cx="24384000" cy="125121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62367" y="4191000"/>
            <a:ext cx="22054833" cy="919083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26"/>
          <p:cNvGrpSpPr/>
          <p:nvPr/>
        </p:nvGrpSpPr>
        <p:grpSpPr>
          <a:xfrm>
            <a:off x="611108" y="1676400"/>
            <a:ext cx="12114292" cy="10595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PHÉP DỜI HÌNH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111391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CÁC KIẾN THỨC CẦN NHỚ</a:t>
            </a:r>
            <a:endParaRPr lang="vi-VN" sz="44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9" name="Text Box 6"/>
          <p:cNvSpPr txBox="1">
            <a:spLocks noChangeArrowheads="1"/>
          </p:cNvSpPr>
          <p:nvPr/>
        </p:nvSpPr>
        <p:spPr bwMode="auto">
          <a:xfrm>
            <a:off x="1828800" y="4191000"/>
            <a:ext cx="21259800" cy="212365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742950" indent="-742950" algn="just">
              <a:lnSpc>
                <a:spcPct val="150000"/>
              </a:lnSpc>
              <a:buAutoNum type="alphaLcPeriod"/>
            </a:pP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Định</a:t>
            </a:r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nghĩa</a:t>
            </a:r>
            <a:endParaRPr lang="en-US" sz="4400" b="1" u="sng" dirty="0" smtClean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  <a:p>
            <a:pPr marL="742950" indent="-742950" algn="just">
              <a:lnSpc>
                <a:spcPct val="150000"/>
              </a:lnSpc>
              <a:buFontTx/>
              <a:buAutoNum type="alphaLcPeriod"/>
            </a:pP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Các</a:t>
            </a:r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tính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chất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của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phép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dời</a:t>
            </a: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hình</a:t>
            </a:r>
            <a:endParaRPr lang="en-US" sz="4400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1828800" y="6256615"/>
            <a:ext cx="21259800" cy="1107996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4400" b="1" u="sng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c</a:t>
            </a:r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.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Các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phép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dời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hình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cụ</a:t>
            </a:r>
            <a:r>
              <a:rPr lang="fr-FR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fr-FR" sz="4400" b="1" u="sng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thể</a:t>
            </a:r>
            <a:r>
              <a:rPr lang="en-US" sz="4400" b="1" u="sng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endParaRPr lang="en-US" sz="4400" u="sng" dirty="0">
              <a:solidFill>
                <a:schemeClr val="accent6">
                  <a:lumMod val="75000"/>
                </a:schemeClr>
              </a:solidFill>
              <a:latin typeface="Cambria Math" pitchFamily="18" charset="0"/>
              <a:ea typeface="Cambria Math" pitchFamily="18" charset="0"/>
              <a:cs typeface="Arial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429105" y="7472898"/>
            <a:ext cx="457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4400" dirty="0" err="1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Phép</a:t>
            </a: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tịnh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 </a:t>
            </a:r>
            <a:r>
              <a:rPr lang="en-US" sz="4400" dirty="0" err="1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tiến</a:t>
            </a:r>
            <a:r>
              <a:rPr lang="en-US" sz="4400" dirty="0">
                <a:solidFill>
                  <a:schemeClr val="accent6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  <a:cs typeface="Arial" pitchFamily="34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31FCD222-A379-4066-B1B5-76BE67708C27}"/>
                  </a:ext>
                </a:extLst>
              </p:cNvPr>
              <p:cNvSpPr txBox="1"/>
              <p:nvPr/>
            </p:nvSpPr>
            <p:spPr>
              <a:xfrm>
                <a:off x="6705600" y="7406223"/>
                <a:ext cx="12227668" cy="8526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Cho</a:t>
                </a:r>
                <a:r>
                  <a:rPr lang="vi-VN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,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i="1">
                                <a:effectLst/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4400" b="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effectLst/>
                            <a:latin typeface="Cambria Math"/>
                          </a:rPr>
                        </m:ctrlPr>
                      </m:acc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1FCD222-A379-4066-B1B5-76BE67708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7406223"/>
                <a:ext cx="12227668" cy="852606"/>
              </a:xfrm>
              <a:prstGeom prst="rect">
                <a:avLst/>
              </a:prstGeom>
              <a:blipFill rotWithShape="1">
                <a:blip r:embed="rId4"/>
                <a:stretch>
                  <a:fillRect l="-1994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97AEE32C-34BA-4A58-8B4F-C4215017D0CC}"/>
              </a:ext>
            </a:extLst>
          </p:cNvPr>
          <p:cNvSpPr txBox="1"/>
          <p:nvPr/>
        </p:nvSpPr>
        <p:spPr>
          <a:xfrm>
            <a:off x="2438616" y="8526959"/>
            <a:ext cx="64005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l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4400" kern="12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Phép</a:t>
            </a:r>
            <a:r>
              <a:rPr lang="en-US" sz="4400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đối</a:t>
            </a:r>
            <a:r>
              <a:rPr lang="en-US" sz="4400" kern="1200" dirty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xứng</a:t>
            </a:r>
            <a:r>
              <a:rPr lang="en-US" sz="4400" kern="1200" dirty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trục</a:t>
            </a:r>
            <a:r>
              <a:rPr lang="en-US" sz="4400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:</a:t>
            </a:r>
            <a:endParaRPr lang="en-US" sz="2400" dirty="0">
              <a:solidFill>
                <a:schemeClr val="accent6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97AEE32C-34BA-4A58-8B4F-C4215017D0CC}"/>
                  </a:ext>
                </a:extLst>
              </p:cNvPr>
              <p:cNvSpPr txBox="1"/>
              <p:nvPr/>
            </p:nvSpPr>
            <p:spPr>
              <a:xfrm>
                <a:off x="7924800" y="8511719"/>
                <a:ext cx="137922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4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d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4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</m:oMath>
                </a14:m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𝑑</m:t>
                    </m:r>
                  </m:oMath>
                </a14:m>
                <a:r>
                  <a:rPr lang="vi-VN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là đường trung trực của đoạn </a:t>
                </a:r>
                <a14:m>
                  <m:oMath xmlns:m="http://schemas.openxmlformats.org/officeDocument/2006/math"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𝑀𝑀</m:t>
                    </m:r>
                    <m:r>
                      <a:rPr lang="vi-VN" sz="44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</m:t>
                    </m:r>
                  </m:oMath>
                </a14:m>
                <a:endParaRPr lang="en-US" sz="2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7AEE32C-34BA-4A58-8B4F-C4215017D0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8511719"/>
                <a:ext cx="13792200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C11BB5D4-B7C7-48D6-8A67-BAA8DE4864BA}"/>
              </a:ext>
            </a:extLst>
          </p:cNvPr>
          <p:cNvSpPr txBox="1"/>
          <p:nvPr/>
        </p:nvSpPr>
        <p:spPr>
          <a:xfrm>
            <a:off x="2438616" y="9586980"/>
            <a:ext cx="5867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 fontAlgn="base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4400" kern="12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Phép</a:t>
            </a:r>
            <a:r>
              <a:rPr lang="en-US" sz="4400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đối</a:t>
            </a:r>
            <a:r>
              <a:rPr lang="en-US" sz="4400" kern="1200" dirty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xứng</a:t>
            </a:r>
            <a:r>
              <a:rPr lang="en-US" sz="4400" kern="1200" dirty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</a:t>
            </a:r>
            <a:r>
              <a:rPr lang="en-US" sz="4400" kern="1200" dirty="0" err="1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tâm</a:t>
            </a:r>
            <a:r>
              <a:rPr lang="en-US" sz="4400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: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C11BB5D4-B7C7-48D6-8A67-BAA8DE4864BA}"/>
                  </a:ext>
                </a:extLst>
              </p:cNvPr>
              <p:cNvSpPr txBox="1"/>
              <p:nvPr/>
            </p:nvSpPr>
            <p:spPr>
              <a:xfrm>
                <a:off x="7848600" y="9448800"/>
                <a:ext cx="13563600" cy="9076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400" kern="12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kern="12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kern="12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400" kern="12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cố</a:t>
                </a:r>
                <a:r>
                  <a:rPr lang="en-US" sz="4400" kern="12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Đ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𝑂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 Math" panose="020405030504060302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 Math" panose="020405030504060302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 Math" panose="02040503050406030204" pitchFamily="18" charset="0"/>
                      </a:rPr>
                      <m:t>′⇔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𝑂𝑀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𝑂𝑀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𝑂</m:t>
                        </m:r>
                      </m:e>
                    </m:acc>
                  </m:oMath>
                </a14:m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11BB5D4-B7C7-48D6-8A67-BAA8DE486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600" y="9448800"/>
                <a:ext cx="13563600" cy="907621"/>
              </a:xfrm>
              <a:prstGeom prst="rect">
                <a:avLst/>
              </a:prstGeom>
              <a:blipFill rotWithShape="1">
                <a:blip r:embed="rId6"/>
                <a:stretch>
                  <a:fillRect l="-1843" b="-3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52799B14-B54A-4B8F-AAE4-37C2718376A9}"/>
              </a:ext>
            </a:extLst>
          </p:cNvPr>
          <p:cNvSpPr txBox="1"/>
          <p:nvPr/>
        </p:nvSpPr>
        <p:spPr>
          <a:xfrm>
            <a:off x="2429105" y="10668000"/>
            <a:ext cx="39245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 fontAlgn="base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en-US" sz="4400" kern="1200" dirty="0" err="1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Phép</a:t>
            </a:r>
            <a:r>
              <a:rPr lang="en-US" sz="4400" kern="1200" dirty="0" smtClean="0">
                <a:solidFill>
                  <a:schemeClr val="accent6">
                    <a:lumMod val="75000"/>
                  </a:schemeClr>
                </a:solidFill>
                <a:effectLst/>
                <a:latin typeface="Cambria Math" pitchFamily="18" charset="0"/>
                <a:ea typeface="Cambria Math" pitchFamily="18" charset="0"/>
                <a:cs typeface="Arial" panose="020B0604020202020204" pitchFamily="34" charset="0"/>
              </a:rPr>
              <a:t> quay:</a:t>
            </a:r>
            <a:endParaRPr lang="en-US" sz="4400" dirty="0">
              <a:solidFill>
                <a:schemeClr val="accent6">
                  <a:lumMod val="75000"/>
                </a:schemeClr>
              </a:solidFill>
              <a:effectLst/>
              <a:latin typeface="Cambria Math" pitchFamily="18" charset="0"/>
              <a:ea typeface="Cambria Math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52799B14-B54A-4B8F-AAE4-37C2718376A9}"/>
                  </a:ext>
                </a:extLst>
              </p:cNvPr>
              <p:cNvSpPr txBox="1"/>
              <p:nvPr/>
            </p:nvSpPr>
            <p:spPr>
              <a:xfrm>
                <a:off x="5867400" y="10687703"/>
                <a:ext cx="16344900" cy="26941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kern="1200" dirty="0" err="1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mp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một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O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cố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lượng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4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đổi</a:t>
                </a:r>
                <a:r>
                  <a:rPr lang="en-US" sz="44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</a:p>
              <a:p>
                <a:pPr marR="0" indent="1706563" algn="just" fontAlgn="base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(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𝑂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𝜑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′⇔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𝑂𝑀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𝑂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𝑀</m:t>
                                </m:r>
                              </m:e>
                              <m:sup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𝑂𝑀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;</m:t>
                                </m:r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𝑂</m:t>
                                </m:r>
                                <m:sSup>
                                  <m:sSupPr>
                                    <m:ctrlPr>
                                      <a:rPr lang="en-US" sz="4400" i="1">
                                        <a:effectLst/>
                                        <a:latin typeface="Cambria Math" pitchFamily="18" charset="0"/>
                                        <a:ea typeface="Cambria Math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𝑀</m:t>
                                    </m:r>
                                  </m:e>
                                  <m:sup>
                                    <m:r>
                                      <a:rPr lang="en-US" sz="4400" i="1">
                                        <a:effectLst/>
                                        <a:latin typeface="Cambria Math" panose="02040503050406030204" pitchFamily="18" charset="0"/>
                                        <a:ea typeface="Cambria Math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𝜑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2799B14-B54A-4B8F-AAE4-37C2718376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0687703"/>
                <a:ext cx="16344900" cy="2694135"/>
              </a:xfrm>
              <a:prstGeom prst="rect">
                <a:avLst/>
              </a:prstGeom>
              <a:blipFill rotWithShape="1">
                <a:blip r:embed="rId7"/>
                <a:stretch>
                  <a:fillRect l="-1529" t="-4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63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670022F-CDDA-40DD-BFB4-7E582E185982}"/>
              </a:ext>
            </a:extLst>
          </p:cNvPr>
          <p:cNvSpPr txBox="1"/>
          <p:nvPr/>
        </p:nvSpPr>
        <p:spPr>
          <a:xfrm>
            <a:off x="335280" y="1826206"/>
            <a:ext cx="3365770" cy="84711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algn="ctr" defTabSz="2177060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VÍ DỤ</a:t>
            </a:r>
            <a:r>
              <a:rPr lang="vi-VN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1</a:t>
            </a:r>
            <a:r>
              <a:rPr lang="en-US" sz="4400" b="1" kern="1200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en-US" sz="4400" kern="1200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FD288781-86B5-4914-9CF9-242463CF31CC}"/>
                  </a:ext>
                </a:extLst>
              </p:cNvPr>
              <p:cNvSpPr txBox="1"/>
              <p:nvPr/>
            </p:nvSpPr>
            <p:spPr>
              <a:xfrm>
                <a:off x="685800" y="1600200"/>
                <a:ext cx="22760940" cy="1752600"/>
              </a:xfrm>
              <a:prstGeom prst="rect">
                <a:avLst/>
              </a:prstGeom>
            </p:spPr>
            <p:txBody>
              <a:bodyPr>
                <a:noAutofit/>
              </a:bodyPr>
              <a:lstStyle/>
              <a:p>
                <a:pPr marR="0" lvl="0" indent="2530475" algn="just" defTabSz="2177060">
                  <a:lnSpc>
                    <a:spcPct val="150000"/>
                  </a:lnSpc>
                  <a:spcBef>
                    <a:spcPct val="2000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buFont typeface="Arial" pitchFamily="34" charset="0"/>
                  <a:buAutoNum type="arabicPeriod"/>
                  <a:tabLst>
                    <a:tab pos="630555" algn="l"/>
                  </a:tabLst>
                </a:pP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𝐴𝐵𝐶𝐷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Gọi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𝑁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lần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lượt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trung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𝐷𝐶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dời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nào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sau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biến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𝐴𝑀𝐼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thành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𝐼𝑁𝐶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D288781-86B5-4914-9CF9-242463CF3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600200"/>
                <a:ext cx="22760940" cy="1752600"/>
              </a:xfrm>
              <a:prstGeom prst="rect">
                <a:avLst/>
              </a:prstGeom>
              <a:blipFill rotWithShape="1">
                <a:blip r:embed="rId3"/>
                <a:stretch>
                  <a:fillRect l="-1098" r="-1098" b="-296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95DE15-0F5B-499B-BCC2-FA0819144A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54200" y="3230881"/>
            <a:ext cx="7007605" cy="662939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04E750D5-7DD9-4DD7-B92E-55817E18F34B}"/>
                  </a:ext>
                </a:extLst>
              </p:cNvPr>
              <p:cNvSpPr txBox="1"/>
              <p:nvPr/>
            </p:nvSpPr>
            <p:spPr>
              <a:xfrm>
                <a:off x="1066800" y="3570313"/>
                <a:ext cx="12286034" cy="42782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A.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Phép tịnh tiến theo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  <m:r>
                          <a:rPr lang="en-US" sz="4400" b="0" i="1" smtClean="0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B.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Phép đối xứng t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</a:rPr>
                  <a:t>âm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𝐼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62992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9920" algn="l"/>
                    <a:tab pos="2160270" algn="l"/>
                    <a:tab pos="3599815" algn="l"/>
                    <a:tab pos="5039995" algn="l"/>
                  </a:tabLst>
                </a:pP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C.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pt-BR" sz="4400" dirty="0">
                    <a:effectLst/>
                    <a:latin typeface="Cambria Math" pitchFamily="18" charset="0"/>
                    <a:ea typeface="Cambria Math" pitchFamily="18" charset="0"/>
                  </a:rPr>
                  <a:t>Phép quay tâm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</m:t>
                    </m:r>
                  </m:oMath>
                </a14:m>
                <a:r>
                  <a:rPr lang="pt-BR" sz="4400" dirty="0">
                    <a:effectLst/>
                    <a:latin typeface="Cambria Math" pitchFamily="18" charset="0"/>
                    <a:ea typeface="Cambria Math" pitchFamily="18" charset="0"/>
                  </a:rPr>
                  <a:t> góc quay </a:t>
                </a:r>
                <a14:m>
                  <m:oMath xmlns:m="http://schemas.openxmlformats.org/officeDocument/2006/math">
                    <m:r>
                      <a:rPr lang="pt-B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18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</m:e>
                      <m:sup>
                        <m:r>
                          <a:rPr lang="pt-BR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    D. </a:t>
                </a:r>
                <a:r>
                  <a:rPr lang="pt-BR" sz="4400" dirty="0">
                    <a:effectLst/>
                    <a:latin typeface="Cambria Math" pitchFamily="18" charset="0"/>
                    <a:ea typeface="Cambria Math" pitchFamily="18" charset="0"/>
                  </a:rPr>
                  <a:t>Phép đối xứng trục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𝐴𝐼</m:t>
                    </m:r>
                  </m:oMath>
                </a14:m>
                <a:endParaRPr lang="en-US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4E750D5-7DD9-4DD7-B92E-55817E18F3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570313"/>
                <a:ext cx="12286034" cy="4278287"/>
              </a:xfrm>
              <a:prstGeom prst="rect">
                <a:avLst/>
              </a:prstGeom>
              <a:blipFill rotWithShape="1">
                <a:blip r:embed="rId5"/>
                <a:stretch>
                  <a:fillRect b="-2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838201" y="8799161"/>
            <a:ext cx="13258799" cy="3366020"/>
            <a:chOff x="1156348" y="7179457"/>
            <a:chExt cx="22188929" cy="6307943"/>
          </a:xfrm>
        </p:grpSpPr>
        <p:sp>
          <p:nvSpPr>
            <p:cNvPr id="12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156348" y="7254489"/>
              <a:ext cx="5355947" cy="1427991"/>
              <a:chOff x="1156348" y="7254489"/>
              <a:chExt cx="5355947" cy="1427991"/>
            </a:xfrm>
          </p:grpSpPr>
          <p:sp>
            <p:nvSpPr>
              <p:cNvPr id="14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92769" y="5718070"/>
                <a:ext cx="1427989" cy="450083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322701" y="7254489"/>
                <a:ext cx="4189594" cy="999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180979" y="7397290"/>
                <a:ext cx="942394" cy="1070232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538161"/>
                <a:ext cx="571365" cy="851194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="" id="{BEB2E87A-A275-4F95-B7C8-85D95E92011E}"/>
                  </a:ext>
                </a:extLst>
              </p:cNvPr>
              <p:cNvSpPr txBox="1"/>
              <p:nvPr/>
            </p:nvSpPr>
            <p:spPr>
              <a:xfrm>
                <a:off x="1531045" y="9852366"/>
                <a:ext cx="12286034" cy="19961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b="1" dirty="0" err="1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Đáp</a:t>
                </a:r>
                <a:r>
                  <a:rPr lang="en-US" sz="4400" b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án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A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𝑀𝑁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𝐴𝐼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𝐼𝐶</m:t>
                        </m:r>
                      </m:e>
                    </m:acc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𝑀𝑁</m:t>
                            </m:r>
                          </m:e>
                        </m:acc>
                      </m:sub>
                    </m:sSub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𝐴𝑀𝐼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𝐼𝑁𝐶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BEB2E87A-A275-4F95-B7C8-85D95E920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045" y="9852366"/>
                <a:ext cx="12286034" cy="1996124"/>
              </a:xfrm>
              <a:prstGeom prst="rect">
                <a:avLst/>
              </a:prstGeom>
              <a:blipFill rotWithShape="1">
                <a:blip r:embed="rId6"/>
                <a:stretch>
                  <a:fillRect t="-5793" b="-4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675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64AC92CF-D3C5-4126-AE4C-47B2EF81C387}"/>
                  </a:ext>
                </a:extLst>
              </p:cNvPr>
              <p:cNvSpPr txBox="1"/>
              <p:nvPr/>
            </p:nvSpPr>
            <p:spPr>
              <a:xfrm>
                <a:off x="1767841" y="3124200"/>
                <a:ext cx="1965959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 fontAlgn="base">
                  <a:spcBef>
                    <a:spcPts val="1200"/>
                  </a:spcBef>
                  <a:spcAft>
                    <a:spcPts val="0"/>
                  </a:spcAft>
                </a:pP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hệ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0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xy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𝑢</m:t>
                        </m:r>
                      </m:e>
                    </m:acc>
                    <m:d>
                      <m:dPr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𝑎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;</m:t>
                        </m:r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điểm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 </m:t>
                    </m:r>
                  </m:oMath>
                </a14:m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’(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’;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en-US" sz="4000" i="1" kern="1200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’)</m:t>
                    </m:r>
                  </m:oMath>
                </a14:m>
                <a:r>
                  <a:rPr lang="en-US" sz="4000" i="1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endParaRPr lang="en-US" sz="4000" i="1" dirty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AC92CF-D3C5-4126-AE4C-47B2EF81C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1" y="3124200"/>
                <a:ext cx="19659599" cy="707886"/>
              </a:xfrm>
              <a:prstGeom prst="rect">
                <a:avLst/>
              </a:prstGeom>
              <a:blipFill rotWithShape="1">
                <a:blip r:embed="rId4"/>
                <a:stretch>
                  <a:fillRect l="-1085" t="-15517" b="-35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7F175306-C275-4BB3-ADB9-186EE16C9797}"/>
                  </a:ext>
                </a:extLst>
              </p:cNvPr>
              <p:cNvSpPr txBox="1"/>
              <p:nvPr/>
            </p:nvSpPr>
            <p:spPr>
              <a:xfrm>
                <a:off x="2286000" y="4267200"/>
                <a:ext cx="12227668" cy="12707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itchFamily="2" charset="2"/>
                  <a:buChar char="Ø"/>
                </a:pPr>
                <a:r>
                  <a:rPr lang="en-US" sz="40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accPr>
                          <m:e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. Khi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7F175306-C275-4BB3-ADB9-186EE16C9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4267200"/>
                <a:ext cx="12227668" cy="1270797"/>
              </a:xfrm>
              <a:prstGeom prst="rect">
                <a:avLst/>
              </a:prstGeom>
              <a:blipFill rotWithShape="1">
                <a:blip r:embed="rId5"/>
                <a:stretch>
                  <a:fillRect l="-1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6193AF8D-FC29-48D4-809F-AE5CDA887E72}"/>
                  </a:ext>
                </a:extLst>
              </p:cNvPr>
              <p:cNvSpPr txBox="1"/>
              <p:nvPr/>
            </p:nvSpPr>
            <p:spPr>
              <a:xfrm>
                <a:off x="2286000" y="5712517"/>
                <a:ext cx="12227668" cy="1259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 fontAlgn="base">
                  <a:spcBef>
                    <a:spcPts val="1200"/>
                  </a:spcBef>
                  <a:spcAft>
                    <a:spcPts val="0"/>
                  </a:spcAft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0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Ox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.Khi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đó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</a:t>
                </a:r>
                <a:r>
                  <a:rPr lang="en-US" sz="40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</a:p>
            </p:txBody>
          </p:sp>
        </mc:Choice>
        <mc:Fallback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193AF8D-FC29-48D4-809F-AE5CDA887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5712517"/>
                <a:ext cx="12227668" cy="125976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64E6B475-A114-4100-81A2-1DE22B66516C}"/>
                  </a:ext>
                </a:extLst>
              </p:cNvPr>
              <p:cNvSpPr txBox="1"/>
              <p:nvPr/>
            </p:nvSpPr>
            <p:spPr>
              <a:xfrm>
                <a:off x="2743200" y="7058636"/>
                <a:ext cx="12227668" cy="1259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0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Oy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.Khi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:</a:t>
                </a:r>
                <a:r>
                  <a:rPr lang="en-US" sz="4000" kern="1200" dirty="0" smtClean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64E6B475-A114-4100-81A2-1DE22B665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7058636"/>
                <a:ext cx="12227668" cy="12597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="" id="{9F6F991E-6313-402A-BC0A-9AB98F39BBF0}"/>
                  </a:ext>
                </a:extLst>
              </p:cNvPr>
              <p:cNvSpPr txBox="1"/>
              <p:nvPr/>
            </p:nvSpPr>
            <p:spPr>
              <a:xfrm>
                <a:off x="2286000" y="8380676"/>
                <a:ext cx="12227668" cy="12597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 fontAlgn="base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Đ</m:t>
                    </m:r>
                    <m:r>
                      <m:rPr>
                        <m:sty m:val="p"/>
                      </m:rPr>
                      <a:rPr lang="en-US" sz="4000" kern="1200" baseline="-250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I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M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’ </m:t>
                    </m:r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</m:oMath>
                </a14:m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với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I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a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; </m:t>
                    </m:r>
                    <m:r>
                      <m:rPr>
                        <m:sty m:val="p"/>
                      </m:rP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b</m:t>
                    </m:r>
                    <m:r>
                      <a:rPr lang="en-US" sz="4000" kern="120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)</m:t>
                    </m:r>
                  </m:oMath>
                </a14:m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. Khi </a:t>
                </a:r>
                <a:r>
                  <a:rPr lang="en-US" sz="4000" kern="1200" dirty="0" err="1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đó</a:t>
                </a:r>
                <a:r>
                  <a:rPr lang="en-US" sz="4000" kern="1200" dirty="0">
                    <a:solidFill>
                      <a:srgbClr val="000000"/>
                    </a:solidFill>
                    <a:effectLst/>
                    <a:latin typeface="Cambria Math" pitchFamily="18" charset="0"/>
                    <a:ea typeface="Cambria Math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 kern="1200">
                            <a:solidFill>
                              <a:srgbClr val="000000"/>
                            </a:solidFill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=2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𝑎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=2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𝑏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</m:t>
                            </m:r>
                            <m:r>
                              <a:rPr lang="en-US" sz="4000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F6F991E-6313-402A-BC0A-9AB98F39BB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8380676"/>
                <a:ext cx="12227668" cy="125976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="" id="{3C2879F5-14DC-404B-B7F5-434A34D986D1}"/>
                  </a:ext>
                </a:extLst>
              </p:cNvPr>
              <p:cNvSpPr txBox="1"/>
              <p:nvPr/>
            </p:nvSpPr>
            <p:spPr>
              <a:xfrm>
                <a:off x="2292485" y="9952555"/>
                <a:ext cx="12227668" cy="762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71500" marR="0" indent="-571500" algn="just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Ø"/>
                  <a:tabLst>
                    <a:tab pos="18034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b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𝑄</m:t>
                        </m:r>
                      </m:e>
                      <m:sub>
                        <m:d>
                          <m:dPr>
                            <m:ctrlPr>
                              <a:rPr lang="en-US" sz="40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𝑂</m:t>
                            </m:r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,</m:t>
                            </m:r>
                            <m:r>
                              <a:rPr lang="vi-VN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𝜑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</m:e>
                    </m:d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0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Khi </a:t>
                </a:r>
                <a:r>
                  <a:rPr lang="en-US" sz="40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C2879F5-14DC-404B-B7F5-434A34D986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485" y="9952555"/>
                <a:ext cx="12227668" cy="762773"/>
              </a:xfrm>
              <a:prstGeom prst="rect">
                <a:avLst/>
              </a:prstGeom>
              <a:blipFill rotWithShape="1">
                <a:blip r:embed="rId9"/>
                <a:stretch>
                  <a:fillRect t="-15200" b="-25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A6362396-5892-4C60-A09E-BA2EA9A654AB}"/>
                  </a:ext>
                </a:extLst>
              </p:cNvPr>
              <p:cNvSpPr txBox="1"/>
              <p:nvPr/>
            </p:nvSpPr>
            <p:spPr>
              <a:xfrm>
                <a:off x="8369354" y="9704426"/>
                <a:ext cx="7503268" cy="37008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Cambria Math" pitchFamily="18" charset="0"/>
                    <a:ea typeface="Cambria Math" pitchFamily="18" charset="0"/>
                  </a:rPr>
                  <a:t>Nếu</a:t>
                </a: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=90°⇒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Cambria Math" pitchFamily="18" charset="0"/>
                    <a:ea typeface="Cambria Math" pitchFamily="18" charset="0"/>
                  </a:rPr>
                  <a:t>Nếu</a:t>
                </a: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=−90°⇒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342900" marR="0" lvl="0" indent="-342900" algn="just">
                  <a:spcBef>
                    <a:spcPts val="0"/>
                  </a:spcBef>
                  <a:spcAft>
                    <a:spcPts val="0"/>
                  </a:spcAft>
                  <a:buFont typeface="Symbol" panose="05050102010706020507" pitchFamily="18" charset="2"/>
                  <a:buChar char=""/>
                  <a:tabLst>
                    <a:tab pos="180340" algn="l"/>
                  </a:tabLst>
                </a:pP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000" dirty="0" err="1" smtClean="0">
                    <a:effectLst/>
                    <a:latin typeface="Cambria Math" pitchFamily="18" charset="0"/>
                    <a:ea typeface="Cambria Math" pitchFamily="18" charset="0"/>
                  </a:rPr>
                  <a:t>Nếu</a:t>
                </a:r>
                <a:r>
                  <a:rPr lang="en-US" sz="4000" dirty="0" smtClean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𝜑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=180°⇒</m:t>
                    </m:r>
                    <m:d>
                      <m:dPr>
                        <m:begChr m:val="{"/>
                        <m:endChr m:val=""/>
                        <m:ctrlPr>
                          <a:rPr lang="en-US" sz="40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eqArrPr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000" i="1">
                                    <a:effectLst/>
                                    <a:latin typeface="Cambria Math" pitchFamily="18" charset="0"/>
                                    <a:ea typeface="Cambria Math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4000" i="1">
                                    <a:effectLst/>
                                    <a:latin typeface="Cambria Math" panose="02040503050406030204" pitchFamily="18" charset="0"/>
                                    <a:ea typeface="Cambria Math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=−</m:t>
                            </m:r>
                            <m:r>
                              <a:rPr lang="en-US" sz="40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endParaRPr lang="en-US" sz="40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A6362396-5892-4C60-A09E-BA2EA9A65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9354" y="9704426"/>
                <a:ext cx="7503268" cy="3700821"/>
              </a:xfrm>
              <a:prstGeom prst="rect">
                <a:avLst/>
              </a:prstGeom>
              <a:blipFill rotWithShape="1">
                <a:blip r:embed="rId10"/>
                <a:stretch>
                  <a:fillRect l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9119D95D-35FD-49E9-9B25-1706ADB510BD}"/>
              </a:ext>
            </a:extLst>
          </p:cNvPr>
          <p:cNvSpPr/>
          <p:nvPr/>
        </p:nvSpPr>
        <p:spPr>
          <a:xfrm>
            <a:off x="1228258" y="1981200"/>
            <a:ext cx="17516942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Biểu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tọa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phép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dời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fr-FR" sz="4400" b="1" dirty="0" err="1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</a:t>
            </a:r>
            <a:r>
              <a:rPr lang="fr-FR" sz="4400" b="1" dirty="0" smtClean="0">
                <a:solidFill>
                  <a:schemeClr val="accent6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sz="4400" b="1" dirty="0">
              <a:solidFill>
                <a:schemeClr val="accent6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/>
      <p:bldP spid="51" grpId="0"/>
      <p:bldP spid="52" grpId="0"/>
      <p:bldP spid="55" grpId="0"/>
      <p:bldP spid="58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32441"/>
            <a:ext cx="24384000" cy="12512159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FD20AD5C-1578-4784-9158-09A0738DB3AF}"/>
              </a:ext>
            </a:extLst>
          </p:cNvPr>
          <p:cNvGrpSpPr/>
          <p:nvPr/>
        </p:nvGrpSpPr>
        <p:grpSpPr>
          <a:xfrm>
            <a:off x="733524" y="6400800"/>
            <a:ext cx="22736076" cy="7050212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:a16="http://schemas.microsoft.com/office/drawing/2014/main" xmlns="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xmlns="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:a16="http://schemas.microsoft.com/office/drawing/2014/main" xmlns="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:a16="http://schemas.microsoft.com/office/drawing/2014/main" xmlns="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="" id="{F56F46F7-1872-4FAE-A0CA-25D80BE176A0}"/>
                  </a:ext>
                </a:extLst>
              </p:cNvPr>
              <p:cNvSpPr txBox="1"/>
              <p:nvPr/>
            </p:nvSpPr>
            <p:spPr>
              <a:xfrm>
                <a:off x="609600" y="1676400"/>
                <a:ext cx="23088600" cy="43088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a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, cho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ìm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ảnh của điểm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qua phép đối xứng trục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𝑂𝑦</m:t>
                    </m:r>
                  </m:oMath>
                </a14:m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?</a:t>
                </a:r>
                <a:endParaRPr lang="en-US" sz="4400" dirty="0" smtClean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vi-VN" sz="4400" b="1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4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400" dirty="0" smtClean="0"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mặt phẳng tọa độ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, tìm phương trình đườn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là ảnh của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+2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qua phép tịnh tiến theo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1;−1</m:t>
                        </m:r>
                      </m:e>
                    </m:d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6F46F7-1872-4FAE-A0CA-25D80BE1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400"/>
                <a:ext cx="23088600" cy="4308872"/>
              </a:xfrm>
              <a:prstGeom prst="rect">
                <a:avLst/>
              </a:prstGeom>
              <a:blipFill rotWithShape="1">
                <a:blip r:embed="rId4"/>
                <a:stretch>
                  <a:fillRect l="-1056" r="-1030" b="-2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="" id="{53BB0269-6A7C-48E3-AB16-F945989F9D62}"/>
                  </a:ext>
                </a:extLst>
              </p:cNvPr>
              <p:cNvSpPr txBox="1"/>
              <p:nvPr/>
            </p:nvSpPr>
            <p:spPr>
              <a:xfrm>
                <a:off x="1219200" y="7122989"/>
                <a:ext cx="13425593" cy="13717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0"/>
                  </a:spcBef>
                  <a:spcAft>
                    <a:spcPts val="1000"/>
                  </a:spcAft>
                  <a:tabLst>
                    <a:tab pos="18034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a.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Đ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𝑂𝑦</m:t>
                        </m:r>
                      </m:sub>
                    </m:sSub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′=−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′=</m:t>
                            </m:r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 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2;3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3BB0269-6A7C-48E3-AB16-F945989F9D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122989"/>
                <a:ext cx="13425593" cy="1371722"/>
              </a:xfrm>
              <a:prstGeom prst="rect">
                <a:avLst/>
              </a:prstGeom>
              <a:blipFill rotWithShape="1">
                <a:blip r:embed="rId5"/>
                <a:stretch>
                  <a:fillRect l="-1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196F5B4E-334A-4622-BB18-52449DB2CAE1}"/>
                  </a:ext>
                </a:extLst>
              </p:cNvPr>
              <p:cNvSpPr txBox="1"/>
              <p:nvPr/>
            </p:nvSpPr>
            <p:spPr>
              <a:xfrm>
                <a:off x="1219200" y="10195679"/>
                <a:ext cx="21158702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Đ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ường 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chính là 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Đường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qua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và có một véctơ pháp tuyến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acc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𝑛</m:t>
                        </m:r>
                      </m:e>
                    </m:acc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1;2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phương trình là: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marL="630555" marR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:1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96F5B4E-334A-4622-BB18-52449DB2CA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10195679"/>
                <a:ext cx="21158702" cy="3139321"/>
              </a:xfrm>
              <a:prstGeom prst="rect">
                <a:avLst/>
              </a:prstGeom>
              <a:blipFill rotWithShape="1">
                <a:blip r:embed="rId6"/>
                <a:stretch>
                  <a:fillRect r="-403" b="-4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014E1EA3-3E70-402D-9D30-22914E094187}"/>
                  </a:ext>
                </a:extLst>
              </p:cNvPr>
              <p:cNvSpPr txBox="1"/>
              <p:nvPr/>
            </p:nvSpPr>
            <p:spPr>
              <a:xfrm>
                <a:off x="578796" y="8305800"/>
                <a:ext cx="12451404" cy="21236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b.  </a:t>
                </a: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1;0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681038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−1;1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𝐵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0;0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014E1EA3-3E70-402D-9D30-22914E0941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796" y="8305800"/>
                <a:ext cx="12451404" cy="2123658"/>
              </a:xfrm>
              <a:prstGeom prst="rect">
                <a:avLst/>
              </a:prstGeom>
              <a:blipFill rotWithShape="1">
                <a:blip r:embed="rId7"/>
                <a:stretch>
                  <a:fillRect b="-7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2441"/>
            <a:ext cx="24384000" cy="125121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A049C5C-C463-4FF9-9770-DE57DEB76557}"/>
              </a:ext>
            </a:extLst>
          </p:cNvPr>
          <p:cNvGrpSpPr/>
          <p:nvPr/>
        </p:nvGrpSpPr>
        <p:grpSpPr>
          <a:xfrm>
            <a:off x="666114" y="4778831"/>
            <a:ext cx="23336885" cy="8752688"/>
            <a:chOff x="1205494" y="7017842"/>
            <a:chExt cx="22139783" cy="6469558"/>
          </a:xfrm>
        </p:grpSpPr>
        <p:sp>
          <p:nvSpPr>
            <p:cNvPr id="3" name="Rounded Rectangle 124">
              <a:extLst>
                <a:ext uri="{FF2B5EF4-FFF2-40B4-BE49-F238E27FC236}">
                  <a16:creationId xmlns:a16="http://schemas.microsoft.com/office/drawing/2014/main" xmlns="" id="{E70C36A3-BC83-4A49-8AE9-938671D1DA70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F35C30AA-5671-4CFF-8435-AF49A9ABFA50}"/>
                </a:ext>
              </a:extLst>
            </p:cNvPr>
            <p:cNvGrpSpPr/>
            <p:nvPr/>
          </p:nvGrpSpPr>
          <p:grpSpPr>
            <a:xfrm>
              <a:off x="1205494" y="7017842"/>
              <a:ext cx="3322466" cy="775069"/>
              <a:chOff x="1205494" y="7017842"/>
              <a:chExt cx="3322466" cy="775069"/>
            </a:xfrm>
          </p:grpSpPr>
          <p:sp>
            <p:nvSpPr>
              <p:cNvPr id="5" name="Freeform 20">
                <a:extLst>
                  <a:ext uri="{FF2B5EF4-FFF2-40B4-BE49-F238E27FC236}">
                    <a16:creationId xmlns:a16="http://schemas.microsoft.com/office/drawing/2014/main" xmlns="" id="{F3B1DFCB-CABF-4DC2-A3E5-70C26194A3DB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43341" y="5845581"/>
                <a:ext cx="71235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xmlns="" id="{25832C55-F55F-4F29-91D8-D89D4185979E}"/>
                  </a:ext>
                </a:extLst>
              </p:cNvPr>
              <p:cNvSpPr txBox="1"/>
              <p:nvPr/>
            </p:nvSpPr>
            <p:spPr>
              <a:xfrm>
                <a:off x="2147887" y="714657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Diagonal Corner Rectangle 128">
                <a:extLst>
                  <a:ext uri="{FF2B5EF4-FFF2-40B4-BE49-F238E27FC236}">
                    <a16:creationId xmlns:a16="http://schemas.microsoft.com/office/drawing/2014/main" xmlns="" id="{D58855AC-7B1A-4C7D-86B7-00C67101A3B0}"/>
                  </a:ext>
                </a:extLst>
              </p:cNvPr>
              <p:cNvSpPr/>
              <p:nvPr/>
            </p:nvSpPr>
            <p:spPr>
              <a:xfrm flipV="1">
                <a:off x="1205494" y="7021635"/>
                <a:ext cx="774046" cy="70535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>
                <a:extLst>
                  <a:ext uri="{FF2B5EF4-FFF2-40B4-BE49-F238E27FC236}">
                    <a16:creationId xmlns:a16="http://schemas.microsoft.com/office/drawing/2014/main" xmlns="" id="{EB4EF4B2-379B-44E2-907A-D907B885B07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="" id="{DAE0FD95-C785-4265-B57B-21BF425F97EC}"/>
                  </a:ext>
                </a:extLst>
              </p:cNvPr>
              <p:cNvSpPr txBox="1"/>
              <p:nvPr/>
            </p:nvSpPr>
            <p:spPr>
              <a:xfrm>
                <a:off x="685557" y="5827425"/>
                <a:ext cx="23012643" cy="31393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25438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</a:t>
                </a:r>
                <a:r>
                  <a:rPr lang="vi-VN" sz="44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vi-VN" sz="44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2</a:t>
                </a:r>
                <a:r>
                  <a:rPr lang="en-US" sz="44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</a:t>
                </a:r>
                <a:r>
                  <a:rPr lang="vi-VN" sz="44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,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là hai đường thẳng cùng phương nên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có dạng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2173288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Chọn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1;0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𝐴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2;−1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𝑚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2173288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DAE0FD95-C785-4265-B57B-21BF425F9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557" y="5827425"/>
                <a:ext cx="23012643" cy="3139321"/>
              </a:xfrm>
              <a:prstGeom prst="rect">
                <a:avLst/>
              </a:prstGeom>
              <a:blipFill rotWithShape="1">
                <a:blip r:embed="rId3"/>
                <a:stretch>
                  <a:fillRect b="-4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4D3E8CD-B3BA-4733-91B3-D0B7D91F1265}"/>
                  </a:ext>
                </a:extLst>
              </p:cNvPr>
              <p:cNvSpPr txBox="1"/>
              <p:nvPr/>
            </p:nvSpPr>
            <p:spPr>
              <a:xfrm>
                <a:off x="946058" y="9220402"/>
                <a:ext cx="22752141" cy="41383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b="1" i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Cách 3:</a:t>
                </a: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Sử dụng quỹ tích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1930400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sub>
                        </m:s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b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sub>
                    </m:sSub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  <m:r>
                      <m:rPr>
                        <m:nor/>
                      </m:rPr>
                      <a:rPr lang="vi-VN" sz="4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 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1900238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𝑇</m:t>
                        </m:r>
                      </m:e>
                      <m:sub>
                        <m:acc>
                          <m:accPr>
                            <m:chr m:val="⃗"/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𝑣</m:t>
                            </m:r>
                          </m:e>
                        </m:acc>
                      </m:sub>
                    </m:sSub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𝑀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;</m:t>
                        </m:r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</m:eqAr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−1</m:t>
                            </m:r>
                          </m:e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𝑀</m:t>
                                </m:r>
                              </m:sub>
                            </m:sSub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i="1">
                                    <a:effectLst/>
                                    <a:latin typeface="Cambria Math"/>
                                    <a:ea typeface="Calibri" panose="020F050202020403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vi-VN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+1</m:t>
                            </m:r>
                          </m:e>
                        </m:eqAr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1838325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Thay vào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được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i="1">
                                <a:effectLst/>
                                <a:latin typeface="Cambria Math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vi-VN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−1=0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𝑦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sz="44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630238" marR="0" indent="1900238"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vi-VN" sz="44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effectLst/>
                            <a:latin typeface="Cambria Math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: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𝑥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+2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𝑦</m:t>
                    </m:r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=0</m:t>
                    </m:r>
                  </m:oMath>
                </a14:m>
                <a:r>
                  <a:rPr lang="vi-VN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C4D3E8CD-B3BA-4733-91B3-D0B7D91F1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58" y="9220402"/>
                <a:ext cx="22752141" cy="4138312"/>
              </a:xfrm>
              <a:prstGeom prst="rect">
                <a:avLst/>
              </a:prstGeom>
              <a:blipFill rotWithShape="1">
                <a:blip r:embed="rId4"/>
                <a:stretch>
                  <a:fillRect t="-2802" b="-6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F56F46F7-1872-4FAE-A0CA-25D80BE176A0}"/>
                  </a:ext>
                </a:extLst>
              </p:cNvPr>
              <p:cNvSpPr txBox="1"/>
              <p:nvPr/>
            </p:nvSpPr>
            <p:spPr>
              <a:xfrm>
                <a:off x="609600" y="1676400"/>
                <a:ext cx="23088600" cy="2954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fr-FR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r>
                  <a:rPr lang="fr-FR" sz="4400" b="1" dirty="0">
                    <a:solidFill>
                      <a:srgbClr val="0000FF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en-US" sz="44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a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 </a:t>
                </a:r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 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mặt phẳng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, cho điểm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2;3</m:t>
                        </m:r>
                      </m:e>
                    </m:d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ìm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ảnh của điểm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𝑀</m:t>
                    </m:r>
                  </m:oMath>
                </a14:m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qua phép đối xứng trục</a:t>
                </a:r>
                <a:r>
                  <a:rPr lang="en-US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𝑂𝑦</m:t>
                    </m:r>
                  </m:oMath>
                </a14:m>
                <a:r>
                  <a:rPr lang="vi-VN" sz="4400" dirty="0" smtClean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?</a:t>
                </a:r>
                <a:endParaRPr lang="en-US" sz="4400" dirty="0" smtClean="0">
                  <a:effectLst/>
                  <a:latin typeface="Cambria Math" pitchFamily="18" charset="0"/>
                  <a:ea typeface="Cambria Math" pitchFamily="18" charset="0"/>
                  <a:cs typeface="Arial" panose="020B0604020202020204" pitchFamily="34" charset="0"/>
                </a:endParaRPr>
              </a:p>
              <a:p>
                <a:pPr lvl="0" algn="just">
                  <a:spcBef>
                    <a:spcPts val="600"/>
                  </a:spcBef>
                  <a:tabLst>
                    <a:tab pos="180340" algn="l"/>
                    <a:tab pos="629920" algn="l"/>
                    <a:tab pos="1800225" algn="l"/>
                    <a:tab pos="3420745" algn="l"/>
                    <a:tab pos="5040630" algn="l"/>
                  </a:tabLst>
                </a:pPr>
                <a:r>
                  <a:rPr lang="vi-VN" sz="4400" b="1" dirty="0">
                    <a:latin typeface="Cambria Math" pitchFamily="18" charset="0"/>
                    <a:ea typeface="Cambria Math" pitchFamily="18" charset="0"/>
                  </a:rPr>
                  <a:t>b</a:t>
                </a:r>
                <a:r>
                  <a:rPr lang="vi-VN" sz="4400" b="1" dirty="0" smtClean="0">
                    <a:latin typeface="Cambria Math" pitchFamily="18" charset="0"/>
                    <a:ea typeface="Cambria Math" pitchFamily="18" charset="0"/>
                  </a:rPr>
                  <a:t>.</a:t>
                </a:r>
                <a:r>
                  <a:rPr lang="en-US" sz="4400" b="1" dirty="0" smtClean="0"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400" dirty="0" smtClean="0"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mặt phẳng tọa độ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, tìm phương trình đườn thẳng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𝛥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là ảnh của đường thẳng </a:t>
                </a:r>
                <a14:m>
                  <m:oMath xmlns:m="http://schemas.openxmlformats.org/officeDocument/2006/math"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𝑥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+2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𝑦</m:t>
                    </m:r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−1=0</m:t>
                    </m:r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 qua phép tịnh tiến theo véctơ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  <m:r>
                      <a:rPr lang="vi-VN" sz="4400" i="1">
                        <a:latin typeface="Cambria Math" panose="02040503050406030204" pitchFamily="18" charset="0"/>
                        <a:ea typeface="Cambria Math" pitchFamily="18" charset="0"/>
                      </a:rPr>
                      <m:t>=</m:t>
                    </m:r>
                    <m:d>
                      <m:dPr>
                        <m:ctrlPr>
                          <a:rPr lang="en-US" sz="4400" i="1">
                            <a:latin typeface="Cambria Math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1;−1</m:t>
                        </m:r>
                      </m:e>
                    </m:d>
                  </m:oMath>
                </a14:m>
                <a:r>
                  <a:rPr lang="vi-VN" sz="4400" dirty="0"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en-US" sz="4400" dirty="0"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56F46F7-1872-4FAE-A0CA-25D80BE1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76400"/>
                <a:ext cx="23088600" cy="2954655"/>
              </a:xfrm>
              <a:prstGeom prst="rect">
                <a:avLst/>
              </a:prstGeom>
              <a:blipFill rotWithShape="1">
                <a:blip r:embed="rId5"/>
                <a:stretch>
                  <a:fillRect l="-1056" t="-4124" r="-1030" b="-8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90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="" id="{9B6A78B1-EDC5-471E-98C1-CFA94589A2E0}"/>
                  </a:ext>
                </a:extLst>
              </p:cNvPr>
              <p:cNvSpPr txBox="1"/>
              <p:nvPr/>
            </p:nvSpPr>
            <p:spPr>
              <a:xfrm>
                <a:off x="762000" y="1919788"/>
                <a:ext cx="23040876" cy="32070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 algn="just" fontAlgn="base">
                  <a:lnSpc>
                    <a:spcPct val="115000"/>
                  </a:lnSpc>
                  <a:buClr>
                    <a:srgbClr val="0000FF"/>
                  </a:buClr>
                  <a:buSzPts val="1200"/>
                  <a:buFont typeface="+mj-lt"/>
                  <a:buAutoNum type="arabicPeriod"/>
                  <a:tabLst>
                    <a:tab pos="629920" algn="l"/>
                  </a:tabLst>
                </a:pPr>
                <a:r>
                  <a:rPr lang="en-US" sz="4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 DỤ</a:t>
                </a:r>
                <a:r>
                  <a:rPr lang="vi-VN" sz="4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r>
                  <a:rPr lang="en-US" sz="4400" b="1" dirty="0">
                    <a:solidFill>
                      <a:srgbClr val="0070C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:endParaRPr lang="en-US" sz="4400" dirty="0">
                  <a:solidFill>
                    <a:srgbClr val="0070C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marL="342900" marR="0" lvl="0" indent="-342900" algn="just" fontAlgn="base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buFont typeface="+mj-lt"/>
                  <a:buAutoNum type="arabicPeriod"/>
                  <a:tabLst>
                    <a:tab pos="629920" algn="l"/>
                  </a:tabLst>
                </a:pPr>
                <a:r>
                  <a:rPr lang="vi-VN" sz="4400" b="1" u="none" strike="noStrike" dirty="0" smtClean="0">
                    <a:effectLst/>
                    <a:latin typeface="Cambria Math" pitchFamily="18" charset="0"/>
                    <a:ea typeface="Cambria Math" pitchFamily="18" charset="0"/>
                  </a:rPr>
                  <a:t>a.</a:t>
                </a:r>
                <a:r>
                  <a:rPr lang="vi-VN" sz="4400" u="none" strike="noStrike" dirty="0" smtClean="0">
                    <a:effectLst/>
                    <a:latin typeface="Cambria Math" pitchFamily="18" charset="0"/>
                    <a:ea typeface="Cambria Math" pitchFamily="18" charset="0"/>
                  </a:rPr>
                  <a:t>Trong </a:t>
                </a:r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mặt phẳng tọa độ </a:t>
                </a:r>
                <a14:m>
                  <m:oMath xmlns:m="http://schemas.openxmlformats.org/officeDocument/2006/math">
                    <m:r>
                      <a:rPr lang="vi-VN" sz="4400" i="1" u="none" strike="noStrike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</m:oMath>
                </a14:m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, phép tịnh tiến theo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u="none" strike="noStrike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biến điểm </a:t>
                </a:r>
                <a14:m>
                  <m:oMath xmlns:m="http://schemas.openxmlformats.org/officeDocument/2006/math">
                    <m:r>
                      <a:rPr lang="vi-VN" sz="4400" i="1" u="none" strike="noStrike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𝐴</m:t>
                    </m:r>
                    <m:d>
                      <m:dPr>
                        <m:ctrlPr>
                          <a:rPr lang="en-US" sz="4400" i="1" u="none" strike="noStrike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1 ; 2</m:t>
                        </m:r>
                      </m:e>
                    </m:d>
                  </m:oMath>
                </a14:m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thành điểm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 u="none" strike="noStrike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𝑨</m:t>
                        </m:r>
                      </m:e>
                      <m:sup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 u="none" strike="noStrike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𝟑</m:t>
                        </m:r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 ; </m:t>
                        </m:r>
                        <m:r>
                          <a:rPr lang="vi-VN" sz="4400" b="1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. </a:t>
                </a:r>
                <a:r>
                  <a:rPr lang="en-US" sz="4400" u="none" strike="noStrike" dirty="0" err="1">
                    <a:effectLst/>
                    <a:latin typeface="Cambria Math" pitchFamily="18" charset="0"/>
                    <a:ea typeface="Cambria Math" pitchFamily="18" charset="0"/>
                  </a:rPr>
                  <a:t>Tìm</a:t>
                </a:r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latin typeface="Cambria Math" pitchFamily="18" charset="0"/>
                    <a:ea typeface="Cambria Math" pitchFamily="18" charset="0"/>
                  </a:rPr>
                  <a:t>tọa</a:t>
                </a:r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latin typeface="Cambria Math" pitchFamily="18" charset="0"/>
                    <a:ea typeface="Cambria Math" pitchFamily="18" charset="0"/>
                  </a:rPr>
                  <a:t>độ</a:t>
                </a:r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u="none" strike="noStrike" dirty="0" err="1">
                    <a:effectLst/>
                    <a:latin typeface="Cambria Math" pitchFamily="18" charset="0"/>
                    <a:ea typeface="Cambria Math" pitchFamily="18" charset="0"/>
                  </a:rPr>
                  <a:t>của</a:t>
                </a:r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 u="none" strike="noStrike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accPr>
                      <m:e>
                        <m:r>
                          <a:rPr lang="vi-VN" sz="4400" i="1" u="none" strike="noStrike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vi-VN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sz="4400" u="none" strike="noStrike" dirty="0">
                    <a:effectLst/>
                    <a:latin typeface="Cambria Math" pitchFamily="18" charset="0"/>
                    <a:ea typeface="Cambria Math" pitchFamily="18" charset="0"/>
                  </a:rPr>
                  <a:t>.</a:t>
                </a:r>
                <a:endParaRPr lang="vi-VN" sz="4400" u="none" strike="noStrike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342900" marR="0" lvl="0" indent="-342900" algn="just" fontAlgn="base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200"/>
                  <a:buFont typeface="+mj-lt"/>
                  <a:buAutoNum type="arabicPeriod"/>
                  <a:tabLst>
                    <a:tab pos="629920" algn="l"/>
                  </a:tabLst>
                </a:pPr>
                <a:endParaRPr lang="en-US" sz="4400" u="none" strike="noStrike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9B6A78B1-EDC5-471E-98C1-CFA94589A2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919788"/>
                <a:ext cx="23040876" cy="3207032"/>
              </a:xfrm>
              <a:prstGeom prst="rect">
                <a:avLst/>
              </a:prstGeom>
              <a:blipFill rotWithShape="1">
                <a:blip r:embed="rId3"/>
                <a:stretch>
                  <a:fillRect t="-3042" r="-1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BA5BBE35-D270-4032-9364-C739F955B684}"/>
              </a:ext>
            </a:extLst>
          </p:cNvPr>
          <p:cNvGrpSpPr/>
          <p:nvPr/>
        </p:nvGrpSpPr>
        <p:grpSpPr>
          <a:xfrm>
            <a:off x="1066803" y="4629962"/>
            <a:ext cx="22736073" cy="2913838"/>
            <a:chOff x="1896086" y="7982761"/>
            <a:chExt cx="22736073" cy="2913838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EFA46BBF-FECF-4920-8318-1D7EE81F05FC}"/>
                </a:ext>
              </a:extLst>
            </p:cNvPr>
            <p:cNvGrpSpPr/>
            <p:nvPr/>
          </p:nvGrpSpPr>
          <p:grpSpPr>
            <a:xfrm>
              <a:off x="1896086" y="7982761"/>
              <a:ext cx="22736073" cy="2913838"/>
              <a:chOff x="1205497" y="8751931"/>
              <a:chExt cx="22139780" cy="6412371"/>
            </a:xfrm>
          </p:grpSpPr>
          <p:sp>
            <p:nvSpPr>
              <p:cNvPr id="16" name="Rounded Rectangle 124">
                <a:extLst>
                  <a:ext uri="{FF2B5EF4-FFF2-40B4-BE49-F238E27FC236}">
                    <a16:creationId xmlns:a16="http://schemas.microsoft.com/office/drawing/2014/main" xmlns="" id="{CE729006-B558-4CF7-A75F-9987D6AE0100}"/>
                  </a:ext>
                </a:extLst>
              </p:cNvPr>
              <p:cNvSpPr/>
              <p:nvPr/>
            </p:nvSpPr>
            <p:spPr>
              <a:xfrm>
                <a:off x="1209586" y="8856359"/>
                <a:ext cx="22135691" cy="630794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4FEDACF5-A1D2-4453-B0BB-7E2E3DF04EA2}"/>
                  </a:ext>
                </a:extLst>
              </p:cNvPr>
              <p:cNvGrpSpPr/>
              <p:nvPr/>
            </p:nvGrpSpPr>
            <p:grpSpPr>
              <a:xfrm>
                <a:off x="1205497" y="8751931"/>
                <a:ext cx="3322466" cy="1887420"/>
                <a:chOff x="1205497" y="8751931"/>
                <a:chExt cx="3322466" cy="1887420"/>
              </a:xfrm>
            </p:grpSpPr>
            <p:sp>
              <p:nvSpPr>
                <p:cNvPr id="18" name="Freeform 20">
                  <a:extLst>
                    <a:ext uri="{FF2B5EF4-FFF2-40B4-BE49-F238E27FC236}">
                      <a16:creationId xmlns:a16="http://schemas.microsoft.com/office/drawing/2014/main" xmlns="" id="{24A2D404-2B58-4E56-84D2-0DC123C29C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055813" y="8167201"/>
                  <a:ext cx="1887420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xmlns="" id="{BB94F89C-016C-4D74-AC5E-B2F8351F0C98}"/>
                    </a:ext>
                  </a:extLst>
                </p:cNvPr>
                <p:cNvSpPr txBox="1"/>
                <p:nvPr/>
              </p:nvSpPr>
              <p:spPr>
                <a:xfrm>
                  <a:off x="2147890" y="8827555"/>
                  <a:ext cx="2111898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0" name="Round Diagonal Corner Rectangle 128">
                  <a:extLst>
                    <a:ext uri="{FF2B5EF4-FFF2-40B4-BE49-F238E27FC236}">
                      <a16:creationId xmlns:a16="http://schemas.microsoft.com/office/drawing/2014/main" xmlns="" id="{4767EE68-FC96-4184-8A04-29515FA07405}"/>
                    </a:ext>
                  </a:extLst>
                </p:cNvPr>
                <p:cNvSpPr/>
                <p:nvPr/>
              </p:nvSpPr>
              <p:spPr>
                <a:xfrm flipV="1">
                  <a:off x="1205497" y="8756410"/>
                  <a:ext cx="774046" cy="1882932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21" name="Freeform 15">
                  <a:extLst>
                    <a:ext uri="{FF2B5EF4-FFF2-40B4-BE49-F238E27FC236}">
                      <a16:creationId xmlns:a16="http://schemas.microsoft.com/office/drawing/2014/main" xmlns="" id="{03D5F669-A4E1-4A22-B7B5-8A2E935756C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75235" y="8822296"/>
                  <a:ext cx="501844" cy="1817048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="" id="{95B72F5F-699D-4D0F-AD75-88B981406BE5}"/>
                    </a:ext>
                  </a:extLst>
                </p:cNvPr>
                <p:cNvSpPr txBox="1"/>
                <p:nvPr/>
              </p:nvSpPr>
              <p:spPr>
                <a:xfrm>
                  <a:off x="3877283" y="8458199"/>
                  <a:ext cx="18135599" cy="230249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8650" marR="0" indent="1139825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 err="1" smtClean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Giả</a:t>
                  </a:r>
                  <a:r>
                    <a:rPr lang="en-US" sz="4400" dirty="0" smtClean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sử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𝑥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 ; 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𝑦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8650" marR="0" indent="1139825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Theo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định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nghĩa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ta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4400" i="1">
                                  <a:effectLst/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mbria Math" pitchFamily="18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effectLst/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=3−1=2</m:t>
                              </m:r>
                            </m:e>
                            <m:e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&amp;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𝑦</m:t>
                              </m:r>
                              <m:r>
                                <a:rPr lang="en-US" sz="4400" i="1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=4−2=2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.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Suy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ra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𝑣</m:t>
                          </m:r>
                        </m:e>
                      </m:acc>
                      <m:d>
                        <m:dPr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2 ; 2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</mc:Choice>
          <mc:Fallback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95B72F5F-699D-4D0F-AD75-88B981406B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7283" y="8458199"/>
                  <a:ext cx="18135599" cy="23024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3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18A184FC-C11C-4740-86C9-0C955161BAFB}"/>
                  </a:ext>
                </a:extLst>
              </p:cNvPr>
              <p:cNvSpPr txBox="1"/>
              <p:nvPr/>
            </p:nvSpPr>
            <p:spPr>
              <a:xfrm>
                <a:off x="1066800" y="7688520"/>
                <a:ext cx="22736076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spcBef>
                    <a:spcPts val="600"/>
                  </a:spcBef>
                  <a:spcAft>
                    <a:spcPts val="0"/>
                  </a:spcAft>
                  <a:tabLst>
                    <a:tab pos="180340" algn="l"/>
                    <a:tab pos="364490" algn="l"/>
                    <a:tab pos="630555" algn="l"/>
                    <a:tab pos="1600200" algn="l"/>
                    <a:tab pos="1800225" algn="l"/>
                    <a:tab pos="2702560" algn="l"/>
                    <a:tab pos="3420745" algn="l"/>
                    <a:tab pos="3777615" algn="l"/>
                    <a:tab pos="5013325" algn="l"/>
                    <a:tab pos="5040630" algn="l"/>
                  </a:tabLst>
                </a:pPr>
                <a:r>
                  <a:rPr lang="vi-VN" sz="4400" b="1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b</a:t>
                </a:r>
                <a:r>
                  <a:rPr lang="vi-VN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mặt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phẳng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tọa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𝑂𝑥𝑦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,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tròn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′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: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effectLst/>
                                <a:latin typeface="Cambria Math" pitchFamily="18" charset="0"/>
                                <a:ea typeface="Cambria Math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mbria Math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+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=4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Viết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trục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xứng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𝐶</m:t>
                        </m:r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</a:rPr>
                          <m:t>’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18A184FC-C11C-4740-86C9-0C955161B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7688520"/>
                <a:ext cx="22736076" cy="1446550"/>
              </a:xfrm>
              <a:prstGeom prst="rect">
                <a:avLst/>
              </a:prstGeom>
              <a:blipFill rotWithShape="1">
                <a:blip r:embed="rId5"/>
                <a:stretch>
                  <a:fillRect l="-1072" t="-8403" r="-1046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7222A1FE-FA8D-44BA-A174-AC95EFDB0ED7}"/>
              </a:ext>
            </a:extLst>
          </p:cNvPr>
          <p:cNvGrpSpPr/>
          <p:nvPr/>
        </p:nvGrpSpPr>
        <p:grpSpPr>
          <a:xfrm>
            <a:off x="987380" y="9400481"/>
            <a:ext cx="22731874" cy="4336328"/>
            <a:chOff x="1664263" y="7533817"/>
            <a:chExt cx="22731874" cy="2866388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60FE4AFD-2A76-4893-B927-0A9E68E0E89B}"/>
                </a:ext>
              </a:extLst>
            </p:cNvPr>
            <p:cNvGrpSpPr/>
            <p:nvPr/>
          </p:nvGrpSpPr>
          <p:grpSpPr>
            <a:xfrm>
              <a:off x="1664263" y="7533817"/>
              <a:ext cx="22731874" cy="2866388"/>
              <a:chOff x="979754" y="7763950"/>
              <a:chExt cx="22135691" cy="6307943"/>
            </a:xfrm>
          </p:grpSpPr>
          <p:sp>
            <p:nvSpPr>
              <p:cNvPr id="30" name="Rounded Rectangle 124">
                <a:extLst>
                  <a:ext uri="{FF2B5EF4-FFF2-40B4-BE49-F238E27FC236}">
                    <a16:creationId xmlns:a16="http://schemas.microsoft.com/office/drawing/2014/main" xmlns="" id="{4770F245-4928-47E4-A786-0AB3CBF31844}"/>
                  </a:ext>
                </a:extLst>
              </p:cNvPr>
              <p:cNvSpPr/>
              <p:nvPr/>
            </p:nvSpPr>
            <p:spPr>
              <a:xfrm>
                <a:off x="979754" y="7763950"/>
                <a:ext cx="22135691" cy="6307943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xmlns="" id="{88C1F77A-A96F-4EF9-A1A7-9C52CAAC4A3A}"/>
                  </a:ext>
                </a:extLst>
              </p:cNvPr>
              <p:cNvGrpSpPr/>
              <p:nvPr/>
            </p:nvGrpSpPr>
            <p:grpSpPr>
              <a:xfrm>
                <a:off x="1057091" y="7813799"/>
                <a:ext cx="3322465" cy="1128901"/>
                <a:chOff x="1057091" y="7813799"/>
                <a:chExt cx="3322465" cy="1128901"/>
              </a:xfrm>
            </p:grpSpPr>
            <p:sp>
              <p:nvSpPr>
                <p:cNvPr id="32" name="Freeform 20">
                  <a:extLst>
                    <a:ext uri="{FF2B5EF4-FFF2-40B4-BE49-F238E27FC236}">
                      <a16:creationId xmlns:a16="http://schemas.microsoft.com/office/drawing/2014/main" xmlns="" id="{277F9E9A-6AF8-4BA9-B126-5C49FBE911D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6200000" flipV="1">
                  <a:off x="2296886" y="6839589"/>
                  <a:ext cx="1108460" cy="3056880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28" tIns="45714" rIns="91428" bIns="45714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320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xmlns="" id="{0F7C867E-A351-42FF-B797-C322D20D0BA7}"/>
                    </a:ext>
                  </a:extLst>
                </p:cNvPr>
                <p:cNvSpPr txBox="1"/>
                <p:nvPr/>
              </p:nvSpPr>
              <p:spPr>
                <a:xfrm>
                  <a:off x="1999486" y="7889425"/>
                  <a:ext cx="2111898" cy="646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3600" b="1" dirty="0" err="1">
                      <a:solidFill>
                        <a:srgbClr val="FF0000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giải</a:t>
                  </a:r>
                  <a:endPara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Round Diagonal Corner Rectangle 128">
                  <a:extLst>
                    <a:ext uri="{FF2B5EF4-FFF2-40B4-BE49-F238E27FC236}">
                      <a16:creationId xmlns:a16="http://schemas.microsoft.com/office/drawing/2014/main" xmlns="" id="{A2EAEA99-89D0-406A-846F-84EB775E9583}"/>
                    </a:ext>
                  </a:extLst>
                </p:cNvPr>
                <p:cNvSpPr/>
                <p:nvPr/>
              </p:nvSpPr>
              <p:spPr>
                <a:xfrm flipV="1">
                  <a:off x="1057091" y="7818282"/>
                  <a:ext cx="774046" cy="1103974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/>
                </a:p>
              </p:txBody>
            </p:sp>
            <p:sp>
              <p:nvSpPr>
                <p:cNvPr id="35" name="Freeform 15">
                  <a:extLst>
                    <a:ext uri="{FF2B5EF4-FFF2-40B4-BE49-F238E27FC236}">
                      <a16:creationId xmlns:a16="http://schemas.microsoft.com/office/drawing/2014/main" xmlns="" id="{CD0C2B0A-29C5-4F57-B547-E20FC44F8BC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226831" y="8035488"/>
                  <a:ext cx="501844" cy="90721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17" tIns="45709" rIns="91417" bIns="4570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="" id="{3C39942A-02F6-4222-975B-67F5F50D47ED}"/>
                    </a:ext>
                  </a:extLst>
                </p:cNvPr>
                <p:cNvSpPr txBox="1"/>
                <p:nvPr/>
              </p:nvSpPr>
              <p:spPr>
                <a:xfrm>
                  <a:off x="3586027" y="8106304"/>
                  <a:ext cx="18135599" cy="211990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Đường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tròn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tâm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𝐼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(1;2)</m:t>
                      </m:r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bán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kính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𝑅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=2</m:t>
                      </m:r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9920" algn="just">
                    <a:lnSpc>
                      <a:spcPct val="115000"/>
                    </a:lnSpc>
                  </a:pP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Đường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tròn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𝐶</m:t>
                          </m:r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′</m:t>
                          </m:r>
                        </m:e>
                      </m:d>
                    </m:oMath>
                  </a14:m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có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tâm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𝐼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′(3;0)</m:t>
                      </m:r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bán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kính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𝑅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=2</m:t>
                      </m:r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.</a:t>
                  </a:r>
                </a:p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Đ</m:t>
                          </m:r>
                        </m:e>
                        <m:sub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0" i="1" smtClean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400" b="0" i="1" smtClean="0">
                                  <a:effectLst/>
                                  <a:latin typeface="Cambria Math" pitchFamily="18" charset="0"/>
                                  <a:ea typeface="Cambria Math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en-US" sz="4400" b="0" i="1" smtClean="0">
                                  <a:effectLst/>
                                  <a:latin typeface="Cambria Math" panose="02040503050406030204" pitchFamily="18" charset="0"/>
                                  <a:ea typeface="Cambria Math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𝐾h𝑖</m:t>
                      </m:r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 đó </m:t>
                      </m:r>
                      <m:sSub>
                        <m:sSubPr>
                          <m:ctrlPr>
                            <a:rPr lang="en-US" sz="4400" i="1" smtClean="0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𝑑</m:t>
                          </m:r>
                        </m:sub>
                      </m:sSub>
                      <m:d>
                        <m:dPr>
                          <m:ctrlPr>
                            <a:rPr lang="en-US" sz="4400" b="0" i="1" smtClean="0"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𝐼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𝐼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itchFamily="18" charset="0"/>
                        </a:rPr>
                        <m:t>′⇔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itchFamily="18" charset="0"/>
                          <a:cs typeface="Cambria Math" panose="02040503050406030204" pitchFamily="18" charset="0"/>
                        </a:rPr>
                        <m:t>𝑑</m:t>
                      </m:r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là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đường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trung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trực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đoạn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𝐼</m:t>
                      </m:r>
                      <m:sSup>
                        <m:sSupPr>
                          <m:ctrlPr>
                            <a:rPr lang="en-US" sz="4400" b="0" i="1" smtClean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4400" b="0" i="1" smtClean="0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400" b="0" i="1" smtClean="0">
                          <a:effectLst/>
                          <a:latin typeface="Cambria Math" panose="02040503050406030204" pitchFamily="18" charset="0"/>
                          <a:ea typeface="Cambria Math" pitchFamily="18" charset="0"/>
                        </a:rPr>
                        <m:t>.</m:t>
                      </m:r>
                    </m:oMath>
                  </a14:m>
                  <a:endPara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endParaRPr>
                </a:p>
                <a:p>
                  <a:pPr marL="629920" marR="0" algn="just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Suy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ra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phương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trình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trục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đối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xứng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của</a:t>
                  </a:r>
                  <a:r>
                    <a:rPr lang="en-US" sz="4400" dirty="0"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 smtClean="0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𝐶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n-US" sz="4400" dirty="0" err="1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và</a:t>
                  </a:r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effectLst/>
                              <a:latin typeface="Cambria Math" pitchFamily="18" charset="0"/>
                              <a:ea typeface="Cambria Math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𝐶</m:t>
                          </m:r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Cambria Math" pitchFamily="18" charset="0"/>
                            </a:rPr>
                            <m:t>’</m:t>
                          </m:r>
                        </m:e>
                      </m:d>
                    </m:oMath>
                  </a14:m>
                  <a:r>
                    <a:rPr lang="en-US" sz="4400" dirty="0">
                      <a:effectLst/>
                      <a:latin typeface="Cambria Math" pitchFamily="18" charset="0"/>
                      <a:ea typeface="Cambria Math" pitchFamily="18" charset="0"/>
                      <a:cs typeface="Arial" panose="020B0604020202020204" pitchFamily="34" charset="0"/>
                    </a:rPr>
                    <a:t> là </a:t>
                  </a:r>
                  <a14:m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𝒚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  <a:ea typeface="Cambria Math" pitchFamily="18" charset="0"/>
                        </a:rPr>
                        <m:t>𝟏</m:t>
                      </m:r>
                    </m:oMath>
                  </a14:m>
                  <a:endParaRPr lang="en-US" sz="4400" dirty="0">
                    <a:effectLst/>
                    <a:latin typeface="Cambria Math" pitchFamily="18" charset="0"/>
                    <a:ea typeface="Cambria Math" pitchFamily="18" charset="0"/>
                    <a:cs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xmlns:a14="http://schemas.microsoft.com/office/drawing/2010/main" xmlns="" id="{3C39942A-02F6-4222-975B-67F5F50D47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6027" y="8106304"/>
                  <a:ext cx="18135599" cy="2119904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2662" b="-608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7343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图片 3">
            <a:extLst>
              <a:ext uri="{FF2B5EF4-FFF2-40B4-BE49-F238E27FC236}">
                <a16:creationId xmlns:a16="http://schemas.microsoft.com/office/drawing/2014/main" xmlns="" id="{4BD7D913-20F0-448F-A128-066D4BC74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1432441"/>
            <a:ext cx="24384000" cy="12512159"/>
          </a:xfrm>
          <a:prstGeom prst="rect">
            <a:avLst/>
          </a:prstGeom>
        </p:spPr>
      </p:pic>
      <p:grpSp>
        <p:nvGrpSpPr>
          <p:cNvPr id="152" name="Group 151"/>
          <p:cNvGrpSpPr/>
          <p:nvPr/>
        </p:nvGrpSpPr>
        <p:grpSpPr>
          <a:xfrm>
            <a:off x="1367544" y="7176883"/>
            <a:ext cx="21568656" cy="3110117"/>
            <a:chOff x="1205494" y="6941416"/>
            <a:chExt cx="21142612" cy="2990241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7" y="7017843"/>
              <a:ext cx="21138519" cy="2913814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15633294" y="9067801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800" b="1" i="1" spc="-15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𝑪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9067801"/>
                <a:ext cx="2500565" cy="8309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769534" cy="960427"/>
              <a:chOff x="739068" y="1515168"/>
              <a:chExt cx="8769534" cy="9604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7375871" cy="7695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 smtClean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2. BÀI </a:t>
                </a:r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TẬP TRẮC NGHIỆM</a:t>
                </a:r>
              </a:p>
            </p:txBody>
          </p:sp>
        </p:grpSp>
      </p:grpSp>
      <p:sp>
        <p:nvSpPr>
          <p:cNvPr id="49" name="Oval 48"/>
          <p:cNvSpPr/>
          <p:nvPr/>
        </p:nvSpPr>
        <p:spPr>
          <a:xfrm>
            <a:off x="3042247" y="5430289"/>
            <a:ext cx="1072553" cy="10194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="" id="{EDCAE921-0CB0-4F03-AE49-BE462AEFB93C}"/>
                  </a:ext>
                </a:extLst>
              </p:cNvPr>
              <p:cNvSpPr txBox="1"/>
              <p:nvPr/>
            </p:nvSpPr>
            <p:spPr>
              <a:xfrm>
                <a:off x="1111376" y="3212491"/>
                <a:ext cx="22203739" cy="3188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FF"/>
                  </a:buClr>
                  <a:buSzPts val="1100"/>
                  <a:buFont typeface="Palatino Linotype" panose="02040502050505030304" pitchFamily="18" charset="0"/>
                  <a:buAutoNum type="arabicPeriod"/>
                  <a:tabLst>
                    <a:tab pos="630555" algn="l"/>
                  </a:tabLst>
                </a:pP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Trong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mặt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phẳng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𝑂𝑥𝑦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cho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𝑀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(2;0)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và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𝑁</m:t>
                    </m:r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(0;2)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Phép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tâm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𝑂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biến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𝑀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thành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điểm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40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𝑁</m:t>
                    </m:r>
                  </m:oMath>
                </a14:m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. Khi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đó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góc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quay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của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fr-FR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nó</a:t>
                </a:r>
                <a:r>
                  <a:rPr lang="fr-FR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là: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  <a:cs typeface="Times New Roman" panose="02020603050405020304" pitchFamily="18" charset="0"/>
                </a:endParaRPr>
              </a:p>
              <a:p>
                <a:pPr marL="21844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85800" algn="l"/>
                    <a:tab pos="2159000" algn="l"/>
                    <a:tab pos="7223125" algn="l"/>
                  </a:tabLst>
                </a:pP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hoặc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=4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  <a:p>
                <a:pPr marL="2184400" marR="0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85800" algn="l"/>
                    <a:tab pos="2159000" algn="l"/>
                    <a:tab pos="7223125" algn="l"/>
                  </a:tabLst>
                </a:pP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=9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:r>
                  <a:rPr lang="en-US" sz="4400" dirty="0" err="1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hoặc</a:t>
                </a:r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𝜑</m:t>
                    </m:r>
                    <m:r>
                      <a:rPr lang="en-US" sz="4400" b="0" i="1">
                        <a:effectLst/>
                        <a:latin typeface="Cambria Math" panose="02040503050406030204" pitchFamily="18" charset="0"/>
                        <a:ea typeface="Cambria Math" pitchFamily="18" charset="0"/>
                        <a:cs typeface="Cambria" panose="02040503050406030204" pitchFamily="18" charset="0"/>
                      </a:rPr>
                      <m:t>=27</m:t>
                    </m:r>
                    <m:sSup>
                      <m:sSupPr>
                        <m:ctrlPr>
                          <a:rPr lang="en-US" sz="4400" i="1">
                            <a:effectLst/>
                            <a:latin typeface="Cambria Math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4400" b="0" i="1">
                            <a:effectLst/>
                            <a:latin typeface="Cambria Math" panose="02040503050406030204" pitchFamily="18" charset="0"/>
                            <a:ea typeface="Cambria Math" pitchFamily="18" charset="0"/>
                            <a:cs typeface="Cambria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dirty="0">
                    <a:effectLst/>
                    <a:latin typeface="Cambria Math" pitchFamily="18" charset="0"/>
                    <a:ea typeface="Cambria Math" pitchFamily="18" charset="0"/>
                    <a:cs typeface="Cambria" panose="02040503050406030204" pitchFamily="18" charset="0"/>
                  </a:rPr>
                  <a:t>.</a:t>
                </a:r>
                <a:endParaRPr lang="en-US" sz="4800" dirty="0">
                  <a:effectLst/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CAE921-0CB0-4F03-AE49-BE462AEFB9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76" y="3212491"/>
                <a:ext cx="22203739" cy="3188309"/>
              </a:xfrm>
              <a:prstGeom prst="rect">
                <a:avLst/>
              </a:prstGeom>
              <a:blipFill rotWithShape="1">
                <a:blip r:embed="rId5"/>
                <a:stretch>
                  <a:fillRect t="-2677" b="-6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="" id="{ED5C624E-1254-41AB-A34A-5ABC44B28DA7}"/>
                  </a:ext>
                </a:extLst>
              </p:cNvPr>
              <p:cNvSpPr txBox="1"/>
              <p:nvPr/>
            </p:nvSpPr>
            <p:spPr>
              <a:xfrm>
                <a:off x="6074923" y="7983908"/>
                <a:ext cx="12227668" cy="8216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30555" algn="l"/>
                    <a:tab pos="2160270" algn="l"/>
                    <a:tab pos="3599815" algn="l"/>
                    <a:tab pos="5039995" algn="l"/>
                  </a:tabLst>
                </a:pP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Ta </a:t>
                </a:r>
                <a:r>
                  <a:rPr lang="fr-FR" sz="4400" dirty="0" err="1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có</a:t>
                </a:r>
                <a:r>
                  <a:rPr lang="fr-FR" sz="4400" dirty="0">
                    <a:effectLst/>
                    <a:latin typeface="Palatino Linotype" panose="02040502050505030304" pitchFamily="18" charset="0"/>
                    <a:ea typeface="Calibri" panose="020F0502020204030204" pitchFamily="34" charset="0"/>
                    <a:cs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fr-FR" sz="4400" i="1" smtClean="0">
                            <a:effectLst/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4400" i="1">
                            <a:latin typeface="Cambria Math" panose="02040503050406030204" pitchFamily="18" charset="0"/>
                          </a:rPr>
                          <m:t>OM</m:t>
                        </m:r>
                        <m:r>
                          <a:rPr lang="vi-VN" sz="44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m:rPr>
                            <m:sty m:val="p"/>
                          </m:rPr>
                          <a:rPr lang="vi-VN" sz="4400" i="1">
                            <a:latin typeface="Cambria Math" panose="02040503050406030204" pitchFamily="18" charset="0"/>
                          </a:rPr>
                          <m:t>ON</m:t>
                        </m:r>
                      </m:e>
                    </m:d>
                    <m:r>
                      <a:rPr lang="vi-VN" sz="4400" b="0" i="1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0" i="1" smtClean="0">
                            <a:effectLst/>
                            <a:latin typeface="Cambria Math"/>
                          </a:rPr>
                        </m:ctrlPr>
                      </m:sSupPr>
                      <m:e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vi-VN" sz="4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5C624E-1254-41AB-A34A-5ABC44B28D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923" y="7983908"/>
                <a:ext cx="12227668" cy="821635"/>
              </a:xfrm>
              <a:prstGeom prst="rect">
                <a:avLst/>
              </a:prstGeom>
              <a:blipFill rotWithShape="1">
                <a:blip r:embed="rId6"/>
                <a:stretch>
                  <a:fillRect t="-7463" b="-36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49" grpId="0" animBg="1"/>
      <p:bldP spid="56" grpId="0"/>
      <p:bldP spid="7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980</TotalTime>
  <Words>4728</Words>
  <PresentationFormat>Custom</PresentationFormat>
  <Paragraphs>297</Paragraphs>
  <Slides>26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2020-09-27T11:19:47Z</dcterms:created>
  <dcterms:modified xsi:type="dcterms:W3CDTF">2021-09-03T14:58:39Z</dcterms:modified>
</cp:coreProperties>
</file>