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Lst>
  <p:notesMasterIdLst>
    <p:notesMasterId r:id="rId37"/>
  </p:notesMasterIdLst>
  <p:sldIdLst>
    <p:sldId id="256" r:id="rId2"/>
    <p:sldId id="257" r:id="rId3"/>
    <p:sldId id="287" r:id="rId4"/>
    <p:sldId id="258" r:id="rId5"/>
    <p:sldId id="261" r:id="rId6"/>
    <p:sldId id="325" r:id="rId7"/>
    <p:sldId id="327" r:id="rId8"/>
    <p:sldId id="323" r:id="rId9"/>
    <p:sldId id="311" r:id="rId10"/>
    <p:sldId id="260" r:id="rId11"/>
    <p:sldId id="329" r:id="rId12"/>
    <p:sldId id="330" r:id="rId13"/>
    <p:sldId id="332" r:id="rId14"/>
    <p:sldId id="312" r:id="rId15"/>
    <p:sldId id="333" r:id="rId16"/>
    <p:sldId id="313" r:id="rId17"/>
    <p:sldId id="331" r:id="rId18"/>
    <p:sldId id="334" r:id="rId19"/>
    <p:sldId id="315" r:id="rId20"/>
    <p:sldId id="335" r:id="rId21"/>
    <p:sldId id="336" r:id="rId22"/>
    <p:sldId id="293" r:id="rId23"/>
    <p:sldId id="308" r:id="rId24"/>
    <p:sldId id="317" r:id="rId25"/>
    <p:sldId id="337" r:id="rId26"/>
    <p:sldId id="339" r:id="rId27"/>
    <p:sldId id="338" r:id="rId28"/>
    <p:sldId id="340" r:id="rId29"/>
    <p:sldId id="341" r:id="rId30"/>
    <p:sldId id="320" r:id="rId31"/>
    <p:sldId id="342" r:id="rId32"/>
    <p:sldId id="321" r:id="rId33"/>
    <p:sldId id="343" r:id="rId34"/>
    <p:sldId id="309" r:id="rId35"/>
    <p:sldId id="310" r:id="rId36"/>
  </p:sldIdLst>
  <p:sldSz cx="9144000" cy="5143500" type="screen16x9"/>
  <p:notesSz cx="6858000" cy="9144000"/>
  <p:embeddedFontLst>
    <p:embeddedFont>
      <p:font typeface="Cambria Math" panose="02040503050406030204" pitchFamily="18" charset="0"/>
      <p:regular r:id="rId38"/>
    </p:embeddedFont>
    <p:embeddedFont>
      <p:font typeface="Crete Round" panose="020B0604020202020204" charset="0"/>
      <p:regular r:id="rId39"/>
      <p:italic r:id="rId40"/>
    </p:embeddedFont>
    <p:embeddedFont>
      <p:font typeface="Montserrat Medium" panose="00000600000000000000" pitchFamily="2"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648">
          <p15:clr>
            <a:srgbClr val="9AA0A6"/>
          </p15:clr>
        </p15:guide>
        <p15:guide id="2" orient="horz" pos="2812">
          <p15:clr>
            <a:srgbClr val="9AA0A6"/>
          </p15:clr>
        </p15:guide>
        <p15:guide id="3"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A8A8D4C-B0A5-49B5-B69D-9F822B575276}">
  <a:tblStyle styleId="{0A8A8D4C-B0A5-49B5-B69D-9F822B57527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834" y="120"/>
      </p:cViewPr>
      <p:guideLst>
        <p:guide orient="horz" pos="648"/>
        <p:guide orient="horz" pos="2812"/>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85025101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004537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ge4957916ed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7" name="Google Shape;687;ge4957916e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8200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1e383062838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1e383062838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495869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1e383062838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1e383062838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12062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ge4957916ed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7" name="Google Shape;687;ge4957916e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92023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e4957916e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e4957916e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83011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1e383062838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1e383062838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586835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e4957916e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e4957916e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49766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e4957916e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e4957916e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21875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8"/>
        <p:cNvGrpSpPr/>
        <p:nvPr/>
      </p:nvGrpSpPr>
      <p:grpSpPr>
        <a:xfrm>
          <a:off x="0" y="0"/>
          <a:ext cx="0" cy="0"/>
          <a:chOff x="0" y="0"/>
          <a:chExt cx="0" cy="0"/>
        </a:xfrm>
      </p:grpSpPr>
      <p:sp>
        <p:nvSpPr>
          <p:cNvPr id="1559" name="Google Shape;1559;g1e383062838_0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0" name="Google Shape;1560;g1e383062838_0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844703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e4957916e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e4957916e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0796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1e383062838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1e383062838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88956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e4957916e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e4957916e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28099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e4957916e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e4957916e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88527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e4957916e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e4957916e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35412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e4957916e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e4957916e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07025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8"/>
        <p:cNvGrpSpPr/>
        <p:nvPr/>
      </p:nvGrpSpPr>
      <p:grpSpPr>
        <a:xfrm>
          <a:off x="0" y="0"/>
          <a:ext cx="0" cy="0"/>
          <a:chOff x="0" y="0"/>
          <a:chExt cx="0" cy="0"/>
        </a:xfrm>
      </p:grpSpPr>
      <p:sp>
        <p:nvSpPr>
          <p:cNvPr id="1559" name="Google Shape;1559;g1e383062838_0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0" name="Google Shape;1560;g1e383062838_0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48726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e4957916e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e4957916e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56856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e4957916e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e4957916e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38600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2112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4"/>
        <p:cNvGrpSpPr/>
        <p:nvPr/>
      </p:nvGrpSpPr>
      <p:grpSpPr>
        <a:xfrm>
          <a:off x="0" y="0"/>
          <a:ext cx="0" cy="0"/>
          <a:chOff x="0" y="0"/>
          <a:chExt cx="0" cy="0"/>
        </a:xfrm>
      </p:grpSpPr>
      <p:sp>
        <p:nvSpPr>
          <p:cNvPr id="2435" name="Google Shape;2435;g1e383062838_0_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6" name="Google Shape;2436;g1e383062838_0_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7834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1e383062838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1e383062838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5189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e4957916e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e4957916e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49136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e4957916e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e4957916e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6292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e4957916e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e4957916e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3961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e4957916e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e4957916e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30298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ge4957916ed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7" name="Google Shape;687;ge4957916e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4917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rot="3600066">
            <a:off x="5556989" y="-1190502"/>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rot="-7199923">
            <a:off x="-2388729" y="1296864"/>
            <a:ext cx="7132141" cy="4273582"/>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0" y="0"/>
            <a:ext cx="9144000" cy="5143500"/>
          </a:xfrm>
          <a:prstGeom prst="frame">
            <a:avLst>
              <a:gd name="adj1" fmla="val 240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384000" y="1073488"/>
            <a:ext cx="5040000" cy="18471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SzPts val="6000"/>
              <a:buNone/>
              <a:defRPr sz="6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3" name="Google Shape;13;p2"/>
          <p:cNvSpPr txBox="1">
            <a:spLocks noGrp="1"/>
          </p:cNvSpPr>
          <p:nvPr>
            <p:ph type="subTitle" idx="1"/>
          </p:nvPr>
        </p:nvSpPr>
        <p:spPr>
          <a:xfrm>
            <a:off x="3924000" y="2996788"/>
            <a:ext cx="3960000" cy="400200"/>
          </a:xfrm>
          <a:prstGeom prst="rect">
            <a:avLst/>
          </a:prstGeom>
          <a:solidFill>
            <a:schemeClr val="accent5"/>
          </a:solidFill>
          <a:ln>
            <a:noFill/>
          </a:ln>
        </p:spPr>
        <p:txBody>
          <a:bodyPr spcFirstLastPara="1" wrap="square" lIns="91425" tIns="91425" rIns="91425" bIns="91425" anchor="t" anchorCtr="0">
            <a:noAutofit/>
          </a:bodyPr>
          <a:lstStyle>
            <a:lvl1pPr lvl="0" algn="ctr" rtl="0">
              <a:lnSpc>
                <a:spcPct val="115000"/>
              </a:lnSpc>
              <a:spcBef>
                <a:spcPts val="0"/>
              </a:spcBef>
              <a:spcAft>
                <a:spcPts val="0"/>
              </a:spcAft>
              <a:buClr>
                <a:schemeClr val="dk1"/>
              </a:buClr>
              <a:buSzPts val="1800"/>
              <a:buFont typeface="Montserrat Medium"/>
              <a:buNone/>
              <a:defRPr>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800"/>
              <a:buNone/>
              <a:defRPr sz="1800">
                <a:solidFill>
                  <a:schemeClr val="dk1"/>
                </a:solidFill>
              </a:defRPr>
            </a:lvl2pPr>
            <a:lvl3pPr lvl="2" algn="ctr" rtl="0">
              <a:lnSpc>
                <a:spcPct val="100000"/>
              </a:lnSpc>
              <a:spcBef>
                <a:spcPts val="0"/>
              </a:spcBef>
              <a:spcAft>
                <a:spcPts val="0"/>
              </a:spcAft>
              <a:buClr>
                <a:schemeClr val="dk1"/>
              </a:buClr>
              <a:buSzPts val="1800"/>
              <a:buNone/>
              <a:defRPr sz="1800">
                <a:solidFill>
                  <a:schemeClr val="dk1"/>
                </a:solidFill>
              </a:defRPr>
            </a:lvl3pPr>
            <a:lvl4pPr lvl="3" algn="ctr" rtl="0">
              <a:lnSpc>
                <a:spcPct val="100000"/>
              </a:lnSpc>
              <a:spcBef>
                <a:spcPts val="0"/>
              </a:spcBef>
              <a:spcAft>
                <a:spcPts val="0"/>
              </a:spcAft>
              <a:buClr>
                <a:schemeClr val="dk1"/>
              </a:buClr>
              <a:buSzPts val="1800"/>
              <a:buNone/>
              <a:defRPr sz="1800">
                <a:solidFill>
                  <a:schemeClr val="dk1"/>
                </a:solidFill>
              </a:defRPr>
            </a:lvl4pPr>
            <a:lvl5pPr lvl="4" algn="ctr" rtl="0">
              <a:lnSpc>
                <a:spcPct val="100000"/>
              </a:lnSpc>
              <a:spcBef>
                <a:spcPts val="0"/>
              </a:spcBef>
              <a:spcAft>
                <a:spcPts val="0"/>
              </a:spcAft>
              <a:buClr>
                <a:schemeClr val="dk1"/>
              </a:buClr>
              <a:buSzPts val="1800"/>
              <a:buNone/>
              <a:defRPr sz="1800">
                <a:solidFill>
                  <a:schemeClr val="dk1"/>
                </a:solidFill>
              </a:defRPr>
            </a:lvl5pPr>
            <a:lvl6pPr lvl="5" algn="ctr" rtl="0">
              <a:lnSpc>
                <a:spcPct val="100000"/>
              </a:lnSpc>
              <a:spcBef>
                <a:spcPts val="0"/>
              </a:spcBef>
              <a:spcAft>
                <a:spcPts val="0"/>
              </a:spcAft>
              <a:buClr>
                <a:schemeClr val="dk1"/>
              </a:buClr>
              <a:buSzPts val="1800"/>
              <a:buNone/>
              <a:defRPr sz="1800">
                <a:solidFill>
                  <a:schemeClr val="dk1"/>
                </a:solidFill>
              </a:defRPr>
            </a:lvl6pPr>
            <a:lvl7pPr lvl="6" algn="ctr" rtl="0">
              <a:lnSpc>
                <a:spcPct val="100000"/>
              </a:lnSpc>
              <a:spcBef>
                <a:spcPts val="0"/>
              </a:spcBef>
              <a:spcAft>
                <a:spcPts val="0"/>
              </a:spcAft>
              <a:buClr>
                <a:schemeClr val="dk1"/>
              </a:buClr>
              <a:buSzPts val="1800"/>
              <a:buNone/>
              <a:defRPr sz="1800">
                <a:solidFill>
                  <a:schemeClr val="dk1"/>
                </a:solidFill>
              </a:defRPr>
            </a:lvl7pPr>
            <a:lvl8pPr lvl="7" algn="ctr" rtl="0">
              <a:lnSpc>
                <a:spcPct val="100000"/>
              </a:lnSpc>
              <a:spcBef>
                <a:spcPts val="0"/>
              </a:spcBef>
              <a:spcAft>
                <a:spcPts val="0"/>
              </a:spcAft>
              <a:buClr>
                <a:schemeClr val="dk1"/>
              </a:buClr>
              <a:buSzPts val="1800"/>
              <a:buNone/>
              <a:defRPr sz="1800">
                <a:solidFill>
                  <a:schemeClr val="dk1"/>
                </a:solidFill>
              </a:defRPr>
            </a:lvl8pPr>
            <a:lvl9pPr lvl="8" algn="ctr" rtl="0">
              <a:lnSpc>
                <a:spcPct val="100000"/>
              </a:lnSpc>
              <a:spcBef>
                <a:spcPts val="0"/>
              </a:spcBef>
              <a:spcAft>
                <a:spcPts val="0"/>
              </a:spcAft>
              <a:buClr>
                <a:schemeClr val="dk1"/>
              </a:buClr>
              <a:buSzPts val="1800"/>
              <a:buNone/>
              <a:defRPr sz="1800">
                <a:solidFill>
                  <a:schemeClr val="dk1"/>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USTOM_8_1">
    <p:spTree>
      <p:nvGrpSpPr>
        <p:cNvPr id="1" name="Shape 258"/>
        <p:cNvGrpSpPr/>
        <p:nvPr/>
      </p:nvGrpSpPr>
      <p:grpSpPr>
        <a:xfrm>
          <a:off x="0" y="0"/>
          <a:ext cx="0" cy="0"/>
          <a:chOff x="0" y="0"/>
          <a:chExt cx="0" cy="0"/>
        </a:xfrm>
      </p:grpSpPr>
      <p:sp>
        <p:nvSpPr>
          <p:cNvPr id="259" name="Google Shape;259;p32"/>
          <p:cNvSpPr/>
          <p:nvPr/>
        </p:nvSpPr>
        <p:spPr>
          <a:xfrm rot="-3600066" flipH="1">
            <a:off x="-2627986" y="-1190502"/>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2"/>
          <p:cNvSpPr/>
          <p:nvPr/>
        </p:nvSpPr>
        <p:spPr>
          <a:xfrm rot="7199934" flipH="1">
            <a:off x="5556989" y="2609973"/>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2"/>
          <p:cNvSpPr/>
          <p:nvPr/>
        </p:nvSpPr>
        <p:spPr>
          <a:xfrm>
            <a:off x="0" y="4603500"/>
            <a:ext cx="9144000" cy="540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2"/>
          <p:cNvSpPr/>
          <p:nvPr/>
        </p:nvSpPr>
        <p:spPr>
          <a:xfrm>
            <a:off x="0" y="0"/>
            <a:ext cx="9144000" cy="5143500"/>
          </a:xfrm>
          <a:prstGeom prst="frame">
            <a:avLst>
              <a:gd name="adj1" fmla="val 240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p:nvPr/>
        </p:nvSpPr>
        <p:spPr>
          <a:xfrm rot="7199923" flipH="1">
            <a:off x="4400588" y="1296864"/>
            <a:ext cx="7132141" cy="4273582"/>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p:nvPr/>
        </p:nvSpPr>
        <p:spPr>
          <a:xfrm rot="-3600066" flipH="1">
            <a:off x="-2627981" y="-1190502"/>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p:nvPr/>
        </p:nvSpPr>
        <p:spPr>
          <a:xfrm>
            <a:off x="5" y="0"/>
            <a:ext cx="9144000" cy="5143500"/>
          </a:xfrm>
          <a:prstGeom prst="frame">
            <a:avLst>
              <a:gd name="adj1" fmla="val 240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txBox="1">
            <a:spLocks noGrp="1"/>
          </p:cNvSpPr>
          <p:nvPr>
            <p:ph type="title"/>
          </p:nvPr>
        </p:nvSpPr>
        <p:spPr>
          <a:xfrm>
            <a:off x="719994" y="1643025"/>
            <a:ext cx="4176000" cy="160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5200"/>
              <a:buNone/>
              <a:defRPr sz="4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9" name="Google Shape;19;p3"/>
          <p:cNvSpPr txBox="1">
            <a:spLocks noGrp="1"/>
          </p:cNvSpPr>
          <p:nvPr>
            <p:ph type="title" idx="2" hasCustomPrompt="1"/>
          </p:nvPr>
        </p:nvSpPr>
        <p:spPr>
          <a:xfrm>
            <a:off x="2361594" y="750225"/>
            <a:ext cx="892800" cy="892800"/>
          </a:xfrm>
          <a:prstGeom prst="rect">
            <a:avLst/>
          </a:prstGeom>
          <a:solidFill>
            <a:schemeClr val="accent5"/>
          </a:solidFill>
        </p:spPr>
        <p:txBody>
          <a:bodyPr spcFirstLastPara="1" wrap="square" lIns="91425" tIns="91425" rIns="91425" bIns="91425" anchor="t" anchorCtr="0">
            <a:noAutofit/>
          </a:bodyPr>
          <a:lstStyle>
            <a:lvl1pPr lvl="0" algn="ctr" rtl="0">
              <a:lnSpc>
                <a:spcPct val="100000"/>
              </a:lnSpc>
              <a:spcBef>
                <a:spcPts val="0"/>
              </a:spcBef>
              <a:spcAft>
                <a:spcPts val="0"/>
              </a:spcAft>
              <a:buSzPts val="5200"/>
              <a:buNone/>
              <a:defRPr sz="4600" b="1"/>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0" name="Google Shape;20;p3"/>
          <p:cNvSpPr txBox="1">
            <a:spLocks noGrp="1"/>
          </p:cNvSpPr>
          <p:nvPr>
            <p:ph type="subTitle" idx="1"/>
          </p:nvPr>
        </p:nvSpPr>
        <p:spPr>
          <a:xfrm>
            <a:off x="719994" y="3320025"/>
            <a:ext cx="4176000" cy="400200"/>
          </a:xfrm>
          <a:prstGeom prst="rect">
            <a:avLst/>
          </a:prstGeom>
          <a:solidFill>
            <a:schemeClr val="accent5"/>
          </a:solid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1800"/>
              <a:buFont typeface="Montserrat Medium"/>
              <a:buNone/>
              <a:defRPr>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
        <p:cNvGrpSpPr/>
        <p:nvPr/>
      </p:nvGrpSpPr>
      <p:grpSpPr>
        <a:xfrm>
          <a:off x="0" y="0"/>
          <a:ext cx="0" cy="0"/>
          <a:chOff x="0" y="0"/>
          <a:chExt cx="0" cy="0"/>
        </a:xfrm>
      </p:grpSpPr>
      <p:sp>
        <p:nvSpPr>
          <p:cNvPr id="29" name="Google Shape;29;p5"/>
          <p:cNvSpPr/>
          <p:nvPr/>
        </p:nvSpPr>
        <p:spPr>
          <a:xfrm rot="3600066">
            <a:off x="5556989" y="-1190502"/>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5"/>
          <p:cNvSpPr/>
          <p:nvPr/>
        </p:nvSpPr>
        <p:spPr>
          <a:xfrm rot="-7199934">
            <a:off x="-2627986" y="2609973"/>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5"/>
          <p:cNvSpPr/>
          <p:nvPr/>
        </p:nvSpPr>
        <p:spPr>
          <a:xfrm>
            <a:off x="0" y="4603500"/>
            <a:ext cx="9144000" cy="540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5"/>
          <p:cNvSpPr/>
          <p:nvPr/>
        </p:nvSpPr>
        <p:spPr>
          <a:xfrm>
            <a:off x="0" y="0"/>
            <a:ext cx="9144000" cy="5143500"/>
          </a:xfrm>
          <a:prstGeom prst="frame">
            <a:avLst>
              <a:gd name="adj1" fmla="val 240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5"/>
          <p:cNvSpPr txBox="1">
            <a:spLocks noGrp="1"/>
          </p:cNvSpPr>
          <p:nvPr>
            <p:ph type="title"/>
          </p:nvPr>
        </p:nvSpPr>
        <p:spPr>
          <a:xfrm>
            <a:off x="720000" y="540000"/>
            <a:ext cx="7704000" cy="67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4" name="Google Shape;34;p5"/>
          <p:cNvSpPr txBox="1">
            <a:spLocks noGrp="1"/>
          </p:cNvSpPr>
          <p:nvPr>
            <p:ph type="title" idx="2"/>
          </p:nvPr>
        </p:nvSpPr>
        <p:spPr>
          <a:xfrm>
            <a:off x="936000" y="1902063"/>
            <a:ext cx="3528000" cy="554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5" name="Google Shape;35;p5"/>
          <p:cNvSpPr txBox="1">
            <a:spLocks noGrp="1"/>
          </p:cNvSpPr>
          <p:nvPr>
            <p:ph type="subTitle" idx="1"/>
          </p:nvPr>
        </p:nvSpPr>
        <p:spPr>
          <a:xfrm>
            <a:off x="936000" y="2379963"/>
            <a:ext cx="3528000" cy="1262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36" name="Google Shape;36;p5"/>
          <p:cNvSpPr txBox="1">
            <a:spLocks noGrp="1"/>
          </p:cNvSpPr>
          <p:nvPr>
            <p:ph type="title" idx="3"/>
          </p:nvPr>
        </p:nvSpPr>
        <p:spPr>
          <a:xfrm>
            <a:off x="4680000" y="1902063"/>
            <a:ext cx="3528000" cy="554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7" name="Google Shape;37;p5"/>
          <p:cNvSpPr txBox="1">
            <a:spLocks noGrp="1"/>
          </p:cNvSpPr>
          <p:nvPr>
            <p:ph type="subTitle" idx="4"/>
          </p:nvPr>
        </p:nvSpPr>
        <p:spPr>
          <a:xfrm>
            <a:off x="4680000" y="2379963"/>
            <a:ext cx="3528000" cy="1262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6"/>
          <p:cNvSpPr/>
          <p:nvPr/>
        </p:nvSpPr>
        <p:spPr>
          <a:xfrm rot="-3600066" flipH="1">
            <a:off x="-2627986" y="-1190502"/>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6"/>
          <p:cNvSpPr/>
          <p:nvPr/>
        </p:nvSpPr>
        <p:spPr>
          <a:xfrm rot="7199934" flipH="1">
            <a:off x="5556989" y="2609973"/>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6"/>
          <p:cNvSpPr/>
          <p:nvPr/>
        </p:nvSpPr>
        <p:spPr>
          <a:xfrm>
            <a:off x="0" y="4603500"/>
            <a:ext cx="9144000" cy="540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6"/>
          <p:cNvSpPr/>
          <p:nvPr/>
        </p:nvSpPr>
        <p:spPr>
          <a:xfrm>
            <a:off x="0" y="0"/>
            <a:ext cx="9144000" cy="5143500"/>
          </a:xfrm>
          <a:prstGeom prst="frame">
            <a:avLst>
              <a:gd name="adj1" fmla="val 240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6"/>
          <p:cNvSpPr txBox="1">
            <a:spLocks noGrp="1"/>
          </p:cNvSpPr>
          <p:nvPr>
            <p:ph type="title"/>
          </p:nvPr>
        </p:nvSpPr>
        <p:spPr>
          <a:xfrm>
            <a:off x="720000" y="540000"/>
            <a:ext cx="7704000" cy="67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2"/>
        <p:cNvGrpSpPr/>
        <p:nvPr/>
      </p:nvGrpSpPr>
      <p:grpSpPr>
        <a:xfrm>
          <a:off x="0" y="0"/>
          <a:ext cx="0" cy="0"/>
          <a:chOff x="0" y="0"/>
          <a:chExt cx="0" cy="0"/>
        </a:xfrm>
      </p:grpSpPr>
      <p:sp>
        <p:nvSpPr>
          <p:cNvPr id="53" name="Google Shape;53;p8"/>
          <p:cNvSpPr/>
          <p:nvPr/>
        </p:nvSpPr>
        <p:spPr>
          <a:xfrm rot="7199923" flipH="1">
            <a:off x="4400588" y="1296864"/>
            <a:ext cx="7132141" cy="4273582"/>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8"/>
          <p:cNvSpPr/>
          <p:nvPr/>
        </p:nvSpPr>
        <p:spPr>
          <a:xfrm rot="-3600066" flipH="1">
            <a:off x="-2627981" y="-1190502"/>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8"/>
          <p:cNvSpPr/>
          <p:nvPr/>
        </p:nvSpPr>
        <p:spPr>
          <a:xfrm>
            <a:off x="0" y="0"/>
            <a:ext cx="9144000" cy="5143500"/>
          </a:xfrm>
          <a:prstGeom prst="frame">
            <a:avLst>
              <a:gd name="adj1" fmla="val 240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8"/>
          <p:cNvSpPr txBox="1">
            <a:spLocks noGrp="1"/>
          </p:cNvSpPr>
          <p:nvPr>
            <p:ph type="title"/>
          </p:nvPr>
        </p:nvSpPr>
        <p:spPr>
          <a:xfrm>
            <a:off x="720000" y="1219288"/>
            <a:ext cx="3888000" cy="2031900"/>
          </a:xfrm>
          <a:prstGeom prst="rect">
            <a:avLst/>
          </a:prstGeom>
          <a:solidFill>
            <a:schemeClr val="accent5"/>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82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7"/>
        <p:cNvGrpSpPr/>
        <p:nvPr/>
      </p:nvGrpSpPr>
      <p:grpSpPr>
        <a:xfrm>
          <a:off x="0" y="0"/>
          <a:ext cx="0" cy="0"/>
          <a:chOff x="0" y="0"/>
          <a:chExt cx="0" cy="0"/>
        </a:xfrm>
      </p:grpSpPr>
      <p:sp>
        <p:nvSpPr>
          <p:cNvPr id="58" name="Google Shape;58;p9"/>
          <p:cNvSpPr/>
          <p:nvPr/>
        </p:nvSpPr>
        <p:spPr>
          <a:xfrm rot="-7199923">
            <a:off x="-2388729" y="1296864"/>
            <a:ext cx="7132141" cy="4273582"/>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9"/>
          <p:cNvSpPr/>
          <p:nvPr/>
        </p:nvSpPr>
        <p:spPr>
          <a:xfrm rot="3600066">
            <a:off x="5556989" y="-1190502"/>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9"/>
          <p:cNvSpPr/>
          <p:nvPr/>
        </p:nvSpPr>
        <p:spPr>
          <a:xfrm>
            <a:off x="0" y="0"/>
            <a:ext cx="9144000" cy="5143500"/>
          </a:xfrm>
          <a:prstGeom prst="frame">
            <a:avLst>
              <a:gd name="adj1" fmla="val 240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9"/>
          <p:cNvSpPr txBox="1">
            <a:spLocks noGrp="1"/>
          </p:cNvSpPr>
          <p:nvPr>
            <p:ph type="subTitle" idx="1"/>
          </p:nvPr>
        </p:nvSpPr>
        <p:spPr>
          <a:xfrm>
            <a:off x="5004000" y="2217750"/>
            <a:ext cx="3420000" cy="1477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62" name="Google Shape;62;p9"/>
          <p:cNvSpPr txBox="1">
            <a:spLocks noGrp="1"/>
          </p:cNvSpPr>
          <p:nvPr>
            <p:ph type="title"/>
          </p:nvPr>
        </p:nvSpPr>
        <p:spPr>
          <a:xfrm>
            <a:off x="5004000" y="1448250"/>
            <a:ext cx="3420000" cy="769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sz="38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6"/>
        <p:cNvGrpSpPr/>
        <p:nvPr/>
      </p:nvGrpSpPr>
      <p:grpSpPr>
        <a:xfrm>
          <a:off x="0" y="0"/>
          <a:ext cx="0" cy="0"/>
          <a:chOff x="0" y="0"/>
          <a:chExt cx="0" cy="0"/>
        </a:xfrm>
      </p:grpSpPr>
      <p:sp>
        <p:nvSpPr>
          <p:cNvPr id="67" name="Google Shape;67;p11"/>
          <p:cNvSpPr/>
          <p:nvPr/>
        </p:nvSpPr>
        <p:spPr>
          <a:xfrm rot="-3600066" flipH="1">
            <a:off x="-2627986" y="-1190502"/>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1"/>
          <p:cNvSpPr/>
          <p:nvPr/>
        </p:nvSpPr>
        <p:spPr>
          <a:xfrm rot="7199934" flipH="1">
            <a:off x="5556989" y="2609973"/>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1"/>
          <p:cNvSpPr/>
          <p:nvPr/>
        </p:nvSpPr>
        <p:spPr>
          <a:xfrm>
            <a:off x="0" y="0"/>
            <a:ext cx="9144000" cy="5143500"/>
          </a:xfrm>
          <a:prstGeom prst="frame">
            <a:avLst>
              <a:gd name="adj1" fmla="val 240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1"/>
          <p:cNvSpPr txBox="1">
            <a:spLocks noGrp="1"/>
          </p:cNvSpPr>
          <p:nvPr>
            <p:ph type="title" hasCustomPrompt="1"/>
          </p:nvPr>
        </p:nvSpPr>
        <p:spPr>
          <a:xfrm>
            <a:off x="1332000" y="1335963"/>
            <a:ext cx="6480000" cy="1293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0000"/>
              <a:buNone/>
              <a:defRPr sz="72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71" name="Google Shape;71;p11"/>
          <p:cNvSpPr txBox="1">
            <a:spLocks noGrp="1"/>
          </p:cNvSpPr>
          <p:nvPr>
            <p:ph type="subTitle" idx="1"/>
          </p:nvPr>
        </p:nvSpPr>
        <p:spPr>
          <a:xfrm>
            <a:off x="2052000" y="2705163"/>
            <a:ext cx="5040000" cy="431100"/>
          </a:xfrm>
          <a:prstGeom prst="rect">
            <a:avLst/>
          </a:prstGeom>
          <a:solidFill>
            <a:schemeClr val="accent5"/>
          </a:solid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600"/>
              <a:buNone/>
              <a:defRPr sz="1600">
                <a:solidFill>
                  <a:schemeClr val="dk1"/>
                </a:solidFill>
              </a:defRPr>
            </a:lvl2pPr>
            <a:lvl3pPr lvl="2" algn="ctr" rtl="0">
              <a:lnSpc>
                <a:spcPct val="100000"/>
              </a:lnSpc>
              <a:spcBef>
                <a:spcPts val="0"/>
              </a:spcBef>
              <a:spcAft>
                <a:spcPts val="0"/>
              </a:spcAft>
              <a:buClr>
                <a:schemeClr val="dk1"/>
              </a:buClr>
              <a:buSzPts val="1600"/>
              <a:buNone/>
              <a:defRPr sz="1600">
                <a:solidFill>
                  <a:schemeClr val="dk1"/>
                </a:solidFill>
              </a:defRPr>
            </a:lvl3pPr>
            <a:lvl4pPr lvl="3" algn="ctr" rtl="0">
              <a:lnSpc>
                <a:spcPct val="100000"/>
              </a:lnSpc>
              <a:spcBef>
                <a:spcPts val="0"/>
              </a:spcBef>
              <a:spcAft>
                <a:spcPts val="0"/>
              </a:spcAft>
              <a:buClr>
                <a:schemeClr val="dk1"/>
              </a:buClr>
              <a:buSzPts val="1600"/>
              <a:buNone/>
              <a:defRPr sz="1600">
                <a:solidFill>
                  <a:schemeClr val="dk1"/>
                </a:solidFill>
              </a:defRPr>
            </a:lvl4pPr>
            <a:lvl5pPr lvl="4" algn="ctr" rtl="0">
              <a:lnSpc>
                <a:spcPct val="100000"/>
              </a:lnSpc>
              <a:spcBef>
                <a:spcPts val="0"/>
              </a:spcBef>
              <a:spcAft>
                <a:spcPts val="0"/>
              </a:spcAft>
              <a:buClr>
                <a:schemeClr val="dk1"/>
              </a:buClr>
              <a:buSzPts val="1600"/>
              <a:buNone/>
              <a:defRPr sz="1600">
                <a:solidFill>
                  <a:schemeClr val="dk1"/>
                </a:solidFill>
              </a:defRPr>
            </a:lvl5pPr>
            <a:lvl6pPr lvl="5" algn="ctr" rtl="0">
              <a:lnSpc>
                <a:spcPct val="100000"/>
              </a:lnSpc>
              <a:spcBef>
                <a:spcPts val="0"/>
              </a:spcBef>
              <a:spcAft>
                <a:spcPts val="0"/>
              </a:spcAft>
              <a:buClr>
                <a:schemeClr val="dk1"/>
              </a:buClr>
              <a:buSzPts val="1600"/>
              <a:buNone/>
              <a:defRPr sz="1600">
                <a:solidFill>
                  <a:schemeClr val="dk1"/>
                </a:solidFill>
              </a:defRPr>
            </a:lvl6pPr>
            <a:lvl7pPr lvl="6" algn="ctr" rtl="0">
              <a:lnSpc>
                <a:spcPct val="100000"/>
              </a:lnSpc>
              <a:spcBef>
                <a:spcPts val="0"/>
              </a:spcBef>
              <a:spcAft>
                <a:spcPts val="0"/>
              </a:spcAft>
              <a:buClr>
                <a:schemeClr val="dk1"/>
              </a:buClr>
              <a:buSzPts val="1600"/>
              <a:buNone/>
              <a:defRPr sz="1600">
                <a:solidFill>
                  <a:schemeClr val="dk1"/>
                </a:solidFill>
              </a:defRPr>
            </a:lvl7pPr>
            <a:lvl8pPr lvl="7" algn="ctr" rtl="0">
              <a:lnSpc>
                <a:spcPct val="100000"/>
              </a:lnSpc>
              <a:spcBef>
                <a:spcPts val="0"/>
              </a:spcBef>
              <a:spcAft>
                <a:spcPts val="0"/>
              </a:spcAft>
              <a:buClr>
                <a:schemeClr val="dk1"/>
              </a:buClr>
              <a:buSzPts val="1600"/>
              <a:buNone/>
              <a:defRPr sz="1600">
                <a:solidFill>
                  <a:schemeClr val="dk1"/>
                </a:solidFill>
              </a:defRPr>
            </a:lvl8pPr>
            <a:lvl9pPr lvl="8" algn="ctr" rtl="0">
              <a:lnSpc>
                <a:spcPct val="100000"/>
              </a:lnSpc>
              <a:spcBef>
                <a:spcPts val="0"/>
              </a:spcBef>
              <a:spcAft>
                <a:spcPts val="0"/>
              </a:spcAft>
              <a:buClr>
                <a:schemeClr val="dk1"/>
              </a:buClr>
              <a:buSzPts val="1600"/>
              <a:buNone/>
              <a:defRPr sz="1600">
                <a:solidFill>
                  <a:schemeClr val="dk1"/>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CUSTOM_11_1">
    <p:spTree>
      <p:nvGrpSpPr>
        <p:cNvPr id="1" name="Shape 73"/>
        <p:cNvGrpSpPr/>
        <p:nvPr/>
      </p:nvGrpSpPr>
      <p:grpSpPr>
        <a:xfrm>
          <a:off x="0" y="0"/>
          <a:ext cx="0" cy="0"/>
          <a:chOff x="0" y="0"/>
          <a:chExt cx="0" cy="0"/>
        </a:xfrm>
      </p:grpSpPr>
      <p:sp>
        <p:nvSpPr>
          <p:cNvPr id="74" name="Google Shape;74;p13"/>
          <p:cNvSpPr/>
          <p:nvPr/>
        </p:nvSpPr>
        <p:spPr>
          <a:xfrm rot="3600066">
            <a:off x="5556989" y="-1190502"/>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3"/>
          <p:cNvSpPr/>
          <p:nvPr/>
        </p:nvSpPr>
        <p:spPr>
          <a:xfrm rot="-7199934">
            <a:off x="-2627986" y="2609973"/>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3"/>
          <p:cNvSpPr/>
          <p:nvPr/>
        </p:nvSpPr>
        <p:spPr>
          <a:xfrm>
            <a:off x="0" y="4603500"/>
            <a:ext cx="9144000" cy="540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3"/>
          <p:cNvSpPr/>
          <p:nvPr/>
        </p:nvSpPr>
        <p:spPr>
          <a:xfrm>
            <a:off x="0" y="0"/>
            <a:ext cx="9144000" cy="5143500"/>
          </a:xfrm>
          <a:prstGeom prst="frame">
            <a:avLst>
              <a:gd name="adj1" fmla="val 240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3"/>
          <p:cNvSpPr txBox="1">
            <a:spLocks noGrp="1"/>
          </p:cNvSpPr>
          <p:nvPr>
            <p:ph type="title"/>
          </p:nvPr>
        </p:nvSpPr>
        <p:spPr>
          <a:xfrm>
            <a:off x="1752300" y="1587600"/>
            <a:ext cx="2663400" cy="5541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9" name="Google Shape;79;p13"/>
          <p:cNvSpPr txBox="1">
            <a:spLocks noGrp="1"/>
          </p:cNvSpPr>
          <p:nvPr>
            <p:ph type="title" idx="2" hasCustomPrompt="1"/>
          </p:nvPr>
        </p:nvSpPr>
        <p:spPr>
          <a:xfrm>
            <a:off x="1028500" y="1587600"/>
            <a:ext cx="647700" cy="554100"/>
          </a:xfrm>
          <a:prstGeom prst="rect">
            <a:avLst/>
          </a:prstGeom>
          <a:solidFill>
            <a:schemeClr val="accent5"/>
          </a:solidFill>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80" name="Google Shape;80;p13"/>
          <p:cNvSpPr txBox="1">
            <a:spLocks noGrp="1"/>
          </p:cNvSpPr>
          <p:nvPr>
            <p:ph type="subTitle" idx="1"/>
          </p:nvPr>
        </p:nvSpPr>
        <p:spPr>
          <a:xfrm>
            <a:off x="1752300" y="2065500"/>
            <a:ext cx="2663400" cy="615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81" name="Google Shape;81;p13"/>
          <p:cNvSpPr txBox="1">
            <a:spLocks noGrp="1"/>
          </p:cNvSpPr>
          <p:nvPr>
            <p:ph type="title" idx="3"/>
          </p:nvPr>
        </p:nvSpPr>
        <p:spPr>
          <a:xfrm>
            <a:off x="5448600" y="1587600"/>
            <a:ext cx="2663400" cy="5541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2" name="Google Shape;82;p13"/>
          <p:cNvSpPr txBox="1">
            <a:spLocks noGrp="1"/>
          </p:cNvSpPr>
          <p:nvPr>
            <p:ph type="title" idx="4" hasCustomPrompt="1"/>
          </p:nvPr>
        </p:nvSpPr>
        <p:spPr>
          <a:xfrm>
            <a:off x="4724350" y="1587600"/>
            <a:ext cx="647700" cy="554100"/>
          </a:xfrm>
          <a:prstGeom prst="rect">
            <a:avLst/>
          </a:prstGeom>
          <a:solidFill>
            <a:schemeClr val="accent5"/>
          </a:solidFill>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83" name="Google Shape;83;p13"/>
          <p:cNvSpPr txBox="1">
            <a:spLocks noGrp="1"/>
          </p:cNvSpPr>
          <p:nvPr>
            <p:ph type="subTitle" idx="5"/>
          </p:nvPr>
        </p:nvSpPr>
        <p:spPr>
          <a:xfrm>
            <a:off x="5448600" y="2065500"/>
            <a:ext cx="2663400" cy="615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84" name="Google Shape;84;p13"/>
          <p:cNvSpPr txBox="1">
            <a:spLocks noGrp="1"/>
          </p:cNvSpPr>
          <p:nvPr>
            <p:ph type="title" idx="6"/>
          </p:nvPr>
        </p:nvSpPr>
        <p:spPr>
          <a:xfrm>
            <a:off x="1752797" y="3096000"/>
            <a:ext cx="2663400" cy="5541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5" name="Google Shape;85;p13"/>
          <p:cNvSpPr txBox="1">
            <a:spLocks noGrp="1"/>
          </p:cNvSpPr>
          <p:nvPr>
            <p:ph type="title" idx="7" hasCustomPrompt="1"/>
          </p:nvPr>
        </p:nvSpPr>
        <p:spPr>
          <a:xfrm>
            <a:off x="1028860" y="3096000"/>
            <a:ext cx="647700" cy="554100"/>
          </a:xfrm>
          <a:prstGeom prst="rect">
            <a:avLst/>
          </a:prstGeom>
          <a:solidFill>
            <a:schemeClr val="accent5"/>
          </a:solidFill>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86" name="Google Shape;86;p13"/>
          <p:cNvSpPr txBox="1">
            <a:spLocks noGrp="1"/>
          </p:cNvSpPr>
          <p:nvPr>
            <p:ph type="subTitle" idx="8"/>
          </p:nvPr>
        </p:nvSpPr>
        <p:spPr>
          <a:xfrm>
            <a:off x="1752797" y="3573900"/>
            <a:ext cx="2663400" cy="615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87" name="Google Shape;87;p13"/>
          <p:cNvSpPr txBox="1">
            <a:spLocks noGrp="1"/>
          </p:cNvSpPr>
          <p:nvPr>
            <p:ph type="title" idx="9"/>
          </p:nvPr>
        </p:nvSpPr>
        <p:spPr>
          <a:xfrm>
            <a:off x="5449098" y="3096000"/>
            <a:ext cx="2663400" cy="5541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8" name="Google Shape;88;p13"/>
          <p:cNvSpPr txBox="1">
            <a:spLocks noGrp="1"/>
          </p:cNvSpPr>
          <p:nvPr>
            <p:ph type="title" idx="13" hasCustomPrompt="1"/>
          </p:nvPr>
        </p:nvSpPr>
        <p:spPr>
          <a:xfrm>
            <a:off x="4724710" y="3096000"/>
            <a:ext cx="647700" cy="554100"/>
          </a:xfrm>
          <a:prstGeom prst="rect">
            <a:avLst/>
          </a:prstGeom>
          <a:solidFill>
            <a:schemeClr val="accent5"/>
          </a:solidFill>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89" name="Google Shape;89;p13"/>
          <p:cNvSpPr txBox="1">
            <a:spLocks noGrp="1"/>
          </p:cNvSpPr>
          <p:nvPr>
            <p:ph type="subTitle" idx="14"/>
          </p:nvPr>
        </p:nvSpPr>
        <p:spPr>
          <a:xfrm>
            <a:off x="5449098" y="3573900"/>
            <a:ext cx="2663400" cy="615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90" name="Google Shape;90;p13"/>
          <p:cNvSpPr txBox="1">
            <a:spLocks noGrp="1"/>
          </p:cNvSpPr>
          <p:nvPr>
            <p:ph type="title" idx="15"/>
          </p:nvPr>
        </p:nvSpPr>
        <p:spPr>
          <a:xfrm>
            <a:off x="720000" y="540000"/>
            <a:ext cx="7704000" cy="67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CUSTOM_8">
    <p:spTree>
      <p:nvGrpSpPr>
        <p:cNvPr id="1" name="Shape 254"/>
        <p:cNvGrpSpPr/>
        <p:nvPr/>
      </p:nvGrpSpPr>
      <p:grpSpPr>
        <a:xfrm>
          <a:off x="0" y="0"/>
          <a:ext cx="0" cy="0"/>
          <a:chOff x="0" y="0"/>
          <a:chExt cx="0" cy="0"/>
        </a:xfrm>
      </p:grpSpPr>
      <p:sp>
        <p:nvSpPr>
          <p:cNvPr id="255" name="Google Shape;255;p31"/>
          <p:cNvSpPr/>
          <p:nvPr/>
        </p:nvSpPr>
        <p:spPr>
          <a:xfrm rot="3600066">
            <a:off x="5556989" y="-1190502"/>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1"/>
          <p:cNvSpPr/>
          <p:nvPr/>
        </p:nvSpPr>
        <p:spPr>
          <a:xfrm rot="-7199923">
            <a:off x="-2388729" y="1296864"/>
            <a:ext cx="7132141" cy="4273582"/>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1"/>
          <p:cNvSpPr/>
          <p:nvPr/>
        </p:nvSpPr>
        <p:spPr>
          <a:xfrm>
            <a:off x="0" y="0"/>
            <a:ext cx="9144000" cy="5143500"/>
          </a:xfrm>
          <a:prstGeom prst="frame">
            <a:avLst>
              <a:gd name="adj1" fmla="val 240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6768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1"/>
              </a:buClr>
              <a:buSzPts val="3200"/>
              <a:buFont typeface="Crete Round"/>
              <a:buNone/>
              <a:defRPr sz="3200" b="1">
                <a:solidFill>
                  <a:schemeClr val="accent1"/>
                </a:solidFill>
                <a:latin typeface="Crete Round"/>
                <a:ea typeface="Crete Round"/>
                <a:cs typeface="Crete Round"/>
                <a:sym typeface="Crete Round"/>
              </a:defRPr>
            </a:lvl1pPr>
            <a:lvl2pPr lvl="1" rtl="0">
              <a:lnSpc>
                <a:spcPct val="100000"/>
              </a:lnSpc>
              <a:spcBef>
                <a:spcPts val="0"/>
              </a:spcBef>
              <a:spcAft>
                <a:spcPts val="0"/>
              </a:spcAft>
              <a:buClr>
                <a:schemeClr val="accent1"/>
              </a:buClr>
              <a:buSzPts val="3500"/>
              <a:buFont typeface="Crete Round"/>
              <a:buNone/>
              <a:defRPr sz="3500" b="1">
                <a:solidFill>
                  <a:schemeClr val="accent1"/>
                </a:solidFill>
                <a:latin typeface="Crete Round"/>
                <a:ea typeface="Crete Round"/>
                <a:cs typeface="Crete Round"/>
                <a:sym typeface="Crete Round"/>
              </a:defRPr>
            </a:lvl2pPr>
            <a:lvl3pPr lvl="2" rtl="0">
              <a:lnSpc>
                <a:spcPct val="100000"/>
              </a:lnSpc>
              <a:spcBef>
                <a:spcPts val="0"/>
              </a:spcBef>
              <a:spcAft>
                <a:spcPts val="0"/>
              </a:spcAft>
              <a:buClr>
                <a:schemeClr val="accent1"/>
              </a:buClr>
              <a:buSzPts val="3500"/>
              <a:buFont typeface="Crete Round"/>
              <a:buNone/>
              <a:defRPr sz="3500" b="1">
                <a:solidFill>
                  <a:schemeClr val="accent1"/>
                </a:solidFill>
                <a:latin typeface="Crete Round"/>
                <a:ea typeface="Crete Round"/>
                <a:cs typeface="Crete Round"/>
                <a:sym typeface="Crete Round"/>
              </a:defRPr>
            </a:lvl3pPr>
            <a:lvl4pPr lvl="3" rtl="0">
              <a:lnSpc>
                <a:spcPct val="100000"/>
              </a:lnSpc>
              <a:spcBef>
                <a:spcPts val="0"/>
              </a:spcBef>
              <a:spcAft>
                <a:spcPts val="0"/>
              </a:spcAft>
              <a:buClr>
                <a:schemeClr val="accent1"/>
              </a:buClr>
              <a:buSzPts val="3500"/>
              <a:buFont typeface="Crete Round"/>
              <a:buNone/>
              <a:defRPr sz="3500" b="1">
                <a:solidFill>
                  <a:schemeClr val="accent1"/>
                </a:solidFill>
                <a:latin typeface="Crete Round"/>
                <a:ea typeface="Crete Round"/>
                <a:cs typeface="Crete Round"/>
                <a:sym typeface="Crete Round"/>
              </a:defRPr>
            </a:lvl4pPr>
            <a:lvl5pPr lvl="4" rtl="0">
              <a:lnSpc>
                <a:spcPct val="100000"/>
              </a:lnSpc>
              <a:spcBef>
                <a:spcPts val="0"/>
              </a:spcBef>
              <a:spcAft>
                <a:spcPts val="0"/>
              </a:spcAft>
              <a:buClr>
                <a:schemeClr val="accent1"/>
              </a:buClr>
              <a:buSzPts val="3500"/>
              <a:buFont typeface="Crete Round"/>
              <a:buNone/>
              <a:defRPr sz="3500" b="1">
                <a:solidFill>
                  <a:schemeClr val="accent1"/>
                </a:solidFill>
                <a:latin typeface="Crete Round"/>
                <a:ea typeface="Crete Round"/>
                <a:cs typeface="Crete Round"/>
                <a:sym typeface="Crete Round"/>
              </a:defRPr>
            </a:lvl5pPr>
            <a:lvl6pPr lvl="5" rtl="0">
              <a:lnSpc>
                <a:spcPct val="100000"/>
              </a:lnSpc>
              <a:spcBef>
                <a:spcPts val="0"/>
              </a:spcBef>
              <a:spcAft>
                <a:spcPts val="0"/>
              </a:spcAft>
              <a:buClr>
                <a:schemeClr val="accent1"/>
              </a:buClr>
              <a:buSzPts val="3500"/>
              <a:buFont typeface="Crete Round"/>
              <a:buNone/>
              <a:defRPr sz="3500" b="1">
                <a:solidFill>
                  <a:schemeClr val="accent1"/>
                </a:solidFill>
                <a:latin typeface="Crete Round"/>
                <a:ea typeface="Crete Round"/>
                <a:cs typeface="Crete Round"/>
                <a:sym typeface="Crete Round"/>
              </a:defRPr>
            </a:lvl6pPr>
            <a:lvl7pPr lvl="6" rtl="0">
              <a:lnSpc>
                <a:spcPct val="100000"/>
              </a:lnSpc>
              <a:spcBef>
                <a:spcPts val="0"/>
              </a:spcBef>
              <a:spcAft>
                <a:spcPts val="0"/>
              </a:spcAft>
              <a:buClr>
                <a:schemeClr val="accent1"/>
              </a:buClr>
              <a:buSzPts val="3500"/>
              <a:buFont typeface="Crete Round"/>
              <a:buNone/>
              <a:defRPr sz="3500" b="1">
                <a:solidFill>
                  <a:schemeClr val="accent1"/>
                </a:solidFill>
                <a:latin typeface="Crete Round"/>
                <a:ea typeface="Crete Round"/>
                <a:cs typeface="Crete Round"/>
                <a:sym typeface="Crete Round"/>
              </a:defRPr>
            </a:lvl7pPr>
            <a:lvl8pPr lvl="7" rtl="0">
              <a:lnSpc>
                <a:spcPct val="100000"/>
              </a:lnSpc>
              <a:spcBef>
                <a:spcPts val="0"/>
              </a:spcBef>
              <a:spcAft>
                <a:spcPts val="0"/>
              </a:spcAft>
              <a:buClr>
                <a:schemeClr val="accent1"/>
              </a:buClr>
              <a:buSzPts val="3500"/>
              <a:buFont typeface="Crete Round"/>
              <a:buNone/>
              <a:defRPr sz="3500" b="1">
                <a:solidFill>
                  <a:schemeClr val="accent1"/>
                </a:solidFill>
                <a:latin typeface="Crete Round"/>
                <a:ea typeface="Crete Round"/>
                <a:cs typeface="Crete Round"/>
                <a:sym typeface="Crete Round"/>
              </a:defRPr>
            </a:lvl8pPr>
            <a:lvl9pPr lvl="8" rtl="0">
              <a:lnSpc>
                <a:spcPct val="100000"/>
              </a:lnSpc>
              <a:spcBef>
                <a:spcPts val="0"/>
              </a:spcBef>
              <a:spcAft>
                <a:spcPts val="0"/>
              </a:spcAft>
              <a:buClr>
                <a:schemeClr val="accent1"/>
              </a:buClr>
              <a:buSzPts val="3500"/>
              <a:buFont typeface="Crete Round"/>
              <a:buNone/>
              <a:defRPr sz="3500" b="1">
                <a:solidFill>
                  <a:schemeClr val="accent1"/>
                </a:solidFill>
                <a:latin typeface="Crete Round"/>
                <a:ea typeface="Crete Round"/>
                <a:cs typeface="Crete Round"/>
                <a:sym typeface="Crete Round"/>
              </a:defRPr>
            </a:lvl9pPr>
          </a:lstStyle>
          <a:p>
            <a:endParaRPr/>
          </a:p>
        </p:txBody>
      </p:sp>
      <p:sp>
        <p:nvSpPr>
          <p:cNvPr id="7" name="Google Shape;7;p1"/>
          <p:cNvSpPr txBox="1">
            <a:spLocks noGrp="1"/>
          </p:cNvSpPr>
          <p:nvPr>
            <p:ph type="body" idx="1"/>
          </p:nvPr>
        </p:nvSpPr>
        <p:spPr>
          <a:xfrm>
            <a:off x="720000" y="1216800"/>
            <a:ext cx="7704000" cy="3386700"/>
          </a:xfrm>
          <a:prstGeom prst="rect">
            <a:avLst/>
          </a:prstGeom>
          <a:noFill/>
          <a:ln>
            <a:noFill/>
          </a:ln>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2"/>
              </a:buClr>
              <a:buSzPts val="1400"/>
              <a:buFont typeface="Montserrat Medium"/>
              <a:buChar char="●"/>
              <a:defRPr>
                <a:solidFill>
                  <a:schemeClr val="dk1"/>
                </a:solidFill>
                <a:latin typeface="Montserrat Medium"/>
                <a:ea typeface="Montserrat Medium"/>
                <a:cs typeface="Montserrat Medium"/>
                <a:sym typeface="Montserrat Medium"/>
              </a:defRPr>
            </a:lvl1pPr>
            <a:lvl2pPr marL="914400" lvl="1" indent="-317500" rtl="0">
              <a:lnSpc>
                <a:spcPct val="100000"/>
              </a:lnSpc>
              <a:spcBef>
                <a:spcPts val="1600"/>
              </a:spcBef>
              <a:spcAft>
                <a:spcPts val="0"/>
              </a:spcAft>
              <a:buClr>
                <a:schemeClr val="dk2"/>
              </a:buClr>
              <a:buSzPts val="1400"/>
              <a:buFont typeface="Montserrat Medium"/>
              <a:buChar char="○"/>
              <a:defRPr>
                <a:solidFill>
                  <a:schemeClr val="dk1"/>
                </a:solidFill>
                <a:latin typeface="Montserrat Medium"/>
                <a:ea typeface="Montserrat Medium"/>
                <a:cs typeface="Montserrat Medium"/>
                <a:sym typeface="Montserrat Medium"/>
              </a:defRPr>
            </a:lvl2pPr>
            <a:lvl3pPr marL="1371600" lvl="2" indent="-317500" rtl="0">
              <a:lnSpc>
                <a:spcPct val="100000"/>
              </a:lnSpc>
              <a:spcBef>
                <a:spcPts val="1600"/>
              </a:spcBef>
              <a:spcAft>
                <a:spcPts val="0"/>
              </a:spcAft>
              <a:buClr>
                <a:schemeClr val="dk2"/>
              </a:buClr>
              <a:buSzPts val="1400"/>
              <a:buFont typeface="Montserrat Medium"/>
              <a:buChar char="■"/>
              <a:defRPr>
                <a:solidFill>
                  <a:schemeClr val="dk1"/>
                </a:solidFill>
                <a:latin typeface="Montserrat Medium"/>
                <a:ea typeface="Montserrat Medium"/>
                <a:cs typeface="Montserrat Medium"/>
                <a:sym typeface="Montserrat Medium"/>
              </a:defRPr>
            </a:lvl3pPr>
            <a:lvl4pPr marL="1828800" lvl="3" indent="-317500" rtl="0">
              <a:lnSpc>
                <a:spcPct val="100000"/>
              </a:lnSpc>
              <a:spcBef>
                <a:spcPts val="1600"/>
              </a:spcBef>
              <a:spcAft>
                <a:spcPts val="0"/>
              </a:spcAft>
              <a:buClr>
                <a:schemeClr val="dk2"/>
              </a:buClr>
              <a:buSzPts val="1400"/>
              <a:buFont typeface="Montserrat Medium"/>
              <a:buChar char="●"/>
              <a:defRPr>
                <a:solidFill>
                  <a:schemeClr val="dk1"/>
                </a:solidFill>
                <a:latin typeface="Montserrat Medium"/>
                <a:ea typeface="Montserrat Medium"/>
                <a:cs typeface="Montserrat Medium"/>
                <a:sym typeface="Montserrat Medium"/>
              </a:defRPr>
            </a:lvl4pPr>
            <a:lvl5pPr marL="2286000" lvl="4" indent="-317500" rtl="0">
              <a:lnSpc>
                <a:spcPct val="100000"/>
              </a:lnSpc>
              <a:spcBef>
                <a:spcPts val="1600"/>
              </a:spcBef>
              <a:spcAft>
                <a:spcPts val="0"/>
              </a:spcAft>
              <a:buClr>
                <a:schemeClr val="dk2"/>
              </a:buClr>
              <a:buSzPts val="1400"/>
              <a:buFont typeface="Montserrat Medium"/>
              <a:buChar char="○"/>
              <a:defRPr>
                <a:solidFill>
                  <a:schemeClr val="dk1"/>
                </a:solidFill>
                <a:latin typeface="Montserrat Medium"/>
                <a:ea typeface="Montserrat Medium"/>
                <a:cs typeface="Montserrat Medium"/>
                <a:sym typeface="Montserrat Medium"/>
              </a:defRPr>
            </a:lvl5pPr>
            <a:lvl6pPr marL="2743200" lvl="5" indent="-317500" rtl="0">
              <a:lnSpc>
                <a:spcPct val="100000"/>
              </a:lnSpc>
              <a:spcBef>
                <a:spcPts val="1600"/>
              </a:spcBef>
              <a:spcAft>
                <a:spcPts val="0"/>
              </a:spcAft>
              <a:buClr>
                <a:schemeClr val="dk2"/>
              </a:buClr>
              <a:buSzPts val="1400"/>
              <a:buFont typeface="Montserrat Medium"/>
              <a:buChar char="■"/>
              <a:defRPr>
                <a:solidFill>
                  <a:schemeClr val="dk1"/>
                </a:solidFill>
                <a:latin typeface="Montserrat Medium"/>
                <a:ea typeface="Montserrat Medium"/>
                <a:cs typeface="Montserrat Medium"/>
                <a:sym typeface="Montserrat Medium"/>
              </a:defRPr>
            </a:lvl6pPr>
            <a:lvl7pPr marL="3200400" lvl="6" indent="-317500" rtl="0">
              <a:lnSpc>
                <a:spcPct val="100000"/>
              </a:lnSpc>
              <a:spcBef>
                <a:spcPts val="1600"/>
              </a:spcBef>
              <a:spcAft>
                <a:spcPts val="0"/>
              </a:spcAft>
              <a:buClr>
                <a:schemeClr val="dk2"/>
              </a:buClr>
              <a:buSzPts val="1400"/>
              <a:buFont typeface="Montserrat Medium"/>
              <a:buChar char="●"/>
              <a:defRPr>
                <a:solidFill>
                  <a:schemeClr val="dk1"/>
                </a:solidFill>
                <a:latin typeface="Montserrat Medium"/>
                <a:ea typeface="Montserrat Medium"/>
                <a:cs typeface="Montserrat Medium"/>
                <a:sym typeface="Montserrat Medium"/>
              </a:defRPr>
            </a:lvl7pPr>
            <a:lvl8pPr marL="3657600" lvl="7" indent="-317500" rtl="0">
              <a:lnSpc>
                <a:spcPct val="100000"/>
              </a:lnSpc>
              <a:spcBef>
                <a:spcPts val="1600"/>
              </a:spcBef>
              <a:spcAft>
                <a:spcPts val="0"/>
              </a:spcAft>
              <a:buClr>
                <a:schemeClr val="dk2"/>
              </a:buClr>
              <a:buSzPts val="1400"/>
              <a:buFont typeface="Montserrat Medium"/>
              <a:buChar char="○"/>
              <a:defRPr>
                <a:solidFill>
                  <a:schemeClr val="dk1"/>
                </a:solidFill>
                <a:latin typeface="Montserrat Medium"/>
                <a:ea typeface="Montserrat Medium"/>
                <a:cs typeface="Montserrat Medium"/>
                <a:sym typeface="Montserrat Medium"/>
              </a:defRPr>
            </a:lvl8pPr>
            <a:lvl9pPr marL="4114800" lvl="8" indent="-317500" rtl="0">
              <a:lnSpc>
                <a:spcPct val="100000"/>
              </a:lnSpc>
              <a:spcBef>
                <a:spcPts val="1600"/>
              </a:spcBef>
              <a:spcAft>
                <a:spcPts val="1600"/>
              </a:spcAft>
              <a:buClr>
                <a:schemeClr val="dk2"/>
              </a:buClr>
              <a:buSzPts val="1400"/>
              <a:buFont typeface="Montserrat Medium"/>
              <a:buChar char="■"/>
              <a:defRPr>
                <a:solidFill>
                  <a:schemeClr val="dk1"/>
                </a:solidFill>
                <a:latin typeface="Montserrat Medium"/>
                <a:ea typeface="Montserrat Medium"/>
                <a:cs typeface="Montserrat Medium"/>
                <a:sym typeface="Montserrat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4" r:id="rId5"/>
    <p:sldLayoutId id="2147483655" r:id="rId6"/>
    <p:sldLayoutId id="2147483657" r:id="rId7"/>
    <p:sldLayoutId id="2147483659" r:id="rId8"/>
    <p:sldLayoutId id="2147483677" r:id="rId9"/>
    <p:sldLayoutId id="214748367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4" name="Google Shape;274;p36"/>
          <p:cNvSpPr txBox="1">
            <a:spLocks noGrp="1"/>
          </p:cNvSpPr>
          <p:nvPr>
            <p:ph type="ctrTitle"/>
          </p:nvPr>
        </p:nvSpPr>
        <p:spPr>
          <a:xfrm>
            <a:off x="672171" y="808384"/>
            <a:ext cx="7824291" cy="1847100"/>
          </a:xfrm>
          <a:prstGeom prst="rect">
            <a:avLst/>
          </a:prstGeom>
        </p:spPr>
        <p:txBody>
          <a:bodyPr spcFirstLastPara="1" wrap="square" lIns="90000" tIns="91425" rIns="90000" bIns="91425" anchor="t" anchorCtr="0">
            <a:noAutofit/>
          </a:bodyPr>
          <a:lstStyle/>
          <a:p>
            <a:pPr marL="0" lvl="0" indent="0" algn="ctr" rtl="0">
              <a:lnSpc>
                <a:spcPct val="150000"/>
              </a:lnSpc>
              <a:spcBef>
                <a:spcPts val="0"/>
              </a:spcBef>
              <a:spcAft>
                <a:spcPts val="0"/>
              </a:spcAft>
              <a:buNone/>
            </a:pPr>
            <a:r>
              <a:rPr lang="vi-VN" sz="4000" dirty="0">
                <a:solidFill>
                  <a:srgbClr val="C00000"/>
                </a:solidFill>
                <a:latin typeface="+mn-lt"/>
              </a:rPr>
              <a:t>CHÀO MỪNG CẢ </a:t>
            </a:r>
            <a:r>
              <a:rPr lang="vi-VN" sz="4000">
                <a:solidFill>
                  <a:srgbClr val="C00000"/>
                </a:solidFill>
                <a:latin typeface="+mn-lt"/>
              </a:rPr>
              <a:t>LỚP </a:t>
            </a:r>
            <a:br>
              <a:rPr lang="en-US" sz="4000">
                <a:solidFill>
                  <a:srgbClr val="C00000"/>
                </a:solidFill>
                <a:latin typeface="+mn-lt"/>
              </a:rPr>
            </a:br>
            <a:r>
              <a:rPr lang="vi-VN" sz="4000">
                <a:solidFill>
                  <a:srgbClr val="C00000"/>
                </a:solidFill>
                <a:latin typeface="+mn-lt"/>
              </a:rPr>
              <a:t>ĐẾN </a:t>
            </a:r>
            <a:r>
              <a:rPr lang="vi-VN" sz="4000" dirty="0">
                <a:solidFill>
                  <a:srgbClr val="C00000"/>
                </a:solidFill>
                <a:latin typeface="+mn-lt"/>
              </a:rPr>
              <a:t>VỚI BÀI </a:t>
            </a:r>
            <a:r>
              <a:rPr lang="vi-VN" sz="4000">
                <a:solidFill>
                  <a:srgbClr val="C00000"/>
                </a:solidFill>
                <a:latin typeface="+mn-lt"/>
              </a:rPr>
              <a:t>HỌC MÔN </a:t>
            </a:r>
            <a:r>
              <a:rPr lang="en-US" sz="4000">
                <a:solidFill>
                  <a:srgbClr val="C00000"/>
                </a:solidFill>
                <a:latin typeface="+mn-lt"/>
              </a:rPr>
              <a:t>TOÁN</a:t>
            </a:r>
            <a:r>
              <a:rPr lang="vi-VN" sz="4000">
                <a:solidFill>
                  <a:srgbClr val="C00000"/>
                </a:solidFill>
                <a:latin typeface="+mn-lt"/>
              </a:rPr>
              <a:t>!</a:t>
            </a:r>
            <a:endParaRPr sz="4000" dirty="0">
              <a:solidFill>
                <a:srgbClr val="C00000"/>
              </a:solidFill>
              <a:latin typeface="+mn-lt"/>
            </a:endParaRPr>
          </a:p>
        </p:txBody>
      </p:sp>
      <p:grpSp>
        <p:nvGrpSpPr>
          <p:cNvPr id="360" name="Google Shape;360;p36"/>
          <p:cNvGrpSpPr/>
          <p:nvPr/>
        </p:nvGrpSpPr>
        <p:grpSpPr>
          <a:xfrm flipH="1">
            <a:off x="6868028" y="3955312"/>
            <a:ext cx="2275972" cy="1188188"/>
            <a:chOff x="1699200" y="2989250"/>
            <a:chExt cx="1062000" cy="592125"/>
          </a:xfrm>
        </p:grpSpPr>
        <p:sp>
          <p:nvSpPr>
            <p:cNvPr id="361" name="Google Shape;361;p36"/>
            <p:cNvSpPr/>
            <p:nvPr/>
          </p:nvSpPr>
          <p:spPr>
            <a:xfrm>
              <a:off x="1772525" y="3383300"/>
              <a:ext cx="919000" cy="198075"/>
            </a:xfrm>
            <a:custGeom>
              <a:avLst/>
              <a:gdLst/>
              <a:ahLst/>
              <a:cxnLst/>
              <a:rect l="l" t="t" r="r" b="b"/>
              <a:pathLst>
                <a:path w="36760" h="7923" extrusionOk="0">
                  <a:moveTo>
                    <a:pt x="36749" y="0"/>
                  </a:moveTo>
                  <a:lnTo>
                    <a:pt x="3936" y="44"/>
                  </a:lnTo>
                  <a:cubicBezTo>
                    <a:pt x="2850" y="45"/>
                    <a:pt x="1862" y="485"/>
                    <a:pt x="1152" y="1201"/>
                  </a:cubicBezTo>
                  <a:cubicBezTo>
                    <a:pt x="441" y="1914"/>
                    <a:pt x="0" y="2899"/>
                    <a:pt x="2" y="3989"/>
                  </a:cubicBezTo>
                  <a:cubicBezTo>
                    <a:pt x="4" y="6163"/>
                    <a:pt x="1767" y="7923"/>
                    <a:pt x="3941" y="7923"/>
                  </a:cubicBezTo>
                  <a:cubicBezTo>
                    <a:pt x="3943" y="7923"/>
                    <a:pt x="3945" y="7923"/>
                    <a:pt x="3947" y="7923"/>
                  </a:cubicBezTo>
                  <a:lnTo>
                    <a:pt x="36759" y="7880"/>
                  </a:lnTo>
                  <a:lnTo>
                    <a:pt x="36757" y="6758"/>
                  </a:lnTo>
                  <a:lnTo>
                    <a:pt x="35890" y="6759"/>
                  </a:lnTo>
                  <a:lnTo>
                    <a:pt x="35883" y="1297"/>
                  </a:lnTo>
                  <a:lnTo>
                    <a:pt x="36751" y="1296"/>
                  </a:lnTo>
                  <a:lnTo>
                    <a:pt x="3674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6"/>
            <p:cNvSpPr/>
            <p:nvPr/>
          </p:nvSpPr>
          <p:spPr>
            <a:xfrm>
              <a:off x="1856050" y="3415725"/>
              <a:ext cx="819350" cy="137500"/>
            </a:xfrm>
            <a:custGeom>
              <a:avLst/>
              <a:gdLst/>
              <a:ahLst/>
              <a:cxnLst/>
              <a:rect l="l" t="t" r="r" b="b"/>
              <a:pathLst>
                <a:path w="32774" h="5500" extrusionOk="0">
                  <a:moveTo>
                    <a:pt x="32767" y="0"/>
                  </a:moveTo>
                  <a:lnTo>
                    <a:pt x="2658" y="39"/>
                  </a:lnTo>
                  <a:cubicBezTo>
                    <a:pt x="1923" y="40"/>
                    <a:pt x="1260" y="346"/>
                    <a:pt x="778" y="840"/>
                  </a:cubicBezTo>
                  <a:cubicBezTo>
                    <a:pt x="298" y="1338"/>
                    <a:pt x="1" y="2019"/>
                    <a:pt x="2" y="2774"/>
                  </a:cubicBezTo>
                  <a:cubicBezTo>
                    <a:pt x="4" y="4279"/>
                    <a:pt x="1193" y="5500"/>
                    <a:pt x="2661" y="5500"/>
                  </a:cubicBezTo>
                  <a:cubicBezTo>
                    <a:pt x="2662" y="5500"/>
                    <a:pt x="2664" y="5500"/>
                    <a:pt x="2665" y="5500"/>
                  </a:cubicBezTo>
                  <a:lnTo>
                    <a:pt x="32774" y="5461"/>
                  </a:lnTo>
                  <a:lnTo>
                    <a:pt x="3276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6"/>
            <p:cNvSpPr/>
            <p:nvPr/>
          </p:nvSpPr>
          <p:spPr>
            <a:xfrm>
              <a:off x="1931600" y="3450300"/>
              <a:ext cx="743700" cy="21850"/>
            </a:xfrm>
            <a:custGeom>
              <a:avLst/>
              <a:gdLst/>
              <a:ahLst/>
              <a:cxnLst/>
              <a:rect l="l" t="t" r="r" b="b"/>
              <a:pathLst>
                <a:path w="29748" h="874" extrusionOk="0">
                  <a:moveTo>
                    <a:pt x="29747" y="0"/>
                  </a:moveTo>
                  <a:lnTo>
                    <a:pt x="417" y="38"/>
                  </a:lnTo>
                  <a:cubicBezTo>
                    <a:pt x="188" y="39"/>
                    <a:pt x="0" y="226"/>
                    <a:pt x="0" y="455"/>
                  </a:cubicBezTo>
                  <a:lnTo>
                    <a:pt x="0" y="457"/>
                  </a:lnTo>
                  <a:cubicBezTo>
                    <a:pt x="1" y="686"/>
                    <a:pt x="189" y="873"/>
                    <a:pt x="418" y="873"/>
                  </a:cubicBezTo>
                  <a:lnTo>
                    <a:pt x="29748" y="835"/>
                  </a:lnTo>
                  <a:lnTo>
                    <a:pt x="29747" y="0"/>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6"/>
            <p:cNvSpPr/>
            <p:nvPr/>
          </p:nvSpPr>
          <p:spPr>
            <a:xfrm>
              <a:off x="1931675" y="3501675"/>
              <a:ext cx="743700" cy="21850"/>
            </a:xfrm>
            <a:custGeom>
              <a:avLst/>
              <a:gdLst/>
              <a:ahLst/>
              <a:cxnLst/>
              <a:rect l="l" t="t" r="r" b="b"/>
              <a:pathLst>
                <a:path w="29748" h="874" extrusionOk="0">
                  <a:moveTo>
                    <a:pt x="29747" y="0"/>
                  </a:moveTo>
                  <a:lnTo>
                    <a:pt x="416" y="39"/>
                  </a:lnTo>
                  <a:cubicBezTo>
                    <a:pt x="188" y="39"/>
                    <a:pt x="0" y="227"/>
                    <a:pt x="0" y="455"/>
                  </a:cubicBezTo>
                  <a:lnTo>
                    <a:pt x="0" y="458"/>
                  </a:lnTo>
                  <a:cubicBezTo>
                    <a:pt x="0" y="687"/>
                    <a:pt x="188" y="874"/>
                    <a:pt x="415" y="874"/>
                  </a:cubicBezTo>
                  <a:cubicBezTo>
                    <a:pt x="416" y="874"/>
                    <a:pt x="416" y="874"/>
                    <a:pt x="417" y="874"/>
                  </a:cubicBezTo>
                  <a:lnTo>
                    <a:pt x="29748" y="836"/>
                  </a:lnTo>
                  <a:lnTo>
                    <a:pt x="29747" y="0"/>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6"/>
            <p:cNvSpPr/>
            <p:nvPr/>
          </p:nvSpPr>
          <p:spPr>
            <a:xfrm>
              <a:off x="1699200" y="3186400"/>
              <a:ext cx="919000" cy="198100"/>
            </a:xfrm>
            <a:custGeom>
              <a:avLst/>
              <a:gdLst/>
              <a:ahLst/>
              <a:cxnLst/>
              <a:rect l="l" t="t" r="r" b="b"/>
              <a:pathLst>
                <a:path w="36760" h="7924" extrusionOk="0">
                  <a:moveTo>
                    <a:pt x="36749" y="1"/>
                  </a:moveTo>
                  <a:lnTo>
                    <a:pt x="3937" y="44"/>
                  </a:lnTo>
                  <a:cubicBezTo>
                    <a:pt x="2850" y="45"/>
                    <a:pt x="1864" y="486"/>
                    <a:pt x="1152" y="1201"/>
                  </a:cubicBezTo>
                  <a:cubicBezTo>
                    <a:pt x="442" y="1914"/>
                    <a:pt x="1" y="2899"/>
                    <a:pt x="3" y="3989"/>
                  </a:cubicBezTo>
                  <a:cubicBezTo>
                    <a:pt x="6" y="6163"/>
                    <a:pt x="1768" y="7923"/>
                    <a:pt x="3941" y="7923"/>
                  </a:cubicBezTo>
                  <a:cubicBezTo>
                    <a:pt x="3943" y="7923"/>
                    <a:pt x="3945" y="7923"/>
                    <a:pt x="3947" y="7923"/>
                  </a:cubicBezTo>
                  <a:lnTo>
                    <a:pt x="36760" y="7881"/>
                  </a:lnTo>
                  <a:lnTo>
                    <a:pt x="36759" y="6759"/>
                  </a:lnTo>
                  <a:lnTo>
                    <a:pt x="35891" y="6760"/>
                  </a:lnTo>
                  <a:lnTo>
                    <a:pt x="35884" y="1298"/>
                  </a:lnTo>
                  <a:lnTo>
                    <a:pt x="36751" y="1297"/>
                  </a:lnTo>
                  <a:lnTo>
                    <a:pt x="3674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6"/>
            <p:cNvSpPr/>
            <p:nvPr/>
          </p:nvSpPr>
          <p:spPr>
            <a:xfrm>
              <a:off x="1782750" y="3218825"/>
              <a:ext cx="819350" cy="137550"/>
            </a:xfrm>
            <a:custGeom>
              <a:avLst/>
              <a:gdLst/>
              <a:ahLst/>
              <a:cxnLst/>
              <a:rect l="l" t="t" r="r" b="b"/>
              <a:pathLst>
                <a:path w="32774" h="5502" extrusionOk="0">
                  <a:moveTo>
                    <a:pt x="32767" y="1"/>
                  </a:moveTo>
                  <a:lnTo>
                    <a:pt x="2657" y="40"/>
                  </a:lnTo>
                  <a:cubicBezTo>
                    <a:pt x="1923" y="40"/>
                    <a:pt x="1260" y="348"/>
                    <a:pt x="777" y="841"/>
                  </a:cubicBezTo>
                  <a:cubicBezTo>
                    <a:pt x="297" y="1338"/>
                    <a:pt x="0" y="2020"/>
                    <a:pt x="1" y="2775"/>
                  </a:cubicBezTo>
                  <a:cubicBezTo>
                    <a:pt x="3" y="4280"/>
                    <a:pt x="1194" y="5501"/>
                    <a:pt x="2663" y="5501"/>
                  </a:cubicBezTo>
                  <a:cubicBezTo>
                    <a:pt x="2663" y="5501"/>
                    <a:pt x="2664" y="5501"/>
                    <a:pt x="2664" y="5501"/>
                  </a:cubicBezTo>
                  <a:lnTo>
                    <a:pt x="32773" y="5462"/>
                  </a:lnTo>
                  <a:lnTo>
                    <a:pt x="3276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6"/>
            <p:cNvSpPr/>
            <p:nvPr/>
          </p:nvSpPr>
          <p:spPr>
            <a:xfrm>
              <a:off x="1858275" y="3253400"/>
              <a:ext cx="743725" cy="21850"/>
            </a:xfrm>
            <a:custGeom>
              <a:avLst/>
              <a:gdLst/>
              <a:ahLst/>
              <a:cxnLst/>
              <a:rect l="l" t="t" r="r" b="b"/>
              <a:pathLst>
                <a:path w="29749" h="874" extrusionOk="0">
                  <a:moveTo>
                    <a:pt x="29747" y="1"/>
                  </a:moveTo>
                  <a:lnTo>
                    <a:pt x="417" y="38"/>
                  </a:lnTo>
                  <a:cubicBezTo>
                    <a:pt x="188" y="38"/>
                    <a:pt x="1" y="226"/>
                    <a:pt x="2" y="455"/>
                  </a:cubicBezTo>
                  <a:lnTo>
                    <a:pt x="2" y="457"/>
                  </a:lnTo>
                  <a:cubicBezTo>
                    <a:pt x="2" y="686"/>
                    <a:pt x="189" y="874"/>
                    <a:pt x="418" y="874"/>
                  </a:cubicBezTo>
                  <a:lnTo>
                    <a:pt x="29748" y="836"/>
                  </a:lnTo>
                  <a:lnTo>
                    <a:pt x="29747" y="1"/>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6"/>
            <p:cNvSpPr/>
            <p:nvPr/>
          </p:nvSpPr>
          <p:spPr>
            <a:xfrm>
              <a:off x="1858350" y="3304775"/>
              <a:ext cx="743725" cy="21850"/>
            </a:xfrm>
            <a:custGeom>
              <a:avLst/>
              <a:gdLst/>
              <a:ahLst/>
              <a:cxnLst/>
              <a:rect l="l" t="t" r="r" b="b"/>
              <a:pathLst>
                <a:path w="29749" h="874" extrusionOk="0">
                  <a:moveTo>
                    <a:pt x="29747" y="1"/>
                  </a:moveTo>
                  <a:lnTo>
                    <a:pt x="417" y="39"/>
                  </a:lnTo>
                  <a:cubicBezTo>
                    <a:pt x="188" y="39"/>
                    <a:pt x="1" y="228"/>
                    <a:pt x="1" y="457"/>
                  </a:cubicBezTo>
                  <a:lnTo>
                    <a:pt x="1" y="459"/>
                  </a:lnTo>
                  <a:cubicBezTo>
                    <a:pt x="1" y="687"/>
                    <a:pt x="188" y="874"/>
                    <a:pt x="416" y="874"/>
                  </a:cubicBezTo>
                  <a:cubicBezTo>
                    <a:pt x="417" y="874"/>
                    <a:pt x="418" y="874"/>
                    <a:pt x="418" y="874"/>
                  </a:cubicBezTo>
                  <a:lnTo>
                    <a:pt x="29748" y="837"/>
                  </a:lnTo>
                  <a:lnTo>
                    <a:pt x="29747" y="1"/>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6"/>
            <p:cNvSpPr/>
            <p:nvPr/>
          </p:nvSpPr>
          <p:spPr>
            <a:xfrm>
              <a:off x="1842225" y="2989250"/>
              <a:ext cx="918975" cy="198075"/>
            </a:xfrm>
            <a:custGeom>
              <a:avLst/>
              <a:gdLst/>
              <a:ahLst/>
              <a:cxnLst/>
              <a:rect l="l" t="t" r="r" b="b"/>
              <a:pathLst>
                <a:path w="36759" h="7923" extrusionOk="0">
                  <a:moveTo>
                    <a:pt x="36748" y="1"/>
                  </a:moveTo>
                  <a:lnTo>
                    <a:pt x="3937" y="43"/>
                  </a:lnTo>
                  <a:cubicBezTo>
                    <a:pt x="2849" y="44"/>
                    <a:pt x="1863" y="485"/>
                    <a:pt x="1152" y="1200"/>
                  </a:cubicBezTo>
                  <a:cubicBezTo>
                    <a:pt x="441" y="1913"/>
                    <a:pt x="1" y="2898"/>
                    <a:pt x="2" y="3988"/>
                  </a:cubicBezTo>
                  <a:cubicBezTo>
                    <a:pt x="5" y="6162"/>
                    <a:pt x="1767" y="7922"/>
                    <a:pt x="3940" y="7922"/>
                  </a:cubicBezTo>
                  <a:cubicBezTo>
                    <a:pt x="3942" y="7922"/>
                    <a:pt x="3944" y="7922"/>
                    <a:pt x="3946" y="7922"/>
                  </a:cubicBezTo>
                  <a:lnTo>
                    <a:pt x="36759" y="7880"/>
                  </a:lnTo>
                  <a:lnTo>
                    <a:pt x="36758" y="6758"/>
                  </a:lnTo>
                  <a:lnTo>
                    <a:pt x="35891" y="6760"/>
                  </a:lnTo>
                  <a:lnTo>
                    <a:pt x="35883" y="1297"/>
                  </a:lnTo>
                  <a:lnTo>
                    <a:pt x="36750" y="1296"/>
                  </a:lnTo>
                  <a:lnTo>
                    <a:pt x="3674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6"/>
            <p:cNvSpPr/>
            <p:nvPr/>
          </p:nvSpPr>
          <p:spPr>
            <a:xfrm>
              <a:off x="1925775" y="3021650"/>
              <a:ext cx="819350" cy="137550"/>
            </a:xfrm>
            <a:custGeom>
              <a:avLst/>
              <a:gdLst/>
              <a:ahLst/>
              <a:cxnLst/>
              <a:rect l="l" t="t" r="r" b="b"/>
              <a:pathLst>
                <a:path w="32774" h="5502" extrusionOk="0">
                  <a:moveTo>
                    <a:pt x="32766" y="1"/>
                  </a:moveTo>
                  <a:lnTo>
                    <a:pt x="2657" y="40"/>
                  </a:lnTo>
                  <a:cubicBezTo>
                    <a:pt x="1922" y="41"/>
                    <a:pt x="1260" y="348"/>
                    <a:pt x="777" y="842"/>
                  </a:cubicBezTo>
                  <a:cubicBezTo>
                    <a:pt x="297" y="1338"/>
                    <a:pt x="0" y="2020"/>
                    <a:pt x="1" y="2775"/>
                  </a:cubicBezTo>
                  <a:cubicBezTo>
                    <a:pt x="2" y="4280"/>
                    <a:pt x="1192" y="5501"/>
                    <a:pt x="2661" y="5501"/>
                  </a:cubicBezTo>
                  <a:cubicBezTo>
                    <a:pt x="2662" y="5501"/>
                    <a:pt x="2663" y="5501"/>
                    <a:pt x="2664" y="5501"/>
                  </a:cubicBezTo>
                  <a:lnTo>
                    <a:pt x="32773" y="5462"/>
                  </a:lnTo>
                  <a:lnTo>
                    <a:pt x="3276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6"/>
            <p:cNvSpPr/>
            <p:nvPr/>
          </p:nvSpPr>
          <p:spPr>
            <a:xfrm>
              <a:off x="2001300" y="3056225"/>
              <a:ext cx="743725" cy="21850"/>
            </a:xfrm>
            <a:custGeom>
              <a:avLst/>
              <a:gdLst/>
              <a:ahLst/>
              <a:cxnLst/>
              <a:rect l="l" t="t" r="r" b="b"/>
              <a:pathLst>
                <a:path w="29749" h="874" extrusionOk="0">
                  <a:moveTo>
                    <a:pt x="29747" y="1"/>
                  </a:moveTo>
                  <a:lnTo>
                    <a:pt x="416" y="39"/>
                  </a:lnTo>
                  <a:cubicBezTo>
                    <a:pt x="188" y="39"/>
                    <a:pt x="1" y="226"/>
                    <a:pt x="1" y="455"/>
                  </a:cubicBezTo>
                  <a:lnTo>
                    <a:pt x="1" y="457"/>
                  </a:lnTo>
                  <a:cubicBezTo>
                    <a:pt x="1" y="686"/>
                    <a:pt x="189" y="874"/>
                    <a:pt x="417" y="874"/>
                  </a:cubicBezTo>
                  <a:lnTo>
                    <a:pt x="29748" y="836"/>
                  </a:lnTo>
                  <a:lnTo>
                    <a:pt x="29747" y="1"/>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6"/>
            <p:cNvSpPr/>
            <p:nvPr/>
          </p:nvSpPr>
          <p:spPr>
            <a:xfrm>
              <a:off x="2001350" y="3107625"/>
              <a:ext cx="743725" cy="21850"/>
            </a:xfrm>
            <a:custGeom>
              <a:avLst/>
              <a:gdLst/>
              <a:ahLst/>
              <a:cxnLst/>
              <a:rect l="l" t="t" r="r" b="b"/>
              <a:pathLst>
                <a:path w="29749" h="874" extrusionOk="0">
                  <a:moveTo>
                    <a:pt x="29747" y="1"/>
                  </a:moveTo>
                  <a:lnTo>
                    <a:pt x="417" y="38"/>
                  </a:lnTo>
                  <a:cubicBezTo>
                    <a:pt x="188" y="39"/>
                    <a:pt x="1" y="227"/>
                    <a:pt x="2" y="456"/>
                  </a:cubicBezTo>
                  <a:lnTo>
                    <a:pt x="2" y="458"/>
                  </a:lnTo>
                  <a:cubicBezTo>
                    <a:pt x="2" y="686"/>
                    <a:pt x="188" y="873"/>
                    <a:pt x="416" y="873"/>
                  </a:cubicBezTo>
                  <a:cubicBezTo>
                    <a:pt x="417" y="873"/>
                    <a:pt x="418" y="873"/>
                    <a:pt x="418" y="873"/>
                  </a:cubicBezTo>
                  <a:lnTo>
                    <a:pt x="29748" y="836"/>
                  </a:lnTo>
                  <a:lnTo>
                    <a:pt x="29747" y="1"/>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grpSp>
        <p:nvGrpSpPr>
          <p:cNvPr id="12" name="Group 11"/>
          <p:cNvGrpSpPr/>
          <p:nvPr/>
        </p:nvGrpSpPr>
        <p:grpSpPr>
          <a:xfrm>
            <a:off x="3219925" y="135904"/>
            <a:ext cx="2607296" cy="691116"/>
            <a:chOff x="2860159" y="127591"/>
            <a:chExt cx="4242390" cy="691116"/>
          </a:xfrm>
        </p:grpSpPr>
        <p:sp>
          <p:nvSpPr>
            <p:cNvPr id="13" name="Round Same Side Corner Rectangle 12"/>
            <p:cNvSpPr/>
            <p:nvPr/>
          </p:nvSpPr>
          <p:spPr>
            <a:xfrm flipV="1">
              <a:off x="2860159" y="127591"/>
              <a:ext cx="4242390" cy="691116"/>
            </a:xfrm>
            <a:prstGeom prst="round2SameRect">
              <a:avLst>
                <a:gd name="adj1" fmla="val 36667"/>
                <a:gd name="adj2" fmla="val 0"/>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929270" y="242316"/>
              <a:ext cx="4104168" cy="461665"/>
            </a:xfrm>
            <a:prstGeom prst="rect">
              <a:avLst/>
            </a:prstGeom>
            <a:noFill/>
          </p:spPr>
          <p:txBody>
            <a:bodyPr wrap="square" rtlCol="0">
              <a:spAutoFit/>
            </a:bodyPr>
            <a:lstStyle/>
            <a:p>
              <a:pPr algn="ctr"/>
              <a:r>
                <a:rPr lang="en-US" sz="2400" b="1">
                  <a:solidFill>
                    <a:srgbClr val="C00000"/>
                  </a:solidFill>
                </a:rPr>
                <a:t>VẬN DỤNG 1</a:t>
              </a:r>
              <a:endParaRPr lang="en-US" sz="2400" b="1" dirty="0">
                <a:solidFill>
                  <a:srgbClr val="C00000"/>
                </a:solidFill>
              </a:endParaRPr>
            </a:p>
          </p:txBody>
        </p:sp>
      </p:grpSp>
      <p:sp>
        <p:nvSpPr>
          <p:cNvPr id="4" name="Rectangle 3"/>
          <p:cNvSpPr/>
          <p:nvPr/>
        </p:nvSpPr>
        <p:spPr>
          <a:xfrm>
            <a:off x="404660" y="857928"/>
            <a:ext cx="8237819" cy="923330"/>
          </a:xfrm>
          <a:prstGeom prst="rect">
            <a:avLst/>
          </a:prstGeom>
        </p:spPr>
        <p:txBody>
          <a:bodyPr wrap="square">
            <a:spAutoFit/>
          </a:bodyPr>
          <a:lstStyle/>
          <a:p>
            <a:pPr algn="just">
              <a:lnSpc>
                <a:spcPct val="150000"/>
              </a:lnSpc>
            </a:pPr>
            <a:r>
              <a:rPr lang="vi-VN" sz="1800">
                <a:latin typeface="+mn-lt"/>
              </a:rPr>
              <a:t>Anh Bình cần đầu tư bao nhiêu tiền hằng tháng với lãi suất 6% mỗi năm, theo hình thức tính lãi kép hằng tháng, để có 200 triệu đồng sau hai năm?</a:t>
            </a:r>
            <a:endParaRPr lang="en-US" sz="1800">
              <a:latin typeface="+mn-lt"/>
            </a:endParaRPr>
          </a:p>
        </p:txBody>
      </p:sp>
      <p:sp>
        <p:nvSpPr>
          <p:cNvPr id="8" name="Rectangle 7"/>
          <p:cNvSpPr/>
          <p:nvPr/>
        </p:nvSpPr>
        <p:spPr>
          <a:xfrm>
            <a:off x="4174755" y="1806197"/>
            <a:ext cx="69762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1" u="sng" strike="noStrike" kern="0" cap="none" spc="0" normalizeH="0" baseline="0" noProof="0">
                <a:ln>
                  <a:noFill/>
                </a:ln>
                <a:solidFill>
                  <a:srgbClr val="4C2E8C">
                    <a:lumMod val="75000"/>
                  </a:srgbClr>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Giải:</a:t>
            </a:r>
            <a:endParaRPr kumimoji="0" lang="en-US" sz="1800" b="1" i="1" u="sng" strike="noStrike" kern="0" cap="none" spc="0" normalizeH="0" baseline="0" noProof="0">
              <a:ln>
                <a:noFill/>
              </a:ln>
              <a:solidFill>
                <a:srgbClr val="4C2E8C">
                  <a:lumMod val="75000"/>
                </a:srgbClr>
              </a:solidFill>
              <a:effectLst/>
              <a:uLnTx/>
              <a:uFillTx/>
              <a:latin typeface="Arial"/>
              <a:cs typeface="Arial"/>
              <a:sym typeface="Arial"/>
            </a:endParaRPr>
          </a:p>
        </p:txBody>
      </p:sp>
      <mc:AlternateContent xmlns:mc="http://schemas.openxmlformats.org/markup-compatibility/2006" xmlns:a14="http://schemas.microsoft.com/office/drawing/2010/main">
        <mc:Choice Requires="a14">
          <p:sp>
            <p:nvSpPr>
              <p:cNvPr id="2" name="Rectangle 1"/>
              <p:cNvSpPr/>
              <p:nvPr/>
            </p:nvSpPr>
            <p:spPr>
              <a:xfrm>
                <a:off x="404660" y="2200468"/>
                <a:ext cx="8365267" cy="2566857"/>
              </a:xfrm>
              <a:prstGeom prst="rect">
                <a:avLst/>
              </a:prstGeom>
            </p:spPr>
            <p:txBody>
              <a:bodyPr wrap="square">
                <a:spAutoFit/>
              </a:bodyPr>
              <a:lstStyle/>
              <a:p>
                <a:pPr algn="just">
                  <a:lnSpc>
                    <a:spcPct val="150000"/>
                  </a:lnSpc>
                  <a:spcBef>
                    <a:spcPts val="100"/>
                  </a:spcBef>
                  <a:spcAft>
                    <a:spcPts val="100"/>
                  </a:spcAft>
                </a:pPr>
                <a:r>
                  <a:rPr lang="vi-VN" sz="1800">
                    <a:latin typeface="+mn-lt"/>
                    <a:ea typeface="Dotum" panose="020B0600000101010101" pitchFamily="34" charset="-127"/>
                  </a:rPr>
                  <a:t>Gọi </a:t>
                </a:r>
                <a14:m>
                  <m:oMath xmlns:m="http://schemas.openxmlformats.org/officeDocument/2006/math">
                    <m:r>
                      <a:rPr lang="vi-VN" sz="1800" i="1">
                        <a:effectLst/>
                        <a:latin typeface="Cambria Math" panose="02040503050406030204" pitchFamily="18" charset="0"/>
                        <a:ea typeface="Dotum" panose="020B0600000101010101" pitchFamily="34" charset="-127"/>
                      </a:rPr>
                      <m:t>𝑅</m:t>
                    </m:r>
                  </m:oMath>
                </a14:m>
                <a:r>
                  <a:rPr lang="vi-VN" sz="1800">
                    <a:effectLst/>
                    <a:latin typeface="+mn-lt"/>
                    <a:ea typeface="Dotum" panose="020B0600000101010101" pitchFamily="34" charset="-127"/>
                  </a:rPr>
                  <a:t> (triệu đồng) là số tiền anh Bình cần đầu tư hằng tháng.</a:t>
                </a:r>
                <a:endParaRPr lang="en-US" sz="1800">
                  <a:effectLst/>
                  <a:latin typeface="+mn-lt"/>
                  <a:ea typeface="Times New Roman" panose="02020603050405020304" pitchFamily="18" charset="0"/>
                </a:endParaRPr>
              </a:p>
              <a:p>
                <a:pPr algn="just">
                  <a:lnSpc>
                    <a:spcPct val="150000"/>
                  </a:lnSpc>
                  <a:spcBef>
                    <a:spcPts val="100"/>
                  </a:spcBef>
                  <a:spcAft>
                    <a:spcPts val="100"/>
                  </a:spcAft>
                </a:pPr>
                <a:r>
                  <a:rPr lang="vi-VN" sz="1800">
                    <a:effectLst/>
                    <a:latin typeface="+mn-lt"/>
                    <a:ea typeface="Dotum" panose="020B0600000101010101" pitchFamily="34" charset="-127"/>
                  </a:rPr>
                  <a:t>Ta có: </a:t>
                </a:r>
                <a14:m>
                  <m:oMath xmlns:m="http://schemas.openxmlformats.org/officeDocument/2006/math">
                    <m:r>
                      <a:rPr lang="vi-VN" sz="1800" i="1">
                        <a:effectLst/>
                        <a:latin typeface="Cambria Math" panose="02040503050406030204" pitchFamily="18" charset="0"/>
                        <a:ea typeface="Dotum" panose="020B0600000101010101" pitchFamily="34" charset="-127"/>
                      </a:rPr>
                      <m:t>2</m:t>
                    </m:r>
                  </m:oMath>
                </a14:m>
                <a:r>
                  <a:rPr lang="vi-VN" sz="1800">
                    <a:effectLst/>
                    <a:latin typeface="+mn-lt"/>
                    <a:ea typeface="Dotum" panose="020B0600000101010101" pitchFamily="34" charset="-127"/>
                  </a:rPr>
                  <a:t> năm = </a:t>
                </a:r>
                <a14:m>
                  <m:oMath xmlns:m="http://schemas.openxmlformats.org/officeDocument/2006/math">
                    <m:r>
                      <a:rPr lang="vi-VN" sz="1800" i="1">
                        <a:effectLst/>
                        <a:latin typeface="Cambria Math" panose="02040503050406030204" pitchFamily="18" charset="0"/>
                        <a:ea typeface="Dotum" panose="020B0600000101010101" pitchFamily="34" charset="-127"/>
                      </a:rPr>
                      <m:t>24</m:t>
                    </m:r>
                  </m:oMath>
                </a14:m>
                <a:r>
                  <a:rPr lang="vi-VN" sz="1800">
                    <a:effectLst/>
                    <a:latin typeface="+mn-lt"/>
                    <a:ea typeface="Dotum" panose="020B0600000101010101" pitchFamily="34" charset="-127"/>
                  </a:rPr>
                  <a:t> tháng </a:t>
                </a:r>
                <a14:m>
                  <m:oMath xmlns:m="http://schemas.openxmlformats.org/officeDocument/2006/math">
                    <m:r>
                      <a:rPr lang="en-US" sz="1800" b="0" i="0" smtClean="0">
                        <a:effectLst/>
                        <a:latin typeface="Cambria Math" panose="02040503050406030204" pitchFamily="18" charset="0"/>
                        <a:ea typeface="Dotum" panose="020B0600000101010101" pitchFamily="34" charset="-127"/>
                      </a:rPr>
                      <m:t>⇒</m:t>
                    </m:r>
                    <m:r>
                      <a:rPr lang="vi-VN" sz="1800" i="1">
                        <a:effectLst/>
                        <a:latin typeface="Cambria Math" panose="02040503050406030204" pitchFamily="18" charset="0"/>
                        <a:ea typeface="Dotum" panose="020B0600000101010101" pitchFamily="34" charset="-127"/>
                      </a:rPr>
                      <m:t>𝑛</m:t>
                    </m:r>
                    <m:r>
                      <a:rPr lang="vi-VN" sz="1800" i="1">
                        <a:effectLst/>
                        <a:latin typeface="Cambria Math" panose="02040503050406030204" pitchFamily="18" charset="0"/>
                        <a:ea typeface="Dotum" panose="020B0600000101010101" pitchFamily="34" charset="-127"/>
                      </a:rPr>
                      <m:t>=24</m:t>
                    </m:r>
                  </m:oMath>
                </a14:m>
                <a:endParaRPr lang="en-US" sz="1800">
                  <a:effectLst/>
                  <a:latin typeface="+mn-lt"/>
                  <a:ea typeface="Times New Roman" panose="02020603050405020304" pitchFamily="18" charset="0"/>
                </a:endParaRPr>
              </a:p>
              <a:p>
                <a:pPr algn="just">
                  <a:lnSpc>
                    <a:spcPct val="150000"/>
                  </a:lnSpc>
                  <a:spcBef>
                    <a:spcPts val="100"/>
                  </a:spcBef>
                  <a:spcAft>
                    <a:spcPts val="100"/>
                  </a:spcAft>
                </a:pPr>
                <a:r>
                  <a:rPr lang="vi-VN" sz="1800">
                    <a:effectLst/>
                    <a:latin typeface="+mn-lt"/>
                    <a:ea typeface="Dotum" panose="020B0600000101010101" pitchFamily="34" charset="-127"/>
                  </a:rPr>
                  <a:t>Lãi suất theo tháng là </a:t>
                </a:r>
                <a14:m>
                  <m:oMath xmlns:m="http://schemas.openxmlformats.org/officeDocument/2006/math">
                    <m:r>
                      <a:rPr lang="vi-VN" sz="1800" i="1">
                        <a:effectLst/>
                        <a:latin typeface="Cambria Math" panose="02040503050406030204" pitchFamily="18" charset="0"/>
                        <a:ea typeface="Dotum" panose="020B0600000101010101" pitchFamily="34" charset="-127"/>
                      </a:rPr>
                      <m:t>0,5%</m:t>
                    </m:r>
                  </m:oMath>
                </a14:m>
                <a:r>
                  <a:rPr lang="vi-VN" sz="1800">
                    <a:effectLst/>
                    <a:latin typeface="+mn-lt"/>
                    <a:ea typeface="Dotum" panose="020B0600000101010101" pitchFamily="34" charset="-127"/>
                  </a:rPr>
                  <a:t> </a:t>
                </a:r>
                <a14:m>
                  <m:oMath xmlns:m="http://schemas.openxmlformats.org/officeDocument/2006/math">
                    <m:r>
                      <a:rPr lang="en-US" sz="1800">
                        <a:latin typeface="Cambria Math" panose="02040503050406030204" pitchFamily="18" charset="0"/>
                        <a:ea typeface="Dotum" panose="020B0600000101010101" pitchFamily="34" charset="-127"/>
                      </a:rPr>
                      <m:t>⇒</m:t>
                    </m:r>
                  </m:oMath>
                </a14:m>
                <a:r>
                  <a:rPr lang="vi-VN" sz="1800">
                    <a:effectLst/>
                    <a:latin typeface="+mn-lt"/>
                    <a:ea typeface="Dotum" panose="020B0600000101010101" pitchFamily="34" charset="-127"/>
                  </a:rPr>
                  <a:t> </a:t>
                </a:r>
                <a14:m>
                  <m:oMath xmlns:m="http://schemas.openxmlformats.org/officeDocument/2006/math">
                    <m:r>
                      <a:rPr lang="vi-VN" sz="1800" i="1">
                        <a:effectLst/>
                        <a:latin typeface="Cambria Math" panose="02040503050406030204" pitchFamily="18" charset="0"/>
                        <a:ea typeface="Dotum" panose="020B0600000101010101" pitchFamily="34" charset="-127"/>
                      </a:rPr>
                      <m:t>𝑖</m:t>
                    </m:r>
                    <m:r>
                      <a:rPr lang="vi-VN" sz="1800" i="1">
                        <a:effectLst/>
                        <a:latin typeface="Cambria Math" panose="02040503050406030204" pitchFamily="18" charset="0"/>
                        <a:ea typeface="Dotum" panose="020B0600000101010101" pitchFamily="34" charset="-127"/>
                      </a:rPr>
                      <m:t>=0,5%</m:t>
                    </m:r>
                  </m:oMath>
                </a14:m>
                <a:r>
                  <a:rPr lang="vi-VN" sz="1800">
                    <a:effectLst/>
                    <a:latin typeface="+mn-lt"/>
                    <a:ea typeface="Dotum" panose="020B0600000101010101" pitchFamily="34" charset="-127"/>
                  </a:rPr>
                  <a:t>.</a:t>
                </a:r>
                <a:endParaRPr lang="en-US" sz="1800">
                  <a:effectLst/>
                  <a:latin typeface="+mn-lt"/>
                  <a:ea typeface="Times New Roman" panose="02020603050405020304" pitchFamily="18" charset="0"/>
                </a:endParaRPr>
              </a:p>
              <a:p>
                <a:pPr algn="just">
                  <a:lnSpc>
                    <a:spcPct val="150000"/>
                  </a:lnSpc>
                  <a:spcBef>
                    <a:spcPts val="100"/>
                  </a:spcBef>
                  <a:spcAft>
                    <a:spcPts val="100"/>
                  </a:spcAft>
                </a:pPr>
                <a:r>
                  <a:rPr lang="vi-VN" sz="1800">
                    <a:effectLst/>
                    <a:latin typeface="+mn-lt"/>
                    <a:ea typeface="Dotum" panose="020B0600000101010101" pitchFamily="34" charset="-127"/>
                  </a:rPr>
                  <a:t>Ta có: </a:t>
                </a:r>
                <a14:m>
                  <m:oMath xmlns:m="http://schemas.openxmlformats.org/officeDocument/2006/math">
                    <m:sSub>
                      <m:sSubPr>
                        <m:ctrlPr>
                          <a:rPr lang="en-US" sz="1800" i="1">
                            <a:effectLst/>
                            <a:latin typeface="Cambria Math" panose="02040503050406030204" pitchFamily="18" charset="0"/>
                            <a:ea typeface="Dotum" panose="020B0600000101010101" pitchFamily="34" charset="-127"/>
                          </a:rPr>
                        </m:ctrlPr>
                      </m:sSubPr>
                      <m:e>
                        <m:r>
                          <a:rPr lang="vi-VN" sz="1800" i="1">
                            <a:effectLst/>
                            <a:latin typeface="Cambria Math" panose="02040503050406030204" pitchFamily="18" charset="0"/>
                            <a:ea typeface="Dotum" panose="020B0600000101010101" pitchFamily="34" charset="-127"/>
                          </a:rPr>
                          <m:t>𝐴</m:t>
                        </m:r>
                      </m:e>
                      <m:sub>
                        <m:r>
                          <a:rPr lang="vi-VN" sz="1800" i="1">
                            <a:effectLst/>
                            <a:latin typeface="Cambria Math" panose="02040503050406030204" pitchFamily="18" charset="0"/>
                            <a:ea typeface="Dotum" panose="020B0600000101010101" pitchFamily="34" charset="-127"/>
                          </a:rPr>
                          <m:t>𝑓</m:t>
                        </m:r>
                      </m:sub>
                    </m:sSub>
                    <m:r>
                      <a:rPr lang="vi-VN" sz="1800" i="1">
                        <a:effectLst/>
                        <a:latin typeface="Cambria Math" panose="02040503050406030204" pitchFamily="18" charset="0"/>
                        <a:ea typeface="Dotum" panose="020B0600000101010101" pitchFamily="34" charset="-127"/>
                      </a:rPr>
                      <m:t>=200</m:t>
                    </m:r>
                  </m:oMath>
                </a14:m>
                <a:r>
                  <a:rPr lang="vi-VN" sz="1800">
                    <a:effectLst/>
                    <a:latin typeface="+mn-lt"/>
                    <a:ea typeface="Dotum" panose="020B0600000101010101" pitchFamily="34" charset="-127"/>
                  </a:rPr>
                  <a:t> (triệu đồng)</a:t>
                </a:r>
                <a:endParaRPr lang="en-US" sz="1800">
                  <a:effectLst/>
                  <a:latin typeface="+mn-lt"/>
                  <a:ea typeface="Times New Roman" panose="02020603050405020304" pitchFamily="18" charset="0"/>
                </a:endParaRPr>
              </a:p>
              <a:p>
                <a:pPr algn="just">
                  <a:lnSpc>
                    <a:spcPct val="150000"/>
                  </a:lnSpc>
                  <a:spcBef>
                    <a:spcPts val="100"/>
                  </a:spcBef>
                  <a:spcAft>
                    <a:spcPts val="100"/>
                  </a:spcAft>
                </a:pPr>
                <a:r>
                  <a:rPr lang="vi-VN" sz="1800">
                    <a:effectLst/>
                    <a:latin typeface="+mn-lt"/>
                    <a:ea typeface="Dotum" panose="020B0600000101010101" pitchFamily="34" charset="-127"/>
                  </a:rPr>
                  <a:t>Từ công thức </a:t>
                </a:r>
                <a14:m>
                  <m:oMath xmlns:m="http://schemas.openxmlformats.org/officeDocument/2006/math">
                    <m:sSub>
                      <m:sSubPr>
                        <m:ctrlPr>
                          <a:rPr lang="en-US" sz="1800" i="1">
                            <a:effectLst/>
                            <a:latin typeface="Cambria Math" panose="02040503050406030204" pitchFamily="18" charset="0"/>
                            <a:ea typeface="Dotum" panose="020B0600000101010101" pitchFamily="34" charset="-127"/>
                          </a:rPr>
                        </m:ctrlPr>
                      </m:sSubPr>
                      <m:e>
                        <m:r>
                          <a:rPr lang="vi-VN" sz="1800" i="1">
                            <a:effectLst/>
                            <a:latin typeface="Cambria Math" panose="02040503050406030204" pitchFamily="18" charset="0"/>
                            <a:ea typeface="Dotum" panose="020B0600000101010101" pitchFamily="34" charset="-127"/>
                          </a:rPr>
                          <m:t>𝐴</m:t>
                        </m:r>
                      </m:e>
                      <m:sub>
                        <m:r>
                          <a:rPr lang="vi-VN" sz="1800" i="1">
                            <a:effectLst/>
                            <a:latin typeface="Cambria Math" panose="02040503050406030204" pitchFamily="18" charset="0"/>
                            <a:ea typeface="Dotum" panose="020B0600000101010101" pitchFamily="34" charset="-127"/>
                          </a:rPr>
                          <m:t>𝑓</m:t>
                        </m:r>
                      </m:sub>
                    </m:sSub>
                    <m:r>
                      <a:rPr lang="vi-VN" sz="1800" i="1">
                        <a:effectLst/>
                        <a:latin typeface="Cambria Math" panose="02040503050406030204" pitchFamily="18" charset="0"/>
                        <a:ea typeface="Dotum" panose="020B0600000101010101" pitchFamily="34" charset="-127"/>
                      </a:rPr>
                      <m:t>=</m:t>
                    </m:r>
                    <m:r>
                      <a:rPr lang="vi-VN" sz="1800" i="1">
                        <a:effectLst/>
                        <a:latin typeface="Cambria Math" panose="02040503050406030204" pitchFamily="18" charset="0"/>
                        <a:ea typeface="Dotum" panose="020B0600000101010101" pitchFamily="34" charset="-127"/>
                      </a:rPr>
                      <m:t>𝑅</m:t>
                    </m:r>
                    <m:r>
                      <a:rPr lang="vi-VN" sz="1800" i="1">
                        <a:effectLst/>
                        <a:latin typeface="Cambria Math" panose="02040503050406030204" pitchFamily="18" charset="0"/>
                        <a:ea typeface="Dotum" panose="020B0600000101010101" pitchFamily="34" charset="-127"/>
                      </a:rPr>
                      <m:t>.</m:t>
                    </m:r>
                    <m:f>
                      <m:fPr>
                        <m:ctrlPr>
                          <a:rPr lang="en-US" sz="1800" i="1">
                            <a:effectLst/>
                            <a:latin typeface="Cambria Math" panose="02040503050406030204" pitchFamily="18" charset="0"/>
                            <a:ea typeface="Dotum" panose="020B0600000101010101" pitchFamily="34" charset="-127"/>
                          </a:rPr>
                        </m:ctrlPr>
                      </m:fPr>
                      <m:num>
                        <m:d>
                          <m:dPr>
                            <m:ctrlPr>
                              <a:rPr lang="en-US" sz="1800" i="1">
                                <a:effectLst/>
                                <a:latin typeface="Cambria Math" panose="02040503050406030204" pitchFamily="18" charset="0"/>
                                <a:ea typeface="Dotum" panose="020B0600000101010101" pitchFamily="34" charset="-127"/>
                              </a:rPr>
                            </m:ctrlPr>
                          </m:dPr>
                          <m:e>
                            <m:sSup>
                              <m:sSupPr>
                                <m:ctrlPr>
                                  <a:rPr lang="en-US" sz="1800" i="1">
                                    <a:effectLst/>
                                    <a:latin typeface="Cambria Math" panose="02040503050406030204" pitchFamily="18" charset="0"/>
                                    <a:ea typeface="Dotum" panose="020B0600000101010101" pitchFamily="34" charset="-127"/>
                                  </a:rPr>
                                </m:ctrlPr>
                              </m:sSupPr>
                              <m:e>
                                <m:d>
                                  <m:dPr>
                                    <m:ctrlPr>
                                      <a:rPr lang="en-US" sz="1800" i="1">
                                        <a:effectLst/>
                                        <a:latin typeface="Cambria Math" panose="02040503050406030204" pitchFamily="18" charset="0"/>
                                        <a:ea typeface="Dotum" panose="020B0600000101010101" pitchFamily="34" charset="-127"/>
                                      </a:rPr>
                                    </m:ctrlPr>
                                  </m:dPr>
                                  <m:e>
                                    <m:r>
                                      <a:rPr lang="vi-VN" sz="1800" i="1">
                                        <a:effectLst/>
                                        <a:latin typeface="Cambria Math" panose="02040503050406030204" pitchFamily="18" charset="0"/>
                                        <a:ea typeface="Dotum" panose="020B0600000101010101" pitchFamily="34" charset="-127"/>
                                      </a:rPr>
                                      <m:t>1+</m:t>
                                    </m:r>
                                    <m:r>
                                      <a:rPr lang="vi-VN" sz="1800" i="1">
                                        <a:effectLst/>
                                        <a:latin typeface="Cambria Math" panose="02040503050406030204" pitchFamily="18" charset="0"/>
                                        <a:ea typeface="Dotum" panose="020B0600000101010101" pitchFamily="34" charset="-127"/>
                                      </a:rPr>
                                      <m:t>𝑖</m:t>
                                    </m:r>
                                  </m:e>
                                </m:d>
                              </m:e>
                              <m:sup>
                                <m:r>
                                  <a:rPr lang="vi-VN" sz="1800" i="1">
                                    <a:effectLst/>
                                    <a:latin typeface="Cambria Math" panose="02040503050406030204" pitchFamily="18" charset="0"/>
                                    <a:ea typeface="Dotum" panose="020B0600000101010101" pitchFamily="34" charset="-127"/>
                                  </a:rPr>
                                  <m:t>𝑛</m:t>
                                </m:r>
                              </m:sup>
                            </m:sSup>
                            <m:r>
                              <a:rPr lang="vi-VN" sz="1800" i="1">
                                <a:effectLst/>
                                <a:latin typeface="Cambria Math" panose="02040503050406030204" pitchFamily="18" charset="0"/>
                                <a:ea typeface="Dotum" panose="020B0600000101010101" pitchFamily="34" charset="-127"/>
                              </a:rPr>
                              <m:t>−1</m:t>
                            </m:r>
                          </m:e>
                        </m:d>
                      </m:num>
                      <m:den>
                        <m:r>
                          <a:rPr lang="vi-VN" sz="1800" i="1">
                            <a:effectLst/>
                            <a:latin typeface="Cambria Math" panose="02040503050406030204" pitchFamily="18" charset="0"/>
                            <a:ea typeface="Dotum" panose="020B0600000101010101" pitchFamily="34" charset="-127"/>
                          </a:rPr>
                          <m:t>𝑖</m:t>
                        </m:r>
                      </m:den>
                    </m:f>
                    <m:r>
                      <a:rPr lang="en-US" sz="1800" b="0" i="0" smtClean="0">
                        <a:effectLst/>
                        <a:latin typeface="Cambria Math" panose="02040503050406030204" pitchFamily="18" charset="0"/>
                        <a:ea typeface="Dotum" panose="020B0600000101010101" pitchFamily="34" charset="-127"/>
                      </a:rPr>
                      <m:t> </m:t>
                    </m:r>
                    <m:r>
                      <a:rPr lang="en-US" sz="1800">
                        <a:latin typeface="Cambria Math" panose="02040503050406030204" pitchFamily="18" charset="0"/>
                        <a:ea typeface="Dotum" panose="020B0600000101010101" pitchFamily="34" charset="-127"/>
                      </a:rPr>
                      <m:t>⇒</m:t>
                    </m:r>
                  </m:oMath>
                </a14:m>
                <a:r>
                  <a:rPr lang="vi-VN" sz="1800">
                    <a:effectLst/>
                    <a:latin typeface="+mn-lt"/>
                    <a:ea typeface="Dotum" panose="020B0600000101010101" pitchFamily="34" charset="-127"/>
                  </a:rPr>
                  <a:t> </a:t>
                </a:r>
                <a14:m>
                  <m:oMath xmlns:m="http://schemas.openxmlformats.org/officeDocument/2006/math">
                    <m:r>
                      <a:rPr lang="vi-VN" sz="1800" i="1">
                        <a:effectLst/>
                        <a:latin typeface="Cambria Math" panose="02040503050406030204" pitchFamily="18" charset="0"/>
                        <a:ea typeface="Dotum" panose="020B0600000101010101" pitchFamily="34" charset="-127"/>
                      </a:rPr>
                      <m:t>𝑅</m:t>
                    </m:r>
                    <m:r>
                      <a:rPr lang="vi-VN" sz="1800" i="1">
                        <a:effectLst/>
                        <a:latin typeface="Cambria Math" panose="02040503050406030204" pitchFamily="18" charset="0"/>
                        <a:ea typeface="Dotum" panose="020B0600000101010101" pitchFamily="34" charset="-127"/>
                      </a:rPr>
                      <m:t>=</m:t>
                    </m:r>
                    <m:f>
                      <m:fPr>
                        <m:ctrlPr>
                          <a:rPr lang="en-US" sz="1800" i="1">
                            <a:effectLst/>
                            <a:latin typeface="Cambria Math" panose="02040503050406030204" pitchFamily="18" charset="0"/>
                            <a:ea typeface="Dotum" panose="020B0600000101010101" pitchFamily="34" charset="-127"/>
                          </a:rPr>
                        </m:ctrlPr>
                      </m:fPr>
                      <m:num>
                        <m:sSub>
                          <m:sSubPr>
                            <m:ctrlPr>
                              <a:rPr lang="en-US" sz="1800" i="1">
                                <a:effectLst/>
                                <a:latin typeface="Cambria Math" panose="02040503050406030204" pitchFamily="18" charset="0"/>
                                <a:ea typeface="Dotum" panose="020B0600000101010101" pitchFamily="34" charset="-127"/>
                              </a:rPr>
                            </m:ctrlPr>
                          </m:sSubPr>
                          <m:e>
                            <m:r>
                              <a:rPr lang="vi-VN" sz="1800" i="1">
                                <a:effectLst/>
                                <a:latin typeface="Cambria Math" panose="02040503050406030204" pitchFamily="18" charset="0"/>
                                <a:ea typeface="Dotum" panose="020B0600000101010101" pitchFamily="34" charset="-127"/>
                              </a:rPr>
                              <m:t>𝐴</m:t>
                            </m:r>
                          </m:e>
                          <m:sub>
                            <m:r>
                              <a:rPr lang="vi-VN" sz="1800" i="1">
                                <a:effectLst/>
                                <a:latin typeface="Cambria Math" panose="02040503050406030204" pitchFamily="18" charset="0"/>
                                <a:ea typeface="Dotum" panose="020B0600000101010101" pitchFamily="34" charset="-127"/>
                              </a:rPr>
                              <m:t>𝑓</m:t>
                            </m:r>
                          </m:sub>
                        </m:sSub>
                        <m:r>
                          <a:rPr lang="vi-VN" sz="1800" i="1">
                            <a:effectLst/>
                            <a:latin typeface="Cambria Math" panose="02040503050406030204" pitchFamily="18" charset="0"/>
                            <a:ea typeface="Dotum" panose="020B0600000101010101" pitchFamily="34" charset="-127"/>
                          </a:rPr>
                          <m:t>.</m:t>
                        </m:r>
                        <m:r>
                          <a:rPr lang="vi-VN" sz="1800" i="1">
                            <a:effectLst/>
                            <a:latin typeface="Cambria Math" panose="02040503050406030204" pitchFamily="18" charset="0"/>
                            <a:ea typeface="Dotum" panose="020B0600000101010101" pitchFamily="34" charset="-127"/>
                          </a:rPr>
                          <m:t>𝑖</m:t>
                        </m:r>
                      </m:num>
                      <m:den>
                        <m:sSup>
                          <m:sSupPr>
                            <m:ctrlPr>
                              <a:rPr lang="en-US" sz="1800" i="1">
                                <a:effectLst/>
                                <a:latin typeface="Cambria Math" panose="02040503050406030204" pitchFamily="18" charset="0"/>
                                <a:ea typeface="Dotum" panose="020B0600000101010101" pitchFamily="34" charset="-127"/>
                              </a:rPr>
                            </m:ctrlPr>
                          </m:sSupPr>
                          <m:e>
                            <m:d>
                              <m:dPr>
                                <m:ctrlPr>
                                  <a:rPr lang="en-US" sz="1800" i="1">
                                    <a:effectLst/>
                                    <a:latin typeface="Cambria Math" panose="02040503050406030204" pitchFamily="18" charset="0"/>
                                    <a:ea typeface="Dotum" panose="020B0600000101010101" pitchFamily="34" charset="-127"/>
                                  </a:rPr>
                                </m:ctrlPr>
                              </m:dPr>
                              <m:e>
                                <m:r>
                                  <a:rPr lang="vi-VN" sz="1800" i="1">
                                    <a:effectLst/>
                                    <a:latin typeface="Cambria Math" panose="02040503050406030204" pitchFamily="18" charset="0"/>
                                    <a:ea typeface="Dotum" panose="020B0600000101010101" pitchFamily="34" charset="-127"/>
                                  </a:rPr>
                                  <m:t>1+</m:t>
                                </m:r>
                                <m:r>
                                  <a:rPr lang="vi-VN" sz="1800" i="1">
                                    <a:effectLst/>
                                    <a:latin typeface="Cambria Math" panose="02040503050406030204" pitchFamily="18" charset="0"/>
                                    <a:ea typeface="Dotum" panose="020B0600000101010101" pitchFamily="34" charset="-127"/>
                                  </a:rPr>
                                  <m:t>𝑖</m:t>
                                </m:r>
                              </m:e>
                            </m:d>
                          </m:e>
                          <m:sup>
                            <m:r>
                              <a:rPr lang="vi-VN" sz="1800" i="1">
                                <a:effectLst/>
                                <a:latin typeface="Cambria Math" panose="02040503050406030204" pitchFamily="18" charset="0"/>
                                <a:ea typeface="Dotum" panose="020B0600000101010101" pitchFamily="34" charset="-127"/>
                              </a:rPr>
                              <m:t>𝑛</m:t>
                            </m:r>
                          </m:sup>
                        </m:sSup>
                        <m:r>
                          <a:rPr lang="vi-VN" sz="1800" i="1">
                            <a:effectLst/>
                            <a:latin typeface="Cambria Math" panose="02040503050406030204" pitchFamily="18" charset="0"/>
                            <a:ea typeface="Dotum" panose="020B0600000101010101" pitchFamily="34" charset="-127"/>
                          </a:rPr>
                          <m:t>−1</m:t>
                        </m:r>
                      </m:den>
                    </m:f>
                    <m:r>
                      <a:rPr lang="vi-VN" sz="1800" i="1">
                        <a:effectLst/>
                        <a:latin typeface="Cambria Math" panose="02040503050406030204" pitchFamily="18" charset="0"/>
                        <a:ea typeface="Dotum" panose="020B0600000101010101" pitchFamily="34" charset="-127"/>
                      </a:rPr>
                      <m:t> </m:t>
                    </m:r>
                  </m:oMath>
                </a14:m>
                <a:endParaRPr lang="en-US" sz="1800">
                  <a:effectLst/>
                  <a:latin typeface="+mn-lt"/>
                  <a:ea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404660" y="2200468"/>
                <a:ext cx="8365267" cy="2566857"/>
              </a:xfrm>
              <a:prstGeom prst="rect">
                <a:avLst/>
              </a:prstGeom>
              <a:blipFill>
                <a:blip r:embed="rId3"/>
                <a:stretch>
                  <a:fillRect l="-583"/>
                </a:stretch>
              </a:blipFill>
            </p:spPr>
            <p:txBody>
              <a:bodyPr/>
              <a:lstStyle/>
              <a:p>
                <a:r>
                  <a:rPr lang="en-US">
                    <a:noFill/>
                  </a:rPr>
                  <a:t> </a:t>
                </a:r>
              </a:p>
            </p:txBody>
          </p:sp>
        </mc:Fallback>
      </mc:AlternateContent>
      <p:pic>
        <p:nvPicPr>
          <p:cNvPr id="10" name="Picture 9"/>
          <p:cNvPicPr>
            <a:picLocks noChangeAspect="1"/>
          </p:cNvPicPr>
          <p:nvPr/>
        </p:nvPicPr>
        <p:blipFill>
          <a:blip r:embed="rId4"/>
          <a:stretch>
            <a:fillRect/>
          </a:stretch>
        </p:blipFill>
        <p:spPr>
          <a:xfrm>
            <a:off x="7689273" y="4022250"/>
            <a:ext cx="1285764" cy="951698"/>
          </a:xfrm>
          <a:prstGeom prst="rect">
            <a:avLst/>
          </a:prstGeom>
        </p:spPr>
      </p:pic>
      <p:sp>
        <p:nvSpPr>
          <p:cNvPr id="5" name="TextBox 4">
            <a:extLst>
              <a:ext uri="{FF2B5EF4-FFF2-40B4-BE49-F238E27FC236}">
                <a16:creationId xmlns:a16="http://schemas.microsoft.com/office/drawing/2014/main" id="{C873A809-EA14-1037-2EF8-C78153CEB447}"/>
              </a:ext>
            </a:extLst>
          </p:cNvPr>
          <p:cNvSpPr txBox="1"/>
          <p:nvPr/>
        </p:nvSpPr>
        <p:spPr>
          <a:xfrm>
            <a:off x="3659332" y="3603040"/>
            <a:ext cx="6348844" cy="523220"/>
          </a:xfrm>
          <a:prstGeom prst="rect">
            <a:avLst/>
          </a:prstGeom>
          <a:noFill/>
        </p:spPr>
        <p:txBody>
          <a:bodyPr wrap="square">
            <a:spAutoFit/>
          </a:bodyPr>
          <a:lstStyle/>
          <a:p>
            <a:r>
              <a:rPr lang="en-US"/>
              <a:t>Tài liệu được chia sẻ bởi Website VnTeach.Com</a:t>
            </a:r>
          </a:p>
          <a:p>
            <a:r>
              <a:rPr lang="en-US"/>
              <a:t>https://www.vnteach.com</a:t>
            </a:r>
          </a:p>
        </p:txBody>
      </p:sp>
    </p:spTree>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fade">
                                      <p:cBhvr>
                                        <p:cTn id="22" dur="500"/>
                                        <p:tgtEl>
                                          <p:spTgt spid="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animEffect transition="in" filter="wipe(down)">
                                      <p:cBhvr>
                                        <p:cTn id="27" dur="500"/>
                                        <p:tgtEl>
                                          <p:spTgt spid="2">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xEl>
                                              <p:pRg st="2" end="2"/>
                                            </p:txEl>
                                          </p:spTgt>
                                        </p:tgtEl>
                                        <p:attrNameLst>
                                          <p:attrName>style.visibility</p:attrName>
                                        </p:attrNameLst>
                                      </p:cBhvr>
                                      <p:to>
                                        <p:strVal val="visible"/>
                                      </p:to>
                                    </p:set>
                                    <p:animEffect transition="in" filter="wipe(left)">
                                      <p:cBhvr>
                                        <p:cTn id="32" dur="500"/>
                                        <p:tgtEl>
                                          <p:spTgt spid="2">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3" end="3"/>
                                            </p:txEl>
                                          </p:spTgt>
                                        </p:tgtEl>
                                        <p:attrNameLst>
                                          <p:attrName>style.visibility</p:attrName>
                                        </p:attrNameLst>
                                      </p:cBhvr>
                                      <p:to>
                                        <p:strVal val="visible"/>
                                      </p:to>
                                    </p:set>
                                    <p:animEffect transition="in" filter="barn(inVertical)">
                                      <p:cBhvr>
                                        <p:cTn id="37" dur="500"/>
                                        <p:tgtEl>
                                          <p:spTgt spid="2">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2">
                                            <p:txEl>
                                              <p:pRg st="4" end="4"/>
                                            </p:txEl>
                                          </p:spTgt>
                                        </p:tgtEl>
                                        <p:attrNameLst>
                                          <p:attrName>style.visibility</p:attrName>
                                        </p:attrNameLst>
                                      </p:cBhvr>
                                      <p:to>
                                        <p:strVal val="visible"/>
                                      </p:to>
                                    </p:set>
                                    <p:animEffect transition="in" filter="randombar(horizontal)">
                                      <p:cBhvr>
                                        <p:cTn id="4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grpSp>
        <p:nvGrpSpPr>
          <p:cNvPr id="12" name="Group 11"/>
          <p:cNvGrpSpPr/>
          <p:nvPr/>
        </p:nvGrpSpPr>
        <p:grpSpPr>
          <a:xfrm>
            <a:off x="3219925" y="135904"/>
            <a:ext cx="2607296" cy="691116"/>
            <a:chOff x="2860159" y="127591"/>
            <a:chExt cx="4242390" cy="691116"/>
          </a:xfrm>
        </p:grpSpPr>
        <p:sp>
          <p:nvSpPr>
            <p:cNvPr id="13" name="Round Same Side Corner Rectangle 12"/>
            <p:cNvSpPr/>
            <p:nvPr/>
          </p:nvSpPr>
          <p:spPr>
            <a:xfrm flipV="1">
              <a:off x="2860159" y="127591"/>
              <a:ext cx="4242390" cy="691116"/>
            </a:xfrm>
            <a:prstGeom prst="round2SameRect">
              <a:avLst>
                <a:gd name="adj1" fmla="val 36667"/>
                <a:gd name="adj2" fmla="val 0"/>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9EBCD"/>
                </a:solidFill>
                <a:effectLst/>
                <a:uLnTx/>
                <a:uFillTx/>
                <a:latin typeface="Arial"/>
                <a:ea typeface="+mn-ea"/>
                <a:cs typeface="+mn-cs"/>
                <a:sym typeface="Arial"/>
              </a:endParaRPr>
            </a:p>
          </p:txBody>
        </p:sp>
        <p:sp>
          <p:nvSpPr>
            <p:cNvPr id="14" name="TextBox 13"/>
            <p:cNvSpPr txBox="1"/>
            <p:nvPr/>
          </p:nvSpPr>
          <p:spPr>
            <a:xfrm>
              <a:off x="2929270" y="242316"/>
              <a:ext cx="410416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a:ln>
                    <a:noFill/>
                  </a:ln>
                  <a:solidFill>
                    <a:srgbClr val="C00000"/>
                  </a:solidFill>
                  <a:effectLst/>
                  <a:uLnTx/>
                  <a:uFillTx/>
                  <a:latin typeface="Arial"/>
                  <a:cs typeface="Arial"/>
                  <a:sym typeface="Arial"/>
                </a:rPr>
                <a:t>VẬN DỤNG 1</a:t>
              </a:r>
              <a:endParaRPr kumimoji="0" lang="en-US" sz="2400" b="1" i="0" u="none" strike="noStrike" kern="0" cap="none" spc="0" normalizeH="0" baseline="0" noProof="0" dirty="0">
                <a:ln>
                  <a:noFill/>
                </a:ln>
                <a:solidFill>
                  <a:srgbClr val="C00000"/>
                </a:solidFill>
                <a:effectLst/>
                <a:uLnTx/>
                <a:uFillTx/>
                <a:latin typeface="Arial"/>
                <a:cs typeface="Arial"/>
                <a:sym typeface="Arial"/>
              </a:endParaRPr>
            </a:p>
          </p:txBody>
        </p:sp>
      </p:grpSp>
      <p:sp>
        <p:nvSpPr>
          <p:cNvPr id="4" name="Rectangle 3"/>
          <p:cNvSpPr/>
          <p:nvPr/>
        </p:nvSpPr>
        <p:spPr>
          <a:xfrm>
            <a:off x="404660" y="857928"/>
            <a:ext cx="8237819" cy="923330"/>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0" i="0" u="none" strike="noStrike" kern="0" cap="none" spc="0" normalizeH="0" baseline="0" noProof="0">
                <a:ln>
                  <a:noFill/>
                </a:ln>
                <a:solidFill>
                  <a:srgbClr val="000000"/>
                </a:solidFill>
                <a:effectLst/>
                <a:uLnTx/>
                <a:uFillTx/>
                <a:latin typeface="Arial" panose="020B0604020202020204" pitchFamily="34" charset="0"/>
                <a:cs typeface="Arial"/>
                <a:sym typeface="Arial"/>
              </a:rPr>
              <a:t>Anh Bình cần đầu tư bao nhiêu tiền hằng tháng với lãi suất 6% mỗi năm, theo hình thức tính lãi kép hằng tháng, để có 200 triệu đồng sau hai năm?</a:t>
            </a:r>
            <a:endParaRPr kumimoji="0" lang="en-US" sz="1800" b="0" i="0" u="none" strike="noStrike" kern="0" cap="none" spc="0" normalizeH="0" baseline="0" noProof="0">
              <a:ln>
                <a:noFill/>
              </a:ln>
              <a:solidFill>
                <a:srgbClr val="000000"/>
              </a:solidFill>
              <a:effectLst/>
              <a:uLnTx/>
              <a:uFillTx/>
              <a:latin typeface="Arial"/>
              <a:cs typeface="Arial"/>
              <a:sym typeface="Arial"/>
            </a:endParaRPr>
          </a:p>
        </p:txBody>
      </p:sp>
      <p:sp>
        <p:nvSpPr>
          <p:cNvPr id="8" name="Rectangle 7"/>
          <p:cNvSpPr/>
          <p:nvPr/>
        </p:nvSpPr>
        <p:spPr>
          <a:xfrm>
            <a:off x="4174755" y="1806197"/>
            <a:ext cx="69762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1" u="sng" strike="noStrike" kern="0" cap="none" spc="0" normalizeH="0" baseline="0" noProof="0">
                <a:ln>
                  <a:noFill/>
                </a:ln>
                <a:solidFill>
                  <a:srgbClr val="4C2E8C">
                    <a:lumMod val="75000"/>
                  </a:srgbClr>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Giải:</a:t>
            </a:r>
            <a:endParaRPr kumimoji="0" lang="en-US" sz="1800" b="1" i="1" u="sng" strike="noStrike" kern="0" cap="none" spc="0" normalizeH="0" baseline="0" noProof="0">
              <a:ln>
                <a:noFill/>
              </a:ln>
              <a:solidFill>
                <a:srgbClr val="4C2E8C">
                  <a:lumMod val="75000"/>
                </a:srgbClr>
              </a:solidFill>
              <a:effectLst/>
              <a:uLnTx/>
              <a:uFillTx/>
              <a:latin typeface="Arial"/>
              <a:cs typeface="Arial"/>
              <a:sym typeface="Arial"/>
            </a:endParaRPr>
          </a:p>
        </p:txBody>
      </p:sp>
      <p:grpSp>
        <p:nvGrpSpPr>
          <p:cNvPr id="7" name="Group 6"/>
          <p:cNvGrpSpPr/>
          <p:nvPr/>
        </p:nvGrpSpPr>
        <p:grpSpPr>
          <a:xfrm>
            <a:off x="404660" y="2300219"/>
            <a:ext cx="7284613" cy="1509580"/>
            <a:chOff x="404660" y="2300219"/>
            <a:chExt cx="8390205" cy="1509580"/>
          </a:xfrm>
        </p:grpSpPr>
        <mc:AlternateContent xmlns:mc="http://schemas.openxmlformats.org/markup-compatibility/2006" xmlns:a14="http://schemas.microsoft.com/office/drawing/2010/main">
          <mc:Choice Requires="a14">
            <p:sp>
              <p:nvSpPr>
                <p:cNvPr id="2" name="Rectangle 1"/>
                <p:cNvSpPr/>
                <p:nvPr/>
              </p:nvSpPr>
              <p:spPr>
                <a:xfrm>
                  <a:off x="404660" y="2300219"/>
                  <a:ext cx="8390205" cy="1509580"/>
                </a:xfrm>
                <a:prstGeom prst="rect">
                  <a:avLst/>
                </a:prstGeom>
              </p:spPr>
              <p:txBody>
                <a:bodyPr wrap="square">
                  <a:spAutoFit/>
                </a:bodyPr>
                <a:lstStyle/>
                <a:p>
                  <a:pPr lvl="0" algn="just">
                    <a:lnSpc>
                      <a:spcPct val="150000"/>
                    </a:lnSpc>
                    <a:spcBef>
                      <a:spcPts val="600"/>
                    </a:spcBef>
                    <a:spcAft>
                      <a:spcPts val="600"/>
                    </a:spcAft>
                    <a:defRPr/>
                  </a:pPr>
                  <a:r>
                    <a:rPr lang="vi-VN" sz="1800">
                      <a:latin typeface="+mn-lt"/>
                      <a:ea typeface="Dotum" panose="020B0600000101010101" pitchFamily="34" charset="-127"/>
                    </a:rPr>
                    <a:t>Thay số ta được:</a:t>
                  </a:r>
                  <a:endParaRPr lang="en-US" sz="1800">
                    <a:latin typeface="+mn-lt"/>
                    <a:ea typeface="Times New Roman" panose="02020603050405020304" pitchFamily="18" charset="0"/>
                  </a:endParaRPr>
                </a:p>
                <a:p>
                  <a:pPr lvl="0" algn="ctr">
                    <a:lnSpc>
                      <a:spcPct val="150000"/>
                    </a:lnSpc>
                    <a:spcBef>
                      <a:spcPts val="600"/>
                    </a:spcBef>
                    <a:spcAft>
                      <a:spcPts val="600"/>
                    </a:spcAft>
                    <a:defRPr/>
                  </a:pPr>
                  <a14:m>
                    <m:oMathPara xmlns:m="http://schemas.openxmlformats.org/officeDocument/2006/math">
                      <m:oMathParaPr>
                        <m:jc m:val="centerGroup"/>
                      </m:oMathParaPr>
                      <m:oMath xmlns:m="http://schemas.openxmlformats.org/officeDocument/2006/math">
                        <m:r>
                          <a:rPr lang="vi-VN" sz="1800" i="1">
                            <a:latin typeface="Cambria Math" panose="02040503050406030204" pitchFamily="18" charset="0"/>
                            <a:ea typeface="Dotum" panose="020B0600000101010101" pitchFamily="34" charset="-127"/>
                          </a:rPr>
                          <m:t>𝑅</m:t>
                        </m:r>
                        <m:r>
                          <a:rPr lang="vi-VN" sz="1800" i="1">
                            <a:latin typeface="Cambria Math" panose="02040503050406030204" pitchFamily="18" charset="0"/>
                            <a:ea typeface="Dotum" panose="020B0600000101010101" pitchFamily="34" charset="-127"/>
                          </a:rPr>
                          <m:t>=</m:t>
                        </m:r>
                        <m:f>
                          <m:fPr>
                            <m:ctrlPr>
                              <a:rPr lang="en-US" sz="1800" i="1">
                                <a:latin typeface="Cambria Math" panose="02040503050406030204" pitchFamily="18" charset="0"/>
                                <a:ea typeface="Dotum" panose="020B0600000101010101" pitchFamily="34" charset="-127"/>
                              </a:rPr>
                            </m:ctrlPr>
                          </m:fPr>
                          <m:num>
                            <m:r>
                              <a:rPr lang="vi-VN" sz="1800" i="1">
                                <a:latin typeface="Cambria Math" panose="02040503050406030204" pitchFamily="18" charset="0"/>
                                <a:ea typeface="Dotum" panose="020B0600000101010101" pitchFamily="34" charset="-127"/>
                              </a:rPr>
                              <m:t>200.0,5%</m:t>
                            </m:r>
                          </m:num>
                          <m:den>
                            <m:sSup>
                              <m:sSupPr>
                                <m:ctrlPr>
                                  <a:rPr lang="en-US" sz="1800" i="1">
                                    <a:latin typeface="Cambria Math" panose="02040503050406030204" pitchFamily="18" charset="0"/>
                                    <a:ea typeface="Dotum" panose="020B0600000101010101" pitchFamily="34" charset="-127"/>
                                  </a:rPr>
                                </m:ctrlPr>
                              </m:sSupPr>
                              <m:e>
                                <m:d>
                                  <m:dPr>
                                    <m:ctrlPr>
                                      <a:rPr lang="en-US" sz="1800" i="1">
                                        <a:latin typeface="Cambria Math" panose="02040503050406030204" pitchFamily="18" charset="0"/>
                                        <a:ea typeface="Dotum" panose="020B0600000101010101" pitchFamily="34" charset="-127"/>
                                      </a:rPr>
                                    </m:ctrlPr>
                                  </m:dPr>
                                  <m:e>
                                    <m:r>
                                      <a:rPr lang="vi-VN" sz="1800" i="1">
                                        <a:latin typeface="Cambria Math" panose="02040503050406030204" pitchFamily="18" charset="0"/>
                                        <a:ea typeface="Dotum" panose="020B0600000101010101" pitchFamily="34" charset="-127"/>
                                      </a:rPr>
                                      <m:t>1+0,5%</m:t>
                                    </m:r>
                                  </m:e>
                                </m:d>
                              </m:e>
                              <m:sup>
                                <m:r>
                                  <a:rPr lang="vi-VN" sz="1800" i="1">
                                    <a:latin typeface="Cambria Math" panose="02040503050406030204" pitchFamily="18" charset="0"/>
                                    <a:ea typeface="Dotum" panose="020B0600000101010101" pitchFamily="34" charset="-127"/>
                                  </a:rPr>
                                  <m:t>24</m:t>
                                </m:r>
                              </m:sup>
                            </m:sSup>
                            <m:r>
                              <a:rPr lang="vi-VN" sz="1800" i="1">
                                <a:latin typeface="Cambria Math" panose="02040503050406030204" pitchFamily="18" charset="0"/>
                                <a:ea typeface="Dotum" panose="020B0600000101010101" pitchFamily="34" charset="-127"/>
                              </a:rPr>
                              <m:t>−1</m:t>
                            </m:r>
                          </m:den>
                        </m:f>
                        <m:r>
                          <a:rPr lang="vi-VN" sz="1800" i="1">
                            <a:latin typeface="Cambria Math" panose="02040503050406030204" pitchFamily="18" charset="0"/>
                            <a:ea typeface="Dotum" panose="020B0600000101010101" pitchFamily="34" charset="-127"/>
                          </a:rPr>
                          <m:t>≈7,865</m:t>
                        </m:r>
                      </m:oMath>
                    </m:oMathPara>
                  </a14:m>
                  <a:endParaRPr lang="en-US" sz="1800">
                    <a:latin typeface="+mn-lt"/>
                    <a:ea typeface="Dotum" panose="020B0600000101010101" pitchFamily="34" charset="-127"/>
                  </a:endParaRPr>
                </a:p>
              </p:txBody>
            </p:sp>
          </mc:Choice>
          <mc:Fallback xmlns="">
            <p:sp>
              <p:nvSpPr>
                <p:cNvPr id="2" name="Rectangle 1"/>
                <p:cNvSpPr>
                  <a:spLocks noRot="1" noChangeAspect="1" noMove="1" noResize="1" noEditPoints="1" noAdjustHandles="1" noChangeArrowheads="1" noChangeShapeType="1" noTextEdit="1"/>
                </p:cNvSpPr>
                <p:nvPr/>
              </p:nvSpPr>
              <p:spPr>
                <a:xfrm>
                  <a:off x="404660" y="2300219"/>
                  <a:ext cx="8390205" cy="1509580"/>
                </a:xfrm>
                <a:prstGeom prst="rect">
                  <a:avLst/>
                </a:prstGeom>
                <a:blipFill>
                  <a:blip r:embed="rId3"/>
                  <a:stretch>
                    <a:fillRect l="-669"/>
                  </a:stretch>
                </a:blipFill>
              </p:spPr>
              <p:txBody>
                <a:bodyPr/>
                <a:lstStyle/>
                <a:p>
                  <a:r>
                    <a:rPr lang="en-US">
                      <a:noFill/>
                    </a:rPr>
                    <a:t> </a:t>
                  </a:r>
                </a:p>
              </p:txBody>
            </p:sp>
          </mc:Fallback>
        </mc:AlternateContent>
        <p:sp>
          <p:nvSpPr>
            <p:cNvPr id="3" name="Rectangle 2"/>
            <p:cNvSpPr/>
            <p:nvPr/>
          </p:nvSpPr>
          <p:spPr>
            <a:xfrm>
              <a:off x="6418163" y="3055009"/>
              <a:ext cx="1364476" cy="507831"/>
            </a:xfrm>
            <a:prstGeom prst="rect">
              <a:avLst/>
            </a:prstGeom>
          </p:spPr>
          <p:txBody>
            <a:bodyPr wrap="none">
              <a:spAutoFit/>
            </a:bodyPr>
            <a:lstStyle/>
            <a:p>
              <a:pPr lvl="0" algn="ctr">
                <a:lnSpc>
                  <a:spcPct val="150000"/>
                </a:lnSpc>
                <a:spcBef>
                  <a:spcPts val="600"/>
                </a:spcBef>
                <a:spcAft>
                  <a:spcPts val="600"/>
                </a:spcAft>
                <a:defRPr/>
              </a:pPr>
              <a:r>
                <a:rPr lang="vi-VN" sz="1800">
                  <a:latin typeface="Arial" panose="020B0604020202020204" pitchFamily="34" charset="0"/>
                  <a:ea typeface="Dotum" panose="020B0600000101010101" pitchFamily="34" charset="-127"/>
                </a:rPr>
                <a:t>(triệu đồng)</a:t>
              </a:r>
              <a:endParaRPr lang="en-US" sz="1800">
                <a:ea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6" name="Rectangle 5"/>
              <p:cNvSpPr/>
              <p:nvPr/>
            </p:nvSpPr>
            <p:spPr>
              <a:xfrm>
                <a:off x="404660" y="3792283"/>
                <a:ext cx="6852351" cy="923330"/>
              </a:xfrm>
              <a:prstGeom prst="rect">
                <a:avLst/>
              </a:prstGeom>
            </p:spPr>
            <p:txBody>
              <a:bodyPr wrap="square">
                <a:spAutoFit/>
              </a:bodyPr>
              <a:lstStyle/>
              <a:p>
                <a:pPr lvl="0" algn="just">
                  <a:lnSpc>
                    <a:spcPct val="150000"/>
                  </a:lnSpc>
                  <a:spcBef>
                    <a:spcPts val="600"/>
                  </a:spcBef>
                  <a:spcAft>
                    <a:spcPts val="600"/>
                  </a:spcAft>
                  <a:defRPr/>
                </a:pPr>
                <a:r>
                  <a:rPr lang="vi-VN" sz="1800">
                    <a:latin typeface="Arial" panose="020B0604020202020204" pitchFamily="34" charset="0"/>
                    <a:ea typeface="Dotum" panose="020B0600000101010101" pitchFamily="34" charset="-127"/>
                  </a:rPr>
                  <a:t>Vậy anh Bình cần đầu tư mỗi tháng khoảng </a:t>
                </a:r>
                <a14:m>
                  <m:oMath xmlns:m="http://schemas.openxmlformats.org/officeDocument/2006/math">
                    <m:r>
                      <a:rPr lang="vi-VN" sz="1800" i="1">
                        <a:latin typeface="Cambria Math" panose="02040503050406030204" pitchFamily="18" charset="0"/>
                        <a:ea typeface="Dotum" panose="020B0600000101010101" pitchFamily="34" charset="-127"/>
                      </a:rPr>
                      <m:t>7,865</m:t>
                    </m:r>
                  </m:oMath>
                </a14:m>
                <a:r>
                  <a:rPr lang="vi-VN" sz="1800">
                    <a:latin typeface="Arial" panose="020B0604020202020204" pitchFamily="34" charset="0"/>
                    <a:ea typeface="Dotum" panose="020B0600000101010101" pitchFamily="34" charset="-127"/>
                  </a:rPr>
                  <a:t> triệu đồng hay </a:t>
                </a:r>
                <a14:m>
                  <m:oMath xmlns:m="http://schemas.openxmlformats.org/officeDocument/2006/math">
                    <m:r>
                      <a:rPr lang="vi-VN" sz="1800" i="1">
                        <a:latin typeface="Cambria Math" panose="02040503050406030204" pitchFamily="18" charset="0"/>
                        <a:ea typeface="Dotum" panose="020B0600000101010101" pitchFamily="34" charset="-127"/>
                      </a:rPr>
                      <m:t>7 865 000</m:t>
                    </m:r>
                  </m:oMath>
                </a14:m>
                <a:r>
                  <a:rPr lang="vi-VN" sz="1800">
                    <a:latin typeface="Arial" panose="020B0604020202020204" pitchFamily="34" charset="0"/>
                    <a:ea typeface="Dotum" panose="020B0600000101010101" pitchFamily="34" charset="-127"/>
                  </a:rPr>
                  <a:t> đồng mỗi tháng để có </a:t>
                </a:r>
                <a14:m>
                  <m:oMath xmlns:m="http://schemas.openxmlformats.org/officeDocument/2006/math">
                    <m:r>
                      <a:rPr lang="vi-VN" sz="1800" i="1">
                        <a:latin typeface="Cambria Math" panose="02040503050406030204" pitchFamily="18" charset="0"/>
                        <a:ea typeface="Dotum" panose="020B0600000101010101" pitchFamily="34" charset="-127"/>
                      </a:rPr>
                      <m:t>200</m:t>
                    </m:r>
                  </m:oMath>
                </a14:m>
                <a:r>
                  <a:rPr lang="vi-VN" sz="1800">
                    <a:latin typeface="Arial" panose="020B0604020202020204" pitchFamily="34" charset="0"/>
                    <a:ea typeface="Dotum" panose="020B0600000101010101" pitchFamily="34" charset="-127"/>
                  </a:rPr>
                  <a:t> triệu đồng sau </a:t>
                </a:r>
                <a14:m>
                  <m:oMath xmlns:m="http://schemas.openxmlformats.org/officeDocument/2006/math">
                    <m:r>
                      <a:rPr lang="vi-VN" sz="1800" i="1">
                        <a:latin typeface="Cambria Math" panose="02040503050406030204" pitchFamily="18" charset="0"/>
                        <a:ea typeface="Dotum" panose="020B0600000101010101" pitchFamily="34" charset="-127"/>
                      </a:rPr>
                      <m:t>2</m:t>
                    </m:r>
                  </m:oMath>
                </a14:m>
                <a:r>
                  <a:rPr lang="vi-VN" sz="1800">
                    <a:latin typeface="Arial" panose="020B0604020202020204" pitchFamily="34" charset="0"/>
                    <a:ea typeface="Dotum" panose="020B0600000101010101" pitchFamily="34" charset="-127"/>
                  </a:rPr>
                  <a:t> năm.</a:t>
                </a:r>
                <a:endParaRPr lang="en-US" sz="1800">
                  <a:ea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404660" y="3792283"/>
                <a:ext cx="6852351" cy="923330"/>
              </a:xfrm>
              <a:prstGeom prst="rect">
                <a:avLst/>
              </a:prstGeom>
              <a:blipFill>
                <a:blip r:embed="rId4"/>
                <a:stretch>
                  <a:fillRect l="-712" r="-801" b="-3947"/>
                </a:stretch>
              </a:blipFill>
            </p:spPr>
            <p:txBody>
              <a:bodyPr/>
              <a:lstStyle/>
              <a:p>
                <a:r>
                  <a:rPr lang="en-US">
                    <a:noFill/>
                  </a:rPr>
                  <a:t> </a:t>
                </a:r>
              </a:p>
            </p:txBody>
          </p:sp>
        </mc:Fallback>
      </mc:AlternateContent>
      <p:pic>
        <p:nvPicPr>
          <p:cNvPr id="11" name="Picture 10"/>
          <p:cNvPicPr>
            <a:picLocks noChangeAspect="1"/>
          </p:cNvPicPr>
          <p:nvPr/>
        </p:nvPicPr>
        <p:blipFill>
          <a:blip r:embed="rId5"/>
          <a:stretch>
            <a:fillRect/>
          </a:stretch>
        </p:blipFill>
        <p:spPr>
          <a:xfrm>
            <a:off x="7689273" y="4022250"/>
            <a:ext cx="1285764" cy="951698"/>
          </a:xfrm>
          <a:prstGeom prst="rect">
            <a:avLst/>
          </a:prstGeom>
        </p:spPr>
      </p:pic>
    </p:spTree>
    <p:extLst>
      <p:ext uri="{BB962C8B-B14F-4D97-AF65-F5344CB8AC3E}">
        <p14:creationId xmlns:p14="http://schemas.microsoft.com/office/powerpoint/2010/main" val="833123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grpSp>
        <p:nvGrpSpPr>
          <p:cNvPr id="543" name="Google Shape;543;p38"/>
          <p:cNvGrpSpPr/>
          <p:nvPr/>
        </p:nvGrpSpPr>
        <p:grpSpPr>
          <a:xfrm>
            <a:off x="7698051" y="4436042"/>
            <a:ext cx="1254757" cy="421371"/>
            <a:chOff x="5848450" y="2417400"/>
            <a:chExt cx="279725" cy="128225"/>
          </a:xfrm>
        </p:grpSpPr>
        <p:sp>
          <p:nvSpPr>
            <p:cNvPr id="544" name="Google Shape;544;p38"/>
            <p:cNvSpPr/>
            <p:nvPr/>
          </p:nvSpPr>
          <p:spPr>
            <a:xfrm>
              <a:off x="5848450" y="2417400"/>
              <a:ext cx="262425" cy="105825"/>
            </a:xfrm>
            <a:custGeom>
              <a:avLst/>
              <a:gdLst/>
              <a:ahLst/>
              <a:cxnLst/>
              <a:rect l="l" t="t" r="r" b="b"/>
              <a:pathLst>
                <a:path w="10497" h="4233" extrusionOk="0">
                  <a:moveTo>
                    <a:pt x="914" y="1"/>
                  </a:moveTo>
                  <a:cubicBezTo>
                    <a:pt x="914" y="1"/>
                    <a:pt x="712" y="19"/>
                    <a:pt x="496" y="147"/>
                  </a:cubicBezTo>
                  <a:cubicBezTo>
                    <a:pt x="49" y="410"/>
                    <a:pt x="0" y="1005"/>
                    <a:pt x="254" y="1469"/>
                  </a:cubicBezTo>
                  <a:cubicBezTo>
                    <a:pt x="298" y="1549"/>
                    <a:pt x="356" y="1622"/>
                    <a:pt x="435" y="1678"/>
                  </a:cubicBezTo>
                  <a:cubicBezTo>
                    <a:pt x="435" y="1678"/>
                    <a:pt x="3427" y="2276"/>
                    <a:pt x="4553" y="2619"/>
                  </a:cubicBezTo>
                  <a:cubicBezTo>
                    <a:pt x="5679" y="2961"/>
                    <a:pt x="9426" y="4059"/>
                    <a:pt x="9761" y="4232"/>
                  </a:cubicBezTo>
                  <a:lnTo>
                    <a:pt x="10497" y="1097"/>
                  </a:lnTo>
                  <a:cubicBezTo>
                    <a:pt x="10497" y="1097"/>
                    <a:pt x="7322" y="880"/>
                    <a:pt x="5917" y="704"/>
                  </a:cubicBezTo>
                  <a:cubicBezTo>
                    <a:pt x="4511" y="528"/>
                    <a:pt x="914" y="1"/>
                    <a:pt x="91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5" name="Google Shape;545;p38"/>
            <p:cNvSpPr/>
            <p:nvPr/>
          </p:nvSpPr>
          <p:spPr>
            <a:xfrm>
              <a:off x="5851500" y="2455375"/>
              <a:ext cx="270025" cy="90250"/>
            </a:xfrm>
            <a:custGeom>
              <a:avLst/>
              <a:gdLst/>
              <a:ahLst/>
              <a:cxnLst/>
              <a:rect l="l" t="t" r="r" b="b"/>
              <a:pathLst>
                <a:path w="10801" h="3610" extrusionOk="0">
                  <a:moveTo>
                    <a:pt x="9584" y="1"/>
                  </a:moveTo>
                  <a:lnTo>
                    <a:pt x="8668" y="1190"/>
                  </a:lnTo>
                  <a:lnTo>
                    <a:pt x="604" y="107"/>
                  </a:lnTo>
                  <a:lnTo>
                    <a:pt x="0" y="550"/>
                  </a:lnTo>
                  <a:cubicBezTo>
                    <a:pt x="0" y="550"/>
                    <a:pt x="1598" y="627"/>
                    <a:pt x="2557" y="865"/>
                  </a:cubicBezTo>
                  <a:cubicBezTo>
                    <a:pt x="2927" y="957"/>
                    <a:pt x="3294" y="1061"/>
                    <a:pt x="3661" y="1164"/>
                  </a:cubicBezTo>
                  <a:cubicBezTo>
                    <a:pt x="4033" y="1270"/>
                    <a:pt x="4408" y="1361"/>
                    <a:pt x="4781" y="1462"/>
                  </a:cubicBezTo>
                  <a:cubicBezTo>
                    <a:pt x="5845" y="1753"/>
                    <a:pt x="6847" y="2175"/>
                    <a:pt x="7832" y="2677"/>
                  </a:cubicBezTo>
                  <a:cubicBezTo>
                    <a:pt x="7956" y="2740"/>
                    <a:pt x="9642" y="3562"/>
                    <a:pt x="9626" y="3609"/>
                  </a:cubicBezTo>
                  <a:cubicBezTo>
                    <a:pt x="10514" y="2399"/>
                    <a:pt x="10800" y="1500"/>
                    <a:pt x="10800" y="1500"/>
                  </a:cubicBezTo>
                  <a:lnTo>
                    <a:pt x="9584"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6" name="Google Shape;546;p38"/>
            <p:cNvSpPr/>
            <p:nvPr/>
          </p:nvSpPr>
          <p:spPr>
            <a:xfrm>
              <a:off x="5851225" y="2443325"/>
              <a:ext cx="244150" cy="79900"/>
            </a:xfrm>
            <a:custGeom>
              <a:avLst/>
              <a:gdLst/>
              <a:ahLst/>
              <a:cxnLst/>
              <a:rect l="l" t="t" r="r" b="b"/>
              <a:pathLst>
                <a:path w="9766" h="3196" extrusionOk="0">
                  <a:moveTo>
                    <a:pt x="0" y="0"/>
                  </a:moveTo>
                  <a:lnTo>
                    <a:pt x="0" y="0"/>
                  </a:lnTo>
                  <a:cubicBezTo>
                    <a:pt x="20" y="148"/>
                    <a:pt x="68" y="296"/>
                    <a:pt x="144" y="432"/>
                  </a:cubicBezTo>
                  <a:cubicBezTo>
                    <a:pt x="187" y="512"/>
                    <a:pt x="246" y="585"/>
                    <a:pt x="324" y="641"/>
                  </a:cubicBezTo>
                  <a:cubicBezTo>
                    <a:pt x="324" y="641"/>
                    <a:pt x="3316" y="1239"/>
                    <a:pt x="4442" y="1582"/>
                  </a:cubicBezTo>
                  <a:cubicBezTo>
                    <a:pt x="5568" y="1924"/>
                    <a:pt x="9315" y="3021"/>
                    <a:pt x="9650" y="3195"/>
                  </a:cubicBezTo>
                  <a:lnTo>
                    <a:pt x="9765" y="2703"/>
                  </a:lnTo>
                  <a:cubicBezTo>
                    <a:pt x="8984" y="2413"/>
                    <a:pt x="5529" y="1410"/>
                    <a:pt x="4435" y="1081"/>
                  </a:cubicBezTo>
                  <a:cubicBezTo>
                    <a:pt x="3254" y="726"/>
                    <a:pt x="114" y="106"/>
                    <a:pt x="114" y="106"/>
                  </a:cubicBezTo>
                  <a:cubicBezTo>
                    <a:pt x="71" y="75"/>
                    <a:pt x="33" y="39"/>
                    <a:pt x="0" y="0"/>
                  </a:cubicBezTo>
                  <a:close/>
                </a:path>
              </a:pathLst>
            </a:custGeom>
            <a:solidFill>
              <a:srgbClr val="093F51">
                <a:alpha val="101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7" name="Google Shape;547;p38"/>
            <p:cNvSpPr/>
            <p:nvPr/>
          </p:nvSpPr>
          <p:spPr>
            <a:xfrm>
              <a:off x="6083350" y="2444875"/>
              <a:ext cx="44825" cy="78725"/>
            </a:xfrm>
            <a:custGeom>
              <a:avLst/>
              <a:gdLst/>
              <a:ahLst/>
              <a:cxnLst/>
              <a:rect l="l" t="t" r="r" b="b"/>
              <a:pathLst>
                <a:path w="1793" h="3149" extrusionOk="0">
                  <a:moveTo>
                    <a:pt x="1122" y="1"/>
                  </a:moveTo>
                  <a:cubicBezTo>
                    <a:pt x="814" y="1"/>
                    <a:pt x="422" y="607"/>
                    <a:pt x="218" y="1419"/>
                  </a:cubicBezTo>
                  <a:cubicBezTo>
                    <a:pt x="1" y="2285"/>
                    <a:pt x="80" y="3056"/>
                    <a:pt x="395" y="3141"/>
                  </a:cubicBezTo>
                  <a:cubicBezTo>
                    <a:pt x="415" y="3146"/>
                    <a:pt x="435" y="3149"/>
                    <a:pt x="457" y="3149"/>
                  </a:cubicBezTo>
                  <a:cubicBezTo>
                    <a:pt x="788" y="3149"/>
                    <a:pt x="1372" y="2560"/>
                    <a:pt x="1576" y="1750"/>
                  </a:cubicBezTo>
                  <a:cubicBezTo>
                    <a:pt x="1793" y="884"/>
                    <a:pt x="1495" y="94"/>
                    <a:pt x="1181" y="8"/>
                  </a:cubicBezTo>
                  <a:cubicBezTo>
                    <a:pt x="1162" y="3"/>
                    <a:pt x="1142" y="1"/>
                    <a:pt x="112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8" name="Google Shape;548;p38"/>
            <p:cNvSpPr/>
            <p:nvPr/>
          </p:nvSpPr>
          <p:spPr>
            <a:xfrm>
              <a:off x="6083350" y="2444875"/>
              <a:ext cx="44825" cy="78725"/>
            </a:xfrm>
            <a:custGeom>
              <a:avLst/>
              <a:gdLst/>
              <a:ahLst/>
              <a:cxnLst/>
              <a:rect l="l" t="t" r="r" b="b"/>
              <a:pathLst>
                <a:path w="1793" h="3149" extrusionOk="0">
                  <a:moveTo>
                    <a:pt x="1122" y="1"/>
                  </a:moveTo>
                  <a:cubicBezTo>
                    <a:pt x="814" y="1"/>
                    <a:pt x="422" y="607"/>
                    <a:pt x="218" y="1419"/>
                  </a:cubicBezTo>
                  <a:cubicBezTo>
                    <a:pt x="1" y="2285"/>
                    <a:pt x="80" y="3056"/>
                    <a:pt x="395" y="3141"/>
                  </a:cubicBezTo>
                  <a:cubicBezTo>
                    <a:pt x="415" y="3146"/>
                    <a:pt x="435" y="3149"/>
                    <a:pt x="457" y="3149"/>
                  </a:cubicBezTo>
                  <a:cubicBezTo>
                    <a:pt x="788" y="3149"/>
                    <a:pt x="1372" y="2560"/>
                    <a:pt x="1576" y="1750"/>
                  </a:cubicBezTo>
                  <a:cubicBezTo>
                    <a:pt x="1793" y="884"/>
                    <a:pt x="1495" y="94"/>
                    <a:pt x="1181" y="8"/>
                  </a:cubicBezTo>
                  <a:cubicBezTo>
                    <a:pt x="1162" y="3"/>
                    <a:pt x="1142" y="1"/>
                    <a:pt x="1122" y="1"/>
                  </a:cubicBezTo>
                  <a:close/>
                </a:path>
              </a:pathLst>
            </a:custGeom>
            <a:solidFill>
              <a:srgbClr val="093F51">
                <a:alpha val="202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9" name="Google Shape;549;p38"/>
            <p:cNvSpPr/>
            <p:nvPr/>
          </p:nvSpPr>
          <p:spPr>
            <a:xfrm>
              <a:off x="6085575" y="2456100"/>
              <a:ext cx="23075" cy="51550"/>
            </a:xfrm>
            <a:custGeom>
              <a:avLst/>
              <a:gdLst/>
              <a:ahLst/>
              <a:cxnLst/>
              <a:rect l="l" t="t" r="r" b="b"/>
              <a:pathLst>
                <a:path w="923" h="2062" extrusionOk="0">
                  <a:moveTo>
                    <a:pt x="515" y="1"/>
                  </a:moveTo>
                  <a:cubicBezTo>
                    <a:pt x="425" y="149"/>
                    <a:pt x="339" y="328"/>
                    <a:pt x="265" y="529"/>
                  </a:cubicBezTo>
                  <a:lnTo>
                    <a:pt x="469" y="854"/>
                  </a:lnTo>
                  <a:cubicBezTo>
                    <a:pt x="469" y="854"/>
                    <a:pt x="289" y="1505"/>
                    <a:pt x="73" y="1505"/>
                  </a:cubicBezTo>
                  <a:cubicBezTo>
                    <a:pt x="72" y="1505"/>
                    <a:pt x="72" y="1505"/>
                    <a:pt x="72" y="1505"/>
                  </a:cubicBezTo>
                  <a:cubicBezTo>
                    <a:pt x="58" y="1505"/>
                    <a:pt x="44" y="1502"/>
                    <a:pt x="31" y="1498"/>
                  </a:cubicBezTo>
                  <a:cubicBezTo>
                    <a:pt x="7" y="1701"/>
                    <a:pt x="0" y="1890"/>
                    <a:pt x="12" y="2055"/>
                  </a:cubicBezTo>
                  <a:cubicBezTo>
                    <a:pt x="33" y="2059"/>
                    <a:pt x="57" y="2061"/>
                    <a:pt x="84" y="2061"/>
                  </a:cubicBezTo>
                  <a:cubicBezTo>
                    <a:pt x="235" y="2061"/>
                    <a:pt x="483" y="1979"/>
                    <a:pt x="707" y="1531"/>
                  </a:cubicBezTo>
                  <a:cubicBezTo>
                    <a:pt x="874" y="1238"/>
                    <a:pt x="907" y="927"/>
                    <a:pt x="907" y="927"/>
                  </a:cubicBezTo>
                  <a:cubicBezTo>
                    <a:pt x="919" y="841"/>
                    <a:pt x="922" y="749"/>
                    <a:pt x="914" y="657"/>
                  </a:cubicBezTo>
                  <a:cubicBezTo>
                    <a:pt x="858" y="108"/>
                    <a:pt x="521" y="1"/>
                    <a:pt x="521" y="1"/>
                  </a:cubicBezTo>
                  <a:close/>
                </a:path>
              </a:pathLst>
            </a:custGeom>
            <a:solidFill>
              <a:srgbClr val="093F51">
                <a:alpha val="202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0" name="Google Shape;550;p38"/>
            <p:cNvSpPr/>
            <p:nvPr/>
          </p:nvSpPr>
          <p:spPr>
            <a:xfrm>
              <a:off x="5870150" y="2484675"/>
              <a:ext cx="93475" cy="56850"/>
            </a:xfrm>
            <a:custGeom>
              <a:avLst/>
              <a:gdLst/>
              <a:ahLst/>
              <a:cxnLst/>
              <a:rect l="l" t="t" r="r" b="b"/>
              <a:pathLst>
                <a:path w="3739" h="2274" extrusionOk="0">
                  <a:moveTo>
                    <a:pt x="3243" y="1"/>
                  </a:moveTo>
                  <a:cubicBezTo>
                    <a:pt x="3119" y="1"/>
                    <a:pt x="2875" y="114"/>
                    <a:pt x="2800" y="144"/>
                  </a:cubicBezTo>
                  <a:cubicBezTo>
                    <a:pt x="2299" y="339"/>
                    <a:pt x="1926" y="756"/>
                    <a:pt x="1425" y="961"/>
                  </a:cubicBezTo>
                  <a:cubicBezTo>
                    <a:pt x="1125" y="1082"/>
                    <a:pt x="712" y="1257"/>
                    <a:pt x="349" y="1257"/>
                  </a:cubicBezTo>
                  <a:cubicBezTo>
                    <a:pt x="264" y="1257"/>
                    <a:pt x="182" y="1247"/>
                    <a:pt x="105" y="1225"/>
                  </a:cubicBezTo>
                  <a:lnTo>
                    <a:pt x="105" y="1225"/>
                  </a:lnTo>
                  <a:cubicBezTo>
                    <a:pt x="105" y="1225"/>
                    <a:pt x="0" y="1969"/>
                    <a:pt x="540" y="2273"/>
                  </a:cubicBezTo>
                  <a:cubicBezTo>
                    <a:pt x="540" y="2273"/>
                    <a:pt x="1697" y="2008"/>
                    <a:pt x="2298" y="1253"/>
                  </a:cubicBezTo>
                  <a:cubicBezTo>
                    <a:pt x="2898" y="499"/>
                    <a:pt x="3738" y="212"/>
                    <a:pt x="3738" y="212"/>
                  </a:cubicBezTo>
                  <a:lnTo>
                    <a:pt x="3289" y="9"/>
                  </a:lnTo>
                  <a:cubicBezTo>
                    <a:pt x="3277" y="3"/>
                    <a:pt x="3261" y="1"/>
                    <a:pt x="324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1" name="Google Shape;551;p38"/>
            <p:cNvSpPr/>
            <p:nvPr/>
          </p:nvSpPr>
          <p:spPr>
            <a:xfrm>
              <a:off x="5934400" y="2466375"/>
              <a:ext cx="33075" cy="75425"/>
            </a:xfrm>
            <a:custGeom>
              <a:avLst/>
              <a:gdLst/>
              <a:ahLst/>
              <a:cxnLst/>
              <a:rect l="l" t="t" r="r" b="b"/>
              <a:pathLst>
                <a:path w="1323" h="3017" extrusionOk="0">
                  <a:moveTo>
                    <a:pt x="1042" y="0"/>
                  </a:moveTo>
                  <a:cubicBezTo>
                    <a:pt x="1042" y="0"/>
                    <a:pt x="964" y="693"/>
                    <a:pt x="486" y="1280"/>
                  </a:cubicBezTo>
                  <a:cubicBezTo>
                    <a:pt x="9" y="1869"/>
                    <a:pt x="0" y="2800"/>
                    <a:pt x="0" y="2800"/>
                  </a:cubicBezTo>
                  <a:cubicBezTo>
                    <a:pt x="153" y="2971"/>
                    <a:pt x="355" y="3016"/>
                    <a:pt x="527" y="3016"/>
                  </a:cubicBezTo>
                  <a:cubicBezTo>
                    <a:pt x="722" y="3016"/>
                    <a:pt x="878" y="2958"/>
                    <a:pt x="878" y="2958"/>
                  </a:cubicBezTo>
                  <a:cubicBezTo>
                    <a:pt x="719" y="2665"/>
                    <a:pt x="804" y="2210"/>
                    <a:pt x="858" y="1900"/>
                  </a:cubicBezTo>
                  <a:cubicBezTo>
                    <a:pt x="931" y="1481"/>
                    <a:pt x="1188" y="1125"/>
                    <a:pt x="1252" y="708"/>
                  </a:cubicBezTo>
                  <a:cubicBezTo>
                    <a:pt x="1263" y="636"/>
                    <a:pt x="1323" y="376"/>
                    <a:pt x="1273" y="310"/>
                  </a:cubicBezTo>
                  <a:lnTo>
                    <a:pt x="104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2" name="Google Shape;552;p38"/>
            <p:cNvSpPr/>
            <p:nvPr/>
          </p:nvSpPr>
          <p:spPr>
            <a:xfrm>
              <a:off x="5932675" y="2429750"/>
              <a:ext cx="47300" cy="60300"/>
            </a:xfrm>
            <a:custGeom>
              <a:avLst/>
              <a:gdLst/>
              <a:ahLst/>
              <a:cxnLst/>
              <a:rect l="l" t="t" r="r" b="b"/>
              <a:pathLst>
                <a:path w="1892" h="2412" extrusionOk="0">
                  <a:moveTo>
                    <a:pt x="1358" y="0"/>
                  </a:moveTo>
                  <a:cubicBezTo>
                    <a:pt x="1312" y="0"/>
                    <a:pt x="1265" y="4"/>
                    <a:pt x="1218" y="11"/>
                  </a:cubicBezTo>
                  <a:cubicBezTo>
                    <a:pt x="1218" y="11"/>
                    <a:pt x="0" y="712"/>
                    <a:pt x="540" y="2225"/>
                  </a:cubicBezTo>
                  <a:cubicBezTo>
                    <a:pt x="540" y="2225"/>
                    <a:pt x="854" y="2412"/>
                    <a:pt x="1171" y="2412"/>
                  </a:cubicBezTo>
                  <a:cubicBezTo>
                    <a:pt x="1194" y="2412"/>
                    <a:pt x="1216" y="2411"/>
                    <a:pt x="1238" y="2409"/>
                  </a:cubicBezTo>
                  <a:cubicBezTo>
                    <a:pt x="699" y="895"/>
                    <a:pt x="1891" y="124"/>
                    <a:pt x="1891" y="124"/>
                  </a:cubicBezTo>
                  <a:cubicBezTo>
                    <a:pt x="1891" y="124"/>
                    <a:pt x="1643" y="0"/>
                    <a:pt x="135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3" name="Google Shape;553;p38"/>
            <p:cNvSpPr/>
            <p:nvPr/>
          </p:nvSpPr>
          <p:spPr>
            <a:xfrm>
              <a:off x="6086325" y="2469300"/>
              <a:ext cx="10975" cy="24425"/>
            </a:xfrm>
            <a:custGeom>
              <a:avLst/>
              <a:gdLst/>
              <a:ahLst/>
              <a:cxnLst/>
              <a:rect l="l" t="t" r="r" b="b"/>
              <a:pathLst>
                <a:path w="439" h="977" extrusionOk="0">
                  <a:moveTo>
                    <a:pt x="235" y="1"/>
                  </a:moveTo>
                  <a:cubicBezTo>
                    <a:pt x="184" y="139"/>
                    <a:pt x="138" y="287"/>
                    <a:pt x="99" y="442"/>
                  </a:cubicBezTo>
                  <a:cubicBezTo>
                    <a:pt x="54" y="625"/>
                    <a:pt x="21" y="802"/>
                    <a:pt x="1" y="970"/>
                  </a:cubicBezTo>
                  <a:cubicBezTo>
                    <a:pt x="14" y="973"/>
                    <a:pt x="28" y="977"/>
                    <a:pt x="42" y="977"/>
                  </a:cubicBezTo>
                  <a:cubicBezTo>
                    <a:pt x="42" y="977"/>
                    <a:pt x="42" y="977"/>
                    <a:pt x="43" y="977"/>
                  </a:cubicBezTo>
                  <a:cubicBezTo>
                    <a:pt x="259" y="977"/>
                    <a:pt x="439" y="326"/>
                    <a:pt x="439" y="326"/>
                  </a:cubicBezTo>
                  <a:lnTo>
                    <a:pt x="235" y="1"/>
                  </a:lnTo>
                  <a:close/>
                </a:path>
              </a:pathLst>
            </a:custGeom>
            <a:solidFill>
              <a:srgbClr val="093F51">
                <a:alpha val="3037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7" name="Group 16"/>
          <p:cNvGrpSpPr/>
          <p:nvPr/>
        </p:nvGrpSpPr>
        <p:grpSpPr>
          <a:xfrm>
            <a:off x="1986743" y="136535"/>
            <a:ext cx="5336770" cy="712592"/>
            <a:chOff x="2726575" y="127590"/>
            <a:chExt cx="5336770" cy="712592"/>
          </a:xfrm>
        </p:grpSpPr>
        <p:sp>
          <p:nvSpPr>
            <p:cNvPr id="15" name="Round Same Side Corner Rectangle 14"/>
            <p:cNvSpPr/>
            <p:nvPr/>
          </p:nvSpPr>
          <p:spPr>
            <a:xfrm flipV="1">
              <a:off x="2726575" y="127590"/>
              <a:ext cx="5336770" cy="712592"/>
            </a:xfrm>
            <a:prstGeom prst="round2SameRect">
              <a:avLst>
                <a:gd name="adj1" fmla="val 36667"/>
                <a:gd name="adj2" fmla="val 0"/>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9EBCD"/>
                </a:solidFill>
                <a:effectLst/>
                <a:uLnTx/>
                <a:uFillTx/>
                <a:latin typeface="Arial"/>
                <a:ea typeface="+mn-ea"/>
                <a:cs typeface="+mn-cs"/>
                <a:sym typeface="Arial"/>
              </a:endParaRPr>
            </a:p>
          </p:txBody>
        </p:sp>
        <p:sp>
          <p:nvSpPr>
            <p:cNvPr id="16" name="TextBox 15"/>
            <p:cNvSpPr txBox="1"/>
            <p:nvPr/>
          </p:nvSpPr>
          <p:spPr>
            <a:xfrm>
              <a:off x="2845532" y="226944"/>
              <a:ext cx="5134368" cy="461665"/>
            </a:xfrm>
            <a:prstGeom prst="rect">
              <a:avLst/>
            </a:prstGeom>
            <a:noFill/>
          </p:spPr>
          <p:txBody>
            <a:bodyPr wrap="square" rtlCol="0">
              <a:spAutoFit/>
            </a:bodyPr>
            <a:lstStyle/>
            <a:p>
              <a:pPr lvl="0" algn="ctr"/>
              <a:r>
                <a:rPr lang="en-US" sz="2400" b="1">
                  <a:solidFill>
                    <a:srgbClr val="C00000"/>
                  </a:solidFill>
                </a:rPr>
                <a:t>2. Giá trị hiện tại của một niên kim</a:t>
              </a:r>
              <a:endParaRPr kumimoji="0" lang="en-US" sz="2400"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18" name="Title 21"/>
          <p:cNvSpPr txBox="1">
            <a:spLocks/>
          </p:cNvSpPr>
          <p:nvPr/>
        </p:nvSpPr>
        <p:spPr>
          <a:xfrm>
            <a:off x="785260" y="1017184"/>
            <a:ext cx="925484" cy="499464"/>
          </a:xfrm>
          <a:prstGeom prst="rect">
            <a:avLst/>
          </a:prstGeom>
        </p:spPr>
        <p:style>
          <a:lnRef idx="3">
            <a:schemeClr val="lt1"/>
          </a:lnRef>
          <a:fillRef idx="1">
            <a:schemeClr val="dk1"/>
          </a:fillRef>
          <a:effectRef idx="1">
            <a:schemeClr val="dk1"/>
          </a:effectRef>
          <a:fontRef idx="minor">
            <a:schemeClr val="lt1"/>
          </a:fontRef>
        </p:style>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ct val="0"/>
              </a:spcBef>
              <a:spcAft>
                <a:spcPts val="0"/>
              </a:spcAft>
              <a:buClr>
                <a:srgbClr val="000000"/>
              </a:buClr>
              <a:buSzTx/>
              <a:buFont typeface="Arial"/>
              <a:buNone/>
              <a:tabLst/>
              <a:defRPr/>
            </a:pPr>
            <a:r>
              <a:rPr kumimoji="0" lang="nl-NL" sz="2100" b="1" i="0" u="none" strike="noStrike" kern="1200" cap="none" spc="0" normalizeH="0" baseline="0" noProof="0">
                <a:ln>
                  <a:noFill/>
                </a:ln>
                <a:solidFill>
                  <a:srgbClr val="F9EBCD"/>
                </a:solidFill>
                <a:effectLst/>
                <a:uLnTx/>
                <a:uFillTx/>
                <a:latin typeface="Arial" panose="020B0604020202020204" pitchFamily="34" charset="0"/>
                <a:ea typeface="+mj-ea"/>
                <a:cs typeface="Arial" panose="020B0604020202020204" pitchFamily="34" charset="0"/>
                <a:sym typeface="Arial"/>
              </a:rPr>
              <a:t>HĐ 2:</a:t>
            </a:r>
            <a:endParaRPr kumimoji="0" lang="en-US" sz="2100" b="1" i="0" u="none" strike="noStrike" kern="1200" cap="none" spc="0" normalizeH="0" baseline="0" noProof="0" dirty="0">
              <a:ln>
                <a:noFill/>
              </a:ln>
              <a:solidFill>
                <a:srgbClr val="F9EBCD"/>
              </a:solidFill>
              <a:effectLst/>
              <a:uLnTx/>
              <a:uFillTx/>
              <a:latin typeface="Arial" panose="020B0604020202020204" pitchFamily="34" charset="0"/>
              <a:ea typeface="+mj-ea"/>
              <a:cs typeface="Arial" panose="020B0604020202020204" pitchFamily="34" charset="0"/>
              <a:sym typeface="Arial"/>
            </a:endParaRPr>
          </a:p>
        </p:txBody>
      </p:sp>
      <p:sp>
        <p:nvSpPr>
          <p:cNvPr id="19" name="Rectangle 18"/>
          <p:cNvSpPr/>
          <p:nvPr/>
        </p:nvSpPr>
        <p:spPr>
          <a:xfrm>
            <a:off x="687185" y="1641524"/>
            <a:ext cx="7833360" cy="2669642"/>
          </a:xfrm>
          <a:prstGeom prst="rect">
            <a:avLst/>
          </a:prstGeom>
        </p:spPr>
        <p:txBody>
          <a:bodyPr wrap="square">
            <a:spAutoFit/>
          </a:bodyPr>
          <a:lstStyle/>
          <a:p>
            <a:pPr lvl="0" algn="just">
              <a:lnSpc>
                <a:spcPct val="150000"/>
              </a:lnSpc>
            </a:pPr>
            <a:r>
              <a:rPr lang="vi-VN" sz="1900">
                <a:latin typeface="Arial" panose="020B0604020202020204" pitchFamily="34" charset="0"/>
              </a:rPr>
              <a:t>Giả sử một người gửi tiết kiệm với lãi suất không đổi 6% một năm, theo hình thức tính lãi kép hằng quý.</a:t>
            </a:r>
          </a:p>
          <a:p>
            <a:pPr lvl="0" algn="just">
              <a:lnSpc>
                <a:spcPct val="150000"/>
              </a:lnSpc>
            </a:pPr>
            <a:r>
              <a:rPr lang="vi-VN" sz="1900">
                <a:latin typeface="Arial" panose="020B0604020202020204" pitchFamily="34" charset="0"/>
              </a:rPr>
              <a:t>a) Tính lãi suất i trong mỗi quý và số khoảng thời gian tính lãi trong vòng 5 năm.</a:t>
            </a:r>
          </a:p>
          <a:p>
            <a:pPr lvl="0" algn="just">
              <a:lnSpc>
                <a:spcPct val="150000"/>
              </a:lnSpc>
            </a:pPr>
            <a:r>
              <a:rPr lang="vi-VN" sz="1900">
                <a:latin typeface="Arial" panose="020B0604020202020204" pitchFamily="34" charset="0"/>
              </a:rPr>
              <a:t>b) Giả sử sau 5 năm người đó nhận được số tiền 100 triệu đồng cả vỗn lẫn lãi. Tính giá trị hiện tại của số tiền 100 triệu đồng đó.</a:t>
            </a:r>
            <a:endParaRPr kumimoji="0" lang="vi-VN" sz="190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p:txBody>
      </p:sp>
      <p:sp>
        <p:nvSpPr>
          <p:cNvPr id="20" name="Rectangle 19"/>
          <p:cNvSpPr/>
          <p:nvPr/>
        </p:nvSpPr>
        <p:spPr>
          <a:xfrm>
            <a:off x="1785559" y="1103232"/>
            <a:ext cx="5035353" cy="400110"/>
          </a:xfrm>
          <a:prstGeom prst="rect">
            <a:avLst/>
          </a:prstGeom>
        </p:spPr>
        <p:txBody>
          <a:bodyPr wrap="none">
            <a:spAutoFit/>
          </a:bodyPr>
          <a:lstStyle/>
          <a:p>
            <a:pPr lvl="0"/>
            <a:r>
              <a:rPr lang="en-US" sz="2000" b="1">
                <a:solidFill>
                  <a:schemeClr val="tx1"/>
                </a:solidFill>
              </a:rPr>
              <a:t>Nhận biết giá trị hiện tại của một số tiền</a:t>
            </a:r>
            <a:endParaRPr kumimoji="0" lang="en-US" sz="2000" b="1" i="0" u="none" strike="noStrike" kern="0" cap="none" spc="0" normalizeH="0" baseline="0" noProof="0">
              <a:ln>
                <a:noFill/>
              </a:ln>
              <a:solidFill>
                <a:schemeClr val="tx1"/>
              </a:solidFill>
              <a:effectLst/>
              <a:uLnTx/>
              <a:uFillTx/>
              <a:sym typeface="Arial"/>
            </a:endParaRPr>
          </a:p>
        </p:txBody>
      </p:sp>
    </p:spTree>
    <p:extLst>
      <p:ext uri="{BB962C8B-B14F-4D97-AF65-F5344CB8AC3E}">
        <p14:creationId xmlns:p14="http://schemas.microsoft.com/office/powerpoint/2010/main" val="3684814843"/>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grpSp>
        <p:nvGrpSpPr>
          <p:cNvPr id="543" name="Google Shape;543;p38"/>
          <p:cNvGrpSpPr/>
          <p:nvPr/>
        </p:nvGrpSpPr>
        <p:grpSpPr>
          <a:xfrm>
            <a:off x="7698051" y="4436042"/>
            <a:ext cx="1254757" cy="421371"/>
            <a:chOff x="5848450" y="2417400"/>
            <a:chExt cx="279725" cy="128225"/>
          </a:xfrm>
        </p:grpSpPr>
        <p:sp>
          <p:nvSpPr>
            <p:cNvPr id="544" name="Google Shape;544;p38"/>
            <p:cNvSpPr/>
            <p:nvPr/>
          </p:nvSpPr>
          <p:spPr>
            <a:xfrm>
              <a:off x="5848450" y="2417400"/>
              <a:ext cx="262425" cy="105825"/>
            </a:xfrm>
            <a:custGeom>
              <a:avLst/>
              <a:gdLst/>
              <a:ahLst/>
              <a:cxnLst/>
              <a:rect l="l" t="t" r="r" b="b"/>
              <a:pathLst>
                <a:path w="10497" h="4233" extrusionOk="0">
                  <a:moveTo>
                    <a:pt x="914" y="1"/>
                  </a:moveTo>
                  <a:cubicBezTo>
                    <a:pt x="914" y="1"/>
                    <a:pt x="712" y="19"/>
                    <a:pt x="496" y="147"/>
                  </a:cubicBezTo>
                  <a:cubicBezTo>
                    <a:pt x="49" y="410"/>
                    <a:pt x="0" y="1005"/>
                    <a:pt x="254" y="1469"/>
                  </a:cubicBezTo>
                  <a:cubicBezTo>
                    <a:pt x="298" y="1549"/>
                    <a:pt x="356" y="1622"/>
                    <a:pt x="435" y="1678"/>
                  </a:cubicBezTo>
                  <a:cubicBezTo>
                    <a:pt x="435" y="1678"/>
                    <a:pt x="3427" y="2276"/>
                    <a:pt x="4553" y="2619"/>
                  </a:cubicBezTo>
                  <a:cubicBezTo>
                    <a:pt x="5679" y="2961"/>
                    <a:pt x="9426" y="4059"/>
                    <a:pt x="9761" y="4232"/>
                  </a:cubicBezTo>
                  <a:lnTo>
                    <a:pt x="10497" y="1097"/>
                  </a:lnTo>
                  <a:cubicBezTo>
                    <a:pt x="10497" y="1097"/>
                    <a:pt x="7322" y="880"/>
                    <a:pt x="5917" y="704"/>
                  </a:cubicBezTo>
                  <a:cubicBezTo>
                    <a:pt x="4511" y="528"/>
                    <a:pt x="914" y="1"/>
                    <a:pt x="91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5" name="Google Shape;545;p38"/>
            <p:cNvSpPr/>
            <p:nvPr/>
          </p:nvSpPr>
          <p:spPr>
            <a:xfrm>
              <a:off x="5851500" y="2455375"/>
              <a:ext cx="270025" cy="90250"/>
            </a:xfrm>
            <a:custGeom>
              <a:avLst/>
              <a:gdLst/>
              <a:ahLst/>
              <a:cxnLst/>
              <a:rect l="l" t="t" r="r" b="b"/>
              <a:pathLst>
                <a:path w="10801" h="3610" extrusionOk="0">
                  <a:moveTo>
                    <a:pt x="9584" y="1"/>
                  </a:moveTo>
                  <a:lnTo>
                    <a:pt x="8668" y="1190"/>
                  </a:lnTo>
                  <a:lnTo>
                    <a:pt x="604" y="107"/>
                  </a:lnTo>
                  <a:lnTo>
                    <a:pt x="0" y="550"/>
                  </a:lnTo>
                  <a:cubicBezTo>
                    <a:pt x="0" y="550"/>
                    <a:pt x="1598" y="627"/>
                    <a:pt x="2557" y="865"/>
                  </a:cubicBezTo>
                  <a:cubicBezTo>
                    <a:pt x="2927" y="957"/>
                    <a:pt x="3294" y="1061"/>
                    <a:pt x="3661" y="1164"/>
                  </a:cubicBezTo>
                  <a:cubicBezTo>
                    <a:pt x="4033" y="1270"/>
                    <a:pt x="4408" y="1361"/>
                    <a:pt x="4781" y="1462"/>
                  </a:cubicBezTo>
                  <a:cubicBezTo>
                    <a:pt x="5845" y="1753"/>
                    <a:pt x="6847" y="2175"/>
                    <a:pt x="7832" y="2677"/>
                  </a:cubicBezTo>
                  <a:cubicBezTo>
                    <a:pt x="7956" y="2740"/>
                    <a:pt x="9642" y="3562"/>
                    <a:pt x="9626" y="3609"/>
                  </a:cubicBezTo>
                  <a:cubicBezTo>
                    <a:pt x="10514" y="2399"/>
                    <a:pt x="10800" y="1500"/>
                    <a:pt x="10800" y="1500"/>
                  </a:cubicBezTo>
                  <a:lnTo>
                    <a:pt x="9584"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6" name="Google Shape;546;p38"/>
            <p:cNvSpPr/>
            <p:nvPr/>
          </p:nvSpPr>
          <p:spPr>
            <a:xfrm>
              <a:off x="5851225" y="2443325"/>
              <a:ext cx="244150" cy="79900"/>
            </a:xfrm>
            <a:custGeom>
              <a:avLst/>
              <a:gdLst/>
              <a:ahLst/>
              <a:cxnLst/>
              <a:rect l="l" t="t" r="r" b="b"/>
              <a:pathLst>
                <a:path w="9766" h="3196" extrusionOk="0">
                  <a:moveTo>
                    <a:pt x="0" y="0"/>
                  </a:moveTo>
                  <a:lnTo>
                    <a:pt x="0" y="0"/>
                  </a:lnTo>
                  <a:cubicBezTo>
                    <a:pt x="20" y="148"/>
                    <a:pt x="68" y="296"/>
                    <a:pt x="144" y="432"/>
                  </a:cubicBezTo>
                  <a:cubicBezTo>
                    <a:pt x="187" y="512"/>
                    <a:pt x="246" y="585"/>
                    <a:pt x="324" y="641"/>
                  </a:cubicBezTo>
                  <a:cubicBezTo>
                    <a:pt x="324" y="641"/>
                    <a:pt x="3316" y="1239"/>
                    <a:pt x="4442" y="1582"/>
                  </a:cubicBezTo>
                  <a:cubicBezTo>
                    <a:pt x="5568" y="1924"/>
                    <a:pt x="9315" y="3021"/>
                    <a:pt x="9650" y="3195"/>
                  </a:cubicBezTo>
                  <a:lnTo>
                    <a:pt x="9765" y="2703"/>
                  </a:lnTo>
                  <a:cubicBezTo>
                    <a:pt x="8984" y="2413"/>
                    <a:pt x="5529" y="1410"/>
                    <a:pt x="4435" y="1081"/>
                  </a:cubicBezTo>
                  <a:cubicBezTo>
                    <a:pt x="3254" y="726"/>
                    <a:pt x="114" y="106"/>
                    <a:pt x="114" y="106"/>
                  </a:cubicBezTo>
                  <a:cubicBezTo>
                    <a:pt x="71" y="75"/>
                    <a:pt x="33" y="39"/>
                    <a:pt x="0" y="0"/>
                  </a:cubicBezTo>
                  <a:close/>
                </a:path>
              </a:pathLst>
            </a:custGeom>
            <a:solidFill>
              <a:srgbClr val="093F51">
                <a:alpha val="101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7" name="Google Shape;547;p38"/>
            <p:cNvSpPr/>
            <p:nvPr/>
          </p:nvSpPr>
          <p:spPr>
            <a:xfrm>
              <a:off x="6083350" y="2444875"/>
              <a:ext cx="44825" cy="78725"/>
            </a:xfrm>
            <a:custGeom>
              <a:avLst/>
              <a:gdLst/>
              <a:ahLst/>
              <a:cxnLst/>
              <a:rect l="l" t="t" r="r" b="b"/>
              <a:pathLst>
                <a:path w="1793" h="3149" extrusionOk="0">
                  <a:moveTo>
                    <a:pt x="1122" y="1"/>
                  </a:moveTo>
                  <a:cubicBezTo>
                    <a:pt x="814" y="1"/>
                    <a:pt x="422" y="607"/>
                    <a:pt x="218" y="1419"/>
                  </a:cubicBezTo>
                  <a:cubicBezTo>
                    <a:pt x="1" y="2285"/>
                    <a:pt x="80" y="3056"/>
                    <a:pt x="395" y="3141"/>
                  </a:cubicBezTo>
                  <a:cubicBezTo>
                    <a:pt x="415" y="3146"/>
                    <a:pt x="435" y="3149"/>
                    <a:pt x="457" y="3149"/>
                  </a:cubicBezTo>
                  <a:cubicBezTo>
                    <a:pt x="788" y="3149"/>
                    <a:pt x="1372" y="2560"/>
                    <a:pt x="1576" y="1750"/>
                  </a:cubicBezTo>
                  <a:cubicBezTo>
                    <a:pt x="1793" y="884"/>
                    <a:pt x="1495" y="94"/>
                    <a:pt x="1181" y="8"/>
                  </a:cubicBezTo>
                  <a:cubicBezTo>
                    <a:pt x="1162" y="3"/>
                    <a:pt x="1142" y="1"/>
                    <a:pt x="112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8" name="Google Shape;548;p38"/>
            <p:cNvSpPr/>
            <p:nvPr/>
          </p:nvSpPr>
          <p:spPr>
            <a:xfrm>
              <a:off x="6083350" y="2444875"/>
              <a:ext cx="44825" cy="78725"/>
            </a:xfrm>
            <a:custGeom>
              <a:avLst/>
              <a:gdLst/>
              <a:ahLst/>
              <a:cxnLst/>
              <a:rect l="l" t="t" r="r" b="b"/>
              <a:pathLst>
                <a:path w="1793" h="3149" extrusionOk="0">
                  <a:moveTo>
                    <a:pt x="1122" y="1"/>
                  </a:moveTo>
                  <a:cubicBezTo>
                    <a:pt x="814" y="1"/>
                    <a:pt x="422" y="607"/>
                    <a:pt x="218" y="1419"/>
                  </a:cubicBezTo>
                  <a:cubicBezTo>
                    <a:pt x="1" y="2285"/>
                    <a:pt x="80" y="3056"/>
                    <a:pt x="395" y="3141"/>
                  </a:cubicBezTo>
                  <a:cubicBezTo>
                    <a:pt x="415" y="3146"/>
                    <a:pt x="435" y="3149"/>
                    <a:pt x="457" y="3149"/>
                  </a:cubicBezTo>
                  <a:cubicBezTo>
                    <a:pt x="788" y="3149"/>
                    <a:pt x="1372" y="2560"/>
                    <a:pt x="1576" y="1750"/>
                  </a:cubicBezTo>
                  <a:cubicBezTo>
                    <a:pt x="1793" y="884"/>
                    <a:pt x="1495" y="94"/>
                    <a:pt x="1181" y="8"/>
                  </a:cubicBezTo>
                  <a:cubicBezTo>
                    <a:pt x="1162" y="3"/>
                    <a:pt x="1142" y="1"/>
                    <a:pt x="1122" y="1"/>
                  </a:cubicBezTo>
                  <a:close/>
                </a:path>
              </a:pathLst>
            </a:custGeom>
            <a:solidFill>
              <a:srgbClr val="093F51">
                <a:alpha val="202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9" name="Google Shape;549;p38"/>
            <p:cNvSpPr/>
            <p:nvPr/>
          </p:nvSpPr>
          <p:spPr>
            <a:xfrm>
              <a:off x="6085575" y="2456100"/>
              <a:ext cx="23075" cy="51550"/>
            </a:xfrm>
            <a:custGeom>
              <a:avLst/>
              <a:gdLst/>
              <a:ahLst/>
              <a:cxnLst/>
              <a:rect l="l" t="t" r="r" b="b"/>
              <a:pathLst>
                <a:path w="923" h="2062" extrusionOk="0">
                  <a:moveTo>
                    <a:pt x="515" y="1"/>
                  </a:moveTo>
                  <a:cubicBezTo>
                    <a:pt x="425" y="149"/>
                    <a:pt x="339" y="328"/>
                    <a:pt x="265" y="529"/>
                  </a:cubicBezTo>
                  <a:lnTo>
                    <a:pt x="469" y="854"/>
                  </a:lnTo>
                  <a:cubicBezTo>
                    <a:pt x="469" y="854"/>
                    <a:pt x="289" y="1505"/>
                    <a:pt x="73" y="1505"/>
                  </a:cubicBezTo>
                  <a:cubicBezTo>
                    <a:pt x="72" y="1505"/>
                    <a:pt x="72" y="1505"/>
                    <a:pt x="72" y="1505"/>
                  </a:cubicBezTo>
                  <a:cubicBezTo>
                    <a:pt x="58" y="1505"/>
                    <a:pt x="44" y="1502"/>
                    <a:pt x="31" y="1498"/>
                  </a:cubicBezTo>
                  <a:cubicBezTo>
                    <a:pt x="7" y="1701"/>
                    <a:pt x="0" y="1890"/>
                    <a:pt x="12" y="2055"/>
                  </a:cubicBezTo>
                  <a:cubicBezTo>
                    <a:pt x="33" y="2059"/>
                    <a:pt x="57" y="2061"/>
                    <a:pt x="84" y="2061"/>
                  </a:cubicBezTo>
                  <a:cubicBezTo>
                    <a:pt x="235" y="2061"/>
                    <a:pt x="483" y="1979"/>
                    <a:pt x="707" y="1531"/>
                  </a:cubicBezTo>
                  <a:cubicBezTo>
                    <a:pt x="874" y="1238"/>
                    <a:pt x="907" y="927"/>
                    <a:pt x="907" y="927"/>
                  </a:cubicBezTo>
                  <a:cubicBezTo>
                    <a:pt x="919" y="841"/>
                    <a:pt x="922" y="749"/>
                    <a:pt x="914" y="657"/>
                  </a:cubicBezTo>
                  <a:cubicBezTo>
                    <a:pt x="858" y="108"/>
                    <a:pt x="521" y="1"/>
                    <a:pt x="521" y="1"/>
                  </a:cubicBezTo>
                  <a:close/>
                </a:path>
              </a:pathLst>
            </a:custGeom>
            <a:solidFill>
              <a:srgbClr val="093F51">
                <a:alpha val="202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0" name="Google Shape;550;p38"/>
            <p:cNvSpPr/>
            <p:nvPr/>
          </p:nvSpPr>
          <p:spPr>
            <a:xfrm>
              <a:off x="5870150" y="2484675"/>
              <a:ext cx="93475" cy="56850"/>
            </a:xfrm>
            <a:custGeom>
              <a:avLst/>
              <a:gdLst/>
              <a:ahLst/>
              <a:cxnLst/>
              <a:rect l="l" t="t" r="r" b="b"/>
              <a:pathLst>
                <a:path w="3739" h="2274" extrusionOk="0">
                  <a:moveTo>
                    <a:pt x="3243" y="1"/>
                  </a:moveTo>
                  <a:cubicBezTo>
                    <a:pt x="3119" y="1"/>
                    <a:pt x="2875" y="114"/>
                    <a:pt x="2800" y="144"/>
                  </a:cubicBezTo>
                  <a:cubicBezTo>
                    <a:pt x="2299" y="339"/>
                    <a:pt x="1926" y="756"/>
                    <a:pt x="1425" y="961"/>
                  </a:cubicBezTo>
                  <a:cubicBezTo>
                    <a:pt x="1125" y="1082"/>
                    <a:pt x="712" y="1257"/>
                    <a:pt x="349" y="1257"/>
                  </a:cubicBezTo>
                  <a:cubicBezTo>
                    <a:pt x="264" y="1257"/>
                    <a:pt x="182" y="1247"/>
                    <a:pt x="105" y="1225"/>
                  </a:cubicBezTo>
                  <a:lnTo>
                    <a:pt x="105" y="1225"/>
                  </a:lnTo>
                  <a:cubicBezTo>
                    <a:pt x="105" y="1225"/>
                    <a:pt x="0" y="1969"/>
                    <a:pt x="540" y="2273"/>
                  </a:cubicBezTo>
                  <a:cubicBezTo>
                    <a:pt x="540" y="2273"/>
                    <a:pt x="1697" y="2008"/>
                    <a:pt x="2298" y="1253"/>
                  </a:cubicBezTo>
                  <a:cubicBezTo>
                    <a:pt x="2898" y="499"/>
                    <a:pt x="3738" y="212"/>
                    <a:pt x="3738" y="212"/>
                  </a:cubicBezTo>
                  <a:lnTo>
                    <a:pt x="3289" y="9"/>
                  </a:lnTo>
                  <a:cubicBezTo>
                    <a:pt x="3277" y="3"/>
                    <a:pt x="3261" y="1"/>
                    <a:pt x="324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1" name="Google Shape;551;p38"/>
            <p:cNvSpPr/>
            <p:nvPr/>
          </p:nvSpPr>
          <p:spPr>
            <a:xfrm>
              <a:off x="5934400" y="2466375"/>
              <a:ext cx="33075" cy="75425"/>
            </a:xfrm>
            <a:custGeom>
              <a:avLst/>
              <a:gdLst/>
              <a:ahLst/>
              <a:cxnLst/>
              <a:rect l="l" t="t" r="r" b="b"/>
              <a:pathLst>
                <a:path w="1323" h="3017" extrusionOk="0">
                  <a:moveTo>
                    <a:pt x="1042" y="0"/>
                  </a:moveTo>
                  <a:cubicBezTo>
                    <a:pt x="1042" y="0"/>
                    <a:pt x="964" y="693"/>
                    <a:pt x="486" y="1280"/>
                  </a:cubicBezTo>
                  <a:cubicBezTo>
                    <a:pt x="9" y="1869"/>
                    <a:pt x="0" y="2800"/>
                    <a:pt x="0" y="2800"/>
                  </a:cubicBezTo>
                  <a:cubicBezTo>
                    <a:pt x="153" y="2971"/>
                    <a:pt x="355" y="3016"/>
                    <a:pt x="527" y="3016"/>
                  </a:cubicBezTo>
                  <a:cubicBezTo>
                    <a:pt x="722" y="3016"/>
                    <a:pt x="878" y="2958"/>
                    <a:pt x="878" y="2958"/>
                  </a:cubicBezTo>
                  <a:cubicBezTo>
                    <a:pt x="719" y="2665"/>
                    <a:pt x="804" y="2210"/>
                    <a:pt x="858" y="1900"/>
                  </a:cubicBezTo>
                  <a:cubicBezTo>
                    <a:pt x="931" y="1481"/>
                    <a:pt x="1188" y="1125"/>
                    <a:pt x="1252" y="708"/>
                  </a:cubicBezTo>
                  <a:cubicBezTo>
                    <a:pt x="1263" y="636"/>
                    <a:pt x="1323" y="376"/>
                    <a:pt x="1273" y="310"/>
                  </a:cubicBezTo>
                  <a:lnTo>
                    <a:pt x="104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2" name="Google Shape;552;p38"/>
            <p:cNvSpPr/>
            <p:nvPr/>
          </p:nvSpPr>
          <p:spPr>
            <a:xfrm>
              <a:off x="5932675" y="2429750"/>
              <a:ext cx="47300" cy="60300"/>
            </a:xfrm>
            <a:custGeom>
              <a:avLst/>
              <a:gdLst/>
              <a:ahLst/>
              <a:cxnLst/>
              <a:rect l="l" t="t" r="r" b="b"/>
              <a:pathLst>
                <a:path w="1892" h="2412" extrusionOk="0">
                  <a:moveTo>
                    <a:pt x="1358" y="0"/>
                  </a:moveTo>
                  <a:cubicBezTo>
                    <a:pt x="1312" y="0"/>
                    <a:pt x="1265" y="4"/>
                    <a:pt x="1218" y="11"/>
                  </a:cubicBezTo>
                  <a:cubicBezTo>
                    <a:pt x="1218" y="11"/>
                    <a:pt x="0" y="712"/>
                    <a:pt x="540" y="2225"/>
                  </a:cubicBezTo>
                  <a:cubicBezTo>
                    <a:pt x="540" y="2225"/>
                    <a:pt x="854" y="2412"/>
                    <a:pt x="1171" y="2412"/>
                  </a:cubicBezTo>
                  <a:cubicBezTo>
                    <a:pt x="1194" y="2412"/>
                    <a:pt x="1216" y="2411"/>
                    <a:pt x="1238" y="2409"/>
                  </a:cubicBezTo>
                  <a:cubicBezTo>
                    <a:pt x="699" y="895"/>
                    <a:pt x="1891" y="124"/>
                    <a:pt x="1891" y="124"/>
                  </a:cubicBezTo>
                  <a:cubicBezTo>
                    <a:pt x="1891" y="124"/>
                    <a:pt x="1643" y="0"/>
                    <a:pt x="135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3" name="Google Shape;553;p38"/>
            <p:cNvSpPr/>
            <p:nvPr/>
          </p:nvSpPr>
          <p:spPr>
            <a:xfrm>
              <a:off x="6086325" y="2469300"/>
              <a:ext cx="10975" cy="24425"/>
            </a:xfrm>
            <a:custGeom>
              <a:avLst/>
              <a:gdLst/>
              <a:ahLst/>
              <a:cxnLst/>
              <a:rect l="l" t="t" r="r" b="b"/>
              <a:pathLst>
                <a:path w="439" h="977" extrusionOk="0">
                  <a:moveTo>
                    <a:pt x="235" y="1"/>
                  </a:moveTo>
                  <a:cubicBezTo>
                    <a:pt x="184" y="139"/>
                    <a:pt x="138" y="287"/>
                    <a:pt x="99" y="442"/>
                  </a:cubicBezTo>
                  <a:cubicBezTo>
                    <a:pt x="54" y="625"/>
                    <a:pt x="21" y="802"/>
                    <a:pt x="1" y="970"/>
                  </a:cubicBezTo>
                  <a:cubicBezTo>
                    <a:pt x="14" y="973"/>
                    <a:pt x="28" y="977"/>
                    <a:pt x="42" y="977"/>
                  </a:cubicBezTo>
                  <a:cubicBezTo>
                    <a:pt x="42" y="977"/>
                    <a:pt x="42" y="977"/>
                    <a:pt x="43" y="977"/>
                  </a:cubicBezTo>
                  <a:cubicBezTo>
                    <a:pt x="259" y="977"/>
                    <a:pt x="439" y="326"/>
                    <a:pt x="439" y="326"/>
                  </a:cubicBezTo>
                  <a:lnTo>
                    <a:pt x="235" y="1"/>
                  </a:lnTo>
                  <a:close/>
                </a:path>
              </a:pathLst>
            </a:custGeom>
            <a:solidFill>
              <a:srgbClr val="093F51">
                <a:alpha val="3037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1" name="Rectangle 20"/>
          <p:cNvSpPr/>
          <p:nvPr/>
        </p:nvSpPr>
        <p:spPr>
          <a:xfrm>
            <a:off x="4094310" y="486902"/>
            <a:ext cx="752129"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1" u="sng" strike="noStrike" kern="0" cap="none" spc="0" normalizeH="0" baseline="0" noProof="0">
                <a:ln>
                  <a:noFill/>
                </a:ln>
                <a:solidFill>
                  <a:srgbClr val="4C2E8C">
                    <a:lumMod val="75000"/>
                  </a:srgbClr>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Giải:</a:t>
            </a:r>
            <a:endParaRPr kumimoji="0" lang="en-US" sz="2000" b="1" i="1" u="sng" strike="noStrike" kern="0" cap="none" spc="0" normalizeH="0" baseline="0" noProof="0">
              <a:ln>
                <a:noFill/>
              </a:ln>
              <a:solidFill>
                <a:srgbClr val="4C2E8C">
                  <a:lumMod val="75000"/>
                </a:srgbClr>
              </a:solidFill>
              <a:effectLst/>
              <a:uLnTx/>
              <a:uFillTx/>
              <a:sym typeface="Arial"/>
            </a:endParaRPr>
          </a:p>
        </p:txBody>
      </p:sp>
      <mc:AlternateContent xmlns:mc="http://schemas.openxmlformats.org/markup-compatibility/2006" xmlns:a14="http://schemas.microsoft.com/office/drawing/2010/main">
        <mc:Choice Requires="a14">
          <p:sp>
            <p:nvSpPr>
              <p:cNvPr id="2" name="Rectangle 1"/>
              <p:cNvSpPr/>
              <p:nvPr/>
            </p:nvSpPr>
            <p:spPr>
              <a:xfrm>
                <a:off x="1156917" y="1041404"/>
                <a:ext cx="6926678" cy="3040191"/>
              </a:xfrm>
              <a:prstGeom prst="rect">
                <a:avLst/>
              </a:prstGeom>
            </p:spPr>
            <p:txBody>
              <a:bodyPr wrap="square">
                <a:spAutoFit/>
              </a:bodyPr>
              <a:lstStyle/>
              <a:p>
                <a:pPr algn="just">
                  <a:lnSpc>
                    <a:spcPct val="150000"/>
                  </a:lnSpc>
                  <a:spcBef>
                    <a:spcPts val="100"/>
                  </a:spcBef>
                  <a:spcAft>
                    <a:spcPts val="100"/>
                  </a:spcAft>
                </a:pPr>
                <a:r>
                  <a:rPr lang="vi-VN" sz="2000">
                    <a:latin typeface="+mn-lt"/>
                    <a:ea typeface="Dotum" panose="020B0600000101010101" pitchFamily="34" charset="-127"/>
                  </a:rPr>
                  <a:t>a) Một năm có 4 quý nên lãi suất trong mỗi quý là </a:t>
                </a:r>
                <a:endParaRPr lang="en-US" sz="2000">
                  <a:latin typeface="+mn-lt"/>
                  <a:ea typeface="Dotum" panose="020B0600000101010101" pitchFamily="34" charset="-127"/>
                </a:endParaRPr>
              </a:p>
              <a:p>
                <a:pPr algn="just">
                  <a:lnSpc>
                    <a:spcPct val="150000"/>
                  </a:lnSpc>
                  <a:spcBef>
                    <a:spcPts val="100"/>
                  </a:spcBef>
                  <a:spcAft>
                    <a:spcPts val="100"/>
                  </a:spcAft>
                </a:pPr>
                <a14:m>
                  <m:oMathPara xmlns:m="http://schemas.openxmlformats.org/officeDocument/2006/math">
                    <m:oMathParaPr>
                      <m:jc m:val="centerGroup"/>
                    </m:oMathParaPr>
                    <m:oMath xmlns:m="http://schemas.openxmlformats.org/officeDocument/2006/math">
                      <m:r>
                        <a:rPr lang="vi-VN" sz="2000" i="1">
                          <a:latin typeface="Cambria Math" panose="02040503050406030204" pitchFamily="18" charset="0"/>
                          <a:ea typeface="Dotum" panose="020B0600000101010101" pitchFamily="34" charset="-127"/>
                        </a:rPr>
                        <m:t>𝑖</m:t>
                      </m:r>
                      <m:r>
                        <a:rPr lang="vi-VN" sz="2000" i="1">
                          <a:latin typeface="Cambria Math" panose="02040503050406030204" pitchFamily="18" charset="0"/>
                          <a:ea typeface="Dotum" panose="020B0600000101010101" pitchFamily="34" charset="-127"/>
                        </a:rPr>
                        <m:t>=6% :4=1,5%</m:t>
                      </m:r>
                    </m:oMath>
                  </m:oMathPara>
                </a14:m>
                <a:endParaRPr lang="en-US" sz="2000">
                  <a:latin typeface="+mn-lt"/>
                  <a:ea typeface="Times New Roman" panose="02020603050405020304" pitchFamily="18" charset="0"/>
                </a:endParaRPr>
              </a:p>
              <a:p>
                <a:pPr algn="just">
                  <a:lnSpc>
                    <a:spcPct val="150000"/>
                  </a:lnSpc>
                  <a:spcBef>
                    <a:spcPts val="100"/>
                  </a:spcBef>
                  <a:spcAft>
                    <a:spcPts val="100"/>
                  </a:spcAft>
                </a:pPr>
                <a:r>
                  <a:rPr lang="vi-VN" sz="2000">
                    <a:latin typeface="+mn-lt"/>
                    <a:ea typeface="Dotum" panose="020B0600000101010101" pitchFamily="34" charset="-127"/>
                  </a:rPr>
                  <a:t>Số khoảng thời gian tính lãi trong vòng 5 năm là </a:t>
                </a:r>
                <a14:m>
                  <m:oMath xmlns:m="http://schemas.openxmlformats.org/officeDocument/2006/math">
                    <m:r>
                      <a:rPr lang="vi-VN" sz="2000" i="1">
                        <a:latin typeface="Cambria Math" panose="02040503050406030204" pitchFamily="18" charset="0"/>
                        <a:ea typeface="Dotum" panose="020B0600000101010101" pitchFamily="34" charset="-127"/>
                      </a:rPr>
                      <m:t>5 . 4=20</m:t>
                    </m:r>
                  </m:oMath>
                </a14:m>
                <a:endParaRPr lang="en-US" sz="2000">
                  <a:latin typeface="+mn-lt"/>
                  <a:ea typeface="Times New Roman" panose="02020603050405020304" pitchFamily="18" charset="0"/>
                </a:endParaRPr>
              </a:p>
              <a:p>
                <a:pPr algn="just">
                  <a:lnSpc>
                    <a:spcPct val="150000"/>
                  </a:lnSpc>
                  <a:spcBef>
                    <a:spcPts val="100"/>
                  </a:spcBef>
                  <a:spcAft>
                    <a:spcPts val="100"/>
                  </a:spcAft>
                </a:pPr>
                <a:r>
                  <a:rPr lang="vi-VN" sz="2000">
                    <a:latin typeface="+mn-lt"/>
                    <a:ea typeface="Dotum" panose="020B0600000101010101" pitchFamily="34" charset="-127"/>
                  </a:rPr>
                  <a:t>b) </a:t>
                </a:r>
                <a:endParaRPr lang="en-US" sz="2000">
                  <a:latin typeface="+mn-lt"/>
                  <a:ea typeface="Times New Roman" panose="02020603050405020304" pitchFamily="18" charset="0"/>
                </a:endParaRPr>
              </a:p>
              <a:p>
                <a:pPr algn="just">
                  <a:lnSpc>
                    <a:spcPct val="150000"/>
                  </a:lnSpc>
                  <a:spcBef>
                    <a:spcPts val="100"/>
                  </a:spcBef>
                  <a:spcAft>
                    <a:spcPts val="100"/>
                  </a:spcAft>
                </a:pPr>
                <a:r>
                  <a:rPr lang="vi-VN" sz="2000">
                    <a:latin typeface="+mn-lt"/>
                    <a:ea typeface="Dotum" panose="020B0600000101010101" pitchFamily="34" charset="-127"/>
                  </a:rPr>
                  <a:t>Giá trị hiện tại của số tiền 100 triệu đồng đó là:</a:t>
                </a:r>
                <a:endParaRPr lang="en-US" sz="2000">
                  <a:latin typeface="+mn-lt"/>
                  <a:ea typeface="Times New Roman" panose="02020603050405020304" pitchFamily="18" charset="0"/>
                </a:endParaRPr>
              </a:p>
              <a:p>
                <a:pPr algn="ctr">
                  <a:lnSpc>
                    <a:spcPct val="150000"/>
                  </a:lnSpc>
                  <a:spcBef>
                    <a:spcPts val="100"/>
                  </a:spcBef>
                  <a:spcAft>
                    <a:spcPts val="100"/>
                  </a:spcAft>
                </a:pPr>
                <a14:m>
                  <m:oMath xmlns:m="http://schemas.openxmlformats.org/officeDocument/2006/math">
                    <m:sSub>
                      <m:sSubPr>
                        <m:ctrlPr>
                          <a:rPr lang="en-US" sz="2000" i="1">
                            <a:latin typeface="Cambria Math" panose="02040503050406030204" pitchFamily="18" charset="0"/>
                            <a:ea typeface="Dotum" panose="020B0600000101010101" pitchFamily="34" charset="-127"/>
                          </a:rPr>
                        </m:ctrlPr>
                      </m:sSubPr>
                      <m:e>
                        <m:r>
                          <a:rPr lang="vi-VN" sz="2000" i="1">
                            <a:latin typeface="Cambria Math" panose="02040503050406030204" pitchFamily="18" charset="0"/>
                            <a:ea typeface="Dotum" panose="020B0600000101010101" pitchFamily="34" charset="-127"/>
                          </a:rPr>
                          <m:t>𝐴</m:t>
                        </m:r>
                      </m:e>
                      <m:sub>
                        <m:r>
                          <a:rPr lang="vi-VN" sz="2000" i="1">
                            <a:latin typeface="Cambria Math" panose="02040503050406030204" pitchFamily="18" charset="0"/>
                            <a:ea typeface="Dotum" panose="020B0600000101010101" pitchFamily="34" charset="-127"/>
                          </a:rPr>
                          <m:t>𝑝</m:t>
                        </m:r>
                      </m:sub>
                    </m:sSub>
                    <m:r>
                      <a:rPr lang="vi-VN" sz="2000" i="1">
                        <a:latin typeface="Cambria Math" panose="02040503050406030204" pitchFamily="18" charset="0"/>
                        <a:ea typeface="Dotum" panose="020B0600000101010101" pitchFamily="34" charset="-127"/>
                      </a:rPr>
                      <m:t>=100.</m:t>
                    </m:r>
                    <m:sSup>
                      <m:sSupPr>
                        <m:ctrlPr>
                          <a:rPr lang="en-US" sz="2000" i="1">
                            <a:latin typeface="Cambria Math" panose="02040503050406030204" pitchFamily="18" charset="0"/>
                            <a:ea typeface="Dotum" panose="020B0600000101010101" pitchFamily="34" charset="-127"/>
                          </a:rPr>
                        </m:ctrlPr>
                      </m:sSupPr>
                      <m:e>
                        <m:d>
                          <m:dPr>
                            <m:ctrlPr>
                              <a:rPr lang="en-US" sz="2000" i="1">
                                <a:latin typeface="Cambria Math" panose="02040503050406030204" pitchFamily="18" charset="0"/>
                                <a:ea typeface="Dotum" panose="020B0600000101010101" pitchFamily="34" charset="-127"/>
                              </a:rPr>
                            </m:ctrlPr>
                          </m:dPr>
                          <m:e>
                            <m:r>
                              <a:rPr lang="vi-VN" sz="2000" i="1">
                                <a:latin typeface="Cambria Math" panose="02040503050406030204" pitchFamily="18" charset="0"/>
                                <a:ea typeface="Dotum" panose="020B0600000101010101" pitchFamily="34" charset="-127"/>
                              </a:rPr>
                              <m:t>1+1,5%</m:t>
                            </m:r>
                          </m:e>
                        </m:d>
                      </m:e>
                      <m:sup>
                        <m:r>
                          <a:rPr lang="vi-VN" sz="2000" i="1">
                            <a:latin typeface="Cambria Math" panose="02040503050406030204" pitchFamily="18" charset="0"/>
                            <a:ea typeface="Dotum" panose="020B0600000101010101" pitchFamily="34" charset="-127"/>
                          </a:rPr>
                          <m:t>−20</m:t>
                        </m:r>
                      </m:sup>
                    </m:sSup>
                    <m:r>
                      <a:rPr lang="vi-VN" sz="2000" i="1">
                        <a:latin typeface="Cambria Math" panose="02040503050406030204" pitchFamily="18" charset="0"/>
                        <a:ea typeface="Dotum" panose="020B0600000101010101" pitchFamily="34" charset="-127"/>
                      </a:rPr>
                      <m:t>≈74,25 </m:t>
                    </m:r>
                  </m:oMath>
                </a14:m>
                <a:r>
                  <a:rPr lang="vi-VN" sz="2000">
                    <a:latin typeface="+mn-lt"/>
                    <a:ea typeface="Dotum" panose="020B0600000101010101" pitchFamily="34" charset="-127"/>
                  </a:rPr>
                  <a:t>(triệu đồng)</a:t>
                </a:r>
                <a:endParaRPr lang="en-US" sz="2000">
                  <a:latin typeface="+mn-lt"/>
                  <a:ea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156917" y="1041404"/>
                <a:ext cx="6926678" cy="3040191"/>
              </a:xfrm>
              <a:prstGeom prst="rect">
                <a:avLst/>
              </a:prstGeom>
              <a:blipFill>
                <a:blip r:embed="rId3"/>
                <a:stretch>
                  <a:fillRect l="-968" b="-200"/>
                </a:stretch>
              </a:blipFill>
            </p:spPr>
            <p:txBody>
              <a:bodyPr/>
              <a:lstStyle/>
              <a:p>
                <a:r>
                  <a:rPr lang="en-US">
                    <a:noFill/>
                  </a:rPr>
                  <a:t> </a:t>
                </a:r>
              </a:p>
            </p:txBody>
          </p:sp>
        </mc:Fallback>
      </mc:AlternateContent>
    </p:spTree>
    <p:extLst>
      <p:ext uri="{BB962C8B-B14F-4D97-AF65-F5344CB8AC3E}">
        <p14:creationId xmlns:p14="http://schemas.microsoft.com/office/powerpoint/2010/main" val="2251341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2" dur="500"/>
                                        <p:tgtEl>
                                          <p:spTgt spid="2">
                                            <p:txEl>
                                              <p:pRg st="0" end="0"/>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5" dur="500"/>
                                        <p:tgtEl>
                                          <p:spTgt spid="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wipe(left)">
                                      <p:cBhvr>
                                        <p:cTn id="20" dur="500"/>
                                        <p:tgtEl>
                                          <p:spTgt spid="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fade">
                                      <p:cBhvr>
                                        <p:cTn id="25" dur="500"/>
                                        <p:tgtEl>
                                          <p:spTgt spid="2">
                                            <p:txEl>
                                              <p:pRg st="3" end="3"/>
                                            </p:txEl>
                                          </p:spTgt>
                                        </p:tgtEl>
                                      </p:cBhvr>
                                    </p:animEffect>
                                    <p:anim calcmode="lin" valueType="num">
                                      <p:cBhvr>
                                        <p:cTn id="26"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7" dur="500" fill="hold"/>
                                        <p:tgtEl>
                                          <p:spTgt spid="2">
                                            <p:txEl>
                                              <p:pRg st="3" end="3"/>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animEffect transition="in" filter="fade">
                                      <p:cBhvr>
                                        <p:cTn id="30" dur="500"/>
                                        <p:tgtEl>
                                          <p:spTgt spid="2">
                                            <p:txEl>
                                              <p:pRg st="4" end="4"/>
                                            </p:txEl>
                                          </p:spTgt>
                                        </p:tgtEl>
                                      </p:cBhvr>
                                    </p:animEffect>
                                    <p:anim calcmode="lin" valueType="num">
                                      <p:cBhvr>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2" dur="500" fill="hold"/>
                                        <p:tgtEl>
                                          <p:spTgt spid="2">
                                            <p:txEl>
                                              <p:pRg st="4" end="4"/>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fade">
                                      <p:cBhvr>
                                        <p:cTn id="35" dur="500"/>
                                        <p:tgtEl>
                                          <p:spTgt spid="2">
                                            <p:txEl>
                                              <p:pRg st="5" end="5"/>
                                            </p:txEl>
                                          </p:spTgt>
                                        </p:tgtEl>
                                      </p:cBhvr>
                                    </p:animEffect>
                                    <p:anim calcmode="lin" valueType="num">
                                      <p:cBhvr>
                                        <p:cTn id="36"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7" dur="5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5738" y="3932352"/>
            <a:ext cx="864448" cy="889029"/>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719548" y="758129"/>
                <a:ext cx="7709557" cy="2999539"/>
              </a:xfrm>
              <a:prstGeom prst="rect">
                <a:avLst/>
              </a:prstGeom>
            </p:spPr>
            <p:txBody>
              <a:bodyPr wrap="square">
                <a:spAutoFit/>
              </a:bodyPr>
              <a:lstStyle/>
              <a:p>
                <a:pPr lvl="0" algn="just">
                  <a:lnSpc>
                    <a:spcPct val="150000"/>
                  </a:lnSpc>
                  <a:spcBef>
                    <a:spcPts val="100"/>
                  </a:spcBef>
                  <a:spcAft>
                    <a:spcPts val="100"/>
                  </a:spcAft>
                </a:pPr>
                <a:r>
                  <a:rPr lang="vi-VN" sz="2000">
                    <a:latin typeface="Arial" panose="020B0604020202020204" pitchFamily="34" charset="0"/>
                    <a:ea typeface="Dotum" panose="020B0600000101010101" pitchFamily="34" charset="-127"/>
                  </a:rPr>
                  <a:t>Nếu số tiền </a:t>
                </a:r>
                <a14:m>
                  <m:oMath xmlns:m="http://schemas.openxmlformats.org/officeDocument/2006/math">
                    <m:sSub>
                      <m:sSubPr>
                        <m:ctrlPr>
                          <a:rPr lang="en-US" sz="2000" i="1">
                            <a:latin typeface="Cambria Math" panose="02040503050406030204" pitchFamily="18" charset="0"/>
                            <a:ea typeface="Dotum" panose="020B0600000101010101" pitchFamily="34" charset="-127"/>
                          </a:rPr>
                        </m:ctrlPr>
                      </m:sSubPr>
                      <m:e>
                        <m:r>
                          <a:rPr lang="vi-VN" sz="2000" i="1">
                            <a:latin typeface="Cambria Math" panose="02040503050406030204" pitchFamily="18" charset="0"/>
                            <a:ea typeface="Dotum" panose="020B0600000101010101" pitchFamily="34" charset="-127"/>
                          </a:rPr>
                          <m:t>𝐴</m:t>
                        </m:r>
                      </m:e>
                      <m:sub>
                        <m:r>
                          <a:rPr lang="vi-VN" sz="2000" i="1">
                            <a:latin typeface="Cambria Math" panose="02040503050406030204" pitchFamily="18" charset="0"/>
                            <a:ea typeface="Dotum" panose="020B0600000101010101" pitchFamily="34" charset="-127"/>
                          </a:rPr>
                          <m:t>𝑓</m:t>
                        </m:r>
                      </m:sub>
                    </m:sSub>
                  </m:oMath>
                </a14:m>
                <a:r>
                  <a:rPr lang="vi-VN" sz="2000">
                    <a:latin typeface="Arial" panose="020B0604020202020204" pitchFamily="34" charset="0"/>
                    <a:ea typeface="Dotum" panose="020B0600000101010101" pitchFamily="34" charset="-127"/>
                  </a:rPr>
                  <a:t> được trả trong </a:t>
                </a:r>
                <a14:m>
                  <m:oMath xmlns:m="http://schemas.openxmlformats.org/officeDocument/2006/math">
                    <m:r>
                      <a:rPr lang="vi-VN" sz="2000" i="1">
                        <a:latin typeface="Cambria Math" panose="02040503050406030204" pitchFamily="18" charset="0"/>
                        <a:ea typeface="Dotum" panose="020B0600000101010101" pitchFamily="34" charset="-127"/>
                      </a:rPr>
                      <m:t>𝑛</m:t>
                    </m:r>
                  </m:oMath>
                </a14:m>
                <a:r>
                  <a:rPr lang="vi-VN" sz="2000">
                    <a:latin typeface="Arial" panose="020B0604020202020204" pitchFamily="34" charset="0"/>
                    <a:ea typeface="Dotum" panose="020B0600000101010101" pitchFamily="34" charset="-127"/>
                  </a:rPr>
                  <a:t> khoảng thời gian kể từ bây giờ và lãi suất trong mỗi khoảng thời gian là </a:t>
                </a:r>
                <a14:m>
                  <m:oMath xmlns:m="http://schemas.openxmlformats.org/officeDocument/2006/math">
                    <m:r>
                      <a:rPr lang="vi-VN" sz="2000" i="1">
                        <a:latin typeface="Cambria Math" panose="02040503050406030204" pitchFamily="18" charset="0"/>
                        <a:ea typeface="Dotum" panose="020B0600000101010101" pitchFamily="34" charset="-127"/>
                      </a:rPr>
                      <m:t>𝑖</m:t>
                    </m:r>
                  </m:oMath>
                </a14:m>
                <a:r>
                  <a:rPr lang="vi-VN" sz="2000">
                    <a:latin typeface="Arial" panose="020B0604020202020204" pitchFamily="34" charset="0"/>
                    <a:ea typeface="Dotum" panose="020B0600000101010101" pitchFamily="34" charset="-127"/>
                  </a:rPr>
                  <a:t>, thì giá trị hiện tại </a:t>
                </a:r>
                <a14:m>
                  <m:oMath xmlns:m="http://schemas.openxmlformats.org/officeDocument/2006/math">
                    <m:sSub>
                      <m:sSubPr>
                        <m:ctrlPr>
                          <a:rPr lang="en-US" sz="2000" i="1">
                            <a:latin typeface="Cambria Math" panose="02040503050406030204" pitchFamily="18" charset="0"/>
                            <a:ea typeface="Dotum" panose="020B0600000101010101" pitchFamily="34" charset="-127"/>
                          </a:rPr>
                        </m:ctrlPr>
                      </m:sSubPr>
                      <m:e>
                        <m:r>
                          <a:rPr lang="vi-VN" sz="2000" i="1">
                            <a:latin typeface="Cambria Math" panose="02040503050406030204" pitchFamily="18" charset="0"/>
                            <a:ea typeface="Dotum" panose="020B0600000101010101" pitchFamily="34" charset="-127"/>
                          </a:rPr>
                          <m:t>𝐴</m:t>
                        </m:r>
                      </m:e>
                      <m:sub>
                        <m:r>
                          <a:rPr lang="vi-VN" sz="2000" i="1">
                            <a:latin typeface="Cambria Math" panose="02040503050406030204" pitchFamily="18" charset="0"/>
                            <a:ea typeface="Dotum" panose="020B0600000101010101" pitchFamily="34" charset="-127"/>
                          </a:rPr>
                          <m:t>𝑝</m:t>
                        </m:r>
                      </m:sub>
                    </m:sSub>
                  </m:oMath>
                </a14:m>
                <a:r>
                  <a:rPr lang="vi-VN" sz="2000">
                    <a:latin typeface="Arial" panose="020B0604020202020204" pitchFamily="34" charset="0"/>
                    <a:ea typeface="Dotum" panose="020B0600000101010101" pitchFamily="34" charset="-127"/>
                  </a:rPr>
                  <a:t> của nó được cho bởi</a:t>
                </a:r>
                <a:endParaRPr lang="en-US" sz="2000">
                  <a:ea typeface="Times New Roman" panose="02020603050405020304" pitchFamily="18" charset="0"/>
                </a:endParaRPr>
              </a:p>
              <a:p>
                <a:pPr lvl="0" algn="ctr">
                  <a:lnSpc>
                    <a:spcPct val="150000"/>
                  </a:lnSpc>
                  <a:spcBef>
                    <a:spcPts val="100"/>
                  </a:spcBef>
                  <a:spcAft>
                    <a:spcPts val="100"/>
                  </a:spcAft>
                </a:pPr>
                <a14:m>
                  <m:oMath xmlns:m="http://schemas.openxmlformats.org/officeDocument/2006/math">
                    <m:sSub>
                      <m:sSubPr>
                        <m:ctrlPr>
                          <a:rPr lang="en-US" sz="2000" i="1">
                            <a:latin typeface="Cambria Math" panose="02040503050406030204" pitchFamily="18" charset="0"/>
                            <a:ea typeface="Dotum" panose="020B0600000101010101" pitchFamily="34" charset="-127"/>
                          </a:rPr>
                        </m:ctrlPr>
                      </m:sSubPr>
                      <m:e>
                        <m:r>
                          <a:rPr lang="vi-VN" sz="2000" i="1">
                            <a:latin typeface="Cambria Math" panose="02040503050406030204" pitchFamily="18" charset="0"/>
                            <a:ea typeface="Dotum" panose="020B0600000101010101" pitchFamily="34" charset="-127"/>
                          </a:rPr>
                          <m:t>𝐴</m:t>
                        </m:r>
                      </m:e>
                      <m:sub>
                        <m:r>
                          <a:rPr lang="vi-VN" sz="2000" i="1">
                            <a:latin typeface="Cambria Math" panose="02040503050406030204" pitchFamily="18" charset="0"/>
                            <a:ea typeface="Dotum" panose="020B0600000101010101" pitchFamily="34" charset="-127"/>
                          </a:rPr>
                          <m:t>𝑝</m:t>
                        </m:r>
                      </m:sub>
                    </m:sSub>
                    <m:r>
                      <a:rPr lang="vi-VN" sz="2000" i="1">
                        <a:latin typeface="Cambria Math" panose="02040503050406030204" pitchFamily="18" charset="0"/>
                        <a:ea typeface="Dotum" panose="020B0600000101010101" pitchFamily="34" charset="-127"/>
                      </a:rPr>
                      <m:t>=</m:t>
                    </m:r>
                    <m:sSub>
                      <m:sSubPr>
                        <m:ctrlPr>
                          <a:rPr lang="en-US" sz="2000" i="1">
                            <a:latin typeface="Cambria Math" panose="02040503050406030204" pitchFamily="18" charset="0"/>
                            <a:ea typeface="Dotum" panose="020B0600000101010101" pitchFamily="34" charset="-127"/>
                          </a:rPr>
                        </m:ctrlPr>
                      </m:sSubPr>
                      <m:e>
                        <m:r>
                          <a:rPr lang="vi-VN" sz="2000" i="1">
                            <a:latin typeface="Cambria Math" panose="02040503050406030204" pitchFamily="18" charset="0"/>
                            <a:ea typeface="Dotum" panose="020B0600000101010101" pitchFamily="34" charset="-127"/>
                          </a:rPr>
                          <m:t>𝐴</m:t>
                        </m:r>
                      </m:e>
                      <m:sub>
                        <m:r>
                          <a:rPr lang="vi-VN" sz="2000" i="1">
                            <a:latin typeface="Cambria Math" panose="02040503050406030204" pitchFamily="18" charset="0"/>
                            <a:ea typeface="Dotum" panose="020B0600000101010101" pitchFamily="34" charset="-127"/>
                          </a:rPr>
                          <m:t>𝑓</m:t>
                        </m:r>
                      </m:sub>
                    </m:sSub>
                    <m:r>
                      <a:rPr lang="vi-VN" sz="2000" i="1">
                        <a:latin typeface="Cambria Math" panose="02040503050406030204" pitchFamily="18" charset="0"/>
                        <a:ea typeface="Dotum" panose="020B0600000101010101" pitchFamily="34" charset="-127"/>
                      </a:rPr>
                      <m:t>.</m:t>
                    </m:r>
                    <m:sSup>
                      <m:sSupPr>
                        <m:ctrlPr>
                          <a:rPr lang="en-US" sz="2000" i="1">
                            <a:latin typeface="Cambria Math" panose="02040503050406030204" pitchFamily="18" charset="0"/>
                            <a:ea typeface="Dotum" panose="020B0600000101010101" pitchFamily="34" charset="-127"/>
                          </a:rPr>
                        </m:ctrlPr>
                      </m:sSupPr>
                      <m:e>
                        <m:d>
                          <m:dPr>
                            <m:ctrlPr>
                              <a:rPr lang="en-US" sz="2000" i="1">
                                <a:latin typeface="Cambria Math" panose="02040503050406030204" pitchFamily="18" charset="0"/>
                                <a:ea typeface="Dotum" panose="020B0600000101010101" pitchFamily="34" charset="-127"/>
                              </a:rPr>
                            </m:ctrlPr>
                          </m:dPr>
                          <m:e>
                            <m:r>
                              <a:rPr lang="vi-VN" sz="2000" i="1">
                                <a:latin typeface="Cambria Math" panose="02040503050406030204" pitchFamily="18" charset="0"/>
                                <a:ea typeface="Dotum" panose="020B0600000101010101" pitchFamily="34" charset="-127"/>
                              </a:rPr>
                              <m:t>1+</m:t>
                            </m:r>
                            <m:r>
                              <a:rPr lang="vi-VN" sz="2000" i="1">
                                <a:latin typeface="Cambria Math" panose="02040503050406030204" pitchFamily="18" charset="0"/>
                                <a:ea typeface="Dotum" panose="020B0600000101010101" pitchFamily="34" charset="-127"/>
                              </a:rPr>
                              <m:t>𝑖</m:t>
                            </m:r>
                          </m:e>
                        </m:d>
                      </m:e>
                      <m:sup>
                        <m:r>
                          <a:rPr lang="vi-VN" sz="2000" i="1">
                            <a:latin typeface="Cambria Math" panose="02040503050406030204" pitchFamily="18" charset="0"/>
                            <a:ea typeface="Dotum" panose="020B0600000101010101" pitchFamily="34" charset="-127"/>
                          </a:rPr>
                          <m:t>−</m:t>
                        </m:r>
                        <m:r>
                          <a:rPr lang="vi-VN" sz="2000" i="1">
                            <a:latin typeface="Cambria Math" panose="02040503050406030204" pitchFamily="18" charset="0"/>
                            <a:ea typeface="Dotum" panose="020B0600000101010101" pitchFamily="34" charset="-127"/>
                          </a:rPr>
                          <m:t>𝑛</m:t>
                        </m:r>
                      </m:sup>
                    </m:sSup>
                    <m:r>
                      <a:rPr lang="vi-VN" sz="2000" i="1">
                        <a:latin typeface="Cambria Math" panose="02040503050406030204" pitchFamily="18" charset="0"/>
                        <a:ea typeface="Dotum" panose="020B0600000101010101" pitchFamily="34" charset="-127"/>
                      </a:rPr>
                      <m:t>=</m:t>
                    </m:r>
                    <m:r>
                      <a:rPr lang="vi-VN" sz="2000" i="1">
                        <a:latin typeface="Cambria Math" panose="02040503050406030204" pitchFamily="18" charset="0"/>
                        <a:ea typeface="Dotum" panose="020B0600000101010101" pitchFamily="34" charset="-127"/>
                      </a:rPr>
                      <m:t>𝑅</m:t>
                    </m:r>
                    <m:r>
                      <a:rPr lang="vi-VN" sz="2000" i="1">
                        <a:latin typeface="Cambria Math" panose="02040503050406030204" pitchFamily="18" charset="0"/>
                        <a:ea typeface="Dotum" panose="020B0600000101010101" pitchFamily="34" charset="-127"/>
                      </a:rPr>
                      <m:t>.</m:t>
                    </m:r>
                    <m:f>
                      <m:fPr>
                        <m:ctrlPr>
                          <a:rPr lang="en-US" sz="2000" i="1">
                            <a:latin typeface="Cambria Math" panose="02040503050406030204" pitchFamily="18" charset="0"/>
                            <a:ea typeface="Dotum" panose="020B0600000101010101" pitchFamily="34" charset="-127"/>
                          </a:rPr>
                        </m:ctrlPr>
                      </m:fPr>
                      <m:num>
                        <m:sSup>
                          <m:sSupPr>
                            <m:ctrlPr>
                              <a:rPr lang="en-US" sz="2000" i="1">
                                <a:latin typeface="Cambria Math" panose="02040503050406030204" pitchFamily="18" charset="0"/>
                                <a:ea typeface="Dotum" panose="020B0600000101010101" pitchFamily="34" charset="-127"/>
                              </a:rPr>
                            </m:ctrlPr>
                          </m:sSupPr>
                          <m:e>
                            <m:d>
                              <m:dPr>
                                <m:ctrlPr>
                                  <a:rPr lang="en-US" sz="2000" i="1">
                                    <a:latin typeface="Cambria Math" panose="02040503050406030204" pitchFamily="18" charset="0"/>
                                    <a:ea typeface="Dotum" panose="020B0600000101010101" pitchFamily="34" charset="-127"/>
                                  </a:rPr>
                                </m:ctrlPr>
                              </m:dPr>
                              <m:e>
                                <m:r>
                                  <a:rPr lang="vi-VN" sz="2000" i="1">
                                    <a:latin typeface="Cambria Math" panose="02040503050406030204" pitchFamily="18" charset="0"/>
                                    <a:ea typeface="Dotum" panose="020B0600000101010101" pitchFamily="34" charset="-127"/>
                                  </a:rPr>
                                  <m:t>1+</m:t>
                                </m:r>
                                <m:r>
                                  <a:rPr lang="vi-VN" sz="2000" i="1">
                                    <a:latin typeface="Cambria Math" panose="02040503050406030204" pitchFamily="18" charset="0"/>
                                    <a:ea typeface="Dotum" panose="020B0600000101010101" pitchFamily="34" charset="-127"/>
                                  </a:rPr>
                                  <m:t>𝑖</m:t>
                                </m:r>
                              </m:e>
                            </m:d>
                          </m:e>
                          <m:sup>
                            <m:r>
                              <a:rPr lang="vi-VN" sz="2000" i="1">
                                <a:latin typeface="Cambria Math" panose="02040503050406030204" pitchFamily="18" charset="0"/>
                                <a:ea typeface="Dotum" panose="020B0600000101010101" pitchFamily="34" charset="-127"/>
                              </a:rPr>
                              <m:t>𝑛</m:t>
                            </m:r>
                          </m:sup>
                        </m:sSup>
                        <m:r>
                          <a:rPr lang="vi-VN" sz="2000" i="1">
                            <a:latin typeface="Cambria Math" panose="02040503050406030204" pitchFamily="18" charset="0"/>
                            <a:ea typeface="Dotum" panose="020B0600000101010101" pitchFamily="34" charset="-127"/>
                          </a:rPr>
                          <m:t>−1</m:t>
                        </m:r>
                      </m:num>
                      <m:den>
                        <m:r>
                          <a:rPr lang="vi-VN" sz="2000" i="1">
                            <a:latin typeface="Cambria Math" panose="02040503050406030204" pitchFamily="18" charset="0"/>
                            <a:ea typeface="Dotum" panose="020B0600000101010101" pitchFamily="34" charset="-127"/>
                          </a:rPr>
                          <m:t>𝑖</m:t>
                        </m:r>
                      </m:den>
                    </m:f>
                    <m:r>
                      <a:rPr lang="vi-VN" sz="2000" i="1">
                        <a:latin typeface="Cambria Math" panose="02040503050406030204" pitchFamily="18" charset="0"/>
                        <a:ea typeface="Dotum" panose="020B0600000101010101" pitchFamily="34" charset="-127"/>
                      </a:rPr>
                      <m:t>.</m:t>
                    </m:r>
                    <m:sSup>
                      <m:sSupPr>
                        <m:ctrlPr>
                          <a:rPr lang="en-US" sz="2000" i="1">
                            <a:latin typeface="Cambria Math" panose="02040503050406030204" pitchFamily="18" charset="0"/>
                            <a:ea typeface="Dotum" panose="020B0600000101010101" pitchFamily="34" charset="-127"/>
                          </a:rPr>
                        </m:ctrlPr>
                      </m:sSupPr>
                      <m:e>
                        <m:d>
                          <m:dPr>
                            <m:ctrlPr>
                              <a:rPr lang="en-US" sz="2000" i="1">
                                <a:latin typeface="Cambria Math" panose="02040503050406030204" pitchFamily="18" charset="0"/>
                                <a:ea typeface="Dotum" panose="020B0600000101010101" pitchFamily="34" charset="-127"/>
                              </a:rPr>
                            </m:ctrlPr>
                          </m:dPr>
                          <m:e>
                            <m:r>
                              <a:rPr lang="vi-VN" sz="2000" i="1">
                                <a:latin typeface="Cambria Math" panose="02040503050406030204" pitchFamily="18" charset="0"/>
                                <a:ea typeface="Dotum" panose="020B0600000101010101" pitchFamily="34" charset="-127"/>
                              </a:rPr>
                              <m:t>1+</m:t>
                            </m:r>
                            <m:r>
                              <a:rPr lang="vi-VN" sz="2000" i="1">
                                <a:latin typeface="Cambria Math" panose="02040503050406030204" pitchFamily="18" charset="0"/>
                                <a:ea typeface="Dotum" panose="020B0600000101010101" pitchFamily="34" charset="-127"/>
                              </a:rPr>
                              <m:t>𝑖</m:t>
                            </m:r>
                          </m:e>
                        </m:d>
                      </m:e>
                      <m:sup>
                        <m:r>
                          <a:rPr lang="vi-VN" sz="2000" i="1">
                            <a:latin typeface="Cambria Math" panose="02040503050406030204" pitchFamily="18" charset="0"/>
                            <a:ea typeface="Dotum" panose="020B0600000101010101" pitchFamily="34" charset="-127"/>
                          </a:rPr>
                          <m:t>−</m:t>
                        </m:r>
                        <m:r>
                          <a:rPr lang="vi-VN" sz="2000" i="1">
                            <a:latin typeface="Cambria Math" panose="02040503050406030204" pitchFamily="18" charset="0"/>
                            <a:ea typeface="Dotum" panose="020B0600000101010101" pitchFamily="34" charset="-127"/>
                          </a:rPr>
                          <m:t>𝑛</m:t>
                        </m:r>
                      </m:sup>
                    </m:sSup>
                  </m:oMath>
                </a14:m>
                <a:r>
                  <a:rPr lang="vi-VN" sz="2000">
                    <a:latin typeface="Arial" panose="020B0604020202020204" pitchFamily="34" charset="0"/>
                    <a:ea typeface="Dotum" panose="020B0600000101010101" pitchFamily="34" charset="-127"/>
                  </a:rPr>
                  <a:t> </a:t>
                </a:r>
                <a:endParaRPr lang="en-US" sz="2000">
                  <a:ea typeface="Times New Roman" panose="02020603050405020304" pitchFamily="18" charset="0"/>
                </a:endParaRPr>
              </a:p>
              <a:p>
                <a:pPr lvl="0" algn="ctr">
                  <a:lnSpc>
                    <a:spcPct val="150000"/>
                  </a:lnSpc>
                  <a:spcBef>
                    <a:spcPts val="100"/>
                  </a:spcBef>
                  <a:spcAft>
                    <a:spcPts val="100"/>
                  </a:spcAft>
                </a:pPr>
                <a:r>
                  <a:rPr lang="vi-VN" sz="2000">
                    <a:latin typeface="Arial" panose="020B0604020202020204" pitchFamily="34" charset="0"/>
                    <a:ea typeface="Dotum" panose="020B0600000101010101" pitchFamily="34" charset="-127"/>
                  </a:rPr>
                  <a:t>      </a:t>
                </a:r>
                <a:r>
                  <a:rPr lang="en-US" sz="2000">
                    <a:latin typeface="Arial" panose="020B0604020202020204" pitchFamily="34" charset="0"/>
                    <a:ea typeface="Dotum" panose="020B0600000101010101" pitchFamily="34" charset="-127"/>
                  </a:rPr>
                  <a:t>         </a:t>
                </a:r>
                <a14:m>
                  <m:oMath xmlns:m="http://schemas.openxmlformats.org/officeDocument/2006/math">
                    <m:r>
                      <a:rPr lang="vi-VN" sz="2000" i="1">
                        <a:latin typeface="Cambria Math" panose="02040503050406030204" pitchFamily="18" charset="0"/>
                        <a:ea typeface="Dotum" panose="020B0600000101010101" pitchFamily="34" charset="-127"/>
                      </a:rPr>
                      <m:t>=</m:t>
                    </m:r>
                    <m:r>
                      <a:rPr lang="vi-VN" sz="2000" i="1">
                        <a:latin typeface="Cambria Math" panose="02040503050406030204" pitchFamily="18" charset="0"/>
                        <a:ea typeface="Dotum" panose="020B0600000101010101" pitchFamily="34" charset="-127"/>
                      </a:rPr>
                      <m:t>𝑅</m:t>
                    </m:r>
                    <m:f>
                      <m:fPr>
                        <m:ctrlPr>
                          <a:rPr lang="en-US" sz="2000" i="1">
                            <a:latin typeface="Cambria Math" panose="02040503050406030204" pitchFamily="18" charset="0"/>
                            <a:ea typeface="Dotum" panose="020B0600000101010101" pitchFamily="34" charset="-127"/>
                          </a:rPr>
                        </m:ctrlPr>
                      </m:fPr>
                      <m:num>
                        <m:r>
                          <a:rPr lang="vi-VN" sz="2000" i="1">
                            <a:latin typeface="Cambria Math" panose="02040503050406030204" pitchFamily="18" charset="0"/>
                            <a:ea typeface="Dotum" panose="020B0600000101010101" pitchFamily="34" charset="-127"/>
                          </a:rPr>
                          <m:t>1−</m:t>
                        </m:r>
                        <m:sSup>
                          <m:sSupPr>
                            <m:ctrlPr>
                              <a:rPr lang="en-US" sz="2000" i="1">
                                <a:latin typeface="Cambria Math" panose="02040503050406030204" pitchFamily="18" charset="0"/>
                                <a:ea typeface="Dotum" panose="020B0600000101010101" pitchFamily="34" charset="-127"/>
                              </a:rPr>
                            </m:ctrlPr>
                          </m:sSupPr>
                          <m:e>
                            <m:d>
                              <m:dPr>
                                <m:ctrlPr>
                                  <a:rPr lang="en-US" sz="2000" i="1">
                                    <a:latin typeface="Cambria Math" panose="02040503050406030204" pitchFamily="18" charset="0"/>
                                    <a:ea typeface="Dotum" panose="020B0600000101010101" pitchFamily="34" charset="-127"/>
                                  </a:rPr>
                                </m:ctrlPr>
                              </m:dPr>
                              <m:e>
                                <m:r>
                                  <a:rPr lang="vi-VN" sz="2000" i="1">
                                    <a:latin typeface="Cambria Math" panose="02040503050406030204" pitchFamily="18" charset="0"/>
                                    <a:ea typeface="Dotum" panose="020B0600000101010101" pitchFamily="34" charset="-127"/>
                                  </a:rPr>
                                  <m:t>1+</m:t>
                                </m:r>
                                <m:r>
                                  <a:rPr lang="vi-VN" sz="2000" i="1">
                                    <a:latin typeface="Cambria Math" panose="02040503050406030204" pitchFamily="18" charset="0"/>
                                    <a:ea typeface="Dotum" panose="020B0600000101010101" pitchFamily="34" charset="-127"/>
                                  </a:rPr>
                                  <m:t>𝑖</m:t>
                                </m:r>
                              </m:e>
                            </m:d>
                          </m:e>
                          <m:sup>
                            <m:r>
                              <a:rPr lang="vi-VN" sz="2000" i="1">
                                <a:latin typeface="Cambria Math" panose="02040503050406030204" pitchFamily="18" charset="0"/>
                                <a:ea typeface="Dotum" panose="020B0600000101010101" pitchFamily="34" charset="-127"/>
                              </a:rPr>
                              <m:t>−</m:t>
                            </m:r>
                            <m:r>
                              <a:rPr lang="vi-VN" sz="2000" i="1">
                                <a:latin typeface="Cambria Math" panose="02040503050406030204" pitchFamily="18" charset="0"/>
                                <a:ea typeface="Dotum" panose="020B0600000101010101" pitchFamily="34" charset="-127"/>
                              </a:rPr>
                              <m:t>𝑛</m:t>
                            </m:r>
                          </m:sup>
                        </m:sSup>
                      </m:num>
                      <m:den>
                        <m:r>
                          <a:rPr lang="vi-VN" sz="2000" i="1">
                            <a:latin typeface="Cambria Math" panose="02040503050406030204" pitchFamily="18" charset="0"/>
                            <a:ea typeface="Dotum" panose="020B0600000101010101" pitchFamily="34" charset="-127"/>
                          </a:rPr>
                          <m:t>𝑖</m:t>
                        </m:r>
                      </m:den>
                    </m:f>
                  </m:oMath>
                </a14:m>
                <a:endParaRPr lang="en-US" sz="2000">
                  <a:ea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719548" y="758129"/>
                <a:ext cx="7709557" cy="2999539"/>
              </a:xfrm>
              <a:prstGeom prst="rect">
                <a:avLst/>
              </a:prstGeom>
              <a:blipFill>
                <a:blip r:embed="rId3"/>
                <a:stretch>
                  <a:fillRect l="-791" r="-870"/>
                </a:stretch>
              </a:blipFill>
            </p:spPr>
            <p:txBody>
              <a:bodyPr/>
              <a:lstStyle/>
              <a:p>
                <a:r>
                  <a:rPr lang="en-US">
                    <a:noFill/>
                  </a:rPr>
                  <a:t> </a:t>
                </a:r>
              </a:p>
            </p:txBody>
          </p:sp>
        </mc:Fallback>
      </mc:AlternateContent>
    </p:spTree>
    <p:extLst>
      <p:ext uri="{BB962C8B-B14F-4D97-AF65-F5344CB8AC3E}">
        <p14:creationId xmlns:p14="http://schemas.microsoft.com/office/powerpoint/2010/main" val="3069720453"/>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ntagon 4"/>
          <p:cNvSpPr/>
          <p:nvPr/>
        </p:nvSpPr>
        <p:spPr>
          <a:xfrm>
            <a:off x="415636" y="382266"/>
            <a:ext cx="2804482" cy="639692"/>
          </a:xfrm>
          <a:prstGeom prst="homePlate">
            <a:avLst/>
          </a:prstGeom>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500" b="1" i="0" u="none" strike="noStrike" kern="0" cap="none" spc="0" normalizeH="0" baseline="0" noProof="0">
                <a:ln>
                  <a:noFill/>
                </a:ln>
                <a:solidFill>
                  <a:srgbClr val="F9EBCD"/>
                </a:solidFill>
                <a:effectLst/>
                <a:uLnTx/>
                <a:uFillTx/>
                <a:latin typeface="Arial"/>
                <a:ea typeface="+mn-ea"/>
                <a:cs typeface="+mn-cs"/>
                <a:sym typeface="Arial"/>
              </a:rPr>
              <a:t>KẾT LUẬN</a:t>
            </a:r>
          </a:p>
        </p:txBody>
      </p:sp>
      <mc:AlternateContent xmlns:mc="http://schemas.openxmlformats.org/markup-compatibility/2006" xmlns:a14="http://schemas.microsoft.com/office/drawing/2010/main">
        <mc:Choice Requires="a14">
          <p:sp>
            <p:nvSpPr>
              <p:cNvPr id="11" name="Rounded Rectangle 10"/>
              <p:cNvSpPr/>
              <p:nvPr/>
            </p:nvSpPr>
            <p:spPr>
              <a:xfrm>
                <a:off x="415636" y="1379528"/>
                <a:ext cx="8296101" cy="32091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lvl="0" algn="just">
                  <a:lnSpc>
                    <a:spcPct val="150000"/>
                  </a:lnSpc>
                </a:pPr>
                <a:r>
                  <a:rPr lang="en-US" sz="2100" b="1">
                    <a:solidFill>
                      <a:srgbClr val="093F51"/>
                    </a:solidFill>
                    <a:ea typeface="Arial" panose="020B0604020202020204" pitchFamily="34" charset="0"/>
                    <a:cs typeface="Times New Roman" panose="02020603050405020304" pitchFamily="18" charset="0"/>
                  </a:rPr>
                  <a:t>Giá trị hiện tại của một niên kim</a:t>
                </a:r>
              </a:p>
              <a:p>
                <a:pPr algn="just">
                  <a:lnSpc>
                    <a:spcPct val="150000"/>
                  </a:lnSpc>
                  <a:spcBef>
                    <a:spcPts val="100"/>
                  </a:spcBef>
                  <a:spcAft>
                    <a:spcPts val="100"/>
                  </a:spcAft>
                </a:pPr>
                <a:r>
                  <a:rPr lang="vi-VN" sz="2100" i="1">
                    <a:ea typeface="Dotum" panose="020B0600000101010101" pitchFamily="34" charset="-127"/>
                  </a:rPr>
                  <a:t>Giá trị hiện tại của một niên kim bao gồm </a:t>
                </a:r>
                <a14:m>
                  <m:oMath xmlns:m="http://schemas.openxmlformats.org/officeDocument/2006/math">
                    <m:r>
                      <a:rPr lang="vi-VN" sz="2100" i="1">
                        <a:effectLst/>
                        <a:latin typeface="Cambria Math" panose="02040503050406030204" pitchFamily="18" charset="0"/>
                        <a:ea typeface="Dotum" panose="020B0600000101010101" pitchFamily="34" charset="-127"/>
                      </a:rPr>
                      <m:t>𝑛</m:t>
                    </m:r>
                  </m:oMath>
                </a14:m>
                <a:r>
                  <a:rPr lang="vi-VN" sz="2100" i="1">
                    <a:effectLst/>
                    <a:ea typeface="Dotum" panose="020B0600000101010101" pitchFamily="34" charset="-127"/>
                  </a:rPr>
                  <a:t> khoản thanh toán đều đặn bằng nhau và bằng </a:t>
                </a:r>
                <a14:m>
                  <m:oMath xmlns:m="http://schemas.openxmlformats.org/officeDocument/2006/math">
                    <m:r>
                      <a:rPr lang="vi-VN" sz="2100" i="1">
                        <a:effectLst/>
                        <a:latin typeface="Cambria Math" panose="02040503050406030204" pitchFamily="18" charset="0"/>
                        <a:ea typeface="Dotum" panose="020B0600000101010101" pitchFamily="34" charset="-127"/>
                      </a:rPr>
                      <m:t>𝑅</m:t>
                    </m:r>
                  </m:oMath>
                </a14:m>
                <a:r>
                  <a:rPr lang="vi-VN" sz="2100" i="1">
                    <a:effectLst/>
                    <a:ea typeface="Dotum" panose="020B0600000101010101" pitchFamily="34" charset="-127"/>
                  </a:rPr>
                  <a:t> với lãi suất </a:t>
                </a:r>
                <a14:m>
                  <m:oMath xmlns:m="http://schemas.openxmlformats.org/officeDocument/2006/math">
                    <m:r>
                      <a:rPr lang="vi-VN" sz="2100" i="1">
                        <a:effectLst/>
                        <a:latin typeface="Cambria Math" panose="02040503050406030204" pitchFamily="18" charset="0"/>
                        <a:ea typeface="Dotum" panose="020B0600000101010101" pitchFamily="34" charset="-127"/>
                      </a:rPr>
                      <m:t>𝑖</m:t>
                    </m:r>
                  </m:oMath>
                </a14:m>
                <a:r>
                  <a:rPr lang="vi-VN" sz="2100" i="1">
                    <a:effectLst/>
                    <a:ea typeface="Dotum" panose="020B0600000101010101" pitchFamily="34" charset="-127"/>
                  </a:rPr>
                  <a:t> trong mỗi khoảng thời gian được cho bởi:</a:t>
                </a:r>
                <a:endParaRPr lang="en-US" sz="2100">
                  <a:effectLst/>
                  <a:ea typeface="Times New Roman" panose="02020603050405020304" pitchFamily="18" charset="0"/>
                </a:endParaRPr>
              </a:p>
              <a:p>
                <a:pPr algn="just">
                  <a:lnSpc>
                    <a:spcPct val="150000"/>
                  </a:lnSpc>
                  <a:spcBef>
                    <a:spcPts val="100"/>
                  </a:spcBef>
                  <a:spcAft>
                    <a:spcPts val="100"/>
                  </a:spcAft>
                </a:pPr>
                <a14:m>
                  <m:oMathPara xmlns:m="http://schemas.openxmlformats.org/officeDocument/2006/math">
                    <m:oMathParaPr>
                      <m:jc m:val="centerGroup"/>
                    </m:oMathParaPr>
                    <m:oMath xmlns:m="http://schemas.openxmlformats.org/officeDocument/2006/math">
                      <m:sSub>
                        <m:sSubPr>
                          <m:ctrlPr>
                            <a:rPr lang="en-US" sz="2100" i="1">
                              <a:effectLst/>
                              <a:latin typeface="Cambria Math" panose="02040503050406030204" pitchFamily="18" charset="0"/>
                              <a:ea typeface="Dotum" panose="020B0600000101010101" pitchFamily="34" charset="-127"/>
                            </a:rPr>
                          </m:ctrlPr>
                        </m:sSubPr>
                        <m:e>
                          <m:r>
                            <a:rPr lang="vi-VN" sz="2100" i="1">
                              <a:effectLst/>
                              <a:latin typeface="Cambria Math" panose="02040503050406030204" pitchFamily="18" charset="0"/>
                              <a:ea typeface="Dotum" panose="020B0600000101010101" pitchFamily="34" charset="-127"/>
                            </a:rPr>
                            <m:t>𝐴</m:t>
                          </m:r>
                        </m:e>
                        <m:sub>
                          <m:r>
                            <a:rPr lang="vi-VN" sz="2100" i="1">
                              <a:effectLst/>
                              <a:latin typeface="Cambria Math" panose="02040503050406030204" pitchFamily="18" charset="0"/>
                              <a:ea typeface="Dotum" panose="020B0600000101010101" pitchFamily="34" charset="-127"/>
                            </a:rPr>
                            <m:t>𝑝</m:t>
                          </m:r>
                        </m:sub>
                      </m:sSub>
                      <m:r>
                        <a:rPr lang="vi-VN" sz="2100" i="1">
                          <a:effectLst/>
                          <a:latin typeface="Cambria Math" panose="02040503050406030204" pitchFamily="18" charset="0"/>
                          <a:ea typeface="Dotum" panose="020B0600000101010101" pitchFamily="34" charset="-127"/>
                        </a:rPr>
                        <m:t>=</m:t>
                      </m:r>
                      <m:r>
                        <a:rPr lang="vi-VN" sz="2100" i="1">
                          <a:effectLst/>
                          <a:latin typeface="Cambria Math" panose="02040503050406030204" pitchFamily="18" charset="0"/>
                          <a:ea typeface="Dotum" panose="020B0600000101010101" pitchFamily="34" charset="-127"/>
                        </a:rPr>
                        <m:t>𝑅</m:t>
                      </m:r>
                      <m:r>
                        <a:rPr lang="vi-VN" sz="2100" i="1">
                          <a:effectLst/>
                          <a:latin typeface="Cambria Math" panose="02040503050406030204" pitchFamily="18" charset="0"/>
                          <a:ea typeface="Dotum" panose="020B0600000101010101" pitchFamily="34" charset="-127"/>
                        </a:rPr>
                        <m:t>. </m:t>
                      </m:r>
                      <m:f>
                        <m:fPr>
                          <m:ctrlPr>
                            <a:rPr lang="en-US" sz="2100" i="1">
                              <a:effectLst/>
                              <a:latin typeface="Cambria Math" panose="02040503050406030204" pitchFamily="18" charset="0"/>
                              <a:ea typeface="Dotum" panose="020B0600000101010101" pitchFamily="34" charset="-127"/>
                            </a:rPr>
                          </m:ctrlPr>
                        </m:fPr>
                        <m:num>
                          <m:r>
                            <a:rPr lang="vi-VN" sz="2100" i="1">
                              <a:effectLst/>
                              <a:latin typeface="Cambria Math" panose="02040503050406030204" pitchFamily="18" charset="0"/>
                              <a:ea typeface="Dotum" panose="020B0600000101010101" pitchFamily="34" charset="-127"/>
                            </a:rPr>
                            <m:t>1−</m:t>
                          </m:r>
                          <m:sSup>
                            <m:sSupPr>
                              <m:ctrlPr>
                                <a:rPr lang="en-US" sz="2100" i="1">
                                  <a:effectLst/>
                                  <a:latin typeface="Cambria Math" panose="02040503050406030204" pitchFamily="18" charset="0"/>
                                  <a:ea typeface="Dotum" panose="020B0600000101010101" pitchFamily="34" charset="-127"/>
                                </a:rPr>
                              </m:ctrlPr>
                            </m:sSupPr>
                            <m:e>
                              <m:d>
                                <m:dPr>
                                  <m:ctrlPr>
                                    <a:rPr lang="en-US" sz="2100" i="1">
                                      <a:effectLst/>
                                      <a:latin typeface="Cambria Math" panose="02040503050406030204" pitchFamily="18" charset="0"/>
                                      <a:ea typeface="Dotum" panose="020B0600000101010101" pitchFamily="34" charset="-127"/>
                                    </a:rPr>
                                  </m:ctrlPr>
                                </m:dPr>
                                <m:e>
                                  <m:r>
                                    <a:rPr lang="vi-VN" sz="2100" i="1">
                                      <a:effectLst/>
                                      <a:latin typeface="Cambria Math" panose="02040503050406030204" pitchFamily="18" charset="0"/>
                                      <a:ea typeface="Dotum" panose="020B0600000101010101" pitchFamily="34" charset="-127"/>
                                    </a:rPr>
                                    <m:t>1+</m:t>
                                  </m:r>
                                  <m:r>
                                    <a:rPr lang="vi-VN" sz="2100" i="1">
                                      <a:effectLst/>
                                      <a:latin typeface="Cambria Math" panose="02040503050406030204" pitchFamily="18" charset="0"/>
                                      <a:ea typeface="Dotum" panose="020B0600000101010101" pitchFamily="34" charset="-127"/>
                                    </a:rPr>
                                    <m:t>𝑖</m:t>
                                  </m:r>
                                </m:e>
                              </m:d>
                            </m:e>
                            <m:sup>
                              <m:r>
                                <a:rPr lang="vi-VN" sz="2100" i="1">
                                  <a:effectLst/>
                                  <a:latin typeface="Cambria Math" panose="02040503050406030204" pitchFamily="18" charset="0"/>
                                  <a:ea typeface="Dotum" panose="020B0600000101010101" pitchFamily="34" charset="-127"/>
                                </a:rPr>
                                <m:t>−</m:t>
                              </m:r>
                              <m:r>
                                <a:rPr lang="vi-VN" sz="2100" i="1">
                                  <a:effectLst/>
                                  <a:latin typeface="Cambria Math" panose="02040503050406030204" pitchFamily="18" charset="0"/>
                                  <a:ea typeface="Dotum" panose="020B0600000101010101" pitchFamily="34" charset="-127"/>
                                </a:rPr>
                                <m:t>𝑛</m:t>
                              </m:r>
                            </m:sup>
                          </m:sSup>
                        </m:num>
                        <m:den>
                          <m:r>
                            <a:rPr lang="vi-VN" sz="2100" i="1">
                              <a:effectLst/>
                              <a:latin typeface="Cambria Math" panose="02040503050406030204" pitchFamily="18" charset="0"/>
                              <a:ea typeface="Dotum" panose="020B0600000101010101" pitchFamily="34" charset="-127"/>
                            </a:rPr>
                            <m:t>𝑖</m:t>
                          </m:r>
                        </m:den>
                      </m:f>
                    </m:oMath>
                  </m:oMathPara>
                </a14:m>
                <a:endParaRPr lang="en-US" sz="2100">
                  <a:effectLst/>
                  <a:ea typeface="Times New Roman" panose="02020603050405020304" pitchFamily="18" charset="0"/>
                </a:endParaRPr>
              </a:p>
            </p:txBody>
          </p:sp>
        </mc:Choice>
        <mc:Fallback xmlns="">
          <p:sp>
            <p:nvSpPr>
              <p:cNvPr id="11" name="Rounded Rectangle 10"/>
              <p:cNvSpPr>
                <a:spLocks noRot="1" noChangeAspect="1" noMove="1" noResize="1" noEditPoints="1" noAdjustHandles="1" noChangeArrowheads="1" noChangeShapeType="1" noTextEdit="1"/>
              </p:cNvSpPr>
              <p:nvPr/>
            </p:nvSpPr>
            <p:spPr>
              <a:xfrm>
                <a:off x="415636" y="1379528"/>
                <a:ext cx="8296101" cy="3209100"/>
              </a:xfrm>
              <a:prstGeom prst="roundRect">
                <a:avLst/>
              </a:prstGeom>
              <a:blipFill>
                <a:blip r:embed="rId2"/>
                <a:stretch>
                  <a:fillRect/>
                </a:stretch>
              </a:blipFill>
            </p:spPr>
            <p:txBody>
              <a:bodyPr/>
              <a:lstStyle/>
              <a:p>
                <a:r>
                  <a:rPr lang="en-US">
                    <a:noFill/>
                  </a:rPr>
                  <a:t> </a:t>
                </a:r>
              </a:p>
            </p:txBody>
          </p:sp>
        </mc:Fallback>
      </mc:AlternateContent>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l="27261" t="22325" r="28088" b="23515"/>
          <a:stretch/>
        </p:blipFill>
        <p:spPr>
          <a:xfrm>
            <a:off x="7738939" y="693799"/>
            <a:ext cx="856419" cy="1038804"/>
          </a:xfrm>
          <a:prstGeom prst="rect">
            <a:avLst/>
          </a:prstGeom>
        </p:spPr>
      </p:pic>
    </p:spTree>
    <p:extLst>
      <p:ext uri="{BB962C8B-B14F-4D97-AF65-F5344CB8AC3E}">
        <p14:creationId xmlns:p14="http://schemas.microsoft.com/office/powerpoint/2010/main" val="2488690991"/>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par>
                                <p:cTn id="13" presetID="14" presetClass="entr" presetSubtype="1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grpSp>
        <p:nvGrpSpPr>
          <p:cNvPr id="12" name="Group 11"/>
          <p:cNvGrpSpPr/>
          <p:nvPr/>
        </p:nvGrpSpPr>
        <p:grpSpPr>
          <a:xfrm>
            <a:off x="3219925" y="135904"/>
            <a:ext cx="2607296" cy="691116"/>
            <a:chOff x="2860159" y="127591"/>
            <a:chExt cx="4242390" cy="691116"/>
          </a:xfrm>
        </p:grpSpPr>
        <p:sp>
          <p:nvSpPr>
            <p:cNvPr id="13" name="Round Same Side Corner Rectangle 12"/>
            <p:cNvSpPr/>
            <p:nvPr/>
          </p:nvSpPr>
          <p:spPr>
            <a:xfrm flipV="1">
              <a:off x="2860159" y="127591"/>
              <a:ext cx="4242390" cy="691116"/>
            </a:xfrm>
            <a:prstGeom prst="round2SameRect">
              <a:avLst>
                <a:gd name="adj1" fmla="val 36667"/>
                <a:gd name="adj2" fmla="val 0"/>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9EBCD"/>
                </a:solidFill>
                <a:effectLst/>
                <a:uLnTx/>
                <a:uFillTx/>
                <a:latin typeface="Arial"/>
                <a:ea typeface="+mn-ea"/>
                <a:cs typeface="+mn-cs"/>
                <a:sym typeface="Arial"/>
              </a:endParaRPr>
            </a:p>
          </p:txBody>
        </p:sp>
        <p:sp>
          <p:nvSpPr>
            <p:cNvPr id="14" name="TextBox 13"/>
            <p:cNvSpPr txBox="1"/>
            <p:nvPr/>
          </p:nvSpPr>
          <p:spPr>
            <a:xfrm>
              <a:off x="2929270" y="242316"/>
              <a:ext cx="410416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a:ln>
                    <a:noFill/>
                  </a:ln>
                  <a:solidFill>
                    <a:srgbClr val="C00000"/>
                  </a:solidFill>
                  <a:effectLst/>
                  <a:uLnTx/>
                  <a:uFillTx/>
                  <a:latin typeface="Arial"/>
                  <a:cs typeface="Arial"/>
                  <a:sym typeface="Arial"/>
                </a:rPr>
                <a:t>VẬN</a:t>
              </a:r>
              <a:r>
                <a:rPr kumimoji="0" lang="en-US" sz="2400" b="1" i="0" u="none" strike="noStrike" kern="0" cap="none" spc="0" normalizeH="0" noProof="0">
                  <a:ln>
                    <a:noFill/>
                  </a:ln>
                  <a:solidFill>
                    <a:srgbClr val="C00000"/>
                  </a:solidFill>
                  <a:effectLst/>
                  <a:uLnTx/>
                  <a:uFillTx/>
                  <a:latin typeface="Arial"/>
                  <a:cs typeface="Arial"/>
                  <a:sym typeface="Arial"/>
                </a:rPr>
                <a:t> DỤNG </a:t>
              </a:r>
              <a:r>
                <a:rPr kumimoji="0" lang="en-US" sz="2400" b="1" i="0" u="none" strike="noStrike" kern="0" cap="none" spc="0" normalizeH="0" baseline="0" noProof="0">
                  <a:ln>
                    <a:noFill/>
                  </a:ln>
                  <a:solidFill>
                    <a:srgbClr val="C00000"/>
                  </a:solidFill>
                  <a:effectLst/>
                  <a:uLnTx/>
                  <a:uFillTx/>
                  <a:latin typeface="Arial"/>
                  <a:cs typeface="Arial"/>
                  <a:sym typeface="Arial"/>
                </a:rPr>
                <a:t>2</a:t>
              </a:r>
              <a:endParaRPr kumimoji="0" lang="en-US" sz="2400" b="1" i="0" u="none" strike="noStrike" kern="0" cap="none" spc="0" normalizeH="0" baseline="0" noProof="0" dirty="0">
                <a:ln>
                  <a:noFill/>
                </a:ln>
                <a:solidFill>
                  <a:srgbClr val="C00000"/>
                </a:solidFill>
                <a:effectLst/>
                <a:uLnTx/>
                <a:uFillTx/>
                <a:latin typeface="Arial"/>
                <a:cs typeface="Arial"/>
                <a:sym typeface="Arial"/>
              </a:endParaRPr>
            </a:p>
          </p:txBody>
        </p:sp>
      </p:grpSp>
      <p:sp>
        <p:nvSpPr>
          <p:cNvPr id="4" name="Rectangle 3"/>
          <p:cNvSpPr/>
          <p:nvPr/>
        </p:nvSpPr>
        <p:spPr>
          <a:xfrm>
            <a:off x="404616" y="1058527"/>
            <a:ext cx="8237912" cy="2609689"/>
          </a:xfrm>
          <a:prstGeom prst="rect">
            <a:avLst/>
          </a:prstGeom>
        </p:spPr>
        <p:txBody>
          <a:bodyPr wrap="square">
            <a:spAutoFit/>
          </a:bodyPr>
          <a:lstStyle/>
          <a:p>
            <a:pPr lvl="0" algn="just">
              <a:lnSpc>
                <a:spcPct val="160000"/>
              </a:lnSpc>
            </a:pPr>
            <a:r>
              <a:rPr lang="vi-VN" sz="2100">
                <a:latin typeface="Arial" panose="020B0604020202020204" pitchFamily="34" charset="0"/>
              </a:rPr>
              <a:t>Một người trúng xổ số giải đặc biệt với trị giá 5 tỉ đồng và số tiền trúng thưởng sẽ được trả dần hằng năm, mỗi năm 500 triệu đồng trong vòng 10 năm. Giá trị hiện tại của giải đặc biệt này là bao nhiêu? Giả sử người đó có thể tìm được hình thức đầu tư với lãi suất 8% mỗi năm, tính lãi kép hằng năm.</a:t>
            </a:r>
            <a:endParaRPr kumimoji="0" lang="en-US" sz="2100" b="0" i="0" u="none" strike="noStrike" kern="0" cap="none" spc="0" normalizeH="0" baseline="0" noProof="0">
              <a:ln>
                <a:noFill/>
              </a:ln>
              <a:solidFill>
                <a:srgbClr val="000000"/>
              </a:solidFill>
              <a:effectLst/>
              <a:uLnTx/>
              <a:uFillTx/>
              <a:sym typeface="Arial"/>
            </a:endParaRPr>
          </a:p>
        </p:txBody>
      </p:sp>
      <p:grpSp>
        <p:nvGrpSpPr>
          <p:cNvPr id="8" name="Google Shape;1649;p52"/>
          <p:cNvGrpSpPr/>
          <p:nvPr/>
        </p:nvGrpSpPr>
        <p:grpSpPr>
          <a:xfrm>
            <a:off x="7391880" y="4183792"/>
            <a:ext cx="1436235" cy="744922"/>
            <a:chOff x="185200" y="3097975"/>
            <a:chExt cx="1239100" cy="619375"/>
          </a:xfrm>
        </p:grpSpPr>
        <p:sp>
          <p:nvSpPr>
            <p:cNvPr id="9" name="Google Shape;1650;p52"/>
            <p:cNvSpPr/>
            <p:nvPr/>
          </p:nvSpPr>
          <p:spPr>
            <a:xfrm>
              <a:off x="238775" y="3381000"/>
              <a:ext cx="1172550" cy="310125"/>
            </a:xfrm>
            <a:custGeom>
              <a:avLst/>
              <a:gdLst/>
              <a:ahLst/>
              <a:cxnLst/>
              <a:rect l="l" t="t" r="r" b="b"/>
              <a:pathLst>
                <a:path w="46902" h="12405" extrusionOk="0">
                  <a:moveTo>
                    <a:pt x="11434" y="1"/>
                  </a:moveTo>
                  <a:lnTo>
                    <a:pt x="1" y="1411"/>
                  </a:lnTo>
                  <a:lnTo>
                    <a:pt x="1" y="7238"/>
                  </a:lnTo>
                  <a:lnTo>
                    <a:pt x="22609" y="12405"/>
                  </a:lnTo>
                  <a:lnTo>
                    <a:pt x="46892" y="5419"/>
                  </a:lnTo>
                  <a:lnTo>
                    <a:pt x="46901" y="5293"/>
                  </a:lnTo>
                  <a:lnTo>
                    <a:pt x="46901" y="833"/>
                  </a:lnTo>
                  <a:lnTo>
                    <a:pt x="1143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651;p52"/>
            <p:cNvSpPr/>
            <p:nvPr/>
          </p:nvSpPr>
          <p:spPr>
            <a:xfrm>
              <a:off x="238775" y="3381000"/>
              <a:ext cx="1172550" cy="310125"/>
            </a:xfrm>
            <a:custGeom>
              <a:avLst/>
              <a:gdLst/>
              <a:ahLst/>
              <a:cxnLst/>
              <a:rect l="l" t="t" r="r" b="b"/>
              <a:pathLst>
                <a:path w="46902" h="12405" extrusionOk="0">
                  <a:moveTo>
                    <a:pt x="11434" y="1"/>
                  </a:moveTo>
                  <a:lnTo>
                    <a:pt x="1" y="1411"/>
                  </a:lnTo>
                  <a:lnTo>
                    <a:pt x="1" y="7238"/>
                  </a:lnTo>
                  <a:lnTo>
                    <a:pt x="22609" y="12405"/>
                  </a:lnTo>
                  <a:lnTo>
                    <a:pt x="46892" y="5419"/>
                  </a:lnTo>
                  <a:lnTo>
                    <a:pt x="46901" y="5293"/>
                  </a:lnTo>
                  <a:lnTo>
                    <a:pt x="46901" y="833"/>
                  </a:lnTo>
                  <a:lnTo>
                    <a:pt x="11434" y="1"/>
                  </a:lnTo>
                  <a:close/>
                </a:path>
              </a:pathLst>
            </a:custGeom>
            <a:solidFill>
              <a:srgbClr val="093F51">
                <a:alpha val="30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652;p52"/>
            <p:cNvSpPr/>
            <p:nvPr/>
          </p:nvSpPr>
          <p:spPr>
            <a:xfrm>
              <a:off x="215825" y="3418800"/>
              <a:ext cx="617950" cy="266275"/>
            </a:xfrm>
            <a:custGeom>
              <a:avLst/>
              <a:gdLst/>
              <a:ahLst/>
              <a:cxnLst/>
              <a:rect l="l" t="t" r="r" b="b"/>
              <a:pathLst>
                <a:path w="24718" h="10651" extrusionOk="0">
                  <a:moveTo>
                    <a:pt x="2192" y="0"/>
                  </a:moveTo>
                  <a:cubicBezTo>
                    <a:pt x="1973" y="0"/>
                    <a:pt x="1811" y="22"/>
                    <a:pt x="1713" y="69"/>
                  </a:cubicBezTo>
                  <a:cubicBezTo>
                    <a:pt x="0" y="882"/>
                    <a:pt x="1280" y="5809"/>
                    <a:pt x="1280" y="5809"/>
                  </a:cubicBezTo>
                  <a:lnTo>
                    <a:pt x="24718" y="10651"/>
                  </a:lnTo>
                  <a:lnTo>
                    <a:pt x="24718" y="5954"/>
                  </a:lnTo>
                  <a:cubicBezTo>
                    <a:pt x="24718" y="5954"/>
                    <a:pt x="5794" y="0"/>
                    <a:pt x="21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653;p52"/>
            <p:cNvSpPr/>
            <p:nvPr/>
          </p:nvSpPr>
          <p:spPr>
            <a:xfrm>
              <a:off x="215825" y="3418800"/>
              <a:ext cx="617950" cy="266275"/>
            </a:xfrm>
            <a:custGeom>
              <a:avLst/>
              <a:gdLst/>
              <a:ahLst/>
              <a:cxnLst/>
              <a:rect l="l" t="t" r="r" b="b"/>
              <a:pathLst>
                <a:path w="24718" h="10651" extrusionOk="0">
                  <a:moveTo>
                    <a:pt x="2192" y="0"/>
                  </a:moveTo>
                  <a:cubicBezTo>
                    <a:pt x="1973" y="0"/>
                    <a:pt x="1811" y="22"/>
                    <a:pt x="1713" y="69"/>
                  </a:cubicBezTo>
                  <a:cubicBezTo>
                    <a:pt x="0" y="882"/>
                    <a:pt x="1280" y="5809"/>
                    <a:pt x="1280" y="5809"/>
                  </a:cubicBezTo>
                  <a:lnTo>
                    <a:pt x="24718" y="10651"/>
                  </a:lnTo>
                  <a:lnTo>
                    <a:pt x="24718" y="5954"/>
                  </a:lnTo>
                  <a:cubicBezTo>
                    <a:pt x="24718" y="5954"/>
                    <a:pt x="5794" y="0"/>
                    <a:pt x="2192" y="0"/>
                  </a:cubicBez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54;p52"/>
            <p:cNvSpPr/>
            <p:nvPr/>
          </p:nvSpPr>
          <p:spPr>
            <a:xfrm>
              <a:off x="247825" y="3315400"/>
              <a:ext cx="1171850" cy="252275"/>
            </a:xfrm>
            <a:custGeom>
              <a:avLst/>
              <a:gdLst/>
              <a:ahLst/>
              <a:cxnLst/>
              <a:rect l="l" t="t" r="r" b="b"/>
              <a:pathLst>
                <a:path w="46874" h="10091" extrusionOk="0">
                  <a:moveTo>
                    <a:pt x="24938" y="0"/>
                  </a:moveTo>
                  <a:lnTo>
                    <a:pt x="4630" y="4018"/>
                  </a:lnTo>
                  <a:lnTo>
                    <a:pt x="0" y="3044"/>
                  </a:lnTo>
                  <a:lnTo>
                    <a:pt x="0" y="4935"/>
                  </a:lnTo>
                  <a:lnTo>
                    <a:pt x="23438" y="10090"/>
                  </a:lnTo>
                  <a:lnTo>
                    <a:pt x="46874" y="4304"/>
                  </a:lnTo>
                  <a:lnTo>
                    <a:pt x="46874" y="2415"/>
                  </a:lnTo>
                  <a:lnTo>
                    <a:pt x="42514" y="3449"/>
                  </a:lnTo>
                  <a:lnTo>
                    <a:pt x="2493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655;p52"/>
            <p:cNvSpPr/>
            <p:nvPr/>
          </p:nvSpPr>
          <p:spPr>
            <a:xfrm>
              <a:off x="247825" y="3268175"/>
              <a:ext cx="1171850" cy="252225"/>
            </a:xfrm>
            <a:custGeom>
              <a:avLst/>
              <a:gdLst/>
              <a:ahLst/>
              <a:cxnLst/>
              <a:rect l="l" t="t" r="r" b="b"/>
              <a:pathLst>
                <a:path w="46874" h="10089" extrusionOk="0">
                  <a:moveTo>
                    <a:pt x="24938" y="0"/>
                  </a:moveTo>
                  <a:lnTo>
                    <a:pt x="0" y="4933"/>
                  </a:lnTo>
                  <a:lnTo>
                    <a:pt x="23438" y="10089"/>
                  </a:lnTo>
                  <a:lnTo>
                    <a:pt x="46874" y="4304"/>
                  </a:lnTo>
                  <a:lnTo>
                    <a:pt x="2493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656;p52"/>
            <p:cNvSpPr/>
            <p:nvPr/>
          </p:nvSpPr>
          <p:spPr>
            <a:xfrm>
              <a:off x="217375" y="3391325"/>
              <a:ext cx="1206925" cy="326025"/>
            </a:xfrm>
            <a:custGeom>
              <a:avLst/>
              <a:gdLst/>
              <a:ahLst/>
              <a:cxnLst/>
              <a:rect l="l" t="t" r="r" b="b"/>
              <a:pathLst>
                <a:path w="48277" h="13041" extrusionOk="0">
                  <a:moveTo>
                    <a:pt x="1161" y="1"/>
                  </a:moveTo>
                  <a:cubicBezTo>
                    <a:pt x="998" y="1"/>
                    <a:pt x="522" y="138"/>
                    <a:pt x="184" y="1637"/>
                  </a:cubicBezTo>
                  <a:cubicBezTo>
                    <a:pt x="47" y="2242"/>
                    <a:pt x="2" y="3069"/>
                    <a:pt x="1" y="3906"/>
                  </a:cubicBezTo>
                  <a:cubicBezTo>
                    <a:pt x="1" y="3940"/>
                    <a:pt x="49" y="6751"/>
                    <a:pt x="502" y="7428"/>
                  </a:cubicBezTo>
                  <a:lnTo>
                    <a:pt x="24241" y="13041"/>
                  </a:lnTo>
                  <a:lnTo>
                    <a:pt x="48276" y="6075"/>
                  </a:lnTo>
                  <a:lnTo>
                    <a:pt x="48276" y="4690"/>
                  </a:lnTo>
                  <a:lnTo>
                    <a:pt x="46333" y="5204"/>
                  </a:lnTo>
                  <a:cubicBezTo>
                    <a:pt x="46333" y="5204"/>
                    <a:pt x="24704" y="11047"/>
                    <a:pt x="24383" y="11047"/>
                  </a:cubicBezTo>
                  <a:cubicBezTo>
                    <a:pt x="24091" y="11047"/>
                    <a:pt x="5427" y="7220"/>
                    <a:pt x="1821" y="6524"/>
                  </a:cubicBezTo>
                  <a:cubicBezTo>
                    <a:pt x="1097" y="4762"/>
                    <a:pt x="1889" y="1894"/>
                    <a:pt x="1889" y="1894"/>
                  </a:cubicBezTo>
                  <a:lnTo>
                    <a:pt x="1655" y="1166"/>
                  </a:lnTo>
                  <a:lnTo>
                    <a:pt x="1651" y="1168"/>
                  </a:lnTo>
                  <a:cubicBezTo>
                    <a:pt x="2115" y="487"/>
                    <a:pt x="1218" y="7"/>
                    <a:pt x="1218" y="7"/>
                  </a:cubicBezTo>
                  <a:cubicBezTo>
                    <a:pt x="1218" y="7"/>
                    <a:pt x="1198" y="1"/>
                    <a:pt x="11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657;p52"/>
            <p:cNvSpPr/>
            <p:nvPr/>
          </p:nvSpPr>
          <p:spPr>
            <a:xfrm>
              <a:off x="281025" y="3500275"/>
              <a:ext cx="103525" cy="152400"/>
            </a:xfrm>
            <a:custGeom>
              <a:avLst/>
              <a:gdLst/>
              <a:ahLst/>
              <a:cxnLst/>
              <a:rect l="l" t="t" r="r" b="b"/>
              <a:pathLst>
                <a:path w="4141" h="6096" extrusionOk="0">
                  <a:moveTo>
                    <a:pt x="568" y="1"/>
                  </a:moveTo>
                  <a:cubicBezTo>
                    <a:pt x="568" y="1"/>
                    <a:pt x="1" y="5219"/>
                    <a:pt x="270" y="5219"/>
                  </a:cubicBezTo>
                  <a:cubicBezTo>
                    <a:pt x="271" y="5219"/>
                    <a:pt x="273" y="5219"/>
                    <a:pt x="274" y="5219"/>
                  </a:cubicBezTo>
                  <a:cubicBezTo>
                    <a:pt x="555" y="5163"/>
                    <a:pt x="1851" y="4042"/>
                    <a:pt x="1851" y="4042"/>
                  </a:cubicBezTo>
                  <a:cubicBezTo>
                    <a:pt x="1851" y="4042"/>
                    <a:pt x="3336" y="6096"/>
                    <a:pt x="3508" y="6096"/>
                  </a:cubicBezTo>
                  <a:cubicBezTo>
                    <a:pt x="3519" y="6096"/>
                    <a:pt x="3524" y="6088"/>
                    <a:pt x="3524" y="6072"/>
                  </a:cubicBezTo>
                  <a:cubicBezTo>
                    <a:pt x="3524" y="5788"/>
                    <a:pt x="4141" y="787"/>
                    <a:pt x="4141" y="787"/>
                  </a:cubicBezTo>
                  <a:lnTo>
                    <a:pt x="5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658;p52"/>
            <p:cNvSpPr/>
            <p:nvPr/>
          </p:nvSpPr>
          <p:spPr>
            <a:xfrm>
              <a:off x="198200" y="3210825"/>
              <a:ext cx="1172525" cy="310100"/>
            </a:xfrm>
            <a:custGeom>
              <a:avLst/>
              <a:gdLst/>
              <a:ahLst/>
              <a:cxnLst/>
              <a:rect l="l" t="t" r="r" b="b"/>
              <a:pathLst>
                <a:path w="46901" h="12404" extrusionOk="0">
                  <a:moveTo>
                    <a:pt x="35467" y="0"/>
                  </a:moveTo>
                  <a:lnTo>
                    <a:pt x="0" y="832"/>
                  </a:lnTo>
                  <a:lnTo>
                    <a:pt x="0" y="5292"/>
                  </a:lnTo>
                  <a:lnTo>
                    <a:pt x="10" y="5418"/>
                  </a:lnTo>
                  <a:lnTo>
                    <a:pt x="24292" y="12403"/>
                  </a:lnTo>
                  <a:lnTo>
                    <a:pt x="46901" y="7237"/>
                  </a:lnTo>
                  <a:lnTo>
                    <a:pt x="46901" y="1410"/>
                  </a:lnTo>
                  <a:lnTo>
                    <a:pt x="3546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659;p52"/>
            <p:cNvSpPr/>
            <p:nvPr/>
          </p:nvSpPr>
          <p:spPr>
            <a:xfrm>
              <a:off x="198200" y="3210825"/>
              <a:ext cx="1172525" cy="310100"/>
            </a:xfrm>
            <a:custGeom>
              <a:avLst/>
              <a:gdLst/>
              <a:ahLst/>
              <a:cxnLst/>
              <a:rect l="l" t="t" r="r" b="b"/>
              <a:pathLst>
                <a:path w="46901" h="12404" extrusionOk="0">
                  <a:moveTo>
                    <a:pt x="35467" y="0"/>
                  </a:moveTo>
                  <a:lnTo>
                    <a:pt x="0" y="832"/>
                  </a:lnTo>
                  <a:lnTo>
                    <a:pt x="0" y="5292"/>
                  </a:lnTo>
                  <a:lnTo>
                    <a:pt x="10" y="5418"/>
                  </a:lnTo>
                  <a:lnTo>
                    <a:pt x="24292" y="12403"/>
                  </a:lnTo>
                  <a:lnTo>
                    <a:pt x="46901" y="7237"/>
                  </a:lnTo>
                  <a:lnTo>
                    <a:pt x="46901" y="1410"/>
                  </a:lnTo>
                  <a:lnTo>
                    <a:pt x="35467" y="0"/>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660;p52"/>
            <p:cNvSpPr/>
            <p:nvPr/>
          </p:nvSpPr>
          <p:spPr>
            <a:xfrm>
              <a:off x="775725" y="3248600"/>
              <a:ext cx="617975" cy="266275"/>
            </a:xfrm>
            <a:custGeom>
              <a:avLst/>
              <a:gdLst/>
              <a:ahLst/>
              <a:cxnLst/>
              <a:rect l="l" t="t" r="r" b="b"/>
              <a:pathLst>
                <a:path w="24719" h="10651" extrusionOk="0">
                  <a:moveTo>
                    <a:pt x="22526" y="0"/>
                  </a:moveTo>
                  <a:cubicBezTo>
                    <a:pt x="18924" y="0"/>
                    <a:pt x="1" y="5954"/>
                    <a:pt x="1" y="5954"/>
                  </a:cubicBezTo>
                  <a:lnTo>
                    <a:pt x="1" y="10651"/>
                  </a:lnTo>
                  <a:lnTo>
                    <a:pt x="23438" y="5809"/>
                  </a:lnTo>
                  <a:cubicBezTo>
                    <a:pt x="23438" y="5809"/>
                    <a:pt x="24718" y="882"/>
                    <a:pt x="23005" y="69"/>
                  </a:cubicBezTo>
                  <a:cubicBezTo>
                    <a:pt x="22907" y="22"/>
                    <a:pt x="22745" y="0"/>
                    <a:pt x="225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661;p52"/>
            <p:cNvSpPr/>
            <p:nvPr/>
          </p:nvSpPr>
          <p:spPr>
            <a:xfrm>
              <a:off x="189825" y="3145200"/>
              <a:ext cx="1171875" cy="252250"/>
            </a:xfrm>
            <a:custGeom>
              <a:avLst/>
              <a:gdLst/>
              <a:ahLst/>
              <a:cxnLst/>
              <a:rect l="l" t="t" r="r" b="b"/>
              <a:pathLst>
                <a:path w="46875" h="10090" extrusionOk="0">
                  <a:moveTo>
                    <a:pt x="21936" y="0"/>
                  </a:moveTo>
                  <a:lnTo>
                    <a:pt x="4360" y="3449"/>
                  </a:lnTo>
                  <a:lnTo>
                    <a:pt x="1" y="2415"/>
                  </a:lnTo>
                  <a:lnTo>
                    <a:pt x="1" y="4305"/>
                  </a:lnTo>
                  <a:lnTo>
                    <a:pt x="23437" y="10090"/>
                  </a:lnTo>
                  <a:lnTo>
                    <a:pt x="46874" y="4934"/>
                  </a:lnTo>
                  <a:lnTo>
                    <a:pt x="46874" y="3045"/>
                  </a:lnTo>
                  <a:lnTo>
                    <a:pt x="42244" y="4018"/>
                  </a:lnTo>
                  <a:lnTo>
                    <a:pt x="219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662;p52"/>
            <p:cNvSpPr/>
            <p:nvPr/>
          </p:nvSpPr>
          <p:spPr>
            <a:xfrm>
              <a:off x="185200" y="3221150"/>
              <a:ext cx="1206925" cy="326025"/>
            </a:xfrm>
            <a:custGeom>
              <a:avLst/>
              <a:gdLst/>
              <a:ahLst/>
              <a:cxnLst/>
              <a:rect l="l" t="t" r="r" b="b"/>
              <a:pathLst>
                <a:path w="48277" h="13041" extrusionOk="0">
                  <a:moveTo>
                    <a:pt x="47116" y="0"/>
                  </a:moveTo>
                  <a:cubicBezTo>
                    <a:pt x="47080" y="0"/>
                    <a:pt x="47059" y="7"/>
                    <a:pt x="47059" y="7"/>
                  </a:cubicBezTo>
                  <a:cubicBezTo>
                    <a:pt x="47059" y="7"/>
                    <a:pt x="46162" y="487"/>
                    <a:pt x="46626" y="1167"/>
                  </a:cubicBezTo>
                  <a:lnTo>
                    <a:pt x="46622" y="1166"/>
                  </a:lnTo>
                  <a:lnTo>
                    <a:pt x="46389" y="1894"/>
                  </a:lnTo>
                  <a:cubicBezTo>
                    <a:pt x="46389" y="1894"/>
                    <a:pt x="47180" y="4761"/>
                    <a:pt x="46457" y="6523"/>
                  </a:cubicBezTo>
                  <a:cubicBezTo>
                    <a:pt x="42850" y="7219"/>
                    <a:pt x="24186" y="11046"/>
                    <a:pt x="23895" y="11046"/>
                  </a:cubicBezTo>
                  <a:cubicBezTo>
                    <a:pt x="23573" y="11046"/>
                    <a:pt x="1944" y="5203"/>
                    <a:pt x="1944" y="5203"/>
                  </a:cubicBezTo>
                  <a:lnTo>
                    <a:pt x="1" y="4690"/>
                  </a:lnTo>
                  <a:lnTo>
                    <a:pt x="1" y="6075"/>
                  </a:lnTo>
                  <a:lnTo>
                    <a:pt x="24036" y="13041"/>
                  </a:lnTo>
                  <a:lnTo>
                    <a:pt x="47776" y="7427"/>
                  </a:lnTo>
                  <a:cubicBezTo>
                    <a:pt x="48228" y="6750"/>
                    <a:pt x="48277" y="3939"/>
                    <a:pt x="48277" y="3905"/>
                  </a:cubicBezTo>
                  <a:cubicBezTo>
                    <a:pt x="48277" y="3068"/>
                    <a:pt x="48230" y="2241"/>
                    <a:pt x="48093" y="1636"/>
                  </a:cubicBezTo>
                  <a:cubicBezTo>
                    <a:pt x="47755" y="137"/>
                    <a:pt x="47279" y="0"/>
                    <a:pt x="471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663;p52"/>
            <p:cNvSpPr/>
            <p:nvPr/>
          </p:nvSpPr>
          <p:spPr>
            <a:xfrm>
              <a:off x="189825" y="3097975"/>
              <a:ext cx="1171875" cy="252250"/>
            </a:xfrm>
            <a:custGeom>
              <a:avLst/>
              <a:gdLst/>
              <a:ahLst/>
              <a:cxnLst/>
              <a:rect l="l" t="t" r="r" b="b"/>
              <a:pathLst>
                <a:path w="46875" h="10090" extrusionOk="0">
                  <a:moveTo>
                    <a:pt x="21936" y="0"/>
                  </a:moveTo>
                  <a:lnTo>
                    <a:pt x="1" y="4304"/>
                  </a:lnTo>
                  <a:lnTo>
                    <a:pt x="23437" y="10090"/>
                  </a:lnTo>
                  <a:lnTo>
                    <a:pt x="46874" y="4934"/>
                  </a:lnTo>
                  <a:lnTo>
                    <a:pt x="2193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664;p52"/>
            <p:cNvSpPr/>
            <p:nvPr/>
          </p:nvSpPr>
          <p:spPr>
            <a:xfrm>
              <a:off x="640475" y="3192350"/>
              <a:ext cx="527525" cy="116200"/>
            </a:xfrm>
            <a:custGeom>
              <a:avLst/>
              <a:gdLst/>
              <a:ahLst/>
              <a:cxnLst/>
              <a:rect l="l" t="t" r="r" b="b"/>
              <a:pathLst>
                <a:path w="21101" h="4648" extrusionOk="0">
                  <a:moveTo>
                    <a:pt x="15056" y="0"/>
                  </a:moveTo>
                  <a:lnTo>
                    <a:pt x="1" y="3312"/>
                  </a:lnTo>
                  <a:lnTo>
                    <a:pt x="5411" y="4647"/>
                  </a:lnTo>
                  <a:lnTo>
                    <a:pt x="21101" y="1196"/>
                  </a:lnTo>
                  <a:lnTo>
                    <a:pt x="150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045492773"/>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6" name="Rectangle 5"/>
          <p:cNvSpPr/>
          <p:nvPr/>
        </p:nvSpPr>
        <p:spPr>
          <a:xfrm>
            <a:off x="4224629" y="334844"/>
            <a:ext cx="69762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1" u="sng" strike="noStrike" kern="0" cap="none" spc="0" normalizeH="0" baseline="0" noProof="0">
                <a:ln>
                  <a:noFill/>
                </a:ln>
                <a:solidFill>
                  <a:srgbClr val="4C2E8C">
                    <a:lumMod val="75000"/>
                  </a:srgbClr>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Giải:</a:t>
            </a:r>
            <a:endParaRPr kumimoji="0" lang="en-US" sz="1800" b="1" i="1" u="sng" strike="noStrike" kern="0" cap="none" spc="0" normalizeH="0" baseline="0" noProof="0">
              <a:ln>
                <a:noFill/>
              </a:ln>
              <a:solidFill>
                <a:srgbClr val="4C2E8C">
                  <a:lumMod val="75000"/>
                </a:srgbClr>
              </a:solidFill>
              <a:effectLst/>
              <a:uLnTx/>
              <a:uFillTx/>
              <a:latin typeface="Arial"/>
              <a:cs typeface="Arial"/>
              <a:sym typeface="Arial"/>
            </a:endParaRPr>
          </a:p>
        </p:txBody>
      </p:sp>
      <mc:AlternateContent xmlns:mc="http://schemas.openxmlformats.org/markup-compatibility/2006" xmlns:a14="http://schemas.microsoft.com/office/drawing/2010/main">
        <mc:Choice Requires="a14">
          <p:sp>
            <p:nvSpPr>
              <p:cNvPr id="2" name="Rectangle 1"/>
              <p:cNvSpPr/>
              <p:nvPr/>
            </p:nvSpPr>
            <p:spPr>
              <a:xfrm>
                <a:off x="421235" y="729115"/>
                <a:ext cx="8304416" cy="4092852"/>
              </a:xfrm>
              <a:prstGeom prst="rect">
                <a:avLst/>
              </a:prstGeom>
            </p:spPr>
            <p:txBody>
              <a:bodyPr wrap="square">
                <a:spAutoFit/>
              </a:bodyPr>
              <a:lstStyle/>
              <a:p>
                <a:pPr algn="just">
                  <a:lnSpc>
                    <a:spcPct val="150000"/>
                  </a:lnSpc>
                  <a:spcBef>
                    <a:spcPts val="100"/>
                  </a:spcBef>
                  <a:spcAft>
                    <a:spcPts val="100"/>
                  </a:spcAft>
                </a:pPr>
                <a:r>
                  <a:rPr lang="vi-VN" sz="1800">
                    <a:latin typeface="+mn-lt"/>
                    <a:ea typeface="Dotum" panose="020B0600000101010101" pitchFamily="34" charset="-127"/>
                  </a:rPr>
                  <a:t>Mỗi năm thanh toán 500 triệu đồng trong vòng 10 năm, tức là khoản thanh toán đều đặn bằng nhau và bằng 500 triệu đồng hay </a:t>
                </a:r>
                <a14:m>
                  <m:oMath xmlns:m="http://schemas.openxmlformats.org/officeDocument/2006/math">
                    <m:r>
                      <a:rPr lang="vi-VN" sz="1800" i="1">
                        <a:effectLst/>
                        <a:latin typeface="Cambria Math" panose="02040503050406030204" pitchFamily="18" charset="0"/>
                        <a:ea typeface="Dotum" panose="020B0600000101010101" pitchFamily="34" charset="-127"/>
                      </a:rPr>
                      <m:t>𝑅</m:t>
                    </m:r>
                    <m:r>
                      <a:rPr lang="vi-VN" sz="1800" i="1">
                        <a:effectLst/>
                        <a:latin typeface="Cambria Math" panose="02040503050406030204" pitchFamily="18" charset="0"/>
                        <a:ea typeface="Dotum" panose="020B0600000101010101" pitchFamily="34" charset="-127"/>
                      </a:rPr>
                      <m:t>=500</m:t>
                    </m:r>
                  </m:oMath>
                </a14:m>
                <a:r>
                  <a:rPr lang="vi-VN" sz="1800">
                    <a:effectLst/>
                    <a:latin typeface="+mn-lt"/>
                    <a:ea typeface="Dotum" panose="020B0600000101010101" pitchFamily="34" charset="-127"/>
                  </a:rPr>
                  <a:t> (triệu đồng) và số khoản thanh toán là </a:t>
                </a:r>
                <a14:m>
                  <m:oMath xmlns:m="http://schemas.openxmlformats.org/officeDocument/2006/math">
                    <m:r>
                      <a:rPr lang="vi-VN" sz="1800" i="1">
                        <a:effectLst/>
                        <a:latin typeface="Cambria Math" panose="02040503050406030204" pitchFamily="18" charset="0"/>
                        <a:ea typeface="Dotum" panose="020B0600000101010101" pitchFamily="34" charset="-127"/>
                      </a:rPr>
                      <m:t>𝑛</m:t>
                    </m:r>
                    <m:r>
                      <a:rPr lang="vi-VN" sz="1800" i="1">
                        <a:effectLst/>
                        <a:latin typeface="Cambria Math" panose="02040503050406030204" pitchFamily="18" charset="0"/>
                        <a:ea typeface="Dotum" panose="020B0600000101010101" pitchFamily="34" charset="-127"/>
                      </a:rPr>
                      <m:t>=10</m:t>
                    </m:r>
                  </m:oMath>
                </a14:m>
                <a:r>
                  <a:rPr lang="vi-VN" sz="1800">
                    <a:effectLst/>
                    <a:latin typeface="+mn-lt"/>
                    <a:ea typeface="Dotum" panose="020B0600000101010101" pitchFamily="34" charset="-127"/>
                  </a:rPr>
                  <a:t> (năm).</a:t>
                </a:r>
                <a:endParaRPr lang="en-US" sz="1800">
                  <a:effectLst/>
                  <a:latin typeface="+mn-lt"/>
                  <a:ea typeface="Times New Roman" panose="02020603050405020304" pitchFamily="18" charset="0"/>
                </a:endParaRPr>
              </a:p>
              <a:p>
                <a:pPr algn="just">
                  <a:lnSpc>
                    <a:spcPct val="150000"/>
                  </a:lnSpc>
                  <a:spcBef>
                    <a:spcPts val="100"/>
                  </a:spcBef>
                  <a:spcAft>
                    <a:spcPts val="100"/>
                  </a:spcAft>
                </a:pPr>
                <a:r>
                  <a:rPr lang="vi-VN" sz="1800">
                    <a:effectLst/>
                    <a:latin typeface="+mn-lt"/>
                    <a:ea typeface="Dotum" panose="020B0600000101010101" pitchFamily="34" charset="-127"/>
                  </a:rPr>
                  <a:t>Lãi suất </a:t>
                </a:r>
                <a14:m>
                  <m:oMath xmlns:m="http://schemas.openxmlformats.org/officeDocument/2006/math">
                    <m:r>
                      <a:rPr lang="vi-VN" sz="1800" i="1">
                        <a:effectLst/>
                        <a:latin typeface="Cambria Math" panose="02040503050406030204" pitchFamily="18" charset="0"/>
                        <a:ea typeface="Dotum" panose="020B0600000101010101" pitchFamily="34" charset="-127"/>
                      </a:rPr>
                      <m:t>8%</m:t>
                    </m:r>
                  </m:oMath>
                </a14:m>
                <a:r>
                  <a:rPr lang="vi-VN" sz="1800">
                    <a:effectLst/>
                    <a:latin typeface="+mn-lt"/>
                    <a:ea typeface="Dotum" panose="020B0600000101010101" pitchFamily="34" charset="-127"/>
                  </a:rPr>
                  <a:t> mỗi năm hay </a:t>
                </a:r>
                <a14:m>
                  <m:oMath xmlns:m="http://schemas.openxmlformats.org/officeDocument/2006/math">
                    <m:r>
                      <a:rPr lang="vi-VN" sz="1800" i="1">
                        <a:effectLst/>
                        <a:latin typeface="Cambria Math" panose="02040503050406030204" pitchFamily="18" charset="0"/>
                        <a:ea typeface="Dotum" panose="020B0600000101010101" pitchFamily="34" charset="-127"/>
                      </a:rPr>
                      <m:t>𝑖</m:t>
                    </m:r>
                    <m:r>
                      <a:rPr lang="vi-VN" sz="1800" i="1">
                        <a:effectLst/>
                        <a:latin typeface="Cambria Math" panose="02040503050406030204" pitchFamily="18" charset="0"/>
                        <a:ea typeface="Dotum" panose="020B0600000101010101" pitchFamily="34" charset="-127"/>
                      </a:rPr>
                      <m:t>=8%</m:t>
                    </m:r>
                  </m:oMath>
                </a14:m>
                <a:endParaRPr lang="en-US" sz="1800">
                  <a:effectLst/>
                  <a:latin typeface="+mn-lt"/>
                  <a:ea typeface="Times New Roman" panose="02020603050405020304" pitchFamily="18" charset="0"/>
                </a:endParaRPr>
              </a:p>
              <a:p>
                <a:pPr algn="just">
                  <a:lnSpc>
                    <a:spcPct val="150000"/>
                  </a:lnSpc>
                  <a:spcBef>
                    <a:spcPts val="100"/>
                  </a:spcBef>
                  <a:spcAft>
                    <a:spcPts val="100"/>
                  </a:spcAft>
                </a:pPr>
                <a:r>
                  <a:rPr lang="vi-VN" sz="1800">
                    <a:effectLst/>
                    <a:latin typeface="+mn-lt"/>
                    <a:ea typeface="Dotum" panose="020B0600000101010101" pitchFamily="34" charset="-127"/>
                  </a:rPr>
                  <a:t>Giá trị hiện tại của giải đặc biệt trên là:</a:t>
                </a:r>
                <a:endParaRPr lang="en-US" sz="1800">
                  <a:effectLst/>
                  <a:latin typeface="+mn-lt"/>
                  <a:ea typeface="Times New Roman" panose="02020603050405020304" pitchFamily="18" charset="0"/>
                </a:endParaRPr>
              </a:p>
              <a:p>
                <a:pPr algn="ctr">
                  <a:lnSpc>
                    <a:spcPct val="150000"/>
                  </a:lnSpc>
                  <a:spcBef>
                    <a:spcPts val="100"/>
                  </a:spcBef>
                  <a:spcAft>
                    <a:spcPts val="100"/>
                  </a:spcAft>
                </a:pPr>
                <a14:m>
                  <m:oMath xmlns:m="http://schemas.openxmlformats.org/officeDocument/2006/math">
                    <m:sSub>
                      <m:sSubPr>
                        <m:ctrlPr>
                          <a:rPr lang="en-US" sz="1800" i="1">
                            <a:effectLst/>
                            <a:latin typeface="Cambria Math" panose="02040503050406030204" pitchFamily="18" charset="0"/>
                            <a:ea typeface="Dotum" panose="020B0600000101010101" pitchFamily="34" charset="-127"/>
                          </a:rPr>
                        </m:ctrlPr>
                      </m:sSubPr>
                      <m:e>
                        <m:r>
                          <a:rPr lang="vi-VN" sz="1800" i="1">
                            <a:effectLst/>
                            <a:latin typeface="Cambria Math" panose="02040503050406030204" pitchFamily="18" charset="0"/>
                            <a:ea typeface="Dotum" panose="020B0600000101010101" pitchFamily="34" charset="-127"/>
                          </a:rPr>
                          <m:t>𝐴</m:t>
                        </m:r>
                      </m:e>
                      <m:sub>
                        <m:r>
                          <a:rPr lang="vi-VN" sz="1800" i="1">
                            <a:effectLst/>
                            <a:latin typeface="Cambria Math" panose="02040503050406030204" pitchFamily="18" charset="0"/>
                            <a:ea typeface="Dotum" panose="020B0600000101010101" pitchFamily="34" charset="-127"/>
                          </a:rPr>
                          <m:t>𝑝</m:t>
                        </m:r>
                      </m:sub>
                    </m:sSub>
                    <m:r>
                      <a:rPr lang="vi-VN" sz="1800" i="1">
                        <a:effectLst/>
                        <a:latin typeface="Cambria Math" panose="02040503050406030204" pitchFamily="18" charset="0"/>
                        <a:ea typeface="Dotum" panose="020B0600000101010101" pitchFamily="34" charset="-127"/>
                      </a:rPr>
                      <m:t>=</m:t>
                    </m:r>
                    <m:r>
                      <a:rPr lang="vi-VN" sz="1800" i="1">
                        <a:effectLst/>
                        <a:latin typeface="Cambria Math" panose="02040503050406030204" pitchFamily="18" charset="0"/>
                        <a:ea typeface="Dotum" panose="020B0600000101010101" pitchFamily="34" charset="-127"/>
                      </a:rPr>
                      <m:t>𝑅</m:t>
                    </m:r>
                    <m:r>
                      <a:rPr lang="vi-VN" sz="1800" i="1">
                        <a:effectLst/>
                        <a:latin typeface="Cambria Math" panose="02040503050406030204" pitchFamily="18" charset="0"/>
                        <a:ea typeface="Dotum" panose="020B0600000101010101" pitchFamily="34" charset="-127"/>
                      </a:rPr>
                      <m:t>.</m:t>
                    </m:r>
                    <m:f>
                      <m:fPr>
                        <m:ctrlPr>
                          <a:rPr lang="en-US" sz="1800" i="1">
                            <a:effectLst/>
                            <a:latin typeface="Cambria Math" panose="02040503050406030204" pitchFamily="18" charset="0"/>
                            <a:ea typeface="Dotum" panose="020B0600000101010101" pitchFamily="34" charset="-127"/>
                          </a:rPr>
                        </m:ctrlPr>
                      </m:fPr>
                      <m:num>
                        <m:r>
                          <a:rPr lang="vi-VN" sz="1800" i="1">
                            <a:effectLst/>
                            <a:latin typeface="Cambria Math" panose="02040503050406030204" pitchFamily="18" charset="0"/>
                            <a:ea typeface="Dotum" panose="020B0600000101010101" pitchFamily="34" charset="-127"/>
                          </a:rPr>
                          <m:t>1−</m:t>
                        </m:r>
                        <m:sSup>
                          <m:sSupPr>
                            <m:ctrlPr>
                              <a:rPr lang="en-US" sz="1800" i="1">
                                <a:effectLst/>
                                <a:latin typeface="Cambria Math" panose="02040503050406030204" pitchFamily="18" charset="0"/>
                                <a:ea typeface="Dotum" panose="020B0600000101010101" pitchFamily="34" charset="-127"/>
                              </a:rPr>
                            </m:ctrlPr>
                          </m:sSupPr>
                          <m:e>
                            <m:d>
                              <m:dPr>
                                <m:ctrlPr>
                                  <a:rPr lang="en-US" sz="1800" i="1">
                                    <a:effectLst/>
                                    <a:latin typeface="Cambria Math" panose="02040503050406030204" pitchFamily="18" charset="0"/>
                                    <a:ea typeface="Dotum" panose="020B0600000101010101" pitchFamily="34" charset="-127"/>
                                  </a:rPr>
                                </m:ctrlPr>
                              </m:dPr>
                              <m:e>
                                <m:r>
                                  <a:rPr lang="vi-VN" sz="1800" i="1">
                                    <a:effectLst/>
                                    <a:latin typeface="Cambria Math" panose="02040503050406030204" pitchFamily="18" charset="0"/>
                                    <a:ea typeface="Dotum" panose="020B0600000101010101" pitchFamily="34" charset="-127"/>
                                  </a:rPr>
                                  <m:t>1+</m:t>
                                </m:r>
                                <m:r>
                                  <a:rPr lang="vi-VN" sz="1800" i="1">
                                    <a:effectLst/>
                                    <a:latin typeface="Cambria Math" panose="02040503050406030204" pitchFamily="18" charset="0"/>
                                    <a:ea typeface="Dotum" panose="020B0600000101010101" pitchFamily="34" charset="-127"/>
                                  </a:rPr>
                                  <m:t>𝑝</m:t>
                                </m:r>
                              </m:e>
                            </m:d>
                          </m:e>
                          <m:sup>
                            <m:r>
                              <a:rPr lang="vi-VN" sz="1800" i="1">
                                <a:effectLst/>
                                <a:latin typeface="Cambria Math" panose="02040503050406030204" pitchFamily="18" charset="0"/>
                                <a:ea typeface="Dotum" panose="020B0600000101010101" pitchFamily="34" charset="-127"/>
                              </a:rPr>
                              <m:t>−</m:t>
                            </m:r>
                            <m:r>
                              <a:rPr lang="vi-VN" sz="1800" i="1">
                                <a:effectLst/>
                                <a:latin typeface="Cambria Math" panose="02040503050406030204" pitchFamily="18" charset="0"/>
                                <a:ea typeface="Dotum" panose="020B0600000101010101" pitchFamily="34" charset="-127"/>
                              </a:rPr>
                              <m:t>𝑛</m:t>
                            </m:r>
                          </m:sup>
                        </m:sSup>
                      </m:num>
                      <m:den>
                        <m:r>
                          <a:rPr lang="vi-VN" sz="1800" i="1">
                            <a:effectLst/>
                            <a:latin typeface="Cambria Math" panose="02040503050406030204" pitchFamily="18" charset="0"/>
                            <a:ea typeface="Dotum" panose="020B0600000101010101" pitchFamily="34" charset="-127"/>
                          </a:rPr>
                          <m:t>𝑖</m:t>
                        </m:r>
                      </m:den>
                    </m:f>
                    <m:r>
                      <a:rPr lang="vi-VN" sz="1800" i="1">
                        <a:effectLst/>
                        <a:latin typeface="Cambria Math" panose="02040503050406030204" pitchFamily="18" charset="0"/>
                        <a:ea typeface="Dotum" panose="020B0600000101010101" pitchFamily="34" charset="-127"/>
                      </a:rPr>
                      <m:t>=500.</m:t>
                    </m:r>
                    <m:f>
                      <m:fPr>
                        <m:ctrlPr>
                          <a:rPr lang="en-US" sz="1800" i="1">
                            <a:effectLst/>
                            <a:latin typeface="Cambria Math" panose="02040503050406030204" pitchFamily="18" charset="0"/>
                            <a:ea typeface="Dotum" panose="020B0600000101010101" pitchFamily="34" charset="-127"/>
                          </a:rPr>
                        </m:ctrlPr>
                      </m:fPr>
                      <m:num>
                        <m:r>
                          <a:rPr lang="vi-VN" sz="1800" i="1">
                            <a:effectLst/>
                            <a:latin typeface="Cambria Math" panose="02040503050406030204" pitchFamily="18" charset="0"/>
                            <a:ea typeface="Dotum" panose="020B0600000101010101" pitchFamily="34" charset="-127"/>
                          </a:rPr>
                          <m:t>1−</m:t>
                        </m:r>
                        <m:sSup>
                          <m:sSupPr>
                            <m:ctrlPr>
                              <a:rPr lang="en-US" sz="1800" i="1">
                                <a:effectLst/>
                                <a:latin typeface="Cambria Math" panose="02040503050406030204" pitchFamily="18" charset="0"/>
                                <a:ea typeface="Dotum" panose="020B0600000101010101" pitchFamily="34" charset="-127"/>
                              </a:rPr>
                            </m:ctrlPr>
                          </m:sSupPr>
                          <m:e>
                            <m:d>
                              <m:dPr>
                                <m:ctrlPr>
                                  <a:rPr lang="en-US" sz="1800" i="1">
                                    <a:effectLst/>
                                    <a:latin typeface="Cambria Math" panose="02040503050406030204" pitchFamily="18" charset="0"/>
                                    <a:ea typeface="Dotum" panose="020B0600000101010101" pitchFamily="34" charset="-127"/>
                                  </a:rPr>
                                </m:ctrlPr>
                              </m:dPr>
                              <m:e>
                                <m:r>
                                  <a:rPr lang="vi-VN" sz="1800" i="1">
                                    <a:effectLst/>
                                    <a:latin typeface="Cambria Math" panose="02040503050406030204" pitchFamily="18" charset="0"/>
                                    <a:ea typeface="Dotum" panose="020B0600000101010101" pitchFamily="34" charset="-127"/>
                                  </a:rPr>
                                  <m:t>1+8%</m:t>
                                </m:r>
                              </m:e>
                            </m:d>
                          </m:e>
                          <m:sup>
                            <m:r>
                              <a:rPr lang="vi-VN" sz="1800" i="1">
                                <a:effectLst/>
                                <a:latin typeface="Cambria Math" panose="02040503050406030204" pitchFamily="18" charset="0"/>
                                <a:ea typeface="Dotum" panose="020B0600000101010101" pitchFamily="34" charset="-127"/>
                              </a:rPr>
                              <m:t>−10</m:t>
                            </m:r>
                          </m:sup>
                        </m:sSup>
                      </m:num>
                      <m:den>
                        <m:r>
                          <a:rPr lang="vi-VN" sz="1800" i="1">
                            <a:effectLst/>
                            <a:latin typeface="Cambria Math" panose="02040503050406030204" pitchFamily="18" charset="0"/>
                            <a:ea typeface="Dotum" panose="020B0600000101010101" pitchFamily="34" charset="-127"/>
                          </a:rPr>
                          <m:t>8%</m:t>
                        </m:r>
                      </m:den>
                    </m:f>
                  </m:oMath>
                </a14:m>
                <a:r>
                  <a:rPr lang="vi-VN" sz="1800">
                    <a:effectLst/>
                    <a:latin typeface="+mn-lt"/>
                    <a:ea typeface="Dotum" panose="020B0600000101010101" pitchFamily="34" charset="-127"/>
                  </a:rPr>
                  <a:t> </a:t>
                </a:r>
                <a14:m>
                  <m:oMath xmlns:m="http://schemas.openxmlformats.org/officeDocument/2006/math">
                    <m:r>
                      <a:rPr lang="vi-VN" sz="1800" i="1">
                        <a:effectLst/>
                        <a:latin typeface="Cambria Math" panose="02040503050406030204" pitchFamily="18" charset="0"/>
                        <a:ea typeface="Dotum" panose="020B0600000101010101" pitchFamily="34" charset="-127"/>
                      </a:rPr>
                      <m:t>≈3355,0407</m:t>
                    </m:r>
                  </m:oMath>
                </a14:m>
                <a:r>
                  <a:rPr lang="vi-VN" sz="1800">
                    <a:effectLst/>
                    <a:latin typeface="+mn-lt"/>
                    <a:ea typeface="Dotum" panose="020B0600000101010101" pitchFamily="34" charset="-127"/>
                  </a:rPr>
                  <a:t> (triệu đồng).</a:t>
                </a:r>
                <a:endParaRPr lang="en-US" sz="1800">
                  <a:effectLst/>
                  <a:latin typeface="+mn-lt"/>
                  <a:ea typeface="Times New Roman" panose="02020603050405020304" pitchFamily="18" charset="0"/>
                </a:endParaRPr>
              </a:p>
              <a:p>
                <a:pPr algn="just">
                  <a:lnSpc>
                    <a:spcPct val="150000"/>
                  </a:lnSpc>
                  <a:spcBef>
                    <a:spcPts val="100"/>
                  </a:spcBef>
                  <a:spcAft>
                    <a:spcPts val="100"/>
                  </a:spcAft>
                </a:pPr>
                <a:r>
                  <a:rPr lang="en-US" sz="1800">
                    <a:effectLst/>
                    <a:latin typeface="+mn-lt"/>
                    <a:ea typeface="Dotum" panose="020B0600000101010101" pitchFamily="34" charset="-127"/>
                  </a:rPr>
                  <a:t>Vậy giá trị hiện tại của giải đặc biệt là khoảng 3,36 tỉ đồng.</a:t>
                </a:r>
                <a:endParaRPr lang="en-US" sz="1800">
                  <a:effectLst/>
                  <a:latin typeface="+mn-lt"/>
                  <a:ea typeface="Times New Roman" panose="02020603050405020304" pitchFamily="18" charset="0"/>
                </a:endParaRPr>
              </a:p>
              <a:p>
                <a:pPr algn="just">
                  <a:lnSpc>
                    <a:spcPct val="150000"/>
                  </a:lnSpc>
                  <a:spcBef>
                    <a:spcPts val="100"/>
                  </a:spcBef>
                  <a:spcAft>
                    <a:spcPts val="100"/>
                  </a:spcAft>
                </a:pPr>
                <a:r>
                  <a:rPr lang="vi-VN" sz="1800">
                    <a:effectLst/>
                    <a:latin typeface="+mn-lt"/>
                    <a:ea typeface="Dotum" panose="020B0600000101010101" pitchFamily="34" charset="-127"/>
                  </a:rPr>
                  <a:t>Lãi kép là: </a:t>
                </a:r>
                <a:endParaRPr lang="en-US" sz="1800">
                  <a:effectLst/>
                  <a:latin typeface="+mn-lt"/>
                  <a:ea typeface="Times New Roman" panose="02020603050405020304" pitchFamily="18" charset="0"/>
                </a:endParaRPr>
              </a:p>
              <a:p>
                <a:pPr algn="ctr"/>
                <a14:m>
                  <m:oMath xmlns:m="http://schemas.openxmlformats.org/officeDocument/2006/math">
                    <m:r>
                      <a:rPr lang="vi-VN" sz="1800" i="1">
                        <a:effectLst/>
                        <a:latin typeface="Cambria Math" panose="02040503050406030204" pitchFamily="18" charset="0"/>
                        <a:ea typeface="Dotum" panose="020B0600000101010101" pitchFamily="34" charset="-127"/>
                        <a:cs typeface="Times New Roman" panose="02020603050405020304" pitchFamily="18" charset="0"/>
                      </a:rPr>
                      <m:t>5 000−3355,0407=</m:t>
                    </m:r>
                    <m:r>
                      <a:rPr lang="vi-VN" sz="1800">
                        <a:latin typeface="Cambria Math" panose="02040503050406030204" pitchFamily="18" charset="0"/>
                        <a:ea typeface="Times New Roman" panose="02020603050405020304" pitchFamily="18" charset="0"/>
                        <a:cs typeface="Times New Roman" panose="02020603050405020304" pitchFamily="18" charset="0"/>
                      </a:rPr>
                      <m:t>1 644,9593</m:t>
                    </m:r>
                  </m:oMath>
                </a14:m>
                <a:r>
                  <a:rPr lang="vi-VN" sz="1800">
                    <a:effectLst/>
                    <a:latin typeface="+mn-lt"/>
                    <a:ea typeface="Dotum" panose="020B0600000101010101" pitchFamily="34" charset="-127"/>
                  </a:rPr>
                  <a:t> (triệu đồng)</a:t>
                </a:r>
                <a:endParaRPr lang="en-US" sz="1800">
                  <a:latin typeface="+mn-lt"/>
                </a:endParaRPr>
              </a:p>
            </p:txBody>
          </p:sp>
        </mc:Choice>
        <mc:Fallback xmlns="">
          <p:sp>
            <p:nvSpPr>
              <p:cNvPr id="2" name="Rectangle 1"/>
              <p:cNvSpPr>
                <a:spLocks noRot="1" noChangeAspect="1" noMove="1" noResize="1" noEditPoints="1" noAdjustHandles="1" noChangeArrowheads="1" noChangeShapeType="1" noTextEdit="1"/>
              </p:cNvSpPr>
              <p:nvPr/>
            </p:nvSpPr>
            <p:spPr>
              <a:xfrm>
                <a:off x="421235" y="729115"/>
                <a:ext cx="8304416" cy="4092852"/>
              </a:xfrm>
              <a:prstGeom prst="rect">
                <a:avLst/>
              </a:prstGeom>
              <a:blipFill>
                <a:blip r:embed="rId3"/>
                <a:stretch>
                  <a:fillRect l="-587" r="-661" b="-1490"/>
                </a:stretch>
              </a:blipFill>
            </p:spPr>
            <p:txBody>
              <a:bodyPr/>
              <a:lstStyle/>
              <a:p>
                <a:r>
                  <a:rPr lang="en-US">
                    <a:noFill/>
                  </a:rPr>
                  <a:t> </a:t>
                </a:r>
              </a:p>
            </p:txBody>
          </p:sp>
        </mc:Fallback>
      </mc:AlternateContent>
    </p:spTree>
    <p:extLst>
      <p:ext uri="{BB962C8B-B14F-4D97-AF65-F5344CB8AC3E}">
        <p14:creationId xmlns:p14="http://schemas.microsoft.com/office/powerpoint/2010/main" val="3403690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down)">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randombar(horizontal)">
                                      <p:cBhvr>
                                        <p:cTn id="22" dur="500"/>
                                        <p:tgtEl>
                                          <p:spTgt spid="2">
                                            <p:txEl>
                                              <p:pRg st="2" end="2"/>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5" dur="500"/>
                                        <p:tgtEl>
                                          <p:spTgt spid="2">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animEffect transition="in" filter="wipe(left)">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fade">
                                      <p:cBhvr>
                                        <p:cTn id="35" dur="500"/>
                                        <p:tgtEl>
                                          <p:spTgt spid="2">
                                            <p:txEl>
                                              <p:pRg st="5" end="5"/>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2">
                                            <p:txEl>
                                              <p:pRg st="6" end="6"/>
                                            </p:txEl>
                                          </p:spTgt>
                                        </p:tgtEl>
                                        <p:attrNameLst>
                                          <p:attrName>style.visibility</p:attrName>
                                        </p:attrNameLst>
                                      </p:cBhvr>
                                      <p:to>
                                        <p:strVal val="visible"/>
                                      </p:to>
                                    </p:set>
                                    <p:animEffect transition="in" filter="fade">
                                      <p:cBhvr>
                                        <p:cTn id="38"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grpSp>
        <p:nvGrpSpPr>
          <p:cNvPr id="543" name="Google Shape;543;p38"/>
          <p:cNvGrpSpPr/>
          <p:nvPr/>
        </p:nvGrpSpPr>
        <p:grpSpPr>
          <a:xfrm>
            <a:off x="7382167" y="4166904"/>
            <a:ext cx="1476472" cy="676797"/>
            <a:chOff x="5848450" y="2417400"/>
            <a:chExt cx="279725" cy="128225"/>
          </a:xfrm>
        </p:grpSpPr>
        <p:sp>
          <p:nvSpPr>
            <p:cNvPr id="544" name="Google Shape;544;p38"/>
            <p:cNvSpPr/>
            <p:nvPr/>
          </p:nvSpPr>
          <p:spPr>
            <a:xfrm>
              <a:off x="5848450" y="2417400"/>
              <a:ext cx="262425" cy="105825"/>
            </a:xfrm>
            <a:custGeom>
              <a:avLst/>
              <a:gdLst/>
              <a:ahLst/>
              <a:cxnLst/>
              <a:rect l="l" t="t" r="r" b="b"/>
              <a:pathLst>
                <a:path w="10497" h="4233" extrusionOk="0">
                  <a:moveTo>
                    <a:pt x="914" y="1"/>
                  </a:moveTo>
                  <a:cubicBezTo>
                    <a:pt x="914" y="1"/>
                    <a:pt x="712" y="19"/>
                    <a:pt x="496" y="147"/>
                  </a:cubicBezTo>
                  <a:cubicBezTo>
                    <a:pt x="49" y="410"/>
                    <a:pt x="0" y="1005"/>
                    <a:pt x="254" y="1469"/>
                  </a:cubicBezTo>
                  <a:cubicBezTo>
                    <a:pt x="298" y="1549"/>
                    <a:pt x="356" y="1622"/>
                    <a:pt x="435" y="1678"/>
                  </a:cubicBezTo>
                  <a:cubicBezTo>
                    <a:pt x="435" y="1678"/>
                    <a:pt x="3427" y="2276"/>
                    <a:pt x="4553" y="2619"/>
                  </a:cubicBezTo>
                  <a:cubicBezTo>
                    <a:pt x="5679" y="2961"/>
                    <a:pt x="9426" y="4059"/>
                    <a:pt x="9761" y="4232"/>
                  </a:cubicBezTo>
                  <a:lnTo>
                    <a:pt x="10497" y="1097"/>
                  </a:lnTo>
                  <a:cubicBezTo>
                    <a:pt x="10497" y="1097"/>
                    <a:pt x="7322" y="880"/>
                    <a:pt x="5917" y="704"/>
                  </a:cubicBezTo>
                  <a:cubicBezTo>
                    <a:pt x="4511" y="528"/>
                    <a:pt x="914" y="1"/>
                    <a:pt x="91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5" name="Google Shape;545;p38"/>
            <p:cNvSpPr/>
            <p:nvPr/>
          </p:nvSpPr>
          <p:spPr>
            <a:xfrm>
              <a:off x="5851500" y="2455375"/>
              <a:ext cx="270025" cy="90250"/>
            </a:xfrm>
            <a:custGeom>
              <a:avLst/>
              <a:gdLst/>
              <a:ahLst/>
              <a:cxnLst/>
              <a:rect l="l" t="t" r="r" b="b"/>
              <a:pathLst>
                <a:path w="10801" h="3610" extrusionOk="0">
                  <a:moveTo>
                    <a:pt x="9584" y="1"/>
                  </a:moveTo>
                  <a:lnTo>
                    <a:pt x="8668" y="1190"/>
                  </a:lnTo>
                  <a:lnTo>
                    <a:pt x="604" y="107"/>
                  </a:lnTo>
                  <a:lnTo>
                    <a:pt x="0" y="550"/>
                  </a:lnTo>
                  <a:cubicBezTo>
                    <a:pt x="0" y="550"/>
                    <a:pt x="1598" y="627"/>
                    <a:pt x="2557" y="865"/>
                  </a:cubicBezTo>
                  <a:cubicBezTo>
                    <a:pt x="2927" y="957"/>
                    <a:pt x="3294" y="1061"/>
                    <a:pt x="3661" y="1164"/>
                  </a:cubicBezTo>
                  <a:cubicBezTo>
                    <a:pt x="4033" y="1270"/>
                    <a:pt x="4408" y="1361"/>
                    <a:pt x="4781" y="1462"/>
                  </a:cubicBezTo>
                  <a:cubicBezTo>
                    <a:pt x="5845" y="1753"/>
                    <a:pt x="6847" y="2175"/>
                    <a:pt x="7832" y="2677"/>
                  </a:cubicBezTo>
                  <a:cubicBezTo>
                    <a:pt x="7956" y="2740"/>
                    <a:pt x="9642" y="3562"/>
                    <a:pt x="9626" y="3609"/>
                  </a:cubicBezTo>
                  <a:cubicBezTo>
                    <a:pt x="10514" y="2399"/>
                    <a:pt x="10800" y="1500"/>
                    <a:pt x="10800" y="1500"/>
                  </a:cubicBezTo>
                  <a:lnTo>
                    <a:pt x="9584"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6" name="Google Shape;546;p38"/>
            <p:cNvSpPr/>
            <p:nvPr/>
          </p:nvSpPr>
          <p:spPr>
            <a:xfrm>
              <a:off x="5851225" y="2443325"/>
              <a:ext cx="244150" cy="79900"/>
            </a:xfrm>
            <a:custGeom>
              <a:avLst/>
              <a:gdLst/>
              <a:ahLst/>
              <a:cxnLst/>
              <a:rect l="l" t="t" r="r" b="b"/>
              <a:pathLst>
                <a:path w="9766" h="3196" extrusionOk="0">
                  <a:moveTo>
                    <a:pt x="0" y="0"/>
                  </a:moveTo>
                  <a:lnTo>
                    <a:pt x="0" y="0"/>
                  </a:lnTo>
                  <a:cubicBezTo>
                    <a:pt x="20" y="148"/>
                    <a:pt x="68" y="296"/>
                    <a:pt x="144" y="432"/>
                  </a:cubicBezTo>
                  <a:cubicBezTo>
                    <a:pt x="187" y="512"/>
                    <a:pt x="246" y="585"/>
                    <a:pt x="324" y="641"/>
                  </a:cubicBezTo>
                  <a:cubicBezTo>
                    <a:pt x="324" y="641"/>
                    <a:pt x="3316" y="1239"/>
                    <a:pt x="4442" y="1582"/>
                  </a:cubicBezTo>
                  <a:cubicBezTo>
                    <a:pt x="5568" y="1924"/>
                    <a:pt x="9315" y="3021"/>
                    <a:pt x="9650" y="3195"/>
                  </a:cubicBezTo>
                  <a:lnTo>
                    <a:pt x="9765" y="2703"/>
                  </a:lnTo>
                  <a:cubicBezTo>
                    <a:pt x="8984" y="2413"/>
                    <a:pt x="5529" y="1410"/>
                    <a:pt x="4435" y="1081"/>
                  </a:cubicBezTo>
                  <a:cubicBezTo>
                    <a:pt x="3254" y="726"/>
                    <a:pt x="114" y="106"/>
                    <a:pt x="114" y="106"/>
                  </a:cubicBezTo>
                  <a:cubicBezTo>
                    <a:pt x="71" y="75"/>
                    <a:pt x="33" y="39"/>
                    <a:pt x="0" y="0"/>
                  </a:cubicBezTo>
                  <a:close/>
                </a:path>
              </a:pathLst>
            </a:custGeom>
            <a:solidFill>
              <a:srgbClr val="093F51">
                <a:alpha val="101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7" name="Google Shape;547;p38"/>
            <p:cNvSpPr/>
            <p:nvPr/>
          </p:nvSpPr>
          <p:spPr>
            <a:xfrm>
              <a:off x="6083350" y="2444875"/>
              <a:ext cx="44825" cy="78725"/>
            </a:xfrm>
            <a:custGeom>
              <a:avLst/>
              <a:gdLst/>
              <a:ahLst/>
              <a:cxnLst/>
              <a:rect l="l" t="t" r="r" b="b"/>
              <a:pathLst>
                <a:path w="1793" h="3149" extrusionOk="0">
                  <a:moveTo>
                    <a:pt x="1122" y="1"/>
                  </a:moveTo>
                  <a:cubicBezTo>
                    <a:pt x="814" y="1"/>
                    <a:pt x="422" y="607"/>
                    <a:pt x="218" y="1419"/>
                  </a:cubicBezTo>
                  <a:cubicBezTo>
                    <a:pt x="1" y="2285"/>
                    <a:pt x="80" y="3056"/>
                    <a:pt x="395" y="3141"/>
                  </a:cubicBezTo>
                  <a:cubicBezTo>
                    <a:pt x="415" y="3146"/>
                    <a:pt x="435" y="3149"/>
                    <a:pt x="457" y="3149"/>
                  </a:cubicBezTo>
                  <a:cubicBezTo>
                    <a:pt x="788" y="3149"/>
                    <a:pt x="1372" y="2560"/>
                    <a:pt x="1576" y="1750"/>
                  </a:cubicBezTo>
                  <a:cubicBezTo>
                    <a:pt x="1793" y="884"/>
                    <a:pt x="1495" y="94"/>
                    <a:pt x="1181" y="8"/>
                  </a:cubicBezTo>
                  <a:cubicBezTo>
                    <a:pt x="1162" y="3"/>
                    <a:pt x="1142" y="1"/>
                    <a:pt x="112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8" name="Google Shape;548;p38"/>
            <p:cNvSpPr/>
            <p:nvPr/>
          </p:nvSpPr>
          <p:spPr>
            <a:xfrm>
              <a:off x="6083350" y="2444875"/>
              <a:ext cx="44825" cy="78725"/>
            </a:xfrm>
            <a:custGeom>
              <a:avLst/>
              <a:gdLst/>
              <a:ahLst/>
              <a:cxnLst/>
              <a:rect l="l" t="t" r="r" b="b"/>
              <a:pathLst>
                <a:path w="1793" h="3149" extrusionOk="0">
                  <a:moveTo>
                    <a:pt x="1122" y="1"/>
                  </a:moveTo>
                  <a:cubicBezTo>
                    <a:pt x="814" y="1"/>
                    <a:pt x="422" y="607"/>
                    <a:pt x="218" y="1419"/>
                  </a:cubicBezTo>
                  <a:cubicBezTo>
                    <a:pt x="1" y="2285"/>
                    <a:pt x="80" y="3056"/>
                    <a:pt x="395" y="3141"/>
                  </a:cubicBezTo>
                  <a:cubicBezTo>
                    <a:pt x="415" y="3146"/>
                    <a:pt x="435" y="3149"/>
                    <a:pt x="457" y="3149"/>
                  </a:cubicBezTo>
                  <a:cubicBezTo>
                    <a:pt x="788" y="3149"/>
                    <a:pt x="1372" y="2560"/>
                    <a:pt x="1576" y="1750"/>
                  </a:cubicBezTo>
                  <a:cubicBezTo>
                    <a:pt x="1793" y="884"/>
                    <a:pt x="1495" y="94"/>
                    <a:pt x="1181" y="8"/>
                  </a:cubicBezTo>
                  <a:cubicBezTo>
                    <a:pt x="1162" y="3"/>
                    <a:pt x="1142" y="1"/>
                    <a:pt x="1122" y="1"/>
                  </a:cubicBezTo>
                  <a:close/>
                </a:path>
              </a:pathLst>
            </a:custGeom>
            <a:solidFill>
              <a:srgbClr val="093F51">
                <a:alpha val="202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9" name="Google Shape;549;p38"/>
            <p:cNvSpPr/>
            <p:nvPr/>
          </p:nvSpPr>
          <p:spPr>
            <a:xfrm>
              <a:off x="6085575" y="2456100"/>
              <a:ext cx="23075" cy="51550"/>
            </a:xfrm>
            <a:custGeom>
              <a:avLst/>
              <a:gdLst/>
              <a:ahLst/>
              <a:cxnLst/>
              <a:rect l="l" t="t" r="r" b="b"/>
              <a:pathLst>
                <a:path w="923" h="2062" extrusionOk="0">
                  <a:moveTo>
                    <a:pt x="515" y="1"/>
                  </a:moveTo>
                  <a:cubicBezTo>
                    <a:pt x="425" y="149"/>
                    <a:pt x="339" y="328"/>
                    <a:pt x="265" y="529"/>
                  </a:cubicBezTo>
                  <a:lnTo>
                    <a:pt x="469" y="854"/>
                  </a:lnTo>
                  <a:cubicBezTo>
                    <a:pt x="469" y="854"/>
                    <a:pt x="289" y="1505"/>
                    <a:pt x="73" y="1505"/>
                  </a:cubicBezTo>
                  <a:cubicBezTo>
                    <a:pt x="72" y="1505"/>
                    <a:pt x="72" y="1505"/>
                    <a:pt x="72" y="1505"/>
                  </a:cubicBezTo>
                  <a:cubicBezTo>
                    <a:pt x="58" y="1505"/>
                    <a:pt x="44" y="1502"/>
                    <a:pt x="31" y="1498"/>
                  </a:cubicBezTo>
                  <a:cubicBezTo>
                    <a:pt x="7" y="1701"/>
                    <a:pt x="0" y="1890"/>
                    <a:pt x="12" y="2055"/>
                  </a:cubicBezTo>
                  <a:cubicBezTo>
                    <a:pt x="33" y="2059"/>
                    <a:pt x="57" y="2061"/>
                    <a:pt x="84" y="2061"/>
                  </a:cubicBezTo>
                  <a:cubicBezTo>
                    <a:pt x="235" y="2061"/>
                    <a:pt x="483" y="1979"/>
                    <a:pt x="707" y="1531"/>
                  </a:cubicBezTo>
                  <a:cubicBezTo>
                    <a:pt x="874" y="1238"/>
                    <a:pt x="907" y="927"/>
                    <a:pt x="907" y="927"/>
                  </a:cubicBezTo>
                  <a:cubicBezTo>
                    <a:pt x="919" y="841"/>
                    <a:pt x="922" y="749"/>
                    <a:pt x="914" y="657"/>
                  </a:cubicBezTo>
                  <a:cubicBezTo>
                    <a:pt x="858" y="108"/>
                    <a:pt x="521" y="1"/>
                    <a:pt x="521" y="1"/>
                  </a:cubicBezTo>
                  <a:close/>
                </a:path>
              </a:pathLst>
            </a:custGeom>
            <a:solidFill>
              <a:srgbClr val="093F51">
                <a:alpha val="202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0" name="Google Shape;550;p38"/>
            <p:cNvSpPr/>
            <p:nvPr/>
          </p:nvSpPr>
          <p:spPr>
            <a:xfrm>
              <a:off x="5870150" y="2484675"/>
              <a:ext cx="93475" cy="56850"/>
            </a:xfrm>
            <a:custGeom>
              <a:avLst/>
              <a:gdLst/>
              <a:ahLst/>
              <a:cxnLst/>
              <a:rect l="l" t="t" r="r" b="b"/>
              <a:pathLst>
                <a:path w="3739" h="2274" extrusionOk="0">
                  <a:moveTo>
                    <a:pt x="3243" y="1"/>
                  </a:moveTo>
                  <a:cubicBezTo>
                    <a:pt x="3119" y="1"/>
                    <a:pt x="2875" y="114"/>
                    <a:pt x="2800" y="144"/>
                  </a:cubicBezTo>
                  <a:cubicBezTo>
                    <a:pt x="2299" y="339"/>
                    <a:pt x="1926" y="756"/>
                    <a:pt x="1425" y="961"/>
                  </a:cubicBezTo>
                  <a:cubicBezTo>
                    <a:pt x="1125" y="1082"/>
                    <a:pt x="712" y="1257"/>
                    <a:pt x="349" y="1257"/>
                  </a:cubicBezTo>
                  <a:cubicBezTo>
                    <a:pt x="264" y="1257"/>
                    <a:pt x="182" y="1247"/>
                    <a:pt x="105" y="1225"/>
                  </a:cubicBezTo>
                  <a:lnTo>
                    <a:pt x="105" y="1225"/>
                  </a:lnTo>
                  <a:cubicBezTo>
                    <a:pt x="105" y="1225"/>
                    <a:pt x="0" y="1969"/>
                    <a:pt x="540" y="2273"/>
                  </a:cubicBezTo>
                  <a:cubicBezTo>
                    <a:pt x="540" y="2273"/>
                    <a:pt x="1697" y="2008"/>
                    <a:pt x="2298" y="1253"/>
                  </a:cubicBezTo>
                  <a:cubicBezTo>
                    <a:pt x="2898" y="499"/>
                    <a:pt x="3738" y="212"/>
                    <a:pt x="3738" y="212"/>
                  </a:cubicBezTo>
                  <a:lnTo>
                    <a:pt x="3289" y="9"/>
                  </a:lnTo>
                  <a:cubicBezTo>
                    <a:pt x="3277" y="3"/>
                    <a:pt x="3261" y="1"/>
                    <a:pt x="324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1" name="Google Shape;551;p38"/>
            <p:cNvSpPr/>
            <p:nvPr/>
          </p:nvSpPr>
          <p:spPr>
            <a:xfrm>
              <a:off x="5934400" y="2466375"/>
              <a:ext cx="33075" cy="75425"/>
            </a:xfrm>
            <a:custGeom>
              <a:avLst/>
              <a:gdLst/>
              <a:ahLst/>
              <a:cxnLst/>
              <a:rect l="l" t="t" r="r" b="b"/>
              <a:pathLst>
                <a:path w="1323" h="3017" extrusionOk="0">
                  <a:moveTo>
                    <a:pt x="1042" y="0"/>
                  </a:moveTo>
                  <a:cubicBezTo>
                    <a:pt x="1042" y="0"/>
                    <a:pt x="964" y="693"/>
                    <a:pt x="486" y="1280"/>
                  </a:cubicBezTo>
                  <a:cubicBezTo>
                    <a:pt x="9" y="1869"/>
                    <a:pt x="0" y="2800"/>
                    <a:pt x="0" y="2800"/>
                  </a:cubicBezTo>
                  <a:cubicBezTo>
                    <a:pt x="153" y="2971"/>
                    <a:pt x="355" y="3016"/>
                    <a:pt x="527" y="3016"/>
                  </a:cubicBezTo>
                  <a:cubicBezTo>
                    <a:pt x="722" y="3016"/>
                    <a:pt x="878" y="2958"/>
                    <a:pt x="878" y="2958"/>
                  </a:cubicBezTo>
                  <a:cubicBezTo>
                    <a:pt x="719" y="2665"/>
                    <a:pt x="804" y="2210"/>
                    <a:pt x="858" y="1900"/>
                  </a:cubicBezTo>
                  <a:cubicBezTo>
                    <a:pt x="931" y="1481"/>
                    <a:pt x="1188" y="1125"/>
                    <a:pt x="1252" y="708"/>
                  </a:cubicBezTo>
                  <a:cubicBezTo>
                    <a:pt x="1263" y="636"/>
                    <a:pt x="1323" y="376"/>
                    <a:pt x="1273" y="310"/>
                  </a:cubicBezTo>
                  <a:lnTo>
                    <a:pt x="104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2" name="Google Shape;552;p38"/>
            <p:cNvSpPr/>
            <p:nvPr/>
          </p:nvSpPr>
          <p:spPr>
            <a:xfrm>
              <a:off x="5932675" y="2429750"/>
              <a:ext cx="47300" cy="60300"/>
            </a:xfrm>
            <a:custGeom>
              <a:avLst/>
              <a:gdLst/>
              <a:ahLst/>
              <a:cxnLst/>
              <a:rect l="l" t="t" r="r" b="b"/>
              <a:pathLst>
                <a:path w="1892" h="2412" extrusionOk="0">
                  <a:moveTo>
                    <a:pt x="1358" y="0"/>
                  </a:moveTo>
                  <a:cubicBezTo>
                    <a:pt x="1312" y="0"/>
                    <a:pt x="1265" y="4"/>
                    <a:pt x="1218" y="11"/>
                  </a:cubicBezTo>
                  <a:cubicBezTo>
                    <a:pt x="1218" y="11"/>
                    <a:pt x="0" y="712"/>
                    <a:pt x="540" y="2225"/>
                  </a:cubicBezTo>
                  <a:cubicBezTo>
                    <a:pt x="540" y="2225"/>
                    <a:pt x="854" y="2412"/>
                    <a:pt x="1171" y="2412"/>
                  </a:cubicBezTo>
                  <a:cubicBezTo>
                    <a:pt x="1194" y="2412"/>
                    <a:pt x="1216" y="2411"/>
                    <a:pt x="1238" y="2409"/>
                  </a:cubicBezTo>
                  <a:cubicBezTo>
                    <a:pt x="699" y="895"/>
                    <a:pt x="1891" y="124"/>
                    <a:pt x="1891" y="124"/>
                  </a:cubicBezTo>
                  <a:cubicBezTo>
                    <a:pt x="1891" y="124"/>
                    <a:pt x="1643" y="0"/>
                    <a:pt x="135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3" name="Google Shape;553;p38"/>
            <p:cNvSpPr/>
            <p:nvPr/>
          </p:nvSpPr>
          <p:spPr>
            <a:xfrm>
              <a:off x="6086325" y="2469300"/>
              <a:ext cx="10975" cy="24425"/>
            </a:xfrm>
            <a:custGeom>
              <a:avLst/>
              <a:gdLst/>
              <a:ahLst/>
              <a:cxnLst/>
              <a:rect l="l" t="t" r="r" b="b"/>
              <a:pathLst>
                <a:path w="439" h="977" extrusionOk="0">
                  <a:moveTo>
                    <a:pt x="235" y="1"/>
                  </a:moveTo>
                  <a:cubicBezTo>
                    <a:pt x="184" y="139"/>
                    <a:pt x="138" y="287"/>
                    <a:pt x="99" y="442"/>
                  </a:cubicBezTo>
                  <a:cubicBezTo>
                    <a:pt x="54" y="625"/>
                    <a:pt x="21" y="802"/>
                    <a:pt x="1" y="970"/>
                  </a:cubicBezTo>
                  <a:cubicBezTo>
                    <a:pt x="14" y="973"/>
                    <a:pt x="28" y="977"/>
                    <a:pt x="42" y="977"/>
                  </a:cubicBezTo>
                  <a:cubicBezTo>
                    <a:pt x="42" y="977"/>
                    <a:pt x="42" y="977"/>
                    <a:pt x="43" y="977"/>
                  </a:cubicBezTo>
                  <a:cubicBezTo>
                    <a:pt x="259" y="977"/>
                    <a:pt x="439" y="326"/>
                    <a:pt x="439" y="326"/>
                  </a:cubicBezTo>
                  <a:lnTo>
                    <a:pt x="235" y="1"/>
                  </a:lnTo>
                  <a:close/>
                </a:path>
              </a:pathLst>
            </a:custGeom>
            <a:solidFill>
              <a:srgbClr val="093F51">
                <a:alpha val="3037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7" name="Group 16"/>
          <p:cNvGrpSpPr/>
          <p:nvPr/>
        </p:nvGrpSpPr>
        <p:grpSpPr>
          <a:xfrm>
            <a:off x="2039198" y="138732"/>
            <a:ext cx="5134368" cy="712592"/>
            <a:chOff x="2845532" y="127590"/>
            <a:chExt cx="5134368" cy="712592"/>
          </a:xfrm>
        </p:grpSpPr>
        <p:sp>
          <p:nvSpPr>
            <p:cNvPr id="15" name="Round Same Side Corner Rectangle 14"/>
            <p:cNvSpPr/>
            <p:nvPr/>
          </p:nvSpPr>
          <p:spPr>
            <a:xfrm flipV="1">
              <a:off x="3682538" y="127590"/>
              <a:ext cx="3358342" cy="712592"/>
            </a:xfrm>
            <a:prstGeom prst="round2SameRect">
              <a:avLst>
                <a:gd name="adj1" fmla="val 36667"/>
                <a:gd name="adj2" fmla="val 0"/>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9EBCD"/>
                </a:solidFill>
                <a:effectLst/>
                <a:uLnTx/>
                <a:uFillTx/>
                <a:latin typeface="Arial"/>
                <a:ea typeface="+mn-ea"/>
                <a:cs typeface="+mn-cs"/>
                <a:sym typeface="Arial"/>
              </a:endParaRPr>
            </a:p>
          </p:txBody>
        </p:sp>
        <p:sp>
          <p:nvSpPr>
            <p:cNvPr id="16" name="TextBox 15"/>
            <p:cNvSpPr txBox="1"/>
            <p:nvPr/>
          </p:nvSpPr>
          <p:spPr>
            <a:xfrm>
              <a:off x="2845532" y="226944"/>
              <a:ext cx="5134368" cy="461665"/>
            </a:xfrm>
            <a:prstGeom prst="rect">
              <a:avLst/>
            </a:prstGeom>
            <a:noFill/>
          </p:spPr>
          <p:txBody>
            <a:bodyPr wrap="square" rtlCol="0">
              <a:spAutoFit/>
            </a:bodyPr>
            <a:lstStyle/>
            <a:p>
              <a:pPr lvl="0" algn="ctr"/>
              <a:r>
                <a:rPr lang="en-US" sz="2400" b="1">
                  <a:solidFill>
                    <a:srgbClr val="C00000"/>
                  </a:solidFill>
                </a:rPr>
                <a:t>3. Mua trả góp</a:t>
              </a:r>
              <a:endParaRPr kumimoji="0" lang="en-US" sz="2400"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 name="Rectangle 1"/>
          <p:cNvSpPr/>
          <p:nvPr/>
        </p:nvSpPr>
        <p:spPr>
          <a:xfrm>
            <a:off x="711443" y="1077997"/>
            <a:ext cx="7687863" cy="2862322"/>
          </a:xfrm>
          <a:prstGeom prst="rect">
            <a:avLst/>
          </a:prstGeom>
        </p:spPr>
        <p:txBody>
          <a:bodyPr wrap="square">
            <a:spAutoFit/>
          </a:bodyPr>
          <a:lstStyle/>
          <a:p>
            <a:pPr marL="285750" marR="0" lvl="0" indent="-285750" algn="just" defTabSz="914400" rtl="0" eaLnBrk="1" fontAlgn="auto" latinLnBrk="0" hangingPunct="1">
              <a:lnSpc>
                <a:spcPct val="150000"/>
              </a:lnSpc>
              <a:spcBef>
                <a:spcPts val="0"/>
              </a:spcBef>
              <a:spcAft>
                <a:spcPts val="0"/>
              </a:spcAft>
              <a:buClr>
                <a:srgbClr val="000000"/>
              </a:buClr>
              <a:buSzTx/>
              <a:buFont typeface="Wingdings" panose="05000000000000000000" pitchFamily="2" charset="2"/>
              <a:buChar char="§"/>
              <a:tabLst/>
              <a:defRPr/>
            </a:pPr>
            <a:r>
              <a:rPr kumimoji="0" lang="vi-VN" sz="2000" b="1" i="1" u="none" strike="noStrike" kern="0" cap="none" spc="0" normalizeH="0" baseline="0" noProof="0">
                <a:ln>
                  <a:noFill/>
                </a:ln>
                <a:solidFill>
                  <a:srgbClr val="093F51"/>
                </a:solidFill>
                <a:effectLst/>
                <a:uLnTx/>
                <a:uFillTx/>
                <a:sym typeface="Arial"/>
              </a:rPr>
              <a:t>Khái niệm</a:t>
            </a:r>
            <a:r>
              <a:rPr kumimoji="0" lang="en-US" sz="2000" b="1" i="1" u="none" strike="noStrike" kern="0" cap="none" spc="0" normalizeH="0" baseline="0" noProof="0">
                <a:ln>
                  <a:noFill/>
                </a:ln>
                <a:solidFill>
                  <a:srgbClr val="093F51"/>
                </a:solidFill>
                <a:effectLst/>
                <a:uLnTx/>
                <a:uFillTx/>
                <a:sym typeface="Arial"/>
              </a:rPr>
              <a:t>:</a:t>
            </a:r>
            <a:endParaRPr kumimoji="0" lang="vi-VN" sz="2000" b="1" i="1" u="none" strike="noStrike" kern="0" cap="none" spc="0" normalizeH="0" baseline="0" noProof="0">
              <a:ln>
                <a:noFill/>
              </a:ln>
              <a:solidFill>
                <a:srgbClr val="093F51"/>
              </a:solidFill>
              <a:effectLst/>
              <a:uLnTx/>
              <a:uFillTx/>
              <a:sym typeface="Arial"/>
            </a:endParaRPr>
          </a:p>
          <a:p>
            <a:pPr lvl="0" algn="just">
              <a:lnSpc>
                <a:spcPct val="150000"/>
              </a:lnSpc>
            </a:pPr>
            <a:r>
              <a:rPr lang="en-US" sz="2000"/>
              <a:t>    </a:t>
            </a:r>
            <a:r>
              <a:rPr lang="vi-VN" sz="2000"/>
              <a:t>Trả góp là phương thức cho vay tiền mà các kì trả nợ gốc và lãi trùng nhau. Số tiền trả nợ của mỗi kì là bằng nhau theo thỏa thuận và số lãi được tính dựa trên số dư nợ gốc và thời hạn thực tế của hạn trả nợ. Trả góp còn áp dụng trong việc cho vay tiêu dùng, mua tài sản giá trị lớn như nhà đất, ô tô,…</a:t>
            </a:r>
            <a:endParaRPr kumimoji="0" lang="vi-VN" sz="2000" b="0" i="0" u="none" strike="noStrike" kern="0" cap="none" spc="0" normalizeH="0" baseline="0" noProof="0">
              <a:ln>
                <a:noFill/>
              </a:ln>
              <a:solidFill>
                <a:srgbClr val="000000"/>
              </a:solidFill>
              <a:effectLst/>
              <a:uLnTx/>
              <a:uFillTx/>
              <a:sym typeface="Arial"/>
            </a:endParaRPr>
          </a:p>
        </p:txBody>
      </p:sp>
    </p:spTree>
    <p:extLst>
      <p:ext uri="{BB962C8B-B14F-4D97-AF65-F5344CB8AC3E}">
        <p14:creationId xmlns:p14="http://schemas.microsoft.com/office/powerpoint/2010/main" val="1798883909"/>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912141" y="3982767"/>
            <a:ext cx="974163" cy="919664"/>
          </a:xfrm>
          <a:prstGeom prst="rect">
            <a:avLst/>
          </a:prstGeom>
        </p:spPr>
      </p:pic>
      <p:sp>
        <p:nvSpPr>
          <p:cNvPr id="5" name="Title 21"/>
          <p:cNvSpPr txBox="1">
            <a:spLocks/>
          </p:cNvSpPr>
          <p:nvPr/>
        </p:nvSpPr>
        <p:spPr>
          <a:xfrm>
            <a:off x="427811" y="590199"/>
            <a:ext cx="1000299" cy="519121"/>
          </a:xfrm>
          <a:prstGeom prst="rect">
            <a:avLst/>
          </a:prstGeom>
        </p:spPr>
        <p:style>
          <a:lnRef idx="3">
            <a:schemeClr val="lt1"/>
          </a:lnRef>
          <a:fillRef idx="1">
            <a:schemeClr val="accent3"/>
          </a:fillRef>
          <a:effectRef idx="1">
            <a:schemeClr val="accent3"/>
          </a:effectRef>
          <a:fontRef idx="minor">
            <a:schemeClr val="lt1"/>
          </a:fontRef>
        </p:style>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ct val="0"/>
              </a:spcBef>
              <a:spcAft>
                <a:spcPts val="0"/>
              </a:spcAft>
              <a:buClr>
                <a:srgbClr val="000000"/>
              </a:buClr>
              <a:buSzTx/>
              <a:buFont typeface="Arial"/>
              <a:buNone/>
              <a:tabLst/>
              <a:defRPr/>
            </a:pPr>
            <a:r>
              <a:rPr kumimoji="0" lang="nl-NL" sz="2100" b="1" i="0" u="none" strike="noStrike" kern="1200" cap="none" spc="0" normalizeH="0" baseline="0" noProof="0">
                <a:ln>
                  <a:noFill/>
                </a:ln>
                <a:solidFill>
                  <a:schemeClr val="accent6"/>
                </a:solidFill>
                <a:effectLst/>
                <a:uLnTx/>
                <a:uFillTx/>
                <a:latin typeface="Arial" panose="020B0604020202020204" pitchFamily="34" charset="0"/>
                <a:ea typeface="+mj-ea"/>
                <a:cs typeface="Arial" panose="020B0604020202020204" pitchFamily="34" charset="0"/>
                <a:sym typeface="Arial"/>
              </a:rPr>
              <a:t>HĐ 3:</a:t>
            </a:r>
            <a:endParaRPr kumimoji="0" lang="en-US" sz="2100" b="1" i="0" u="none" strike="noStrike" kern="1200" cap="none" spc="0" normalizeH="0" baseline="0" noProof="0" dirty="0">
              <a:ln>
                <a:noFill/>
              </a:ln>
              <a:solidFill>
                <a:schemeClr val="accent6"/>
              </a:solidFill>
              <a:effectLst/>
              <a:uLnTx/>
              <a:uFillTx/>
              <a:latin typeface="Arial" panose="020B0604020202020204" pitchFamily="34" charset="0"/>
              <a:ea typeface="+mj-ea"/>
              <a:cs typeface="Arial" panose="020B0604020202020204" pitchFamily="34" charset="0"/>
              <a:sym typeface="Arial"/>
            </a:endParaRPr>
          </a:p>
        </p:txBody>
      </p:sp>
      <p:sp>
        <p:nvSpPr>
          <p:cNvPr id="6" name="Rectangle 5"/>
          <p:cNvSpPr/>
          <p:nvPr/>
        </p:nvSpPr>
        <p:spPr>
          <a:xfrm>
            <a:off x="329737" y="1209258"/>
            <a:ext cx="8423565" cy="2489849"/>
          </a:xfrm>
          <a:prstGeom prst="rect">
            <a:avLst/>
          </a:prstGeom>
        </p:spPr>
        <p:txBody>
          <a:bodyPr wrap="square">
            <a:spAutoFit/>
          </a:bodyPr>
          <a:lstStyle/>
          <a:p>
            <a:pPr lvl="0" algn="just">
              <a:lnSpc>
                <a:spcPct val="160000"/>
              </a:lnSpc>
            </a:pPr>
            <a:r>
              <a:rPr lang="vi-VN" sz="2000">
                <a:latin typeface="+mn-lt"/>
              </a:rPr>
              <a:t>Anh Hưng muốn mua một chiếc xe ô tô theo hình thức trả góp để chạy xe dịch vụ. Anh ấy có thể trả dần 10 triệu đồng mỗi tháng nhưng không có tiền trả trước. Nếu anh Hưng có thể thực hiện các khoản thanh toán này trong vòng 5 năm và lãi suất 10% một năm, thì hiện tại anh ấy có thể mua được chiếc xe ô tô với mức giá nào?</a:t>
            </a:r>
            <a:endParaRPr kumimoji="0" lang="vi-VN" sz="2000" b="0" i="0" u="none" strike="noStrike" kern="0" cap="none" spc="0" normalizeH="0" baseline="0" noProof="0">
              <a:ln>
                <a:noFill/>
              </a:ln>
              <a:solidFill>
                <a:srgbClr val="000000"/>
              </a:solidFill>
              <a:effectLst/>
              <a:uLnTx/>
              <a:uFillTx/>
              <a:latin typeface="+mn-lt"/>
              <a:sym typeface="Arial"/>
            </a:endParaRPr>
          </a:p>
        </p:txBody>
      </p:sp>
    </p:spTree>
    <p:extLst>
      <p:ext uri="{BB962C8B-B14F-4D97-AF65-F5344CB8AC3E}">
        <p14:creationId xmlns:p14="http://schemas.microsoft.com/office/powerpoint/2010/main" val="349600039"/>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8" name="Google Shape;458;p37"/>
          <p:cNvSpPr txBox="1">
            <a:spLocks noGrp="1"/>
          </p:cNvSpPr>
          <p:nvPr>
            <p:ph type="title"/>
          </p:nvPr>
        </p:nvSpPr>
        <p:spPr>
          <a:xfrm>
            <a:off x="726003" y="251906"/>
            <a:ext cx="7704000" cy="677100"/>
          </a:xfrm>
          <a:prstGeom prst="rect">
            <a:avLst/>
          </a:prstGeom>
        </p:spPr>
        <p:txBody>
          <a:bodyPr spcFirstLastPara="1" wrap="square" lIns="90000" tIns="91425" rIns="90000" bIns="91425" anchor="t" anchorCtr="0">
            <a:noAutofit/>
          </a:bodyPr>
          <a:lstStyle/>
          <a:p>
            <a:pPr marL="0" lvl="0" indent="0" algn="ctr" rtl="0">
              <a:spcBef>
                <a:spcPts val="0"/>
              </a:spcBef>
              <a:spcAft>
                <a:spcPts val="0"/>
              </a:spcAft>
              <a:buNone/>
            </a:pPr>
            <a:r>
              <a:rPr lang="vi-VN" dirty="0">
                <a:solidFill>
                  <a:srgbClr val="C00000"/>
                </a:solidFill>
                <a:latin typeface="+mn-lt"/>
              </a:rPr>
              <a:t>KHỞI ĐỘNG</a:t>
            </a:r>
            <a:endParaRPr dirty="0">
              <a:solidFill>
                <a:srgbClr val="C00000"/>
              </a:solidFill>
              <a:latin typeface="+mn-lt"/>
            </a:endParaRPr>
          </a:p>
        </p:txBody>
      </p:sp>
      <p:grpSp>
        <p:nvGrpSpPr>
          <p:cNvPr id="4" name="Group 3"/>
          <p:cNvGrpSpPr/>
          <p:nvPr/>
        </p:nvGrpSpPr>
        <p:grpSpPr>
          <a:xfrm>
            <a:off x="428614" y="904067"/>
            <a:ext cx="3204704" cy="613314"/>
            <a:chOff x="156718" y="1001473"/>
            <a:chExt cx="3204704" cy="613314"/>
          </a:xfrm>
        </p:grpSpPr>
        <p:sp>
          <p:nvSpPr>
            <p:cNvPr id="2" name="TextBox 1"/>
            <p:cNvSpPr txBox="1"/>
            <p:nvPr/>
          </p:nvSpPr>
          <p:spPr>
            <a:xfrm>
              <a:off x="633251" y="1183900"/>
              <a:ext cx="2728171" cy="430887"/>
            </a:xfrm>
            <a:prstGeom prst="rect">
              <a:avLst/>
            </a:prstGeom>
            <a:noFill/>
          </p:spPr>
          <p:txBody>
            <a:bodyPr wrap="square" rtlCol="0">
              <a:spAutoFit/>
            </a:bodyPr>
            <a:lstStyle/>
            <a:p>
              <a:r>
                <a:rPr lang="en-US" sz="2200" i="1">
                  <a:solidFill>
                    <a:srgbClr val="002060"/>
                  </a:solidFill>
                </a:rPr>
                <a:t>Trả lời câu hỏi</a:t>
              </a:r>
              <a:endParaRPr lang="en-US" sz="2200" i="1" dirty="0">
                <a:solidFill>
                  <a:srgbClr val="002060"/>
                </a:solidFill>
              </a:endParaRPr>
            </a:p>
          </p:txBody>
        </p:sp>
        <p:pic>
          <p:nvPicPr>
            <p:cNvPr id="3" name="Picture 2"/>
            <p:cNvPicPr>
              <a:picLocks noChangeAspect="1"/>
            </p:cNvPicPr>
            <p:nvPr/>
          </p:nvPicPr>
          <p:blipFill>
            <a:blip r:embed="rId3"/>
            <a:stretch>
              <a:fillRect/>
            </a:stretch>
          </p:blipFill>
          <p:spPr>
            <a:xfrm>
              <a:off x="156718" y="1001473"/>
              <a:ext cx="400837" cy="560862"/>
            </a:xfrm>
            <a:prstGeom prst="rect">
              <a:avLst/>
            </a:prstGeom>
          </p:spPr>
        </p:pic>
      </p:grpSp>
      <p:sp>
        <p:nvSpPr>
          <p:cNvPr id="8" name="Rectangle 7"/>
          <p:cNvSpPr/>
          <p:nvPr/>
        </p:nvSpPr>
        <p:spPr>
          <a:xfrm>
            <a:off x="428614" y="1647356"/>
            <a:ext cx="8298778" cy="2862322"/>
          </a:xfrm>
          <a:prstGeom prst="rect">
            <a:avLst/>
          </a:prstGeom>
        </p:spPr>
        <p:txBody>
          <a:bodyPr wrap="square">
            <a:spAutoFit/>
          </a:bodyPr>
          <a:lstStyle/>
          <a:p>
            <a:pPr marL="285750" indent="-285750" algn="just">
              <a:lnSpc>
                <a:spcPct val="150000"/>
              </a:lnSpc>
              <a:buFont typeface="Wingdings" panose="05000000000000000000" pitchFamily="2" charset="2"/>
              <a:buChar char="§"/>
            </a:pPr>
            <a:r>
              <a:rPr lang="nl-NL" sz="2000">
                <a:latin typeface="+mj-lt"/>
                <a:ea typeface="Arial" panose="020B0604020202020204" pitchFamily="34" charset="0"/>
                <a:cs typeface="Times New Roman" panose="02020603050405020304" pitchFamily="18" charset="0"/>
              </a:rPr>
              <a:t>Nếu gửi đều đặn 5 triệu đồng mỗi tháng vào một tài khoản tích luỹ có lãi suất 6% một năm, thì giá trị tài khoản của bạn sẽ là bao nhiêu vào cuối năm thứ 5? </a:t>
            </a:r>
          </a:p>
          <a:p>
            <a:pPr marL="285750" indent="-285750" algn="just">
              <a:lnSpc>
                <a:spcPct val="150000"/>
              </a:lnSpc>
              <a:buFont typeface="Wingdings" panose="05000000000000000000" pitchFamily="2" charset="2"/>
              <a:buChar char="§"/>
            </a:pPr>
            <a:r>
              <a:rPr lang="nl-NL" sz="2000">
                <a:latin typeface="+mj-lt"/>
                <a:ea typeface="Arial" panose="020B0604020202020204" pitchFamily="34" charset="0"/>
                <a:cs typeface="Times New Roman" panose="02020603050405020304" pitchFamily="18" charset="0"/>
              </a:rPr>
              <a:t>Nếu vay 1 tỉ đồng để mua nhà với lãi suất 9% một năm, thì số tiền bạn phải trả hằng tháng là bao nhiêu để có thể trả hết khoản vay này trong 10 năm?</a:t>
            </a:r>
          </a:p>
        </p:txBody>
      </p:sp>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58"/>
                                        </p:tgtEl>
                                        <p:attrNameLst>
                                          <p:attrName>style.visibility</p:attrName>
                                        </p:attrNameLst>
                                      </p:cBhvr>
                                      <p:to>
                                        <p:strVal val="visible"/>
                                      </p:to>
                                    </p:set>
                                    <p:animEffect transition="in" filter="barn(inVertical)">
                                      <p:cBhvr>
                                        <p:cTn id="7" dur="500"/>
                                        <p:tgtEl>
                                          <p:spTgt spid="45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anim calcmode="lin" valueType="num">
                                      <p:cBhvr>
                                        <p:cTn id="18" dur="500" fill="hold"/>
                                        <p:tgtEl>
                                          <p:spTgt spid="8"/>
                                        </p:tgtEl>
                                        <p:attrNameLst>
                                          <p:attrName>ppt_x</p:attrName>
                                        </p:attrNameLst>
                                      </p:cBhvr>
                                      <p:tavLst>
                                        <p:tav tm="0">
                                          <p:val>
                                            <p:strVal val="#ppt_x"/>
                                          </p:val>
                                        </p:tav>
                                        <p:tav tm="100000">
                                          <p:val>
                                            <p:strVal val="#ppt_x"/>
                                          </p:val>
                                        </p:tav>
                                      </p:tavLst>
                                    </p:anim>
                                    <p:anim calcmode="lin" valueType="num">
                                      <p:cBhvr>
                                        <p:cTn id="19"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8"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9" name="Rectangle 8"/>
          <p:cNvSpPr/>
          <p:nvPr/>
        </p:nvSpPr>
        <p:spPr>
          <a:xfrm>
            <a:off x="4015541" y="385150"/>
            <a:ext cx="69762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1" u="sng" strike="noStrike" kern="0" cap="none" spc="0" normalizeH="0" baseline="0" noProof="0">
                <a:ln>
                  <a:noFill/>
                </a:ln>
                <a:solidFill>
                  <a:srgbClr val="4C2E8C">
                    <a:lumMod val="75000"/>
                  </a:srgbClr>
                </a:solidFill>
                <a:effectLst/>
                <a:uLnTx/>
                <a:uFillTx/>
                <a:latin typeface="+mn-lt"/>
                <a:ea typeface="Times New Roman" panose="02020603050405020304" pitchFamily="18" charset="0"/>
                <a:cs typeface="Arial" panose="020B0604020202020204" pitchFamily="34" charset="0"/>
                <a:sym typeface="Arial"/>
              </a:rPr>
              <a:t>Giải:</a:t>
            </a:r>
            <a:endParaRPr kumimoji="0" lang="en-US" sz="1800" b="1" i="1" u="sng" strike="noStrike" kern="0" cap="none" spc="0" normalizeH="0" baseline="0" noProof="0">
              <a:ln>
                <a:noFill/>
              </a:ln>
              <a:solidFill>
                <a:srgbClr val="4C2E8C">
                  <a:lumMod val="75000"/>
                </a:srgbClr>
              </a:solidFill>
              <a:effectLst/>
              <a:uLnTx/>
              <a:uFillTx/>
              <a:latin typeface="+mn-lt"/>
              <a:sym typeface="Arial"/>
            </a:endParaRPr>
          </a:p>
        </p:txBody>
      </p:sp>
      <mc:AlternateContent xmlns:mc="http://schemas.openxmlformats.org/markup-compatibility/2006" xmlns:a14="http://schemas.microsoft.com/office/drawing/2010/main">
        <mc:Choice Requires="a14">
          <p:sp>
            <p:nvSpPr>
              <p:cNvPr id="4" name="Rectangle 3"/>
              <p:cNvSpPr/>
              <p:nvPr/>
            </p:nvSpPr>
            <p:spPr>
              <a:xfrm>
                <a:off x="994461" y="850602"/>
                <a:ext cx="7010696" cy="3828356"/>
              </a:xfrm>
              <a:prstGeom prst="rect">
                <a:avLst/>
              </a:prstGeom>
            </p:spPr>
            <p:txBody>
              <a:bodyPr wrap="square">
                <a:spAutoFit/>
              </a:bodyPr>
              <a:lstStyle/>
              <a:p>
                <a:pPr marL="0" marR="0" lvl="0" indent="0" algn="just" defTabSz="914400" rtl="0" eaLnBrk="1" fontAlgn="auto" latinLnBrk="0" hangingPunct="1">
                  <a:lnSpc>
                    <a:spcPct val="150000"/>
                  </a:lnSpc>
                  <a:buClr>
                    <a:srgbClr val="000000"/>
                  </a:buClr>
                  <a:buSzTx/>
                  <a:buFont typeface="Arial"/>
                  <a:buNone/>
                  <a:tabLst/>
                  <a:defRPr/>
                </a:pPr>
                <a:r>
                  <a:rPr kumimoji="0" lang="vi-VN" sz="1800" b="0" i="0" u="none" strike="noStrike" kern="0" cap="none" spc="0" normalizeH="0" baseline="0" noProof="0">
                    <a:ln>
                      <a:noFill/>
                    </a:ln>
                    <a:solidFill>
                      <a:srgbClr val="000000"/>
                    </a:solidFill>
                    <a:effectLst/>
                    <a:uLnTx/>
                    <a:uFillTx/>
                    <a:latin typeface="+mn-lt"/>
                    <a:ea typeface="Times New Roman" panose="02020603050405020304" pitchFamily="18" charset="0"/>
                    <a:sym typeface="Arial"/>
                  </a:rPr>
                  <a:t>Ta có: 5 năm = 60 tháng </a:t>
                </a:r>
                <a14:m>
                  <m:oMath xmlns:m="http://schemas.openxmlformats.org/officeDocument/2006/math">
                    <m:r>
                      <a:rPr kumimoji="0" lang="en-US" sz="1800" b="0" i="0"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sym typeface="Arial"/>
                      </a:rPr>
                      <m:t>⇒</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𝑛</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=60</m:t>
                    </m:r>
                  </m:oMath>
                </a14:m>
                <a:endParaRPr kumimoji="0" lang="en-US" sz="1800" b="0" i="0" u="none" strike="noStrike" kern="0" cap="none" spc="0" normalizeH="0" baseline="0" noProof="0">
                  <a:ln>
                    <a:noFill/>
                  </a:ln>
                  <a:solidFill>
                    <a:srgbClr val="000000"/>
                  </a:solidFill>
                  <a:effectLst/>
                  <a:uLnTx/>
                  <a:uFillTx/>
                  <a:latin typeface="+mn-lt"/>
                  <a:ea typeface="Times New Roman" panose="02020603050405020304" pitchFamily="18" charset="0"/>
                  <a:sym typeface="Arial"/>
                </a:endParaRPr>
              </a:p>
              <a:p>
                <a:pPr marL="0" marR="0" lvl="0" indent="0" algn="just" defTabSz="914400" rtl="0" eaLnBrk="1" fontAlgn="auto" latinLnBrk="0" hangingPunct="1">
                  <a:lnSpc>
                    <a:spcPct val="150000"/>
                  </a:lnSpc>
                  <a:buClr>
                    <a:srgbClr val="000000"/>
                  </a:buClr>
                  <a:buSzTx/>
                  <a:buFont typeface="Arial"/>
                  <a:buNone/>
                  <a:tabLst/>
                  <a:defRPr/>
                </a:pPr>
                <a:r>
                  <a:rPr kumimoji="0" lang="vi-VN" sz="18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Lãi suất hàng tháng là </a:t>
                </a:r>
                <a14:m>
                  <m:oMath xmlns:m="http://schemas.openxmlformats.org/officeDocument/2006/math">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𝑖</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f>
                      <m:f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Pr>
                      <m:num>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5</m:t>
                        </m:r>
                      </m:num>
                      <m:den>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6</m:t>
                        </m:r>
                      </m:den>
                    </m:f>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oMath>
                </a14:m>
                <a:endParaRPr kumimoji="0" lang="en-US" sz="1800" b="0" i="0" u="none" strike="noStrike" kern="0" cap="none" spc="0" normalizeH="0" baseline="0" noProof="0">
                  <a:ln>
                    <a:noFill/>
                  </a:ln>
                  <a:solidFill>
                    <a:srgbClr val="000000"/>
                  </a:solidFill>
                  <a:effectLst/>
                  <a:uLnTx/>
                  <a:uFillTx/>
                  <a:latin typeface="+mn-lt"/>
                  <a:ea typeface="Times New Roman" panose="02020603050405020304" pitchFamily="18" charset="0"/>
                  <a:sym typeface="Arial"/>
                </a:endParaRPr>
              </a:p>
              <a:p>
                <a:pPr marL="0" marR="0" lvl="0" indent="0" algn="just" defTabSz="914400" rtl="0" eaLnBrk="1" fontAlgn="auto" latinLnBrk="0" hangingPunct="1">
                  <a:lnSpc>
                    <a:spcPct val="150000"/>
                  </a:lnSpc>
                  <a:buClr>
                    <a:srgbClr val="000000"/>
                  </a:buClr>
                  <a:buSzTx/>
                  <a:buFont typeface="Arial"/>
                  <a:buNone/>
                  <a:tabLst/>
                  <a:defRPr/>
                </a:pPr>
                <a:r>
                  <a:rPr kumimoji="0" lang="vi-VN" sz="18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Số tiền trả dần hàng tháng là </a:t>
                </a:r>
                <a14:m>
                  <m:oMath xmlns:m="http://schemas.openxmlformats.org/officeDocument/2006/math">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𝑅</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=10</m:t>
                    </m:r>
                  </m:oMath>
                </a14:m>
                <a:r>
                  <a:rPr kumimoji="0" lang="vi-VN" sz="18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 (triệu đồng).</a:t>
                </a:r>
                <a:endParaRPr kumimoji="0" lang="en-US" sz="1800" b="0" i="0" u="none" strike="noStrike" kern="0" cap="none" spc="0" normalizeH="0" baseline="0" noProof="0">
                  <a:ln>
                    <a:noFill/>
                  </a:ln>
                  <a:solidFill>
                    <a:srgbClr val="000000"/>
                  </a:solidFill>
                  <a:effectLst/>
                  <a:uLnTx/>
                  <a:uFillTx/>
                  <a:latin typeface="+mn-lt"/>
                  <a:ea typeface="Times New Roman" panose="02020603050405020304" pitchFamily="18" charset="0"/>
                  <a:sym typeface="Arial"/>
                </a:endParaRPr>
              </a:p>
              <a:p>
                <a:pPr marL="0" marR="0" lvl="0" indent="0" algn="just" defTabSz="914400" rtl="0" eaLnBrk="1" fontAlgn="auto" latinLnBrk="0" hangingPunct="1">
                  <a:lnSpc>
                    <a:spcPct val="150000"/>
                  </a:lnSpc>
                  <a:buClr>
                    <a:srgbClr val="000000"/>
                  </a:buClr>
                  <a:buSzTx/>
                  <a:buFont typeface="Arial"/>
                  <a:buNone/>
                  <a:tabLst/>
                  <a:defRPr/>
                </a:pPr>
                <a:r>
                  <a:rPr kumimoji="0" lang="vi-VN" sz="1800" b="0" i="0" u="none" strike="noStrike" kern="0" cap="none" spc="0" normalizeH="0" baseline="0" noProof="0">
                    <a:ln>
                      <a:noFill/>
                    </a:ln>
                    <a:solidFill>
                      <a:srgbClr val="000000"/>
                    </a:solidFill>
                    <a:effectLst/>
                    <a:uLnTx/>
                    <a:uFillTx/>
                    <a:latin typeface="+mn-lt"/>
                    <a:ea typeface="Times New Roman" panose="02020603050405020304" pitchFamily="18" charset="0"/>
                    <a:sym typeface="Arial"/>
                  </a:rPr>
                  <a:t>Anh Hưng có thể mua xe ô tô với mức giá là:</a:t>
                </a:r>
                <a:endParaRPr kumimoji="0" lang="en-US" sz="1800" b="0" i="0" u="none" strike="noStrike" kern="0" cap="none" spc="0" normalizeH="0" baseline="0" noProof="0">
                  <a:ln>
                    <a:noFill/>
                  </a:ln>
                  <a:solidFill>
                    <a:srgbClr val="000000"/>
                  </a:solidFill>
                  <a:effectLst/>
                  <a:uLnTx/>
                  <a:uFillTx/>
                  <a:latin typeface="+mn-lt"/>
                  <a:ea typeface="Times New Roman" panose="02020603050405020304" pitchFamily="18" charset="0"/>
                  <a:sym typeface="Arial"/>
                </a:endParaRPr>
              </a:p>
              <a:p>
                <a:pPr marL="0" marR="0" lvl="0" indent="0" algn="ctr" defTabSz="914400" rtl="0" eaLnBrk="1" fontAlgn="auto" latinLnBrk="0" hangingPunct="1">
                  <a:lnSpc>
                    <a:spcPct val="150000"/>
                  </a:lnSpc>
                  <a:buClr>
                    <a:srgbClr val="000000"/>
                  </a:buClr>
                  <a:buSzTx/>
                  <a:buFont typeface="Arial"/>
                  <a:buNone/>
                  <a:tabLst/>
                  <a:defRPr/>
                </a:pPr>
                <a14:m>
                  <m:oMath xmlns:m="http://schemas.openxmlformats.org/officeDocument/2006/math">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ctrlPr>
                      </m:sSub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𝐴</m:t>
                        </m:r>
                      </m:e>
                      <m:sub>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𝑝</m:t>
                        </m:r>
                      </m:sub>
                    </m:sSub>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𝑅</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m:t>
                    </m:r>
                    <m:f>
                      <m:f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ctrlPr>
                      </m:fPr>
                      <m:num>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1−</m:t>
                        </m:r>
                        <m:sSup>
                          <m:sSup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ctrlPr>
                          </m:sSupPr>
                          <m:e>
                            <m:d>
                              <m:d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ctrlPr>
                              </m:d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1+</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𝑖</m:t>
                                </m:r>
                              </m:e>
                            </m:d>
                          </m:e>
                          <m: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𝑛</m:t>
                            </m:r>
                          </m:sup>
                        </m:sSup>
                      </m:num>
                      <m:den>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𝑖</m:t>
                        </m:r>
                      </m:den>
                    </m:f>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=10.</m:t>
                    </m:r>
                    <m:f>
                      <m:f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ctrlPr>
                      </m:fPr>
                      <m:num>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1−</m:t>
                        </m:r>
                        <m:sSup>
                          <m:sSup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ctrlPr>
                          </m:sSupPr>
                          <m:e>
                            <m:d>
                              <m:d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ctrlPr>
                              </m:d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1+</m:t>
                                </m:r>
                                <m:f>
                                  <m:f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ctrlPr>
                                  </m:fPr>
                                  <m:num>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5</m:t>
                                    </m:r>
                                  </m:num>
                                  <m:den>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6</m:t>
                                    </m:r>
                                  </m:den>
                                </m:f>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m:t>
                                </m:r>
                              </m:e>
                            </m:d>
                          </m:e>
                          <m: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−60</m:t>
                            </m:r>
                          </m:sup>
                        </m:sSup>
                      </m:num>
                      <m:den>
                        <m:f>
                          <m:f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ctrlPr>
                          </m:fPr>
                          <m:num>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5</m:t>
                            </m:r>
                          </m:num>
                          <m:den>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6</m:t>
                            </m:r>
                          </m:den>
                        </m:f>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m:t>
                        </m:r>
                      </m:den>
                    </m:f>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≈470,65</m:t>
                    </m:r>
                  </m:oMath>
                </a14:m>
                <a:r>
                  <a:rPr kumimoji="0" lang="vi-VN" sz="18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 (triệu đồng)</a:t>
                </a:r>
                <a:endParaRPr kumimoji="0" lang="en-US" sz="1800" b="0" i="0" u="none" strike="noStrike" kern="0" cap="none" spc="0" normalizeH="0" baseline="0" noProof="0">
                  <a:ln>
                    <a:noFill/>
                  </a:ln>
                  <a:solidFill>
                    <a:srgbClr val="000000"/>
                  </a:solidFill>
                  <a:effectLst/>
                  <a:uLnTx/>
                  <a:uFillTx/>
                  <a:latin typeface="+mn-lt"/>
                  <a:ea typeface="Times New Roman" panose="02020603050405020304" pitchFamily="18" charset="0"/>
                  <a:sym typeface="Arial"/>
                </a:endParaRPr>
              </a:p>
              <a:p>
                <a:pPr marL="0" marR="0" lvl="0" indent="0" algn="just" defTabSz="914400" rtl="0" eaLnBrk="1" fontAlgn="auto" latinLnBrk="0" hangingPunct="1">
                  <a:lnSpc>
                    <a:spcPct val="150000"/>
                  </a:lnSpc>
                  <a:buClr>
                    <a:srgbClr val="000000"/>
                  </a:buClr>
                  <a:buSzTx/>
                  <a:buFont typeface="Arial"/>
                  <a:buNone/>
                  <a:tabLst/>
                  <a:defRPr/>
                </a:pPr>
                <a:r>
                  <a:rPr kumimoji="0" lang="vi-VN" sz="1800" b="0" i="0" u="none" strike="noStrike" kern="0" cap="none" spc="0" normalizeH="0" baseline="0" noProof="0">
                    <a:ln>
                      <a:noFill/>
                    </a:ln>
                    <a:solidFill>
                      <a:srgbClr val="000000"/>
                    </a:solidFill>
                    <a:effectLst/>
                    <a:uLnTx/>
                    <a:uFillTx/>
                    <a:latin typeface="+mn-lt"/>
                    <a:ea typeface="Times New Roman" panose="02020603050405020304" pitchFamily="18" charset="0"/>
                    <a:sym typeface="Arial"/>
                  </a:rPr>
                  <a:t>Vậy hiện tại anh Hưng có thể mua được chiếc xe ô tô với giá khoảng </a:t>
                </a:r>
                <a14:m>
                  <m:oMath xmlns:m="http://schemas.openxmlformats.org/officeDocument/2006/math">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470,65</m:t>
                    </m:r>
                  </m:oMath>
                </a14:m>
                <a:r>
                  <a:rPr kumimoji="0" lang="vi-VN" sz="1800" b="0" i="0" u="none" strike="noStrike" kern="0" cap="none" spc="0" normalizeH="0" baseline="0" noProof="0">
                    <a:ln>
                      <a:noFill/>
                    </a:ln>
                    <a:solidFill>
                      <a:srgbClr val="000000"/>
                    </a:solidFill>
                    <a:effectLst/>
                    <a:uLnTx/>
                    <a:uFillTx/>
                    <a:latin typeface="+mn-lt"/>
                    <a:ea typeface="Times New Roman" panose="02020603050405020304" pitchFamily="18" charset="0"/>
                    <a:sym typeface="Arial"/>
                  </a:rPr>
                  <a:t> triệu đồng.</a:t>
                </a:r>
                <a:endParaRPr kumimoji="0" lang="en-US" sz="1800" b="0" i="0" u="none" strike="noStrike" kern="0" cap="none" spc="0" normalizeH="0" baseline="0" noProof="0">
                  <a:ln>
                    <a:noFill/>
                  </a:ln>
                  <a:solidFill>
                    <a:srgbClr val="000000"/>
                  </a:solidFill>
                  <a:effectLst/>
                  <a:uLnTx/>
                  <a:uFillTx/>
                  <a:latin typeface="+mn-lt"/>
                  <a:ea typeface="Times New Roman" panose="02020603050405020304" pitchFamily="18" charset="0"/>
                  <a:sym typeface="Arial"/>
                </a:endParaRPr>
              </a:p>
            </p:txBody>
          </p:sp>
        </mc:Choice>
        <mc:Fallback xmlns="">
          <p:sp>
            <p:nvSpPr>
              <p:cNvPr id="4" name="Rectangle 3"/>
              <p:cNvSpPr>
                <a:spLocks noRot="1" noChangeAspect="1" noMove="1" noResize="1" noEditPoints="1" noAdjustHandles="1" noChangeArrowheads="1" noChangeShapeType="1" noTextEdit="1"/>
              </p:cNvSpPr>
              <p:nvPr/>
            </p:nvSpPr>
            <p:spPr>
              <a:xfrm>
                <a:off x="994461" y="850602"/>
                <a:ext cx="7010696" cy="3828356"/>
              </a:xfrm>
              <a:prstGeom prst="rect">
                <a:avLst/>
              </a:prstGeom>
              <a:blipFill>
                <a:blip r:embed="rId3"/>
                <a:stretch>
                  <a:fillRect l="-696" r="-783" b="-318"/>
                </a:stretch>
              </a:blipFill>
            </p:spPr>
            <p:txBody>
              <a:bodyPr/>
              <a:lstStyle/>
              <a:p>
                <a:r>
                  <a:rPr lang="en-US">
                    <a:noFill/>
                  </a:rPr>
                  <a:t> </a:t>
                </a:r>
              </a:p>
            </p:txBody>
          </p:sp>
        </mc:Fallback>
      </mc:AlternateContent>
    </p:spTree>
    <p:extLst>
      <p:ext uri="{BB962C8B-B14F-4D97-AF65-F5344CB8AC3E}">
        <p14:creationId xmlns:p14="http://schemas.microsoft.com/office/powerpoint/2010/main" val="210739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left)">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randombar(horizontal)">
                                      <p:cBhvr>
                                        <p:cTn id="27" dur="500"/>
                                        <p:tgtEl>
                                          <p:spTgt spid="4">
                                            <p:txEl>
                                              <p:pRg st="3" end="3"/>
                                            </p:txEl>
                                          </p:spTgt>
                                        </p:tgtEl>
                                      </p:cBhvr>
                                    </p:animEffect>
                                  </p:childTnLst>
                                </p:cTn>
                              </p:par>
                              <p:par>
                                <p:cTn id="28" presetID="14" presetClass="entr" presetSubtype="10" fill="hold" nodeType="with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randombar(horizontal)">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fade">
                                      <p:cBhvr>
                                        <p:cTn id="35"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ntagon 4"/>
          <p:cNvSpPr/>
          <p:nvPr/>
        </p:nvSpPr>
        <p:spPr>
          <a:xfrm>
            <a:off x="415636" y="382266"/>
            <a:ext cx="2804482" cy="639692"/>
          </a:xfrm>
          <a:prstGeom prst="homePlate">
            <a:avLst/>
          </a:prstGeom>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500" b="1" i="0" u="none" strike="noStrike" kern="0" cap="none" spc="0" normalizeH="0" baseline="0" noProof="0">
                <a:ln>
                  <a:noFill/>
                </a:ln>
                <a:solidFill>
                  <a:srgbClr val="F9EBCD"/>
                </a:solidFill>
                <a:effectLst/>
                <a:uLnTx/>
                <a:uFillTx/>
                <a:latin typeface="Arial"/>
                <a:ea typeface="+mn-ea"/>
                <a:cs typeface="+mn-cs"/>
                <a:sym typeface="Arial"/>
              </a:rPr>
              <a:t>KẾT LUẬN</a:t>
            </a:r>
          </a:p>
        </p:txBody>
      </p:sp>
      <mc:AlternateContent xmlns:mc="http://schemas.openxmlformats.org/markup-compatibility/2006" xmlns:a14="http://schemas.microsoft.com/office/drawing/2010/main">
        <mc:Choice Requires="a14">
          <p:sp>
            <p:nvSpPr>
              <p:cNvPr id="11" name="Rounded Rectangle 10"/>
              <p:cNvSpPr/>
              <p:nvPr/>
            </p:nvSpPr>
            <p:spPr>
              <a:xfrm>
                <a:off x="415636" y="1379528"/>
                <a:ext cx="8296101" cy="32091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lvl="0" algn="just">
                  <a:lnSpc>
                    <a:spcPct val="150000"/>
                  </a:lnSpc>
                </a:pPr>
                <a:r>
                  <a:rPr lang="en-US" sz="2100" b="1">
                    <a:solidFill>
                      <a:srgbClr val="093F51"/>
                    </a:solidFill>
                    <a:latin typeface="+mj-lt"/>
                    <a:ea typeface="Arial" panose="020B0604020202020204" pitchFamily="34" charset="0"/>
                    <a:cs typeface="Times New Roman" panose="02020603050405020304" pitchFamily="18" charset="0"/>
                  </a:rPr>
                  <a:t>Mua trả góp</a:t>
                </a:r>
              </a:p>
              <a:p>
                <a:pPr lvl="0" algn="just">
                  <a:lnSpc>
                    <a:spcPct val="150000"/>
                  </a:lnSpc>
                </a:pPr>
                <a:r>
                  <a:rPr lang="vi-VN" sz="2100" i="1">
                    <a:ea typeface="Times New Roman" panose="02020603050405020304" pitchFamily="18" charset="0"/>
                  </a:rPr>
                  <a:t>Nếu một khoản vay </a:t>
                </a:r>
                <a14:m>
                  <m:oMath xmlns:m="http://schemas.openxmlformats.org/officeDocument/2006/math">
                    <m:sSub>
                      <m:sSubPr>
                        <m:ctrlPr>
                          <a:rPr lang="en-US" sz="2100" i="1">
                            <a:effectLst/>
                            <a:latin typeface="Cambria Math" panose="02040503050406030204" pitchFamily="18" charset="0"/>
                            <a:ea typeface="Times New Roman" panose="02020603050405020304" pitchFamily="18" charset="0"/>
                          </a:rPr>
                        </m:ctrlPr>
                      </m:sSubPr>
                      <m:e>
                        <m:r>
                          <a:rPr lang="vi-VN" sz="2100" i="1">
                            <a:effectLst/>
                            <a:latin typeface="Cambria Math" panose="02040503050406030204" pitchFamily="18" charset="0"/>
                            <a:ea typeface="Times New Roman" panose="02020603050405020304" pitchFamily="18" charset="0"/>
                          </a:rPr>
                          <m:t>𝐴</m:t>
                        </m:r>
                      </m:e>
                      <m:sub>
                        <m:r>
                          <a:rPr lang="vi-VN" sz="2100" i="1">
                            <a:effectLst/>
                            <a:latin typeface="Cambria Math" panose="02040503050406030204" pitchFamily="18" charset="0"/>
                            <a:ea typeface="Times New Roman" panose="02020603050405020304" pitchFamily="18" charset="0"/>
                          </a:rPr>
                          <m:t>𝑝</m:t>
                        </m:r>
                      </m:sub>
                    </m:sSub>
                  </m:oMath>
                </a14:m>
                <a:r>
                  <a:rPr lang="vi-VN" sz="2100" i="1">
                    <a:effectLst/>
                    <a:ea typeface="Dotum" panose="020B0600000101010101" pitchFamily="34" charset="-127"/>
                  </a:rPr>
                  <a:t> phải được trả trong </a:t>
                </a:r>
                <a14:m>
                  <m:oMath xmlns:m="http://schemas.openxmlformats.org/officeDocument/2006/math">
                    <m:r>
                      <a:rPr lang="vi-VN" sz="2100" i="1">
                        <a:effectLst/>
                        <a:latin typeface="Cambria Math" panose="02040503050406030204" pitchFamily="18" charset="0"/>
                        <a:ea typeface="Dotum" panose="020B0600000101010101" pitchFamily="34" charset="-127"/>
                      </a:rPr>
                      <m:t>𝑛</m:t>
                    </m:r>
                    <m:r>
                      <a:rPr lang="vi-VN" sz="2100" i="1">
                        <a:effectLst/>
                        <a:latin typeface="Cambria Math" panose="02040503050406030204" pitchFamily="18" charset="0"/>
                        <a:ea typeface="Dotum" panose="020B0600000101010101" pitchFamily="34" charset="-127"/>
                      </a:rPr>
                      <m:t> </m:t>
                    </m:r>
                  </m:oMath>
                </a14:m>
                <a:r>
                  <a:rPr lang="vi-VN" sz="2100" i="1">
                    <a:effectLst/>
                    <a:ea typeface="Dotum" panose="020B0600000101010101" pitchFamily="34" charset="-127"/>
                  </a:rPr>
                  <a:t>lần thanh toán đều đặn bằng nhau với lãi suất </a:t>
                </a:r>
                <a14:m>
                  <m:oMath xmlns:m="http://schemas.openxmlformats.org/officeDocument/2006/math">
                    <m:r>
                      <a:rPr lang="vi-VN" sz="2100" i="1">
                        <a:effectLst/>
                        <a:latin typeface="Cambria Math" panose="02040503050406030204" pitchFamily="18" charset="0"/>
                        <a:ea typeface="Dotum" panose="020B0600000101010101" pitchFamily="34" charset="-127"/>
                      </a:rPr>
                      <m:t>𝑖</m:t>
                    </m:r>
                  </m:oMath>
                </a14:m>
                <a:r>
                  <a:rPr lang="vi-VN" sz="2100" i="1">
                    <a:effectLst/>
                    <a:ea typeface="Dotum" panose="020B0600000101010101" pitchFamily="34" charset="-127"/>
                  </a:rPr>
                  <a:t> trong mỗi khoảng thời gian thì số thiền </a:t>
                </a:r>
                <a14:m>
                  <m:oMath xmlns:m="http://schemas.openxmlformats.org/officeDocument/2006/math">
                    <m:r>
                      <a:rPr lang="vi-VN" sz="2100" i="1">
                        <a:effectLst/>
                        <a:latin typeface="Cambria Math" panose="02040503050406030204" pitchFamily="18" charset="0"/>
                        <a:ea typeface="Dotum" panose="020B0600000101010101" pitchFamily="34" charset="-127"/>
                      </a:rPr>
                      <m:t>𝑅</m:t>
                    </m:r>
                  </m:oMath>
                </a14:m>
                <a:r>
                  <a:rPr lang="vi-VN" sz="2100" i="1">
                    <a:effectLst/>
                    <a:ea typeface="Dotum" panose="020B0600000101010101" pitchFamily="34" charset="-127"/>
                  </a:rPr>
                  <a:t> của mỗi khoản thanh toán là:</a:t>
                </a:r>
                <a:endParaRPr lang="en-US" sz="2100">
                  <a:effectLst/>
                  <a:ea typeface="Times New Roman" panose="02020603050405020304" pitchFamily="18" charset="0"/>
                </a:endParaRPr>
              </a:p>
              <a:p>
                <a:pPr algn="just">
                  <a:lnSpc>
                    <a:spcPct val="150000"/>
                  </a:lnSpc>
                  <a:spcBef>
                    <a:spcPts val="100"/>
                  </a:spcBef>
                  <a:spcAft>
                    <a:spcPts val="100"/>
                  </a:spcAft>
                </a:pPr>
                <a14:m>
                  <m:oMathPara xmlns:m="http://schemas.openxmlformats.org/officeDocument/2006/math">
                    <m:oMathParaPr>
                      <m:jc m:val="centerGroup"/>
                    </m:oMathParaPr>
                    <m:oMath xmlns:m="http://schemas.openxmlformats.org/officeDocument/2006/math">
                      <m:r>
                        <a:rPr lang="vi-VN" sz="2100" i="1">
                          <a:effectLst/>
                          <a:latin typeface="Cambria Math" panose="02040503050406030204" pitchFamily="18" charset="0"/>
                          <a:ea typeface="Times New Roman" panose="02020603050405020304" pitchFamily="18" charset="0"/>
                        </a:rPr>
                        <m:t>𝑅</m:t>
                      </m:r>
                      <m:r>
                        <a:rPr lang="vi-VN" sz="2100" i="1">
                          <a:effectLst/>
                          <a:latin typeface="Cambria Math" panose="02040503050406030204" pitchFamily="18" charset="0"/>
                          <a:ea typeface="Times New Roman" panose="02020603050405020304" pitchFamily="18" charset="0"/>
                        </a:rPr>
                        <m:t>=</m:t>
                      </m:r>
                      <m:f>
                        <m:fPr>
                          <m:ctrlPr>
                            <a:rPr lang="en-US" sz="2100" i="1">
                              <a:effectLst/>
                              <a:latin typeface="Cambria Math" panose="02040503050406030204" pitchFamily="18" charset="0"/>
                              <a:ea typeface="Times New Roman" panose="02020603050405020304" pitchFamily="18" charset="0"/>
                            </a:rPr>
                          </m:ctrlPr>
                        </m:fPr>
                        <m:num>
                          <m:r>
                            <a:rPr lang="vi-VN" sz="2100" i="1">
                              <a:effectLst/>
                              <a:latin typeface="Cambria Math" panose="02040503050406030204" pitchFamily="18" charset="0"/>
                              <a:ea typeface="Times New Roman" panose="02020603050405020304" pitchFamily="18" charset="0"/>
                            </a:rPr>
                            <m:t>𝑖</m:t>
                          </m:r>
                          <m:r>
                            <a:rPr lang="vi-VN" sz="2100" i="1">
                              <a:effectLst/>
                              <a:latin typeface="Cambria Math" panose="02040503050406030204" pitchFamily="18" charset="0"/>
                              <a:ea typeface="Times New Roman" panose="02020603050405020304" pitchFamily="18" charset="0"/>
                            </a:rPr>
                            <m:t>.</m:t>
                          </m:r>
                          <m:sSub>
                            <m:sSubPr>
                              <m:ctrlPr>
                                <a:rPr lang="en-US" sz="2100" i="1">
                                  <a:effectLst/>
                                  <a:latin typeface="Cambria Math" panose="02040503050406030204" pitchFamily="18" charset="0"/>
                                  <a:ea typeface="Times New Roman" panose="02020603050405020304" pitchFamily="18" charset="0"/>
                                </a:rPr>
                              </m:ctrlPr>
                            </m:sSubPr>
                            <m:e>
                              <m:r>
                                <a:rPr lang="vi-VN" sz="2100" i="1">
                                  <a:effectLst/>
                                  <a:latin typeface="Cambria Math" panose="02040503050406030204" pitchFamily="18" charset="0"/>
                                  <a:ea typeface="Times New Roman" panose="02020603050405020304" pitchFamily="18" charset="0"/>
                                </a:rPr>
                                <m:t>𝐴</m:t>
                              </m:r>
                            </m:e>
                            <m:sub>
                              <m:r>
                                <a:rPr lang="vi-VN" sz="2100" i="1">
                                  <a:effectLst/>
                                  <a:latin typeface="Cambria Math" panose="02040503050406030204" pitchFamily="18" charset="0"/>
                                  <a:ea typeface="Times New Roman" panose="02020603050405020304" pitchFamily="18" charset="0"/>
                                </a:rPr>
                                <m:t>𝑝</m:t>
                              </m:r>
                            </m:sub>
                          </m:sSub>
                        </m:num>
                        <m:den>
                          <m:r>
                            <a:rPr lang="vi-VN" sz="2100" i="1">
                              <a:effectLst/>
                              <a:latin typeface="Cambria Math" panose="02040503050406030204" pitchFamily="18" charset="0"/>
                              <a:ea typeface="Times New Roman" panose="02020603050405020304" pitchFamily="18" charset="0"/>
                            </a:rPr>
                            <m:t>1−</m:t>
                          </m:r>
                          <m:sSup>
                            <m:sSupPr>
                              <m:ctrlPr>
                                <a:rPr lang="en-US" sz="2100" i="1">
                                  <a:effectLst/>
                                  <a:latin typeface="Cambria Math" panose="02040503050406030204" pitchFamily="18" charset="0"/>
                                  <a:ea typeface="Times New Roman" panose="02020603050405020304" pitchFamily="18" charset="0"/>
                                </a:rPr>
                              </m:ctrlPr>
                            </m:sSupPr>
                            <m:e>
                              <m:d>
                                <m:dPr>
                                  <m:ctrlPr>
                                    <a:rPr lang="en-US" sz="2100" i="1">
                                      <a:effectLst/>
                                      <a:latin typeface="Cambria Math" panose="02040503050406030204" pitchFamily="18" charset="0"/>
                                      <a:ea typeface="Times New Roman" panose="02020603050405020304" pitchFamily="18" charset="0"/>
                                    </a:rPr>
                                  </m:ctrlPr>
                                </m:dPr>
                                <m:e>
                                  <m:r>
                                    <a:rPr lang="vi-VN" sz="2100" i="1">
                                      <a:effectLst/>
                                      <a:latin typeface="Cambria Math" panose="02040503050406030204" pitchFamily="18" charset="0"/>
                                      <a:ea typeface="Times New Roman" panose="02020603050405020304" pitchFamily="18" charset="0"/>
                                    </a:rPr>
                                    <m:t>1+</m:t>
                                  </m:r>
                                  <m:r>
                                    <a:rPr lang="vi-VN" sz="2100" i="1">
                                      <a:effectLst/>
                                      <a:latin typeface="Cambria Math" panose="02040503050406030204" pitchFamily="18" charset="0"/>
                                      <a:ea typeface="Times New Roman" panose="02020603050405020304" pitchFamily="18" charset="0"/>
                                    </a:rPr>
                                    <m:t>𝑖</m:t>
                                  </m:r>
                                </m:e>
                              </m:d>
                            </m:e>
                            <m:sup>
                              <m:r>
                                <a:rPr lang="vi-VN" sz="2100" i="1">
                                  <a:effectLst/>
                                  <a:latin typeface="Cambria Math" panose="02040503050406030204" pitchFamily="18" charset="0"/>
                                  <a:ea typeface="Times New Roman" panose="02020603050405020304" pitchFamily="18" charset="0"/>
                                </a:rPr>
                                <m:t>−</m:t>
                              </m:r>
                              <m:r>
                                <a:rPr lang="vi-VN" sz="2100" i="1">
                                  <a:effectLst/>
                                  <a:latin typeface="Cambria Math" panose="02040503050406030204" pitchFamily="18" charset="0"/>
                                  <a:ea typeface="Times New Roman" panose="02020603050405020304" pitchFamily="18" charset="0"/>
                                </a:rPr>
                                <m:t>𝑛</m:t>
                              </m:r>
                            </m:sup>
                          </m:sSup>
                        </m:den>
                      </m:f>
                    </m:oMath>
                  </m:oMathPara>
                </a14:m>
                <a:endParaRPr lang="en-US" sz="2100">
                  <a:effectLst/>
                  <a:ea typeface="Times New Roman" panose="02020603050405020304" pitchFamily="18" charset="0"/>
                </a:endParaRPr>
              </a:p>
            </p:txBody>
          </p:sp>
        </mc:Choice>
        <mc:Fallback xmlns="">
          <p:sp>
            <p:nvSpPr>
              <p:cNvPr id="11" name="Rounded Rectangle 10"/>
              <p:cNvSpPr>
                <a:spLocks noRot="1" noChangeAspect="1" noMove="1" noResize="1" noEditPoints="1" noAdjustHandles="1" noChangeArrowheads="1" noChangeShapeType="1" noTextEdit="1"/>
              </p:cNvSpPr>
              <p:nvPr/>
            </p:nvSpPr>
            <p:spPr>
              <a:xfrm>
                <a:off x="415636" y="1379528"/>
                <a:ext cx="8296101" cy="3209100"/>
              </a:xfrm>
              <a:prstGeom prst="roundRect">
                <a:avLst/>
              </a:prstGeom>
              <a:blipFill>
                <a:blip r:embed="rId2"/>
                <a:stretch>
                  <a:fillRect/>
                </a:stretch>
              </a:blipFill>
            </p:spPr>
            <p:txBody>
              <a:bodyPr/>
              <a:lstStyle/>
              <a:p>
                <a:r>
                  <a:rPr lang="en-US">
                    <a:noFill/>
                  </a:rPr>
                  <a:t> </a:t>
                </a:r>
              </a:p>
            </p:txBody>
          </p:sp>
        </mc:Fallback>
      </mc:AlternateContent>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l="27261" t="22325" r="28088" b="23515"/>
          <a:stretch/>
        </p:blipFill>
        <p:spPr>
          <a:xfrm>
            <a:off x="7738939" y="693799"/>
            <a:ext cx="856419" cy="1038804"/>
          </a:xfrm>
          <a:prstGeom prst="rect">
            <a:avLst/>
          </a:prstGeom>
        </p:spPr>
      </p:pic>
    </p:spTree>
    <p:extLst>
      <p:ext uri="{BB962C8B-B14F-4D97-AF65-F5344CB8AC3E}">
        <p14:creationId xmlns:p14="http://schemas.microsoft.com/office/powerpoint/2010/main" val="2415243584"/>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par>
                                <p:cTn id="13" presetID="14" presetClass="entr" presetSubtype="1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80280" y="603361"/>
            <a:ext cx="8389646" cy="1293046"/>
          </a:xfrm>
          <a:prstGeom prst="rect">
            <a:avLst/>
          </a:prstGeom>
        </p:spPr>
        <p:txBody>
          <a:bodyPr wrap="square">
            <a:spAutoFit/>
          </a:bodyPr>
          <a:lstStyle/>
          <a:p>
            <a:pPr lvl="0" algn="just">
              <a:lnSpc>
                <a:spcPct val="160000"/>
              </a:lnSpc>
            </a:pPr>
            <a:r>
              <a:rPr lang="vi-VN" sz="1700">
                <a:latin typeface="Arial" panose="020B0604020202020204" pitchFamily="34" charset="0"/>
              </a:rPr>
              <a:t>Một cặp vợ chồng trẻ vay ngân hàng 1 tỉ đồng với lãi suất 9% một năm để mua nhà. Họ dự định sẽ trả góp hằng tháng trong vòng 10 năm để hoàn trả khoản vay này. Hỏi mỗi tháng họ sẽ phải trả cho ngân hàng bao nhiêu tiền?</a:t>
            </a:r>
            <a:endParaRPr kumimoji="0" lang="en-US" sz="1700" b="0" i="0" u="none" strike="noStrike" kern="0" cap="none" spc="0" normalizeH="0" baseline="0" noProof="0">
              <a:ln>
                <a:noFill/>
              </a:ln>
              <a:solidFill>
                <a:srgbClr val="000000"/>
              </a:solidFill>
              <a:effectLst/>
              <a:uLnTx/>
              <a:uFillTx/>
              <a:sym typeface="Arial"/>
            </a:endParaRPr>
          </a:p>
        </p:txBody>
      </p:sp>
      <p:pic>
        <p:nvPicPr>
          <p:cNvPr id="11" name="Picture 10"/>
          <p:cNvPicPr>
            <a:picLocks noChangeAspect="1"/>
          </p:cNvPicPr>
          <p:nvPr/>
        </p:nvPicPr>
        <p:blipFill>
          <a:blip r:embed="rId2"/>
          <a:stretch>
            <a:fillRect/>
          </a:stretch>
        </p:blipFill>
        <p:spPr>
          <a:xfrm>
            <a:off x="8039613" y="4002000"/>
            <a:ext cx="730313" cy="806975"/>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380280" y="2267275"/>
                <a:ext cx="8389646" cy="2672206"/>
              </a:xfrm>
              <a:prstGeom prst="rect">
                <a:avLst/>
              </a:prstGeom>
            </p:spPr>
            <p:txBody>
              <a:bodyPr wrap="square">
                <a:spAutoFit/>
              </a:bodyPr>
              <a:lstStyle/>
              <a:p>
                <a:pPr algn="just">
                  <a:lnSpc>
                    <a:spcPct val="150000"/>
                  </a:lnSpc>
                </a:pPr>
                <a:r>
                  <a:rPr lang="vi-VN" sz="1700">
                    <a:latin typeface="+mn-lt"/>
                    <a:ea typeface="Times New Roman" panose="02020603050405020304" pitchFamily="18" charset="0"/>
                  </a:rPr>
                  <a:t>Ta có: 10 năm = 120 tháng </a:t>
                </a:r>
                <a14:m>
                  <m:oMath xmlns:m="http://schemas.openxmlformats.org/officeDocument/2006/math">
                    <m:r>
                      <a:rPr lang="en-US" sz="1700" b="0" i="0" smtClean="0">
                        <a:effectLst/>
                        <a:latin typeface="Cambria Math" panose="02040503050406030204" pitchFamily="18" charset="0"/>
                        <a:ea typeface="Times New Roman" panose="02020603050405020304" pitchFamily="18" charset="0"/>
                      </a:rPr>
                      <m:t>⇒</m:t>
                    </m:r>
                    <m:r>
                      <a:rPr lang="vi-VN" sz="1700" i="1">
                        <a:effectLst/>
                        <a:latin typeface="Cambria Math" panose="02040503050406030204" pitchFamily="18" charset="0"/>
                        <a:ea typeface="Times New Roman" panose="02020603050405020304" pitchFamily="18" charset="0"/>
                      </a:rPr>
                      <m:t>𝑛</m:t>
                    </m:r>
                    <m:r>
                      <a:rPr lang="vi-VN" sz="1700" i="1">
                        <a:effectLst/>
                        <a:latin typeface="Cambria Math" panose="02040503050406030204" pitchFamily="18" charset="0"/>
                        <a:ea typeface="Times New Roman" panose="02020603050405020304" pitchFamily="18" charset="0"/>
                      </a:rPr>
                      <m:t>=120</m:t>
                    </m:r>
                  </m:oMath>
                </a14:m>
                <a:endParaRPr lang="en-US" sz="1700">
                  <a:effectLst/>
                  <a:latin typeface="+mn-lt"/>
                  <a:ea typeface="Times New Roman" panose="02020603050405020304" pitchFamily="18" charset="0"/>
                </a:endParaRPr>
              </a:p>
              <a:p>
                <a:pPr algn="just">
                  <a:lnSpc>
                    <a:spcPct val="150000"/>
                  </a:lnSpc>
                </a:pPr>
                <a:r>
                  <a:rPr lang="vi-VN" sz="1700">
                    <a:effectLst/>
                    <a:latin typeface="+mn-lt"/>
                    <a:ea typeface="Dotum" panose="020B0600000101010101" pitchFamily="34" charset="-127"/>
                  </a:rPr>
                  <a:t>Lãi suất hàng tháng là </a:t>
                </a:r>
                <a14:m>
                  <m:oMath xmlns:m="http://schemas.openxmlformats.org/officeDocument/2006/math">
                    <m:r>
                      <a:rPr lang="vi-VN" sz="1700" i="1">
                        <a:effectLst/>
                        <a:latin typeface="Cambria Math" panose="02040503050406030204" pitchFamily="18" charset="0"/>
                        <a:ea typeface="Dotum" panose="020B0600000101010101" pitchFamily="34" charset="-127"/>
                      </a:rPr>
                      <m:t>𝑖</m:t>
                    </m:r>
                    <m:r>
                      <a:rPr lang="vi-VN" sz="1700" i="1">
                        <a:effectLst/>
                        <a:latin typeface="Cambria Math" panose="02040503050406030204" pitchFamily="18" charset="0"/>
                        <a:ea typeface="Dotum" panose="020B0600000101010101" pitchFamily="34" charset="-127"/>
                      </a:rPr>
                      <m:t>=0,75%</m:t>
                    </m:r>
                  </m:oMath>
                </a14:m>
                <a:endParaRPr lang="en-US" sz="1700">
                  <a:effectLst/>
                  <a:latin typeface="+mn-lt"/>
                  <a:ea typeface="Times New Roman" panose="02020603050405020304" pitchFamily="18" charset="0"/>
                </a:endParaRPr>
              </a:p>
              <a:p>
                <a:pPr algn="just">
                  <a:lnSpc>
                    <a:spcPct val="150000"/>
                  </a:lnSpc>
                </a:pPr>
                <a:r>
                  <a:rPr lang="vi-VN" sz="1700">
                    <a:effectLst/>
                    <a:latin typeface="+mn-lt"/>
                    <a:ea typeface="Dotum" panose="020B0600000101010101" pitchFamily="34" charset="-127"/>
                  </a:rPr>
                  <a:t>Số tiền vay là </a:t>
                </a:r>
                <a14:m>
                  <m:oMath xmlns:m="http://schemas.openxmlformats.org/officeDocument/2006/math">
                    <m:sSub>
                      <m:sSubPr>
                        <m:ctrlPr>
                          <a:rPr lang="en-US" sz="1700" i="1">
                            <a:effectLst/>
                            <a:latin typeface="Cambria Math" panose="02040503050406030204" pitchFamily="18" charset="0"/>
                            <a:ea typeface="Dotum" panose="020B0600000101010101" pitchFamily="34" charset="-127"/>
                          </a:rPr>
                        </m:ctrlPr>
                      </m:sSubPr>
                      <m:e>
                        <m:r>
                          <a:rPr lang="vi-VN" sz="1700" i="1">
                            <a:effectLst/>
                            <a:latin typeface="Cambria Math" panose="02040503050406030204" pitchFamily="18" charset="0"/>
                            <a:ea typeface="Dotum" panose="020B0600000101010101" pitchFamily="34" charset="-127"/>
                          </a:rPr>
                          <m:t>𝐴</m:t>
                        </m:r>
                      </m:e>
                      <m:sub>
                        <m:r>
                          <a:rPr lang="vi-VN" sz="1700" i="1">
                            <a:effectLst/>
                            <a:latin typeface="Cambria Math" panose="02040503050406030204" pitchFamily="18" charset="0"/>
                            <a:ea typeface="Dotum" panose="020B0600000101010101" pitchFamily="34" charset="-127"/>
                          </a:rPr>
                          <m:t>𝑝</m:t>
                        </m:r>
                      </m:sub>
                    </m:sSub>
                    <m:r>
                      <a:rPr lang="vi-VN" sz="1700" i="1">
                        <a:effectLst/>
                        <a:latin typeface="Cambria Math" panose="02040503050406030204" pitchFamily="18" charset="0"/>
                        <a:ea typeface="Dotum" panose="020B0600000101010101" pitchFamily="34" charset="-127"/>
                      </a:rPr>
                      <m:t>=1</m:t>
                    </m:r>
                  </m:oMath>
                </a14:m>
                <a:r>
                  <a:rPr lang="vi-VN" sz="1700">
                    <a:effectLst/>
                    <a:latin typeface="+mn-lt"/>
                    <a:ea typeface="Dotum" panose="020B0600000101010101" pitchFamily="34" charset="-127"/>
                  </a:rPr>
                  <a:t> tỉ đồng = </a:t>
                </a:r>
                <a14:m>
                  <m:oMath xmlns:m="http://schemas.openxmlformats.org/officeDocument/2006/math">
                    <m:r>
                      <a:rPr lang="vi-VN" sz="1700" i="1">
                        <a:effectLst/>
                        <a:latin typeface="Cambria Math" panose="02040503050406030204" pitchFamily="18" charset="0"/>
                        <a:ea typeface="Dotum" panose="020B0600000101010101" pitchFamily="34" charset="-127"/>
                      </a:rPr>
                      <m:t>1 000</m:t>
                    </m:r>
                  </m:oMath>
                </a14:m>
                <a:r>
                  <a:rPr lang="vi-VN" sz="1700">
                    <a:effectLst/>
                    <a:latin typeface="+mn-lt"/>
                    <a:ea typeface="Dotum" panose="020B0600000101010101" pitchFamily="34" charset="-127"/>
                  </a:rPr>
                  <a:t> triệu đồng.</a:t>
                </a:r>
                <a:endParaRPr lang="en-US" sz="1700">
                  <a:effectLst/>
                  <a:latin typeface="+mn-lt"/>
                  <a:ea typeface="Times New Roman" panose="02020603050405020304" pitchFamily="18" charset="0"/>
                </a:endParaRPr>
              </a:p>
              <a:p>
                <a:pPr algn="just">
                  <a:lnSpc>
                    <a:spcPct val="150000"/>
                  </a:lnSpc>
                </a:pPr>
                <a:r>
                  <a:rPr lang="vi-VN" sz="1700">
                    <a:effectLst/>
                    <a:latin typeface="+mn-lt"/>
                    <a:ea typeface="Dotum" panose="020B0600000101010101" pitchFamily="34" charset="-127"/>
                  </a:rPr>
                  <a:t>Số tiền mỗi tháng họ sẽ phải trả cho ngân hàng là:</a:t>
                </a:r>
                <a:endParaRPr lang="en-US" sz="1700">
                  <a:effectLst/>
                  <a:latin typeface="+mn-lt"/>
                  <a:ea typeface="Times New Roman" panose="02020603050405020304" pitchFamily="18" charset="0"/>
                </a:endParaRPr>
              </a:p>
              <a:p>
                <a:pPr algn="ctr">
                  <a:lnSpc>
                    <a:spcPct val="150000"/>
                  </a:lnSpc>
                </a:pPr>
                <a14:m>
                  <m:oMath xmlns:m="http://schemas.openxmlformats.org/officeDocument/2006/math">
                    <m:r>
                      <a:rPr lang="vi-VN" sz="1700" i="1">
                        <a:effectLst/>
                        <a:latin typeface="Cambria Math" panose="02040503050406030204" pitchFamily="18" charset="0"/>
                        <a:ea typeface="Times New Roman" panose="02020603050405020304" pitchFamily="18" charset="0"/>
                      </a:rPr>
                      <m:t>𝑅</m:t>
                    </m:r>
                    <m:r>
                      <a:rPr lang="vi-VN" sz="1700" i="1">
                        <a:effectLst/>
                        <a:latin typeface="Cambria Math" panose="02040503050406030204" pitchFamily="18" charset="0"/>
                        <a:ea typeface="Times New Roman" panose="02020603050405020304" pitchFamily="18" charset="0"/>
                      </a:rPr>
                      <m:t>=</m:t>
                    </m:r>
                    <m:f>
                      <m:fPr>
                        <m:ctrlPr>
                          <a:rPr lang="en-US" sz="1700" i="1">
                            <a:effectLst/>
                            <a:latin typeface="Cambria Math" panose="02040503050406030204" pitchFamily="18" charset="0"/>
                            <a:ea typeface="Times New Roman" panose="02020603050405020304" pitchFamily="18" charset="0"/>
                          </a:rPr>
                        </m:ctrlPr>
                      </m:fPr>
                      <m:num>
                        <m:r>
                          <a:rPr lang="vi-VN" sz="1700" i="1">
                            <a:effectLst/>
                            <a:latin typeface="Cambria Math" panose="02040503050406030204" pitchFamily="18" charset="0"/>
                            <a:ea typeface="Times New Roman" panose="02020603050405020304" pitchFamily="18" charset="0"/>
                          </a:rPr>
                          <m:t>𝑖</m:t>
                        </m:r>
                        <m:r>
                          <a:rPr lang="vi-VN" sz="1700" i="1">
                            <a:effectLst/>
                            <a:latin typeface="Cambria Math" panose="02040503050406030204" pitchFamily="18" charset="0"/>
                            <a:ea typeface="Times New Roman" panose="02020603050405020304" pitchFamily="18" charset="0"/>
                          </a:rPr>
                          <m:t>.</m:t>
                        </m:r>
                        <m:sSub>
                          <m:sSubPr>
                            <m:ctrlPr>
                              <a:rPr lang="en-US" sz="1700" i="1">
                                <a:effectLst/>
                                <a:latin typeface="Cambria Math" panose="02040503050406030204" pitchFamily="18" charset="0"/>
                                <a:ea typeface="Times New Roman" panose="02020603050405020304" pitchFamily="18" charset="0"/>
                              </a:rPr>
                            </m:ctrlPr>
                          </m:sSubPr>
                          <m:e>
                            <m:r>
                              <a:rPr lang="vi-VN" sz="1700" i="1">
                                <a:effectLst/>
                                <a:latin typeface="Cambria Math" panose="02040503050406030204" pitchFamily="18" charset="0"/>
                                <a:ea typeface="Times New Roman" panose="02020603050405020304" pitchFamily="18" charset="0"/>
                              </a:rPr>
                              <m:t>𝐴</m:t>
                            </m:r>
                          </m:e>
                          <m:sub>
                            <m:r>
                              <a:rPr lang="vi-VN" sz="1700" i="1">
                                <a:effectLst/>
                                <a:latin typeface="Cambria Math" panose="02040503050406030204" pitchFamily="18" charset="0"/>
                                <a:ea typeface="Times New Roman" panose="02020603050405020304" pitchFamily="18" charset="0"/>
                              </a:rPr>
                              <m:t>𝑝</m:t>
                            </m:r>
                          </m:sub>
                        </m:sSub>
                      </m:num>
                      <m:den>
                        <m:r>
                          <a:rPr lang="vi-VN" sz="1700" i="1">
                            <a:effectLst/>
                            <a:latin typeface="Cambria Math" panose="02040503050406030204" pitchFamily="18" charset="0"/>
                            <a:ea typeface="Times New Roman" panose="02020603050405020304" pitchFamily="18" charset="0"/>
                          </a:rPr>
                          <m:t>1−</m:t>
                        </m:r>
                        <m:sSup>
                          <m:sSupPr>
                            <m:ctrlPr>
                              <a:rPr lang="en-US" sz="1700" i="1">
                                <a:effectLst/>
                                <a:latin typeface="Cambria Math" panose="02040503050406030204" pitchFamily="18" charset="0"/>
                                <a:ea typeface="Times New Roman" panose="02020603050405020304" pitchFamily="18" charset="0"/>
                              </a:rPr>
                            </m:ctrlPr>
                          </m:sSupPr>
                          <m:e>
                            <m:d>
                              <m:dPr>
                                <m:ctrlPr>
                                  <a:rPr lang="en-US" sz="1700" i="1">
                                    <a:effectLst/>
                                    <a:latin typeface="Cambria Math" panose="02040503050406030204" pitchFamily="18" charset="0"/>
                                    <a:ea typeface="Times New Roman" panose="02020603050405020304" pitchFamily="18" charset="0"/>
                                  </a:rPr>
                                </m:ctrlPr>
                              </m:dPr>
                              <m:e>
                                <m:r>
                                  <a:rPr lang="vi-VN" sz="1700" i="1">
                                    <a:effectLst/>
                                    <a:latin typeface="Cambria Math" panose="02040503050406030204" pitchFamily="18" charset="0"/>
                                    <a:ea typeface="Times New Roman" panose="02020603050405020304" pitchFamily="18" charset="0"/>
                                  </a:rPr>
                                  <m:t>1+</m:t>
                                </m:r>
                                <m:r>
                                  <a:rPr lang="vi-VN" sz="1700" i="1">
                                    <a:effectLst/>
                                    <a:latin typeface="Cambria Math" panose="02040503050406030204" pitchFamily="18" charset="0"/>
                                    <a:ea typeface="Times New Roman" panose="02020603050405020304" pitchFamily="18" charset="0"/>
                                  </a:rPr>
                                  <m:t>𝑖</m:t>
                                </m:r>
                              </m:e>
                            </m:d>
                          </m:e>
                          <m:sup>
                            <m:r>
                              <a:rPr lang="vi-VN" sz="1700" i="1">
                                <a:effectLst/>
                                <a:latin typeface="Cambria Math" panose="02040503050406030204" pitchFamily="18" charset="0"/>
                                <a:ea typeface="Times New Roman" panose="02020603050405020304" pitchFamily="18" charset="0"/>
                              </a:rPr>
                              <m:t>−</m:t>
                            </m:r>
                            <m:r>
                              <a:rPr lang="vi-VN" sz="1700" i="1">
                                <a:effectLst/>
                                <a:latin typeface="Cambria Math" panose="02040503050406030204" pitchFamily="18" charset="0"/>
                                <a:ea typeface="Times New Roman" panose="02020603050405020304" pitchFamily="18" charset="0"/>
                              </a:rPr>
                              <m:t>𝑛</m:t>
                            </m:r>
                          </m:sup>
                        </m:sSup>
                      </m:den>
                    </m:f>
                    <m:r>
                      <a:rPr lang="vi-VN" sz="1700" i="1">
                        <a:effectLst/>
                        <a:latin typeface="Cambria Math" panose="02040503050406030204" pitchFamily="18" charset="0"/>
                        <a:ea typeface="Times New Roman" panose="02020603050405020304" pitchFamily="18" charset="0"/>
                      </a:rPr>
                      <m:t>=</m:t>
                    </m:r>
                    <m:f>
                      <m:fPr>
                        <m:ctrlPr>
                          <a:rPr lang="en-US" sz="1700" i="1">
                            <a:effectLst/>
                            <a:latin typeface="Cambria Math" panose="02040503050406030204" pitchFamily="18" charset="0"/>
                            <a:ea typeface="Times New Roman" panose="02020603050405020304" pitchFamily="18" charset="0"/>
                          </a:rPr>
                        </m:ctrlPr>
                      </m:fPr>
                      <m:num>
                        <m:r>
                          <a:rPr lang="vi-VN" sz="1700" i="1">
                            <a:effectLst/>
                            <a:latin typeface="Cambria Math" panose="02040503050406030204" pitchFamily="18" charset="0"/>
                            <a:ea typeface="Times New Roman" panose="02020603050405020304" pitchFamily="18" charset="0"/>
                          </a:rPr>
                          <m:t>0,75%.1000</m:t>
                        </m:r>
                      </m:num>
                      <m:den>
                        <m:r>
                          <a:rPr lang="vi-VN" sz="1700" i="1">
                            <a:effectLst/>
                            <a:latin typeface="Cambria Math" panose="02040503050406030204" pitchFamily="18" charset="0"/>
                            <a:ea typeface="Times New Roman" panose="02020603050405020304" pitchFamily="18" charset="0"/>
                          </a:rPr>
                          <m:t>1−</m:t>
                        </m:r>
                        <m:sSup>
                          <m:sSupPr>
                            <m:ctrlPr>
                              <a:rPr lang="en-US" sz="1700" i="1">
                                <a:effectLst/>
                                <a:latin typeface="Cambria Math" panose="02040503050406030204" pitchFamily="18" charset="0"/>
                                <a:ea typeface="Times New Roman" panose="02020603050405020304" pitchFamily="18" charset="0"/>
                              </a:rPr>
                            </m:ctrlPr>
                          </m:sSupPr>
                          <m:e>
                            <m:d>
                              <m:dPr>
                                <m:ctrlPr>
                                  <a:rPr lang="en-US" sz="1700" i="1">
                                    <a:effectLst/>
                                    <a:latin typeface="Cambria Math" panose="02040503050406030204" pitchFamily="18" charset="0"/>
                                    <a:ea typeface="Times New Roman" panose="02020603050405020304" pitchFamily="18" charset="0"/>
                                  </a:rPr>
                                </m:ctrlPr>
                              </m:dPr>
                              <m:e>
                                <m:r>
                                  <a:rPr lang="vi-VN" sz="1700" i="1">
                                    <a:effectLst/>
                                    <a:latin typeface="Cambria Math" panose="02040503050406030204" pitchFamily="18" charset="0"/>
                                    <a:ea typeface="Times New Roman" panose="02020603050405020304" pitchFamily="18" charset="0"/>
                                  </a:rPr>
                                  <m:t>1+0,75%</m:t>
                                </m:r>
                              </m:e>
                            </m:d>
                          </m:e>
                          <m:sup>
                            <m:r>
                              <a:rPr lang="vi-VN" sz="1700" i="1">
                                <a:effectLst/>
                                <a:latin typeface="Cambria Math" panose="02040503050406030204" pitchFamily="18" charset="0"/>
                                <a:ea typeface="Times New Roman" panose="02020603050405020304" pitchFamily="18" charset="0"/>
                              </a:rPr>
                              <m:t>−120</m:t>
                            </m:r>
                          </m:sup>
                        </m:sSup>
                      </m:den>
                    </m:f>
                    <m:r>
                      <a:rPr lang="vi-VN" sz="1700" i="1">
                        <a:effectLst/>
                        <a:latin typeface="Cambria Math" panose="02040503050406030204" pitchFamily="18" charset="0"/>
                        <a:ea typeface="Dotum" panose="020B0600000101010101" pitchFamily="34" charset="-127"/>
                      </a:rPr>
                      <m:t>≈12,67</m:t>
                    </m:r>
                  </m:oMath>
                </a14:m>
                <a:r>
                  <a:rPr lang="vi-VN" sz="1700">
                    <a:effectLst/>
                    <a:latin typeface="+mn-lt"/>
                    <a:ea typeface="Dotum" panose="020B0600000101010101" pitchFamily="34" charset="-127"/>
                  </a:rPr>
                  <a:t> (triệu đồng). </a:t>
                </a:r>
                <a:endParaRPr lang="en-US" sz="1700">
                  <a:effectLst/>
                  <a:latin typeface="+mn-lt"/>
                  <a:ea typeface="Times New Roman" panose="02020603050405020304" pitchFamily="18" charset="0"/>
                </a:endParaRPr>
              </a:p>
              <a:p>
                <a:pPr algn="just">
                  <a:lnSpc>
                    <a:spcPct val="150000"/>
                  </a:lnSpc>
                </a:pPr>
                <a:r>
                  <a:rPr lang="vi-VN" sz="1700">
                    <a:effectLst/>
                    <a:latin typeface="+mn-lt"/>
                    <a:ea typeface="Times New Roman" panose="02020603050405020304" pitchFamily="18" charset="0"/>
                  </a:rPr>
                  <a:t>Vậy mỗi tháng họ phải trả cho ngân hàng khoảng </a:t>
                </a:r>
                <a14:m>
                  <m:oMath xmlns:m="http://schemas.openxmlformats.org/officeDocument/2006/math">
                    <m:r>
                      <a:rPr lang="vi-VN" sz="1700" i="1">
                        <a:effectLst/>
                        <a:latin typeface="Cambria Math" panose="02040503050406030204" pitchFamily="18" charset="0"/>
                        <a:ea typeface="Times New Roman" panose="02020603050405020304" pitchFamily="18" charset="0"/>
                      </a:rPr>
                      <m:t>12,67</m:t>
                    </m:r>
                  </m:oMath>
                </a14:m>
                <a:r>
                  <a:rPr lang="vi-VN" sz="1700">
                    <a:effectLst/>
                    <a:latin typeface="+mn-lt"/>
                    <a:ea typeface="Times New Roman" panose="02020603050405020304" pitchFamily="18" charset="0"/>
                  </a:rPr>
                  <a:t> triệu đồng.</a:t>
                </a:r>
                <a:endParaRPr lang="en-US" sz="1700">
                  <a:effectLst/>
                  <a:latin typeface="+mn-lt"/>
                  <a:ea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380280" y="2267275"/>
                <a:ext cx="8389646" cy="2672206"/>
              </a:xfrm>
              <a:prstGeom prst="rect">
                <a:avLst/>
              </a:prstGeom>
              <a:blipFill>
                <a:blip r:embed="rId3"/>
                <a:stretch>
                  <a:fillRect l="-436" b="-2283"/>
                </a:stretch>
              </a:blipFill>
            </p:spPr>
            <p:txBody>
              <a:bodyPr/>
              <a:lstStyle/>
              <a:p>
                <a:r>
                  <a:rPr lang="en-US">
                    <a:noFill/>
                  </a:rPr>
                  <a:t> </a:t>
                </a:r>
              </a:p>
            </p:txBody>
          </p:sp>
        </mc:Fallback>
      </mc:AlternateContent>
      <p:sp>
        <p:nvSpPr>
          <p:cNvPr id="12" name="Rectangle 11"/>
          <p:cNvSpPr/>
          <p:nvPr/>
        </p:nvSpPr>
        <p:spPr>
          <a:xfrm>
            <a:off x="4239915" y="1926961"/>
            <a:ext cx="670376" cy="35394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700" b="1" i="1" u="sng" strike="noStrike" kern="0" cap="none" spc="0" normalizeH="0" baseline="0" noProof="0">
                <a:ln>
                  <a:noFill/>
                </a:ln>
                <a:solidFill>
                  <a:srgbClr val="4C2E8C">
                    <a:lumMod val="75000"/>
                  </a:srgbClr>
                </a:solidFill>
                <a:effectLst/>
                <a:uLnTx/>
                <a:uFillTx/>
                <a:latin typeface="+mn-lt"/>
                <a:ea typeface="Times New Roman" panose="02020603050405020304" pitchFamily="18" charset="0"/>
                <a:cs typeface="Arial" panose="020B0604020202020204" pitchFamily="34" charset="0"/>
                <a:sym typeface="Arial"/>
              </a:rPr>
              <a:t>Giải:</a:t>
            </a:r>
            <a:endParaRPr kumimoji="0" lang="en-US" sz="1700" b="1" i="1" u="sng" strike="noStrike" kern="0" cap="none" spc="0" normalizeH="0" baseline="0" noProof="0">
              <a:ln>
                <a:noFill/>
              </a:ln>
              <a:solidFill>
                <a:srgbClr val="4C2E8C">
                  <a:lumMod val="75000"/>
                </a:srgbClr>
              </a:solidFill>
              <a:effectLst/>
              <a:uLnTx/>
              <a:uFillTx/>
              <a:latin typeface="+mn-lt"/>
              <a:sym typeface="Arial"/>
            </a:endParaRPr>
          </a:p>
        </p:txBody>
      </p:sp>
      <p:sp>
        <p:nvSpPr>
          <p:cNvPr id="5" name="Rectangle 4"/>
          <p:cNvSpPr/>
          <p:nvPr/>
        </p:nvSpPr>
        <p:spPr>
          <a:xfrm>
            <a:off x="380280" y="224180"/>
            <a:ext cx="1923925" cy="430887"/>
          </a:xfrm>
          <a:prstGeom prst="rect">
            <a:avLst/>
          </a:prstGeom>
        </p:spPr>
        <p:txBody>
          <a:bodyPr wrap="none">
            <a:spAutoFit/>
          </a:bodyPr>
          <a:lstStyle/>
          <a:p>
            <a:pPr lvl="0" algn="ctr">
              <a:defRPr/>
            </a:pPr>
            <a:r>
              <a:rPr lang="en-US" sz="2200" b="1">
                <a:solidFill>
                  <a:srgbClr val="C00000"/>
                </a:solidFill>
              </a:rPr>
              <a:t>VẬN DỤNG 3</a:t>
            </a:r>
            <a:endParaRPr lang="en-US" sz="2200" b="1" dirty="0">
              <a:solidFill>
                <a:srgbClr val="C00000"/>
              </a:solidFill>
            </a:endParaRPr>
          </a:p>
        </p:txBody>
      </p:sp>
    </p:spTree>
    <p:extLst>
      <p:ext uri="{BB962C8B-B14F-4D97-AF65-F5344CB8AC3E}">
        <p14:creationId xmlns:p14="http://schemas.microsoft.com/office/powerpoint/2010/main" val="4270115738"/>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anim calcmode="lin" valueType="num">
                                      <p:cBhvr>
                                        <p:cTn id="13" dur="500" fill="hold"/>
                                        <p:tgtEl>
                                          <p:spTgt spid="10"/>
                                        </p:tgtEl>
                                        <p:attrNameLst>
                                          <p:attrName>ppt_x</p:attrName>
                                        </p:attrNameLst>
                                      </p:cBhvr>
                                      <p:tavLst>
                                        <p:tav tm="0">
                                          <p:val>
                                            <p:strVal val="#ppt_x"/>
                                          </p:val>
                                        </p:tav>
                                        <p:tav tm="100000">
                                          <p:val>
                                            <p:strVal val="#ppt_x"/>
                                          </p:val>
                                        </p:tav>
                                      </p:tavLst>
                                    </p:anim>
                                    <p:anim calcmode="lin" valueType="num">
                                      <p:cBhvr>
                                        <p:cTn id="14"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wipe(left)">
                                      <p:cBhvr>
                                        <p:cTn id="24" dur="500"/>
                                        <p:tgtEl>
                                          <p:spTgt spid="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fade">
                                      <p:cBhvr>
                                        <p:cTn id="29" dur="500"/>
                                        <p:tgtEl>
                                          <p:spTgt spid="3">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wipe(down)">
                                      <p:cBhvr>
                                        <p:cTn id="34" dur="5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Effect transition="in" filter="randombar(horizontal)">
                                      <p:cBhvr>
                                        <p:cTn id="39" dur="500"/>
                                        <p:tgtEl>
                                          <p:spTgt spid="3">
                                            <p:txEl>
                                              <p:pRg st="3" end="3"/>
                                            </p:txEl>
                                          </p:spTgt>
                                        </p:tgtEl>
                                      </p:cBhvr>
                                    </p:animEffect>
                                  </p:childTnLst>
                                </p:cTn>
                              </p:par>
                              <p:par>
                                <p:cTn id="40" presetID="14" presetClass="entr" presetSubtype="10" fill="hold" nodeType="with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42" dur="5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barn(inVertical)">
                                      <p:cBhvr>
                                        <p:cTn id="4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61"/>
        <p:cNvGrpSpPr/>
        <p:nvPr/>
      </p:nvGrpSpPr>
      <p:grpSpPr>
        <a:xfrm>
          <a:off x="0" y="0"/>
          <a:ext cx="0" cy="0"/>
          <a:chOff x="0" y="0"/>
          <a:chExt cx="0" cy="0"/>
        </a:xfrm>
      </p:grpSpPr>
      <p:grpSp>
        <p:nvGrpSpPr>
          <p:cNvPr id="6" name="Group 5"/>
          <p:cNvGrpSpPr/>
          <p:nvPr/>
        </p:nvGrpSpPr>
        <p:grpSpPr>
          <a:xfrm>
            <a:off x="648393" y="1646022"/>
            <a:ext cx="4884360" cy="1828802"/>
            <a:chOff x="1163382" y="2122086"/>
            <a:chExt cx="4884360" cy="1195872"/>
          </a:xfrm>
        </p:grpSpPr>
        <p:grpSp>
          <p:nvGrpSpPr>
            <p:cNvPr id="52" name="Group 11"/>
            <p:cNvGrpSpPr/>
            <p:nvPr/>
          </p:nvGrpSpPr>
          <p:grpSpPr>
            <a:xfrm>
              <a:off x="1163382" y="2122086"/>
              <a:ext cx="4884360" cy="1195872"/>
              <a:chOff x="447054" y="597393"/>
              <a:chExt cx="6902899" cy="1362180"/>
            </a:xfrm>
            <a:solidFill>
              <a:schemeClr val="accent1">
                <a:lumMod val="40000"/>
                <a:lumOff val="60000"/>
              </a:schemeClr>
            </a:solidFill>
          </p:grpSpPr>
          <p:sp>
            <p:nvSpPr>
              <p:cNvPr id="53" name="Freeform 12"/>
              <p:cNvSpPr/>
              <p:nvPr/>
            </p:nvSpPr>
            <p:spPr>
              <a:xfrm>
                <a:off x="447054" y="597393"/>
                <a:ext cx="6902899" cy="1362180"/>
              </a:xfrm>
              <a:custGeom>
                <a:avLst/>
                <a:gdLst/>
                <a:ahLst/>
                <a:cxnLst/>
                <a:rect l="l" t="t" r="r" b="b"/>
                <a:pathLst>
                  <a:path w="6238240" h="2112010">
                    <a:moveTo>
                      <a:pt x="5615940" y="1541780"/>
                    </a:moveTo>
                    <a:cubicBezTo>
                      <a:pt x="5615940" y="1535430"/>
                      <a:pt x="5617210" y="1530350"/>
                      <a:pt x="5617210" y="1522730"/>
                    </a:cubicBezTo>
                    <a:lnTo>
                      <a:pt x="5617210" y="490220"/>
                    </a:lnTo>
                    <a:cubicBezTo>
                      <a:pt x="5617210" y="220980"/>
                      <a:pt x="5407660" y="0"/>
                      <a:pt x="5151120" y="0"/>
                    </a:cubicBezTo>
                    <a:lnTo>
                      <a:pt x="467360" y="0"/>
                    </a:lnTo>
                    <a:cubicBezTo>
                      <a:pt x="210820" y="0"/>
                      <a:pt x="0" y="220980"/>
                      <a:pt x="0" y="490220"/>
                    </a:cubicBezTo>
                    <a:lnTo>
                      <a:pt x="0" y="1522730"/>
                    </a:lnTo>
                    <a:cubicBezTo>
                      <a:pt x="0" y="1791970"/>
                      <a:pt x="209550" y="2012950"/>
                      <a:pt x="466090" y="2012950"/>
                    </a:cubicBezTo>
                    <a:lnTo>
                      <a:pt x="5149850" y="2012950"/>
                    </a:lnTo>
                    <a:cubicBezTo>
                      <a:pt x="5262880" y="2012950"/>
                      <a:pt x="5367020" y="1969770"/>
                      <a:pt x="5447030" y="1899920"/>
                    </a:cubicBezTo>
                    <a:cubicBezTo>
                      <a:pt x="5577840" y="1971040"/>
                      <a:pt x="5890260" y="2112010"/>
                      <a:pt x="6236970" y="1905000"/>
                    </a:cubicBezTo>
                    <a:cubicBezTo>
                      <a:pt x="6238240" y="1905000"/>
                      <a:pt x="5925820" y="1906270"/>
                      <a:pt x="5615940" y="1541780"/>
                    </a:cubicBezTo>
                    <a:lnTo>
                      <a:pt x="5615940" y="1541780"/>
                    </a:lnTo>
                    <a:close/>
                  </a:path>
                </a:pathLst>
              </a:custGeom>
              <a:grpFill/>
            </p:spPr>
          </p:sp>
        </p:grpSp>
        <p:sp>
          <p:nvSpPr>
            <p:cNvPr id="3" name="Rectangle 2"/>
            <p:cNvSpPr/>
            <p:nvPr/>
          </p:nvSpPr>
          <p:spPr>
            <a:xfrm>
              <a:off x="1560103" y="2198187"/>
              <a:ext cx="3410507" cy="910065"/>
            </a:xfrm>
            <a:prstGeom prst="rect">
              <a:avLst/>
            </a:prstGeom>
          </p:spPr>
          <p:txBody>
            <a:bodyPr wrap="square">
              <a:spAutoFit/>
            </a:bodyPr>
            <a:lstStyle/>
            <a:p>
              <a:pPr algn="ctr">
                <a:lnSpc>
                  <a:spcPct val="150000"/>
                </a:lnSpc>
              </a:pPr>
              <a:r>
                <a:rPr lang="en-US" sz="3000" b="1"/>
                <a:t>BÀI TẬP </a:t>
              </a:r>
            </a:p>
            <a:p>
              <a:pPr algn="ctr">
                <a:lnSpc>
                  <a:spcPct val="150000"/>
                </a:lnSpc>
              </a:pPr>
              <a:r>
                <a:rPr lang="en-US" sz="3000" b="1"/>
                <a:t>TRẮC NGHIỆM</a:t>
              </a:r>
            </a:p>
          </p:txBody>
        </p:sp>
      </p:grpSp>
      <p:pic>
        <p:nvPicPr>
          <p:cNvPr id="35" name="Picture 34"/>
          <p:cNvPicPr>
            <a:picLocks noChangeAspect="1"/>
          </p:cNvPicPr>
          <p:nvPr/>
        </p:nvPicPr>
        <p:blipFill>
          <a:blip r:embed="rId3"/>
          <a:stretch>
            <a:fillRect/>
          </a:stretch>
        </p:blipFill>
        <p:spPr>
          <a:xfrm>
            <a:off x="4390737" y="2618612"/>
            <a:ext cx="4330168" cy="2289759"/>
          </a:xfrm>
          <a:prstGeom prst="rect">
            <a:avLst/>
          </a:prstGeom>
        </p:spPr>
      </p:pic>
      <p:sp>
        <p:nvSpPr>
          <p:cNvPr id="36" name="TextBox 35"/>
          <p:cNvSpPr txBox="1"/>
          <p:nvPr/>
        </p:nvSpPr>
        <p:spPr>
          <a:xfrm>
            <a:off x="104949" y="248435"/>
            <a:ext cx="8906267" cy="90159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4000" b="1" i="0" u="none" strike="noStrike" kern="0" cap="none" spc="0" normalizeH="0" baseline="0" noProof="0">
                <a:ln>
                  <a:noFill/>
                </a:ln>
                <a:solidFill>
                  <a:srgbClr val="C00000"/>
                </a:solidFill>
                <a:effectLst/>
                <a:uLnTx/>
                <a:uFillTx/>
                <a:latin typeface="Arial"/>
                <a:cs typeface="Arial"/>
                <a:sym typeface="Arial"/>
              </a:rPr>
              <a:t>LUYỆN TẬP</a:t>
            </a:r>
            <a:endParaRPr kumimoji="0" lang="en-US" sz="4000" b="1" i="0" u="none" strike="noStrike" kern="0" cap="none" spc="0" normalizeH="0" baseline="0" noProof="0" dirty="0">
              <a:ln>
                <a:noFill/>
              </a:ln>
              <a:solidFill>
                <a:srgbClr val="C00000"/>
              </a:solidFill>
              <a:effectLst/>
              <a:uLnTx/>
              <a:uFillTx/>
              <a:latin typeface="Arial"/>
              <a:cs typeface="Arial"/>
              <a:sym typeface="Arial"/>
            </a:endParaRPr>
          </a:p>
        </p:txBody>
      </p:sp>
    </p:spTree>
    <p:extLst>
      <p:ext uri="{BB962C8B-B14F-4D97-AF65-F5344CB8AC3E}">
        <p14:creationId xmlns:p14="http://schemas.microsoft.com/office/powerpoint/2010/main" val="391320030"/>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strVal val="#ppt_x"/>
                                          </p:val>
                                        </p:tav>
                                        <p:tav tm="100000">
                                          <p:val>
                                            <p:strVal val="#ppt_x"/>
                                          </p:val>
                                        </p:tav>
                                      </p:tavLst>
                                    </p:anim>
                                    <p:anim calcmode="lin" valueType="num">
                                      <p:cBhvr>
                                        <p:cTn id="19" dur="5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4" name="Rectangle 3"/>
          <p:cNvSpPr/>
          <p:nvPr/>
        </p:nvSpPr>
        <p:spPr>
          <a:xfrm>
            <a:off x="374072" y="379896"/>
            <a:ext cx="8304415" cy="4324967"/>
          </a:xfrm>
          <a:prstGeom prst="rect">
            <a:avLst/>
          </a:prstGeom>
        </p:spPr>
        <p:txBody>
          <a:bodyPr wrap="square">
            <a:spAutoFit/>
          </a:bodyPr>
          <a:lstStyle/>
          <a:p>
            <a:pPr algn="just">
              <a:lnSpc>
                <a:spcPct val="175000"/>
              </a:lnSpc>
            </a:pPr>
            <a:r>
              <a:rPr lang="fr-FR" sz="2000" b="1">
                <a:latin typeface="+mn-lt"/>
                <a:ea typeface="Times New Roman" panose="02020603050405020304" pitchFamily="18" charset="0"/>
              </a:rPr>
              <a:t>Câu 1.</a:t>
            </a:r>
            <a:r>
              <a:rPr lang="fr-FR" sz="2000">
                <a:latin typeface="+mn-lt"/>
                <a:ea typeface="Times New Roman" panose="02020603050405020304" pitchFamily="18" charset="0"/>
              </a:rPr>
              <a:t> </a:t>
            </a:r>
            <a:r>
              <a:rPr lang="vi-VN" sz="2000">
                <a:latin typeface="+mn-lt"/>
                <a:ea typeface="Times New Roman" panose="02020603050405020304" pitchFamily="18" charset="0"/>
              </a:rPr>
              <a:t>Chọn đáp án đúng trong các đáp án sau?</a:t>
            </a:r>
            <a:endParaRPr lang="en-US" sz="2000">
              <a:latin typeface="+mn-lt"/>
              <a:ea typeface="Times New Roman" panose="02020603050405020304" pitchFamily="18" charset="0"/>
            </a:endParaRPr>
          </a:p>
          <a:p>
            <a:pPr algn="just">
              <a:lnSpc>
                <a:spcPct val="175000"/>
              </a:lnSpc>
            </a:pPr>
            <a:r>
              <a:rPr lang="vi-VN" sz="2000">
                <a:latin typeface="+mn-lt"/>
                <a:ea typeface="Times New Roman" panose="02020603050405020304" pitchFamily="18" charset="0"/>
              </a:rPr>
              <a:t>A. Niên kim là một khoản tiền được trả bằng các khoản thanh toán trong một thời gian nhất định.</a:t>
            </a:r>
            <a:endParaRPr lang="en-US" sz="2000">
              <a:latin typeface="+mn-lt"/>
              <a:ea typeface="Times New Roman" panose="02020603050405020304" pitchFamily="18" charset="0"/>
            </a:endParaRPr>
          </a:p>
          <a:p>
            <a:pPr algn="just">
              <a:lnSpc>
                <a:spcPct val="175000"/>
              </a:lnSpc>
            </a:pPr>
            <a:r>
              <a:rPr lang="vi-VN" sz="2000">
                <a:latin typeface="+mn-lt"/>
                <a:ea typeface="Times New Roman" panose="02020603050405020304" pitchFamily="18" charset="0"/>
              </a:rPr>
              <a:t>B. Giá trị hiện tại của một niên kim là giá trị không thay đổi của nó qua các khoảng thời gian.</a:t>
            </a:r>
            <a:endParaRPr lang="en-US" sz="2000">
              <a:latin typeface="+mn-lt"/>
              <a:ea typeface="Times New Roman" panose="02020603050405020304" pitchFamily="18" charset="0"/>
            </a:endParaRPr>
          </a:p>
          <a:p>
            <a:pPr algn="just">
              <a:lnSpc>
                <a:spcPct val="175000"/>
              </a:lnSpc>
            </a:pPr>
            <a:r>
              <a:rPr lang="vi-VN" sz="2000">
                <a:latin typeface="+mn-lt"/>
                <a:ea typeface="Times New Roman" panose="02020603050405020304" pitchFamily="18" charset="0"/>
              </a:rPr>
              <a:t>C. Trả góp là phương thức cho vay tiền mà các kì trả nợ gốc và lãi trùng nhau.</a:t>
            </a:r>
            <a:endParaRPr lang="en-US" sz="2000">
              <a:latin typeface="+mn-lt"/>
              <a:ea typeface="Times New Roman" panose="02020603050405020304" pitchFamily="18" charset="0"/>
            </a:endParaRPr>
          </a:p>
          <a:p>
            <a:pPr algn="just">
              <a:lnSpc>
                <a:spcPct val="175000"/>
              </a:lnSpc>
            </a:pPr>
            <a:r>
              <a:rPr lang="vi-VN" sz="2000">
                <a:latin typeface="+mn-lt"/>
                <a:ea typeface="Times New Roman" panose="02020603050405020304" pitchFamily="18" charset="0"/>
              </a:rPr>
              <a:t>D. Không có đáp án đúng.</a:t>
            </a:r>
            <a:endParaRPr lang="en-US" sz="2000">
              <a:effectLst/>
              <a:latin typeface="+mn-lt"/>
              <a:ea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8025984" y="4125236"/>
            <a:ext cx="1018264" cy="1018264"/>
          </a:xfrm>
          <a:prstGeom prst="rect">
            <a:avLst/>
          </a:prstGeom>
        </p:spPr>
      </p:pic>
      <p:pic>
        <p:nvPicPr>
          <p:cNvPr id="7" name="Picture 6"/>
          <p:cNvPicPr>
            <a:picLocks noChangeAspect="1"/>
          </p:cNvPicPr>
          <p:nvPr/>
        </p:nvPicPr>
        <p:blipFill>
          <a:blip r:embed="rId4"/>
          <a:stretch>
            <a:fillRect/>
          </a:stretch>
        </p:blipFill>
        <p:spPr>
          <a:xfrm>
            <a:off x="206588" y="3020602"/>
            <a:ext cx="657936" cy="513304"/>
          </a:xfrm>
          <a:prstGeom prst="rect">
            <a:avLst/>
          </a:prstGeom>
        </p:spPr>
      </p:pic>
    </p:spTree>
    <p:extLst>
      <p:ext uri="{BB962C8B-B14F-4D97-AF65-F5344CB8AC3E}">
        <p14:creationId xmlns:p14="http://schemas.microsoft.com/office/powerpoint/2010/main" val="2906946302"/>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615140" y="418491"/>
                <a:ext cx="8304415" cy="3810210"/>
              </a:xfrm>
              <a:prstGeom prst="rect">
                <a:avLst/>
              </a:prstGeom>
            </p:spPr>
            <p:txBody>
              <a:bodyPr wrap="square">
                <a:spAutoFit/>
              </a:bodyPr>
              <a:lstStyle/>
              <a:p>
                <a:pPr algn="just">
                  <a:lnSpc>
                    <a:spcPct val="200000"/>
                  </a:lnSpc>
                  <a:spcBef>
                    <a:spcPts val="100"/>
                  </a:spcBef>
                  <a:spcAft>
                    <a:spcPts val="100"/>
                  </a:spcAft>
                </a:pPr>
                <a:r>
                  <a:rPr lang="fr-FR" sz="2200" b="1">
                    <a:latin typeface="+mn-lt"/>
                    <a:ea typeface="Times New Roman" panose="02020603050405020304" pitchFamily="18" charset="0"/>
                  </a:rPr>
                  <a:t>Câu 2.</a:t>
                </a:r>
                <a:r>
                  <a:rPr lang="fr-FR" sz="2200">
                    <a:effectLst/>
                    <a:latin typeface="+mn-lt"/>
                    <a:ea typeface="Times New Roman" panose="02020603050405020304" pitchFamily="18" charset="0"/>
                  </a:rPr>
                  <a:t> </a:t>
                </a:r>
                <a:r>
                  <a:rPr lang="vi-VN" sz="2200">
                    <a:effectLst/>
                    <a:latin typeface="+mn-lt"/>
                    <a:ea typeface="Times New Roman" panose="02020603050405020304" pitchFamily="18" charset="0"/>
                  </a:rPr>
                  <a:t>Trong công thức </a:t>
                </a:r>
                <a14:m>
                  <m:oMath xmlns:m="http://schemas.openxmlformats.org/officeDocument/2006/math">
                    <m:sSub>
                      <m:sSubPr>
                        <m:ctrlPr>
                          <a:rPr lang="en-US" sz="2200" i="1">
                            <a:effectLst/>
                            <a:latin typeface="Cambria Math" panose="02040503050406030204" pitchFamily="18" charset="0"/>
                            <a:ea typeface="Times New Roman" panose="02020603050405020304" pitchFamily="18" charset="0"/>
                          </a:rPr>
                        </m:ctrlPr>
                      </m:sSubPr>
                      <m:e>
                        <m:r>
                          <a:rPr lang="vi-VN" sz="2200" i="1">
                            <a:effectLst/>
                            <a:latin typeface="Cambria Math" panose="02040503050406030204" pitchFamily="18" charset="0"/>
                            <a:ea typeface="Times New Roman" panose="02020603050405020304" pitchFamily="18" charset="0"/>
                          </a:rPr>
                          <m:t>𝐴</m:t>
                        </m:r>
                      </m:e>
                      <m:sub>
                        <m:r>
                          <a:rPr lang="vi-VN" sz="2200" i="1">
                            <a:effectLst/>
                            <a:latin typeface="Cambria Math" panose="02040503050406030204" pitchFamily="18" charset="0"/>
                            <a:ea typeface="Times New Roman" panose="02020603050405020304" pitchFamily="18" charset="0"/>
                          </a:rPr>
                          <m:t>𝑓</m:t>
                        </m:r>
                      </m:sub>
                    </m:sSub>
                    <m:r>
                      <a:rPr lang="vi-VN" sz="2200" i="1">
                        <a:effectLst/>
                        <a:latin typeface="Cambria Math" panose="02040503050406030204" pitchFamily="18" charset="0"/>
                        <a:ea typeface="Times New Roman" panose="02020603050405020304" pitchFamily="18" charset="0"/>
                      </a:rPr>
                      <m:t>=</m:t>
                    </m:r>
                    <m:r>
                      <a:rPr lang="vi-VN" sz="2200" i="1">
                        <a:effectLst/>
                        <a:latin typeface="Cambria Math" panose="02040503050406030204" pitchFamily="18" charset="0"/>
                        <a:ea typeface="Times New Roman" panose="02020603050405020304" pitchFamily="18" charset="0"/>
                      </a:rPr>
                      <m:t>𝑅</m:t>
                    </m:r>
                    <m:r>
                      <a:rPr lang="vi-VN" sz="2200" i="1">
                        <a:effectLst/>
                        <a:latin typeface="Cambria Math" panose="02040503050406030204" pitchFamily="18" charset="0"/>
                        <a:ea typeface="Times New Roman" panose="02020603050405020304" pitchFamily="18" charset="0"/>
                      </a:rPr>
                      <m:t>.</m:t>
                    </m:r>
                    <m:f>
                      <m:fPr>
                        <m:ctrlPr>
                          <a:rPr lang="en-US" sz="2200" i="1">
                            <a:effectLst/>
                            <a:latin typeface="Cambria Math" panose="02040503050406030204" pitchFamily="18" charset="0"/>
                            <a:ea typeface="Times New Roman" panose="02020603050405020304" pitchFamily="18" charset="0"/>
                          </a:rPr>
                        </m:ctrlPr>
                      </m:fPr>
                      <m:num>
                        <m:sSup>
                          <m:sSupPr>
                            <m:ctrlPr>
                              <a:rPr lang="en-US" sz="2200" i="1">
                                <a:effectLst/>
                                <a:latin typeface="Cambria Math" panose="02040503050406030204" pitchFamily="18" charset="0"/>
                                <a:ea typeface="Times New Roman" panose="02020603050405020304" pitchFamily="18" charset="0"/>
                              </a:rPr>
                            </m:ctrlPr>
                          </m:sSupPr>
                          <m:e>
                            <m:d>
                              <m:dPr>
                                <m:ctrlPr>
                                  <a:rPr lang="en-US" sz="2200" i="1">
                                    <a:effectLst/>
                                    <a:latin typeface="Cambria Math" panose="02040503050406030204" pitchFamily="18" charset="0"/>
                                    <a:ea typeface="Times New Roman" panose="02020603050405020304" pitchFamily="18" charset="0"/>
                                  </a:rPr>
                                </m:ctrlPr>
                              </m:dPr>
                              <m:e>
                                <m:r>
                                  <a:rPr lang="vi-VN" sz="2200" i="1">
                                    <a:effectLst/>
                                    <a:latin typeface="Cambria Math" panose="02040503050406030204" pitchFamily="18" charset="0"/>
                                    <a:ea typeface="Times New Roman" panose="02020603050405020304" pitchFamily="18" charset="0"/>
                                  </a:rPr>
                                  <m:t>1+</m:t>
                                </m:r>
                                <m:r>
                                  <a:rPr lang="vi-VN" sz="2200" i="1">
                                    <a:effectLst/>
                                    <a:latin typeface="Cambria Math" panose="02040503050406030204" pitchFamily="18" charset="0"/>
                                    <a:ea typeface="Times New Roman" panose="02020603050405020304" pitchFamily="18" charset="0"/>
                                  </a:rPr>
                                  <m:t>𝑖</m:t>
                                </m:r>
                              </m:e>
                            </m:d>
                          </m:e>
                          <m:sup>
                            <m:r>
                              <a:rPr lang="vi-VN" sz="2200" i="1">
                                <a:effectLst/>
                                <a:latin typeface="Cambria Math" panose="02040503050406030204" pitchFamily="18" charset="0"/>
                                <a:ea typeface="Times New Roman" panose="02020603050405020304" pitchFamily="18" charset="0"/>
                              </a:rPr>
                              <m:t>𝑛</m:t>
                            </m:r>
                          </m:sup>
                        </m:sSup>
                        <m:r>
                          <a:rPr lang="vi-VN" sz="2200" i="1">
                            <a:effectLst/>
                            <a:latin typeface="Cambria Math" panose="02040503050406030204" pitchFamily="18" charset="0"/>
                            <a:ea typeface="Times New Roman" panose="02020603050405020304" pitchFamily="18" charset="0"/>
                          </a:rPr>
                          <m:t>−1</m:t>
                        </m:r>
                      </m:num>
                      <m:den>
                        <m:r>
                          <a:rPr lang="vi-VN" sz="2200" i="1">
                            <a:effectLst/>
                            <a:latin typeface="Cambria Math" panose="02040503050406030204" pitchFamily="18" charset="0"/>
                            <a:ea typeface="Times New Roman" panose="02020603050405020304" pitchFamily="18" charset="0"/>
                          </a:rPr>
                          <m:t>𝑖</m:t>
                        </m:r>
                      </m:den>
                    </m:f>
                  </m:oMath>
                </a14:m>
                <a:r>
                  <a:rPr lang="vi-VN" sz="2200">
                    <a:effectLst/>
                    <a:latin typeface="+mn-lt"/>
                    <a:ea typeface="Dotum" panose="020B0600000101010101" pitchFamily="34" charset="-127"/>
                  </a:rPr>
                  <a:t>; </a:t>
                </a:r>
                <a14:m>
                  <m:oMath xmlns:m="http://schemas.openxmlformats.org/officeDocument/2006/math">
                    <m:r>
                      <a:rPr lang="vi-VN" sz="2200" i="1">
                        <a:effectLst/>
                        <a:latin typeface="Cambria Math" panose="02040503050406030204" pitchFamily="18" charset="0"/>
                        <a:ea typeface="Dotum" panose="020B0600000101010101" pitchFamily="34" charset="-127"/>
                      </a:rPr>
                      <m:t>𝑖</m:t>
                    </m:r>
                  </m:oMath>
                </a14:m>
                <a:r>
                  <a:rPr lang="vi-VN" sz="2200">
                    <a:effectLst/>
                    <a:latin typeface="+mn-lt"/>
                    <a:ea typeface="Dotum" panose="020B0600000101010101" pitchFamily="34" charset="-127"/>
                  </a:rPr>
                  <a:t> có ý nghĩa là gì?</a:t>
                </a:r>
                <a:endParaRPr lang="en-US" sz="2200">
                  <a:effectLst/>
                  <a:latin typeface="+mn-lt"/>
                  <a:ea typeface="Times New Roman" panose="02020603050405020304" pitchFamily="18" charset="0"/>
                </a:endParaRPr>
              </a:p>
              <a:p>
                <a:pPr algn="just">
                  <a:lnSpc>
                    <a:spcPct val="200000"/>
                  </a:lnSpc>
                  <a:spcBef>
                    <a:spcPts val="100"/>
                  </a:spcBef>
                  <a:spcAft>
                    <a:spcPts val="100"/>
                  </a:spcAft>
                </a:pPr>
                <a:r>
                  <a:rPr lang="vi-VN" sz="2200">
                    <a:effectLst/>
                    <a:latin typeface="+mn-lt"/>
                    <a:ea typeface="Times New Roman" panose="02020603050405020304" pitchFamily="18" charset="0"/>
                  </a:rPr>
                  <a:t>A. Khoản thanh toán theo định kì của một lãi suất.</a:t>
                </a:r>
                <a:endParaRPr lang="en-US" sz="2200">
                  <a:effectLst/>
                  <a:latin typeface="+mn-lt"/>
                  <a:ea typeface="Times New Roman" panose="02020603050405020304" pitchFamily="18" charset="0"/>
                </a:endParaRPr>
              </a:p>
              <a:p>
                <a:pPr algn="just">
                  <a:lnSpc>
                    <a:spcPct val="200000"/>
                  </a:lnSpc>
                  <a:spcBef>
                    <a:spcPts val="100"/>
                  </a:spcBef>
                  <a:spcAft>
                    <a:spcPts val="100"/>
                  </a:spcAft>
                </a:pPr>
                <a:r>
                  <a:rPr lang="vi-VN" sz="2200">
                    <a:effectLst/>
                    <a:latin typeface="+mn-lt"/>
                    <a:ea typeface="Times New Roman" panose="02020603050405020304" pitchFamily="18" charset="0"/>
                  </a:rPr>
                  <a:t>B. Lãi suất trong mỗi khoảng thời gian thanh toán.</a:t>
                </a:r>
                <a:endParaRPr lang="en-US" sz="2200">
                  <a:effectLst/>
                  <a:latin typeface="+mn-lt"/>
                  <a:ea typeface="Times New Roman" panose="02020603050405020304" pitchFamily="18" charset="0"/>
                </a:endParaRPr>
              </a:p>
              <a:p>
                <a:pPr algn="just">
                  <a:lnSpc>
                    <a:spcPct val="200000"/>
                  </a:lnSpc>
                  <a:spcBef>
                    <a:spcPts val="100"/>
                  </a:spcBef>
                  <a:spcAft>
                    <a:spcPts val="100"/>
                  </a:spcAft>
                </a:pPr>
                <a:r>
                  <a:rPr lang="vi-VN" sz="2200">
                    <a:effectLst/>
                    <a:latin typeface="+mn-lt"/>
                    <a:ea typeface="Times New Roman" panose="02020603050405020304" pitchFamily="18" charset="0"/>
                  </a:rPr>
                  <a:t>C. Số lần trả khoản nợ trong một năm.</a:t>
                </a:r>
                <a:endParaRPr lang="en-US" sz="2200">
                  <a:effectLst/>
                  <a:latin typeface="+mn-lt"/>
                  <a:ea typeface="Times New Roman" panose="02020603050405020304" pitchFamily="18" charset="0"/>
                </a:endParaRPr>
              </a:p>
              <a:p>
                <a:pPr algn="just">
                  <a:lnSpc>
                    <a:spcPct val="200000"/>
                  </a:lnSpc>
                  <a:spcBef>
                    <a:spcPts val="100"/>
                  </a:spcBef>
                  <a:spcAft>
                    <a:spcPts val="100"/>
                  </a:spcAft>
                </a:pPr>
                <a:r>
                  <a:rPr lang="vi-VN" sz="2200">
                    <a:effectLst/>
                    <a:latin typeface="+mn-lt"/>
                    <a:ea typeface="Times New Roman" panose="02020603050405020304" pitchFamily="18" charset="0"/>
                  </a:rPr>
                  <a:t>D. Giá trị thay đổi của một niên kim theo thời gian.</a:t>
                </a:r>
                <a:endParaRPr lang="en-US" sz="2200">
                  <a:effectLst/>
                  <a:latin typeface="+mn-lt"/>
                  <a:ea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615140" y="418491"/>
                <a:ext cx="8304415" cy="3810210"/>
              </a:xfrm>
              <a:prstGeom prst="rect">
                <a:avLst/>
              </a:prstGeom>
              <a:blipFill>
                <a:blip r:embed="rId3"/>
                <a:stretch>
                  <a:fillRect l="-954" b="-2400"/>
                </a:stretch>
              </a:blipFill>
            </p:spPr>
            <p:txBody>
              <a:bodyPr/>
              <a:lstStyle/>
              <a:p>
                <a:r>
                  <a:rPr lang="en-US">
                    <a:noFill/>
                  </a:rPr>
                  <a:t> </a:t>
                </a:r>
              </a:p>
            </p:txBody>
          </p:sp>
        </mc:Fallback>
      </mc:AlternateContent>
      <p:pic>
        <p:nvPicPr>
          <p:cNvPr id="5" name="Picture 4"/>
          <p:cNvPicPr>
            <a:picLocks noChangeAspect="1"/>
          </p:cNvPicPr>
          <p:nvPr/>
        </p:nvPicPr>
        <p:blipFill>
          <a:blip r:embed="rId4"/>
          <a:stretch>
            <a:fillRect/>
          </a:stretch>
        </p:blipFill>
        <p:spPr>
          <a:xfrm>
            <a:off x="7716290" y="3815542"/>
            <a:ext cx="1327958" cy="1327958"/>
          </a:xfrm>
          <a:prstGeom prst="rect">
            <a:avLst/>
          </a:prstGeom>
        </p:spPr>
      </p:pic>
      <p:pic>
        <p:nvPicPr>
          <p:cNvPr id="6" name="Picture 5"/>
          <p:cNvPicPr>
            <a:picLocks noChangeAspect="1"/>
          </p:cNvPicPr>
          <p:nvPr/>
        </p:nvPicPr>
        <p:blipFill>
          <a:blip r:embed="rId5"/>
          <a:stretch>
            <a:fillRect/>
          </a:stretch>
        </p:blipFill>
        <p:spPr>
          <a:xfrm>
            <a:off x="286172" y="2189329"/>
            <a:ext cx="657936" cy="513304"/>
          </a:xfrm>
          <a:prstGeom prst="rect">
            <a:avLst/>
          </a:prstGeom>
        </p:spPr>
      </p:pic>
    </p:spTree>
    <p:extLst>
      <p:ext uri="{BB962C8B-B14F-4D97-AF65-F5344CB8AC3E}">
        <p14:creationId xmlns:p14="http://schemas.microsoft.com/office/powerpoint/2010/main" val="1159873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457200" y="689847"/>
                <a:ext cx="8196350" cy="3213700"/>
              </a:xfrm>
              <a:prstGeom prst="rect">
                <a:avLst/>
              </a:prstGeom>
            </p:spPr>
            <p:txBody>
              <a:bodyPr wrap="square">
                <a:spAutoFit/>
              </a:bodyPr>
              <a:lstStyle/>
              <a:p>
                <a:pPr marL="0" marR="0" lvl="0" indent="0" algn="just" defTabSz="914400" rtl="0" eaLnBrk="1" fontAlgn="auto" latinLnBrk="0" hangingPunct="1">
                  <a:lnSpc>
                    <a:spcPct val="150000"/>
                  </a:lnSpc>
                  <a:spcBef>
                    <a:spcPts val="100"/>
                  </a:spcBef>
                  <a:spcAft>
                    <a:spcPts val="100"/>
                  </a:spcAft>
                  <a:buClr>
                    <a:srgbClr val="000000"/>
                  </a:buClr>
                  <a:buSzTx/>
                  <a:buFont typeface="Arial"/>
                  <a:buNone/>
                  <a:tabLst/>
                  <a:defRPr/>
                </a:pPr>
                <a:r>
                  <a:rPr kumimoji="0" lang="fr-FR" sz="2100" b="1" i="0" u="none" strike="noStrike" kern="0" cap="none" spc="0" normalizeH="0" baseline="0" noProof="0">
                    <a:ln>
                      <a:noFill/>
                    </a:ln>
                    <a:solidFill>
                      <a:srgbClr val="000000"/>
                    </a:solidFill>
                    <a:effectLst/>
                    <a:uLnTx/>
                    <a:uFillTx/>
                    <a:latin typeface="Arial"/>
                    <a:ea typeface="Times New Roman" panose="02020603050405020304" pitchFamily="18" charset="0"/>
                    <a:cs typeface="Arial"/>
                    <a:sym typeface="Arial"/>
                  </a:rPr>
                  <a:t>Câu 3.</a:t>
                </a:r>
                <a:r>
                  <a:rPr kumimoji="0" lang="fr-FR" sz="2100" b="0" i="0" u="none" strike="noStrike" kern="0" cap="none" spc="0" normalizeH="0" baseline="0" noProof="0">
                    <a:ln>
                      <a:noFill/>
                    </a:ln>
                    <a:solidFill>
                      <a:srgbClr val="000000"/>
                    </a:solidFill>
                    <a:effectLst/>
                    <a:uLnTx/>
                    <a:uFillTx/>
                    <a:latin typeface="Arial"/>
                    <a:ea typeface="Times New Roman" panose="02020603050405020304" pitchFamily="18" charset="0"/>
                    <a:cs typeface="Arial"/>
                    <a:sym typeface="Arial"/>
                  </a:rPr>
                  <a:t> </a:t>
                </a:r>
                <a:r>
                  <a:rPr kumimoji="0" lang="vi-VN" sz="21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a:sym typeface="Arial"/>
                  </a:rPr>
                  <a:t>Anh Quân muốn mua một sản phẩm trị giá 10 triệu đồng và có lựa chọn trả góp trong 12 tháng với lãi suất </a:t>
                </a:r>
                <a14:m>
                  <m:oMath xmlns:m="http://schemas.openxmlformats.org/officeDocument/2006/math">
                    <m:r>
                      <a:rPr kumimoji="0" lang="vi-VN" sz="21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0,8%</m:t>
                    </m:r>
                  </m:oMath>
                </a14:m>
                <a:r>
                  <a:rPr kumimoji="0" lang="vi-VN" sz="21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a:sym typeface="Arial"/>
                  </a:rPr>
                  <a:t> mỗi tháng. Hãy tính tổng số tiền anh Quân phải trả sau khi kết thúc kỳ hạn trả góp?</a:t>
                </a:r>
                <a:endParaRPr kumimoji="0" lang="en-US" sz="2100" b="0" i="0" u="none" strike="noStrike" kern="0" cap="none" spc="0" normalizeH="0" baseline="0" noProof="0">
                  <a:ln>
                    <a:noFill/>
                  </a:ln>
                  <a:solidFill>
                    <a:srgbClr val="000000"/>
                  </a:solidFill>
                  <a:effectLst/>
                  <a:uLnTx/>
                  <a:uFillTx/>
                  <a:latin typeface="Arial"/>
                  <a:ea typeface="Times New Roman" panose="02020603050405020304" pitchFamily="18" charset="0"/>
                  <a:cs typeface="Arial"/>
                  <a:sym typeface="Arial"/>
                </a:endParaRPr>
              </a:p>
              <a:p>
                <a:pPr marL="0" marR="0" lvl="0" indent="0" algn="ctr" defTabSz="914400" rtl="0" eaLnBrk="1" fontAlgn="auto" latinLnBrk="0" hangingPunct="1">
                  <a:lnSpc>
                    <a:spcPct val="250000"/>
                  </a:lnSpc>
                  <a:spcBef>
                    <a:spcPts val="100"/>
                  </a:spcBef>
                  <a:spcAft>
                    <a:spcPts val="100"/>
                  </a:spcAft>
                  <a:buClr>
                    <a:srgbClr val="000000"/>
                  </a:buClr>
                  <a:buSzTx/>
                  <a:buFont typeface="Arial"/>
                  <a:buNone/>
                  <a:tabLst/>
                  <a:defRPr/>
                </a:pPr>
                <a:r>
                  <a:rPr kumimoji="0" lang="vi-VN" sz="21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a:sym typeface="Arial"/>
                  </a:rPr>
                  <a:t>A. 10,8 triệu đồng </a:t>
                </a:r>
                <a:r>
                  <a:rPr kumimoji="0" lang="en-US" sz="2100" b="0" i="0" u="none" strike="noStrike" kern="0" cap="none" spc="0" normalizeH="0" baseline="0" noProof="0">
                    <a:ln>
                      <a:noFill/>
                    </a:ln>
                    <a:solidFill>
                      <a:srgbClr val="000000"/>
                    </a:solidFill>
                    <a:effectLst/>
                    <a:uLnTx/>
                    <a:uFillTx/>
                    <a:latin typeface="Arial"/>
                    <a:ea typeface="Times New Roman" panose="02020603050405020304" pitchFamily="18" charset="0"/>
                    <a:cs typeface="Arial"/>
                    <a:sym typeface="Arial"/>
                  </a:rPr>
                  <a:t>		</a:t>
                </a:r>
                <a:r>
                  <a:rPr kumimoji="0" lang="vi-VN" sz="21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a:sym typeface="Arial"/>
                  </a:rPr>
                  <a:t>B. 11 triệu đồng </a:t>
                </a:r>
                <a:endParaRPr kumimoji="0" lang="en-US" sz="2100" b="0" i="0" u="none" strike="noStrike" kern="0" cap="none" spc="0" normalizeH="0" baseline="0" noProof="0">
                  <a:ln>
                    <a:noFill/>
                  </a:ln>
                  <a:solidFill>
                    <a:srgbClr val="000000"/>
                  </a:solidFill>
                  <a:effectLst/>
                  <a:uLnTx/>
                  <a:uFillTx/>
                  <a:latin typeface="Arial"/>
                  <a:ea typeface="Times New Roman" panose="02020603050405020304" pitchFamily="18" charset="0"/>
                  <a:cs typeface="Arial"/>
                  <a:sym typeface="Arial"/>
                </a:endParaRPr>
              </a:p>
              <a:p>
                <a:pPr marL="0" marR="0" lvl="0" indent="0" algn="ctr" defTabSz="914400" rtl="0" eaLnBrk="1" fontAlgn="auto" latinLnBrk="0" hangingPunct="1">
                  <a:lnSpc>
                    <a:spcPct val="250000"/>
                  </a:lnSpc>
                  <a:spcBef>
                    <a:spcPts val="100"/>
                  </a:spcBef>
                  <a:spcAft>
                    <a:spcPts val="100"/>
                  </a:spcAft>
                  <a:buClr>
                    <a:srgbClr val="000000"/>
                  </a:buClr>
                  <a:buSzTx/>
                  <a:buFont typeface="Arial"/>
                  <a:buNone/>
                  <a:tabLst/>
                  <a:defRPr/>
                </a:pPr>
                <a:r>
                  <a:rPr kumimoji="0" lang="vi-VN" sz="21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a:sym typeface="Arial"/>
                  </a:rPr>
                  <a:t>C. 11,2 triệu đồng </a:t>
                </a:r>
                <a:r>
                  <a:rPr kumimoji="0" lang="en-US" sz="2100" b="0" i="0" u="none" strike="noStrike" kern="0" cap="none" spc="0" normalizeH="0" baseline="0" noProof="0">
                    <a:ln>
                      <a:noFill/>
                    </a:ln>
                    <a:solidFill>
                      <a:srgbClr val="000000"/>
                    </a:solidFill>
                    <a:effectLst/>
                    <a:uLnTx/>
                    <a:uFillTx/>
                    <a:latin typeface="Arial"/>
                    <a:ea typeface="Times New Roman" panose="02020603050405020304" pitchFamily="18" charset="0"/>
                    <a:cs typeface="Arial"/>
                    <a:sym typeface="Arial"/>
                  </a:rPr>
                  <a:t>		</a:t>
                </a:r>
                <a:r>
                  <a:rPr kumimoji="0" lang="vi-VN" sz="21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a:sym typeface="Arial"/>
                  </a:rPr>
                  <a:t>D. 12 triệu đồng</a:t>
                </a:r>
                <a:endParaRPr kumimoji="0" lang="en-US" sz="2100" b="0" i="0" u="none" strike="noStrike" kern="0" cap="none" spc="0" normalizeH="0" baseline="0" noProof="0">
                  <a:ln>
                    <a:noFill/>
                  </a:ln>
                  <a:solidFill>
                    <a:srgbClr val="000000"/>
                  </a:solidFill>
                  <a:effectLst/>
                  <a:uLnTx/>
                  <a:uFillTx/>
                  <a:latin typeface="Arial"/>
                  <a:ea typeface="Times New Roman" panose="02020603050405020304" pitchFamily="18" charset="0"/>
                  <a:cs typeface="Arial"/>
                  <a:sym typeface="Arial"/>
                </a:endParaRPr>
              </a:p>
            </p:txBody>
          </p:sp>
        </mc:Choice>
        <mc:Fallback xmlns="">
          <p:sp>
            <p:nvSpPr>
              <p:cNvPr id="4" name="Rectangle 3"/>
              <p:cNvSpPr>
                <a:spLocks noRot="1" noChangeAspect="1" noMove="1" noResize="1" noEditPoints="1" noAdjustHandles="1" noChangeArrowheads="1" noChangeShapeType="1" noTextEdit="1"/>
              </p:cNvSpPr>
              <p:nvPr/>
            </p:nvSpPr>
            <p:spPr>
              <a:xfrm>
                <a:off x="457200" y="689847"/>
                <a:ext cx="8196350" cy="3213700"/>
              </a:xfrm>
              <a:prstGeom prst="rect">
                <a:avLst/>
              </a:prstGeom>
              <a:blipFill>
                <a:blip r:embed="rId3"/>
                <a:stretch>
                  <a:fillRect l="-892" r="-818"/>
                </a:stretch>
              </a:blipFill>
            </p:spPr>
            <p:txBody>
              <a:bodyPr/>
              <a:lstStyle/>
              <a:p>
                <a:r>
                  <a:rPr lang="en-US">
                    <a:noFill/>
                  </a:rPr>
                  <a:t> </a:t>
                </a:r>
              </a:p>
            </p:txBody>
          </p:sp>
        </mc:Fallback>
      </mc:AlternateContent>
      <p:pic>
        <p:nvPicPr>
          <p:cNvPr id="5" name="Picture 4"/>
          <p:cNvPicPr>
            <a:picLocks noChangeAspect="1"/>
          </p:cNvPicPr>
          <p:nvPr/>
        </p:nvPicPr>
        <p:blipFill>
          <a:blip r:embed="rId4"/>
          <a:stretch>
            <a:fillRect/>
          </a:stretch>
        </p:blipFill>
        <p:spPr>
          <a:xfrm>
            <a:off x="85207" y="3732415"/>
            <a:ext cx="1327958" cy="1327958"/>
          </a:xfrm>
          <a:prstGeom prst="rect">
            <a:avLst/>
          </a:prstGeom>
        </p:spPr>
      </p:pic>
      <p:pic>
        <p:nvPicPr>
          <p:cNvPr id="6" name="Picture 5"/>
          <p:cNvPicPr>
            <a:picLocks noChangeAspect="1"/>
          </p:cNvPicPr>
          <p:nvPr/>
        </p:nvPicPr>
        <p:blipFill>
          <a:blip r:embed="rId5"/>
          <a:stretch>
            <a:fillRect/>
          </a:stretch>
        </p:blipFill>
        <p:spPr>
          <a:xfrm>
            <a:off x="1303868" y="3136979"/>
            <a:ext cx="657936" cy="513304"/>
          </a:xfrm>
          <a:prstGeom prst="rect">
            <a:avLst/>
          </a:prstGeom>
        </p:spPr>
      </p:pic>
    </p:spTree>
    <p:extLst>
      <p:ext uri="{BB962C8B-B14F-4D97-AF65-F5344CB8AC3E}">
        <p14:creationId xmlns:p14="http://schemas.microsoft.com/office/powerpoint/2010/main" val="3804523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465513" y="598407"/>
                <a:ext cx="8196350" cy="3698448"/>
              </a:xfrm>
              <a:prstGeom prst="rect">
                <a:avLst/>
              </a:prstGeom>
            </p:spPr>
            <p:txBody>
              <a:bodyPr wrap="square">
                <a:spAutoFit/>
              </a:bodyPr>
              <a:lstStyle/>
              <a:p>
                <a:pPr algn="just">
                  <a:lnSpc>
                    <a:spcPct val="150000"/>
                  </a:lnSpc>
                  <a:spcBef>
                    <a:spcPts val="100"/>
                  </a:spcBef>
                  <a:spcAft>
                    <a:spcPts val="100"/>
                  </a:spcAft>
                </a:pPr>
                <a:r>
                  <a:rPr lang="fr-FR" sz="2100" b="1">
                    <a:latin typeface="+mn-lt"/>
                    <a:ea typeface="Calibri" panose="020F0502020204030204" pitchFamily="34" charset="0"/>
                  </a:rPr>
                  <a:t>Câu 4</a:t>
                </a:r>
                <a:r>
                  <a:rPr lang="fr-FR" sz="2100">
                    <a:effectLst/>
                    <a:latin typeface="+mn-lt"/>
                    <a:ea typeface="Calibri" panose="020F0502020204030204" pitchFamily="34" charset="0"/>
                  </a:rPr>
                  <a:t>. Bạn có kế hoạch tiết kiệm một số tiền để mua một món quà trị giá 3 triệu đồng sau 2 năm nữa. Nếu lãi suất tiết kiệm là </a:t>
                </a:r>
                <a14:m>
                  <m:oMath xmlns:m="http://schemas.openxmlformats.org/officeDocument/2006/math">
                    <m:r>
                      <a:rPr lang="fr-FR" sz="2100" i="1">
                        <a:effectLst/>
                        <a:latin typeface="Cambria Math" panose="02040503050406030204" pitchFamily="18" charset="0"/>
                        <a:ea typeface="Calibri" panose="020F0502020204030204" pitchFamily="34" charset="0"/>
                      </a:rPr>
                      <m:t>6%</m:t>
                    </m:r>
                  </m:oMath>
                </a14:m>
                <a:r>
                  <a:rPr lang="fr-FR" sz="2100">
                    <a:effectLst/>
                    <a:latin typeface="+mn-lt"/>
                    <a:ea typeface="Calibri" panose="020F0502020204030204" pitchFamily="34" charset="0"/>
                  </a:rPr>
                  <a:t> mỗi năm, hãy tính số tiền tối thiểu bạn cần phải tiết kiệm hàng tháng để đạt được mục tiêu này?</a:t>
                </a:r>
                <a:endParaRPr lang="en-US" sz="2100">
                  <a:effectLst/>
                  <a:latin typeface="+mn-lt"/>
                  <a:ea typeface="Times New Roman" panose="02020603050405020304" pitchFamily="18" charset="0"/>
                </a:endParaRPr>
              </a:p>
              <a:p>
                <a:pPr algn="just">
                  <a:lnSpc>
                    <a:spcPct val="250000"/>
                  </a:lnSpc>
                  <a:spcBef>
                    <a:spcPts val="100"/>
                  </a:spcBef>
                  <a:spcAft>
                    <a:spcPts val="100"/>
                  </a:spcAft>
                </a:pPr>
                <a:r>
                  <a:rPr lang="fr-FR" sz="2100">
                    <a:effectLst/>
                    <a:latin typeface="+mn-lt"/>
                    <a:ea typeface="Calibri" panose="020F0502020204030204" pitchFamily="34" charset="0"/>
                  </a:rPr>
                  <a:t>	A</a:t>
                </a:r>
                <a:r>
                  <a:rPr lang="vi-VN" sz="2100">
                    <a:effectLst/>
                    <a:latin typeface="+mn-lt"/>
                    <a:ea typeface="Calibri" panose="020F0502020204030204" pitchFamily="34" charset="0"/>
                  </a:rPr>
                  <a:t>.</a:t>
                </a:r>
                <a:r>
                  <a:rPr lang="fr-FR" sz="2100">
                    <a:effectLst/>
                    <a:latin typeface="+mn-lt"/>
                    <a:ea typeface="Calibri" panose="020F0502020204030204" pitchFamily="34" charset="0"/>
                  </a:rPr>
                  <a:t> 120 000 đồng 		B</a:t>
                </a:r>
                <a:r>
                  <a:rPr lang="vi-VN" sz="2100">
                    <a:effectLst/>
                    <a:latin typeface="+mn-lt"/>
                    <a:ea typeface="Calibri" panose="020F0502020204030204" pitchFamily="34" charset="0"/>
                  </a:rPr>
                  <a:t>.</a:t>
                </a:r>
                <a:r>
                  <a:rPr lang="fr-FR" sz="2100">
                    <a:effectLst/>
                    <a:latin typeface="+mn-lt"/>
                    <a:ea typeface="Calibri" panose="020F0502020204030204" pitchFamily="34" charset="0"/>
                  </a:rPr>
                  <a:t> 125 000 đồng </a:t>
                </a:r>
                <a:endParaRPr lang="en-US" sz="2100">
                  <a:effectLst/>
                  <a:latin typeface="+mn-lt"/>
                  <a:ea typeface="Times New Roman" panose="02020603050405020304" pitchFamily="18" charset="0"/>
                </a:endParaRPr>
              </a:p>
              <a:p>
                <a:pPr algn="just">
                  <a:lnSpc>
                    <a:spcPct val="250000"/>
                  </a:lnSpc>
                  <a:spcBef>
                    <a:spcPts val="100"/>
                  </a:spcBef>
                  <a:spcAft>
                    <a:spcPts val="100"/>
                  </a:spcAft>
                </a:pPr>
                <a:r>
                  <a:rPr lang="fr-FR" sz="2100">
                    <a:effectLst/>
                    <a:latin typeface="+mn-lt"/>
                    <a:ea typeface="Calibri" panose="020F0502020204030204" pitchFamily="34" charset="0"/>
                  </a:rPr>
                  <a:t>	C</a:t>
                </a:r>
                <a:r>
                  <a:rPr lang="vi-VN" sz="2100">
                    <a:effectLst/>
                    <a:latin typeface="+mn-lt"/>
                    <a:ea typeface="Calibri" panose="020F0502020204030204" pitchFamily="34" charset="0"/>
                  </a:rPr>
                  <a:t>.</a:t>
                </a:r>
                <a:r>
                  <a:rPr lang="fr-FR" sz="2100">
                    <a:effectLst/>
                    <a:latin typeface="+mn-lt"/>
                    <a:ea typeface="Calibri" panose="020F0502020204030204" pitchFamily="34" charset="0"/>
                  </a:rPr>
                  <a:t> 130 000 đồng 		D</a:t>
                </a:r>
                <a:r>
                  <a:rPr lang="vi-VN" sz="2100">
                    <a:effectLst/>
                    <a:latin typeface="+mn-lt"/>
                    <a:ea typeface="Calibri" panose="020F0502020204030204" pitchFamily="34" charset="0"/>
                  </a:rPr>
                  <a:t>.</a:t>
                </a:r>
                <a:r>
                  <a:rPr lang="fr-FR" sz="2100">
                    <a:effectLst/>
                    <a:latin typeface="+mn-lt"/>
                    <a:ea typeface="Calibri" panose="020F0502020204030204" pitchFamily="34" charset="0"/>
                  </a:rPr>
                  <a:t> 135 000 đồng</a:t>
                </a:r>
                <a:endParaRPr lang="en-US" sz="2100">
                  <a:effectLst/>
                  <a:latin typeface="+mn-lt"/>
                  <a:ea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465513" y="598407"/>
                <a:ext cx="8196350" cy="3698448"/>
              </a:xfrm>
              <a:prstGeom prst="rect">
                <a:avLst/>
              </a:prstGeom>
              <a:blipFill>
                <a:blip r:embed="rId3"/>
                <a:stretch>
                  <a:fillRect l="-892" r="-818"/>
                </a:stretch>
              </a:blipFill>
            </p:spPr>
            <p:txBody>
              <a:bodyPr/>
              <a:lstStyle/>
              <a:p>
                <a:r>
                  <a:rPr lang="en-US">
                    <a:noFill/>
                  </a:rPr>
                  <a:t> </a:t>
                </a:r>
              </a:p>
            </p:txBody>
          </p:sp>
        </mc:Fallback>
      </mc:AlternateContent>
      <p:pic>
        <p:nvPicPr>
          <p:cNvPr id="5" name="Picture 4"/>
          <p:cNvPicPr>
            <a:picLocks noChangeAspect="1"/>
          </p:cNvPicPr>
          <p:nvPr/>
        </p:nvPicPr>
        <p:blipFill>
          <a:blip r:embed="rId4"/>
          <a:stretch>
            <a:fillRect/>
          </a:stretch>
        </p:blipFill>
        <p:spPr>
          <a:xfrm>
            <a:off x="7716290" y="3815542"/>
            <a:ext cx="1327958" cy="1327958"/>
          </a:xfrm>
          <a:prstGeom prst="rect">
            <a:avLst/>
          </a:prstGeom>
        </p:spPr>
      </p:pic>
      <p:pic>
        <p:nvPicPr>
          <p:cNvPr id="6" name="Picture 5"/>
          <p:cNvPicPr>
            <a:picLocks noChangeAspect="1"/>
          </p:cNvPicPr>
          <p:nvPr/>
        </p:nvPicPr>
        <p:blipFill>
          <a:blip r:embed="rId5"/>
          <a:stretch>
            <a:fillRect/>
          </a:stretch>
        </p:blipFill>
        <p:spPr>
          <a:xfrm>
            <a:off x="4637271" y="2737969"/>
            <a:ext cx="657936" cy="513304"/>
          </a:xfrm>
          <a:prstGeom prst="rect">
            <a:avLst/>
          </a:prstGeom>
        </p:spPr>
      </p:pic>
    </p:spTree>
    <p:extLst>
      <p:ext uri="{BB962C8B-B14F-4D97-AF65-F5344CB8AC3E}">
        <p14:creationId xmlns:p14="http://schemas.microsoft.com/office/powerpoint/2010/main" val="507933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4" name="Rectangle 3"/>
          <p:cNvSpPr/>
          <p:nvPr/>
        </p:nvSpPr>
        <p:spPr>
          <a:xfrm>
            <a:off x="465513" y="598407"/>
            <a:ext cx="8196350" cy="3698448"/>
          </a:xfrm>
          <a:prstGeom prst="rect">
            <a:avLst/>
          </a:prstGeom>
        </p:spPr>
        <p:txBody>
          <a:bodyPr wrap="square">
            <a:spAutoFit/>
          </a:bodyPr>
          <a:lstStyle/>
          <a:p>
            <a:pPr lvl="0" algn="just">
              <a:lnSpc>
                <a:spcPct val="150000"/>
              </a:lnSpc>
              <a:spcBef>
                <a:spcPts val="100"/>
              </a:spcBef>
              <a:spcAft>
                <a:spcPts val="100"/>
              </a:spcAft>
            </a:pPr>
            <a:r>
              <a:rPr lang="fr-FR" sz="2100" b="1">
                <a:ea typeface="Calibri" panose="020F0502020204030204" pitchFamily="34" charset="0"/>
              </a:rPr>
              <a:t>Câu 5. </a:t>
            </a:r>
            <a:r>
              <a:rPr lang="fr-FR" sz="2100">
                <a:ea typeface="Calibri" panose="020F0502020204030204" pitchFamily="34" charset="0"/>
              </a:rPr>
              <a:t>Bạn muốn mua một chiếc điện thoại trị giá 12 triệu đồng và cửa hàng điện thoại cho phép bạn mua trả góp trong 6 tháng với lãi suất 1,5% mỗi tháng. Hãy tính số tiền phải trả hàng tháng cho kỳ trả góp này?</a:t>
            </a:r>
          </a:p>
          <a:p>
            <a:pPr lvl="0" algn="just">
              <a:lnSpc>
                <a:spcPct val="250000"/>
              </a:lnSpc>
              <a:spcBef>
                <a:spcPts val="100"/>
              </a:spcBef>
              <a:spcAft>
                <a:spcPts val="100"/>
              </a:spcAft>
            </a:pPr>
            <a:r>
              <a:rPr lang="fr-FR" sz="2100">
                <a:ea typeface="Calibri" panose="020F0502020204030204" pitchFamily="34" charset="0"/>
              </a:rPr>
              <a:t>	A. 2 triệu đồng 			B. 2,25 triệu đồng </a:t>
            </a:r>
          </a:p>
          <a:p>
            <a:pPr lvl="0" algn="just">
              <a:lnSpc>
                <a:spcPct val="250000"/>
              </a:lnSpc>
              <a:spcBef>
                <a:spcPts val="100"/>
              </a:spcBef>
              <a:spcAft>
                <a:spcPts val="100"/>
              </a:spcAft>
            </a:pPr>
            <a:r>
              <a:rPr lang="fr-FR" sz="2100">
                <a:ea typeface="Calibri" panose="020F0502020204030204" pitchFamily="34" charset="0"/>
              </a:rPr>
              <a:t>	C. 2,5 triệu đồng 		D. 2,75 triệu đồng</a:t>
            </a:r>
          </a:p>
        </p:txBody>
      </p:sp>
      <p:pic>
        <p:nvPicPr>
          <p:cNvPr id="5" name="Picture 4"/>
          <p:cNvPicPr>
            <a:picLocks noChangeAspect="1"/>
          </p:cNvPicPr>
          <p:nvPr/>
        </p:nvPicPr>
        <p:blipFill>
          <a:blip r:embed="rId3"/>
          <a:stretch>
            <a:fillRect/>
          </a:stretch>
        </p:blipFill>
        <p:spPr>
          <a:xfrm>
            <a:off x="7716290" y="3815542"/>
            <a:ext cx="1327958" cy="1327958"/>
          </a:xfrm>
          <a:prstGeom prst="rect">
            <a:avLst/>
          </a:prstGeom>
        </p:spPr>
      </p:pic>
      <p:pic>
        <p:nvPicPr>
          <p:cNvPr id="2" name="Picture 1"/>
          <p:cNvPicPr>
            <a:picLocks noChangeAspect="1"/>
          </p:cNvPicPr>
          <p:nvPr/>
        </p:nvPicPr>
        <p:blipFill>
          <a:blip r:embed="rId4"/>
          <a:stretch>
            <a:fillRect/>
          </a:stretch>
        </p:blipFill>
        <p:spPr>
          <a:xfrm>
            <a:off x="4637271" y="2737969"/>
            <a:ext cx="657936" cy="513304"/>
          </a:xfrm>
          <a:prstGeom prst="rect">
            <a:avLst/>
          </a:prstGeom>
        </p:spPr>
      </p:pic>
    </p:spTree>
    <p:extLst>
      <p:ext uri="{BB962C8B-B14F-4D97-AF65-F5344CB8AC3E}">
        <p14:creationId xmlns:p14="http://schemas.microsoft.com/office/powerpoint/2010/main" val="4209432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561"/>
        <p:cNvGrpSpPr/>
        <p:nvPr/>
      </p:nvGrpSpPr>
      <p:grpSpPr>
        <a:xfrm>
          <a:off x="0" y="0"/>
          <a:ext cx="0" cy="0"/>
          <a:chOff x="0" y="0"/>
          <a:chExt cx="0" cy="0"/>
        </a:xfrm>
      </p:grpSpPr>
      <p:sp>
        <p:nvSpPr>
          <p:cNvPr id="4" name="TextBox 3"/>
          <p:cNvSpPr txBox="1"/>
          <p:nvPr/>
        </p:nvSpPr>
        <p:spPr>
          <a:xfrm>
            <a:off x="104949" y="248435"/>
            <a:ext cx="8906267" cy="90159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4000" b="1" i="0" u="none" strike="noStrike" kern="0" cap="none" spc="0" normalizeH="0" baseline="0" noProof="0">
                <a:ln>
                  <a:noFill/>
                </a:ln>
                <a:solidFill>
                  <a:srgbClr val="C00000"/>
                </a:solidFill>
                <a:effectLst/>
                <a:uLnTx/>
                <a:uFillTx/>
                <a:latin typeface="Arial"/>
                <a:cs typeface="Arial"/>
                <a:sym typeface="Arial"/>
              </a:rPr>
              <a:t>LUYỆN TẬP</a:t>
            </a:r>
            <a:endParaRPr kumimoji="0" lang="en-US" sz="4000" b="1" i="0" u="none" strike="noStrike" kern="0" cap="none" spc="0" normalizeH="0" baseline="0" noProof="0" dirty="0">
              <a:ln>
                <a:noFill/>
              </a:ln>
              <a:solidFill>
                <a:srgbClr val="C00000"/>
              </a:solidFill>
              <a:effectLst/>
              <a:uLnTx/>
              <a:uFillTx/>
              <a:latin typeface="Arial"/>
              <a:cs typeface="Arial"/>
              <a:sym typeface="Arial"/>
            </a:endParaRPr>
          </a:p>
        </p:txBody>
      </p:sp>
      <p:grpSp>
        <p:nvGrpSpPr>
          <p:cNvPr id="6" name="Group 5"/>
          <p:cNvGrpSpPr/>
          <p:nvPr/>
        </p:nvGrpSpPr>
        <p:grpSpPr>
          <a:xfrm>
            <a:off x="581891" y="1446413"/>
            <a:ext cx="5203767" cy="2535381"/>
            <a:chOff x="1163382" y="1877408"/>
            <a:chExt cx="6101542" cy="1657911"/>
          </a:xfrm>
        </p:grpSpPr>
        <p:grpSp>
          <p:nvGrpSpPr>
            <p:cNvPr id="52" name="Group 11"/>
            <p:cNvGrpSpPr/>
            <p:nvPr/>
          </p:nvGrpSpPr>
          <p:grpSpPr>
            <a:xfrm>
              <a:off x="1163382" y="1877408"/>
              <a:ext cx="6101542" cy="1657911"/>
              <a:chOff x="447054" y="318688"/>
              <a:chExt cx="8623101" cy="1888474"/>
            </a:xfrm>
            <a:solidFill>
              <a:schemeClr val="accent1">
                <a:lumMod val="40000"/>
                <a:lumOff val="60000"/>
              </a:schemeClr>
            </a:solidFill>
          </p:grpSpPr>
          <p:sp>
            <p:nvSpPr>
              <p:cNvPr id="53" name="Freeform 12"/>
              <p:cNvSpPr/>
              <p:nvPr/>
            </p:nvSpPr>
            <p:spPr>
              <a:xfrm>
                <a:off x="447054" y="318688"/>
                <a:ext cx="8623101" cy="1888474"/>
              </a:xfrm>
              <a:custGeom>
                <a:avLst/>
                <a:gdLst/>
                <a:ahLst/>
                <a:cxnLst/>
                <a:rect l="l" t="t" r="r" b="b"/>
                <a:pathLst>
                  <a:path w="6238240" h="2112010">
                    <a:moveTo>
                      <a:pt x="5615940" y="1541780"/>
                    </a:moveTo>
                    <a:cubicBezTo>
                      <a:pt x="5615940" y="1535430"/>
                      <a:pt x="5617210" y="1530350"/>
                      <a:pt x="5617210" y="1522730"/>
                    </a:cubicBezTo>
                    <a:lnTo>
                      <a:pt x="5617210" y="490220"/>
                    </a:lnTo>
                    <a:cubicBezTo>
                      <a:pt x="5617210" y="220980"/>
                      <a:pt x="5407660" y="0"/>
                      <a:pt x="5151120" y="0"/>
                    </a:cubicBezTo>
                    <a:lnTo>
                      <a:pt x="467360" y="0"/>
                    </a:lnTo>
                    <a:cubicBezTo>
                      <a:pt x="210820" y="0"/>
                      <a:pt x="0" y="220980"/>
                      <a:pt x="0" y="490220"/>
                    </a:cubicBezTo>
                    <a:lnTo>
                      <a:pt x="0" y="1522730"/>
                    </a:lnTo>
                    <a:cubicBezTo>
                      <a:pt x="0" y="1791970"/>
                      <a:pt x="209550" y="2012950"/>
                      <a:pt x="466090" y="2012950"/>
                    </a:cubicBezTo>
                    <a:lnTo>
                      <a:pt x="5149850" y="2012950"/>
                    </a:lnTo>
                    <a:cubicBezTo>
                      <a:pt x="5262880" y="2012950"/>
                      <a:pt x="5367020" y="1969770"/>
                      <a:pt x="5447030" y="1899920"/>
                    </a:cubicBezTo>
                    <a:cubicBezTo>
                      <a:pt x="5577840" y="1971040"/>
                      <a:pt x="5890260" y="2112010"/>
                      <a:pt x="6236970" y="1905000"/>
                    </a:cubicBezTo>
                    <a:cubicBezTo>
                      <a:pt x="6238240" y="1905000"/>
                      <a:pt x="5925820" y="1906270"/>
                      <a:pt x="5615940" y="1541780"/>
                    </a:cubicBezTo>
                    <a:lnTo>
                      <a:pt x="5615940" y="1541780"/>
                    </a:lnTo>
                    <a:close/>
                  </a:path>
                </a:pathLst>
              </a:custGeom>
              <a:solidFill>
                <a:schemeClr val="tx2">
                  <a:lumMod val="40000"/>
                  <a:lumOff val="60000"/>
                </a:schemeClr>
              </a:solidFill>
            </p:spPr>
          </p:sp>
        </p:grpSp>
        <p:sp>
          <p:nvSpPr>
            <p:cNvPr id="3" name="Rectangle 2"/>
            <p:cNvSpPr/>
            <p:nvPr/>
          </p:nvSpPr>
          <p:spPr>
            <a:xfrm>
              <a:off x="1335657" y="1904588"/>
              <a:ext cx="5159264" cy="1569814"/>
            </a:xfrm>
            <a:prstGeom prst="rect">
              <a:avLst/>
            </a:prstGeom>
          </p:spPr>
          <p:txBody>
            <a:bodyPr wrap="square">
              <a:spAutoFit/>
            </a:bodyPr>
            <a:lstStyle/>
            <a:p>
              <a:pPr algn="just">
                <a:lnSpc>
                  <a:spcPct val="150000"/>
                </a:lnSpc>
                <a:spcBef>
                  <a:spcPts val="100"/>
                </a:spcBef>
                <a:spcAft>
                  <a:spcPts val="100"/>
                </a:spcAft>
              </a:pPr>
              <a:r>
                <a:rPr lang="en-US" sz="2000" b="1" i="1" u="sng">
                  <a:latin typeface="+mn-lt"/>
                  <a:ea typeface="Calibri" panose="020F0502020204030204" pitchFamily="34" charset="0"/>
                </a:rPr>
                <a:t>Bài tập:</a:t>
              </a:r>
              <a:r>
                <a:rPr lang="en-US" sz="2000" b="1" i="1">
                  <a:latin typeface="+mn-lt"/>
                  <a:ea typeface="Calibri" panose="020F0502020204030204" pitchFamily="34" charset="0"/>
                </a:rPr>
                <a:t> </a:t>
              </a:r>
              <a:r>
                <a:rPr lang="vi-VN" sz="2000">
                  <a:latin typeface="+mn-lt"/>
                  <a:ea typeface="Calibri" panose="020F0502020204030204" pitchFamily="34" charset="0"/>
                </a:rPr>
                <a:t>Chị Ánh muốn có 500 triệu trong vòng hai năm, thì chị Ánh cần đầu tư bao nhiêu tiền hàng tháng với lãi suất 10% mỗi năm, theo hình thức lãi kép?</a:t>
              </a:r>
              <a:endParaRPr lang="en-US" sz="2000">
                <a:effectLst/>
                <a:latin typeface="+mn-lt"/>
                <a:ea typeface="Times New Roman" panose="02020603050405020304" pitchFamily="18" charset="0"/>
              </a:endParaRPr>
            </a:p>
          </p:txBody>
        </p:sp>
      </p:grpSp>
      <p:pic>
        <p:nvPicPr>
          <p:cNvPr id="35" name="Picture 34"/>
          <p:cNvPicPr>
            <a:picLocks noChangeAspect="1"/>
          </p:cNvPicPr>
          <p:nvPr/>
        </p:nvPicPr>
        <p:blipFill>
          <a:blip r:embed="rId3"/>
          <a:stretch>
            <a:fillRect/>
          </a:stretch>
        </p:blipFill>
        <p:spPr>
          <a:xfrm>
            <a:off x="4763191" y="2802768"/>
            <a:ext cx="3824709" cy="2022476"/>
          </a:xfrm>
          <a:prstGeom prst="rect">
            <a:avLst/>
          </a:prstGeom>
        </p:spPr>
      </p:pic>
    </p:spTree>
    <p:extLst>
      <p:ext uri="{BB962C8B-B14F-4D97-AF65-F5344CB8AC3E}">
        <p14:creationId xmlns:p14="http://schemas.microsoft.com/office/powerpoint/2010/main" val="228908518"/>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anim calcmode="lin" valueType="num">
                                      <p:cBhvr>
                                        <p:cTn id="13" dur="500" fill="hold"/>
                                        <p:tgtEl>
                                          <p:spTgt spid="35"/>
                                        </p:tgtEl>
                                        <p:attrNameLst>
                                          <p:attrName>ppt_x</p:attrName>
                                        </p:attrNameLst>
                                      </p:cBhvr>
                                      <p:tavLst>
                                        <p:tav tm="0">
                                          <p:val>
                                            <p:strVal val="#ppt_x"/>
                                          </p:val>
                                        </p:tav>
                                        <p:tav tm="100000">
                                          <p:val>
                                            <p:strVal val="#ppt_x"/>
                                          </p:val>
                                        </p:tav>
                                      </p:tavLst>
                                    </p:anim>
                                    <p:anim calcmode="lin" valueType="num">
                                      <p:cBhvr>
                                        <p:cTn id="14" dur="5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37"/>
        <p:cNvGrpSpPr/>
        <p:nvPr/>
      </p:nvGrpSpPr>
      <p:grpSpPr>
        <a:xfrm>
          <a:off x="0" y="0"/>
          <a:ext cx="0" cy="0"/>
          <a:chOff x="0" y="0"/>
          <a:chExt cx="0" cy="0"/>
        </a:xfrm>
      </p:grpSpPr>
      <p:sp>
        <p:nvSpPr>
          <p:cNvPr id="3" name="Rectangle 2"/>
          <p:cNvSpPr/>
          <p:nvPr/>
        </p:nvSpPr>
        <p:spPr>
          <a:xfrm>
            <a:off x="379828" y="223776"/>
            <a:ext cx="5996034" cy="1651671"/>
          </a:xfrm>
          <a:prstGeom prst="rect">
            <a:avLst/>
          </a:prstGeom>
        </p:spPr>
        <p:txBody>
          <a:bodyPr wrap="square">
            <a:spAutoFit/>
          </a:bodyPr>
          <a:lstStyle/>
          <a:p>
            <a:pPr algn="ctr">
              <a:lnSpc>
                <a:spcPct val="150000"/>
              </a:lnSpc>
            </a:pPr>
            <a:r>
              <a:rPr lang="vi-VN" sz="3600" b="1">
                <a:solidFill>
                  <a:srgbClr val="C00000"/>
                </a:solidFill>
              </a:rPr>
              <a:t>HOẠT ĐỘNG THỰC HÀNH TRẢI NGHIỆM</a:t>
            </a:r>
            <a:endParaRPr lang="en-US" sz="3600" b="1">
              <a:solidFill>
                <a:srgbClr val="C00000"/>
              </a:solidFill>
            </a:endParaRPr>
          </a:p>
        </p:txBody>
      </p:sp>
      <p:sp>
        <p:nvSpPr>
          <p:cNvPr id="4" name="Rectangle 3"/>
          <p:cNvSpPr/>
          <p:nvPr/>
        </p:nvSpPr>
        <p:spPr>
          <a:xfrm>
            <a:off x="858583" y="1956112"/>
            <a:ext cx="5038524" cy="2585323"/>
          </a:xfrm>
          <a:prstGeom prst="rect">
            <a:avLst/>
          </a:prstGeom>
        </p:spPr>
        <p:txBody>
          <a:bodyPr wrap="square">
            <a:spAutoFit/>
          </a:bodyPr>
          <a:lstStyle/>
          <a:p>
            <a:pPr lvl="0" algn="ctr">
              <a:lnSpc>
                <a:spcPct val="150000"/>
              </a:lnSpc>
            </a:pPr>
            <a:r>
              <a:rPr lang="vi-VN" sz="3600" b="1">
                <a:solidFill>
                  <a:schemeClr val="accent1">
                    <a:lumMod val="75000"/>
                  </a:schemeClr>
                </a:solidFill>
              </a:rPr>
              <a:t>MỘT VÀI ÁP DỤNG CỦA TOÁN HỌC TRONG TÀI CHÍNH </a:t>
            </a:r>
            <a:endParaRPr lang="en-US" sz="3600" b="1">
              <a:solidFill>
                <a:schemeClr val="accent1">
                  <a:lumMod val="75000"/>
                </a:schemeClr>
              </a:solidFill>
            </a:endParaRPr>
          </a:p>
        </p:txBody>
      </p:sp>
      <p:pic>
        <p:nvPicPr>
          <p:cNvPr id="19" name="Picture 18"/>
          <p:cNvPicPr>
            <a:picLocks noChangeAspect="1"/>
          </p:cNvPicPr>
          <p:nvPr/>
        </p:nvPicPr>
        <p:blipFill>
          <a:blip r:embed="rId3"/>
          <a:stretch>
            <a:fillRect/>
          </a:stretch>
        </p:blipFill>
        <p:spPr>
          <a:xfrm flipH="1">
            <a:off x="6331604" y="1463040"/>
            <a:ext cx="2405071" cy="34384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8" name="Rectangle 7"/>
          <p:cNvSpPr/>
          <p:nvPr/>
        </p:nvSpPr>
        <p:spPr>
          <a:xfrm>
            <a:off x="4196728" y="338778"/>
            <a:ext cx="69762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1" u="sng" strike="noStrike" kern="0" cap="none" spc="0" normalizeH="0" baseline="0" noProof="0">
                <a:ln>
                  <a:noFill/>
                </a:ln>
                <a:solidFill>
                  <a:srgbClr val="4C2E8C">
                    <a:lumMod val="75000"/>
                  </a:srgbClr>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Giải:</a:t>
            </a:r>
            <a:endParaRPr kumimoji="0" lang="en-US" sz="1800" b="1" i="1" u="sng" strike="noStrike" kern="0" cap="none" spc="0" normalizeH="0" baseline="0" noProof="0">
              <a:ln>
                <a:noFill/>
              </a:ln>
              <a:solidFill>
                <a:srgbClr val="4C2E8C">
                  <a:lumMod val="75000"/>
                </a:srgbClr>
              </a:solidFill>
              <a:effectLst/>
              <a:uLnTx/>
              <a:uFillTx/>
              <a:latin typeface="Arial"/>
              <a:cs typeface="Arial"/>
              <a:sym typeface="Arial"/>
            </a:endParaRPr>
          </a:p>
        </p:txBody>
      </p:sp>
      <mc:AlternateContent xmlns:mc="http://schemas.openxmlformats.org/markup-compatibility/2006" xmlns:a14="http://schemas.microsoft.com/office/drawing/2010/main">
        <mc:Choice Requires="a14">
          <p:sp>
            <p:nvSpPr>
              <p:cNvPr id="2" name="Rectangle 1"/>
              <p:cNvSpPr/>
              <p:nvPr/>
            </p:nvSpPr>
            <p:spPr>
              <a:xfrm>
                <a:off x="866797" y="792501"/>
                <a:ext cx="7357490" cy="3995966"/>
              </a:xfrm>
              <a:prstGeom prst="rect">
                <a:avLst/>
              </a:prstGeom>
            </p:spPr>
            <p:txBody>
              <a:bodyPr wrap="square">
                <a:spAutoFit/>
              </a:bodyPr>
              <a:lstStyle/>
              <a:p>
                <a:pPr algn="just">
                  <a:lnSpc>
                    <a:spcPct val="150000"/>
                  </a:lnSpc>
                  <a:spcBef>
                    <a:spcPts val="100"/>
                  </a:spcBef>
                  <a:spcAft>
                    <a:spcPts val="100"/>
                  </a:spcAft>
                </a:pPr>
                <a:r>
                  <a:rPr lang="vi-VN" sz="1800">
                    <a:latin typeface="+mn-lt"/>
                    <a:ea typeface="Calibri" panose="020F0502020204030204" pitchFamily="34" charset="0"/>
                  </a:rPr>
                  <a:t>Gọi </a:t>
                </a:r>
                <a14:m>
                  <m:oMath xmlns:m="http://schemas.openxmlformats.org/officeDocument/2006/math">
                    <m:r>
                      <a:rPr lang="vi-VN" sz="1800" i="1">
                        <a:effectLst/>
                        <a:latin typeface="Cambria Math" panose="02040503050406030204" pitchFamily="18" charset="0"/>
                        <a:ea typeface="Calibri" panose="020F0502020204030204" pitchFamily="34" charset="0"/>
                      </a:rPr>
                      <m:t>𝑅</m:t>
                    </m:r>
                  </m:oMath>
                </a14:m>
                <a:r>
                  <a:rPr lang="vi-VN" sz="1800">
                    <a:effectLst/>
                    <a:latin typeface="+mn-lt"/>
                    <a:ea typeface="Calibri" panose="020F0502020204030204" pitchFamily="34" charset="0"/>
                  </a:rPr>
                  <a:t> (triệu đồng) là số tiền chị Ánh cần đầu tư hàng tháng.</a:t>
                </a:r>
                <a:endParaRPr lang="en-US" sz="1800">
                  <a:effectLst/>
                  <a:latin typeface="+mn-lt"/>
                  <a:ea typeface="Times New Roman" panose="02020603050405020304" pitchFamily="18" charset="0"/>
                </a:endParaRPr>
              </a:p>
              <a:p>
                <a:pPr algn="just">
                  <a:lnSpc>
                    <a:spcPct val="150000"/>
                  </a:lnSpc>
                  <a:spcBef>
                    <a:spcPts val="100"/>
                  </a:spcBef>
                  <a:spcAft>
                    <a:spcPts val="100"/>
                  </a:spcAft>
                </a:pPr>
                <a:r>
                  <a:rPr lang="vi-VN" sz="1800">
                    <a:effectLst/>
                    <a:latin typeface="+mn-lt"/>
                    <a:ea typeface="Calibri" panose="020F0502020204030204" pitchFamily="34" charset="0"/>
                  </a:rPr>
                  <a:t>Ta có: 2 năm = 24 tháng </a:t>
                </a:r>
                <a14:m>
                  <m:oMath xmlns:m="http://schemas.openxmlformats.org/officeDocument/2006/math">
                    <m:r>
                      <a:rPr lang="en-US" sz="1800" b="0" i="0" smtClean="0">
                        <a:effectLst/>
                        <a:latin typeface="Cambria Math" panose="02040503050406030204" pitchFamily="18" charset="0"/>
                        <a:ea typeface="Calibri" panose="020F0502020204030204" pitchFamily="34" charset="0"/>
                      </a:rPr>
                      <m:t>⇒</m:t>
                    </m:r>
                    <m:r>
                      <a:rPr lang="vi-VN" sz="1800" i="1">
                        <a:effectLst/>
                        <a:latin typeface="Cambria Math" panose="02040503050406030204" pitchFamily="18" charset="0"/>
                        <a:ea typeface="Calibri" panose="020F0502020204030204" pitchFamily="34" charset="0"/>
                      </a:rPr>
                      <m:t>𝑛</m:t>
                    </m:r>
                    <m:r>
                      <a:rPr lang="vi-VN" sz="1800" i="1">
                        <a:effectLst/>
                        <a:latin typeface="Cambria Math" panose="02040503050406030204" pitchFamily="18" charset="0"/>
                        <a:ea typeface="Calibri" panose="020F0502020204030204" pitchFamily="34" charset="0"/>
                      </a:rPr>
                      <m:t>=24</m:t>
                    </m:r>
                  </m:oMath>
                </a14:m>
                <a:endParaRPr lang="en-US" sz="1800">
                  <a:effectLst/>
                  <a:latin typeface="+mn-lt"/>
                  <a:ea typeface="Times New Roman" panose="02020603050405020304" pitchFamily="18" charset="0"/>
                </a:endParaRPr>
              </a:p>
              <a:p>
                <a:pPr algn="just">
                  <a:lnSpc>
                    <a:spcPct val="150000"/>
                  </a:lnSpc>
                  <a:spcBef>
                    <a:spcPts val="100"/>
                  </a:spcBef>
                  <a:spcAft>
                    <a:spcPts val="100"/>
                  </a:spcAft>
                </a:pPr>
                <a:r>
                  <a:rPr lang="vi-VN" sz="1800">
                    <a:effectLst/>
                    <a:latin typeface="+mn-lt"/>
                    <a:ea typeface="Calibri" panose="020F0502020204030204" pitchFamily="34" charset="0"/>
                  </a:rPr>
                  <a:t>Lãi suất theo tháng là </a:t>
                </a:r>
                <a14:m>
                  <m:oMath xmlns:m="http://schemas.openxmlformats.org/officeDocument/2006/math">
                    <m:f>
                      <m:fPr>
                        <m:ctrlPr>
                          <a:rPr lang="en-US" sz="1800" i="1">
                            <a:effectLst/>
                            <a:latin typeface="Cambria Math" panose="02040503050406030204" pitchFamily="18" charset="0"/>
                            <a:ea typeface="Calibri" panose="020F0502020204030204" pitchFamily="34" charset="0"/>
                          </a:rPr>
                        </m:ctrlPr>
                      </m:fPr>
                      <m:num>
                        <m:r>
                          <a:rPr lang="vi-VN" sz="1800" i="1">
                            <a:effectLst/>
                            <a:latin typeface="Cambria Math" panose="02040503050406030204" pitchFamily="18" charset="0"/>
                            <a:ea typeface="Calibri" panose="020F0502020204030204" pitchFamily="34" charset="0"/>
                          </a:rPr>
                          <m:t>10</m:t>
                        </m:r>
                      </m:num>
                      <m:den>
                        <m:r>
                          <a:rPr lang="vi-VN" sz="1800" i="1">
                            <a:effectLst/>
                            <a:latin typeface="Cambria Math" panose="02040503050406030204" pitchFamily="18" charset="0"/>
                            <a:ea typeface="Calibri" panose="020F0502020204030204" pitchFamily="34" charset="0"/>
                          </a:rPr>
                          <m:t>12</m:t>
                        </m:r>
                      </m:den>
                    </m:f>
                    <m:r>
                      <a:rPr lang="vi-VN" sz="1800" i="1">
                        <a:effectLst/>
                        <a:latin typeface="Cambria Math" panose="02040503050406030204" pitchFamily="18" charset="0"/>
                        <a:ea typeface="Calibri" panose="020F0502020204030204" pitchFamily="34" charset="0"/>
                      </a:rPr>
                      <m:t>=</m:t>
                    </m:r>
                    <m:f>
                      <m:fPr>
                        <m:ctrlPr>
                          <a:rPr lang="en-US" sz="1800" i="1">
                            <a:effectLst/>
                            <a:latin typeface="Cambria Math" panose="02040503050406030204" pitchFamily="18" charset="0"/>
                            <a:ea typeface="Calibri" panose="020F0502020204030204" pitchFamily="34" charset="0"/>
                          </a:rPr>
                        </m:ctrlPr>
                      </m:fPr>
                      <m:num>
                        <m:r>
                          <a:rPr lang="vi-VN" sz="1800" i="1">
                            <a:effectLst/>
                            <a:latin typeface="Cambria Math" panose="02040503050406030204" pitchFamily="18" charset="0"/>
                            <a:ea typeface="Calibri" panose="020F0502020204030204" pitchFamily="34" charset="0"/>
                          </a:rPr>
                          <m:t>5</m:t>
                        </m:r>
                      </m:num>
                      <m:den>
                        <m:r>
                          <a:rPr lang="vi-VN" sz="1800" i="1">
                            <a:effectLst/>
                            <a:latin typeface="Cambria Math" panose="02040503050406030204" pitchFamily="18" charset="0"/>
                            <a:ea typeface="Calibri" panose="020F0502020204030204" pitchFamily="34" charset="0"/>
                          </a:rPr>
                          <m:t>6</m:t>
                        </m:r>
                      </m:den>
                    </m:f>
                    <m:r>
                      <a:rPr lang="vi-VN" sz="1800" i="1">
                        <a:effectLst/>
                        <a:latin typeface="Cambria Math" panose="02040503050406030204" pitchFamily="18" charset="0"/>
                        <a:ea typeface="Calibri" panose="020F0502020204030204" pitchFamily="34" charset="0"/>
                      </a:rPr>
                      <m:t>%</m:t>
                    </m:r>
                  </m:oMath>
                </a14:m>
                <a:r>
                  <a:rPr lang="vi-VN" sz="1800">
                    <a:effectLst/>
                    <a:latin typeface="+mn-lt"/>
                    <a:ea typeface="Calibri" panose="020F0502020204030204" pitchFamily="34" charset="0"/>
                  </a:rPr>
                  <a:t> </a:t>
                </a:r>
                <a14:m>
                  <m:oMath xmlns:m="http://schemas.openxmlformats.org/officeDocument/2006/math">
                    <m:r>
                      <a:rPr lang="en-US" sz="1800">
                        <a:latin typeface="Cambria Math" panose="02040503050406030204" pitchFamily="18" charset="0"/>
                        <a:ea typeface="Calibri" panose="020F0502020204030204" pitchFamily="34" charset="0"/>
                      </a:rPr>
                      <m:t>⇒</m:t>
                    </m:r>
                    <m:r>
                      <a:rPr lang="vi-VN" sz="1800" i="1">
                        <a:effectLst/>
                        <a:latin typeface="Cambria Math" panose="02040503050406030204" pitchFamily="18" charset="0"/>
                        <a:ea typeface="Calibri" panose="020F0502020204030204" pitchFamily="34" charset="0"/>
                      </a:rPr>
                      <m:t>𝑖</m:t>
                    </m:r>
                    <m:r>
                      <a:rPr lang="vi-VN" sz="1800" i="1">
                        <a:effectLst/>
                        <a:latin typeface="Cambria Math" panose="02040503050406030204" pitchFamily="18" charset="0"/>
                        <a:ea typeface="Calibri" panose="020F0502020204030204" pitchFamily="34" charset="0"/>
                      </a:rPr>
                      <m:t>=</m:t>
                    </m:r>
                    <m:f>
                      <m:fPr>
                        <m:ctrlPr>
                          <a:rPr lang="en-US" sz="1800" i="1">
                            <a:effectLst/>
                            <a:latin typeface="Cambria Math" panose="02040503050406030204" pitchFamily="18" charset="0"/>
                            <a:ea typeface="Calibri" panose="020F0502020204030204" pitchFamily="34" charset="0"/>
                          </a:rPr>
                        </m:ctrlPr>
                      </m:fPr>
                      <m:num>
                        <m:r>
                          <a:rPr lang="vi-VN" sz="1800" i="1">
                            <a:effectLst/>
                            <a:latin typeface="Cambria Math" panose="02040503050406030204" pitchFamily="18" charset="0"/>
                            <a:ea typeface="Calibri" panose="020F0502020204030204" pitchFamily="34" charset="0"/>
                          </a:rPr>
                          <m:t>5</m:t>
                        </m:r>
                      </m:num>
                      <m:den>
                        <m:r>
                          <a:rPr lang="vi-VN" sz="1800" i="1">
                            <a:effectLst/>
                            <a:latin typeface="Cambria Math" panose="02040503050406030204" pitchFamily="18" charset="0"/>
                            <a:ea typeface="Calibri" panose="020F0502020204030204" pitchFamily="34" charset="0"/>
                          </a:rPr>
                          <m:t>6</m:t>
                        </m:r>
                      </m:den>
                    </m:f>
                    <m:r>
                      <a:rPr lang="vi-VN" sz="1800" i="1">
                        <a:effectLst/>
                        <a:latin typeface="Cambria Math" panose="02040503050406030204" pitchFamily="18" charset="0"/>
                        <a:ea typeface="Calibri" panose="020F0502020204030204" pitchFamily="34" charset="0"/>
                      </a:rPr>
                      <m:t>%</m:t>
                    </m:r>
                  </m:oMath>
                </a14:m>
                <a:endParaRPr lang="en-US" sz="1800">
                  <a:effectLst/>
                  <a:latin typeface="+mn-lt"/>
                  <a:ea typeface="Times New Roman" panose="02020603050405020304" pitchFamily="18" charset="0"/>
                </a:endParaRPr>
              </a:p>
              <a:p>
                <a:pPr algn="just">
                  <a:lnSpc>
                    <a:spcPct val="150000"/>
                  </a:lnSpc>
                  <a:spcBef>
                    <a:spcPts val="100"/>
                  </a:spcBef>
                  <a:spcAft>
                    <a:spcPts val="100"/>
                  </a:spcAft>
                </a:pPr>
                <a:r>
                  <a:rPr lang="vi-VN" sz="1800">
                    <a:effectLst/>
                    <a:latin typeface="+mn-lt"/>
                    <a:ea typeface="Calibri" panose="020F0502020204030204" pitchFamily="34" charset="0"/>
                  </a:rPr>
                  <a:t>Ta có: </a:t>
                </a:r>
                <a14:m>
                  <m:oMath xmlns:m="http://schemas.openxmlformats.org/officeDocument/2006/math">
                    <m:sSub>
                      <m:sSubPr>
                        <m:ctrlPr>
                          <a:rPr lang="en-US" sz="1800" i="1">
                            <a:effectLst/>
                            <a:latin typeface="Cambria Math" panose="02040503050406030204" pitchFamily="18" charset="0"/>
                            <a:ea typeface="Calibri" panose="020F0502020204030204" pitchFamily="34" charset="0"/>
                          </a:rPr>
                        </m:ctrlPr>
                      </m:sSubPr>
                      <m:e>
                        <m:r>
                          <a:rPr lang="vi-VN" sz="1800" i="1">
                            <a:effectLst/>
                            <a:latin typeface="Cambria Math" panose="02040503050406030204" pitchFamily="18" charset="0"/>
                            <a:ea typeface="Calibri" panose="020F0502020204030204" pitchFamily="34" charset="0"/>
                          </a:rPr>
                          <m:t>𝐴</m:t>
                        </m:r>
                      </m:e>
                      <m:sub>
                        <m:r>
                          <a:rPr lang="vi-VN" sz="1800" i="1">
                            <a:effectLst/>
                            <a:latin typeface="Cambria Math" panose="02040503050406030204" pitchFamily="18" charset="0"/>
                            <a:ea typeface="Calibri" panose="020F0502020204030204" pitchFamily="34" charset="0"/>
                          </a:rPr>
                          <m:t>𝑓</m:t>
                        </m:r>
                      </m:sub>
                    </m:sSub>
                    <m:r>
                      <a:rPr lang="vi-VN" sz="1800" i="1">
                        <a:effectLst/>
                        <a:latin typeface="Cambria Math" panose="02040503050406030204" pitchFamily="18" charset="0"/>
                        <a:ea typeface="Calibri" panose="020F0502020204030204" pitchFamily="34" charset="0"/>
                      </a:rPr>
                      <m:t>=500</m:t>
                    </m:r>
                  </m:oMath>
                </a14:m>
                <a:r>
                  <a:rPr lang="vi-VN" sz="1800">
                    <a:effectLst/>
                    <a:latin typeface="+mn-lt"/>
                    <a:ea typeface="Calibri" panose="020F0502020204030204" pitchFamily="34" charset="0"/>
                  </a:rPr>
                  <a:t> (triệu đồng)</a:t>
                </a:r>
                <a:endParaRPr lang="en-US" sz="1800">
                  <a:effectLst/>
                  <a:latin typeface="+mn-lt"/>
                  <a:ea typeface="Times New Roman" panose="02020603050405020304" pitchFamily="18" charset="0"/>
                </a:endParaRPr>
              </a:p>
              <a:p>
                <a:pPr algn="ctr">
                  <a:lnSpc>
                    <a:spcPct val="150000"/>
                  </a:lnSpc>
                  <a:spcBef>
                    <a:spcPts val="100"/>
                  </a:spcBef>
                  <a:spcAft>
                    <a:spcPts val="100"/>
                  </a:spcAft>
                </a:pPr>
                <a14:m>
                  <m:oMath xmlns:m="http://schemas.openxmlformats.org/officeDocument/2006/math">
                    <m:r>
                      <a:rPr lang="en-US" sz="1800">
                        <a:latin typeface="Cambria Math" panose="02040503050406030204" pitchFamily="18" charset="0"/>
                        <a:ea typeface="Calibri" panose="020F0502020204030204" pitchFamily="34" charset="0"/>
                      </a:rPr>
                      <m:t>⇒</m:t>
                    </m:r>
                    <m:r>
                      <a:rPr lang="en-US" sz="1800" i="1">
                        <a:latin typeface="Cambria Math" panose="02040503050406030204" pitchFamily="18" charset="0"/>
                        <a:ea typeface="Calibri" panose="020F0502020204030204" pitchFamily="34" charset="0"/>
                      </a:rPr>
                      <m:t> </m:t>
                    </m:r>
                    <m:r>
                      <a:rPr lang="vi-VN" sz="1800" i="1">
                        <a:effectLst/>
                        <a:latin typeface="Cambria Math" panose="02040503050406030204" pitchFamily="18" charset="0"/>
                        <a:ea typeface="Calibri" panose="020F0502020204030204" pitchFamily="34" charset="0"/>
                      </a:rPr>
                      <m:t>𝑅</m:t>
                    </m:r>
                    <m:r>
                      <a:rPr lang="vi-VN" sz="1800" i="1">
                        <a:effectLst/>
                        <a:latin typeface="Cambria Math" panose="02040503050406030204" pitchFamily="18" charset="0"/>
                        <a:ea typeface="Calibri" panose="020F0502020204030204" pitchFamily="34" charset="0"/>
                      </a:rPr>
                      <m:t>=</m:t>
                    </m:r>
                    <m:f>
                      <m:fPr>
                        <m:ctrlPr>
                          <a:rPr lang="en-US" sz="1800" i="1">
                            <a:effectLst/>
                            <a:latin typeface="Cambria Math" panose="02040503050406030204" pitchFamily="18" charset="0"/>
                            <a:ea typeface="Calibri" panose="020F0502020204030204" pitchFamily="34" charset="0"/>
                          </a:rPr>
                        </m:ctrlPr>
                      </m:fPr>
                      <m:num>
                        <m:sSub>
                          <m:sSubPr>
                            <m:ctrlPr>
                              <a:rPr lang="en-US" sz="1800" i="1">
                                <a:effectLst/>
                                <a:latin typeface="Cambria Math" panose="02040503050406030204" pitchFamily="18" charset="0"/>
                                <a:ea typeface="Calibri" panose="020F0502020204030204" pitchFamily="34" charset="0"/>
                              </a:rPr>
                            </m:ctrlPr>
                          </m:sSubPr>
                          <m:e>
                            <m:r>
                              <a:rPr lang="vi-VN" sz="1800" i="1">
                                <a:effectLst/>
                                <a:latin typeface="Cambria Math" panose="02040503050406030204" pitchFamily="18" charset="0"/>
                                <a:ea typeface="Calibri" panose="020F0502020204030204" pitchFamily="34" charset="0"/>
                              </a:rPr>
                              <m:t>𝐴</m:t>
                            </m:r>
                          </m:e>
                          <m:sub>
                            <m:r>
                              <a:rPr lang="vi-VN" sz="1800" i="1">
                                <a:effectLst/>
                                <a:latin typeface="Cambria Math" panose="02040503050406030204" pitchFamily="18" charset="0"/>
                                <a:ea typeface="Calibri" panose="020F0502020204030204" pitchFamily="34" charset="0"/>
                              </a:rPr>
                              <m:t>𝑓</m:t>
                            </m:r>
                          </m:sub>
                        </m:sSub>
                        <m:r>
                          <a:rPr lang="vi-VN" sz="1800" i="1">
                            <a:effectLst/>
                            <a:latin typeface="Cambria Math" panose="02040503050406030204" pitchFamily="18" charset="0"/>
                            <a:ea typeface="Calibri" panose="020F0502020204030204" pitchFamily="34" charset="0"/>
                          </a:rPr>
                          <m:t>.</m:t>
                        </m:r>
                        <m:r>
                          <a:rPr lang="vi-VN" sz="1800" i="1">
                            <a:effectLst/>
                            <a:latin typeface="Cambria Math" panose="02040503050406030204" pitchFamily="18" charset="0"/>
                            <a:ea typeface="Calibri" panose="020F0502020204030204" pitchFamily="34" charset="0"/>
                          </a:rPr>
                          <m:t>𝑖</m:t>
                        </m:r>
                      </m:num>
                      <m:den>
                        <m:sSup>
                          <m:sSupPr>
                            <m:ctrlPr>
                              <a:rPr lang="en-US" sz="1800" i="1">
                                <a:effectLst/>
                                <a:latin typeface="Cambria Math" panose="02040503050406030204" pitchFamily="18" charset="0"/>
                                <a:ea typeface="Calibri" panose="020F0502020204030204" pitchFamily="34" charset="0"/>
                              </a:rPr>
                            </m:ctrlPr>
                          </m:sSupPr>
                          <m:e>
                            <m:d>
                              <m:dPr>
                                <m:ctrlPr>
                                  <a:rPr lang="en-US" sz="1800" i="1">
                                    <a:effectLst/>
                                    <a:latin typeface="Cambria Math" panose="02040503050406030204" pitchFamily="18" charset="0"/>
                                    <a:ea typeface="Calibri" panose="020F0502020204030204" pitchFamily="34" charset="0"/>
                                  </a:rPr>
                                </m:ctrlPr>
                              </m:dPr>
                              <m:e>
                                <m:r>
                                  <a:rPr lang="vi-VN" sz="1800" i="1">
                                    <a:effectLst/>
                                    <a:latin typeface="Cambria Math" panose="02040503050406030204" pitchFamily="18" charset="0"/>
                                    <a:ea typeface="Calibri" panose="020F0502020204030204" pitchFamily="34" charset="0"/>
                                  </a:rPr>
                                  <m:t>1+</m:t>
                                </m:r>
                                <m:r>
                                  <a:rPr lang="vi-VN" sz="1800" i="1">
                                    <a:effectLst/>
                                    <a:latin typeface="Cambria Math" panose="02040503050406030204" pitchFamily="18" charset="0"/>
                                    <a:ea typeface="Calibri" panose="020F0502020204030204" pitchFamily="34" charset="0"/>
                                  </a:rPr>
                                  <m:t>𝑖</m:t>
                                </m:r>
                              </m:e>
                            </m:d>
                          </m:e>
                          <m:sup>
                            <m:r>
                              <a:rPr lang="vi-VN" sz="1800" i="1">
                                <a:effectLst/>
                                <a:latin typeface="Cambria Math" panose="02040503050406030204" pitchFamily="18" charset="0"/>
                                <a:ea typeface="Calibri" panose="020F0502020204030204" pitchFamily="34" charset="0"/>
                              </a:rPr>
                              <m:t>𝑛</m:t>
                            </m:r>
                          </m:sup>
                        </m:sSup>
                        <m:r>
                          <a:rPr lang="vi-VN" sz="1800" i="1">
                            <a:effectLst/>
                            <a:latin typeface="Cambria Math" panose="02040503050406030204" pitchFamily="18" charset="0"/>
                            <a:ea typeface="Calibri" panose="020F0502020204030204" pitchFamily="34" charset="0"/>
                          </a:rPr>
                          <m:t>−1</m:t>
                        </m:r>
                      </m:den>
                    </m:f>
                    <m:r>
                      <a:rPr lang="vi-VN" sz="1800" i="1">
                        <a:effectLst/>
                        <a:latin typeface="Cambria Math" panose="02040503050406030204" pitchFamily="18" charset="0"/>
                        <a:ea typeface="Calibri" panose="020F0502020204030204" pitchFamily="34" charset="0"/>
                      </a:rPr>
                      <m:t>=</m:t>
                    </m:r>
                    <m:f>
                      <m:fPr>
                        <m:ctrlPr>
                          <a:rPr lang="en-US" sz="1800" i="1">
                            <a:effectLst/>
                            <a:latin typeface="Cambria Math" panose="02040503050406030204" pitchFamily="18" charset="0"/>
                            <a:ea typeface="Calibri" panose="020F0502020204030204" pitchFamily="34" charset="0"/>
                          </a:rPr>
                        </m:ctrlPr>
                      </m:fPr>
                      <m:num>
                        <m:r>
                          <a:rPr lang="vi-VN" sz="1800" i="1">
                            <a:effectLst/>
                            <a:latin typeface="Cambria Math" panose="02040503050406030204" pitchFamily="18" charset="0"/>
                            <a:ea typeface="Calibri" panose="020F0502020204030204" pitchFamily="34" charset="0"/>
                          </a:rPr>
                          <m:t>500.</m:t>
                        </m:r>
                        <m:f>
                          <m:fPr>
                            <m:ctrlPr>
                              <a:rPr lang="en-US" sz="1800" i="1">
                                <a:effectLst/>
                                <a:latin typeface="Cambria Math" panose="02040503050406030204" pitchFamily="18" charset="0"/>
                                <a:ea typeface="Calibri" panose="020F0502020204030204" pitchFamily="34" charset="0"/>
                              </a:rPr>
                            </m:ctrlPr>
                          </m:fPr>
                          <m:num>
                            <m:r>
                              <a:rPr lang="vi-VN" sz="1800" i="1">
                                <a:effectLst/>
                                <a:latin typeface="Cambria Math" panose="02040503050406030204" pitchFamily="18" charset="0"/>
                                <a:ea typeface="Calibri" panose="020F0502020204030204" pitchFamily="34" charset="0"/>
                              </a:rPr>
                              <m:t>5</m:t>
                            </m:r>
                          </m:num>
                          <m:den>
                            <m:r>
                              <a:rPr lang="vi-VN" sz="1800" i="1">
                                <a:effectLst/>
                                <a:latin typeface="Cambria Math" panose="02040503050406030204" pitchFamily="18" charset="0"/>
                                <a:ea typeface="Calibri" panose="020F0502020204030204" pitchFamily="34" charset="0"/>
                              </a:rPr>
                              <m:t>6</m:t>
                            </m:r>
                          </m:den>
                        </m:f>
                        <m:r>
                          <a:rPr lang="vi-VN" sz="1800" i="1">
                            <a:effectLst/>
                            <a:latin typeface="Cambria Math" panose="02040503050406030204" pitchFamily="18" charset="0"/>
                            <a:ea typeface="Calibri" panose="020F0502020204030204" pitchFamily="34" charset="0"/>
                          </a:rPr>
                          <m:t>%</m:t>
                        </m:r>
                      </m:num>
                      <m:den>
                        <m:sSup>
                          <m:sSupPr>
                            <m:ctrlPr>
                              <a:rPr lang="en-US" sz="1800" i="1">
                                <a:effectLst/>
                                <a:latin typeface="Cambria Math" panose="02040503050406030204" pitchFamily="18" charset="0"/>
                                <a:ea typeface="Calibri" panose="020F0502020204030204" pitchFamily="34" charset="0"/>
                              </a:rPr>
                            </m:ctrlPr>
                          </m:sSupPr>
                          <m:e>
                            <m:d>
                              <m:dPr>
                                <m:ctrlPr>
                                  <a:rPr lang="en-US" sz="1800" i="1">
                                    <a:effectLst/>
                                    <a:latin typeface="Cambria Math" panose="02040503050406030204" pitchFamily="18" charset="0"/>
                                    <a:ea typeface="Calibri" panose="020F0502020204030204" pitchFamily="34" charset="0"/>
                                  </a:rPr>
                                </m:ctrlPr>
                              </m:dPr>
                              <m:e>
                                <m:r>
                                  <a:rPr lang="vi-VN" sz="1800" i="1">
                                    <a:effectLst/>
                                    <a:latin typeface="Cambria Math" panose="02040503050406030204" pitchFamily="18" charset="0"/>
                                    <a:ea typeface="Calibri" panose="020F0502020204030204" pitchFamily="34" charset="0"/>
                                  </a:rPr>
                                  <m:t>1+</m:t>
                                </m:r>
                                <m:f>
                                  <m:fPr>
                                    <m:ctrlPr>
                                      <a:rPr lang="en-US" sz="1800" i="1">
                                        <a:effectLst/>
                                        <a:latin typeface="Cambria Math" panose="02040503050406030204" pitchFamily="18" charset="0"/>
                                        <a:ea typeface="Calibri" panose="020F0502020204030204" pitchFamily="34" charset="0"/>
                                      </a:rPr>
                                    </m:ctrlPr>
                                  </m:fPr>
                                  <m:num>
                                    <m:r>
                                      <a:rPr lang="vi-VN" sz="1800" i="1">
                                        <a:effectLst/>
                                        <a:latin typeface="Cambria Math" panose="02040503050406030204" pitchFamily="18" charset="0"/>
                                        <a:ea typeface="Calibri" panose="020F0502020204030204" pitchFamily="34" charset="0"/>
                                      </a:rPr>
                                      <m:t>5</m:t>
                                    </m:r>
                                  </m:num>
                                  <m:den>
                                    <m:r>
                                      <a:rPr lang="vi-VN" sz="1800" i="1">
                                        <a:effectLst/>
                                        <a:latin typeface="Cambria Math" panose="02040503050406030204" pitchFamily="18" charset="0"/>
                                        <a:ea typeface="Calibri" panose="020F0502020204030204" pitchFamily="34" charset="0"/>
                                      </a:rPr>
                                      <m:t>6</m:t>
                                    </m:r>
                                  </m:den>
                                </m:f>
                                <m:r>
                                  <a:rPr lang="vi-VN" sz="1800" i="1">
                                    <a:effectLst/>
                                    <a:latin typeface="Cambria Math" panose="02040503050406030204" pitchFamily="18" charset="0"/>
                                    <a:ea typeface="Calibri" panose="020F0502020204030204" pitchFamily="34" charset="0"/>
                                  </a:rPr>
                                  <m:t>%</m:t>
                                </m:r>
                              </m:e>
                            </m:d>
                          </m:e>
                          <m:sup>
                            <m:r>
                              <a:rPr lang="vi-VN" sz="1800" i="1">
                                <a:effectLst/>
                                <a:latin typeface="Cambria Math" panose="02040503050406030204" pitchFamily="18" charset="0"/>
                                <a:ea typeface="Calibri" panose="020F0502020204030204" pitchFamily="34" charset="0"/>
                              </a:rPr>
                              <m:t>24</m:t>
                            </m:r>
                          </m:sup>
                        </m:sSup>
                        <m:r>
                          <a:rPr lang="vi-VN" sz="1800" i="1">
                            <a:effectLst/>
                            <a:latin typeface="Cambria Math" panose="02040503050406030204" pitchFamily="18" charset="0"/>
                            <a:ea typeface="Calibri" panose="020F0502020204030204" pitchFamily="34" charset="0"/>
                          </a:rPr>
                          <m:t>−1</m:t>
                        </m:r>
                      </m:den>
                    </m:f>
                    <m:r>
                      <a:rPr lang="vi-VN" sz="1800" i="1">
                        <a:effectLst/>
                        <a:latin typeface="Cambria Math" panose="02040503050406030204" pitchFamily="18" charset="0"/>
                        <a:ea typeface="Calibri" panose="020F0502020204030204" pitchFamily="34" charset="0"/>
                      </a:rPr>
                      <m:t>≈18,905</m:t>
                    </m:r>
                  </m:oMath>
                </a14:m>
                <a:r>
                  <a:rPr lang="vi-VN" sz="1800">
                    <a:effectLst/>
                    <a:latin typeface="+mn-lt"/>
                    <a:ea typeface="Calibri" panose="020F0502020204030204" pitchFamily="34" charset="0"/>
                  </a:rPr>
                  <a:t> (triệu đồng)</a:t>
                </a:r>
                <a:endParaRPr lang="en-US" sz="1800">
                  <a:effectLst/>
                  <a:latin typeface="+mn-lt"/>
                  <a:ea typeface="Times New Roman" panose="02020603050405020304" pitchFamily="18" charset="0"/>
                </a:endParaRPr>
              </a:p>
              <a:p>
                <a:pPr algn="just">
                  <a:lnSpc>
                    <a:spcPct val="150000"/>
                  </a:lnSpc>
                  <a:spcBef>
                    <a:spcPts val="100"/>
                  </a:spcBef>
                  <a:spcAft>
                    <a:spcPts val="100"/>
                  </a:spcAft>
                </a:pPr>
                <a:r>
                  <a:rPr lang="vi-VN" sz="1800">
                    <a:effectLst/>
                    <a:latin typeface="+mn-lt"/>
                    <a:ea typeface="Calibri" panose="020F0502020204030204" pitchFamily="34" charset="0"/>
                  </a:rPr>
                  <a:t>Vậy mỗi tháng chị Ánh cần đầu tư khoảng 19 triệu đồng để sau 2 năm có 500 triệu đồng.</a:t>
                </a:r>
                <a:endParaRPr lang="en-US" sz="1800">
                  <a:effectLst/>
                  <a:latin typeface="+mn-lt"/>
                  <a:ea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866797" y="792501"/>
                <a:ext cx="7357490" cy="3995966"/>
              </a:xfrm>
              <a:prstGeom prst="rect">
                <a:avLst/>
              </a:prstGeom>
              <a:blipFill>
                <a:blip r:embed="rId3"/>
                <a:stretch>
                  <a:fillRect l="-663" r="-746" b="-152"/>
                </a:stretch>
              </a:blipFill>
            </p:spPr>
            <p:txBody>
              <a:bodyPr/>
              <a:lstStyle/>
              <a:p>
                <a:r>
                  <a:rPr lang="en-US">
                    <a:noFill/>
                  </a:rPr>
                  <a:t> </a:t>
                </a:r>
              </a:p>
            </p:txBody>
          </p:sp>
        </mc:Fallback>
      </mc:AlternateContent>
      <p:pic>
        <p:nvPicPr>
          <p:cNvPr id="4" name="Picture 3"/>
          <p:cNvPicPr>
            <a:picLocks noChangeAspect="1"/>
          </p:cNvPicPr>
          <p:nvPr/>
        </p:nvPicPr>
        <p:blipFill>
          <a:blip r:embed="rId4"/>
          <a:stretch>
            <a:fillRect/>
          </a:stretch>
        </p:blipFill>
        <p:spPr>
          <a:xfrm>
            <a:off x="8224287" y="304622"/>
            <a:ext cx="730313" cy="806975"/>
          </a:xfrm>
          <a:prstGeom prst="rect">
            <a:avLst/>
          </a:prstGeom>
        </p:spPr>
      </p:pic>
    </p:spTree>
    <p:extLst>
      <p:ext uri="{BB962C8B-B14F-4D97-AF65-F5344CB8AC3E}">
        <p14:creationId xmlns:p14="http://schemas.microsoft.com/office/powerpoint/2010/main" val="1757761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left)">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down)">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7" dur="500"/>
                                        <p:tgtEl>
                                          <p:spTgt spid="2">
                                            <p:txEl>
                                              <p:pRg st="3" end="3"/>
                                            </p:txEl>
                                          </p:spTgt>
                                        </p:tgtEl>
                                      </p:cBhvr>
                                    </p:animEffect>
                                  </p:childTnLst>
                                </p:cTn>
                              </p:par>
                              <p:par>
                                <p:cTn id="28" presetID="14" presetClass="entr" presetSubtype="10" fill="hold" nodeType="with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animEffect transition="in" filter="randombar(horizontal)">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fade">
                                      <p:cBhvr>
                                        <p:cTn id="35"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349128" y="1363287"/>
            <a:ext cx="8420795" cy="3424843"/>
          </a:xfrm>
          <a:prstGeom prst="roundRect">
            <a:avLst/>
          </a:prstGeom>
          <a:noFill/>
          <a:ln w="12700">
            <a:prstDash val="dash"/>
          </a:ln>
        </p:spPr>
        <p:style>
          <a:lnRef idx="2">
            <a:schemeClr val="accent1"/>
          </a:lnRef>
          <a:fillRef idx="1">
            <a:schemeClr val="lt1"/>
          </a:fillRef>
          <a:effectRef idx="0">
            <a:schemeClr val="accent1"/>
          </a:effectRef>
          <a:fontRef idx="minor">
            <a:schemeClr val="dk1"/>
          </a:fontRef>
        </p:style>
        <p:txBody>
          <a:bodyPr rtlCol="0" anchor="ctr"/>
          <a:lstStyle/>
          <a:p>
            <a:pPr lvl="0" algn="just">
              <a:lnSpc>
                <a:spcPct val="150000"/>
              </a:lnSpc>
            </a:pPr>
            <a:r>
              <a:rPr lang="vi-VN" sz="1900" b="1">
                <a:solidFill>
                  <a:srgbClr val="000000"/>
                </a:solidFill>
                <a:latin typeface="Arial"/>
                <a:ea typeface="Arial" panose="020B0604020202020204" pitchFamily="34" charset="0"/>
                <a:cs typeface="Times New Roman" panose="02020603050405020304" pitchFamily="18" charset="0"/>
              </a:rPr>
              <a:t>Bài 1. </a:t>
            </a:r>
            <a:r>
              <a:rPr lang="vi-VN" sz="1900">
                <a:solidFill>
                  <a:srgbClr val="000000"/>
                </a:solidFill>
                <a:latin typeface="Arial"/>
                <a:ea typeface="Arial" panose="020B0604020202020204" pitchFamily="34" charset="0"/>
                <a:cs typeface="Times New Roman" panose="02020603050405020304" pitchFamily="18" charset="0"/>
              </a:rPr>
              <a:t>Một người trúng giải thưởng bất động sản trong một cuộc thi trị giá 100 tỉ đồng. Tuy nhiên, người này không muốn nhận số tiền toàn bộ một lần mà muốn nhận số tiền này theo hình thức trả dần trong vòng 20 năm. Hàng năm, người trúng giải sẽ nhận được một số tiền bằng nhau, và giá trị của mỗi khoản thanh toán này sẽ tăng dần mỗi năm theo tỷ lệ cố định.</a:t>
            </a:r>
          </a:p>
          <a:p>
            <a:pPr lvl="0" algn="just">
              <a:lnSpc>
                <a:spcPct val="150000"/>
              </a:lnSpc>
            </a:pPr>
            <a:r>
              <a:rPr lang="vi-VN" sz="1900">
                <a:solidFill>
                  <a:srgbClr val="000000"/>
                </a:solidFill>
                <a:latin typeface="Arial"/>
                <a:ea typeface="Arial" panose="020B0604020202020204" pitchFamily="34" charset="0"/>
                <a:cs typeface="Times New Roman" panose="02020603050405020304" pitchFamily="18" charset="0"/>
              </a:rPr>
              <a:t>Hãy tính giá trị hiện tại của toàn bộ giải thưởng nếu người trúng giải có thể đầu tư số tiền này với lãi suất 10% mỗi năm, tính lãi kép hàng năm.</a:t>
            </a:r>
          </a:p>
        </p:txBody>
      </p:sp>
      <p:pic>
        <p:nvPicPr>
          <p:cNvPr id="13" name="Picture 12"/>
          <p:cNvPicPr>
            <a:picLocks noChangeAspect="1"/>
          </p:cNvPicPr>
          <p:nvPr/>
        </p:nvPicPr>
        <p:blipFill rotWithShape="1">
          <a:blip r:embed="rId2">
            <a:extLst>
              <a:ext uri="{28A0092B-C50C-407E-A947-70E740481C1C}">
                <a14:useLocalDpi xmlns:a14="http://schemas.microsoft.com/office/drawing/2010/main" val="0"/>
              </a:ext>
            </a:extLst>
          </a:blip>
          <a:srcRect l="27261" t="22325" r="28088" b="23515"/>
          <a:stretch/>
        </p:blipFill>
        <p:spPr>
          <a:xfrm>
            <a:off x="7913504" y="587909"/>
            <a:ext cx="856419" cy="1038804"/>
          </a:xfrm>
          <a:prstGeom prst="rect">
            <a:avLst/>
          </a:prstGeom>
        </p:spPr>
      </p:pic>
      <p:sp>
        <p:nvSpPr>
          <p:cNvPr id="6" name="TextBox 5"/>
          <p:cNvSpPr txBox="1"/>
          <p:nvPr/>
        </p:nvSpPr>
        <p:spPr>
          <a:xfrm>
            <a:off x="172897" y="137113"/>
            <a:ext cx="8906267" cy="90159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4000" b="1" i="0" u="none" strike="noStrike" kern="0" cap="none" spc="0" normalizeH="0" baseline="0" noProof="0">
                <a:ln>
                  <a:noFill/>
                </a:ln>
                <a:solidFill>
                  <a:srgbClr val="C00000"/>
                </a:solidFill>
                <a:effectLst/>
                <a:uLnTx/>
                <a:uFillTx/>
                <a:latin typeface="Arial"/>
                <a:cs typeface="Arial"/>
                <a:sym typeface="Arial"/>
              </a:rPr>
              <a:t>VẬN</a:t>
            </a:r>
            <a:r>
              <a:rPr kumimoji="0" lang="en-US" sz="4000" b="1" i="0" u="none" strike="noStrike" kern="0" cap="none" spc="0" normalizeH="0" noProof="0">
                <a:ln>
                  <a:noFill/>
                </a:ln>
                <a:solidFill>
                  <a:srgbClr val="C00000"/>
                </a:solidFill>
                <a:effectLst/>
                <a:uLnTx/>
                <a:uFillTx/>
                <a:latin typeface="Arial"/>
                <a:cs typeface="Arial"/>
                <a:sym typeface="Arial"/>
              </a:rPr>
              <a:t> DỤNG</a:t>
            </a:r>
            <a:endParaRPr kumimoji="0" lang="en-US" sz="4000" b="1" i="0" u="none" strike="noStrike" kern="0" cap="none" spc="0" normalizeH="0" baseline="0" noProof="0" dirty="0">
              <a:ln>
                <a:noFill/>
              </a:ln>
              <a:solidFill>
                <a:srgbClr val="C00000"/>
              </a:solidFill>
              <a:effectLst/>
              <a:uLnTx/>
              <a:uFillTx/>
              <a:latin typeface="Arial"/>
              <a:cs typeface="Arial"/>
              <a:sym typeface="Arial"/>
            </a:endParaRPr>
          </a:p>
        </p:txBody>
      </p:sp>
    </p:spTree>
    <p:extLst>
      <p:ext uri="{BB962C8B-B14F-4D97-AF65-F5344CB8AC3E}">
        <p14:creationId xmlns:p14="http://schemas.microsoft.com/office/powerpoint/2010/main" val="2511427843"/>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par>
                                <p:cTn id="13" presetID="14" presetClass="entr" presetSubtype="1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8" name="Rectangle 7"/>
          <p:cNvSpPr/>
          <p:nvPr/>
        </p:nvSpPr>
        <p:spPr>
          <a:xfrm>
            <a:off x="4169476" y="375765"/>
            <a:ext cx="752129"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1" u="sng" strike="noStrike" kern="0" cap="none" spc="0" normalizeH="0" baseline="0" noProof="0">
                <a:ln>
                  <a:noFill/>
                </a:ln>
                <a:solidFill>
                  <a:srgbClr val="4C2E8C">
                    <a:lumMod val="75000"/>
                  </a:srgbClr>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Giải:</a:t>
            </a:r>
            <a:endParaRPr kumimoji="0" lang="en-US" sz="2000" b="1" i="1" u="sng" strike="noStrike" kern="0" cap="none" spc="0" normalizeH="0" baseline="0" noProof="0">
              <a:ln>
                <a:noFill/>
              </a:ln>
              <a:solidFill>
                <a:srgbClr val="4C2E8C">
                  <a:lumMod val="75000"/>
                </a:srgbClr>
              </a:solidFill>
              <a:effectLst/>
              <a:uLnTx/>
              <a:uFillTx/>
              <a:sym typeface="Arial"/>
            </a:endParaRPr>
          </a:p>
        </p:txBody>
      </p:sp>
      <mc:AlternateContent xmlns:mc="http://schemas.openxmlformats.org/markup-compatibility/2006" xmlns:a14="http://schemas.microsoft.com/office/drawing/2010/main">
        <mc:Choice Requires="a14">
          <p:sp>
            <p:nvSpPr>
              <p:cNvPr id="2" name="Rectangle 1"/>
              <p:cNvSpPr/>
              <p:nvPr/>
            </p:nvSpPr>
            <p:spPr>
              <a:xfrm>
                <a:off x="1167050" y="850688"/>
                <a:ext cx="6756982" cy="3970639"/>
              </a:xfrm>
              <a:prstGeom prst="rect">
                <a:avLst/>
              </a:prstGeom>
            </p:spPr>
            <p:txBody>
              <a:bodyPr wrap="square">
                <a:spAutoFit/>
              </a:bodyPr>
              <a:lstStyle/>
              <a:p>
                <a:pPr algn="just">
                  <a:lnSpc>
                    <a:spcPct val="150000"/>
                  </a:lnSpc>
                  <a:spcBef>
                    <a:spcPts val="100"/>
                  </a:spcBef>
                  <a:spcAft>
                    <a:spcPts val="100"/>
                  </a:spcAft>
                </a:pPr>
                <a:r>
                  <a:rPr lang="vi-VN" sz="2000">
                    <a:latin typeface="+mn-lt"/>
                    <a:ea typeface="Times New Roman" panose="02020603050405020304" pitchFamily="18" charset="0"/>
                  </a:rPr>
                  <a:t>Mỗi năm nhận thanh toán số tiền như nhau trong 20 năm. </a:t>
                </a:r>
                <a:endParaRPr lang="en-US" sz="2000">
                  <a:latin typeface="+mn-lt"/>
                  <a:ea typeface="Times New Roman" panose="02020603050405020304" pitchFamily="18" charset="0"/>
                </a:endParaRPr>
              </a:p>
              <a:p>
                <a:pPr algn="just">
                  <a:lnSpc>
                    <a:spcPct val="150000"/>
                  </a:lnSpc>
                  <a:spcBef>
                    <a:spcPts val="100"/>
                  </a:spcBef>
                  <a:spcAft>
                    <a:spcPts val="100"/>
                  </a:spcAft>
                </a:pPr>
                <a:r>
                  <a:rPr lang="vi-VN" sz="2000">
                    <a:latin typeface="+mn-lt"/>
                    <a:ea typeface="Times New Roman" panose="02020603050405020304" pitchFamily="18" charset="0"/>
                  </a:rPr>
                  <a:t>Số tiền mỗi tháng nhận được bằng:</a:t>
                </a:r>
                <a:endParaRPr lang="en-US" sz="2000">
                  <a:latin typeface="+mn-lt"/>
                  <a:ea typeface="Times New Roman" panose="02020603050405020304" pitchFamily="18" charset="0"/>
                </a:endParaRPr>
              </a:p>
              <a:p>
                <a:pPr algn="ctr">
                  <a:lnSpc>
                    <a:spcPct val="150000"/>
                  </a:lnSpc>
                  <a:spcBef>
                    <a:spcPts val="100"/>
                  </a:spcBef>
                  <a:spcAft>
                    <a:spcPts val="100"/>
                  </a:spcAft>
                </a:pPr>
                <a:r>
                  <a:rPr lang="vi-VN" sz="2000">
                    <a:latin typeface="+mn-lt"/>
                    <a:ea typeface="Times New Roman" panose="02020603050405020304" pitchFamily="18" charset="0"/>
                  </a:rPr>
                  <a:t> </a:t>
                </a:r>
                <a14:m>
                  <m:oMath xmlns:m="http://schemas.openxmlformats.org/officeDocument/2006/math">
                    <m:f>
                      <m:fPr>
                        <m:ctrlPr>
                          <a:rPr lang="en-US" sz="2000" i="1">
                            <a:effectLst/>
                            <a:latin typeface="Cambria Math" panose="02040503050406030204" pitchFamily="18" charset="0"/>
                            <a:ea typeface="Times New Roman" panose="02020603050405020304" pitchFamily="18" charset="0"/>
                          </a:rPr>
                        </m:ctrlPr>
                      </m:fPr>
                      <m:num>
                        <m:r>
                          <a:rPr lang="vi-VN" sz="2000" i="1">
                            <a:effectLst/>
                            <a:latin typeface="Cambria Math" panose="02040503050406030204" pitchFamily="18" charset="0"/>
                            <a:ea typeface="Times New Roman" panose="02020603050405020304" pitchFamily="18" charset="0"/>
                          </a:rPr>
                          <m:t>100</m:t>
                        </m:r>
                      </m:num>
                      <m:den>
                        <m:r>
                          <a:rPr lang="vi-VN" sz="2000" i="1">
                            <a:effectLst/>
                            <a:latin typeface="Cambria Math" panose="02040503050406030204" pitchFamily="18" charset="0"/>
                            <a:ea typeface="Times New Roman" panose="02020603050405020304" pitchFamily="18" charset="0"/>
                          </a:rPr>
                          <m:t>20</m:t>
                        </m:r>
                      </m:den>
                    </m:f>
                    <m:r>
                      <a:rPr lang="vi-VN" sz="2000" i="1">
                        <a:effectLst/>
                        <a:latin typeface="Cambria Math" panose="02040503050406030204" pitchFamily="18" charset="0"/>
                        <a:ea typeface="Times New Roman" panose="02020603050405020304" pitchFamily="18" charset="0"/>
                      </a:rPr>
                      <m:t>=5</m:t>
                    </m:r>
                  </m:oMath>
                </a14:m>
                <a:r>
                  <a:rPr lang="vi-VN" sz="2000">
                    <a:effectLst/>
                    <a:latin typeface="+mn-lt"/>
                    <a:ea typeface="Dotum" panose="020B0600000101010101" pitchFamily="34" charset="-127"/>
                  </a:rPr>
                  <a:t> (tỉ) </a:t>
                </a:r>
                <a14:m>
                  <m:oMath xmlns:m="http://schemas.openxmlformats.org/officeDocument/2006/math">
                    <m:r>
                      <a:rPr lang="en-US" sz="2000" b="0" i="0" smtClean="0">
                        <a:effectLst/>
                        <a:latin typeface="Cambria Math" panose="02040503050406030204" pitchFamily="18" charset="0"/>
                        <a:ea typeface="Dotum" panose="020B0600000101010101" pitchFamily="34" charset="-127"/>
                      </a:rPr>
                      <m:t>⇒</m:t>
                    </m:r>
                    <m:r>
                      <a:rPr lang="vi-VN" sz="2000" i="1">
                        <a:effectLst/>
                        <a:latin typeface="Cambria Math" panose="02040503050406030204" pitchFamily="18" charset="0"/>
                        <a:ea typeface="Dotum" panose="020B0600000101010101" pitchFamily="34" charset="-127"/>
                      </a:rPr>
                      <m:t>𝑅</m:t>
                    </m:r>
                    <m:r>
                      <a:rPr lang="vi-VN" sz="2000" i="1">
                        <a:effectLst/>
                        <a:latin typeface="Cambria Math" panose="02040503050406030204" pitchFamily="18" charset="0"/>
                        <a:ea typeface="Dotum" panose="020B0600000101010101" pitchFamily="34" charset="-127"/>
                      </a:rPr>
                      <m:t>=5</m:t>
                    </m:r>
                  </m:oMath>
                </a14:m>
                <a:endParaRPr lang="en-US" sz="2000">
                  <a:effectLst/>
                  <a:latin typeface="+mn-lt"/>
                  <a:ea typeface="Times New Roman" panose="02020603050405020304" pitchFamily="18" charset="0"/>
                </a:endParaRPr>
              </a:p>
              <a:p>
                <a:pPr algn="just">
                  <a:lnSpc>
                    <a:spcPct val="150000"/>
                  </a:lnSpc>
                  <a:spcBef>
                    <a:spcPts val="100"/>
                  </a:spcBef>
                  <a:spcAft>
                    <a:spcPts val="100"/>
                  </a:spcAft>
                </a:pPr>
                <a:r>
                  <a:rPr lang="vi-VN" sz="2000">
                    <a:effectLst/>
                    <a:latin typeface="+mn-lt"/>
                    <a:ea typeface="Times New Roman" panose="02020603050405020304" pitchFamily="18" charset="0"/>
                  </a:rPr>
                  <a:t>Số khoản thanh toán là 20 năm </a:t>
                </a:r>
                <a14:m>
                  <m:oMath xmlns:m="http://schemas.openxmlformats.org/officeDocument/2006/math">
                    <m:r>
                      <a:rPr lang="en-US" sz="2000">
                        <a:latin typeface="Cambria Math" panose="02040503050406030204" pitchFamily="18" charset="0"/>
                        <a:ea typeface="Dotum" panose="020B0600000101010101" pitchFamily="34" charset="-127"/>
                      </a:rPr>
                      <m:t>⇒</m:t>
                    </m:r>
                  </m:oMath>
                </a14:m>
                <a:r>
                  <a:rPr lang="vi-VN" sz="2000">
                    <a:effectLst/>
                    <a:latin typeface="+mn-lt"/>
                    <a:ea typeface="Times New Roman" panose="02020603050405020304" pitchFamily="18" charset="0"/>
                  </a:rPr>
                  <a:t> </a:t>
                </a:r>
                <a14:m>
                  <m:oMath xmlns:m="http://schemas.openxmlformats.org/officeDocument/2006/math">
                    <m:r>
                      <a:rPr lang="vi-VN" sz="2000" i="1">
                        <a:effectLst/>
                        <a:latin typeface="Cambria Math" panose="02040503050406030204" pitchFamily="18" charset="0"/>
                        <a:ea typeface="Times New Roman" panose="02020603050405020304" pitchFamily="18" charset="0"/>
                      </a:rPr>
                      <m:t>𝑛</m:t>
                    </m:r>
                    <m:r>
                      <a:rPr lang="vi-VN" sz="2000" i="1">
                        <a:effectLst/>
                        <a:latin typeface="Cambria Math" panose="02040503050406030204" pitchFamily="18" charset="0"/>
                        <a:ea typeface="Times New Roman" panose="02020603050405020304" pitchFamily="18" charset="0"/>
                      </a:rPr>
                      <m:t>=20</m:t>
                    </m:r>
                  </m:oMath>
                </a14:m>
                <a:endParaRPr lang="en-US" sz="2000">
                  <a:effectLst/>
                  <a:latin typeface="+mn-lt"/>
                  <a:ea typeface="Times New Roman" panose="02020603050405020304" pitchFamily="18" charset="0"/>
                </a:endParaRPr>
              </a:p>
              <a:p>
                <a:pPr algn="just">
                  <a:lnSpc>
                    <a:spcPct val="150000"/>
                  </a:lnSpc>
                  <a:spcBef>
                    <a:spcPts val="100"/>
                  </a:spcBef>
                  <a:spcAft>
                    <a:spcPts val="100"/>
                  </a:spcAft>
                </a:pPr>
                <a:r>
                  <a:rPr lang="vi-VN" sz="2000">
                    <a:effectLst/>
                    <a:latin typeface="+mn-lt"/>
                    <a:ea typeface="Dotum" panose="020B0600000101010101" pitchFamily="34" charset="-127"/>
                  </a:rPr>
                  <a:t>Lãi suất </a:t>
                </a:r>
                <a14:m>
                  <m:oMath xmlns:m="http://schemas.openxmlformats.org/officeDocument/2006/math">
                    <m:r>
                      <a:rPr lang="vi-VN" sz="2000" i="1">
                        <a:effectLst/>
                        <a:latin typeface="Cambria Math" panose="02040503050406030204" pitchFamily="18" charset="0"/>
                        <a:ea typeface="Dotum" panose="020B0600000101010101" pitchFamily="34" charset="-127"/>
                      </a:rPr>
                      <m:t>10%</m:t>
                    </m:r>
                  </m:oMath>
                </a14:m>
                <a:r>
                  <a:rPr lang="vi-VN" sz="2000">
                    <a:effectLst/>
                    <a:latin typeface="+mn-lt"/>
                    <a:ea typeface="Dotum" panose="020B0600000101010101" pitchFamily="34" charset="-127"/>
                  </a:rPr>
                  <a:t> một năm </a:t>
                </a:r>
                <a14:m>
                  <m:oMath xmlns:m="http://schemas.openxmlformats.org/officeDocument/2006/math">
                    <m:r>
                      <a:rPr lang="en-US" sz="2000">
                        <a:latin typeface="Cambria Math" panose="02040503050406030204" pitchFamily="18" charset="0"/>
                        <a:ea typeface="Dotum" panose="020B0600000101010101" pitchFamily="34" charset="-127"/>
                      </a:rPr>
                      <m:t>⇒</m:t>
                    </m:r>
                  </m:oMath>
                </a14:m>
                <a:r>
                  <a:rPr lang="vi-VN" sz="2000">
                    <a:effectLst/>
                    <a:latin typeface="+mn-lt"/>
                    <a:ea typeface="Dotum" panose="020B0600000101010101" pitchFamily="34" charset="-127"/>
                  </a:rPr>
                  <a:t> </a:t>
                </a:r>
                <a14:m>
                  <m:oMath xmlns:m="http://schemas.openxmlformats.org/officeDocument/2006/math">
                    <m:r>
                      <a:rPr lang="vi-VN" sz="2000" i="1">
                        <a:effectLst/>
                        <a:latin typeface="Cambria Math" panose="02040503050406030204" pitchFamily="18" charset="0"/>
                        <a:ea typeface="Dotum" panose="020B0600000101010101" pitchFamily="34" charset="-127"/>
                      </a:rPr>
                      <m:t>𝑖</m:t>
                    </m:r>
                    <m:r>
                      <a:rPr lang="vi-VN" sz="2000" i="1">
                        <a:effectLst/>
                        <a:latin typeface="Cambria Math" panose="02040503050406030204" pitchFamily="18" charset="0"/>
                        <a:ea typeface="Dotum" panose="020B0600000101010101" pitchFamily="34" charset="-127"/>
                      </a:rPr>
                      <m:t>=10%</m:t>
                    </m:r>
                  </m:oMath>
                </a14:m>
                <a:endParaRPr lang="en-US" sz="2000">
                  <a:effectLst/>
                  <a:latin typeface="+mn-lt"/>
                  <a:ea typeface="Times New Roman" panose="02020603050405020304" pitchFamily="18" charset="0"/>
                </a:endParaRPr>
              </a:p>
              <a:p>
                <a:pPr algn="just">
                  <a:lnSpc>
                    <a:spcPct val="150000"/>
                  </a:lnSpc>
                  <a:spcBef>
                    <a:spcPts val="100"/>
                  </a:spcBef>
                  <a:spcAft>
                    <a:spcPts val="100"/>
                  </a:spcAft>
                </a:pPr>
                <a14:m>
                  <m:oMath xmlns:m="http://schemas.openxmlformats.org/officeDocument/2006/math">
                    <m:r>
                      <a:rPr lang="en-US" sz="2000">
                        <a:latin typeface="Cambria Math" panose="02040503050406030204" pitchFamily="18" charset="0"/>
                        <a:ea typeface="Dotum" panose="020B0600000101010101" pitchFamily="34" charset="-127"/>
                      </a:rPr>
                      <m:t>⇒</m:t>
                    </m:r>
                    <m:r>
                      <a:rPr lang="en-US" sz="2000" i="1">
                        <a:latin typeface="Cambria Math" panose="02040503050406030204" pitchFamily="18" charset="0"/>
                        <a:ea typeface="Dotum" panose="020B0600000101010101" pitchFamily="34" charset="-127"/>
                      </a:rPr>
                      <m:t> </m:t>
                    </m:r>
                  </m:oMath>
                </a14:m>
                <a:r>
                  <a:rPr lang="vi-VN" sz="2000">
                    <a:effectLst/>
                    <a:latin typeface="+mn-lt"/>
                    <a:ea typeface="Times New Roman" panose="02020603050405020304" pitchFamily="18" charset="0"/>
                  </a:rPr>
                  <a:t>Giá trị hiện tại của toàn bộ giải thưởng: </a:t>
                </a:r>
                <a:endParaRPr lang="en-US" sz="2000">
                  <a:effectLst/>
                  <a:latin typeface="+mn-lt"/>
                  <a:ea typeface="Times New Roman" panose="02020603050405020304" pitchFamily="18" charset="0"/>
                </a:endParaRPr>
              </a:p>
              <a:p>
                <a:pPr algn="ctr">
                  <a:lnSpc>
                    <a:spcPct val="150000"/>
                  </a:lnSpc>
                  <a:spcBef>
                    <a:spcPts val="100"/>
                  </a:spcBef>
                  <a:spcAft>
                    <a:spcPts val="100"/>
                  </a:spcAft>
                </a:pPr>
                <a14:m>
                  <m:oMath xmlns:m="http://schemas.openxmlformats.org/officeDocument/2006/math">
                    <m:r>
                      <a:rPr lang="vi-VN" sz="2000" i="1">
                        <a:effectLst/>
                        <a:latin typeface="Cambria Math" panose="02040503050406030204" pitchFamily="18" charset="0"/>
                        <a:ea typeface="Times New Roman" panose="02020603050405020304" pitchFamily="18" charset="0"/>
                      </a:rPr>
                      <m:t>𝑅</m:t>
                    </m:r>
                    <m:r>
                      <a:rPr lang="vi-VN" sz="2000" i="1">
                        <a:effectLst/>
                        <a:latin typeface="Cambria Math" panose="02040503050406030204" pitchFamily="18" charset="0"/>
                        <a:ea typeface="Times New Roman" panose="02020603050405020304" pitchFamily="18" charset="0"/>
                      </a:rPr>
                      <m:t>=5.</m:t>
                    </m:r>
                    <m:f>
                      <m:fPr>
                        <m:ctrlPr>
                          <a:rPr lang="en-US" sz="2000" i="1">
                            <a:effectLst/>
                            <a:latin typeface="Cambria Math" panose="02040503050406030204" pitchFamily="18" charset="0"/>
                            <a:ea typeface="Times New Roman" panose="02020603050405020304" pitchFamily="18" charset="0"/>
                          </a:rPr>
                        </m:ctrlPr>
                      </m:fPr>
                      <m:num>
                        <m:r>
                          <a:rPr lang="vi-VN" sz="2000" i="1">
                            <a:effectLst/>
                            <a:latin typeface="Cambria Math" panose="02040503050406030204" pitchFamily="18" charset="0"/>
                            <a:ea typeface="Times New Roman" panose="02020603050405020304" pitchFamily="18" charset="0"/>
                          </a:rPr>
                          <m:t>1−</m:t>
                        </m:r>
                        <m:sSup>
                          <m:sSupPr>
                            <m:ctrlPr>
                              <a:rPr lang="en-US" sz="2000" i="1">
                                <a:effectLst/>
                                <a:latin typeface="Cambria Math" panose="02040503050406030204" pitchFamily="18" charset="0"/>
                                <a:ea typeface="Times New Roman" panose="02020603050405020304" pitchFamily="18" charset="0"/>
                              </a:rPr>
                            </m:ctrlPr>
                          </m:sSupPr>
                          <m:e>
                            <m:d>
                              <m:dPr>
                                <m:ctrlPr>
                                  <a:rPr lang="en-US" sz="2000" i="1">
                                    <a:effectLst/>
                                    <a:latin typeface="Cambria Math" panose="02040503050406030204" pitchFamily="18" charset="0"/>
                                    <a:ea typeface="Times New Roman" panose="02020603050405020304" pitchFamily="18" charset="0"/>
                                  </a:rPr>
                                </m:ctrlPr>
                              </m:dPr>
                              <m:e>
                                <m:r>
                                  <a:rPr lang="vi-VN" sz="2000" i="1">
                                    <a:effectLst/>
                                    <a:latin typeface="Cambria Math" panose="02040503050406030204" pitchFamily="18" charset="0"/>
                                    <a:ea typeface="Times New Roman" panose="02020603050405020304" pitchFamily="18" charset="0"/>
                                  </a:rPr>
                                  <m:t>1+10%</m:t>
                                </m:r>
                              </m:e>
                            </m:d>
                          </m:e>
                          <m:sup>
                            <m:r>
                              <a:rPr lang="vi-VN" sz="2000" i="1">
                                <a:effectLst/>
                                <a:latin typeface="Cambria Math" panose="02040503050406030204" pitchFamily="18" charset="0"/>
                                <a:ea typeface="Times New Roman" panose="02020603050405020304" pitchFamily="18" charset="0"/>
                              </a:rPr>
                              <m:t>−20</m:t>
                            </m:r>
                          </m:sup>
                        </m:sSup>
                      </m:num>
                      <m:den>
                        <m:r>
                          <a:rPr lang="vi-VN" sz="2000" i="1">
                            <a:effectLst/>
                            <a:latin typeface="Cambria Math" panose="02040503050406030204" pitchFamily="18" charset="0"/>
                            <a:ea typeface="Times New Roman" panose="02020603050405020304" pitchFamily="18" charset="0"/>
                          </a:rPr>
                          <m:t>10%</m:t>
                        </m:r>
                      </m:den>
                    </m:f>
                    <m:r>
                      <a:rPr lang="vi-VN" sz="2000" i="1">
                        <a:effectLst/>
                        <a:latin typeface="Cambria Math" panose="02040503050406030204" pitchFamily="18" charset="0"/>
                        <a:ea typeface="Times New Roman" panose="02020603050405020304" pitchFamily="18" charset="0"/>
                      </a:rPr>
                      <m:t>≈48,79 </m:t>
                    </m:r>
                  </m:oMath>
                </a14:m>
                <a:r>
                  <a:rPr lang="vi-VN" sz="2000">
                    <a:effectLst/>
                    <a:latin typeface="+mn-lt"/>
                    <a:ea typeface="Dotum" panose="020B0600000101010101" pitchFamily="34" charset="-127"/>
                  </a:rPr>
                  <a:t>tỉ</a:t>
                </a:r>
                <a:endParaRPr lang="en-US" sz="2000">
                  <a:effectLst/>
                  <a:latin typeface="+mn-lt"/>
                  <a:ea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167050" y="850688"/>
                <a:ext cx="6756982" cy="3970639"/>
              </a:xfrm>
              <a:prstGeom prst="rect">
                <a:avLst/>
              </a:prstGeom>
              <a:blipFill>
                <a:blip r:embed="rId3"/>
                <a:stretch>
                  <a:fillRect l="-902"/>
                </a:stretch>
              </a:blipFill>
            </p:spPr>
            <p:txBody>
              <a:bodyPr/>
              <a:lstStyle/>
              <a:p>
                <a:r>
                  <a:rPr lang="en-US">
                    <a:noFill/>
                  </a:rPr>
                  <a:t> </a:t>
                </a:r>
              </a:p>
            </p:txBody>
          </p:sp>
        </mc:Fallback>
      </mc:AlternateContent>
      <p:pic>
        <p:nvPicPr>
          <p:cNvPr id="3" name="Picture 2"/>
          <p:cNvPicPr>
            <a:picLocks noChangeAspect="1"/>
          </p:cNvPicPr>
          <p:nvPr/>
        </p:nvPicPr>
        <p:blipFill>
          <a:blip r:embed="rId4"/>
          <a:stretch>
            <a:fillRect/>
          </a:stretch>
        </p:blipFill>
        <p:spPr>
          <a:xfrm>
            <a:off x="8355651" y="4266057"/>
            <a:ext cx="439215" cy="711991"/>
          </a:xfrm>
          <a:prstGeom prst="rect">
            <a:avLst/>
          </a:prstGeom>
        </p:spPr>
      </p:pic>
    </p:spTree>
    <p:extLst>
      <p:ext uri="{BB962C8B-B14F-4D97-AF65-F5344CB8AC3E}">
        <p14:creationId xmlns:p14="http://schemas.microsoft.com/office/powerpoint/2010/main" val="3068976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7" dur="500"/>
                                        <p:tgtEl>
                                          <p:spTgt spid="2">
                                            <p:txEl>
                                              <p:pRg st="1" end="1"/>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randombar(horizontal)">
                                      <p:cBhvr>
                                        <p:cTn id="20" dur="500"/>
                                        <p:tgtEl>
                                          <p:spTgt spid="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wipe(down)">
                                      <p:cBhvr>
                                        <p:cTn id="25" dur="500"/>
                                        <p:tgtEl>
                                          <p:spTgt spid="2">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animEffect transition="in" filter="wipe(left)">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fade">
                                      <p:cBhvr>
                                        <p:cTn id="35" dur="500"/>
                                        <p:tgtEl>
                                          <p:spTgt spid="2">
                                            <p:txEl>
                                              <p:pRg st="5" end="5"/>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2">
                                            <p:txEl>
                                              <p:pRg st="6" end="6"/>
                                            </p:txEl>
                                          </p:spTgt>
                                        </p:tgtEl>
                                        <p:attrNameLst>
                                          <p:attrName>style.visibility</p:attrName>
                                        </p:attrNameLst>
                                      </p:cBhvr>
                                      <p:to>
                                        <p:strVal val="visible"/>
                                      </p:to>
                                    </p:set>
                                    <p:animEffect transition="in" filter="fade">
                                      <p:cBhvr>
                                        <p:cTn id="38"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a:extLst>
              <a:ext uri="{28A0092B-C50C-407E-A947-70E740481C1C}">
                <a14:useLocalDpi xmlns:a14="http://schemas.microsoft.com/office/drawing/2010/main" val="0"/>
              </a:ext>
            </a:extLst>
          </a:blip>
          <a:srcRect l="27261" t="22325" r="28088" b="23515"/>
          <a:stretch/>
        </p:blipFill>
        <p:spPr>
          <a:xfrm>
            <a:off x="8004944" y="3912999"/>
            <a:ext cx="856419" cy="1038804"/>
          </a:xfrm>
          <a:prstGeom prst="rect">
            <a:avLst/>
          </a:prstGeom>
        </p:spPr>
      </p:pic>
      <p:sp>
        <p:nvSpPr>
          <p:cNvPr id="2" name="Rectangle 1"/>
          <p:cNvSpPr/>
          <p:nvPr/>
        </p:nvSpPr>
        <p:spPr>
          <a:xfrm>
            <a:off x="315883" y="287040"/>
            <a:ext cx="8495608" cy="2285241"/>
          </a:xfrm>
          <a:prstGeom prst="rect">
            <a:avLst/>
          </a:prstGeom>
        </p:spPr>
        <p:txBody>
          <a:bodyPr wrap="square">
            <a:spAutoFit/>
          </a:bodyPr>
          <a:lstStyle/>
          <a:p>
            <a:pPr lvl="0" algn="just">
              <a:lnSpc>
                <a:spcPct val="150000"/>
              </a:lnSpc>
            </a:pPr>
            <a:r>
              <a:rPr lang="vi-VN" sz="1900" b="1">
                <a:ea typeface="Arial" panose="020B0604020202020204" pitchFamily="34" charset="0"/>
                <a:cs typeface="Times New Roman" panose="02020603050405020304" pitchFamily="18" charset="0"/>
              </a:rPr>
              <a:t>Bài 2. </a:t>
            </a:r>
            <a:r>
              <a:rPr lang="vi-VN" sz="1900">
                <a:ea typeface="Arial" panose="020B0604020202020204" pitchFamily="34" charset="0"/>
                <a:cs typeface="Times New Roman" panose="02020603050405020304" pitchFamily="18" charset="0"/>
              </a:rPr>
              <a:t>Một sinh viên đang muốn mua một chiếc laptop mới trị giá 20 triệu đồng. Tuy nhiên, anh ta không có đủ tiền mặt để mua hàng một lần nên quyết định mua trả góp trong vòng 12 tháng. Cửa hàng điện tử cung cấp hình thức trả góp với lãi suất 1% mỗi tháng. Hỏi mỗi tháng, sinh viên này sẽ phải trả cho cửa hàng bao nhiêu tiền?</a:t>
            </a:r>
          </a:p>
        </p:txBody>
      </p:sp>
      <p:sp>
        <p:nvSpPr>
          <p:cNvPr id="7" name="Rectangle 6"/>
          <p:cNvSpPr/>
          <p:nvPr/>
        </p:nvSpPr>
        <p:spPr>
          <a:xfrm>
            <a:off x="4200447" y="2580594"/>
            <a:ext cx="726481" cy="3847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900" b="1" i="1" u="sng" strike="noStrike" kern="0" cap="none" spc="0" normalizeH="0" baseline="0" noProof="0">
                <a:ln>
                  <a:noFill/>
                </a:ln>
                <a:solidFill>
                  <a:srgbClr val="4C2E8C">
                    <a:lumMod val="75000"/>
                  </a:srgbClr>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Giải:</a:t>
            </a:r>
            <a:endParaRPr kumimoji="0" lang="en-US" sz="1900" b="1" i="1" u="sng" strike="noStrike" kern="0" cap="none" spc="0" normalizeH="0" baseline="0" noProof="0">
              <a:ln>
                <a:noFill/>
              </a:ln>
              <a:solidFill>
                <a:srgbClr val="4C2E8C">
                  <a:lumMod val="75000"/>
                </a:srgbClr>
              </a:solidFill>
              <a:effectLst/>
              <a:uLnTx/>
              <a:uFillTx/>
              <a:sym typeface="Arial"/>
            </a:endParaRPr>
          </a:p>
        </p:txBody>
      </p:sp>
      <mc:AlternateContent xmlns:mc="http://schemas.openxmlformats.org/markup-compatibility/2006" xmlns:a14="http://schemas.microsoft.com/office/drawing/2010/main">
        <mc:Choice Requires="a14">
          <p:sp>
            <p:nvSpPr>
              <p:cNvPr id="3" name="Rectangle 2"/>
              <p:cNvSpPr/>
              <p:nvPr/>
            </p:nvSpPr>
            <p:spPr>
              <a:xfrm>
                <a:off x="315884" y="3049524"/>
                <a:ext cx="7398327" cy="1765355"/>
              </a:xfrm>
              <a:prstGeom prst="rect">
                <a:avLst/>
              </a:prstGeom>
            </p:spPr>
            <p:txBody>
              <a:bodyPr wrap="square">
                <a:spAutoFit/>
              </a:bodyPr>
              <a:lstStyle/>
              <a:p>
                <a:pPr algn="just">
                  <a:lnSpc>
                    <a:spcPct val="150000"/>
                  </a:lnSpc>
                  <a:spcBef>
                    <a:spcPts val="100"/>
                  </a:spcBef>
                  <a:spcAft>
                    <a:spcPts val="100"/>
                  </a:spcAft>
                </a:pPr>
                <a:r>
                  <a:rPr lang="vi-VN" sz="1900">
                    <a:latin typeface="+mn-lt"/>
                    <a:ea typeface="Times New Roman" panose="02020603050405020304" pitchFamily="18" charset="0"/>
                  </a:rPr>
                  <a:t>Ta có: </a:t>
                </a:r>
                <a14:m>
                  <m:oMath xmlns:m="http://schemas.openxmlformats.org/officeDocument/2006/math">
                    <m:sSub>
                      <m:sSubPr>
                        <m:ctrlPr>
                          <a:rPr lang="en-US" sz="1900" i="1">
                            <a:effectLst/>
                            <a:latin typeface="Cambria Math" panose="02040503050406030204" pitchFamily="18" charset="0"/>
                            <a:ea typeface="Times New Roman" panose="02020603050405020304" pitchFamily="18" charset="0"/>
                          </a:rPr>
                        </m:ctrlPr>
                      </m:sSubPr>
                      <m:e>
                        <m:r>
                          <a:rPr lang="vi-VN" sz="1900" i="1">
                            <a:effectLst/>
                            <a:latin typeface="Cambria Math" panose="02040503050406030204" pitchFamily="18" charset="0"/>
                            <a:ea typeface="Times New Roman" panose="02020603050405020304" pitchFamily="18" charset="0"/>
                          </a:rPr>
                          <m:t>𝐴</m:t>
                        </m:r>
                      </m:e>
                      <m:sub>
                        <m:r>
                          <a:rPr lang="vi-VN" sz="1900" i="1">
                            <a:effectLst/>
                            <a:latin typeface="Cambria Math" panose="02040503050406030204" pitchFamily="18" charset="0"/>
                            <a:ea typeface="Times New Roman" panose="02020603050405020304" pitchFamily="18" charset="0"/>
                          </a:rPr>
                          <m:t>𝑝</m:t>
                        </m:r>
                      </m:sub>
                    </m:sSub>
                    <m:r>
                      <a:rPr lang="vi-VN" sz="1900" i="1">
                        <a:effectLst/>
                        <a:latin typeface="Cambria Math" panose="02040503050406030204" pitchFamily="18" charset="0"/>
                        <a:ea typeface="Times New Roman" panose="02020603050405020304" pitchFamily="18" charset="0"/>
                      </a:rPr>
                      <m:t>=20</m:t>
                    </m:r>
                  </m:oMath>
                </a14:m>
                <a:r>
                  <a:rPr lang="vi-VN" sz="1900">
                    <a:effectLst/>
                    <a:latin typeface="+mn-lt"/>
                    <a:ea typeface="Dotum" panose="020B0600000101010101" pitchFamily="34" charset="-127"/>
                  </a:rPr>
                  <a:t> (triệu đồng)</a:t>
                </a:r>
                <a:r>
                  <a:rPr lang="en-US" sz="1900">
                    <a:effectLst/>
                    <a:latin typeface="+mn-lt"/>
                    <a:ea typeface="Dotum" panose="020B0600000101010101" pitchFamily="34" charset="-127"/>
                  </a:rPr>
                  <a:t>; </a:t>
                </a:r>
                <a14:m>
                  <m:oMath xmlns:m="http://schemas.openxmlformats.org/officeDocument/2006/math">
                    <m:r>
                      <a:rPr lang="vi-VN" sz="1900" i="1">
                        <a:effectLst/>
                        <a:latin typeface="Cambria Math" panose="02040503050406030204" pitchFamily="18" charset="0"/>
                        <a:ea typeface="Times New Roman" panose="02020603050405020304" pitchFamily="18" charset="0"/>
                      </a:rPr>
                      <m:t>𝑖</m:t>
                    </m:r>
                    <m:r>
                      <a:rPr lang="vi-VN" sz="1900" i="1">
                        <a:effectLst/>
                        <a:latin typeface="Cambria Math" panose="02040503050406030204" pitchFamily="18" charset="0"/>
                        <a:ea typeface="Times New Roman" panose="02020603050405020304" pitchFamily="18" charset="0"/>
                      </a:rPr>
                      <m:t>=1%</m:t>
                    </m:r>
                  </m:oMath>
                </a14:m>
                <a:r>
                  <a:rPr lang="vi-VN" sz="1900">
                    <a:effectLst/>
                    <a:latin typeface="+mn-lt"/>
                    <a:ea typeface="Dotum" panose="020B0600000101010101" pitchFamily="34" charset="-127"/>
                  </a:rPr>
                  <a:t> và </a:t>
                </a:r>
                <a14:m>
                  <m:oMath xmlns:m="http://schemas.openxmlformats.org/officeDocument/2006/math">
                    <m:r>
                      <a:rPr lang="vi-VN" sz="1900" i="1">
                        <a:effectLst/>
                        <a:latin typeface="Cambria Math" panose="02040503050406030204" pitchFamily="18" charset="0"/>
                        <a:ea typeface="Dotum" panose="020B0600000101010101" pitchFamily="34" charset="-127"/>
                      </a:rPr>
                      <m:t>𝑛</m:t>
                    </m:r>
                    <m:r>
                      <a:rPr lang="vi-VN" sz="1900" i="1">
                        <a:effectLst/>
                        <a:latin typeface="Cambria Math" panose="02040503050406030204" pitchFamily="18" charset="0"/>
                        <a:ea typeface="Dotum" panose="020B0600000101010101" pitchFamily="34" charset="-127"/>
                      </a:rPr>
                      <m:t>=12</m:t>
                    </m:r>
                  </m:oMath>
                </a14:m>
                <a:r>
                  <a:rPr lang="vi-VN" sz="1900">
                    <a:effectLst/>
                    <a:latin typeface="+mn-lt"/>
                    <a:ea typeface="Dotum" panose="020B0600000101010101" pitchFamily="34" charset="-127"/>
                  </a:rPr>
                  <a:t> (tháng).</a:t>
                </a:r>
                <a:endParaRPr lang="en-US" sz="1900">
                  <a:effectLst/>
                  <a:latin typeface="+mn-lt"/>
                  <a:ea typeface="Times New Roman" panose="02020603050405020304" pitchFamily="18" charset="0"/>
                </a:endParaRPr>
              </a:p>
              <a:p>
                <a:pPr algn="just">
                  <a:lnSpc>
                    <a:spcPct val="150000"/>
                  </a:lnSpc>
                  <a:spcBef>
                    <a:spcPts val="100"/>
                  </a:spcBef>
                  <a:spcAft>
                    <a:spcPts val="100"/>
                  </a:spcAft>
                </a:pPr>
                <a14:m>
                  <m:oMath xmlns:m="http://schemas.openxmlformats.org/officeDocument/2006/math">
                    <m:r>
                      <a:rPr lang="en-US" sz="1900" b="0" i="0" smtClean="0">
                        <a:effectLst/>
                        <a:latin typeface="Cambria Math" panose="02040503050406030204" pitchFamily="18" charset="0"/>
                        <a:ea typeface="Dotum" panose="020B0600000101010101" pitchFamily="34" charset="-127"/>
                      </a:rPr>
                      <m:t>⇒</m:t>
                    </m:r>
                    <m:r>
                      <a:rPr lang="vi-VN" sz="1900" i="1">
                        <a:effectLst/>
                        <a:latin typeface="Cambria Math" panose="02040503050406030204" pitchFamily="18" charset="0"/>
                        <a:ea typeface="Dotum" panose="020B0600000101010101" pitchFamily="34" charset="-127"/>
                      </a:rPr>
                      <m:t>𝑅</m:t>
                    </m:r>
                    <m:r>
                      <a:rPr lang="vi-VN" sz="1900" i="1">
                        <a:effectLst/>
                        <a:latin typeface="Cambria Math" panose="02040503050406030204" pitchFamily="18" charset="0"/>
                        <a:ea typeface="Dotum" panose="020B0600000101010101" pitchFamily="34" charset="-127"/>
                      </a:rPr>
                      <m:t>=</m:t>
                    </m:r>
                    <m:f>
                      <m:fPr>
                        <m:ctrlPr>
                          <a:rPr lang="en-US" sz="1900" i="1">
                            <a:effectLst/>
                            <a:latin typeface="Cambria Math" panose="02040503050406030204" pitchFamily="18" charset="0"/>
                            <a:ea typeface="Dotum" panose="020B0600000101010101" pitchFamily="34" charset="-127"/>
                          </a:rPr>
                        </m:ctrlPr>
                      </m:fPr>
                      <m:num>
                        <m:sSub>
                          <m:sSubPr>
                            <m:ctrlPr>
                              <a:rPr lang="en-US" sz="1900" i="1">
                                <a:effectLst/>
                                <a:latin typeface="Cambria Math" panose="02040503050406030204" pitchFamily="18" charset="0"/>
                                <a:ea typeface="Dotum" panose="020B0600000101010101" pitchFamily="34" charset="-127"/>
                              </a:rPr>
                            </m:ctrlPr>
                          </m:sSubPr>
                          <m:e>
                            <m:r>
                              <a:rPr lang="vi-VN" sz="1900" i="1">
                                <a:effectLst/>
                                <a:latin typeface="Cambria Math" panose="02040503050406030204" pitchFamily="18" charset="0"/>
                                <a:ea typeface="Dotum" panose="020B0600000101010101" pitchFamily="34" charset="-127"/>
                              </a:rPr>
                              <m:t>𝑖</m:t>
                            </m:r>
                            <m:r>
                              <a:rPr lang="vi-VN" sz="1900" i="1">
                                <a:effectLst/>
                                <a:latin typeface="Cambria Math" panose="02040503050406030204" pitchFamily="18" charset="0"/>
                                <a:ea typeface="Dotum" panose="020B0600000101010101" pitchFamily="34" charset="-127"/>
                              </a:rPr>
                              <m:t>.</m:t>
                            </m:r>
                            <m:r>
                              <a:rPr lang="vi-VN" sz="1900" i="1">
                                <a:effectLst/>
                                <a:latin typeface="Cambria Math" panose="02040503050406030204" pitchFamily="18" charset="0"/>
                                <a:ea typeface="Dotum" panose="020B0600000101010101" pitchFamily="34" charset="-127"/>
                              </a:rPr>
                              <m:t>𝐴</m:t>
                            </m:r>
                          </m:e>
                          <m:sub>
                            <m:r>
                              <a:rPr lang="vi-VN" sz="1900" i="1">
                                <a:effectLst/>
                                <a:latin typeface="Cambria Math" panose="02040503050406030204" pitchFamily="18" charset="0"/>
                                <a:ea typeface="Dotum" panose="020B0600000101010101" pitchFamily="34" charset="-127"/>
                              </a:rPr>
                              <m:t>𝑝</m:t>
                            </m:r>
                          </m:sub>
                        </m:sSub>
                      </m:num>
                      <m:den>
                        <m:r>
                          <a:rPr lang="vi-VN" sz="1900" i="1">
                            <a:effectLst/>
                            <a:latin typeface="Cambria Math" panose="02040503050406030204" pitchFamily="18" charset="0"/>
                            <a:ea typeface="Dotum" panose="020B0600000101010101" pitchFamily="34" charset="-127"/>
                          </a:rPr>
                          <m:t>1−</m:t>
                        </m:r>
                        <m:sSup>
                          <m:sSupPr>
                            <m:ctrlPr>
                              <a:rPr lang="en-US" sz="1900" i="1">
                                <a:effectLst/>
                                <a:latin typeface="Cambria Math" panose="02040503050406030204" pitchFamily="18" charset="0"/>
                                <a:ea typeface="Dotum" panose="020B0600000101010101" pitchFamily="34" charset="-127"/>
                              </a:rPr>
                            </m:ctrlPr>
                          </m:sSupPr>
                          <m:e>
                            <m:d>
                              <m:dPr>
                                <m:ctrlPr>
                                  <a:rPr lang="en-US" sz="1900" i="1">
                                    <a:effectLst/>
                                    <a:latin typeface="Cambria Math" panose="02040503050406030204" pitchFamily="18" charset="0"/>
                                    <a:ea typeface="Dotum" panose="020B0600000101010101" pitchFamily="34" charset="-127"/>
                                  </a:rPr>
                                </m:ctrlPr>
                              </m:dPr>
                              <m:e>
                                <m:r>
                                  <a:rPr lang="vi-VN" sz="1900" i="1">
                                    <a:effectLst/>
                                    <a:latin typeface="Cambria Math" panose="02040503050406030204" pitchFamily="18" charset="0"/>
                                    <a:ea typeface="Dotum" panose="020B0600000101010101" pitchFamily="34" charset="-127"/>
                                  </a:rPr>
                                  <m:t>1+</m:t>
                                </m:r>
                                <m:r>
                                  <a:rPr lang="vi-VN" sz="1900" i="1">
                                    <a:effectLst/>
                                    <a:latin typeface="Cambria Math" panose="02040503050406030204" pitchFamily="18" charset="0"/>
                                    <a:ea typeface="Dotum" panose="020B0600000101010101" pitchFamily="34" charset="-127"/>
                                  </a:rPr>
                                  <m:t>𝑖</m:t>
                                </m:r>
                                <m:r>
                                  <a:rPr lang="vi-VN" sz="1900" i="1">
                                    <a:effectLst/>
                                    <a:latin typeface="Cambria Math" panose="02040503050406030204" pitchFamily="18" charset="0"/>
                                    <a:ea typeface="Dotum" panose="020B0600000101010101" pitchFamily="34" charset="-127"/>
                                  </a:rPr>
                                  <m:t>%</m:t>
                                </m:r>
                              </m:e>
                            </m:d>
                          </m:e>
                          <m:sup>
                            <m:r>
                              <a:rPr lang="vi-VN" sz="1900" i="1">
                                <a:effectLst/>
                                <a:latin typeface="Cambria Math" panose="02040503050406030204" pitchFamily="18" charset="0"/>
                                <a:ea typeface="Dotum" panose="020B0600000101010101" pitchFamily="34" charset="-127"/>
                              </a:rPr>
                              <m:t>−</m:t>
                            </m:r>
                            <m:r>
                              <a:rPr lang="vi-VN" sz="1900" i="1">
                                <a:effectLst/>
                                <a:latin typeface="Cambria Math" panose="02040503050406030204" pitchFamily="18" charset="0"/>
                                <a:ea typeface="Dotum" panose="020B0600000101010101" pitchFamily="34" charset="-127"/>
                              </a:rPr>
                              <m:t>𝑛</m:t>
                            </m:r>
                          </m:sup>
                        </m:sSup>
                      </m:den>
                    </m:f>
                    <m:r>
                      <a:rPr lang="vi-VN" sz="1900" i="1">
                        <a:effectLst/>
                        <a:latin typeface="Cambria Math" panose="02040503050406030204" pitchFamily="18" charset="0"/>
                        <a:ea typeface="Dotum" panose="020B0600000101010101" pitchFamily="34" charset="-127"/>
                      </a:rPr>
                      <m:t>=</m:t>
                    </m:r>
                    <m:f>
                      <m:fPr>
                        <m:ctrlPr>
                          <a:rPr lang="en-US" sz="1900" i="1">
                            <a:effectLst/>
                            <a:latin typeface="Cambria Math" panose="02040503050406030204" pitchFamily="18" charset="0"/>
                            <a:ea typeface="Dotum" panose="020B0600000101010101" pitchFamily="34" charset="-127"/>
                          </a:rPr>
                        </m:ctrlPr>
                      </m:fPr>
                      <m:num>
                        <m:r>
                          <a:rPr lang="vi-VN" sz="1900" i="1">
                            <a:effectLst/>
                            <a:latin typeface="Cambria Math" panose="02040503050406030204" pitchFamily="18" charset="0"/>
                            <a:ea typeface="Dotum" panose="020B0600000101010101" pitchFamily="34" charset="-127"/>
                          </a:rPr>
                          <m:t>1%.20</m:t>
                        </m:r>
                      </m:num>
                      <m:den>
                        <m:r>
                          <a:rPr lang="vi-VN" sz="1900" i="1">
                            <a:effectLst/>
                            <a:latin typeface="Cambria Math" panose="02040503050406030204" pitchFamily="18" charset="0"/>
                            <a:ea typeface="Dotum" panose="020B0600000101010101" pitchFamily="34" charset="-127"/>
                          </a:rPr>
                          <m:t>1−</m:t>
                        </m:r>
                        <m:sSup>
                          <m:sSupPr>
                            <m:ctrlPr>
                              <a:rPr lang="en-US" sz="1900" i="1">
                                <a:effectLst/>
                                <a:latin typeface="Cambria Math" panose="02040503050406030204" pitchFamily="18" charset="0"/>
                                <a:ea typeface="Dotum" panose="020B0600000101010101" pitchFamily="34" charset="-127"/>
                              </a:rPr>
                            </m:ctrlPr>
                          </m:sSupPr>
                          <m:e>
                            <m:d>
                              <m:dPr>
                                <m:ctrlPr>
                                  <a:rPr lang="en-US" sz="1900" i="1">
                                    <a:effectLst/>
                                    <a:latin typeface="Cambria Math" panose="02040503050406030204" pitchFamily="18" charset="0"/>
                                    <a:ea typeface="Dotum" panose="020B0600000101010101" pitchFamily="34" charset="-127"/>
                                  </a:rPr>
                                </m:ctrlPr>
                              </m:dPr>
                              <m:e>
                                <m:r>
                                  <a:rPr lang="vi-VN" sz="1900" i="1">
                                    <a:effectLst/>
                                    <a:latin typeface="Cambria Math" panose="02040503050406030204" pitchFamily="18" charset="0"/>
                                    <a:ea typeface="Dotum" panose="020B0600000101010101" pitchFamily="34" charset="-127"/>
                                  </a:rPr>
                                  <m:t>1+1%</m:t>
                                </m:r>
                              </m:e>
                            </m:d>
                          </m:e>
                          <m:sup>
                            <m:r>
                              <a:rPr lang="vi-VN" sz="1900" i="1">
                                <a:effectLst/>
                                <a:latin typeface="Cambria Math" panose="02040503050406030204" pitchFamily="18" charset="0"/>
                                <a:ea typeface="Dotum" panose="020B0600000101010101" pitchFamily="34" charset="-127"/>
                              </a:rPr>
                              <m:t>−12</m:t>
                            </m:r>
                          </m:sup>
                        </m:sSup>
                      </m:den>
                    </m:f>
                    <m:r>
                      <a:rPr lang="vi-VN" sz="1900" i="1">
                        <a:effectLst/>
                        <a:latin typeface="Cambria Math" panose="02040503050406030204" pitchFamily="18" charset="0"/>
                        <a:ea typeface="Dotum" panose="020B0600000101010101" pitchFamily="34" charset="-127"/>
                      </a:rPr>
                      <m:t>≈1,108</m:t>
                    </m:r>
                  </m:oMath>
                </a14:m>
                <a:r>
                  <a:rPr lang="vi-VN" sz="1900">
                    <a:effectLst/>
                    <a:latin typeface="+mn-lt"/>
                    <a:ea typeface="Dotum" panose="020B0600000101010101" pitchFamily="34" charset="-127"/>
                  </a:rPr>
                  <a:t> (triệu đồng)</a:t>
                </a:r>
                <a:endParaRPr lang="en-US" sz="1900">
                  <a:effectLst/>
                  <a:latin typeface="+mn-lt"/>
                  <a:ea typeface="Times New Roman" panose="02020603050405020304" pitchFamily="18" charset="0"/>
                </a:endParaRPr>
              </a:p>
              <a:p>
                <a:pPr algn="just">
                  <a:lnSpc>
                    <a:spcPct val="150000"/>
                  </a:lnSpc>
                  <a:spcBef>
                    <a:spcPts val="100"/>
                  </a:spcBef>
                  <a:spcAft>
                    <a:spcPts val="100"/>
                  </a:spcAft>
                </a:pPr>
                <a:r>
                  <a:rPr lang="vi-VN" sz="1900">
                    <a:effectLst/>
                    <a:latin typeface="+mn-lt"/>
                    <a:ea typeface="Dotum" panose="020B0600000101010101" pitchFamily="34" charset="-127"/>
                  </a:rPr>
                  <a:t>Vậy mỗi tháng sinh viên phải trả khoảng 1 110 000 đồng.</a:t>
                </a:r>
                <a:endParaRPr lang="en-US" sz="1900">
                  <a:effectLst/>
                  <a:latin typeface="+mn-lt"/>
                  <a:ea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315884" y="3049524"/>
                <a:ext cx="7398327" cy="1765355"/>
              </a:xfrm>
              <a:prstGeom prst="rect">
                <a:avLst/>
              </a:prstGeom>
              <a:blipFill>
                <a:blip r:embed="rId3"/>
                <a:stretch>
                  <a:fillRect l="-824" b="-1724"/>
                </a:stretch>
              </a:blipFill>
            </p:spPr>
            <p:txBody>
              <a:bodyPr/>
              <a:lstStyle/>
              <a:p>
                <a:r>
                  <a:rPr lang="en-US">
                    <a:noFill/>
                  </a:rPr>
                  <a:t> </a:t>
                </a:r>
              </a:p>
            </p:txBody>
          </p:sp>
        </mc:Fallback>
      </mc:AlternateContent>
    </p:spTree>
    <p:extLst>
      <p:ext uri="{BB962C8B-B14F-4D97-AF65-F5344CB8AC3E}">
        <p14:creationId xmlns:p14="http://schemas.microsoft.com/office/powerpoint/2010/main" val="3632669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arn(inVertic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left)">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ipe(down)">
                                      <p:cBhvr>
                                        <p:cTn id="2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0775" y="212651"/>
            <a:ext cx="8906267" cy="739754"/>
          </a:xfrm>
          <a:prstGeom prst="rect">
            <a:avLst/>
          </a:prstGeom>
          <a:noFill/>
        </p:spPr>
        <p:txBody>
          <a:bodyPr wrap="square" rtlCol="0">
            <a:spAutoFit/>
          </a:bodyPr>
          <a:lstStyle/>
          <a:p>
            <a:pPr algn="ctr">
              <a:lnSpc>
                <a:spcPct val="150000"/>
              </a:lnSpc>
            </a:pPr>
            <a:r>
              <a:rPr lang="vi-VN" sz="3200" b="1" dirty="0">
                <a:solidFill>
                  <a:srgbClr val="C00000"/>
                </a:solidFill>
              </a:rPr>
              <a:t>HƯỚNG DẪN VỀ NHÀ</a:t>
            </a:r>
            <a:endParaRPr lang="en-US" sz="3200" b="1" dirty="0">
              <a:solidFill>
                <a:srgbClr val="C00000"/>
              </a:solidFill>
            </a:endParaRPr>
          </a:p>
        </p:txBody>
      </p:sp>
      <p:grpSp>
        <p:nvGrpSpPr>
          <p:cNvPr id="7" name="Group 6"/>
          <p:cNvGrpSpPr/>
          <p:nvPr/>
        </p:nvGrpSpPr>
        <p:grpSpPr>
          <a:xfrm>
            <a:off x="313934" y="1326410"/>
            <a:ext cx="2700670" cy="2830921"/>
            <a:chOff x="435934" y="1241350"/>
            <a:chExt cx="2700670" cy="2830921"/>
          </a:xfrm>
        </p:grpSpPr>
        <p:sp>
          <p:nvSpPr>
            <p:cNvPr id="5" name="Rounded Rectangle 4"/>
            <p:cNvSpPr/>
            <p:nvPr/>
          </p:nvSpPr>
          <p:spPr>
            <a:xfrm>
              <a:off x="435934" y="1637415"/>
              <a:ext cx="2700670" cy="2434856"/>
            </a:xfrm>
            <a:prstGeom prst="roundRect">
              <a:avLst/>
            </a:prstGeom>
            <a:solidFill>
              <a:schemeClr val="accent6"/>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387548" y="1241350"/>
              <a:ext cx="792127" cy="792127"/>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chemeClr val="accent6"/>
                  </a:solidFill>
                </a:rPr>
                <a:t>01</a:t>
              </a:r>
              <a:endParaRPr lang="en-US" sz="2400" b="1" dirty="0">
                <a:solidFill>
                  <a:schemeClr val="accent6"/>
                </a:solidFill>
              </a:endParaRPr>
            </a:p>
          </p:txBody>
        </p:sp>
      </p:grpSp>
      <p:grpSp>
        <p:nvGrpSpPr>
          <p:cNvPr id="8" name="Group 7"/>
          <p:cNvGrpSpPr/>
          <p:nvPr/>
        </p:nvGrpSpPr>
        <p:grpSpPr>
          <a:xfrm>
            <a:off x="3234205" y="1326410"/>
            <a:ext cx="2700670" cy="2830921"/>
            <a:chOff x="435934" y="1241350"/>
            <a:chExt cx="2700670" cy="2830921"/>
          </a:xfrm>
        </p:grpSpPr>
        <p:sp>
          <p:nvSpPr>
            <p:cNvPr id="9" name="Rounded Rectangle 8"/>
            <p:cNvSpPr/>
            <p:nvPr/>
          </p:nvSpPr>
          <p:spPr>
            <a:xfrm>
              <a:off x="435934" y="1637414"/>
              <a:ext cx="2700670" cy="2434857"/>
            </a:xfrm>
            <a:prstGeom prst="roundRect">
              <a:avLst/>
            </a:prstGeom>
            <a:solidFill>
              <a:schemeClr val="accent6"/>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387548" y="1241350"/>
              <a:ext cx="792127" cy="792127"/>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chemeClr val="accent6"/>
                  </a:solidFill>
                </a:rPr>
                <a:t>02</a:t>
              </a:r>
              <a:endParaRPr lang="en-US" sz="2400" b="1" dirty="0">
                <a:solidFill>
                  <a:schemeClr val="accent6"/>
                </a:solidFill>
              </a:endParaRPr>
            </a:p>
          </p:txBody>
        </p:sp>
      </p:grpSp>
      <p:grpSp>
        <p:nvGrpSpPr>
          <p:cNvPr id="11" name="Group 10"/>
          <p:cNvGrpSpPr/>
          <p:nvPr/>
        </p:nvGrpSpPr>
        <p:grpSpPr>
          <a:xfrm>
            <a:off x="6149161" y="1326410"/>
            <a:ext cx="2700670" cy="2830921"/>
            <a:chOff x="435934" y="1241350"/>
            <a:chExt cx="2700670" cy="2830921"/>
          </a:xfrm>
        </p:grpSpPr>
        <p:sp>
          <p:nvSpPr>
            <p:cNvPr id="12" name="Rounded Rectangle 11"/>
            <p:cNvSpPr/>
            <p:nvPr/>
          </p:nvSpPr>
          <p:spPr>
            <a:xfrm>
              <a:off x="435934" y="1637414"/>
              <a:ext cx="2700670" cy="2434857"/>
            </a:xfrm>
            <a:prstGeom prst="roundRect">
              <a:avLst/>
            </a:prstGeom>
            <a:solidFill>
              <a:schemeClr val="accent6"/>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387548" y="1241350"/>
              <a:ext cx="792127" cy="792127"/>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chemeClr val="accent6"/>
                  </a:solidFill>
                </a:rPr>
                <a:t>03</a:t>
              </a:r>
              <a:endParaRPr lang="en-US" sz="2400" b="1" dirty="0">
                <a:solidFill>
                  <a:schemeClr val="accent6"/>
                </a:solidFill>
              </a:endParaRPr>
            </a:p>
          </p:txBody>
        </p:sp>
      </p:grpSp>
      <p:sp>
        <p:nvSpPr>
          <p:cNvPr id="14" name="TextBox 13"/>
          <p:cNvSpPr txBox="1"/>
          <p:nvPr/>
        </p:nvSpPr>
        <p:spPr>
          <a:xfrm>
            <a:off x="550508" y="2432069"/>
            <a:ext cx="2222205" cy="1015663"/>
          </a:xfrm>
          <a:prstGeom prst="rect">
            <a:avLst/>
          </a:prstGeom>
          <a:noFill/>
        </p:spPr>
        <p:txBody>
          <a:bodyPr wrap="square" rtlCol="0">
            <a:spAutoFit/>
          </a:bodyPr>
          <a:lstStyle/>
          <a:p>
            <a:pPr algn="ctr">
              <a:lnSpc>
                <a:spcPct val="150000"/>
              </a:lnSpc>
            </a:pPr>
            <a:r>
              <a:rPr lang="vi-VN" sz="2000" dirty="0"/>
              <a:t>Ôn tập kiến thức đã học trong bài</a:t>
            </a:r>
            <a:endParaRPr lang="en-US" sz="2000" dirty="0"/>
          </a:p>
        </p:txBody>
      </p:sp>
      <p:sp>
        <p:nvSpPr>
          <p:cNvPr id="15" name="TextBox 14"/>
          <p:cNvSpPr txBox="1"/>
          <p:nvPr/>
        </p:nvSpPr>
        <p:spPr>
          <a:xfrm>
            <a:off x="3349834" y="2432070"/>
            <a:ext cx="2464096" cy="1015663"/>
          </a:xfrm>
          <a:prstGeom prst="rect">
            <a:avLst/>
          </a:prstGeom>
          <a:noFill/>
        </p:spPr>
        <p:txBody>
          <a:bodyPr wrap="square" rtlCol="0">
            <a:spAutoFit/>
          </a:bodyPr>
          <a:lstStyle/>
          <a:p>
            <a:pPr algn="ctr">
              <a:lnSpc>
                <a:spcPct val="150000"/>
              </a:lnSpc>
            </a:pPr>
            <a:r>
              <a:rPr lang="vi-VN" sz="2000" dirty="0"/>
              <a:t>Hoàn thành bài tập trong SBT</a:t>
            </a:r>
            <a:endParaRPr lang="en-US" sz="2000" dirty="0"/>
          </a:p>
        </p:txBody>
      </p:sp>
      <p:sp>
        <p:nvSpPr>
          <p:cNvPr id="16" name="TextBox 15"/>
          <p:cNvSpPr txBox="1"/>
          <p:nvPr/>
        </p:nvSpPr>
        <p:spPr>
          <a:xfrm>
            <a:off x="6144972" y="2278411"/>
            <a:ext cx="2751685" cy="1477328"/>
          </a:xfrm>
          <a:prstGeom prst="rect">
            <a:avLst/>
          </a:prstGeom>
          <a:noFill/>
        </p:spPr>
        <p:txBody>
          <a:bodyPr wrap="square" rtlCol="0">
            <a:spAutoFit/>
          </a:bodyPr>
          <a:lstStyle/>
          <a:p>
            <a:pPr algn="ctr">
              <a:lnSpc>
                <a:spcPct val="150000"/>
              </a:lnSpc>
            </a:pPr>
            <a:r>
              <a:rPr lang="vi-VN" sz="2000" dirty="0"/>
              <a:t>Chuẩn bị </a:t>
            </a:r>
            <a:r>
              <a:rPr lang="vi-VN" sz="2000"/>
              <a:t>bài sau:</a:t>
            </a:r>
            <a:endParaRPr lang="vi-VN" sz="2000" dirty="0"/>
          </a:p>
          <a:p>
            <a:pPr algn="ctr">
              <a:lnSpc>
                <a:spcPct val="150000"/>
              </a:lnSpc>
            </a:pPr>
            <a:r>
              <a:rPr lang="vi-VN" sz="2000" b="1" i="1"/>
              <a:t>Lực căng mặt ngoài của nước</a:t>
            </a:r>
            <a:endParaRPr lang="en-US" sz="2000" b="1" i="1" dirty="0"/>
          </a:p>
        </p:txBody>
      </p:sp>
      <p:pic>
        <p:nvPicPr>
          <p:cNvPr id="17" name="Picture 16"/>
          <p:cNvPicPr>
            <a:picLocks noChangeAspect="1"/>
          </p:cNvPicPr>
          <p:nvPr/>
        </p:nvPicPr>
        <p:blipFill>
          <a:blip r:embed="rId2"/>
          <a:stretch>
            <a:fillRect/>
          </a:stretch>
        </p:blipFill>
        <p:spPr>
          <a:xfrm>
            <a:off x="2075738" y="4198538"/>
            <a:ext cx="1877731" cy="944962"/>
          </a:xfrm>
          <a:prstGeom prst="rect">
            <a:avLst/>
          </a:prstGeom>
        </p:spPr>
      </p:pic>
    </p:spTree>
    <p:extLst>
      <p:ext uri="{BB962C8B-B14F-4D97-AF65-F5344CB8AC3E}">
        <p14:creationId xmlns:p14="http://schemas.microsoft.com/office/powerpoint/2010/main" val="3705067636"/>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randombar(horizontal)">
                                      <p:cBhvr>
                                        <p:cTn id="24" dur="500"/>
                                        <p:tgtEl>
                                          <p:spTgt spid="15"/>
                                        </p:tgtEl>
                                      </p:cBhvr>
                                    </p:animEffect>
                                  </p:childTnLst>
                                </p:cTn>
                              </p:par>
                              <p:par>
                                <p:cTn id="25" presetID="14" presetClass="entr" presetSubtype="1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anim calcmode="lin" valueType="num">
                                      <p:cBhvr>
                                        <p:cTn id="33" dur="500" fill="hold"/>
                                        <p:tgtEl>
                                          <p:spTgt spid="16"/>
                                        </p:tgtEl>
                                        <p:attrNameLst>
                                          <p:attrName>ppt_x</p:attrName>
                                        </p:attrNameLst>
                                      </p:cBhvr>
                                      <p:tavLst>
                                        <p:tav tm="0">
                                          <p:val>
                                            <p:strVal val="#ppt_x"/>
                                          </p:val>
                                        </p:tav>
                                        <p:tav tm="100000">
                                          <p:val>
                                            <p:strVal val="#ppt_x"/>
                                          </p:val>
                                        </p:tav>
                                      </p:tavLst>
                                    </p:anim>
                                    <p:anim calcmode="lin" valueType="num">
                                      <p:cBhvr>
                                        <p:cTn id="34" dur="500" fill="hold"/>
                                        <p:tgtEl>
                                          <p:spTgt spid="16"/>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anim calcmode="lin" valueType="num">
                                      <p:cBhvr>
                                        <p:cTn id="38" dur="500" fill="hold"/>
                                        <p:tgtEl>
                                          <p:spTgt spid="11"/>
                                        </p:tgtEl>
                                        <p:attrNameLst>
                                          <p:attrName>ppt_x</p:attrName>
                                        </p:attrNameLst>
                                      </p:cBhvr>
                                      <p:tavLst>
                                        <p:tav tm="0">
                                          <p:val>
                                            <p:strVal val="#ppt_x"/>
                                          </p:val>
                                        </p:tav>
                                        <p:tav tm="100000">
                                          <p:val>
                                            <p:strVal val="#ppt_x"/>
                                          </p:val>
                                        </p:tav>
                                      </p:tavLst>
                                    </p:anim>
                                    <p:anim calcmode="lin" valueType="num">
                                      <p:cBhvr>
                                        <p:cTn id="3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P spid="15" grpId="0"/>
      <p:bldP spid="1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4" name="Google Shape;274;p36"/>
          <p:cNvSpPr txBox="1">
            <a:spLocks noGrp="1"/>
          </p:cNvSpPr>
          <p:nvPr>
            <p:ph type="ctrTitle"/>
          </p:nvPr>
        </p:nvSpPr>
        <p:spPr>
          <a:xfrm>
            <a:off x="373661" y="669977"/>
            <a:ext cx="8369669" cy="1847100"/>
          </a:xfrm>
          <a:prstGeom prst="rect">
            <a:avLst/>
          </a:prstGeom>
        </p:spPr>
        <p:txBody>
          <a:bodyPr spcFirstLastPara="1" wrap="square" lIns="90000" tIns="91425" rIns="90000" bIns="91425" anchor="t" anchorCtr="0">
            <a:noAutofit/>
          </a:bodyPr>
          <a:lstStyle/>
          <a:p>
            <a:pPr marL="0" lvl="0" indent="0" algn="ctr" rtl="0">
              <a:lnSpc>
                <a:spcPct val="150000"/>
              </a:lnSpc>
              <a:spcBef>
                <a:spcPts val="0"/>
              </a:spcBef>
              <a:spcAft>
                <a:spcPts val="0"/>
              </a:spcAft>
              <a:buNone/>
            </a:pPr>
            <a:r>
              <a:rPr lang="vi-VN" sz="4400" dirty="0">
                <a:solidFill>
                  <a:srgbClr val="C00000"/>
                </a:solidFill>
                <a:latin typeface="+mn-lt"/>
              </a:rPr>
              <a:t>CẢM ƠN CÁC EM ĐÃ </a:t>
            </a:r>
            <a:br>
              <a:rPr lang="vi-VN" sz="4400">
                <a:solidFill>
                  <a:srgbClr val="C00000"/>
                </a:solidFill>
                <a:latin typeface="+mn-lt"/>
              </a:rPr>
            </a:br>
            <a:r>
              <a:rPr lang="vi-VN" sz="4400">
                <a:solidFill>
                  <a:srgbClr val="C00000"/>
                </a:solidFill>
                <a:latin typeface="+mn-lt"/>
              </a:rPr>
              <a:t>THAM GIA TIẾT THỰC HÀNH!</a:t>
            </a:r>
            <a:endParaRPr sz="4400" dirty="0">
              <a:solidFill>
                <a:srgbClr val="C00000"/>
              </a:solidFill>
              <a:latin typeface="+mn-lt"/>
            </a:endParaRPr>
          </a:p>
        </p:txBody>
      </p:sp>
      <p:grpSp>
        <p:nvGrpSpPr>
          <p:cNvPr id="360" name="Google Shape;360;p36"/>
          <p:cNvGrpSpPr/>
          <p:nvPr/>
        </p:nvGrpSpPr>
        <p:grpSpPr>
          <a:xfrm flipH="1">
            <a:off x="6868028" y="3855360"/>
            <a:ext cx="2275972" cy="1188188"/>
            <a:chOff x="1699200" y="2989250"/>
            <a:chExt cx="1062000" cy="592125"/>
          </a:xfrm>
        </p:grpSpPr>
        <p:sp>
          <p:nvSpPr>
            <p:cNvPr id="361" name="Google Shape;361;p36"/>
            <p:cNvSpPr/>
            <p:nvPr/>
          </p:nvSpPr>
          <p:spPr>
            <a:xfrm>
              <a:off x="1772525" y="3383300"/>
              <a:ext cx="919000" cy="198075"/>
            </a:xfrm>
            <a:custGeom>
              <a:avLst/>
              <a:gdLst/>
              <a:ahLst/>
              <a:cxnLst/>
              <a:rect l="l" t="t" r="r" b="b"/>
              <a:pathLst>
                <a:path w="36760" h="7923" extrusionOk="0">
                  <a:moveTo>
                    <a:pt x="36749" y="0"/>
                  </a:moveTo>
                  <a:lnTo>
                    <a:pt x="3936" y="44"/>
                  </a:lnTo>
                  <a:cubicBezTo>
                    <a:pt x="2850" y="45"/>
                    <a:pt x="1862" y="485"/>
                    <a:pt x="1152" y="1201"/>
                  </a:cubicBezTo>
                  <a:cubicBezTo>
                    <a:pt x="441" y="1914"/>
                    <a:pt x="0" y="2899"/>
                    <a:pt x="2" y="3989"/>
                  </a:cubicBezTo>
                  <a:cubicBezTo>
                    <a:pt x="4" y="6163"/>
                    <a:pt x="1767" y="7923"/>
                    <a:pt x="3941" y="7923"/>
                  </a:cubicBezTo>
                  <a:cubicBezTo>
                    <a:pt x="3943" y="7923"/>
                    <a:pt x="3945" y="7923"/>
                    <a:pt x="3947" y="7923"/>
                  </a:cubicBezTo>
                  <a:lnTo>
                    <a:pt x="36759" y="7880"/>
                  </a:lnTo>
                  <a:lnTo>
                    <a:pt x="36757" y="6758"/>
                  </a:lnTo>
                  <a:lnTo>
                    <a:pt x="35890" y="6759"/>
                  </a:lnTo>
                  <a:lnTo>
                    <a:pt x="35883" y="1297"/>
                  </a:lnTo>
                  <a:lnTo>
                    <a:pt x="36751" y="1296"/>
                  </a:lnTo>
                  <a:lnTo>
                    <a:pt x="3674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6"/>
            <p:cNvSpPr/>
            <p:nvPr/>
          </p:nvSpPr>
          <p:spPr>
            <a:xfrm>
              <a:off x="1856050" y="3415725"/>
              <a:ext cx="819350" cy="137500"/>
            </a:xfrm>
            <a:custGeom>
              <a:avLst/>
              <a:gdLst/>
              <a:ahLst/>
              <a:cxnLst/>
              <a:rect l="l" t="t" r="r" b="b"/>
              <a:pathLst>
                <a:path w="32774" h="5500" extrusionOk="0">
                  <a:moveTo>
                    <a:pt x="32767" y="0"/>
                  </a:moveTo>
                  <a:lnTo>
                    <a:pt x="2658" y="39"/>
                  </a:lnTo>
                  <a:cubicBezTo>
                    <a:pt x="1923" y="40"/>
                    <a:pt x="1260" y="346"/>
                    <a:pt x="778" y="840"/>
                  </a:cubicBezTo>
                  <a:cubicBezTo>
                    <a:pt x="298" y="1338"/>
                    <a:pt x="1" y="2019"/>
                    <a:pt x="2" y="2774"/>
                  </a:cubicBezTo>
                  <a:cubicBezTo>
                    <a:pt x="4" y="4279"/>
                    <a:pt x="1193" y="5500"/>
                    <a:pt x="2661" y="5500"/>
                  </a:cubicBezTo>
                  <a:cubicBezTo>
                    <a:pt x="2662" y="5500"/>
                    <a:pt x="2664" y="5500"/>
                    <a:pt x="2665" y="5500"/>
                  </a:cubicBezTo>
                  <a:lnTo>
                    <a:pt x="32774" y="5461"/>
                  </a:lnTo>
                  <a:lnTo>
                    <a:pt x="3276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6"/>
            <p:cNvSpPr/>
            <p:nvPr/>
          </p:nvSpPr>
          <p:spPr>
            <a:xfrm>
              <a:off x="1931600" y="3450300"/>
              <a:ext cx="743700" cy="21850"/>
            </a:xfrm>
            <a:custGeom>
              <a:avLst/>
              <a:gdLst/>
              <a:ahLst/>
              <a:cxnLst/>
              <a:rect l="l" t="t" r="r" b="b"/>
              <a:pathLst>
                <a:path w="29748" h="874" extrusionOk="0">
                  <a:moveTo>
                    <a:pt x="29747" y="0"/>
                  </a:moveTo>
                  <a:lnTo>
                    <a:pt x="417" y="38"/>
                  </a:lnTo>
                  <a:cubicBezTo>
                    <a:pt x="188" y="39"/>
                    <a:pt x="0" y="226"/>
                    <a:pt x="0" y="455"/>
                  </a:cubicBezTo>
                  <a:lnTo>
                    <a:pt x="0" y="457"/>
                  </a:lnTo>
                  <a:cubicBezTo>
                    <a:pt x="1" y="686"/>
                    <a:pt x="189" y="873"/>
                    <a:pt x="418" y="873"/>
                  </a:cubicBezTo>
                  <a:lnTo>
                    <a:pt x="29748" y="835"/>
                  </a:lnTo>
                  <a:lnTo>
                    <a:pt x="29747" y="0"/>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6"/>
            <p:cNvSpPr/>
            <p:nvPr/>
          </p:nvSpPr>
          <p:spPr>
            <a:xfrm>
              <a:off x="1931675" y="3501675"/>
              <a:ext cx="743700" cy="21850"/>
            </a:xfrm>
            <a:custGeom>
              <a:avLst/>
              <a:gdLst/>
              <a:ahLst/>
              <a:cxnLst/>
              <a:rect l="l" t="t" r="r" b="b"/>
              <a:pathLst>
                <a:path w="29748" h="874" extrusionOk="0">
                  <a:moveTo>
                    <a:pt x="29747" y="0"/>
                  </a:moveTo>
                  <a:lnTo>
                    <a:pt x="416" y="39"/>
                  </a:lnTo>
                  <a:cubicBezTo>
                    <a:pt x="188" y="39"/>
                    <a:pt x="0" y="227"/>
                    <a:pt x="0" y="455"/>
                  </a:cubicBezTo>
                  <a:lnTo>
                    <a:pt x="0" y="458"/>
                  </a:lnTo>
                  <a:cubicBezTo>
                    <a:pt x="0" y="687"/>
                    <a:pt x="188" y="874"/>
                    <a:pt x="415" y="874"/>
                  </a:cubicBezTo>
                  <a:cubicBezTo>
                    <a:pt x="416" y="874"/>
                    <a:pt x="416" y="874"/>
                    <a:pt x="417" y="874"/>
                  </a:cubicBezTo>
                  <a:lnTo>
                    <a:pt x="29748" y="836"/>
                  </a:lnTo>
                  <a:lnTo>
                    <a:pt x="29747" y="0"/>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6"/>
            <p:cNvSpPr/>
            <p:nvPr/>
          </p:nvSpPr>
          <p:spPr>
            <a:xfrm>
              <a:off x="1699200" y="3186400"/>
              <a:ext cx="919000" cy="198100"/>
            </a:xfrm>
            <a:custGeom>
              <a:avLst/>
              <a:gdLst/>
              <a:ahLst/>
              <a:cxnLst/>
              <a:rect l="l" t="t" r="r" b="b"/>
              <a:pathLst>
                <a:path w="36760" h="7924" extrusionOk="0">
                  <a:moveTo>
                    <a:pt x="36749" y="1"/>
                  </a:moveTo>
                  <a:lnTo>
                    <a:pt x="3937" y="44"/>
                  </a:lnTo>
                  <a:cubicBezTo>
                    <a:pt x="2850" y="45"/>
                    <a:pt x="1864" y="486"/>
                    <a:pt x="1152" y="1201"/>
                  </a:cubicBezTo>
                  <a:cubicBezTo>
                    <a:pt x="442" y="1914"/>
                    <a:pt x="1" y="2899"/>
                    <a:pt x="3" y="3989"/>
                  </a:cubicBezTo>
                  <a:cubicBezTo>
                    <a:pt x="6" y="6163"/>
                    <a:pt x="1768" y="7923"/>
                    <a:pt x="3941" y="7923"/>
                  </a:cubicBezTo>
                  <a:cubicBezTo>
                    <a:pt x="3943" y="7923"/>
                    <a:pt x="3945" y="7923"/>
                    <a:pt x="3947" y="7923"/>
                  </a:cubicBezTo>
                  <a:lnTo>
                    <a:pt x="36760" y="7881"/>
                  </a:lnTo>
                  <a:lnTo>
                    <a:pt x="36759" y="6759"/>
                  </a:lnTo>
                  <a:lnTo>
                    <a:pt x="35891" y="6760"/>
                  </a:lnTo>
                  <a:lnTo>
                    <a:pt x="35884" y="1298"/>
                  </a:lnTo>
                  <a:lnTo>
                    <a:pt x="36751" y="1297"/>
                  </a:lnTo>
                  <a:lnTo>
                    <a:pt x="3674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6"/>
            <p:cNvSpPr/>
            <p:nvPr/>
          </p:nvSpPr>
          <p:spPr>
            <a:xfrm>
              <a:off x="1782750" y="3218825"/>
              <a:ext cx="819350" cy="137550"/>
            </a:xfrm>
            <a:custGeom>
              <a:avLst/>
              <a:gdLst/>
              <a:ahLst/>
              <a:cxnLst/>
              <a:rect l="l" t="t" r="r" b="b"/>
              <a:pathLst>
                <a:path w="32774" h="5502" extrusionOk="0">
                  <a:moveTo>
                    <a:pt x="32767" y="1"/>
                  </a:moveTo>
                  <a:lnTo>
                    <a:pt x="2657" y="40"/>
                  </a:lnTo>
                  <a:cubicBezTo>
                    <a:pt x="1923" y="40"/>
                    <a:pt x="1260" y="348"/>
                    <a:pt x="777" y="841"/>
                  </a:cubicBezTo>
                  <a:cubicBezTo>
                    <a:pt x="297" y="1338"/>
                    <a:pt x="0" y="2020"/>
                    <a:pt x="1" y="2775"/>
                  </a:cubicBezTo>
                  <a:cubicBezTo>
                    <a:pt x="3" y="4280"/>
                    <a:pt x="1194" y="5501"/>
                    <a:pt x="2663" y="5501"/>
                  </a:cubicBezTo>
                  <a:cubicBezTo>
                    <a:pt x="2663" y="5501"/>
                    <a:pt x="2664" y="5501"/>
                    <a:pt x="2664" y="5501"/>
                  </a:cubicBezTo>
                  <a:lnTo>
                    <a:pt x="32773" y="5462"/>
                  </a:lnTo>
                  <a:lnTo>
                    <a:pt x="3276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6"/>
            <p:cNvSpPr/>
            <p:nvPr/>
          </p:nvSpPr>
          <p:spPr>
            <a:xfrm>
              <a:off x="1858275" y="3253400"/>
              <a:ext cx="743725" cy="21850"/>
            </a:xfrm>
            <a:custGeom>
              <a:avLst/>
              <a:gdLst/>
              <a:ahLst/>
              <a:cxnLst/>
              <a:rect l="l" t="t" r="r" b="b"/>
              <a:pathLst>
                <a:path w="29749" h="874" extrusionOk="0">
                  <a:moveTo>
                    <a:pt x="29747" y="1"/>
                  </a:moveTo>
                  <a:lnTo>
                    <a:pt x="417" y="38"/>
                  </a:lnTo>
                  <a:cubicBezTo>
                    <a:pt x="188" y="38"/>
                    <a:pt x="1" y="226"/>
                    <a:pt x="2" y="455"/>
                  </a:cubicBezTo>
                  <a:lnTo>
                    <a:pt x="2" y="457"/>
                  </a:lnTo>
                  <a:cubicBezTo>
                    <a:pt x="2" y="686"/>
                    <a:pt x="189" y="874"/>
                    <a:pt x="418" y="874"/>
                  </a:cubicBezTo>
                  <a:lnTo>
                    <a:pt x="29748" y="836"/>
                  </a:lnTo>
                  <a:lnTo>
                    <a:pt x="29747" y="1"/>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6"/>
            <p:cNvSpPr/>
            <p:nvPr/>
          </p:nvSpPr>
          <p:spPr>
            <a:xfrm>
              <a:off x="1858350" y="3304775"/>
              <a:ext cx="743725" cy="21850"/>
            </a:xfrm>
            <a:custGeom>
              <a:avLst/>
              <a:gdLst/>
              <a:ahLst/>
              <a:cxnLst/>
              <a:rect l="l" t="t" r="r" b="b"/>
              <a:pathLst>
                <a:path w="29749" h="874" extrusionOk="0">
                  <a:moveTo>
                    <a:pt x="29747" y="1"/>
                  </a:moveTo>
                  <a:lnTo>
                    <a:pt x="417" y="39"/>
                  </a:lnTo>
                  <a:cubicBezTo>
                    <a:pt x="188" y="39"/>
                    <a:pt x="1" y="228"/>
                    <a:pt x="1" y="457"/>
                  </a:cubicBezTo>
                  <a:lnTo>
                    <a:pt x="1" y="459"/>
                  </a:lnTo>
                  <a:cubicBezTo>
                    <a:pt x="1" y="687"/>
                    <a:pt x="188" y="874"/>
                    <a:pt x="416" y="874"/>
                  </a:cubicBezTo>
                  <a:cubicBezTo>
                    <a:pt x="417" y="874"/>
                    <a:pt x="418" y="874"/>
                    <a:pt x="418" y="874"/>
                  </a:cubicBezTo>
                  <a:lnTo>
                    <a:pt x="29748" y="837"/>
                  </a:lnTo>
                  <a:lnTo>
                    <a:pt x="29747" y="1"/>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6"/>
            <p:cNvSpPr/>
            <p:nvPr/>
          </p:nvSpPr>
          <p:spPr>
            <a:xfrm>
              <a:off x="1842225" y="2989250"/>
              <a:ext cx="918975" cy="198075"/>
            </a:xfrm>
            <a:custGeom>
              <a:avLst/>
              <a:gdLst/>
              <a:ahLst/>
              <a:cxnLst/>
              <a:rect l="l" t="t" r="r" b="b"/>
              <a:pathLst>
                <a:path w="36759" h="7923" extrusionOk="0">
                  <a:moveTo>
                    <a:pt x="36748" y="1"/>
                  </a:moveTo>
                  <a:lnTo>
                    <a:pt x="3937" y="43"/>
                  </a:lnTo>
                  <a:cubicBezTo>
                    <a:pt x="2849" y="44"/>
                    <a:pt x="1863" y="485"/>
                    <a:pt x="1152" y="1200"/>
                  </a:cubicBezTo>
                  <a:cubicBezTo>
                    <a:pt x="441" y="1913"/>
                    <a:pt x="1" y="2898"/>
                    <a:pt x="2" y="3988"/>
                  </a:cubicBezTo>
                  <a:cubicBezTo>
                    <a:pt x="5" y="6162"/>
                    <a:pt x="1767" y="7922"/>
                    <a:pt x="3940" y="7922"/>
                  </a:cubicBezTo>
                  <a:cubicBezTo>
                    <a:pt x="3942" y="7922"/>
                    <a:pt x="3944" y="7922"/>
                    <a:pt x="3946" y="7922"/>
                  </a:cubicBezTo>
                  <a:lnTo>
                    <a:pt x="36759" y="7880"/>
                  </a:lnTo>
                  <a:lnTo>
                    <a:pt x="36758" y="6758"/>
                  </a:lnTo>
                  <a:lnTo>
                    <a:pt x="35891" y="6760"/>
                  </a:lnTo>
                  <a:lnTo>
                    <a:pt x="35883" y="1297"/>
                  </a:lnTo>
                  <a:lnTo>
                    <a:pt x="36750" y="1296"/>
                  </a:lnTo>
                  <a:lnTo>
                    <a:pt x="3674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6"/>
            <p:cNvSpPr/>
            <p:nvPr/>
          </p:nvSpPr>
          <p:spPr>
            <a:xfrm>
              <a:off x="1925775" y="3021650"/>
              <a:ext cx="819350" cy="137550"/>
            </a:xfrm>
            <a:custGeom>
              <a:avLst/>
              <a:gdLst/>
              <a:ahLst/>
              <a:cxnLst/>
              <a:rect l="l" t="t" r="r" b="b"/>
              <a:pathLst>
                <a:path w="32774" h="5502" extrusionOk="0">
                  <a:moveTo>
                    <a:pt x="32766" y="1"/>
                  </a:moveTo>
                  <a:lnTo>
                    <a:pt x="2657" y="40"/>
                  </a:lnTo>
                  <a:cubicBezTo>
                    <a:pt x="1922" y="41"/>
                    <a:pt x="1260" y="348"/>
                    <a:pt x="777" y="842"/>
                  </a:cubicBezTo>
                  <a:cubicBezTo>
                    <a:pt x="297" y="1338"/>
                    <a:pt x="0" y="2020"/>
                    <a:pt x="1" y="2775"/>
                  </a:cubicBezTo>
                  <a:cubicBezTo>
                    <a:pt x="2" y="4280"/>
                    <a:pt x="1192" y="5501"/>
                    <a:pt x="2661" y="5501"/>
                  </a:cubicBezTo>
                  <a:cubicBezTo>
                    <a:pt x="2662" y="5501"/>
                    <a:pt x="2663" y="5501"/>
                    <a:pt x="2664" y="5501"/>
                  </a:cubicBezTo>
                  <a:lnTo>
                    <a:pt x="32773" y="5462"/>
                  </a:lnTo>
                  <a:lnTo>
                    <a:pt x="3276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6"/>
            <p:cNvSpPr/>
            <p:nvPr/>
          </p:nvSpPr>
          <p:spPr>
            <a:xfrm>
              <a:off x="2001300" y="3056225"/>
              <a:ext cx="743725" cy="21850"/>
            </a:xfrm>
            <a:custGeom>
              <a:avLst/>
              <a:gdLst/>
              <a:ahLst/>
              <a:cxnLst/>
              <a:rect l="l" t="t" r="r" b="b"/>
              <a:pathLst>
                <a:path w="29749" h="874" extrusionOk="0">
                  <a:moveTo>
                    <a:pt x="29747" y="1"/>
                  </a:moveTo>
                  <a:lnTo>
                    <a:pt x="416" y="39"/>
                  </a:lnTo>
                  <a:cubicBezTo>
                    <a:pt x="188" y="39"/>
                    <a:pt x="1" y="226"/>
                    <a:pt x="1" y="455"/>
                  </a:cubicBezTo>
                  <a:lnTo>
                    <a:pt x="1" y="457"/>
                  </a:lnTo>
                  <a:cubicBezTo>
                    <a:pt x="1" y="686"/>
                    <a:pt x="189" y="874"/>
                    <a:pt x="417" y="874"/>
                  </a:cubicBezTo>
                  <a:lnTo>
                    <a:pt x="29748" y="836"/>
                  </a:lnTo>
                  <a:lnTo>
                    <a:pt x="29747" y="1"/>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6"/>
            <p:cNvSpPr/>
            <p:nvPr/>
          </p:nvSpPr>
          <p:spPr>
            <a:xfrm>
              <a:off x="2001350" y="3107625"/>
              <a:ext cx="743725" cy="21850"/>
            </a:xfrm>
            <a:custGeom>
              <a:avLst/>
              <a:gdLst/>
              <a:ahLst/>
              <a:cxnLst/>
              <a:rect l="l" t="t" r="r" b="b"/>
              <a:pathLst>
                <a:path w="29749" h="874" extrusionOk="0">
                  <a:moveTo>
                    <a:pt x="29747" y="1"/>
                  </a:moveTo>
                  <a:lnTo>
                    <a:pt x="417" y="38"/>
                  </a:lnTo>
                  <a:cubicBezTo>
                    <a:pt x="188" y="39"/>
                    <a:pt x="1" y="227"/>
                    <a:pt x="2" y="456"/>
                  </a:cubicBezTo>
                  <a:lnTo>
                    <a:pt x="2" y="458"/>
                  </a:lnTo>
                  <a:cubicBezTo>
                    <a:pt x="2" y="686"/>
                    <a:pt x="188" y="873"/>
                    <a:pt x="416" y="873"/>
                  </a:cubicBezTo>
                  <a:cubicBezTo>
                    <a:pt x="417" y="873"/>
                    <a:pt x="418" y="873"/>
                    <a:pt x="418" y="873"/>
                  </a:cubicBezTo>
                  <a:lnTo>
                    <a:pt x="29748" y="836"/>
                  </a:lnTo>
                  <a:lnTo>
                    <a:pt x="29747" y="1"/>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408244723"/>
      </p:ext>
    </p:extLst>
  </p:cSld>
  <p:clrMapOvr>
    <a:masterClrMapping/>
  </p:clrMapOvr>
  <mc:AlternateContent xmlns:mc="http://schemas.openxmlformats.org/markup-compatibility/2006" xmlns:p14="http://schemas.microsoft.com/office/powerpoint/2010/main">
    <mc:Choice Requires="p14">
      <p:transition spd="med" p14:dur="700">
        <p14:doors dir="vert"/>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grpSp>
        <p:nvGrpSpPr>
          <p:cNvPr id="543" name="Google Shape;543;p38"/>
          <p:cNvGrpSpPr/>
          <p:nvPr/>
        </p:nvGrpSpPr>
        <p:grpSpPr>
          <a:xfrm>
            <a:off x="7440356" y="4275010"/>
            <a:ext cx="1476472" cy="676797"/>
            <a:chOff x="5848450" y="2417400"/>
            <a:chExt cx="279725" cy="128225"/>
          </a:xfrm>
        </p:grpSpPr>
        <p:sp>
          <p:nvSpPr>
            <p:cNvPr id="544" name="Google Shape;544;p38"/>
            <p:cNvSpPr/>
            <p:nvPr/>
          </p:nvSpPr>
          <p:spPr>
            <a:xfrm>
              <a:off x="5848450" y="2417400"/>
              <a:ext cx="262425" cy="105825"/>
            </a:xfrm>
            <a:custGeom>
              <a:avLst/>
              <a:gdLst/>
              <a:ahLst/>
              <a:cxnLst/>
              <a:rect l="l" t="t" r="r" b="b"/>
              <a:pathLst>
                <a:path w="10497" h="4233" extrusionOk="0">
                  <a:moveTo>
                    <a:pt x="914" y="1"/>
                  </a:moveTo>
                  <a:cubicBezTo>
                    <a:pt x="914" y="1"/>
                    <a:pt x="712" y="19"/>
                    <a:pt x="496" y="147"/>
                  </a:cubicBezTo>
                  <a:cubicBezTo>
                    <a:pt x="49" y="410"/>
                    <a:pt x="0" y="1005"/>
                    <a:pt x="254" y="1469"/>
                  </a:cubicBezTo>
                  <a:cubicBezTo>
                    <a:pt x="298" y="1549"/>
                    <a:pt x="356" y="1622"/>
                    <a:pt x="435" y="1678"/>
                  </a:cubicBezTo>
                  <a:cubicBezTo>
                    <a:pt x="435" y="1678"/>
                    <a:pt x="3427" y="2276"/>
                    <a:pt x="4553" y="2619"/>
                  </a:cubicBezTo>
                  <a:cubicBezTo>
                    <a:pt x="5679" y="2961"/>
                    <a:pt x="9426" y="4059"/>
                    <a:pt x="9761" y="4232"/>
                  </a:cubicBezTo>
                  <a:lnTo>
                    <a:pt x="10497" y="1097"/>
                  </a:lnTo>
                  <a:cubicBezTo>
                    <a:pt x="10497" y="1097"/>
                    <a:pt x="7322" y="880"/>
                    <a:pt x="5917" y="704"/>
                  </a:cubicBezTo>
                  <a:cubicBezTo>
                    <a:pt x="4511" y="528"/>
                    <a:pt x="914" y="1"/>
                    <a:pt x="9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8"/>
            <p:cNvSpPr/>
            <p:nvPr/>
          </p:nvSpPr>
          <p:spPr>
            <a:xfrm>
              <a:off x="5851500" y="2455375"/>
              <a:ext cx="270025" cy="90250"/>
            </a:xfrm>
            <a:custGeom>
              <a:avLst/>
              <a:gdLst/>
              <a:ahLst/>
              <a:cxnLst/>
              <a:rect l="l" t="t" r="r" b="b"/>
              <a:pathLst>
                <a:path w="10801" h="3610" extrusionOk="0">
                  <a:moveTo>
                    <a:pt x="9584" y="1"/>
                  </a:moveTo>
                  <a:lnTo>
                    <a:pt x="8668" y="1190"/>
                  </a:lnTo>
                  <a:lnTo>
                    <a:pt x="604" y="107"/>
                  </a:lnTo>
                  <a:lnTo>
                    <a:pt x="0" y="550"/>
                  </a:lnTo>
                  <a:cubicBezTo>
                    <a:pt x="0" y="550"/>
                    <a:pt x="1598" y="627"/>
                    <a:pt x="2557" y="865"/>
                  </a:cubicBezTo>
                  <a:cubicBezTo>
                    <a:pt x="2927" y="957"/>
                    <a:pt x="3294" y="1061"/>
                    <a:pt x="3661" y="1164"/>
                  </a:cubicBezTo>
                  <a:cubicBezTo>
                    <a:pt x="4033" y="1270"/>
                    <a:pt x="4408" y="1361"/>
                    <a:pt x="4781" y="1462"/>
                  </a:cubicBezTo>
                  <a:cubicBezTo>
                    <a:pt x="5845" y="1753"/>
                    <a:pt x="6847" y="2175"/>
                    <a:pt x="7832" y="2677"/>
                  </a:cubicBezTo>
                  <a:cubicBezTo>
                    <a:pt x="7956" y="2740"/>
                    <a:pt x="9642" y="3562"/>
                    <a:pt x="9626" y="3609"/>
                  </a:cubicBezTo>
                  <a:cubicBezTo>
                    <a:pt x="10514" y="2399"/>
                    <a:pt x="10800" y="1500"/>
                    <a:pt x="10800" y="1500"/>
                  </a:cubicBezTo>
                  <a:lnTo>
                    <a:pt x="958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8"/>
            <p:cNvSpPr/>
            <p:nvPr/>
          </p:nvSpPr>
          <p:spPr>
            <a:xfrm>
              <a:off x="5851225" y="2443325"/>
              <a:ext cx="244150" cy="79900"/>
            </a:xfrm>
            <a:custGeom>
              <a:avLst/>
              <a:gdLst/>
              <a:ahLst/>
              <a:cxnLst/>
              <a:rect l="l" t="t" r="r" b="b"/>
              <a:pathLst>
                <a:path w="9766" h="3196" extrusionOk="0">
                  <a:moveTo>
                    <a:pt x="0" y="0"/>
                  </a:moveTo>
                  <a:lnTo>
                    <a:pt x="0" y="0"/>
                  </a:lnTo>
                  <a:cubicBezTo>
                    <a:pt x="20" y="148"/>
                    <a:pt x="68" y="296"/>
                    <a:pt x="144" y="432"/>
                  </a:cubicBezTo>
                  <a:cubicBezTo>
                    <a:pt x="187" y="512"/>
                    <a:pt x="246" y="585"/>
                    <a:pt x="324" y="641"/>
                  </a:cubicBezTo>
                  <a:cubicBezTo>
                    <a:pt x="324" y="641"/>
                    <a:pt x="3316" y="1239"/>
                    <a:pt x="4442" y="1582"/>
                  </a:cubicBezTo>
                  <a:cubicBezTo>
                    <a:pt x="5568" y="1924"/>
                    <a:pt x="9315" y="3021"/>
                    <a:pt x="9650" y="3195"/>
                  </a:cubicBezTo>
                  <a:lnTo>
                    <a:pt x="9765" y="2703"/>
                  </a:lnTo>
                  <a:cubicBezTo>
                    <a:pt x="8984" y="2413"/>
                    <a:pt x="5529" y="1410"/>
                    <a:pt x="4435" y="1081"/>
                  </a:cubicBezTo>
                  <a:cubicBezTo>
                    <a:pt x="3254" y="726"/>
                    <a:pt x="114" y="106"/>
                    <a:pt x="114" y="106"/>
                  </a:cubicBezTo>
                  <a:cubicBezTo>
                    <a:pt x="71" y="75"/>
                    <a:pt x="33" y="39"/>
                    <a:pt x="0" y="0"/>
                  </a:cubicBezTo>
                  <a:close/>
                </a:path>
              </a:pathLst>
            </a:custGeom>
            <a:solidFill>
              <a:srgbClr val="093F51">
                <a:alpha val="1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8"/>
            <p:cNvSpPr/>
            <p:nvPr/>
          </p:nvSpPr>
          <p:spPr>
            <a:xfrm>
              <a:off x="6083350" y="2444875"/>
              <a:ext cx="44825" cy="78725"/>
            </a:xfrm>
            <a:custGeom>
              <a:avLst/>
              <a:gdLst/>
              <a:ahLst/>
              <a:cxnLst/>
              <a:rect l="l" t="t" r="r" b="b"/>
              <a:pathLst>
                <a:path w="1793" h="3149" extrusionOk="0">
                  <a:moveTo>
                    <a:pt x="1122" y="1"/>
                  </a:moveTo>
                  <a:cubicBezTo>
                    <a:pt x="814" y="1"/>
                    <a:pt x="422" y="607"/>
                    <a:pt x="218" y="1419"/>
                  </a:cubicBezTo>
                  <a:cubicBezTo>
                    <a:pt x="1" y="2285"/>
                    <a:pt x="80" y="3056"/>
                    <a:pt x="395" y="3141"/>
                  </a:cubicBezTo>
                  <a:cubicBezTo>
                    <a:pt x="415" y="3146"/>
                    <a:pt x="435" y="3149"/>
                    <a:pt x="457" y="3149"/>
                  </a:cubicBezTo>
                  <a:cubicBezTo>
                    <a:pt x="788" y="3149"/>
                    <a:pt x="1372" y="2560"/>
                    <a:pt x="1576" y="1750"/>
                  </a:cubicBezTo>
                  <a:cubicBezTo>
                    <a:pt x="1793" y="884"/>
                    <a:pt x="1495" y="94"/>
                    <a:pt x="1181" y="8"/>
                  </a:cubicBezTo>
                  <a:cubicBezTo>
                    <a:pt x="1162" y="3"/>
                    <a:pt x="1142" y="1"/>
                    <a:pt x="11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8"/>
            <p:cNvSpPr/>
            <p:nvPr/>
          </p:nvSpPr>
          <p:spPr>
            <a:xfrm>
              <a:off x="6083350" y="2444875"/>
              <a:ext cx="44825" cy="78725"/>
            </a:xfrm>
            <a:custGeom>
              <a:avLst/>
              <a:gdLst/>
              <a:ahLst/>
              <a:cxnLst/>
              <a:rect l="l" t="t" r="r" b="b"/>
              <a:pathLst>
                <a:path w="1793" h="3149" extrusionOk="0">
                  <a:moveTo>
                    <a:pt x="1122" y="1"/>
                  </a:moveTo>
                  <a:cubicBezTo>
                    <a:pt x="814" y="1"/>
                    <a:pt x="422" y="607"/>
                    <a:pt x="218" y="1419"/>
                  </a:cubicBezTo>
                  <a:cubicBezTo>
                    <a:pt x="1" y="2285"/>
                    <a:pt x="80" y="3056"/>
                    <a:pt x="395" y="3141"/>
                  </a:cubicBezTo>
                  <a:cubicBezTo>
                    <a:pt x="415" y="3146"/>
                    <a:pt x="435" y="3149"/>
                    <a:pt x="457" y="3149"/>
                  </a:cubicBezTo>
                  <a:cubicBezTo>
                    <a:pt x="788" y="3149"/>
                    <a:pt x="1372" y="2560"/>
                    <a:pt x="1576" y="1750"/>
                  </a:cubicBezTo>
                  <a:cubicBezTo>
                    <a:pt x="1793" y="884"/>
                    <a:pt x="1495" y="94"/>
                    <a:pt x="1181" y="8"/>
                  </a:cubicBezTo>
                  <a:cubicBezTo>
                    <a:pt x="1162" y="3"/>
                    <a:pt x="1142" y="1"/>
                    <a:pt x="1122" y="1"/>
                  </a:cubicBez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8"/>
            <p:cNvSpPr/>
            <p:nvPr/>
          </p:nvSpPr>
          <p:spPr>
            <a:xfrm>
              <a:off x="6085575" y="2456100"/>
              <a:ext cx="23075" cy="51550"/>
            </a:xfrm>
            <a:custGeom>
              <a:avLst/>
              <a:gdLst/>
              <a:ahLst/>
              <a:cxnLst/>
              <a:rect l="l" t="t" r="r" b="b"/>
              <a:pathLst>
                <a:path w="923" h="2062" extrusionOk="0">
                  <a:moveTo>
                    <a:pt x="515" y="1"/>
                  </a:moveTo>
                  <a:cubicBezTo>
                    <a:pt x="425" y="149"/>
                    <a:pt x="339" y="328"/>
                    <a:pt x="265" y="529"/>
                  </a:cubicBezTo>
                  <a:lnTo>
                    <a:pt x="469" y="854"/>
                  </a:lnTo>
                  <a:cubicBezTo>
                    <a:pt x="469" y="854"/>
                    <a:pt x="289" y="1505"/>
                    <a:pt x="73" y="1505"/>
                  </a:cubicBezTo>
                  <a:cubicBezTo>
                    <a:pt x="72" y="1505"/>
                    <a:pt x="72" y="1505"/>
                    <a:pt x="72" y="1505"/>
                  </a:cubicBezTo>
                  <a:cubicBezTo>
                    <a:pt x="58" y="1505"/>
                    <a:pt x="44" y="1502"/>
                    <a:pt x="31" y="1498"/>
                  </a:cubicBezTo>
                  <a:cubicBezTo>
                    <a:pt x="7" y="1701"/>
                    <a:pt x="0" y="1890"/>
                    <a:pt x="12" y="2055"/>
                  </a:cubicBezTo>
                  <a:cubicBezTo>
                    <a:pt x="33" y="2059"/>
                    <a:pt x="57" y="2061"/>
                    <a:pt x="84" y="2061"/>
                  </a:cubicBezTo>
                  <a:cubicBezTo>
                    <a:pt x="235" y="2061"/>
                    <a:pt x="483" y="1979"/>
                    <a:pt x="707" y="1531"/>
                  </a:cubicBezTo>
                  <a:cubicBezTo>
                    <a:pt x="874" y="1238"/>
                    <a:pt x="907" y="927"/>
                    <a:pt x="907" y="927"/>
                  </a:cubicBezTo>
                  <a:cubicBezTo>
                    <a:pt x="919" y="841"/>
                    <a:pt x="922" y="749"/>
                    <a:pt x="914" y="657"/>
                  </a:cubicBezTo>
                  <a:cubicBezTo>
                    <a:pt x="858" y="108"/>
                    <a:pt x="521" y="1"/>
                    <a:pt x="521" y="1"/>
                  </a:cubicBez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8"/>
            <p:cNvSpPr/>
            <p:nvPr/>
          </p:nvSpPr>
          <p:spPr>
            <a:xfrm>
              <a:off x="5870150" y="2484675"/>
              <a:ext cx="93475" cy="56850"/>
            </a:xfrm>
            <a:custGeom>
              <a:avLst/>
              <a:gdLst/>
              <a:ahLst/>
              <a:cxnLst/>
              <a:rect l="l" t="t" r="r" b="b"/>
              <a:pathLst>
                <a:path w="3739" h="2274" extrusionOk="0">
                  <a:moveTo>
                    <a:pt x="3243" y="1"/>
                  </a:moveTo>
                  <a:cubicBezTo>
                    <a:pt x="3119" y="1"/>
                    <a:pt x="2875" y="114"/>
                    <a:pt x="2800" y="144"/>
                  </a:cubicBezTo>
                  <a:cubicBezTo>
                    <a:pt x="2299" y="339"/>
                    <a:pt x="1926" y="756"/>
                    <a:pt x="1425" y="961"/>
                  </a:cubicBezTo>
                  <a:cubicBezTo>
                    <a:pt x="1125" y="1082"/>
                    <a:pt x="712" y="1257"/>
                    <a:pt x="349" y="1257"/>
                  </a:cubicBezTo>
                  <a:cubicBezTo>
                    <a:pt x="264" y="1257"/>
                    <a:pt x="182" y="1247"/>
                    <a:pt x="105" y="1225"/>
                  </a:cubicBezTo>
                  <a:lnTo>
                    <a:pt x="105" y="1225"/>
                  </a:lnTo>
                  <a:cubicBezTo>
                    <a:pt x="105" y="1225"/>
                    <a:pt x="0" y="1969"/>
                    <a:pt x="540" y="2273"/>
                  </a:cubicBezTo>
                  <a:cubicBezTo>
                    <a:pt x="540" y="2273"/>
                    <a:pt x="1697" y="2008"/>
                    <a:pt x="2298" y="1253"/>
                  </a:cubicBezTo>
                  <a:cubicBezTo>
                    <a:pt x="2898" y="499"/>
                    <a:pt x="3738" y="212"/>
                    <a:pt x="3738" y="212"/>
                  </a:cubicBezTo>
                  <a:lnTo>
                    <a:pt x="3289" y="9"/>
                  </a:lnTo>
                  <a:cubicBezTo>
                    <a:pt x="3277" y="3"/>
                    <a:pt x="3261" y="1"/>
                    <a:pt x="32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8"/>
            <p:cNvSpPr/>
            <p:nvPr/>
          </p:nvSpPr>
          <p:spPr>
            <a:xfrm>
              <a:off x="5934400" y="2466375"/>
              <a:ext cx="33075" cy="75425"/>
            </a:xfrm>
            <a:custGeom>
              <a:avLst/>
              <a:gdLst/>
              <a:ahLst/>
              <a:cxnLst/>
              <a:rect l="l" t="t" r="r" b="b"/>
              <a:pathLst>
                <a:path w="1323" h="3017" extrusionOk="0">
                  <a:moveTo>
                    <a:pt x="1042" y="0"/>
                  </a:moveTo>
                  <a:cubicBezTo>
                    <a:pt x="1042" y="0"/>
                    <a:pt x="964" y="693"/>
                    <a:pt x="486" y="1280"/>
                  </a:cubicBezTo>
                  <a:cubicBezTo>
                    <a:pt x="9" y="1869"/>
                    <a:pt x="0" y="2800"/>
                    <a:pt x="0" y="2800"/>
                  </a:cubicBezTo>
                  <a:cubicBezTo>
                    <a:pt x="153" y="2971"/>
                    <a:pt x="355" y="3016"/>
                    <a:pt x="527" y="3016"/>
                  </a:cubicBezTo>
                  <a:cubicBezTo>
                    <a:pt x="722" y="3016"/>
                    <a:pt x="878" y="2958"/>
                    <a:pt x="878" y="2958"/>
                  </a:cubicBezTo>
                  <a:cubicBezTo>
                    <a:pt x="719" y="2665"/>
                    <a:pt x="804" y="2210"/>
                    <a:pt x="858" y="1900"/>
                  </a:cubicBezTo>
                  <a:cubicBezTo>
                    <a:pt x="931" y="1481"/>
                    <a:pt x="1188" y="1125"/>
                    <a:pt x="1252" y="708"/>
                  </a:cubicBezTo>
                  <a:cubicBezTo>
                    <a:pt x="1263" y="636"/>
                    <a:pt x="1323" y="376"/>
                    <a:pt x="1273" y="310"/>
                  </a:cubicBezTo>
                  <a:lnTo>
                    <a:pt x="10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8"/>
            <p:cNvSpPr/>
            <p:nvPr/>
          </p:nvSpPr>
          <p:spPr>
            <a:xfrm>
              <a:off x="5932675" y="2429750"/>
              <a:ext cx="47300" cy="60300"/>
            </a:xfrm>
            <a:custGeom>
              <a:avLst/>
              <a:gdLst/>
              <a:ahLst/>
              <a:cxnLst/>
              <a:rect l="l" t="t" r="r" b="b"/>
              <a:pathLst>
                <a:path w="1892" h="2412" extrusionOk="0">
                  <a:moveTo>
                    <a:pt x="1358" y="0"/>
                  </a:moveTo>
                  <a:cubicBezTo>
                    <a:pt x="1312" y="0"/>
                    <a:pt x="1265" y="4"/>
                    <a:pt x="1218" y="11"/>
                  </a:cubicBezTo>
                  <a:cubicBezTo>
                    <a:pt x="1218" y="11"/>
                    <a:pt x="0" y="712"/>
                    <a:pt x="540" y="2225"/>
                  </a:cubicBezTo>
                  <a:cubicBezTo>
                    <a:pt x="540" y="2225"/>
                    <a:pt x="854" y="2412"/>
                    <a:pt x="1171" y="2412"/>
                  </a:cubicBezTo>
                  <a:cubicBezTo>
                    <a:pt x="1194" y="2412"/>
                    <a:pt x="1216" y="2411"/>
                    <a:pt x="1238" y="2409"/>
                  </a:cubicBezTo>
                  <a:cubicBezTo>
                    <a:pt x="699" y="895"/>
                    <a:pt x="1891" y="124"/>
                    <a:pt x="1891" y="124"/>
                  </a:cubicBezTo>
                  <a:cubicBezTo>
                    <a:pt x="1891" y="124"/>
                    <a:pt x="1643" y="0"/>
                    <a:pt x="1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8"/>
            <p:cNvSpPr/>
            <p:nvPr/>
          </p:nvSpPr>
          <p:spPr>
            <a:xfrm>
              <a:off x="6086325" y="2469300"/>
              <a:ext cx="10975" cy="24425"/>
            </a:xfrm>
            <a:custGeom>
              <a:avLst/>
              <a:gdLst/>
              <a:ahLst/>
              <a:cxnLst/>
              <a:rect l="l" t="t" r="r" b="b"/>
              <a:pathLst>
                <a:path w="439" h="977" extrusionOk="0">
                  <a:moveTo>
                    <a:pt x="235" y="1"/>
                  </a:moveTo>
                  <a:cubicBezTo>
                    <a:pt x="184" y="139"/>
                    <a:pt x="138" y="287"/>
                    <a:pt x="99" y="442"/>
                  </a:cubicBezTo>
                  <a:cubicBezTo>
                    <a:pt x="54" y="625"/>
                    <a:pt x="21" y="802"/>
                    <a:pt x="1" y="970"/>
                  </a:cubicBezTo>
                  <a:cubicBezTo>
                    <a:pt x="14" y="973"/>
                    <a:pt x="28" y="977"/>
                    <a:pt x="42" y="977"/>
                  </a:cubicBezTo>
                  <a:cubicBezTo>
                    <a:pt x="42" y="977"/>
                    <a:pt x="42" y="977"/>
                    <a:pt x="43" y="977"/>
                  </a:cubicBezTo>
                  <a:cubicBezTo>
                    <a:pt x="259" y="977"/>
                    <a:pt x="439" y="326"/>
                    <a:pt x="439" y="326"/>
                  </a:cubicBezTo>
                  <a:lnTo>
                    <a:pt x="235" y="1"/>
                  </a:lnTo>
                  <a:close/>
                </a:path>
              </a:pathLst>
            </a:custGeom>
            <a:solidFill>
              <a:srgbClr val="093F51">
                <a:alpha val="30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roup 16"/>
          <p:cNvGrpSpPr/>
          <p:nvPr/>
        </p:nvGrpSpPr>
        <p:grpSpPr>
          <a:xfrm>
            <a:off x="2039198" y="138732"/>
            <a:ext cx="5134368" cy="712592"/>
            <a:chOff x="2845532" y="127590"/>
            <a:chExt cx="5134368" cy="712592"/>
          </a:xfrm>
        </p:grpSpPr>
        <p:sp>
          <p:nvSpPr>
            <p:cNvPr id="15" name="Round Same Side Corner Rectangle 14"/>
            <p:cNvSpPr/>
            <p:nvPr/>
          </p:nvSpPr>
          <p:spPr>
            <a:xfrm flipV="1">
              <a:off x="3094073" y="127590"/>
              <a:ext cx="4653389" cy="712592"/>
            </a:xfrm>
            <a:prstGeom prst="round2SameRect">
              <a:avLst>
                <a:gd name="adj1" fmla="val 36667"/>
                <a:gd name="adj2" fmla="val 0"/>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45532" y="226944"/>
              <a:ext cx="5134368" cy="461665"/>
            </a:xfrm>
            <a:prstGeom prst="rect">
              <a:avLst/>
            </a:prstGeom>
            <a:noFill/>
          </p:spPr>
          <p:txBody>
            <a:bodyPr wrap="square" rtlCol="0">
              <a:spAutoFit/>
            </a:bodyPr>
            <a:lstStyle/>
            <a:p>
              <a:pPr algn="ctr"/>
              <a:r>
                <a:rPr lang="en-US" sz="2400" b="1">
                  <a:solidFill>
                    <a:srgbClr val="C00000"/>
                  </a:solidFill>
                </a:rPr>
                <a:t>1. Số tiền của một niên kim</a:t>
              </a:r>
              <a:endParaRPr lang="en-US" sz="2400" dirty="0"/>
            </a:p>
          </p:txBody>
        </p:sp>
      </p:grpSp>
      <p:sp>
        <p:nvSpPr>
          <p:cNvPr id="2" name="Rectangle 1"/>
          <p:cNvSpPr/>
          <p:nvPr/>
        </p:nvSpPr>
        <p:spPr>
          <a:xfrm>
            <a:off x="380742" y="953306"/>
            <a:ext cx="8311230" cy="3600986"/>
          </a:xfrm>
          <a:prstGeom prst="rect">
            <a:avLst/>
          </a:prstGeom>
        </p:spPr>
        <p:txBody>
          <a:bodyPr wrap="square">
            <a:spAutoFit/>
          </a:bodyPr>
          <a:lstStyle/>
          <a:p>
            <a:pPr marL="285750" indent="-285750" algn="just">
              <a:lnSpc>
                <a:spcPct val="150000"/>
              </a:lnSpc>
              <a:buFont typeface="Wingdings" panose="05000000000000000000" pitchFamily="2" charset="2"/>
              <a:buChar char="§"/>
            </a:pPr>
            <a:r>
              <a:rPr lang="vi-VN" sz="1900" b="1" i="1">
                <a:solidFill>
                  <a:schemeClr val="tx1"/>
                </a:solidFill>
              </a:rPr>
              <a:t>Khái niệm niên kim: </a:t>
            </a:r>
          </a:p>
          <a:p>
            <a:pPr marL="285750" indent="-285750" algn="just">
              <a:lnSpc>
                <a:spcPct val="150000"/>
              </a:lnSpc>
              <a:buFontTx/>
              <a:buChar char="-"/>
            </a:pPr>
            <a:r>
              <a:rPr lang="vi-VN" sz="1900"/>
              <a:t>Niên kim là một khoản tiền được trả bằng các khoản thanh toán đều đặn. </a:t>
            </a:r>
            <a:endParaRPr lang="en-US" sz="1900"/>
          </a:p>
          <a:p>
            <a:pPr marL="285750" indent="-285750" algn="just">
              <a:lnSpc>
                <a:spcPct val="150000"/>
              </a:lnSpc>
              <a:buFontTx/>
              <a:buChar char="-"/>
            </a:pPr>
            <a:r>
              <a:rPr lang="vi-VN" sz="1900"/>
              <a:t>Niên kim có thể được thực hiện thanh</a:t>
            </a:r>
            <a:r>
              <a:rPr lang="en-US" sz="1900"/>
              <a:t> </a:t>
            </a:r>
            <a:r>
              <a:rPr lang="vi-VN" sz="1900"/>
              <a:t>toán sau những khoảng thời gian đều đặn (hằng năm, hằng quý, hằng tháng,..); thường được thực hiện vào cuối khoảng thời gian thanh toán. </a:t>
            </a:r>
            <a:endParaRPr lang="en-US" sz="1900"/>
          </a:p>
          <a:p>
            <a:pPr marL="285750" indent="-285750" algn="just">
              <a:lnSpc>
                <a:spcPct val="150000"/>
              </a:lnSpc>
              <a:buFontTx/>
              <a:buChar char="-"/>
            </a:pPr>
            <a:r>
              <a:rPr lang="vi-VN" sz="1900"/>
              <a:t>Số tiền của một niên kim là tổng của tất cả các khoản thanh toán riêng lẻ từ thời điểm thanh toán đầu tiên cho đến khi</a:t>
            </a:r>
            <a:r>
              <a:rPr lang="en-US" sz="1900"/>
              <a:t> </a:t>
            </a:r>
            <a:r>
              <a:rPr lang="vi-VN" sz="1900"/>
              <a:t>thanh toán cuối cùng được thực hiện, cùng với tất cả tiền lãi.</a:t>
            </a:r>
          </a:p>
        </p:txBody>
      </p:sp>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5" name="Title 21"/>
          <p:cNvSpPr txBox="1">
            <a:spLocks/>
          </p:cNvSpPr>
          <p:nvPr/>
        </p:nvSpPr>
        <p:spPr>
          <a:xfrm>
            <a:off x="637308" y="526971"/>
            <a:ext cx="925484" cy="561311"/>
          </a:xfrm>
          <a:prstGeom prst="rect">
            <a:avLst/>
          </a:prstGeom>
        </p:spPr>
        <p:style>
          <a:lnRef idx="3">
            <a:schemeClr val="lt1"/>
          </a:lnRef>
          <a:fillRef idx="1">
            <a:schemeClr val="accent2"/>
          </a:fillRef>
          <a:effectRef idx="1">
            <a:schemeClr val="accent2"/>
          </a:effectRef>
          <a:fontRef idx="minor">
            <a:schemeClr val="lt1"/>
          </a:fontRef>
        </p:style>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50000"/>
              </a:lnSpc>
            </a:pPr>
            <a:r>
              <a:rPr lang="nl-NL" sz="2100" b="1">
                <a:solidFill>
                  <a:schemeClr val="bg1"/>
                </a:solidFill>
                <a:latin typeface="Arial" panose="020B0604020202020204" pitchFamily="34" charset="0"/>
                <a:ea typeface="+mn-ea"/>
                <a:cs typeface="Arial" panose="020B0604020202020204" pitchFamily="34" charset="0"/>
                <a:sym typeface="Arial"/>
              </a:rPr>
              <a:t>HĐ 1:</a:t>
            </a:r>
            <a:endParaRPr lang="en-US" sz="2100" b="1" dirty="0">
              <a:solidFill>
                <a:schemeClr val="bg1"/>
              </a:solidFill>
              <a:latin typeface="Arial" panose="020B0604020202020204" pitchFamily="34" charset="0"/>
              <a:ea typeface="+mn-ea"/>
              <a:cs typeface="Arial" panose="020B0604020202020204" pitchFamily="34" charset="0"/>
              <a:sym typeface="Arial"/>
            </a:endParaRPr>
          </a:p>
        </p:txBody>
      </p:sp>
      <p:sp>
        <p:nvSpPr>
          <p:cNvPr id="3" name="Rectangle 2"/>
          <p:cNvSpPr/>
          <p:nvPr/>
        </p:nvSpPr>
        <p:spPr>
          <a:xfrm>
            <a:off x="579119" y="1301568"/>
            <a:ext cx="7833360" cy="3131306"/>
          </a:xfrm>
          <a:prstGeom prst="rect">
            <a:avLst/>
          </a:prstGeom>
        </p:spPr>
        <p:txBody>
          <a:bodyPr wrap="square">
            <a:spAutoFit/>
          </a:bodyPr>
          <a:lstStyle/>
          <a:p>
            <a:pPr algn="just">
              <a:lnSpc>
                <a:spcPct val="150000"/>
              </a:lnSpc>
              <a:spcBef>
                <a:spcPts val="600"/>
              </a:spcBef>
              <a:spcAft>
                <a:spcPts val="600"/>
              </a:spcAft>
            </a:pPr>
            <a:r>
              <a:rPr lang="vi-VN" sz="1900">
                <a:latin typeface="+mn-lt"/>
              </a:rPr>
              <a:t>Bác Lan gửi đều dặn 10 triệu đồng vào ngày đầu mỗi tháng trong vòng 5 năm vào một tài khoản tích lũy hưởng lãi suất 6% mỗi năm, theo hình thức lãi kép hằng tháng.</a:t>
            </a:r>
          </a:p>
          <a:p>
            <a:pPr algn="just">
              <a:lnSpc>
                <a:spcPct val="150000"/>
              </a:lnSpc>
              <a:spcBef>
                <a:spcPts val="600"/>
              </a:spcBef>
              <a:spcAft>
                <a:spcPts val="600"/>
              </a:spcAft>
            </a:pPr>
            <a:r>
              <a:rPr lang="vi-VN" sz="1900">
                <a:latin typeface="+mn-lt"/>
              </a:rPr>
              <a:t>a) Tính số tiền có trong tài khoản vào cuối kì thứ nhất, cuối kì thứ hai.</a:t>
            </a:r>
            <a:endParaRPr lang="en-US" sz="1900">
              <a:latin typeface="+mn-lt"/>
            </a:endParaRPr>
          </a:p>
          <a:p>
            <a:pPr algn="just">
              <a:lnSpc>
                <a:spcPct val="150000"/>
              </a:lnSpc>
              <a:spcBef>
                <a:spcPts val="600"/>
              </a:spcBef>
              <a:spcAft>
                <a:spcPts val="600"/>
              </a:spcAft>
            </a:pPr>
            <a:r>
              <a:rPr lang="vi-VN" sz="1900">
                <a:latin typeface="+mn-lt"/>
              </a:rPr>
              <a:t>b) Tính số tiền có trong tài khoản vào cuối kì thứ n.</a:t>
            </a:r>
          </a:p>
          <a:p>
            <a:pPr algn="just">
              <a:lnSpc>
                <a:spcPct val="150000"/>
              </a:lnSpc>
              <a:spcBef>
                <a:spcPts val="600"/>
              </a:spcBef>
              <a:spcAft>
                <a:spcPts val="600"/>
              </a:spcAft>
            </a:pPr>
            <a:r>
              <a:rPr lang="vi-VN" sz="1900">
                <a:latin typeface="+mn-lt"/>
              </a:rPr>
              <a:t>c) Tính số tiền có trong tài khoản ngay sau lần thanh toán cuối cùng.</a:t>
            </a:r>
          </a:p>
        </p:txBody>
      </p:sp>
      <p:sp>
        <p:nvSpPr>
          <p:cNvPr id="4" name="Rectangle 3"/>
          <p:cNvSpPr/>
          <p:nvPr/>
        </p:nvSpPr>
        <p:spPr>
          <a:xfrm>
            <a:off x="1653115" y="632510"/>
            <a:ext cx="3201517" cy="400110"/>
          </a:xfrm>
          <a:prstGeom prst="rect">
            <a:avLst/>
          </a:prstGeom>
        </p:spPr>
        <p:txBody>
          <a:bodyPr wrap="none">
            <a:spAutoFit/>
          </a:bodyPr>
          <a:lstStyle/>
          <a:p>
            <a:r>
              <a:rPr lang="en-US" sz="2000" b="1">
                <a:solidFill>
                  <a:srgbClr val="C00000"/>
                </a:solidFill>
                <a:latin typeface="+mn-lt"/>
              </a:rPr>
              <a:t>Số tiền của một niên kim</a:t>
            </a:r>
          </a:p>
        </p:txBody>
      </p:sp>
    </p:spTree>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069287" y="774360"/>
                <a:ext cx="7492820" cy="3964290"/>
              </a:xfrm>
              <a:prstGeom prst="rect">
                <a:avLst/>
              </a:prstGeom>
            </p:spPr>
            <p:txBody>
              <a:bodyPr wrap="square">
                <a:spAutoFit/>
              </a:bodyPr>
              <a:lstStyle/>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vi-VN" sz="18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a) Ta có: 5 năm = 60 tháng</a:t>
                </a:r>
                <a:endParaRPr kumimoji="0" lang="en-US" sz="1800" b="0" i="0" u="none" strike="noStrike" kern="0" cap="none" spc="0" normalizeH="0" baseline="0" noProof="0">
                  <a:ln>
                    <a:noFill/>
                  </a:ln>
                  <a:solidFill>
                    <a:srgbClr val="000000"/>
                  </a:solidFill>
                  <a:effectLst/>
                  <a:uLnTx/>
                  <a:uFillTx/>
                  <a:latin typeface="+mn-lt"/>
                  <a:ea typeface="Times New Roman" panose="02020603050405020304" pitchFamily="18" charset="0"/>
                  <a:sym typeface="Arial"/>
                </a:endParaRP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vi-VN" sz="18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Lãi suất theo tháng là </a:t>
                </a:r>
                <a14:m>
                  <m:oMath xmlns:m="http://schemas.openxmlformats.org/officeDocument/2006/math">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0,5%</m:t>
                    </m:r>
                  </m:oMath>
                </a14:m>
                <a:endParaRPr kumimoji="0" lang="en-US" sz="1800" b="0" i="0" u="none" strike="noStrike" kern="0" cap="none" spc="0" normalizeH="0" baseline="0" noProof="0">
                  <a:ln>
                    <a:noFill/>
                  </a:ln>
                  <a:solidFill>
                    <a:srgbClr val="000000"/>
                  </a:solidFill>
                  <a:effectLst/>
                  <a:uLnTx/>
                  <a:uFillTx/>
                  <a:latin typeface="+mn-lt"/>
                  <a:ea typeface="Times New Roman" panose="02020603050405020304" pitchFamily="18" charset="0"/>
                  <a:sym typeface="Arial"/>
                </a:endParaRP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vi-VN" sz="18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Số tiền có trong tài khoản vào cuối kì thứ nhất là:</a:t>
                </a:r>
                <a:endParaRPr kumimoji="0" lang="en-US" sz="1800" b="0" i="0" u="none" strike="noStrike" kern="0" cap="none" spc="0" normalizeH="0" baseline="0" noProof="0">
                  <a:ln>
                    <a:noFill/>
                  </a:ln>
                  <a:solidFill>
                    <a:srgbClr val="000000"/>
                  </a:solidFill>
                  <a:effectLst/>
                  <a:uLnTx/>
                  <a:uFillTx/>
                  <a:latin typeface="+mn-lt"/>
                  <a:ea typeface="Times New Roman" panose="02020603050405020304" pitchFamily="18" charset="0"/>
                  <a:sym typeface="Arial"/>
                </a:endParaRPr>
              </a:p>
              <a:p>
                <a:pPr marL="0" marR="0" lvl="0" indent="0" algn="ctr" defTabSz="914400" rtl="0" eaLnBrk="1" fontAlgn="auto" latinLnBrk="0" hangingPunct="1">
                  <a:lnSpc>
                    <a:spcPct val="150000"/>
                  </a:lnSpc>
                  <a:spcBef>
                    <a:spcPts val="300"/>
                  </a:spcBef>
                  <a:spcAft>
                    <a:spcPts val="300"/>
                  </a:spcAft>
                  <a:buClr>
                    <a:srgbClr val="000000"/>
                  </a:buClr>
                  <a:buSzTx/>
                  <a:buFont typeface="Arial"/>
                  <a:buNone/>
                  <a:tabLst/>
                  <a:defRPr/>
                </a:pPr>
                <a14:m>
                  <m:oMath xmlns:m="http://schemas.openxmlformats.org/officeDocument/2006/math">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𝐴</m:t>
                        </m:r>
                      </m:e>
                      <m:sub>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m:t>
                        </m:r>
                      </m:sub>
                    </m:sSub>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=10+10 . 0,5%=10.</m:t>
                    </m:r>
                    <m:d>
                      <m:d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d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1+0,5%</m:t>
                        </m:r>
                      </m:e>
                    </m:d>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=10,05</m:t>
                    </m:r>
                  </m:oMath>
                </a14:m>
                <a:r>
                  <a:rPr kumimoji="0" lang="vi-VN" sz="18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 (triệu đồng).</a:t>
                </a:r>
                <a:endParaRPr kumimoji="0" lang="en-US" sz="1800" b="0" i="0" u="none" strike="noStrike" kern="0" cap="none" spc="0" normalizeH="0" baseline="0" noProof="0">
                  <a:ln>
                    <a:noFill/>
                  </a:ln>
                  <a:solidFill>
                    <a:srgbClr val="000000"/>
                  </a:solidFill>
                  <a:effectLst/>
                  <a:uLnTx/>
                  <a:uFillTx/>
                  <a:latin typeface="+mn-lt"/>
                  <a:ea typeface="Times New Roman" panose="02020603050405020304" pitchFamily="18" charset="0"/>
                  <a:sym typeface="Arial"/>
                </a:endParaRP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vi-VN" sz="18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Số tiền có trong tài khoản vào cuối kì thứ hai là:</a:t>
                </a:r>
                <a:endParaRPr kumimoji="0" lang="en-US" sz="1800" b="0" i="0" u="none" strike="noStrike" kern="0" cap="none" spc="0" normalizeH="0" baseline="0" noProof="0">
                  <a:ln>
                    <a:noFill/>
                  </a:ln>
                  <a:solidFill>
                    <a:srgbClr val="000000"/>
                  </a:solidFill>
                  <a:effectLst/>
                  <a:uLnTx/>
                  <a:uFillTx/>
                  <a:latin typeface="+mn-lt"/>
                  <a:ea typeface="Times New Roman" panose="02020603050405020304" pitchFamily="18" charset="0"/>
                  <a:sym typeface="Arial"/>
                </a:endParaRPr>
              </a:p>
              <a:p>
                <a:pPr marL="0" marR="0" lvl="0" indent="0" algn="ctr" defTabSz="914400" rtl="0" eaLnBrk="1" fontAlgn="auto" latinLnBrk="0" hangingPunct="1">
                  <a:lnSpc>
                    <a:spcPct val="150000"/>
                  </a:lnSpc>
                  <a:spcBef>
                    <a:spcPts val="300"/>
                  </a:spcBef>
                  <a:spcAft>
                    <a:spcPts val="300"/>
                  </a:spcAft>
                  <a:buClr>
                    <a:srgbClr val="000000"/>
                  </a:buClr>
                  <a:buSzTx/>
                  <a:buFont typeface="Arial"/>
                  <a:buNone/>
                  <a:tabLst/>
                  <a:defRPr/>
                </a:pPr>
                <a14:m>
                  <m:oMath xmlns:m="http://schemas.openxmlformats.org/officeDocument/2006/math">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𝐴</m:t>
                        </m:r>
                      </m:e>
                      <m:sub>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2</m:t>
                        </m:r>
                      </m:sub>
                    </m:sSub>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𝐴</m:t>
                        </m:r>
                      </m:e>
                      <m:sub>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m:t>
                        </m:r>
                      </m:sub>
                    </m:sSub>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+10).(1+0,5%)=</m:t>
                    </m:r>
                    <m:d>
                      <m:dPr>
                        <m:begChr m:val="["/>
                        <m:endChr m:val="]"/>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d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10.</m:t>
                        </m:r>
                        <m:d>
                          <m:d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d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1+0,5%</m:t>
                            </m:r>
                          </m:e>
                        </m:d>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+10</m:t>
                        </m:r>
                      </m:e>
                    </m:d>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.(1+0,5%)</m:t>
                    </m:r>
                  </m:oMath>
                </a14:m>
                <a:r>
                  <a:rPr kumimoji="0" lang="vi-VN" sz="18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 </a:t>
                </a:r>
                <a:r>
                  <a:rPr kumimoji="0" lang="en-US" sz="18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   </a:t>
                </a:r>
                <a:endParaRPr kumimoji="0" lang="en-US" sz="1800" b="0" i="0" u="none" strike="noStrike" kern="0" cap="none" spc="0" normalizeH="0" baseline="0" noProof="0">
                  <a:ln>
                    <a:noFill/>
                  </a:ln>
                  <a:solidFill>
                    <a:srgbClr val="000000"/>
                  </a:solidFill>
                  <a:effectLst/>
                  <a:uLnTx/>
                  <a:uFillTx/>
                  <a:latin typeface="+mn-lt"/>
                  <a:ea typeface="Times New Roman" panose="02020603050405020304" pitchFamily="18" charset="0"/>
                  <a:sym typeface="Arial"/>
                </a:endParaRP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en-US" sz="1800" b="0" u="none" strike="noStrike" kern="0" cap="none" spc="0" normalizeH="0" baseline="0" noProof="0">
                    <a:ln>
                      <a:noFill/>
                    </a:ln>
                    <a:solidFill>
                      <a:srgbClr val="000000"/>
                    </a:solidFill>
                    <a:effectLst/>
                    <a:uLnTx/>
                    <a:uFillTx/>
                    <a:latin typeface="+mn-lt"/>
                    <a:ea typeface="Dotum" panose="020B0600000101010101" pitchFamily="34" charset="-127"/>
                    <a:sym typeface="Arial"/>
                  </a:rPr>
                  <a:t>             </a:t>
                </a:r>
                <a14:m>
                  <m:oMath xmlns:m="http://schemas.openxmlformats.org/officeDocument/2006/math">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=10.</m:t>
                    </m:r>
                    <m:sSup>
                      <m:sSup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pPr>
                      <m:e>
                        <m:d>
                          <m:d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d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1+0,5%</m:t>
                            </m:r>
                          </m:e>
                        </m:d>
                      </m:e>
                      <m: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2</m:t>
                        </m:r>
                      </m:sup>
                    </m:s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+10.(1+0,5%)</m:t>
                    </m:r>
                  </m:oMath>
                </a14:m>
                <a:r>
                  <a:rPr kumimoji="0" lang="vi-VN" sz="18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 </a:t>
                </a:r>
                <a:r>
                  <a:rPr kumimoji="0" lang="en-US" sz="18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 </a:t>
                </a: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en-US" sz="1800" b="0" u="none" strike="noStrike" kern="0" cap="none" spc="0" normalizeH="0" baseline="0" noProof="0">
                    <a:ln>
                      <a:noFill/>
                    </a:ln>
                    <a:solidFill>
                      <a:srgbClr val="000000"/>
                    </a:solidFill>
                    <a:effectLst/>
                    <a:uLnTx/>
                    <a:uFillTx/>
                    <a:latin typeface="+mn-lt"/>
                    <a:ea typeface="Dotum" panose="020B0600000101010101" pitchFamily="34" charset="-127"/>
                    <a:sym typeface="Arial"/>
                  </a:rPr>
                  <a:t>             </a:t>
                </a:r>
                <a14:m>
                  <m:oMath xmlns:m="http://schemas.openxmlformats.org/officeDocument/2006/math">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=20,15025</m:t>
                    </m:r>
                  </m:oMath>
                </a14:m>
                <a:r>
                  <a:rPr kumimoji="0" lang="vi-VN" sz="18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 (triệu đồng).</a:t>
                </a:r>
                <a:endParaRPr kumimoji="0" lang="en-US" sz="1800" b="0" i="0" u="none" strike="noStrike" kern="0" cap="none" spc="0" normalizeH="0" baseline="0" noProof="0">
                  <a:ln>
                    <a:noFill/>
                  </a:ln>
                  <a:solidFill>
                    <a:srgbClr val="000000"/>
                  </a:solidFill>
                  <a:effectLst/>
                  <a:uLnTx/>
                  <a:uFillTx/>
                  <a:latin typeface="+mn-lt"/>
                  <a:ea typeface="Times New Roman" panose="02020603050405020304" pitchFamily="18" charset="0"/>
                  <a:sym typeface="Arial"/>
                </a:endParaRPr>
              </a:p>
            </p:txBody>
          </p:sp>
        </mc:Choice>
        <mc:Fallback xmlns="">
          <p:sp>
            <p:nvSpPr>
              <p:cNvPr id="2" name="Rectangle 1"/>
              <p:cNvSpPr>
                <a:spLocks noRot="1" noChangeAspect="1" noMove="1" noResize="1" noEditPoints="1" noAdjustHandles="1" noChangeArrowheads="1" noChangeShapeType="1" noTextEdit="1"/>
              </p:cNvSpPr>
              <p:nvPr/>
            </p:nvSpPr>
            <p:spPr>
              <a:xfrm>
                <a:off x="1069287" y="774360"/>
                <a:ext cx="7492820" cy="3964290"/>
              </a:xfrm>
              <a:prstGeom prst="rect">
                <a:avLst/>
              </a:prstGeom>
              <a:blipFill>
                <a:blip r:embed="rId3"/>
                <a:stretch>
                  <a:fillRect l="-650" b="-308"/>
                </a:stretch>
              </a:blipFill>
            </p:spPr>
            <p:txBody>
              <a:bodyPr/>
              <a:lstStyle/>
              <a:p>
                <a:r>
                  <a:rPr lang="en-US">
                    <a:noFill/>
                  </a:rPr>
                  <a:t> </a:t>
                </a:r>
              </a:p>
            </p:txBody>
          </p:sp>
        </mc:Fallback>
      </mc:AlternateContent>
      <p:sp>
        <p:nvSpPr>
          <p:cNvPr id="6" name="Rectangle 5"/>
          <p:cNvSpPr/>
          <p:nvPr/>
        </p:nvSpPr>
        <p:spPr>
          <a:xfrm>
            <a:off x="4088836" y="287401"/>
            <a:ext cx="69762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1" u="sng" strike="noStrike" kern="0" cap="none" spc="0" normalizeH="0" baseline="0" noProof="0">
                <a:ln>
                  <a:noFill/>
                </a:ln>
                <a:solidFill>
                  <a:srgbClr val="4C2E8C">
                    <a:lumMod val="75000"/>
                  </a:srgbClr>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Giải:</a:t>
            </a:r>
            <a:endParaRPr kumimoji="0" lang="en-US" sz="1800" b="1" i="1" u="sng" strike="noStrike" kern="0" cap="none" spc="0" normalizeH="0" baseline="0" noProof="0">
              <a:ln>
                <a:noFill/>
              </a:ln>
              <a:solidFill>
                <a:srgbClr val="4C2E8C">
                  <a:lumMod val="75000"/>
                </a:srgbClr>
              </a:solidFill>
              <a:effectLst/>
              <a:uLnTx/>
              <a:uFillTx/>
              <a:latin typeface="Arial"/>
              <a:cs typeface="Arial"/>
              <a:sym typeface="Arial"/>
            </a:endParaRPr>
          </a:p>
        </p:txBody>
      </p:sp>
    </p:spTree>
    <p:extLst>
      <p:ext uri="{BB962C8B-B14F-4D97-AF65-F5344CB8AC3E}">
        <p14:creationId xmlns:p14="http://schemas.microsoft.com/office/powerpoint/2010/main" val="1911971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left)">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randombar(horizontal)">
                                      <p:cBhvr>
                                        <p:cTn id="22" dur="500"/>
                                        <p:tgtEl>
                                          <p:spTgt spid="2">
                                            <p:txEl>
                                              <p:pRg st="2" end="2"/>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5" dur="500"/>
                                        <p:tgtEl>
                                          <p:spTgt spid="2">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animEffect transition="in" filter="fade">
                                      <p:cBhvr>
                                        <p:cTn id="30" dur="500"/>
                                        <p:tgtEl>
                                          <p:spTgt spid="2">
                                            <p:txEl>
                                              <p:pRg st="4" end="4"/>
                                            </p:txEl>
                                          </p:spTgt>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2">
                                            <p:txEl>
                                              <p:pRg st="5" end="5"/>
                                            </p:txEl>
                                          </p:spTgt>
                                        </p:tgtEl>
                                        <p:attrNameLst>
                                          <p:attrName>style.visibility</p:attrName>
                                        </p:attrNameLst>
                                      </p:cBhvr>
                                      <p:to>
                                        <p:strVal val="visible"/>
                                      </p:to>
                                    </p:set>
                                    <p:animEffect transition="in" filter="fade">
                                      <p:cBhvr>
                                        <p:cTn id="34" dur="500"/>
                                        <p:tgtEl>
                                          <p:spTgt spid="2">
                                            <p:txEl>
                                              <p:pRg st="5" end="5"/>
                                            </p:txEl>
                                          </p:spTgt>
                                        </p:tgtEl>
                                      </p:cBhvr>
                                    </p:animEffect>
                                  </p:childTnLst>
                                </p:cTn>
                              </p:par>
                            </p:childTnLst>
                          </p:cTn>
                        </p:par>
                        <p:par>
                          <p:cTn id="35" fill="hold">
                            <p:stCondLst>
                              <p:cond delay="1000"/>
                            </p:stCondLst>
                            <p:childTnLst>
                              <p:par>
                                <p:cTn id="36" presetID="10" presetClass="entr" presetSubtype="0" fill="hold" nodeType="afterEffect">
                                  <p:stCondLst>
                                    <p:cond delay="0"/>
                                  </p:stCondLst>
                                  <p:childTnLst>
                                    <p:set>
                                      <p:cBhvr>
                                        <p:cTn id="37" dur="1" fill="hold">
                                          <p:stCondLst>
                                            <p:cond delay="0"/>
                                          </p:stCondLst>
                                        </p:cTn>
                                        <p:tgtEl>
                                          <p:spTgt spid="2">
                                            <p:txEl>
                                              <p:pRg st="6" end="6"/>
                                            </p:txEl>
                                          </p:spTgt>
                                        </p:tgtEl>
                                        <p:attrNameLst>
                                          <p:attrName>style.visibility</p:attrName>
                                        </p:attrNameLst>
                                      </p:cBhvr>
                                      <p:to>
                                        <p:strVal val="visible"/>
                                      </p:to>
                                    </p:set>
                                    <p:animEffect transition="in" filter="fade">
                                      <p:cBhvr>
                                        <p:cTn id="38" dur="500"/>
                                        <p:tgtEl>
                                          <p:spTgt spid="2">
                                            <p:txEl>
                                              <p:pRg st="6" end="6"/>
                                            </p:txEl>
                                          </p:spTgt>
                                        </p:tgtEl>
                                      </p:cBhvr>
                                    </p:animEffect>
                                  </p:childTnLst>
                                </p:cTn>
                              </p:par>
                            </p:childTnLst>
                          </p:cTn>
                        </p:par>
                        <p:par>
                          <p:cTn id="39" fill="hold">
                            <p:stCondLst>
                              <p:cond delay="1500"/>
                            </p:stCondLst>
                            <p:childTnLst>
                              <p:par>
                                <p:cTn id="40" presetID="10" presetClass="entr" presetSubtype="0" fill="hold" nodeType="after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8" name="Rectangle 7"/>
          <p:cNvSpPr/>
          <p:nvPr/>
        </p:nvSpPr>
        <p:spPr>
          <a:xfrm>
            <a:off x="4088836" y="287401"/>
            <a:ext cx="69762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1" u="sng" strike="noStrike" kern="0" cap="none" spc="0" normalizeH="0" baseline="0" noProof="0">
                <a:ln>
                  <a:noFill/>
                </a:ln>
                <a:solidFill>
                  <a:srgbClr val="4C2E8C">
                    <a:lumMod val="75000"/>
                  </a:srgbClr>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Giải:</a:t>
            </a:r>
            <a:endParaRPr kumimoji="0" lang="en-US" sz="1800" b="1" i="1" u="sng" strike="noStrike" kern="0" cap="none" spc="0" normalizeH="0" baseline="0" noProof="0">
              <a:ln>
                <a:noFill/>
              </a:ln>
              <a:solidFill>
                <a:srgbClr val="4C2E8C">
                  <a:lumMod val="75000"/>
                </a:srgbClr>
              </a:solidFill>
              <a:effectLst/>
              <a:uLnTx/>
              <a:uFillTx/>
              <a:latin typeface="Arial"/>
              <a:cs typeface="Arial"/>
              <a:sym typeface="Arial"/>
            </a:endParaRPr>
          </a:p>
        </p:txBody>
      </p:sp>
      <mc:AlternateContent xmlns:mc="http://schemas.openxmlformats.org/markup-compatibility/2006" xmlns:a14="http://schemas.microsoft.com/office/drawing/2010/main">
        <mc:Choice Requires="a14">
          <p:sp>
            <p:nvSpPr>
              <p:cNvPr id="2" name="Rectangle 1"/>
              <p:cNvSpPr/>
              <p:nvPr/>
            </p:nvSpPr>
            <p:spPr>
              <a:xfrm>
                <a:off x="535748" y="715328"/>
                <a:ext cx="8074713" cy="923330"/>
              </a:xfrm>
              <a:prstGeom prst="rect">
                <a:avLst/>
              </a:prstGeom>
            </p:spPr>
            <p:txBody>
              <a:bodyPr wrap="square">
                <a:spAutoFit/>
              </a:bodyPr>
              <a:lstStyle/>
              <a:p>
                <a:pPr marL="0" marR="0" lvl="0" indent="0" algn="just" defTabSz="914400" rtl="0" eaLnBrk="1" fontAlgn="auto" latinLnBrk="0" hangingPunct="1">
                  <a:lnSpc>
                    <a:spcPct val="150000"/>
                  </a:lnSpc>
                  <a:spcBef>
                    <a:spcPts val="200"/>
                  </a:spcBef>
                  <a:spcAft>
                    <a:spcPts val="200"/>
                  </a:spcAft>
                  <a:buClr>
                    <a:srgbClr val="000000"/>
                  </a:buClr>
                  <a:buSzTx/>
                  <a:buFont typeface="Arial"/>
                  <a:buNone/>
                  <a:tabLst/>
                  <a:defRPr/>
                </a:pPr>
                <a:r>
                  <a:rPr kumimoji="0" lang="vi-VN" sz="18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b) Tiếp tục làm như trên ta thấy số tiền có trong tài khoản vào cuối kì thứ n là:</a:t>
                </a:r>
                <a:endParaRPr kumimoji="0" lang="en-US" sz="1800" b="0" i="0" u="none" strike="noStrike" kern="0" cap="none" spc="0" normalizeH="0" baseline="0" noProof="0">
                  <a:ln>
                    <a:noFill/>
                  </a:ln>
                  <a:solidFill>
                    <a:srgbClr val="000000"/>
                  </a:solidFill>
                  <a:effectLst/>
                  <a:uLnTx/>
                  <a:uFillTx/>
                  <a:latin typeface="+mn-lt"/>
                  <a:ea typeface="Times New Roman" panose="02020603050405020304" pitchFamily="18" charset="0"/>
                  <a:sym typeface="Arial"/>
                </a:endParaRPr>
              </a:p>
              <a:p>
                <a:pPr marL="0" marR="0" lvl="0" indent="0" algn="ctr" defTabSz="914400" rtl="0" eaLnBrk="1" fontAlgn="auto" latinLnBrk="0" hangingPunct="1">
                  <a:lnSpc>
                    <a:spcPct val="150000"/>
                  </a:lnSpc>
                  <a:spcBef>
                    <a:spcPts val="200"/>
                  </a:spcBef>
                  <a:spcAft>
                    <a:spcPts val="200"/>
                  </a:spcAft>
                  <a:buClr>
                    <a:srgbClr val="000000"/>
                  </a:buClr>
                  <a:buSzTx/>
                  <a:buFont typeface="Arial"/>
                  <a:buNone/>
                  <a:tabLst/>
                  <a:defRPr/>
                </a:pPr>
                <a14:m>
                  <m:oMath xmlns:m="http://schemas.openxmlformats.org/officeDocument/2006/math">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𝐴</m:t>
                        </m:r>
                      </m:e>
                      <m:sub>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𝑛</m:t>
                        </m:r>
                      </m:sub>
                    </m:sSub>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=10.</m:t>
                    </m:r>
                    <m:sSup>
                      <m:sSup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pPr>
                      <m:e>
                        <m:d>
                          <m:d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d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1+0,5%</m:t>
                            </m:r>
                          </m:e>
                        </m:d>
                      </m:e>
                      <m: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𝑛</m:t>
                        </m:r>
                      </m:sup>
                    </m:s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+10.</m:t>
                    </m:r>
                    <m:sSup>
                      <m:sSup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pPr>
                      <m:e>
                        <m:d>
                          <m:d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d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1+0,5%</m:t>
                            </m:r>
                          </m:e>
                        </m:d>
                      </m:e>
                      <m: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𝑛</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m:t>
                        </m:r>
                      </m:sup>
                    </m:s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+...+10.(1+0,5%)</m:t>
                    </m:r>
                  </m:oMath>
                </a14:m>
                <a:r>
                  <a:rPr kumimoji="0" lang="vi-VN" sz="18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 (triệu đồng) </a:t>
                </a:r>
                <a:endParaRPr kumimoji="0" lang="en-US" sz="1800" b="0" i="0" u="none" strike="noStrike" kern="0" cap="none" spc="0" normalizeH="0" baseline="0" noProof="0">
                  <a:ln>
                    <a:noFill/>
                  </a:ln>
                  <a:solidFill>
                    <a:srgbClr val="000000"/>
                  </a:solidFill>
                  <a:effectLst/>
                  <a:uLnTx/>
                  <a:uFillTx/>
                  <a:latin typeface="+mn-lt"/>
                  <a:ea typeface="Times New Roman" panose="02020603050405020304" pitchFamily="18" charset="0"/>
                  <a:sym typeface="Arial"/>
                </a:endParaRPr>
              </a:p>
            </p:txBody>
          </p:sp>
        </mc:Choice>
        <mc:Fallback xmlns="">
          <p:sp>
            <p:nvSpPr>
              <p:cNvPr id="2" name="Rectangle 1"/>
              <p:cNvSpPr>
                <a:spLocks noRot="1" noChangeAspect="1" noMove="1" noResize="1" noEditPoints="1" noAdjustHandles="1" noChangeArrowheads="1" noChangeShapeType="1" noTextEdit="1"/>
              </p:cNvSpPr>
              <p:nvPr/>
            </p:nvSpPr>
            <p:spPr>
              <a:xfrm>
                <a:off x="535748" y="715328"/>
                <a:ext cx="8074713" cy="923330"/>
              </a:xfrm>
              <a:prstGeom prst="rect">
                <a:avLst/>
              </a:prstGeom>
              <a:blipFill>
                <a:blip r:embed="rId3"/>
                <a:stretch>
                  <a:fillRect l="-680" r="-378" b="-105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535748" y="1764162"/>
                <a:ext cx="8184303" cy="3111686"/>
              </a:xfrm>
              <a:prstGeom prst="rect">
                <a:avLst/>
              </a:prstGeom>
            </p:spPr>
            <p:txBody>
              <a:bodyPr wrap="square">
                <a:spAutoFit/>
              </a:bodyPr>
              <a:lstStyle/>
              <a:p>
                <a:pPr marL="0" marR="0" lvl="0" indent="0" algn="just" defTabSz="914400" rtl="0" eaLnBrk="1" fontAlgn="auto" latinLnBrk="0" hangingPunct="1">
                  <a:lnSpc>
                    <a:spcPct val="150000"/>
                  </a:lnSpc>
                  <a:spcBef>
                    <a:spcPts val="200"/>
                  </a:spcBef>
                  <a:spcAft>
                    <a:spcPts val="200"/>
                  </a:spcAft>
                  <a:buClr>
                    <a:srgbClr val="000000"/>
                  </a:buClr>
                  <a:buSzTx/>
                  <a:buFont typeface="Arial"/>
                  <a:buNone/>
                  <a:tabLst/>
                  <a:defRPr/>
                </a:pPr>
                <a:r>
                  <a:rPr kumimoji="0" lang="vi-VN" sz="18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c) Số tiền có trong tài khoản ngay sau lần thanh toán cuối cùng là:</a:t>
                </a:r>
                <a:endParaRPr kumimoji="0" lang="en-US" sz="1800" b="0" i="0" u="none" strike="noStrike" kern="0" cap="none" spc="0" normalizeH="0" baseline="0" noProof="0">
                  <a:ln>
                    <a:noFill/>
                  </a:ln>
                  <a:solidFill>
                    <a:srgbClr val="000000"/>
                  </a:solidFill>
                  <a:effectLst/>
                  <a:uLnTx/>
                  <a:uFillTx/>
                  <a:latin typeface="+mn-lt"/>
                  <a:ea typeface="Times New Roman" panose="02020603050405020304" pitchFamily="18" charset="0"/>
                  <a:sym typeface="Arial"/>
                </a:endParaRPr>
              </a:p>
              <a:p>
                <a:pPr marL="0" marR="0" lvl="0" indent="0" algn="just" defTabSz="914400" rtl="0" eaLnBrk="1" fontAlgn="auto" latinLnBrk="0" hangingPunct="1">
                  <a:lnSpc>
                    <a:spcPct val="150000"/>
                  </a:lnSpc>
                  <a:spcBef>
                    <a:spcPts val="200"/>
                  </a:spcBef>
                  <a:spcAft>
                    <a:spcPts val="200"/>
                  </a:spcAft>
                  <a:buClr>
                    <a:srgbClr val="000000"/>
                  </a:buClr>
                  <a:buSzTx/>
                  <a:buFont typeface="Arial"/>
                  <a:buNone/>
                  <a:tabLst/>
                  <a:defRPr/>
                </a:pPr>
                <a14:m>
                  <m:oMath xmlns:m="http://schemas.openxmlformats.org/officeDocument/2006/math">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𝐴</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𝐴</m:t>
                        </m:r>
                      </m:e>
                      <m:sub>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59</m:t>
                        </m:r>
                      </m:sub>
                    </m:sSub>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+10=[10.</m:t>
                    </m:r>
                    <m:d>
                      <m:d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d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1+0,5%</m:t>
                        </m:r>
                      </m:e>
                    </m:d>
                    <m:sSup>
                      <m:sSup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p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e>
                      <m: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59</m:t>
                        </m:r>
                      </m:sup>
                    </m:s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+10.</m:t>
                    </m:r>
                    <m:sSup>
                      <m:sSup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pPr>
                      <m:e>
                        <m:d>
                          <m:d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d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1+0,5%</m:t>
                            </m:r>
                          </m:e>
                        </m:d>
                      </m:e>
                      <m: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58</m:t>
                        </m:r>
                      </m:sup>
                    </m:s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+...+10.</m:t>
                    </m:r>
                    <m:d>
                      <m:d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d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1+0,5%</m:t>
                        </m:r>
                      </m:e>
                    </m:d>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+10</m:t>
                    </m:r>
                  </m:oMath>
                </a14:m>
                <a:r>
                  <a:rPr kumimoji="0" lang="vi-VN" sz="18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 </a:t>
                </a:r>
                <a:endParaRPr kumimoji="0" lang="en-US" sz="1800" b="0" i="0" u="none" strike="noStrike" kern="0" cap="none" spc="0" normalizeH="0" baseline="0" noProof="0">
                  <a:ln>
                    <a:noFill/>
                  </a:ln>
                  <a:solidFill>
                    <a:srgbClr val="000000"/>
                  </a:solidFill>
                  <a:effectLst/>
                  <a:uLnTx/>
                  <a:uFillTx/>
                  <a:latin typeface="+mn-lt"/>
                  <a:ea typeface="Times New Roman" panose="02020603050405020304" pitchFamily="18" charset="0"/>
                  <a:sym typeface="Arial"/>
                </a:endParaRPr>
              </a:p>
              <a:p>
                <a:pPr marL="0" marR="0" lvl="0" indent="0" algn="just" defTabSz="914400" rtl="0" eaLnBrk="1" fontAlgn="auto" latinLnBrk="0" hangingPunct="1">
                  <a:lnSpc>
                    <a:spcPct val="150000"/>
                  </a:lnSpc>
                  <a:spcBef>
                    <a:spcPts val="200"/>
                  </a:spcBef>
                  <a:spcAft>
                    <a:spcPts val="200"/>
                  </a:spcAft>
                  <a:buClr>
                    <a:srgbClr val="000000"/>
                  </a:buClr>
                  <a:buSzTx/>
                  <a:buFont typeface="Arial"/>
                  <a:buNone/>
                  <a:tabLst/>
                  <a:defRPr/>
                </a:pPr>
                <a14:m>
                  <m:oMath xmlns:m="http://schemas.openxmlformats.org/officeDocument/2006/math">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𝐴</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=10+10.(1+0,5%++10.</m:t>
                    </m:r>
                    <m:sSup>
                      <m:sSup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pPr>
                      <m:e>
                        <m:d>
                          <m:d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d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1+0,5%</m:t>
                            </m:r>
                          </m:e>
                        </m:d>
                      </m:e>
                      <m: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2</m:t>
                        </m:r>
                      </m:sup>
                    </m:s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+...+10.</m:t>
                    </m:r>
                    <m:sSup>
                      <m:sSup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pPr>
                      <m:e>
                        <m:d>
                          <m:d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d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1+0,5%</m:t>
                            </m:r>
                          </m:e>
                        </m:d>
                      </m:e>
                      <m: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59</m:t>
                        </m:r>
                      </m:sup>
                    </m:sSup>
                  </m:oMath>
                </a14:m>
                <a:r>
                  <a:rPr kumimoji="0" lang="vi-VN" sz="18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 </a:t>
                </a:r>
                <a:endParaRPr kumimoji="0" lang="en-US" sz="1800" b="0" i="0" u="none" strike="noStrike" kern="0" cap="none" spc="0" normalizeH="0" baseline="0" noProof="0">
                  <a:ln>
                    <a:noFill/>
                  </a:ln>
                  <a:solidFill>
                    <a:srgbClr val="000000"/>
                  </a:solidFill>
                  <a:effectLst/>
                  <a:uLnTx/>
                  <a:uFillTx/>
                  <a:latin typeface="+mn-lt"/>
                  <a:ea typeface="Dotum" panose="020B0600000101010101" pitchFamily="34" charset="-127"/>
                  <a:sym typeface="Arial"/>
                </a:endParaRPr>
              </a:p>
              <a:p>
                <a:pPr algn="just">
                  <a:lnSpc>
                    <a:spcPct val="150000"/>
                  </a:lnSpc>
                  <a:spcBef>
                    <a:spcPts val="200"/>
                  </a:spcBef>
                  <a:spcAft>
                    <a:spcPts val="200"/>
                  </a:spcAft>
                </a:pPr>
                <a:r>
                  <a:rPr lang="vi-VN" sz="1800">
                    <a:latin typeface="+mn-lt"/>
                    <a:ea typeface="Dotum" panose="020B0600000101010101" pitchFamily="34" charset="-127"/>
                  </a:rPr>
                  <a:t>Đây là tổng của 60 số hạng đầu của một cấp số nhân với số hạng đầu tiên </a:t>
                </a:r>
                <a:r>
                  <a:rPr lang="en-US" sz="1800">
                    <a:latin typeface="+mn-lt"/>
                    <a:ea typeface="Dotum" panose="020B0600000101010101" pitchFamily="34" charset="-127"/>
                  </a:rPr>
                  <a:t>  </a:t>
                </a:r>
                <a14:m>
                  <m:oMath xmlns:m="http://schemas.openxmlformats.org/officeDocument/2006/math">
                    <m:r>
                      <a:rPr lang="vi-VN" sz="1800" i="1">
                        <a:latin typeface="Cambria Math" panose="02040503050406030204" pitchFamily="18" charset="0"/>
                        <a:ea typeface="Dotum" panose="020B0600000101010101" pitchFamily="34" charset="-127"/>
                      </a:rPr>
                      <m:t>𝑎</m:t>
                    </m:r>
                    <m:r>
                      <a:rPr lang="vi-VN" sz="1800" i="1">
                        <a:latin typeface="Cambria Math" panose="02040503050406030204" pitchFamily="18" charset="0"/>
                        <a:ea typeface="Dotum" panose="020B0600000101010101" pitchFamily="34" charset="-127"/>
                      </a:rPr>
                      <m:t>=10</m:t>
                    </m:r>
                  </m:oMath>
                </a14:m>
                <a:r>
                  <a:rPr lang="vi-VN" sz="1800">
                    <a:latin typeface="+mn-lt"/>
                    <a:ea typeface="Dotum" panose="020B0600000101010101" pitchFamily="34" charset="-127"/>
                  </a:rPr>
                  <a:t> và công bội </a:t>
                </a:r>
                <a14:m>
                  <m:oMath xmlns:m="http://schemas.openxmlformats.org/officeDocument/2006/math">
                    <m:r>
                      <a:rPr lang="vi-VN" sz="1800" i="1">
                        <a:latin typeface="Cambria Math" panose="02040503050406030204" pitchFamily="18" charset="0"/>
                        <a:ea typeface="Dotum" panose="020B0600000101010101" pitchFamily="34" charset="-127"/>
                      </a:rPr>
                      <m:t>𝑞</m:t>
                    </m:r>
                    <m:r>
                      <a:rPr lang="vi-VN" sz="1800" i="1">
                        <a:latin typeface="Cambria Math" panose="02040503050406030204" pitchFamily="18" charset="0"/>
                        <a:ea typeface="Dotum" panose="020B0600000101010101" pitchFamily="34" charset="-127"/>
                      </a:rPr>
                      <m:t>=1+0,5%</m:t>
                    </m:r>
                  </m:oMath>
                </a14:m>
                <a:r>
                  <a:rPr lang="vi-VN" sz="1800">
                    <a:latin typeface="+mn-lt"/>
                    <a:ea typeface="Dotum" panose="020B0600000101010101" pitchFamily="34" charset="-127"/>
                  </a:rPr>
                  <a:t>, nên ta có:</a:t>
                </a:r>
                <a:endParaRPr lang="en-US" sz="1800">
                  <a:latin typeface="+mn-lt"/>
                  <a:ea typeface="Times New Roman" panose="02020603050405020304" pitchFamily="18" charset="0"/>
                </a:endParaRPr>
              </a:p>
              <a:p>
                <a:pPr algn="ctr">
                  <a:lnSpc>
                    <a:spcPct val="150000"/>
                  </a:lnSpc>
                  <a:spcBef>
                    <a:spcPts val="200"/>
                  </a:spcBef>
                  <a:spcAft>
                    <a:spcPts val="200"/>
                  </a:spcAft>
                </a:pPr>
                <a14:m>
                  <m:oMath xmlns:m="http://schemas.openxmlformats.org/officeDocument/2006/math">
                    <m:r>
                      <a:rPr lang="vi-VN" sz="1800" i="1">
                        <a:latin typeface="Cambria Math" panose="02040503050406030204" pitchFamily="18" charset="0"/>
                        <a:ea typeface="Dotum" panose="020B0600000101010101" pitchFamily="34" charset="-127"/>
                      </a:rPr>
                      <m:t>𝐴</m:t>
                    </m:r>
                    <m:r>
                      <a:rPr lang="vi-VN" sz="1800" i="1">
                        <a:latin typeface="Cambria Math" panose="02040503050406030204" pitchFamily="18" charset="0"/>
                        <a:ea typeface="Dotum" panose="020B0600000101010101" pitchFamily="34" charset="-127"/>
                      </a:rPr>
                      <m:t>=10.</m:t>
                    </m:r>
                    <m:f>
                      <m:fPr>
                        <m:ctrlPr>
                          <a:rPr lang="en-US" sz="1800" i="1">
                            <a:latin typeface="Cambria Math" panose="02040503050406030204" pitchFamily="18" charset="0"/>
                            <a:ea typeface="Dotum" panose="020B0600000101010101" pitchFamily="34" charset="-127"/>
                          </a:rPr>
                        </m:ctrlPr>
                      </m:fPr>
                      <m:num>
                        <m:r>
                          <a:rPr lang="vi-VN" sz="1800" i="1">
                            <a:latin typeface="Cambria Math" panose="02040503050406030204" pitchFamily="18" charset="0"/>
                            <a:ea typeface="Dotum" panose="020B0600000101010101" pitchFamily="34" charset="-127"/>
                          </a:rPr>
                          <m:t>1−</m:t>
                        </m:r>
                        <m:sSup>
                          <m:sSupPr>
                            <m:ctrlPr>
                              <a:rPr lang="en-US" sz="1800" i="1">
                                <a:latin typeface="Cambria Math" panose="02040503050406030204" pitchFamily="18" charset="0"/>
                                <a:ea typeface="Dotum" panose="020B0600000101010101" pitchFamily="34" charset="-127"/>
                              </a:rPr>
                            </m:ctrlPr>
                          </m:sSupPr>
                          <m:e>
                            <m:d>
                              <m:dPr>
                                <m:ctrlPr>
                                  <a:rPr lang="en-US" sz="1800" i="1">
                                    <a:latin typeface="Cambria Math" panose="02040503050406030204" pitchFamily="18" charset="0"/>
                                    <a:ea typeface="Dotum" panose="020B0600000101010101" pitchFamily="34" charset="-127"/>
                                  </a:rPr>
                                </m:ctrlPr>
                              </m:dPr>
                              <m:e>
                                <m:r>
                                  <a:rPr lang="vi-VN" sz="1800" i="1">
                                    <a:latin typeface="Cambria Math" panose="02040503050406030204" pitchFamily="18" charset="0"/>
                                    <a:ea typeface="Dotum" panose="020B0600000101010101" pitchFamily="34" charset="-127"/>
                                  </a:rPr>
                                  <m:t>1+0,5%</m:t>
                                </m:r>
                              </m:e>
                            </m:d>
                          </m:e>
                          <m:sup>
                            <m:r>
                              <a:rPr lang="vi-VN" sz="1800" i="1">
                                <a:latin typeface="Cambria Math" panose="02040503050406030204" pitchFamily="18" charset="0"/>
                                <a:ea typeface="Dotum" panose="020B0600000101010101" pitchFamily="34" charset="-127"/>
                              </a:rPr>
                              <m:t>60</m:t>
                            </m:r>
                          </m:sup>
                        </m:sSup>
                      </m:num>
                      <m:den>
                        <m:r>
                          <a:rPr lang="vi-VN" sz="1800" i="1">
                            <a:latin typeface="Cambria Math" panose="02040503050406030204" pitchFamily="18" charset="0"/>
                            <a:ea typeface="Dotum" panose="020B0600000101010101" pitchFamily="34" charset="-127"/>
                          </a:rPr>
                          <m:t>1−</m:t>
                        </m:r>
                        <m:d>
                          <m:dPr>
                            <m:ctrlPr>
                              <a:rPr lang="en-US" sz="1800" i="1">
                                <a:latin typeface="Cambria Math" panose="02040503050406030204" pitchFamily="18" charset="0"/>
                                <a:ea typeface="Dotum" panose="020B0600000101010101" pitchFamily="34" charset="-127"/>
                              </a:rPr>
                            </m:ctrlPr>
                          </m:dPr>
                          <m:e>
                            <m:r>
                              <a:rPr lang="vi-VN" sz="1800" i="1">
                                <a:latin typeface="Cambria Math" panose="02040503050406030204" pitchFamily="18" charset="0"/>
                                <a:ea typeface="Dotum" panose="020B0600000101010101" pitchFamily="34" charset="-127"/>
                              </a:rPr>
                              <m:t>1+0,5%</m:t>
                            </m:r>
                          </m:e>
                        </m:d>
                      </m:den>
                    </m:f>
                    <m:r>
                      <a:rPr lang="vi-VN" sz="1800" i="1">
                        <a:latin typeface="Cambria Math" panose="02040503050406030204" pitchFamily="18" charset="0"/>
                        <a:ea typeface="Dotum" panose="020B0600000101010101" pitchFamily="34" charset="-127"/>
                      </a:rPr>
                      <m:t>=10.</m:t>
                    </m:r>
                    <m:f>
                      <m:fPr>
                        <m:ctrlPr>
                          <a:rPr lang="en-US" sz="1800" i="1">
                            <a:latin typeface="Cambria Math" panose="02040503050406030204" pitchFamily="18" charset="0"/>
                            <a:ea typeface="Dotum" panose="020B0600000101010101" pitchFamily="34" charset="-127"/>
                          </a:rPr>
                        </m:ctrlPr>
                      </m:fPr>
                      <m:num>
                        <m:sSup>
                          <m:sSupPr>
                            <m:ctrlPr>
                              <a:rPr lang="en-US" sz="1800" i="1">
                                <a:latin typeface="Cambria Math" panose="02040503050406030204" pitchFamily="18" charset="0"/>
                                <a:ea typeface="Dotum" panose="020B0600000101010101" pitchFamily="34" charset="-127"/>
                              </a:rPr>
                            </m:ctrlPr>
                          </m:sSupPr>
                          <m:e>
                            <m:d>
                              <m:dPr>
                                <m:ctrlPr>
                                  <a:rPr lang="en-US" sz="1800" i="1">
                                    <a:latin typeface="Cambria Math" panose="02040503050406030204" pitchFamily="18" charset="0"/>
                                    <a:ea typeface="Dotum" panose="020B0600000101010101" pitchFamily="34" charset="-127"/>
                                  </a:rPr>
                                </m:ctrlPr>
                              </m:dPr>
                              <m:e>
                                <m:r>
                                  <a:rPr lang="vi-VN" sz="1800" i="1">
                                    <a:latin typeface="Cambria Math" panose="02040503050406030204" pitchFamily="18" charset="0"/>
                                    <a:ea typeface="Dotum" panose="020B0600000101010101" pitchFamily="34" charset="-127"/>
                                  </a:rPr>
                                  <m:t>1+0,5%</m:t>
                                </m:r>
                              </m:e>
                            </m:d>
                          </m:e>
                          <m:sup>
                            <m:r>
                              <a:rPr lang="vi-VN" sz="1800" i="1">
                                <a:latin typeface="Cambria Math" panose="02040503050406030204" pitchFamily="18" charset="0"/>
                                <a:ea typeface="Dotum" panose="020B0600000101010101" pitchFamily="34" charset="-127"/>
                              </a:rPr>
                              <m:t>60</m:t>
                            </m:r>
                          </m:sup>
                        </m:sSup>
                        <m:r>
                          <a:rPr lang="vi-VN" sz="1800" i="1">
                            <a:latin typeface="Cambria Math" panose="02040503050406030204" pitchFamily="18" charset="0"/>
                            <a:ea typeface="Dotum" panose="020B0600000101010101" pitchFamily="34" charset="-127"/>
                          </a:rPr>
                          <m:t>−1</m:t>
                        </m:r>
                      </m:num>
                      <m:den>
                        <m:r>
                          <a:rPr lang="vi-VN" sz="1800" i="1">
                            <a:latin typeface="Cambria Math" panose="02040503050406030204" pitchFamily="18" charset="0"/>
                            <a:ea typeface="Dotum" panose="020B0600000101010101" pitchFamily="34" charset="-127"/>
                          </a:rPr>
                          <m:t>0,5%</m:t>
                        </m:r>
                      </m:den>
                    </m:f>
                  </m:oMath>
                </a14:m>
                <a:r>
                  <a:rPr lang="vi-VN" sz="1800">
                    <a:latin typeface="+mn-lt"/>
                    <a:ea typeface="Dotum" panose="020B0600000101010101" pitchFamily="34" charset="-127"/>
                  </a:rPr>
                  <a:t> </a:t>
                </a:r>
                <a14:m>
                  <m:oMath xmlns:m="http://schemas.openxmlformats.org/officeDocument/2006/math">
                    <m:r>
                      <a:rPr lang="vi-VN" sz="1800" i="1">
                        <a:latin typeface="Cambria Math" panose="02040503050406030204" pitchFamily="18" charset="0"/>
                        <a:ea typeface="Dotum" panose="020B0600000101010101" pitchFamily="34" charset="-127"/>
                      </a:rPr>
                      <m:t>≈697,7</m:t>
                    </m:r>
                  </m:oMath>
                </a14:m>
                <a:r>
                  <a:rPr lang="vi-VN" sz="1800">
                    <a:latin typeface="+mn-lt"/>
                    <a:ea typeface="Dotum" panose="020B0600000101010101" pitchFamily="34" charset="-127"/>
                  </a:rPr>
                  <a:t> (triệu đồng).</a:t>
                </a:r>
                <a:endParaRPr lang="en-US" sz="1800">
                  <a:latin typeface="+mn-lt"/>
                  <a:ea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535748" y="1764162"/>
                <a:ext cx="8184303" cy="3111686"/>
              </a:xfrm>
              <a:prstGeom prst="rect">
                <a:avLst/>
              </a:prstGeom>
              <a:blipFill>
                <a:blip r:embed="rId4"/>
                <a:stretch>
                  <a:fillRect l="-671" r="-671"/>
                </a:stretch>
              </a:blipFill>
            </p:spPr>
            <p:txBody>
              <a:bodyPr/>
              <a:lstStyle/>
              <a:p>
                <a:r>
                  <a:rPr lang="en-US">
                    <a:noFill/>
                  </a:rPr>
                  <a:t> </a:t>
                </a:r>
              </a:p>
            </p:txBody>
          </p:sp>
        </mc:Fallback>
      </mc:AlternateContent>
    </p:spTree>
    <p:extLst>
      <p:ext uri="{BB962C8B-B14F-4D97-AF65-F5344CB8AC3E}">
        <p14:creationId xmlns:p14="http://schemas.microsoft.com/office/powerpoint/2010/main" val="1204449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anim calcmode="lin" valueType="num">
                                      <p:cBhvr>
                                        <p:cTn id="8"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anim calcmode="lin" valueType="num">
                                      <p:cBhvr>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wipe(left)">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wipe(left)">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randombar(horizontal)">
                                      <p:cBhvr>
                                        <p:cTn id="34" dur="500"/>
                                        <p:tgtEl>
                                          <p:spTgt spid="3">
                                            <p:txEl>
                                              <p:pRg st="3" end="3"/>
                                            </p:txEl>
                                          </p:spTgt>
                                        </p:tgtEl>
                                      </p:cBhvr>
                                    </p:animEffect>
                                  </p:childTnLst>
                                </p:cTn>
                              </p:par>
                              <p:par>
                                <p:cTn id="35" presetID="14" presetClass="entr" presetSubtype="10" fill="hold" nodeType="with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pic>
        <p:nvPicPr>
          <p:cNvPr id="131" name="Picture 130"/>
          <p:cNvPicPr>
            <a:picLocks noChangeAspect="1"/>
          </p:cNvPicPr>
          <p:nvPr/>
        </p:nvPicPr>
        <p:blipFill>
          <a:blip r:embed="rId3"/>
          <a:stretch>
            <a:fillRect/>
          </a:stretch>
        </p:blipFill>
        <p:spPr>
          <a:xfrm>
            <a:off x="7032568" y="3820714"/>
            <a:ext cx="2019206" cy="1189120"/>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759128" y="473611"/>
                <a:ext cx="7412284" cy="3727495"/>
              </a:xfrm>
              <a:prstGeom prst="rect">
                <a:avLst/>
              </a:prstGeom>
            </p:spPr>
            <p:txBody>
              <a:bodyPr wrap="square">
                <a:spAutoFit/>
              </a:bodyPr>
              <a:lstStyle/>
              <a:p>
                <a:pPr marL="285750" indent="-285750" algn="just">
                  <a:lnSpc>
                    <a:spcPct val="150000"/>
                  </a:lnSpc>
                  <a:spcBef>
                    <a:spcPts val="600"/>
                  </a:spcBef>
                  <a:spcAft>
                    <a:spcPts val="600"/>
                  </a:spcAft>
                  <a:buFont typeface="Wingdings" panose="05000000000000000000" pitchFamily="2" charset="2"/>
                  <a:buChar char="§"/>
                </a:pPr>
                <a:r>
                  <a:rPr lang="vi-VN" sz="1900">
                    <a:effectLst/>
                    <a:latin typeface="+mn-lt"/>
                    <a:ea typeface="Dotum" panose="020B0600000101010101" pitchFamily="34" charset="-127"/>
                  </a:rPr>
                  <a:t>Khoản thanh toán theo niên kim là tiền thuê định kì, kí hiệu </a:t>
                </a:r>
                <a14:m>
                  <m:oMath xmlns:m="http://schemas.openxmlformats.org/officeDocument/2006/math">
                    <m:r>
                      <a:rPr lang="vi-VN" sz="1900" i="1">
                        <a:effectLst/>
                        <a:latin typeface="Cambria Math" panose="02040503050406030204" pitchFamily="18" charset="0"/>
                        <a:ea typeface="Dotum" panose="020B0600000101010101" pitchFamily="34" charset="-127"/>
                      </a:rPr>
                      <m:t>𝑅</m:t>
                    </m:r>
                  </m:oMath>
                </a14:m>
                <a:r>
                  <a:rPr lang="vi-VN" sz="1900">
                    <a:effectLst/>
                    <a:latin typeface="+mn-lt"/>
                    <a:ea typeface="Dotum" panose="020B0600000101010101" pitchFamily="34" charset="-127"/>
                  </a:rPr>
                  <a:t>. Gọi </a:t>
                </a:r>
                <a14:m>
                  <m:oMath xmlns:m="http://schemas.openxmlformats.org/officeDocument/2006/math">
                    <m:r>
                      <a:rPr lang="vi-VN" sz="1900" i="1">
                        <a:effectLst/>
                        <a:latin typeface="Cambria Math" panose="02040503050406030204" pitchFamily="18" charset="0"/>
                        <a:ea typeface="Dotum" panose="020B0600000101010101" pitchFamily="34" charset="-127"/>
                      </a:rPr>
                      <m:t>𝑖</m:t>
                    </m:r>
                  </m:oMath>
                </a14:m>
                <a:r>
                  <a:rPr lang="vi-VN" sz="1900">
                    <a:effectLst/>
                    <a:latin typeface="+mn-lt"/>
                    <a:ea typeface="Dotum" panose="020B0600000101010101" pitchFamily="34" charset="-127"/>
                  </a:rPr>
                  <a:t> là lãi suất trong mỗi khoảng thời gian thanh toán; </a:t>
                </a:r>
                <a14:m>
                  <m:oMath xmlns:m="http://schemas.openxmlformats.org/officeDocument/2006/math">
                    <m:r>
                      <a:rPr lang="vi-VN" sz="1900" i="1">
                        <a:effectLst/>
                        <a:latin typeface="Cambria Math" panose="02040503050406030204" pitchFamily="18" charset="0"/>
                        <a:ea typeface="Dotum" panose="020B0600000101010101" pitchFamily="34" charset="-127"/>
                      </a:rPr>
                      <m:t>𝑛</m:t>
                    </m:r>
                    <m:r>
                      <a:rPr lang="vi-VN" sz="1900" i="1">
                        <a:effectLst/>
                        <a:latin typeface="Cambria Math" panose="02040503050406030204" pitchFamily="18" charset="0"/>
                        <a:ea typeface="Dotum" panose="020B0600000101010101" pitchFamily="34" charset="-127"/>
                      </a:rPr>
                      <m:t> </m:t>
                    </m:r>
                  </m:oMath>
                </a14:m>
                <a:r>
                  <a:rPr lang="vi-VN" sz="1900">
                    <a:effectLst/>
                    <a:latin typeface="+mn-lt"/>
                    <a:ea typeface="Dotum" panose="020B0600000101010101" pitchFamily="34" charset="-127"/>
                  </a:rPr>
                  <a:t>là số lần trả.</a:t>
                </a:r>
                <a:endParaRPr lang="en-US" sz="1900">
                  <a:effectLst/>
                  <a:latin typeface="+mn-lt"/>
                  <a:ea typeface="Times New Roman" panose="02020603050405020304" pitchFamily="18" charset="0"/>
                </a:endParaRPr>
              </a:p>
              <a:p>
                <a:pPr marL="342900" indent="-342900" algn="just">
                  <a:lnSpc>
                    <a:spcPct val="150000"/>
                  </a:lnSpc>
                  <a:spcBef>
                    <a:spcPts val="600"/>
                  </a:spcBef>
                  <a:spcAft>
                    <a:spcPts val="600"/>
                  </a:spcAft>
                  <a:buFont typeface="Wingdings" panose="05000000000000000000" pitchFamily="2" charset="2"/>
                  <a:buChar char="§"/>
                </a:pPr>
                <a:r>
                  <a:rPr lang="vi-VN" sz="1900">
                    <a:effectLst/>
                    <a:latin typeface="+mn-lt"/>
                    <a:ea typeface="Dotum" panose="020B0600000101010101" pitchFamily="34" charset="-127"/>
                  </a:rPr>
                  <a:t>Số tiền </a:t>
                </a:r>
                <a14:m>
                  <m:oMath xmlns:m="http://schemas.openxmlformats.org/officeDocument/2006/math">
                    <m:sSub>
                      <m:sSubPr>
                        <m:ctrlPr>
                          <a:rPr lang="en-US" sz="1900" i="1">
                            <a:effectLst/>
                            <a:latin typeface="Cambria Math" panose="02040503050406030204" pitchFamily="18" charset="0"/>
                            <a:ea typeface="Dotum" panose="020B0600000101010101" pitchFamily="34" charset="-127"/>
                          </a:rPr>
                        </m:ctrlPr>
                      </m:sSubPr>
                      <m:e>
                        <m:r>
                          <a:rPr lang="vi-VN" sz="1900" i="1">
                            <a:effectLst/>
                            <a:latin typeface="Cambria Math" panose="02040503050406030204" pitchFamily="18" charset="0"/>
                            <a:ea typeface="Dotum" panose="020B0600000101010101" pitchFamily="34" charset="-127"/>
                          </a:rPr>
                          <m:t>𝐴</m:t>
                        </m:r>
                      </m:e>
                      <m:sub>
                        <m:r>
                          <a:rPr lang="vi-VN" sz="1900" i="1">
                            <a:effectLst/>
                            <a:latin typeface="Cambria Math" panose="02040503050406030204" pitchFamily="18" charset="0"/>
                            <a:ea typeface="Dotum" panose="020B0600000101010101" pitchFamily="34" charset="-127"/>
                          </a:rPr>
                          <m:t>𝑓</m:t>
                        </m:r>
                      </m:sub>
                    </m:sSub>
                  </m:oMath>
                </a14:m>
                <a:r>
                  <a:rPr lang="vi-VN" sz="1900">
                    <a:effectLst/>
                    <a:latin typeface="+mn-lt"/>
                    <a:ea typeface="Dotum" panose="020B0600000101010101" pitchFamily="34" charset="-127"/>
                  </a:rPr>
                  <a:t> của một niên kim là:</a:t>
                </a:r>
                <a:endParaRPr lang="en-US" sz="1900">
                  <a:effectLst/>
                  <a:latin typeface="+mn-lt"/>
                  <a:ea typeface="Times New Roman" panose="02020603050405020304" pitchFamily="18" charset="0"/>
                </a:endParaRPr>
              </a:p>
              <a:p>
                <a:pPr algn="ctr">
                  <a:lnSpc>
                    <a:spcPct val="150000"/>
                  </a:lnSpc>
                  <a:spcBef>
                    <a:spcPts val="600"/>
                  </a:spcBef>
                  <a:spcAft>
                    <a:spcPts val="600"/>
                  </a:spcAft>
                </a:pPr>
                <a14:m>
                  <m:oMath xmlns:m="http://schemas.openxmlformats.org/officeDocument/2006/math">
                    <m:sSub>
                      <m:sSubPr>
                        <m:ctrlPr>
                          <a:rPr lang="en-US" sz="1900" i="1">
                            <a:effectLst/>
                            <a:latin typeface="Cambria Math" panose="02040503050406030204" pitchFamily="18" charset="0"/>
                            <a:ea typeface="Dotum" panose="020B0600000101010101" pitchFamily="34" charset="-127"/>
                          </a:rPr>
                        </m:ctrlPr>
                      </m:sSubPr>
                      <m:e>
                        <m:r>
                          <a:rPr lang="vi-VN" sz="1900" i="1">
                            <a:effectLst/>
                            <a:latin typeface="Cambria Math" panose="02040503050406030204" pitchFamily="18" charset="0"/>
                            <a:ea typeface="Dotum" panose="020B0600000101010101" pitchFamily="34" charset="-127"/>
                          </a:rPr>
                          <m:t>𝐴</m:t>
                        </m:r>
                      </m:e>
                      <m:sub>
                        <m:r>
                          <a:rPr lang="vi-VN" sz="1900" i="1">
                            <a:effectLst/>
                            <a:latin typeface="Cambria Math" panose="02040503050406030204" pitchFamily="18" charset="0"/>
                            <a:ea typeface="Dotum" panose="020B0600000101010101" pitchFamily="34" charset="-127"/>
                          </a:rPr>
                          <m:t>𝑓</m:t>
                        </m:r>
                      </m:sub>
                    </m:sSub>
                    <m:r>
                      <a:rPr lang="vi-VN" sz="1900" i="1">
                        <a:effectLst/>
                        <a:latin typeface="Cambria Math" panose="02040503050406030204" pitchFamily="18" charset="0"/>
                        <a:ea typeface="Dotum" panose="020B0600000101010101" pitchFamily="34" charset="-127"/>
                      </a:rPr>
                      <m:t>=</m:t>
                    </m:r>
                    <m:r>
                      <a:rPr lang="vi-VN" sz="1900" i="1">
                        <a:effectLst/>
                        <a:latin typeface="Cambria Math" panose="02040503050406030204" pitchFamily="18" charset="0"/>
                        <a:ea typeface="Dotum" panose="020B0600000101010101" pitchFamily="34" charset="-127"/>
                      </a:rPr>
                      <m:t>𝑅</m:t>
                    </m:r>
                    <m:r>
                      <a:rPr lang="vi-VN" sz="1900" i="1">
                        <a:effectLst/>
                        <a:latin typeface="Cambria Math" panose="02040503050406030204" pitchFamily="18" charset="0"/>
                        <a:ea typeface="Dotum" panose="020B0600000101010101" pitchFamily="34" charset="-127"/>
                      </a:rPr>
                      <m:t>+</m:t>
                    </m:r>
                    <m:r>
                      <a:rPr lang="vi-VN" sz="1900" i="1">
                        <a:effectLst/>
                        <a:latin typeface="Cambria Math" panose="02040503050406030204" pitchFamily="18" charset="0"/>
                        <a:ea typeface="Dotum" panose="020B0600000101010101" pitchFamily="34" charset="-127"/>
                      </a:rPr>
                      <m:t>𝑅</m:t>
                    </m:r>
                    <m:d>
                      <m:dPr>
                        <m:ctrlPr>
                          <a:rPr lang="en-US" sz="1900" i="1">
                            <a:effectLst/>
                            <a:latin typeface="Cambria Math" panose="02040503050406030204" pitchFamily="18" charset="0"/>
                            <a:ea typeface="Dotum" panose="020B0600000101010101" pitchFamily="34" charset="-127"/>
                          </a:rPr>
                        </m:ctrlPr>
                      </m:dPr>
                      <m:e>
                        <m:r>
                          <a:rPr lang="vi-VN" sz="1900" i="1">
                            <a:effectLst/>
                            <a:latin typeface="Cambria Math" panose="02040503050406030204" pitchFamily="18" charset="0"/>
                            <a:ea typeface="Dotum" panose="020B0600000101010101" pitchFamily="34" charset="-127"/>
                          </a:rPr>
                          <m:t>1+</m:t>
                        </m:r>
                        <m:r>
                          <a:rPr lang="vi-VN" sz="1900" i="1">
                            <a:effectLst/>
                            <a:latin typeface="Cambria Math" panose="02040503050406030204" pitchFamily="18" charset="0"/>
                            <a:ea typeface="Dotum" panose="020B0600000101010101" pitchFamily="34" charset="-127"/>
                          </a:rPr>
                          <m:t>𝑖</m:t>
                        </m:r>
                      </m:e>
                    </m:d>
                    <m:r>
                      <a:rPr lang="vi-VN" sz="1900" i="1">
                        <a:effectLst/>
                        <a:latin typeface="Cambria Math" panose="02040503050406030204" pitchFamily="18" charset="0"/>
                        <a:ea typeface="Dotum" panose="020B0600000101010101" pitchFamily="34" charset="-127"/>
                      </a:rPr>
                      <m:t>+</m:t>
                    </m:r>
                    <m:r>
                      <a:rPr lang="vi-VN" sz="1900" i="1">
                        <a:effectLst/>
                        <a:latin typeface="Cambria Math" panose="02040503050406030204" pitchFamily="18" charset="0"/>
                        <a:ea typeface="Dotum" panose="020B0600000101010101" pitchFamily="34" charset="-127"/>
                      </a:rPr>
                      <m:t>𝑅</m:t>
                    </m:r>
                    <m:sSup>
                      <m:sSupPr>
                        <m:ctrlPr>
                          <a:rPr lang="en-US" sz="1900" i="1">
                            <a:effectLst/>
                            <a:latin typeface="Cambria Math" panose="02040503050406030204" pitchFamily="18" charset="0"/>
                            <a:ea typeface="Dotum" panose="020B0600000101010101" pitchFamily="34" charset="-127"/>
                          </a:rPr>
                        </m:ctrlPr>
                      </m:sSupPr>
                      <m:e>
                        <m:d>
                          <m:dPr>
                            <m:ctrlPr>
                              <a:rPr lang="en-US" sz="1900" i="1">
                                <a:effectLst/>
                                <a:latin typeface="Cambria Math" panose="02040503050406030204" pitchFamily="18" charset="0"/>
                                <a:ea typeface="Dotum" panose="020B0600000101010101" pitchFamily="34" charset="-127"/>
                              </a:rPr>
                            </m:ctrlPr>
                          </m:dPr>
                          <m:e>
                            <m:r>
                              <a:rPr lang="vi-VN" sz="1900" i="1">
                                <a:effectLst/>
                                <a:latin typeface="Cambria Math" panose="02040503050406030204" pitchFamily="18" charset="0"/>
                                <a:ea typeface="Dotum" panose="020B0600000101010101" pitchFamily="34" charset="-127"/>
                              </a:rPr>
                              <m:t>1+</m:t>
                            </m:r>
                            <m:r>
                              <a:rPr lang="vi-VN" sz="1900" i="1">
                                <a:effectLst/>
                                <a:latin typeface="Cambria Math" panose="02040503050406030204" pitchFamily="18" charset="0"/>
                                <a:ea typeface="Dotum" panose="020B0600000101010101" pitchFamily="34" charset="-127"/>
                              </a:rPr>
                              <m:t>𝑖</m:t>
                            </m:r>
                          </m:e>
                        </m:d>
                      </m:e>
                      <m:sup>
                        <m:r>
                          <a:rPr lang="vi-VN" sz="1900" i="1">
                            <a:effectLst/>
                            <a:latin typeface="Cambria Math" panose="02040503050406030204" pitchFamily="18" charset="0"/>
                            <a:ea typeface="Dotum" panose="020B0600000101010101" pitchFamily="34" charset="-127"/>
                          </a:rPr>
                          <m:t>2</m:t>
                        </m:r>
                      </m:sup>
                    </m:sSup>
                    <m:r>
                      <a:rPr lang="vi-VN" sz="1900" i="1">
                        <a:effectLst/>
                        <a:latin typeface="Cambria Math" panose="02040503050406030204" pitchFamily="18" charset="0"/>
                        <a:ea typeface="Dotum" panose="020B0600000101010101" pitchFamily="34" charset="-127"/>
                      </a:rPr>
                      <m:t>+...+</m:t>
                    </m:r>
                    <m:r>
                      <a:rPr lang="vi-VN" sz="1900" i="1">
                        <a:effectLst/>
                        <a:latin typeface="Cambria Math" panose="02040503050406030204" pitchFamily="18" charset="0"/>
                        <a:ea typeface="Dotum" panose="020B0600000101010101" pitchFamily="34" charset="-127"/>
                      </a:rPr>
                      <m:t>𝑅</m:t>
                    </m:r>
                    <m:sSup>
                      <m:sSupPr>
                        <m:ctrlPr>
                          <a:rPr lang="en-US" sz="1900" i="1">
                            <a:effectLst/>
                            <a:latin typeface="Cambria Math" panose="02040503050406030204" pitchFamily="18" charset="0"/>
                            <a:ea typeface="Dotum" panose="020B0600000101010101" pitchFamily="34" charset="-127"/>
                          </a:rPr>
                        </m:ctrlPr>
                      </m:sSupPr>
                      <m:e>
                        <m:d>
                          <m:dPr>
                            <m:ctrlPr>
                              <a:rPr lang="en-US" sz="1900" i="1">
                                <a:effectLst/>
                                <a:latin typeface="Cambria Math" panose="02040503050406030204" pitchFamily="18" charset="0"/>
                                <a:ea typeface="Dotum" panose="020B0600000101010101" pitchFamily="34" charset="-127"/>
                              </a:rPr>
                            </m:ctrlPr>
                          </m:dPr>
                          <m:e>
                            <m:r>
                              <a:rPr lang="vi-VN" sz="1900" i="1">
                                <a:effectLst/>
                                <a:latin typeface="Cambria Math" panose="02040503050406030204" pitchFamily="18" charset="0"/>
                                <a:ea typeface="Dotum" panose="020B0600000101010101" pitchFamily="34" charset="-127"/>
                              </a:rPr>
                              <m:t>1+</m:t>
                            </m:r>
                            <m:r>
                              <a:rPr lang="vi-VN" sz="1900" i="1">
                                <a:effectLst/>
                                <a:latin typeface="Cambria Math" panose="02040503050406030204" pitchFamily="18" charset="0"/>
                                <a:ea typeface="Dotum" panose="020B0600000101010101" pitchFamily="34" charset="-127"/>
                              </a:rPr>
                              <m:t>𝑖</m:t>
                            </m:r>
                          </m:e>
                        </m:d>
                      </m:e>
                      <m:sup>
                        <m:r>
                          <a:rPr lang="vi-VN" sz="1900" i="1">
                            <a:effectLst/>
                            <a:latin typeface="Cambria Math" panose="02040503050406030204" pitchFamily="18" charset="0"/>
                            <a:ea typeface="Dotum" panose="020B0600000101010101" pitchFamily="34" charset="-127"/>
                          </a:rPr>
                          <m:t>𝑛</m:t>
                        </m:r>
                        <m:r>
                          <a:rPr lang="vi-VN" sz="1900" i="1">
                            <a:effectLst/>
                            <a:latin typeface="Cambria Math" panose="02040503050406030204" pitchFamily="18" charset="0"/>
                            <a:ea typeface="Dotum" panose="020B0600000101010101" pitchFamily="34" charset="-127"/>
                          </a:rPr>
                          <m:t>−1</m:t>
                        </m:r>
                      </m:sup>
                    </m:sSup>
                  </m:oMath>
                </a14:m>
                <a:r>
                  <a:rPr lang="vi-VN" sz="1900">
                    <a:effectLst/>
                    <a:latin typeface="+mn-lt"/>
                    <a:ea typeface="Dotum" panose="020B0600000101010101" pitchFamily="34" charset="-127"/>
                  </a:rPr>
                  <a:t> </a:t>
                </a:r>
                <a:endParaRPr lang="en-US" sz="1900">
                  <a:effectLst/>
                  <a:latin typeface="+mn-lt"/>
                  <a:ea typeface="Times New Roman" panose="02020603050405020304" pitchFamily="18" charset="0"/>
                </a:endParaRPr>
              </a:p>
              <a:p>
                <a:pPr algn="just">
                  <a:lnSpc>
                    <a:spcPct val="150000"/>
                  </a:lnSpc>
                  <a:spcBef>
                    <a:spcPts val="600"/>
                  </a:spcBef>
                  <a:spcAft>
                    <a:spcPts val="600"/>
                  </a:spcAft>
                </a:pPr>
                <a14:m>
                  <m:oMath xmlns:m="http://schemas.openxmlformats.org/officeDocument/2006/math">
                    <m:r>
                      <a:rPr lang="en-US" sz="1900">
                        <a:latin typeface="Cambria Math" panose="02040503050406030204" pitchFamily="18" charset="0"/>
                        <a:ea typeface="Dotum" panose="020B0600000101010101" pitchFamily="34" charset="-127"/>
                      </a:rPr>
                      <m:t>⇒</m:t>
                    </m:r>
                  </m:oMath>
                </a14:m>
                <a:r>
                  <a:rPr lang="vi-VN" sz="1900">
                    <a:effectLst/>
                    <a:latin typeface="+mn-lt"/>
                    <a:ea typeface="Dotum" panose="020B0600000101010101" pitchFamily="34" charset="-127"/>
                  </a:rPr>
                  <a:t> Đây là tổng của </a:t>
                </a:r>
                <a14:m>
                  <m:oMath xmlns:m="http://schemas.openxmlformats.org/officeDocument/2006/math">
                    <m:r>
                      <a:rPr lang="vi-VN" sz="1900" i="1">
                        <a:effectLst/>
                        <a:latin typeface="Cambria Math" panose="02040503050406030204" pitchFamily="18" charset="0"/>
                        <a:ea typeface="Dotum" panose="020B0600000101010101" pitchFamily="34" charset="-127"/>
                      </a:rPr>
                      <m:t>𝑛</m:t>
                    </m:r>
                  </m:oMath>
                </a14:m>
                <a:r>
                  <a:rPr lang="vi-VN" sz="1900">
                    <a:effectLst/>
                    <a:latin typeface="+mn-lt"/>
                    <a:ea typeface="Dotum" panose="020B0600000101010101" pitchFamily="34" charset="-127"/>
                  </a:rPr>
                  <a:t> số hạng đầu của một cấp số nhân, với số hạng đầu </a:t>
                </a:r>
                <a14:m>
                  <m:oMath xmlns:m="http://schemas.openxmlformats.org/officeDocument/2006/math">
                    <m:r>
                      <a:rPr lang="vi-VN" sz="1900" i="1">
                        <a:effectLst/>
                        <a:latin typeface="Cambria Math" panose="02040503050406030204" pitchFamily="18" charset="0"/>
                        <a:ea typeface="Dotum" panose="020B0600000101010101" pitchFamily="34" charset="-127"/>
                      </a:rPr>
                      <m:t>𝑎</m:t>
                    </m:r>
                    <m:r>
                      <a:rPr lang="vi-VN" sz="1900" i="1">
                        <a:effectLst/>
                        <a:latin typeface="Cambria Math" panose="02040503050406030204" pitchFamily="18" charset="0"/>
                        <a:ea typeface="Dotum" panose="020B0600000101010101" pitchFamily="34" charset="-127"/>
                      </a:rPr>
                      <m:t>=</m:t>
                    </m:r>
                    <m:r>
                      <a:rPr lang="vi-VN" sz="1900" i="1">
                        <a:effectLst/>
                        <a:latin typeface="Cambria Math" panose="02040503050406030204" pitchFamily="18" charset="0"/>
                        <a:ea typeface="Dotum" panose="020B0600000101010101" pitchFamily="34" charset="-127"/>
                      </a:rPr>
                      <m:t>𝑅</m:t>
                    </m:r>
                  </m:oMath>
                </a14:m>
                <a:r>
                  <a:rPr lang="vi-VN" sz="1900">
                    <a:effectLst/>
                    <a:latin typeface="+mn-lt"/>
                    <a:ea typeface="Dotum" panose="020B0600000101010101" pitchFamily="34" charset="-127"/>
                  </a:rPr>
                  <a:t> và công bội </a:t>
                </a:r>
                <a14:m>
                  <m:oMath xmlns:m="http://schemas.openxmlformats.org/officeDocument/2006/math">
                    <m:r>
                      <a:rPr lang="vi-VN" sz="1900" i="1">
                        <a:effectLst/>
                        <a:latin typeface="Cambria Math" panose="02040503050406030204" pitchFamily="18" charset="0"/>
                        <a:ea typeface="Dotum" panose="020B0600000101010101" pitchFamily="34" charset="-127"/>
                      </a:rPr>
                      <m:t>𝑟</m:t>
                    </m:r>
                    <m:r>
                      <a:rPr lang="vi-VN" sz="1900" i="1">
                        <a:effectLst/>
                        <a:latin typeface="Cambria Math" panose="02040503050406030204" pitchFamily="18" charset="0"/>
                        <a:ea typeface="Dotum" panose="020B0600000101010101" pitchFamily="34" charset="-127"/>
                      </a:rPr>
                      <m:t>=1+</m:t>
                    </m:r>
                    <m:r>
                      <a:rPr lang="vi-VN" sz="1900" i="1">
                        <a:effectLst/>
                        <a:latin typeface="Cambria Math" panose="02040503050406030204" pitchFamily="18" charset="0"/>
                        <a:ea typeface="Dotum" panose="020B0600000101010101" pitchFamily="34" charset="-127"/>
                      </a:rPr>
                      <m:t>𝑖</m:t>
                    </m:r>
                  </m:oMath>
                </a14:m>
                <a:r>
                  <a:rPr lang="vi-VN" sz="1900">
                    <a:effectLst/>
                    <a:latin typeface="+mn-lt"/>
                    <a:ea typeface="Dotum" panose="020B0600000101010101" pitchFamily="34" charset="-127"/>
                  </a:rPr>
                  <a:t>.</a:t>
                </a:r>
                <a:endParaRPr lang="en-US" sz="1900">
                  <a:effectLst/>
                  <a:latin typeface="+mn-lt"/>
                  <a:ea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759128" y="473611"/>
                <a:ext cx="7412284" cy="3727495"/>
              </a:xfrm>
              <a:prstGeom prst="rect">
                <a:avLst/>
              </a:prstGeom>
              <a:blipFill>
                <a:blip r:embed="rId4"/>
                <a:stretch>
                  <a:fillRect l="-823" r="-823" b="-491"/>
                </a:stretch>
              </a:blipFill>
            </p:spPr>
            <p:txBody>
              <a:bodyPr/>
              <a:lstStyle/>
              <a:p>
                <a:r>
                  <a:rPr lang="en-US">
                    <a:noFill/>
                  </a:rPr>
                  <a:t> </a:t>
                </a:r>
              </a:p>
            </p:txBody>
          </p:sp>
        </mc:Fallback>
      </mc:AlternateContent>
    </p:spTree>
    <p:extLst>
      <p:ext uri="{BB962C8B-B14F-4D97-AF65-F5344CB8AC3E}">
        <p14:creationId xmlns:p14="http://schemas.microsoft.com/office/powerpoint/2010/main" val="147888765"/>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anim calcmode="lin" valueType="num">
                                      <p:cBhvr>
                                        <p:cTn id="8"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500"/>
                                        <p:tgtEl>
                                          <p:spTgt spid="2">
                                            <p:txEl>
                                              <p:pRg st="1" end="1"/>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ntagon 4"/>
          <p:cNvSpPr/>
          <p:nvPr/>
        </p:nvSpPr>
        <p:spPr>
          <a:xfrm>
            <a:off x="415636" y="382266"/>
            <a:ext cx="2804482" cy="639692"/>
          </a:xfrm>
          <a:prstGeom prst="homePlate">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2500" b="1">
                <a:solidFill>
                  <a:schemeClr val="bg1"/>
                </a:solidFill>
              </a:rPr>
              <a:t>KẾT LUẬN</a:t>
            </a:r>
          </a:p>
        </p:txBody>
      </p:sp>
      <mc:AlternateContent xmlns:mc="http://schemas.openxmlformats.org/markup-compatibility/2006" xmlns:a14="http://schemas.microsoft.com/office/drawing/2010/main">
        <mc:Choice Requires="a14">
          <p:sp>
            <p:nvSpPr>
              <p:cNvPr id="11" name="Rounded Rectangle 10"/>
              <p:cNvSpPr/>
              <p:nvPr/>
            </p:nvSpPr>
            <p:spPr>
              <a:xfrm>
                <a:off x="415636" y="1379528"/>
                <a:ext cx="8296101" cy="32091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lnSpc>
                    <a:spcPct val="150000"/>
                  </a:lnSpc>
                </a:pPr>
                <a:r>
                  <a:rPr lang="en-US" sz="2100" b="1">
                    <a:ea typeface="Arial" panose="020B0604020202020204" pitchFamily="34" charset="0"/>
                    <a:cs typeface="Times New Roman" panose="02020603050405020304" pitchFamily="18" charset="0"/>
                  </a:rPr>
                  <a:t>Số tiền niên kim</a:t>
                </a:r>
              </a:p>
              <a:p>
                <a:pPr algn="just">
                  <a:lnSpc>
                    <a:spcPct val="150000"/>
                  </a:lnSpc>
                  <a:spcBef>
                    <a:spcPts val="100"/>
                  </a:spcBef>
                  <a:spcAft>
                    <a:spcPts val="100"/>
                  </a:spcAft>
                </a:pPr>
                <a:r>
                  <a:rPr lang="vi-VN" sz="2100" i="1">
                    <a:ea typeface="Dotum" panose="020B0600000101010101" pitchFamily="34" charset="-127"/>
                  </a:rPr>
                  <a:t>Số tiền </a:t>
                </a:r>
                <a14:m>
                  <m:oMath xmlns:m="http://schemas.openxmlformats.org/officeDocument/2006/math">
                    <m:sSub>
                      <m:sSubPr>
                        <m:ctrlPr>
                          <a:rPr lang="en-US" sz="2100" i="1">
                            <a:effectLst/>
                            <a:latin typeface="Cambria Math" panose="02040503050406030204" pitchFamily="18" charset="0"/>
                            <a:ea typeface="Dotum" panose="020B0600000101010101" pitchFamily="34" charset="-127"/>
                          </a:rPr>
                        </m:ctrlPr>
                      </m:sSubPr>
                      <m:e>
                        <m:r>
                          <a:rPr lang="vi-VN" sz="2100" i="1">
                            <a:effectLst/>
                            <a:latin typeface="Cambria Math" panose="02040503050406030204" pitchFamily="18" charset="0"/>
                            <a:ea typeface="Dotum" panose="020B0600000101010101" pitchFamily="34" charset="-127"/>
                          </a:rPr>
                          <m:t>𝐴</m:t>
                        </m:r>
                      </m:e>
                      <m:sub>
                        <m:r>
                          <a:rPr lang="vi-VN" sz="2100" i="1">
                            <a:effectLst/>
                            <a:latin typeface="Cambria Math" panose="02040503050406030204" pitchFamily="18" charset="0"/>
                            <a:ea typeface="Dotum" panose="020B0600000101010101" pitchFamily="34" charset="-127"/>
                          </a:rPr>
                          <m:t>𝑓</m:t>
                        </m:r>
                      </m:sub>
                    </m:sSub>
                  </m:oMath>
                </a14:m>
                <a:r>
                  <a:rPr lang="vi-VN" sz="2100" i="1">
                    <a:effectLst/>
                    <a:ea typeface="Dotum" panose="020B0600000101010101" pitchFamily="34" charset="-127"/>
                  </a:rPr>
                  <a:t> của một niên kim bao gồm </a:t>
                </a:r>
                <a14:m>
                  <m:oMath xmlns:m="http://schemas.openxmlformats.org/officeDocument/2006/math">
                    <m:r>
                      <a:rPr lang="vi-VN" sz="2100" i="1">
                        <a:effectLst/>
                        <a:latin typeface="Cambria Math" panose="02040503050406030204" pitchFamily="18" charset="0"/>
                        <a:ea typeface="Dotum" panose="020B0600000101010101" pitchFamily="34" charset="-127"/>
                      </a:rPr>
                      <m:t>𝑛</m:t>
                    </m:r>
                  </m:oMath>
                </a14:m>
                <a:r>
                  <a:rPr lang="vi-VN" sz="2100" i="1">
                    <a:effectLst/>
                    <a:ea typeface="Dotum" panose="020B0600000101010101" pitchFamily="34" charset="-127"/>
                  </a:rPr>
                  <a:t> khoản thanh toán đều đặn bằng nhau và bằng </a:t>
                </a:r>
                <a14:m>
                  <m:oMath xmlns:m="http://schemas.openxmlformats.org/officeDocument/2006/math">
                    <m:r>
                      <a:rPr lang="vi-VN" sz="2100" i="1">
                        <a:effectLst/>
                        <a:latin typeface="Cambria Math" panose="02040503050406030204" pitchFamily="18" charset="0"/>
                        <a:ea typeface="Dotum" panose="020B0600000101010101" pitchFamily="34" charset="-127"/>
                      </a:rPr>
                      <m:t>𝑅</m:t>
                    </m:r>
                  </m:oMath>
                </a14:m>
                <a:r>
                  <a:rPr lang="vi-VN" sz="2100" i="1">
                    <a:effectLst/>
                    <a:ea typeface="Dotum" panose="020B0600000101010101" pitchFamily="34" charset="-127"/>
                  </a:rPr>
                  <a:t> với lãi suất </a:t>
                </a:r>
                <a14:m>
                  <m:oMath xmlns:m="http://schemas.openxmlformats.org/officeDocument/2006/math">
                    <m:r>
                      <a:rPr lang="vi-VN" sz="2100" i="1">
                        <a:effectLst/>
                        <a:latin typeface="Cambria Math" panose="02040503050406030204" pitchFamily="18" charset="0"/>
                        <a:ea typeface="Dotum" panose="020B0600000101010101" pitchFamily="34" charset="-127"/>
                      </a:rPr>
                      <m:t>𝑖</m:t>
                    </m:r>
                  </m:oMath>
                </a14:m>
                <a:r>
                  <a:rPr lang="vi-VN" sz="2100" i="1">
                    <a:effectLst/>
                    <a:ea typeface="Dotum" panose="020B0600000101010101" pitchFamily="34" charset="-127"/>
                  </a:rPr>
                  <a:t> trong mỗi khoảng thời gian được cho bởi:</a:t>
                </a:r>
                <a:endParaRPr lang="en-US" sz="2100">
                  <a:effectLst/>
                  <a:ea typeface="Times New Roman" panose="02020603050405020304" pitchFamily="18" charset="0"/>
                </a:endParaRPr>
              </a:p>
              <a:p>
                <a:pPr algn="just">
                  <a:lnSpc>
                    <a:spcPct val="150000"/>
                  </a:lnSpc>
                  <a:spcBef>
                    <a:spcPts val="100"/>
                  </a:spcBef>
                  <a:spcAft>
                    <a:spcPts val="100"/>
                  </a:spcAft>
                </a:pPr>
                <a14:m>
                  <m:oMathPara xmlns:m="http://schemas.openxmlformats.org/officeDocument/2006/math">
                    <m:oMathParaPr>
                      <m:jc m:val="centerGroup"/>
                    </m:oMathParaPr>
                    <m:oMath xmlns:m="http://schemas.openxmlformats.org/officeDocument/2006/math">
                      <m:sSub>
                        <m:sSubPr>
                          <m:ctrlPr>
                            <a:rPr lang="en-US" sz="2100" i="1">
                              <a:effectLst/>
                              <a:latin typeface="Cambria Math" panose="02040503050406030204" pitchFamily="18" charset="0"/>
                              <a:ea typeface="Dotum" panose="020B0600000101010101" pitchFamily="34" charset="-127"/>
                            </a:rPr>
                          </m:ctrlPr>
                        </m:sSubPr>
                        <m:e>
                          <m:r>
                            <a:rPr lang="vi-VN" sz="2100" i="1">
                              <a:effectLst/>
                              <a:latin typeface="Cambria Math" panose="02040503050406030204" pitchFamily="18" charset="0"/>
                              <a:ea typeface="Dotum" panose="020B0600000101010101" pitchFamily="34" charset="-127"/>
                            </a:rPr>
                            <m:t>𝐴</m:t>
                          </m:r>
                        </m:e>
                        <m:sub>
                          <m:r>
                            <a:rPr lang="vi-VN" sz="2100" i="1">
                              <a:effectLst/>
                              <a:latin typeface="Cambria Math" panose="02040503050406030204" pitchFamily="18" charset="0"/>
                              <a:ea typeface="Dotum" panose="020B0600000101010101" pitchFamily="34" charset="-127"/>
                            </a:rPr>
                            <m:t>𝑓</m:t>
                          </m:r>
                        </m:sub>
                      </m:sSub>
                      <m:r>
                        <a:rPr lang="vi-VN" sz="2100" i="1">
                          <a:effectLst/>
                          <a:latin typeface="Cambria Math" panose="02040503050406030204" pitchFamily="18" charset="0"/>
                          <a:ea typeface="Dotum" panose="020B0600000101010101" pitchFamily="34" charset="-127"/>
                        </a:rPr>
                        <m:t>=</m:t>
                      </m:r>
                      <m:r>
                        <a:rPr lang="vi-VN" sz="2100" i="1">
                          <a:effectLst/>
                          <a:latin typeface="Cambria Math" panose="02040503050406030204" pitchFamily="18" charset="0"/>
                          <a:ea typeface="Dotum" panose="020B0600000101010101" pitchFamily="34" charset="-127"/>
                        </a:rPr>
                        <m:t>𝑅</m:t>
                      </m:r>
                      <m:r>
                        <a:rPr lang="vi-VN" sz="2100" i="1">
                          <a:effectLst/>
                          <a:latin typeface="Cambria Math" panose="02040503050406030204" pitchFamily="18" charset="0"/>
                          <a:ea typeface="Dotum" panose="020B0600000101010101" pitchFamily="34" charset="-127"/>
                        </a:rPr>
                        <m:t>.</m:t>
                      </m:r>
                      <m:f>
                        <m:fPr>
                          <m:ctrlPr>
                            <a:rPr lang="en-US" sz="2100" i="1">
                              <a:effectLst/>
                              <a:latin typeface="Cambria Math" panose="02040503050406030204" pitchFamily="18" charset="0"/>
                              <a:ea typeface="Dotum" panose="020B0600000101010101" pitchFamily="34" charset="-127"/>
                            </a:rPr>
                          </m:ctrlPr>
                        </m:fPr>
                        <m:num>
                          <m:sSup>
                            <m:sSupPr>
                              <m:ctrlPr>
                                <a:rPr lang="en-US" sz="2100" i="1">
                                  <a:effectLst/>
                                  <a:latin typeface="Cambria Math" panose="02040503050406030204" pitchFamily="18" charset="0"/>
                                  <a:ea typeface="Dotum" panose="020B0600000101010101" pitchFamily="34" charset="-127"/>
                                </a:rPr>
                              </m:ctrlPr>
                            </m:sSupPr>
                            <m:e>
                              <m:d>
                                <m:dPr>
                                  <m:ctrlPr>
                                    <a:rPr lang="en-US" sz="2100" i="1">
                                      <a:effectLst/>
                                      <a:latin typeface="Cambria Math" panose="02040503050406030204" pitchFamily="18" charset="0"/>
                                      <a:ea typeface="Dotum" panose="020B0600000101010101" pitchFamily="34" charset="-127"/>
                                    </a:rPr>
                                  </m:ctrlPr>
                                </m:dPr>
                                <m:e>
                                  <m:r>
                                    <a:rPr lang="vi-VN" sz="2100" i="1">
                                      <a:effectLst/>
                                      <a:latin typeface="Cambria Math" panose="02040503050406030204" pitchFamily="18" charset="0"/>
                                      <a:ea typeface="Dotum" panose="020B0600000101010101" pitchFamily="34" charset="-127"/>
                                    </a:rPr>
                                    <m:t>1+</m:t>
                                  </m:r>
                                  <m:r>
                                    <a:rPr lang="vi-VN" sz="2100" i="1">
                                      <a:effectLst/>
                                      <a:latin typeface="Cambria Math" panose="02040503050406030204" pitchFamily="18" charset="0"/>
                                      <a:ea typeface="Dotum" panose="020B0600000101010101" pitchFamily="34" charset="-127"/>
                                    </a:rPr>
                                    <m:t>𝑖</m:t>
                                  </m:r>
                                </m:e>
                              </m:d>
                            </m:e>
                            <m:sup>
                              <m:r>
                                <a:rPr lang="vi-VN" sz="2100" i="1">
                                  <a:effectLst/>
                                  <a:latin typeface="Cambria Math" panose="02040503050406030204" pitchFamily="18" charset="0"/>
                                  <a:ea typeface="Dotum" panose="020B0600000101010101" pitchFamily="34" charset="-127"/>
                                </a:rPr>
                                <m:t>𝑛</m:t>
                              </m:r>
                            </m:sup>
                          </m:sSup>
                          <m:r>
                            <a:rPr lang="vi-VN" sz="2100" i="1">
                              <a:effectLst/>
                              <a:latin typeface="Cambria Math" panose="02040503050406030204" pitchFamily="18" charset="0"/>
                              <a:ea typeface="Dotum" panose="020B0600000101010101" pitchFamily="34" charset="-127"/>
                            </a:rPr>
                            <m:t>−1</m:t>
                          </m:r>
                        </m:num>
                        <m:den>
                          <m:r>
                            <a:rPr lang="vi-VN" sz="2100" i="1">
                              <a:effectLst/>
                              <a:latin typeface="Cambria Math" panose="02040503050406030204" pitchFamily="18" charset="0"/>
                              <a:ea typeface="Dotum" panose="020B0600000101010101" pitchFamily="34" charset="-127"/>
                            </a:rPr>
                            <m:t>𝑖</m:t>
                          </m:r>
                        </m:den>
                      </m:f>
                    </m:oMath>
                  </m:oMathPara>
                </a14:m>
                <a:endParaRPr lang="en-US" sz="2100">
                  <a:effectLst/>
                  <a:ea typeface="Times New Roman" panose="02020603050405020304" pitchFamily="18" charset="0"/>
                </a:endParaRPr>
              </a:p>
            </p:txBody>
          </p:sp>
        </mc:Choice>
        <mc:Fallback xmlns="">
          <p:sp>
            <p:nvSpPr>
              <p:cNvPr id="11" name="Rounded Rectangle 10"/>
              <p:cNvSpPr>
                <a:spLocks noRot="1" noChangeAspect="1" noMove="1" noResize="1" noEditPoints="1" noAdjustHandles="1" noChangeArrowheads="1" noChangeShapeType="1" noTextEdit="1"/>
              </p:cNvSpPr>
              <p:nvPr/>
            </p:nvSpPr>
            <p:spPr>
              <a:xfrm>
                <a:off x="415636" y="1379528"/>
                <a:ext cx="8296101" cy="3209100"/>
              </a:xfrm>
              <a:prstGeom prst="roundRect">
                <a:avLst/>
              </a:prstGeom>
              <a:blipFill>
                <a:blip r:embed="rId2"/>
                <a:stretch>
                  <a:fillRect/>
                </a:stretch>
              </a:blipFill>
            </p:spPr>
            <p:txBody>
              <a:bodyPr/>
              <a:lstStyle/>
              <a:p>
                <a:r>
                  <a:rPr lang="en-US">
                    <a:noFill/>
                  </a:rPr>
                  <a:t> </a:t>
                </a:r>
              </a:p>
            </p:txBody>
          </p:sp>
        </mc:Fallback>
      </mc:AlternateContent>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l="27261" t="22325" r="28088" b="23515"/>
          <a:stretch/>
        </p:blipFill>
        <p:spPr>
          <a:xfrm>
            <a:off x="7738939" y="693799"/>
            <a:ext cx="856419" cy="1038804"/>
          </a:xfrm>
          <a:prstGeom prst="rect">
            <a:avLst/>
          </a:prstGeom>
        </p:spPr>
      </p:pic>
    </p:spTree>
    <p:extLst>
      <p:ext uri="{BB962C8B-B14F-4D97-AF65-F5344CB8AC3E}">
        <p14:creationId xmlns:p14="http://schemas.microsoft.com/office/powerpoint/2010/main" val="3944989752"/>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par>
                                <p:cTn id="13" presetID="14" presetClass="entr" presetSubtype="1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Lst>
  </p:timing>
</p:sld>
</file>

<file path=ppt/theme/theme1.xml><?xml version="1.0" encoding="utf-8"?>
<a:theme xmlns:a="http://schemas.openxmlformats.org/drawingml/2006/main" name="Student's Day in Brazil by Slidesgo">
  <a:themeElements>
    <a:clrScheme name="Simple Light">
      <a:dk1>
        <a:srgbClr val="093F51"/>
      </a:dk1>
      <a:lt1>
        <a:srgbClr val="F9EBCD"/>
      </a:lt1>
      <a:dk2>
        <a:srgbClr val="4D8445"/>
      </a:dk2>
      <a:lt2>
        <a:srgbClr val="76AF6D"/>
      </a:lt2>
      <a:accent1>
        <a:srgbClr val="2A597A"/>
      </a:accent1>
      <a:accent2>
        <a:srgbClr val="4184B5"/>
      </a:accent2>
      <a:accent3>
        <a:srgbClr val="E09515"/>
      </a:accent3>
      <a:accent4>
        <a:srgbClr val="EDAE3E"/>
      </a:accent4>
      <a:accent5>
        <a:srgbClr val="F2D491"/>
      </a:accent5>
      <a:accent6>
        <a:srgbClr val="FFFFFF"/>
      </a:accent6>
      <a:hlink>
        <a:srgbClr val="093F5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436</TotalTime>
  <Words>2678</Words>
  <Application>Microsoft Office PowerPoint</Application>
  <PresentationFormat>On-screen Show (16:9)</PresentationFormat>
  <Paragraphs>171</Paragraphs>
  <Slides>35</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Wingdings</vt:lpstr>
      <vt:lpstr>Arial</vt:lpstr>
      <vt:lpstr>Montserrat Medium</vt:lpstr>
      <vt:lpstr>Cambria Math</vt:lpstr>
      <vt:lpstr>Crete Round</vt:lpstr>
      <vt:lpstr>Student's Day in Brazil by Slidesgo</vt:lpstr>
      <vt:lpstr>CHÀO MỪNG CẢ LỚP  ĐẾN VỚI BÀI HỌC MÔN TOÁN!</vt:lpstr>
      <vt:lpstr>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CẢM ƠN CÁC EM ĐÃ  THAM GIA TIẾT THỰC HÀNH!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CẢ LỚP  ĐẾN VỚI BÀI HỌC MÔN TOÁN!</dc:title>
  <dc:creator>VnTeach.Com</dc:creator>
  <cp:keywords>VnTeach.Com</cp:keywords>
  <cp:lastModifiedBy>Admin</cp:lastModifiedBy>
  <cp:revision>1</cp:revision>
  <dcterms:modified xsi:type="dcterms:W3CDTF">2023-12-14T08:49:15Z</dcterms:modified>
</cp:coreProperties>
</file>