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91" r:id="rId5"/>
    <p:sldId id="307" r:id="rId6"/>
    <p:sldId id="261" r:id="rId7"/>
    <p:sldId id="302" r:id="rId8"/>
    <p:sldId id="303" r:id="rId9"/>
    <p:sldId id="308" r:id="rId10"/>
    <p:sldId id="294" r:id="rId11"/>
    <p:sldId id="304" r:id="rId12"/>
    <p:sldId id="296" r:id="rId13"/>
    <p:sldId id="309" r:id="rId14"/>
    <p:sldId id="298" r:id="rId15"/>
    <p:sldId id="299" r:id="rId16"/>
    <p:sldId id="300" r:id="rId17"/>
    <p:sldId id="305" r:id="rId18"/>
    <p:sldId id="310" r:id="rId19"/>
    <p:sldId id="288" r:id="rId20"/>
    <p:sldId id="306" r:id="rId21"/>
    <p:sldId id="279"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JEZVBuSlhFcYbST2hBHfNbedv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2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79325A4C-E81D-4306-A80C-BC5FA6673A89}">
      <dgm:prSet phldrT="[Text]" custT="1"/>
      <dgm:spPr/>
      <dgm:t>
        <a:bodyPr/>
        <a:lstStyle/>
        <a:p>
          <a:r>
            <a:rPr lang="en-US" sz="2400"/>
            <a:t>FAO and its activities in Viet Nam</a:t>
          </a:r>
          <a:endParaRPr lang="en-US" sz="2400" dirty="0"/>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a:t>FAO</a:t>
          </a:r>
          <a:endParaRPr lang="en-US" dirty="0"/>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a:t>FAO in Viet Nam</a:t>
          </a:r>
          <a:endParaRPr lang="en-US" dirty="0"/>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a:t>Viet Nam’s participation</a:t>
          </a:r>
          <a:endParaRPr lang="en-US" dirty="0"/>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dgm:spPr/>
      <dgm:t>
        <a:bodyPr/>
        <a:lstStyle/>
        <a:p>
          <a:r>
            <a:rPr lang="en-US" dirty="0"/>
            <a:t>has participated in (5)__________</a:t>
          </a:r>
          <a:r>
            <a:rPr lang="vi-VN" dirty="0"/>
            <a:t> and nutrition</a:t>
          </a:r>
          <a:r>
            <a:rPr lang="en-US" dirty="0"/>
            <a:t> 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t>formed in (1)__________</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t>main aim is to (2)_________</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t>started in (3)_________</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t>has provided (4)__________ and advice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71900"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79325A4C-E81D-4306-A80C-BC5FA6673A89}">
      <dgm:prSet phldrT="[Text]" custT="1"/>
      <dgm:spPr/>
      <dgm:t>
        <a:bodyPr/>
        <a:lstStyle/>
        <a:p>
          <a:r>
            <a:rPr lang="en-US" sz="2400"/>
            <a:t>FAO and its activities in Viet Nam</a:t>
          </a:r>
          <a:endParaRPr lang="en-US" sz="2400" dirty="0"/>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a:t>FAO</a:t>
          </a:r>
          <a:endParaRPr lang="en-US" dirty="0"/>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a:t>FAO in Viet Nam</a:t>
          </a:r>
          <a:endParaRPr lang="en-US" dirty="0"/>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a:t>Viet Nam’s participation</a:t>
          </a:r>
          <a:endParaRPr lang="en-US" dirty="0"/>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custT="1"/>
      <dgm:spPr/>
      <dgm:t>
        <a:bodyPr/>
        <a:lstStyle/>
        <a:p>
          <a:r>
            <a:rPr lang="en-US" sz="1900" kern="1200" dirty="0"/>
            <a:t>has participated in (5) </a:t>
          </a:r>
          <a:r>
            <a:rPr lang="en-US" b="1" dirty="0">
              <a:solidFill>
                <a:srgbClr val="BF0D5E"/>
              </a:solidFill>
            </a:rPr>
            <a:t>food security and nutrition 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t>formed in (1) </a:t>
          </a:r>
          <a:r>
            <a:rPr lang="en-US" b="1" dirty="0">
              <a:solidFill>
                <a:srgbClr val="BF0D5E"/>
              </a:solidFill>
            </a:rPr>
            <a:t>1945</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t>main aim is to (2) </a:t>
          </a:r>
          <a:r>
            <a:rPr lang="en-US" b="1" dirty="0">
              <a:solidFill>
                <a:srgbClr val="BF0D5E"/>
              </a:solidFill>
            </a:rPr>
            <a:t>end hunger and poverty</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t>started in (3) </a:t>
          </a:r>
          <a:r>
            <a:rPr lang="en-US" b="1" dirty="0">
              <a:solidFill>
                <a:srgbClr val="BF0D5E"/>
              </a:solidFill>
            </a:rPr>
            <a:t>1978</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t>has provided (4) </a:t>
          </a:r>
          <a:r>
            <a:rPr lang="en-US" b="1" dirty="0">
              <a:solidFill>
                <a:srgbClr val="BF0D5E"/>
              </a:solidFill>
            </a:rPr>
            <a:t>technical support and advice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91002"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287306"/>
          <a:ext cx="408023" cy="91440"/>
        </a:xfrm>
        <a:custGeom>
          <a:avLst/>
          <a:gdLst/>
          <a:ahLst/>
          <a:cxnLst/>
          <a:rect l="0" t="0" r="0" b="0"/>
          <a:pathLst>
            <a:path>
              <a:moveTo>
                <a:pt x="0" y="45720"/>
              </a:moveTo>
              <a:lnTo>
                <a:pt x="408023"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322825"/>
        <a:ext cx="20401" cy="20401"/>
      </dsp:txXfrm>
    </dsp:sp>
    <dsp:sp modelId="{6EC87F44-B794-421F-B5A6-02E9D519501E}">
      <dsp:nvSpPr>
        <dsp:cNvPr id="0" name=""/>
        <dsp:cNvSpPr/>
      </dsp:nvSpPr>
      <dsp:spPr>
        <a:xfrm>
          <a:off x="951593" y="2764467"/>
          <a:ext cx="623937" cy="1568558"/>
        </a:xfrm>
        <a:custGeom>
          <a:avLst/>
          <a:gdLst/>
          <a:ahLst/>
          <a:cxnLst/>
          <a:rect l="0" t="0" r="0" b="0"/>
          <a:pathLst>
            <a:path>
              <a:moveTo>
                <a:pt x="0" y="0"/>
              </a:moveTo>
              <a:lnTo>
                <a:pt x="311968" y="0"/>
              </a:lnTo>
              <a:lnTo>
                <a:pt x="311968" y="1568558"/>
              </a:lnTo>
              <a:lnTo>
                <a:pt x="623937" y="15685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360" y="3506544"/>
        <a:ext cx="84404" cy="84404"/>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413305"/>
          <a:ext cx="636946" cy="357698"/>
        </a:xfrm>
        <a:custGeom>
          <a:avLst/>
          <a:gdLst/>
          <a:ahLst/>
          <a:cxnLst/>
          <a:rect l="0" t="0" r="0" b="0"/>
          <a:pathLst>
            <a:path>
              <a:moveTo>
                <a:pt x="0" y="357698"/>
              </a:moveTo>
              <a:lnTo>
                <a:pt x="318473" y="357698"/>
              </a:lnTo>
              <a:lnTo>
                <a:pt x="318473" y="0"/>
              </a:lnTo>
              <a:lnTo>
                <a:pt x="6369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0893" y="2573892"/>
        <a:ext cx="36525" cy="36525"/>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275837"/>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456130"/>
        <a:ext cx="36992" cy="36992"/>
      </dsp:txXfrm>
    </dsp:sp>
    <dsp:sp modelId="{C379D31D-F0B1-4D8B-9821-A9FAEB9E7D72}">
      <dsp:nvSpPr>
        <dsp:cNvPr id="0" name=""/>
        <dsp:cNvSpPr/>
      </dsp:nvSpPr>
      <dsp:spPr>
        <a:xfrm>
          <a:off x="4106128" y="888767"/>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1063946"/>
        <a:ext cx="36712" cy="36712"/>
      </dsp:txXfrm>
    </dsp:sp>
    <dsp:sp modelId="{FE688B99-E1BC-4725-A9C4-CA7B84123D2E}">
      <dsp:nvSpPr>
        <dsp:cNvPr id="0" name=""/>
        <dsp:cNvSpPr/>
      </dsp:nvSpPr>
      <dsp:spPr>
        <a:xfrm>
          <a:off x="951593" y="1275837"/>
          <a:ext cx="623937" cy="1488630"/>
        </a:xfrm>
        <a:custGeom>
          <a:avLst/>
          <a:gdLst/>
          <a:ahLst/>
          <a:cxnLst/>
          <a:rect l="0" t="0" r="0" b="0"/>
          <a:pathLst>
            <a:path>
              <a:moveTo>
                <a:pt x="0" y="1488630"/>
              </a:moveTo>
              <a:lnTo>
                <a:pt x="311968" y="1488630"/>
              </a:lnTo>
              <a:lnTo>
                <a:pt x="311968" y="0"/>
              </a:lnTo>
              <a:lnTo>
                <a:pt x="62393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3210" y="1979799"/>
        <a:ext cx="80705" cy="80705"/>
      </dsp:txXfrm>
    </dsp:sp>
    <dsp:sp modelId="{9713711F-BE59-4014-9144-532C54EF7BED}">
      <dsp:nvSpPr>
        <dsp:cNvPr id="0" name=""/>
        <dsp:cNvSpPr/>
      </dsp:nvSpPr>
      <dsp:spPr>
        <a:xfrm rot="16200000">
          <a:off x="-1266102" y="2288905"/>
          <a:ext cx="3484268" cy="9511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FAO and its activities in Viet Nam</a:t>
          </a:r>
          <a:endParaRPr lang="en-US" sz="2400" kern="1200" dirty="0"/>
        </a:p>
      </dsp:txBody>
      <dsp:txXfrm>
        <a:off x="-1266102" y="2288905"/>
        <a:ext cx="3484268" cy="951124"/>
      </dsp:txXfrm>
    </dsp:sp>
    <dsp:sp modelId="{232A1D29-5078-43BB-94DC-77034CB1F4C1}">
      <dsp:nvSpPr>
        <dsp:cNvPr id="0" name=""/>
        <dsp:cNvSpPr/>
      </dsp:nvSpPr>
      <dsp:spPr>
        <a:xfrm>
          <a:off x="1575531" y="972095"/>
          <a:ext cx="2530596" cy="60748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FAO</a:t>
          </a:r>
          <a:endParaRPr lang="en-US" sz="1800" kern="1200" dirty="0"/>
        </a:p>
      </dsp:txBody>
      <dsp:txXfrm>
        <a:off x="1575531" y="972095"/>
        <a:ext cx="2530596" cy="607483"/>
      </dsp:txXfrm>
    </dsp:sp>
    <dsp:sp modelId="{27669120-9F19-4918-A01D-003B87FA4381}">
      <dsp:nvSpPr>
        <dsp:cNvPr id="0" name=""/>
        <dsp:cNvSpPr/>
      </dsp:nvSpPr>
      <dsp:spPr>
        <a:xfrm>
          <a:off x="4730065" y="610078"/>
          <a:ext cx="3109704" cy="5573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formed in (1)__________</a:t>
          </a:r>
        </a:p>
      </dsp:txBody>
      <dsp:txXfrm>
        <a:off x="4730065" y="610078"/>
        <a:ext cx="3109704" cy="557377"/>
      </dsp:txXfrm>
    </dsp:sp>
    <dsp:sp modelId="{A27C9553-F824-402E-BA5E-41A95BAA7C83}">
      <dsp:nvSpPr>
        <dsp:cNvPr id="0" name=""/>
        <dsp:cNvSpPr/>
      </dsp:nvSpPr>
      <dsp:spPr>
        <a:xfrm>
          <a:off x="4730065" y="1405237"/>
          <a:ext cx="3114228" cy="5363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main aim is to (2)_________</a:t>
          </a:r>
        </a:p>
      </dsp:txBody>
      <dsp:txXfrm>
        <a:off x="4730065" y="1405237"/>
        <a:ext cx="3114228" cy="536357"/>
      </dsp:txXfrm>
    </dsp:sp>
    <dsp:sp modelId="{B18BA5A9-CB56-4F48-9F38-417244F6DD0A}">
      <dsp:nvSpPr>
        <dsp:cNvPr id="0" name=""/>
        <dsp:cNvSpPr/>
      </dsp:nvSpPr>
      <dsp:spPr>
        <a:xfrm>
          <a:off x="1803830" y="2484264"/>
          <a:ext cx="2306852" cy="5734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FAO in Viet Nam</a:t>
          </a:r>
          <a:endParaRPr lang="en-US" sz="1800" kern="1200" dirty="0"/>
        </a:p>
      </dsp:txBody>
      <dsp:txXfrm>
        <a:off x="1803830" y="2484264"/>
        <a:ext cx="2306852" cy="573480"/>
      </dsp:txXfrm>
    </dsp:sp>
    <dsp:sp modelId="{C0597773-060E-4DDB-BA52-8705CD64AF6E}">
      <dsp:nvSpPr>
        <dsp:cNvPr id="0" name=""/>
        <dsp:cNvSpPr/>
      </dsp:nvSpPr>
      <dsp:spPr>
        <a:xfrm>
          <a:off x="4747629" y="2153972"/>
          <a:ext cx="3121403" cy="518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started in (3)_________</a:t>
          </a:r>
        </a:p>
      </dsp:txBody>
      <dsp:txXfrm>
        <a:off x="4747629" y="2153972"/>
        <a:ext cx="3121403" cy="518667"/>
      </dsp:txXfrm>
    </dsp:sp>
    <dsp:sp modelId="{C38C97CF-B8F4-478A-993C-899386141D9C}">
      <dsp:nvSpPr>
        <dsp:cNvPr id="0" name=""/>
        <dsp:cNvSpPr/>
      </dsp:nvSpPr>
      <dsp:spPr>
        <a:xfrm>
          <a:off x="4760326" y="2948522"/>
          <a:ext cx="3138530" cy="68385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has provided (4)__________ and advice to the government</a:t>
          </a:r>
        </a:p>
      </dsp:txBody>
      <dsp:txXfrm>
        <a:off x="4760326" y="2948522"/>
        <a:ext cx="3138530" cy="683858"/>
      </dsp:txXfrm>
    </dsp:sp>
    <dsp:sp modelId="{D7058112-F4AB-4A4C-AA47-A6FD4D7B7F90}">
      <dsp:nvSpPr>
        <dsp:cNvPr id="0" name=""/>
        <dsp:cNvSpPr/>
      </dsp:nvSpPr>
      <dsp:spPr>
        <a:xfrm>
          <a:off x="1575531" y="4109212"/>
          <a:ext cx="2808373" cy="44762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Viet Nam’s participation</a:t>
          </a:r>
          <a:endParaRPr lang="en-US" sz="1800" kern="1200" dirty="0"/>
        </a:p>
      </dsp:txBody>
      <dsp:txXfrm>
        <a:off x="1575531" y="4109212"/>
        <a:ext cx="2808373" cy="447627"/>
      </dsp:txXfrm>
    </dsp:sp>
    <dsp:sp modelId="{EB0E72C6-A686-4EBF-B24E-60F24414E354}">
      <dsp:nvSpPr>
        <dsp:cNvPr id="0" name=""/>
        <dsp:cNvSpPr/>
      </dsp:nvSpPr>
      <dsp:spPr>
        <a:xfrm>
          <a:off x="4791929" y="3857464"/>
          <a:ext cx="3119687" cy="951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has participated in (5)__________</a:t>
          </a:r>
          <a:r>
            <a:rPr lang="vi-VN" sz="1800" kern="1200" dirty="0"/>
            <a:t> and nutrition</a:t>
          </a:r>
          <a:r>
            <a:rPr lang="en-US" sz="1800" kern="1200" dirty="0"/>
            <a:t> activities</a:t>
          </a:r>
        </a:p>
      </dsp:txBody>
      <dsp:txXfrm>
        <a:off x="4791929" y="3857464"/>
        <a:ext cx="3119687" cy="951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378148"/>
          <a:ext cx="408023" cy="91440"/>
        </a:xfrm>
        <a:custGeom>
          <a:avLst/>
          <a:gdLst/>
          <a:ahLst/>
          <a:cxnLst/>
          <a:rect l="0" t="0" r="0" b="0"/>
          <a:pathLst>
            <a:path>
              <a:moveTo>
                <a:pt x="0" y="45720"/>
              </a:moveTo>
              <a:lnTo>
                <a:pt x="408023"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413667"/>
        <a:ext cx="20401" cy="20401"/>
      </dsp:txXfrm>
    </dsp:sp>
    <dsp:sp modelId="{6EC87F44-B794-421F-B5A6-02E9D519501E}">
      <dsp:nvSpPr>
        <dsp:cNvPr id="0" name=""/>
        <dsp:cNvSpPr/>
      </dsp:nvSpPr>
      <dsp:spPr>
        <a:xfrm>
          <a:off x="951593" y="2764467"/>
          <a:ext cx="623937" cy="1659400"/>
        </a:xfrm>
        <a:custGeom>
          <a:avLst/>
          <a:gdLst/>
          <a:ahLst/>
          <a:cxnLst/>
          <a:rect l="0" t="0" r="0" b="0"/>
          <a:pathLst>
            <a:path>
              <a:moveTo>
                <a:pt x="0" y="0"/>
              </a:moveTo>
              <a:lnTo>
                <a:pt x="311968" y="0"/>
              </a:lnTo>
              <a:lnTo>
                <a:pt x="311968" y="1659400"/>
              </a:lnTo>
              <a:lnTo>
                <a:pt x="623937" y="16594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19242" y="3549847"/>
        <a:ext cx="88641" cy="88641"/>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322463"/>
          <a:ext cx="636946" cy="448540"/>
        </a:xfrm>
        <a:custGeom>
          <a:avLst/>
          <a:gdLst/>
          <a:ahLst/>
          <a:cxnLst/>
          <a:rect l="0" t="0" r="0" b="0"/>
          <a:pathLst>
            <a:path>
              <a:moveTo>
                <a:pt x="0" y="448540"/>
              </a:moveTo>
              <a:lnTo>
                <a:pt x="318473" y="448540"/>
              </a:lnTo>
              <a:lnTo>
                <a:pt x="318473" y="0"/>
              </a:lnTo>
              <a:lnTo>
                <a:pt x="6369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09680" y="2527258"/>
        <a:ext cx="38951" cy="38951"/>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184995"/>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365288"/>
        <a:ext cx="36992" cy="36992"/>
      </dsp:txXfrm>
    </dsp:sp>
    <dsp:sp modelId="{C379D31D-F0B1-4D8B-9821-A9FAEB9E7D72}">
      <dsp:nvSpPr>
        <dsp:cNvPr id="0" name=""/>
        <dsp:cNvSpPr/>
      </dsp:nvSpPr>
      <dsp:spPr>
        <a:xfrm>
          <a:off x="4106128" y="797925"/>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973104"/>
        <a:ext cx="36712" cy="36712"/>
      </dsp:txXfrm>
    </dsp:sp>
    <dsp:sp modelId="{FE688B99-E1BC-4725-A9C4-CA7B84123D2E}">
      <dsp:nvSpPr>
        <dsp:cNvPr id="0" name=""/>
        <dsp:cNvSpPr/>
      </dsp:nvSpPr>
      <dsp:spPr>
        <a:xfrm>
          <a:off x="951593" y="1184995"/>
          <a:ext cx="623937" cy="1579472"/>
        </a:xfrm>
        <a:custGeom>
          <a:avLst/>
          <a:gdLst/>
          <a:ahLst/>
          <a:cxnLst/>
          <a:rect l="0" t="0" r="0" b="0"/>
          <a:pathLst>
            <a:path>
              <a:moveTo>
                <a:pt x="0" y="1579472"/>
              </a:moveTo>
              <a:lnTo>
                <a:pt x="311968" y="1579472"/>
              </a:lnTo>
              <a:lnTo>
                <a:pt x="311968" y="0"/>
              </a:lnTo>
              <a:lnTo>
                <a:pt x="62393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106" y="1932275"/>
        <a:ext cx="84912" cy="84912"/>
      </dsp:txXfrm>
    </dsp:sp>
    <dsp:sp modelId="{9713711F-BE59-4014-9144-532C54EF7BED}">
      <dsp:nvSpPr>
        <dsp:cNvPr id="0" name=""/>
        <dsp:cNvSpPr/>
      </dsp:nvSpPr>
      <dsp:spPr>
        <a:xfrm rot="16200000">
          <a:off x="-1266102" y="2288905"/>
          <a:ext cx="3484268" cy="9511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FAO and its activities in Viet Nam</a:t>
          </a:r>
          <a:endParaRPr lang="en-US" sz="2400" kern="1200" dirty="0"/>
        </a:p>
      </dsp:txBody>
      <dsp:txXfrm>
        <a:off x="-1266102" y="2288905"/>
        <a:ext cx="3484268" cy="951124"/>
      </dsp:txXfrm>
    </dsp:sp>
    <dsp:sp modelId="{232A1D29-5078-43BB-94DC-77034CB1F4C1}">
      <dsp:nvSpPr>
        <dsp:cNvPr id="0" name=""/>
        <dsp:cNvSpPr/>
      </dsp:nvSpPr>
      <dsp:spPr>
        <a:xfrm>
          <a:off x="1575531" y="881253"/>
          <a:ext cx="2530596" cy="60748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FAO</a:t>
          </a:r>
          <a:endParaRPr lang="en-US" sz="1900" kern="1200" dirty="0"/>
        </a:p>
      </dsp:txBody>
      <dsp:txXfrm>
        <a:off x="1575531" y="881253"/>
        <a:ext cx="2530596" cy="607483"/>
      </dsp:txXfrm>
    </dsp:sp>
    <dsp:sp modelId="{27669120-9F19-4918-A01D-003B87FA4381}">
      <dsp:nvSpPr>
        <dsp:cNvPr id="0" name=""/>
        <dsp:cNvSpPr/>
      </dsp:nvSpPr>
      <dsp:spPr>
        <a:xfrm>
          <a:off x="4730065" y="519236"/>
          <a:ext cx="3109704" cy="5573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formed in (1) </a:t>
          </a:r>
          <a:r>
            <a:rPr lang="en-US" sz="1900" b="1" kern="1200" dirty="0">
              <a:solidFill>
                <a:srgbClr val="BF0D5E"/>
              </a:solidFill>
            </a:rPr>
            <a:t>1945</a:t>
          </a:r>
        </a:p>
      </dsp:txBody>
      <dsp:txXfrm>
        <a:off x="4730065" y="519236"/>
        <a:ext cx="3109704" cy="557377"/>
      </dsp:txXfrm>
    </dsp:sp>
    <dsp:sp modelId="{A27C9553-F824-402E-BA5E-41A95BAA7C83}">
      <dsp:nvSpPr>
        <dsp:cNvPr id="0" name=""/>
        <dsp:cNvSpPr/>
      </dsp:nvSpPr>
      <dsp:spPr>
        <a:xfrm>
          <a:off x="4730065" y="1314395"/>
          <a:ext cx="3114228" cy="5363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main aim is to (2) </a:t>
          </a:r>
          <a:r>
            <a:rPr lang="en-US" sz="1900" b="1" kern="1200" dirty="0">
              <a:solidFill>
                <a:srgbClr val="BF0D5E"/>
              </a:solidFill>
            </a:rPr>
            <a:t>end hunger and poverty</a:t>
          </a:r>
        </a:p>
      </dsp:txBody>
      <dsp:txXfrm>
        <a:off x="4730065" y="1314395"/>
        <a:ext cx="3114228" cy="536357"/>
      </dsp:txXfrm>
    </dsp:sp>
    <dsp:sp modelId="{B18BA5A9-CB56-4F48-9F38-417244F6DD0A}">
      <dsp:nvSpPr>
        <dsp:cNvPr id="0" name=""/>
        <dsp:cNvSpPr/>
      </dsp:nvSpPr>
      <dsp:spPr>
        <a:xfrm>
          <a:off x="1803830" y="2484264"/>
          <a:ext cx="2306852" cy="5734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FAO in Viet Nam</a:t>
          </a:r>
          <a:endParaRPr lang="en-US" sz="1900" kern="1200" dirty="0"/>
        </a:p>
      </dsp:txBody>
      <dsp:txXfrm>
        <a:off x="1803830" y="2484264"/>
        <a:ext cx="2306852" cy="573480"/>
      </dsp:txXfrm>
    </dsp:sp>
    <dsp:sp modelId="{C0597773-060E-4DDB-BA52-8705CD64AF6E}">
      <dsp:nvSpPr>
        <dsp:cNvPr id="0" name=""/>
        <dsp:cNvSpPr/>
      </dsp:nvSpPr>
      <dsp:spPr>
        <a:xfrm>
          <a:off x="4747629" y="2063130"/>
          <a:ext cx="3121403" cy="518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started in (3) </a:t>
          </a:r>
          <a:r>
            <a:rPr lang="en-US" sz="1900" b="1" kern="1200" dirty="0">
              <a:solidFill>
                <a:srgbClr val="BF0D5E"/>
              </a:solidFill>
            </a:rPr>
            <a:t>1978</a:t>
          </a:r>
        </a:p>
      </dsp:txBody>
      <dsp:txXfrm>
        <a:off x="4747629" y="2063130"/>
        <a:ext cx="3121403" cy="518667"/>
      </dsp:txXfrm>
    </dsp:sp>
    <dsp:sp modelId="{C38C97CF-B8F4-478A-993C-899386141D9C}">
      <dsp:nvSpPr>
        <dsp:cNvPr id="0" name=""/>
        <dsp:cNvSpPr/>
      </dsp:nvSpPr>
      <dsp:spPr>
        <a:xfrm>
          <a:off x="4760326" y="2857680"/>
          <a:ext cx="3138530" cy="86554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has provided (4) </a:t>
          </a:r>
          <a:r>
            <a:rPr lang="en-US" sz="1900" b="1" kern="1200" dirty="0">
              <a:solidFill>
                <a:srgbClr val="BF0D5E"/>
              </a:solidFill>
            </a:rPr>
            <a:t>technical support and advice to the government</a:t>
          </a:r>
        </a:p>
      </dsp:txBody>
      <dsp:txXfrm>
        <a:off x="4760326" y="2857680"/>
        <a:ext cx="3138530" cy="865542"/>
      </dsp:txXfrm>
    </dsp:sp>
    <dsp:sp modelId="{D7058112-F4AB-4A4C-AA47-A6FD4D7B7F90}">
      <dsp:nvSpPr>
        <dsp:cNvPr id="0" name=""/>
        <dsp:cNvSpPr/>
      </dsp:nvSpPr>
      <dsp:spPr>
        <a:xfrm>
          <a:off x="1575531" y="4200054"/>
          <a:ext cx="2808373" cy="44762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Viet Nam’s participation</a:t>
          </a:r>
          <a:endParaRPr lang="en-US" sz="1900" kern="1200" dirty="0"/>
        </a:p>
      </dsp:txBody>
      <dsp:txXfrm>
        <a:off x="1575531" y="4200054"/>
        <a:ext cx="2808373" cy="447627"/>
      </dsp:txXfrm>
    </dsp:sp>
    <dsp:sp modelId="{EB0E72C6-A686-4EBF-B24E-60F24414E354}">
      <dsp:nvSpPr>
        <dsp:cNvPr id="0" name=""/>
        <dsp:cNvSpPr/>
      </dsp:nvSpPr>
      <dsp:spPr>
        <a:xfrm>
          <a:off x="4791929" y="3948305"/>
          <a:ext cx="3119687" cy="951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has participated in (5) </a:t>
          </a:r>
          <a:r>
            <a:rPr lang="en-US" b="1" dirty="0">
              <a:solidFill>
                <a:srgbClr val="BF0D5E"/>
              </a:solidFill>
            </a:rPr>
            <a:t>food security and nutrition activities</a:t>
          </a:r>
        </a:p>
      </dsp:txBody>
      <dsp:txXfrm>
        <a:off x="4791929" y="3948305"/>
        <a:ext cx="3119687" cy="95112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378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06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39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657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437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9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47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256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156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8577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73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82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7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6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2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29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0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01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1576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0902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3747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80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Listen and complete a conversation with the expressions from the box. Then </a:t>
            </a:r>
            <a:r>
              <a:rPr kumimoji="0" lang="en-US" sz="2400" b="1" i="0" u="none" strike="noStrike" kern="0" cap="none" spc="0" normalizeH="0" baseline="0" noProof="0" dirty="0" err="1">
                <a:ln>
                  <a:noFill/>
                </a:ln>
                <a:solidFill>
                  <a:srgbClr val="0FB7BD"/>
                </a:solidFill>
                <a:effectLst/>
                <a:uLnTx/>
                <a:uFillTx/>
                <a:latin typeface="Calibri"/>
                <a:ea typeface="Calibri"/>
                <a:cs typeface="Calibri"/>
                <a:sym typeface="Calibri"/>
              </a:rPr>
              <a:t>practise</a:t>
            </a: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 them in pairs.</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19" y="126170"/>
            <a:ext cx="5837231"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EVERYDAY ENGLISH</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53" name="Google Shape;153;p5"/>
          <p:cNvSpPr txBox="1"/>
          <p:nvPr/>
        </p:nvSpPr>
        <p:spPr>
          <a:xfrm>
            <a:off x="1902251" y="3224638"/>
            <a:ext cx="9019749" cy="3170058"/>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Lan, there'll be a talk about international </a:t>
            </a:r>
            <a:r>
              <a:rPr lang="en-US" sz="2000" dirty="0" err="1">
                <a:solidFill>
                  <a:schemeClr val="tx1"/>
                </a:solidFill>
                <a:latin typeface="Calibri" panose="020F0502020204030204" pitchFamily="34" charset="0"/>
                <a:ea typeface="Times New Roman"/>
                <a:cs typeface="Calibri" panose="020F0502020204030204" pitchFamily="34" charset="0"/>
                <a:sym typeface="Times New Roman"/>
              </a:rPr>
              <a:t>organisations</a:t>
            </a: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 in my school on Sunday morning. (1) _____________________?</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(2) ______________. Can you meet me outside the school gate? </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OK, see you at 8 a.m. on Sunday then.</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Yeah, I’ll be there on time. Bye.</a:t>
            </a:r>
          </a:p>
          <a:p>
            <a:pPr lvl="0">
              <a:buClr>
                <a:srgbClr val="833C0B"/>
              </a:buClr>
              <a:buSzPts val="2000"/>
            </a:pPr>
            <a:endParaRPr lang="en-US" sz="2000" dirty="0">
              <a:solidFill>
                <a:schemeClr val="tx1"/>
              </a:solidFill>
              <a:latin typeface="Calibri" panose="020F0502020204030204" pitchFamily="34" charset="0"/>
              <a:ea typeface="Times New Roman"/>
              <a:cs typeface="Calibri" panose="020F0502020204030204" pitchFamily="34" charset="0"/>
              <a:sym typeface="Times New Roman"/>
            </a:endParaRP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Nam, there's an art exhibition near my school. (3) ________________ this afternoon.</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Oh, (4) ____________________. I have to visit my grandparents today. </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Never mind. Another time, perhaps.</a:t>
            </a:r>
            <a:endParaRPr kumimoji="0" sz="2000" i="0" u="none" strike="noStrike" kern="0" cap="none" spc="0" normalizeH="0" baseline="0" noProof="0" dirty="0">
              <a:ln>
                <a:noFill/>
              </a:ln>
              <a:solidFill>
                <a:schemeClr val="tx1"/>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030681357"/>
              </p:ext>
            </p:extLst>
          </p:nvPr>
        </p:nvGraphicFramePr>
        <p:xfrm>
          <a:off x="2671011" y="1992911"/>
          <a:ext cx="6701162" cy="792480"/>
        </p:xfrm>
        <a:graphic>
          <a:graphicData uri="http://schemas.openxmlformats.org/drawingml/2006/table">
            <a:tbl>
              <a:tblPr firstRow="1" bandRow="1">
                <a:tableStyleId>{16D9F66E-5EB9-4882-86FB-DCBF35E3C3E4}</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dirty="0">
                          <a:sym typeface="Times New Roman"/>
                        </a:rPr>
                        <a:t>A. Yes, I’d love to</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ym typeface="Times New Roman"/>
                        </a:rPr>
                        <a:t>B. I’m sorry, but I can’t</a:t>
                      </a:r>
                      <a:endParaRPr lang="en-US" sz="2000" b="1" dirty="0">
                        <a:solidFill>
                          <a:schemeClr val="accent2">
                            <a:lumMod val="50000"/>
                          </a:schemeClr>
                        </a:solidFill>
                        <a:latin typeface="Calibri" panose="020F0502020204030204" pitchFamily="34" charset="0"/>
                        <a:cs typeface="Calibri" panose="020F0502020204030204" pitchFamily="34" charset="0"/>
                        <a:sym typeface="Times New Roman"/>
                      </a:endParaRPr>
                    </a:p>
                  </a:txBody>
                  <a:tcPr anchor="ctr"/>
                </a:tc>
                <a:extLst>
                  <a:ext uri="{0D108BD9-81ED-4DB2-BD59-A6C34878D82A}">
                    <a16:rowId xmlns:a16="http://schemas.microsoft.com/office/drawing/2014/main" val="3530168884"/>
                  </a:ext>
                </a:extLst>
              </a:tr>
              <a:tr h="376027">
                <a:tc>
                  <a:txBody>
                    <a:bodyPr/>
                    <a:lstStyle/>
                    <a:p>
                      <a:pPr algn="l"/>
                      <a:r>
                        <a:rPr lang="en-US" sz="2000" b="1" dirty="0">
                          <a:sym typeface="Times New Roman"/>
                        </a:rPr>
                        <a:t>C. Do you want to join me</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ym typeface="Times New Roman"/>
                        </a:rPr>
                        <a:t>D. Let’s go to see it</a:t>
                      </a:r>
                      <a:endParaRPr lang="en-US" sz="2000" b="1" dirty="0">
                        <a:solidFill>
                          <a:schemeClr val="accent2">
                            <a:lumMod val="50000"/>
                          </a:schemeClr>
                        </a:solidFill>
                        <a:latin typeface="Calibri" panose="020F0502020204030204" pitchFamily="34" charset="0"/>
                        <a:cs typeface="Calibri" panose="020F0502020204030204" pitchFamily="34" charset="0"/>
                        <a:sym typeface="Times New Roman"/>
                      </a:endParaRPr>
                    </a:p>
                  </a:txBody>
                  <a:tcPr anchor="ctr"/>
                </a:tc>
                <a:extLst>
                  <a:ext uri="{0D108BD9-81ED-4DB2-BD59-A6C34878D82A}">
                    <a16:rowId xmlns:a16="http://schemas.microsoft.com/office/drawing/2014/main" val="3306749718"/>
                  </a:ext>
                </a:extLst>
              </a:tr>
            </a:tbl>
          </a:graphicData>
        </a:graphic>
      </p:graphicFrame>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Rounded Rectangle 3"/>
          <p:cNvSpPr/>
          <p:nvPr/>
        </p:nvSpPr>
        <p:spPr>
          <a:xfrm>
            <a:off x="1612900" y="3159807"/>
            <a:ext cx="9702800" cy="1741231"/>
          </a:xfrm>
          <a:prstGeom prst="round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ounded Rectangle 11"/>
          <p:cNvSpPr/>
          <p:nvPr/>
        </p:nvSpPr>
        <p:spPr>
          <a:xfrm>
            <a:off x="1612900" y="5021295"/>
            <a:ext cx="9702800" cy="1438232"/>
          </a:xfrm>
          <a:prstGeom prst="round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 name="0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90795" y="272251"/>
            <a:ext cx="609600" cy="609600"/>
          </a:xfrm>
          <a:prstGeom prst="rect">
            <a:avLst/>
          </a:prstGeom>
        </p:spPr>
      </p:pic>
      <p:sp>
        <p:nvSpPr>
          <p:cNvPr id="6" name="TextBox 5"/>
          <p:cNvSpPr txBox="1"/>
          <p:nvPr/>
        </p:nvSpPr>
        <p:spPr>
          <a:xfrm>
            <a:off x="3363816" y="3536414"/>
            <a:ext cx="27321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Do you want to join me</a:t>
            </a:r>
          </a:p>
        </p:txBody>
      </p:sp>
      <p:sp>
        <p:nvSpPr>
          <p:cNvPr id="15" name="TextBox 14"/>
          <p:cNvSpPr txBox="1"/>
          <p:nvPr/>
        </p:nvSpPr>
        <p:spPr>
          <a:xfrm>
            <a:off x="2970116" y="3848190"/>
            <a:ext cx="27321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Yes, I’d love to</a:t>
            </a:r>
          </a:p>
        </p:txBody>
      </p:sp>
      <p:sp>
        <p:nvSpPr>
          <p:cNvPr id="16" name="TextBox 15"/>
          <p:cNvSpPr txBox="1"/>
          <p:nvPr/>
        </p:nvSpPr>
        <p:spPr>
          <a:xfrm>
            <a:off x="7779743" y="5065363"/>
            <a:ext cx="1948151"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Let’s go to see it</a:t>
            </a:r>
          </a:p>
        </p:txBody>
      </p:sp>
      <p:sp>
        <p:nvSpPr>
          <p:cNvPr id="17" name="TextBox 16"/>
          <p:cNvSpPr txBox="1"/>
          <p:nvPr/>
        </p:nvSpPr>
        <p:spPr>
          <a:xfrm>
            <a:off x="3429918" y="5669455"/>
            <a:ext cx="23384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I’m sorry, but I can’t</a:t>
            </a:r>
          </a:p>
        </p:txBody>
      </p:sp>
    </p:spTree>
    <p:extLst>
      <p:ext uri="{BB962C8B-B14F-4D97-AF65-F5344CB8AC3E}">
        <p14:creationId xmlns:p14="http://schemas.microsoft.com/office/powerpoint/2010/main" val="1115393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49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wipe(down)">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down)">
                                      <p:cBhvr>
                                        <p:cTn id="2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002108"/>
            <a:ext cx="9611133" cy="769401"/>
          </a:xfrm>
          <a:prstGeom prst="rect">
            <a:avLst/>
          </a:prstGeom>
          <a:noFill/>
          <a:ln>
            <a:noFill/>
          </a:ln>
        </p:spPr>
        <p:txBody>
          <a:bodyPr spcFirstLastPara="1" wrap="square" lIns="91425" tIns="45700" rIns="91425" bIns="45700" anchor="t" anchorCtr="0">
            <a:spAutoFit/>
          </a:bodyPr>
          <a:lstStyle/>
          <a:p>
            <a:pPr lvl="0"/>
            <a:r>
              <a:rPr lang="en-US" sz="2200" b="1" dirty="0">
                <a:solidFill>
                  <a:srgbClr val="0FB7BD"/>
                </a:solidFill>
                <a:latin typeface="Calibri"/>
                <a:ea typeface="Calibri"/>
                <a:cs typeface="Calibri"/>
                <a:sym typeface="Calibri"/>
              </a:rPr>
              <a:t>You want to invite a friend to join you in an activity. Work in pairs. Make similar conversations like the ones in 1. Use the useful expressions below to help you. </a:t>
            </a:r>
            <a:endParaRPr kumimoji="0" sz="22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9" name="Rounded Rectangle 3">
            <a:extLst>
              <a:ext uri="{FF2B5EF4-FFF2-40B4-BE49-F238E27FC236}">
                <a16:creationId xmlns:a16="http://schemas.microsoft.com/office/drawing/2014/main" id="{CE458761-B15C-4DC0-A40F-CE14B5BEE2E9}"/>
              </a:ext>
            </a:extLst>
          </p:cNvPr>
          <p:cNvSpPr/>
          <p:nvPr/>
        </p:nvSpPr>
        <p:spPr>
          <a:xfrm>
            <a:off x="937120" y="1977585"/>
            <a:ext cx="10378580" cy="453207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2400" b="1" dirty="0">
                <a:solidFill>
                  <a:schemeClr val="tx1"/>
                </a:solidFill>
                <a:latin typeface="Calibri" panose="020F0502020204030204" pitchFamily="34" charset="0"/>
                <a:cs typeface="Calibri" panose="020F0502020204030204" pitchFamily="34" charset="0"/>
              </a:rPr>
              <a:t>Game: Social butterfly</a:t>
            </a:r>
          </a:p>
          <a:p>
            <a:pPr algn="just"/>
            <a:r>
              <a:rPr lang="vi-VN" sz="2400" b="1" dirty="0">
                <a:solidFill>
                  <a:schemeClr val="tx1"/>
                </a:solidFill>
                <a:latin typeface="Calibri" panose="020F0502020204030204" pitchFamily="34" charset="0"/>
                <a:cs typeface="Calibri" panose="020F0502020204030204" pitchFamily="34" charset="0"/>
              </a:rPr>
              <a:t>Step 1: </a:t>
            </a:r>
            <a:r>
              <a:rPr lang="vi-VN" sz="2400" dirty="0">
                <a:solidFill>
                  <a:schemeClr val="tx1"/>
                </a:solidFill>
                <a:latin typeface="Calibri" panose="020F0502020204030204" pitchFamily="34" charset="0"/>
                <a:cs typeface="Calibri" panose="020F0502020204030204" pitchFamily="34" charset="0"/>
              </a:rPr>
              <a:t>Take out a piece of paper and create an event that you like (</a:t>
            </a:r>
            <a:r>
              <a:rPr lang="en-US" sz="2400" dirty="0">
                <a:solidFill>
                  <a:schemeClr val="tx1"/>
                </a:solidFill>
                <a:latin typeface="Calibri" panose="020F0502020204030204" pitchFamily="34" charset="0"/>
                <a:cs typeface="Calibri" panose="020F0502020204030204" pitchFamily="34" charset="0"/>
              </a:rPr>
              <a:t>write down the place and time of that event</a:t>
            </a:r>
            <a:r>
              <a:rPr lang="vi-VN" sz="2400" dirty="0">
                <a:solidFill>
                  <a:schemeClr val="tx1"/>
                </a:solidFill>
                <a:latin typeface="Calibri" panose="020F0502020204030204" pitchFamily="34" charset="0"/>
                <a:cs typeface="Calibri" panose="020F0502020204030204" pitchFamily="34" charset="0"/>
              </a:rPr>
              <a:t>, and a list of people you want to invite)</a:t>
            </a:r>
          </a:p>
          <a:p>
            <a:pPr algn="just"/>
            <a:r>
              <a:rPr lang="vi-VN" sz="2400" dirty="0">
                <a:solidFill>
                  <a:schemeClr val="tx1"/>
                </a:solidFill>
                <a:latin typeface="Calibri" panose="020F0502020204030204" pitchFamily="34" charset="0"/>
                <a:cs typeface="Calibri" panose="020F0502020204030204" pitchFamily="34" charset="0"/>
              </a:rPr>
              <a:t>Eg. Blackpink concert – at My Dinh Stadium, next Saturday (April 16).</a:t>
            </a:r>
          </a:p>
          <a:p>
            <a:pPr algn="just"/>
            <a:r>
              <a:rPr lang="vi-VN" sz="2400" b="1" dirty="0">
                <a:solidFill>
                  <a:schemeClr val="tx1"/>
                </a:solidFill>
                <a:latin typeface="Calibri" panose="020F0502020204030204" pitchFamily="34" charset="0"/>
                <a:cs typeface="Calibri" panose="020F0502020204030204" pitchFamily="34" charset="0"/>
              </a:rPr>
              <a:t>Step 2</a:t>
            </a:r>
            <a:r>
              <a:rPr lang="vi-VN" sz="2400" dirty="0">
                <a:solidFill>
                  <a:schemeClr val="tx1"/>
                </a:solidFill>
                <a:latin typeface="Calibri" panose="020F0502020204030204" pitchFamily="34" charset="0"/>
                <a:cs typeface="Calibri" panose="020F0502020204030204" pitchFamily="34" charset="0"/>
              </a:rPr>
              <a:t>: Go around the class and invite people from your “guest list” to join you. </a:t>
            </a:r>
            <a:r>
              <a:rPr lang="vi-VN" sz="2400" b="1" u="sng" dirty="0">
                <a:solidFill>
                  <a:schemeClr val="tx1"/>
                </a:solidFill>
                <a:latin typeface="Calibri" panose="020F0502020204030204" pitchFamily="34" charset="0"/>
                <a:cs typeface="Calibri" panose="020F0502020204030204" pitchFamily="34" charset="0"/>
              </a:rPr>
              <a:t>Invite as many as you can</a:t>
            </a:r>
            <a:r>
              <a:rPr lang="vi-VN" sz="2400" b="1" dirty="0">
                <a:solidFill>
                  <a:schemeClr val="tx1"/>
                </a:solidFill>
                <a:latin typeface="Calibri" panose="020F0502020204030204" pitchFamily="34" charset="0"/>
                <a:cs typeface="Calibri" panose="020F0502020204030204" pitchFamily="34" charset="0"/>
              </a:rPr>
              <a:t> </a:t>
            </a:r>
            <a:r>
              <a:rPr lang="vi-VN" sz="2400" dirty="0">
                <a:solidFill>
                  <a:schemeClr val="tx1"/>
                </a:solidFill>
                <a:latin typeface="Calibri" panose="020F0502020204030204" pitchFamily="34" charset="0"/>
                <a:cs typeface="Calibri" panose="020F0502020204030204" pitchFamily="34" charset="0"/>
              </a:rPr>
              <a:t>and write their names in your list!</a:t>
            </a:r>
          </a:p>
          <a:p>
            <a:pPr algn="just"/>
            <a:r>
              <a:rPr lang="vi-VN" sz="2400" b="1" dirty="0">
                <a:solidFill>
                  <a:schemeClr val="tx1"/>
                </a:solidFill>
                <a:latin typeface="Calibri" panose="020F0502020204030204" pitchFamily="34" charset="0"/>
                <a:cs typeface="Calibri" panose="020F0502020204030204" pitchFamily="34" charset="0"/>
              </a:rPr>
              <a:t>Step 3: </a:t>
            </a:r>
            <a:r>
              <a:rPr lang="vi-VN" sz="2400" dirty="0">
                <a:solidFill>
                  <a:schemeClr val="tx1"/>
                </a:solidFill>
                <a:latin typeface="Calibri" panose="020F0502020204030204" pitchFamily="34" charset="0"/>
                <a:cs typeface="Calibri" panose="020F0502020204030204" pitchFamily="34" charset="0"/>
              </a:rPr>
              <a:t>If you accept others’ invitation, write their events in your own </a:t>
            </a:r>
            <a:r>
              <a:rPr lang="en-US" sz="2400" dirty="0">
                <a:solidFill>
                  <a:schemeClr val="tx1"/>
                </a:solidFill>
                <a:latin typeface="Calibri" panose="020F0502020204030204" pitchFamily="34" charset="0"/>
                <a:cs typeface="Calibri" panose="020F0502020204030204" pitchFamily="34" charset="0"/>
              </a:rPr>
              <a:t>schedule</a:t>
            </a:r>
            <a:r>
              <a:rPr lang="vi-VN" sz="2400" dirty="0">
                <a:solidFill>
                  <a:schemeClr val="tx1"/>
                </a:solidFill>
                <a:latin typeface="Calibri" panose="020F0502020204030204" pitchFamily="34" charset="0"/>
                <a:cs typeface="Calibri" panose="020F0502020204030204" pitchFamily="34" charset="0"/>
              </a:rPr>
              <a:t> to share later.</a:t>
            </a:r>
            <a:endParaRPr lang="vi-VN" sz="2400" b="1" dirty="0">
              <a:solidFill>
                <a:schemeClr val="tx1"/>
              </a:solidFill>
              <a:latin typeface="Calibri" panose="020F0502020204030204" pitchFamily="34" charset="0"/>
              <a:cs typeface="Calibri" panose="020F0502020204030204" pitchFamily="34" charset="0"/>
            </a:endParaRPr>
          </a:p>
          <a:p>
            <a:pPr algn="just"/>
            <a:r>
              <a:rPr lang="vi-VN" sz="2400" b="1" u="sng" dirty="0">
                <a:solidFill>
                  <a:schemeClr val="tx1"/>
                </a:solidFill>
                <a:latin typeface="Calibri" panose="020F0502020204030204" pitchFamily="34" charset="0"/>
                <a:cs typeface="Calibri" panose="020F0502020204030204" pitchFamily="34" charset="0"/>
              </a:rPr>
              <a:t>Note</a:t>
            </a:r>
            <a:r>
              <a:rPr lang="vi-VN" sz="2400" b="1" dirty="0">
                <a:solidFill>
                  <a:schemeClr val="tx1"/>
                </a:solidFill>
                <a:latin typeface="Calibri" panose="020F0502020204030204" pitchFamily="34" charset="0"/>
                <a:cs typeface="Calibri" panose="020F0502020204030204" pitchFamily="34" charset="0"/>
              </a:rPr>
              <a:t>: </a:t>
            </a:r>
            <a:r>
              <a:rPr lang="vi-VN" sz="2400" i="1" dirty="0">
                <a:solidFill>
                  <a:schemeClr val="tx1"/>
                </a:solidFill>
                <a:latin typeface="Calibri" panose="020F0502020204030204" pitchFamily="34" charset="0"/>
                <a:cs typeface="Calibri" panose="020F0502020204030204" pitchFamily="34" charset="0"/>
              </a:rPr>
              <a:t>O</a:t>
            </a:r>
            <a:r>
              <a:rPr lang="en-US" sz="2400" i="1" dirty="0" err="1">
                <a:solidFill>
                  <a:schemeClr val="tx1"/>
                </a:solidFill>
                <a:latin typeface="Calibri" panose="020F0502020204030204" pitchFamily="34" charset="0"/>
                <a:cs typeface="Calibri" panose="020F0502020204030204" pitchFamily="34" charset="0"/>
              </a:rPr>
              <a:t>nly</a:t>
            </a:r>
            <a:r>
              <a:rPr lang="en-US" sz="2400" i="1" dirty="0">
                <a:solidFill>
                  <a:schemeClr val="tx1"/>
                </a:solidFill>
                <a:latin typeface="Calibri" panose="020F0502020204030204" pitchFamily="34" charset="0"/>
                <a:cs typeface="Calibri" panose="020F0502020204030204" pitchFamily="34" charset="0"/>
              </a:rPr>
              <a:t> accept an invitation if y</a:t>
            </a:r>
            <a:r>
              <a:rPr lang="vi-VN" sz="2400" i="1" dirty="0">
                <a:solidFill>
                  <a:schemeClr val="tx1"/>
                </a:solidFill>
                <a:latin typeface="Calibri" panose="020F0502020204030204" pitchFamily="34" charset="0"/>
                <a:cs typeface="Calibri" panose="020F0502020204030204" pitchFamily="34" charset="0"/>
              </a:rPr>
              <a:t>ou</a:t>
            </a:r>
            <a:r>
              <a:rPr lang="en-US" sz="2400" i="1" dirty="0">
                <a:solidFill>
                  <a:schemeClr val="tx1"/>
                </a:solidFill>
                <a:latin typeface="Calibri" panose="020F0502020204030204" pitchFamily="34" charset="0"/>
                <a:cs typeface="Calibri" panose="020F0502020204030204" pitchFamily="34" charset="0"/>
              </a:rPr>
              <a:t> really want to go and are free at that time. If not, decline the invitation and give an excuse</a:t>
            </a:r>
            <a:r>
              <a:rPr lang="vi-VN"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87706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012445756"/>
              </p:ext>
            </p:extLst>
          </p:nvPr>
        </p:nvGraphicFramePr>
        <p:xfrm>
          <a:off x="1701798" y="2057400"/>
          <a:ext cx="8788401" cy="3848100"/>
        </p:xfrm>
        <a:graphic>
          <a:graphicData uri="http://schemas.openxmlformats.org/drawingml/2006/table">
            <a:tbl>
              <a:tblPr firstRow="1" bandRow="1">
                <a:tableStyleId>{5C22544A-7EE6-4342-B048-85BDC9FD1C3A}</a:tableStyleId>
              </a:tblPr>
              <a:tblGrid>
                <a:gridCol w="2929467">
                  <a:extLst>
                    <a:ext uri="{9D8B030D-6E8A-4147-A177-3AD203B41FA5}">
                      <a16:colId xmlns:a16="http://schemas.microsoft.com/office/drawing/2014/main" val="2239979863"/>
                    </a:ext>
                  </a:extLst>
                </a:gridCol>
                <a:gridCol w="2929467">
                  <a:extLst>
                    <a:ext uri="{9D8B030D-6E8A-4147-A177-3AD203B41FA5}">
                      <a16:colId xmlns:a16="http://schemas.microsoft.com/office/drawing/2014/main" val="2015799312"/>
                    </a:ext>
                  </a:extLst>
                </a:gridCol>
                <a:gridCol w="2929467">
                  <a:extLst>
                    <a:ext uri="{9D8B030D-6E8A-4147-A177-3AD203B41FA5}">
                      <a16:colId xmlns:a16="http://schemas.microsoft.com/office/drawing/2014/main" val="1340689377"/>
                    </a:ext>
                  </a:extLst>
                </a:gridCol>
              </a:tblGrid>
              <a:tr h="457695">
                <a:tc gridSpan="3">
                  <a:txBody>
                    <a:bodyPr/>
                    <a:lstStyle/>
                    <a:p>
                      <a:pPr algn="ctr"/>
                      <a:r>
                        <a:rPr lang="en-US" sz="1600" b="1" dirty="0"/>
                        <a:t>Useful expressions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12101504"/>
                  </a:ext>
                </a:extLst>
              </a:tr>
              <a:tr h="457695">
                <a:tc>
                  <a:txBody>
                    <a:bodyPr/>
                    <a:lstStyle/>
                    <a:p>
                      <a:pPr algn="ctr"/>
                      <a:r>
                        <a:rPr lang="en-US" sz="1600" b="1" dirty="0"/>
                        <a:t>Making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gridSpan="2">
                  <a:txBody>
                    <a:bodyPr/>
                    <a:lstStyle/>
                    <a:p>
                      <a:pPr algn="ctr"/>
                      <a:r>
                        <a:rPr lang="en-US" sz="1600" b="1" dirty="0"/>
                        <a:t>Responding to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270896927"/>
                  </a:ext>
                </a:extLst>
              </a:tr>
              <a:tr h="457695">
                <a:tc>
                  <a:txBody>
                    <a:bodyPr/>
                    <a:lstStyle/>
                    <a:p>
                      <a:pPr algn="ctr"/>
                      <a:endParaRPr lang="en-US" sz="1600" b="1">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dirty="0"/>
                        <a:t>Accepting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dirty="0"/>
                        <a:t>Declining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20371238"/>
                  </a:ext>
                </a:extLst>
              </a:tr>
              <a:tr h="1110584">
                <a:tc>
                  <a:txBody>
                    <a:bodyPr/>
                    <a:lstStyle/>
                    <a:p>
                      <a:pPr algn="l"/>
                      <a:r>
                        <a:rPr lang="en-US" sz="1600" b="1" dirty="0"/>
                        <a:t>Informal </a:t>
                      </a:r>
                    </a:p>
                    <a:p>
                      <a:pPr algn="l"/>
                      <a:r>
                        <a:rPr lang="en-US" sz="1600" dirty="0"/>
                        <a:t>• Do you want to …? </a:t>
                      </a:r>
                    </a:p>
                    <a:p>
                      <a:pPr algn="l"/>
                      <a:r>
                        <a:rPr lang="en-US" sz="1600" dirty="0"/>
                        <a:t>• Do you feel like …? </a:t>
                      </a:r>
                    </a:p>
                    <a:p>
                      <a:pPr algn="l"/>
                      <a:r>
                        <a:rPr lang="en-US" sz="1600" dirty="0"/>
                        <a:t>• Let’s go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t>Informal </a:t>
                      </a:r>
                    </a:p>
                    <a:p>
                      <a:pPr algn="l"/>
                      <a:r>
                        <a:rPr lang="en-US" sz="1600" dirty="0"/>
                        <a:t>• Sure. I'll be there. </a:t>
                      </a:r>
                    </a:p>
                    <a:p>
                      <a:pPr algn="l"/>
                      <a:r>
                        <a:rPr lang="en-US" sz="1600" dirty="0"/>
                        <a:t>• Yes, I’d love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t>Informal </a:t>
                      </a:r>
                    </a:p>
                    <a:p>
                      <a:pPr algn="l"/>
                      <a:r>
                        <a:rPr lang="en-US" sz="1600" dirty="0"/>
                        <a:t>• I'm sorry, but I can't. </a:t>
                      </a:r>
                    </a:p>
                    <a:p>
                      <a:pPr algn="l"/>
                      <a:r>
                        <a:rPr lang="en-US" sz="1600" dirty="0"/>
                        <a:t>• Sorry, maybe next time.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090553"/>
                  </a:ext>
                </a:extLst>
              </a:tr>
              <a:tr h="136443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Formal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Would you like to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Would you care to …?</a:t>
                      </a:r>
                      <a:endParaRPr lang="en-US" sz="1600" dirty="0">
                        <a:solidFill>
                          <a:schemeClr val="accent2">
                            <a:lumMod val="50000"/>
                          </a:schemeClr>
                        </a:solidFill>
                      </a:endParaRPr>
                    </a:p>
                  </a:txBody>
                  <a:tcPr/>
                </a:tc>
                <a:tc>
                  <a:txBody>
                    <a:bodyPr/>
                    <a:lstStyle/>
                    <a:p>
                      <a:pPr algn="l"/>
                      <a:r>
                        <a:rPr lang="en-US" sz="1600" b="1" dirty="0"/>
                        <a:t>Formal </a:t>
                      </a:r>
                    </a:p>
                    <a:p>
                      <a:pPr algn="l"/>
                      <a:r>
                        <a:rPr lang="en-US" sz="1600" dirty="0"/>
                        <a:t>• I would be delighted. </a:t>
                      </a:r>
                    </a:p>
                    <a:p>
                      <a:pPr algn="l"/>
                      <a:r>
                        <a:rPr lang="en-US" sz="1600" dirty="0"/>
                        <a:t>• Thank you very much for inviting me</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Formal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Oh, I'd love to, but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That's very kind of you, but …</a:t>
                      </a:r>
                    </a:p>
                    <a:p>
                      <a:pPr algn="l"/>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5386810"/>
                  </a:ext>
                </a:extLst>
              </a:tr>
            </a:tbl>
          </a:graphicData>
        </a:graphic>
      </p:graphicFrame>
      <p:sp>
        <p:nvSpPr>
          <p:cNvPr id="9" name="Google Shape;152;p5"/>
          <p:cNvSpPr txBox="1"/>
          <p:nvPr/>
        </p:nvSpPr>
        <p:spPr>
          <a:xfrm>
            <a:off x="596619" y="126170"/>
            <a:ext cx="5837231"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EVERYDAY ENGLISH</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37195322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39495187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5" name="Rectangle 4"/>
          <p:cNvSpPr/>
          <p:nvPr/>
        </p:nvSpPr>
        <p:spPr>
          <a:xfrm>
            <a:off x="487293" y="1562594"/>
            <a:ext cx="11499899" cy="5170646"/>
          </a:xfrm>
          <a:prstGeom prst="rect">
            <a:avLst/>
          </a:prstGeom>
        </p:spPr>
        <p:txBody>
          <a:bodyPr wrap="square">
            <a:spAutoFit/>
          </a:bodyPr>
          <a:lstStyle/>
          <a:p>
            <a:pPr algn="ctr">
              <a:lnSpc>
                <a:spcPct val="150000"/>
              </a:lnSpc>
            </a:pPr>
            <a:r>
              <a:rPr lang="en-US" sz="2000" b="1" dirty="0">
                <a:solidFill>
                  <a:schemeClr val="tx1"/>
                </a:solidFill>
                <a:latin typeface="Calibri" panose="020F0502020204030204" pitchFamily="34" charset="0"/>
                <a:cs typeface="Calibri" panose="020F0502020204030204" pitchFamily="34" charset="0"/>
              </a:rPr>
              <a:t>FAO and its activities in Viet Nam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The Food and Agriculture </a:t>
            </a:r>
            <a:r>
              <a:rPr lang="en-US" sz="2000" dirty="0" err="1">
                <a:solidFill>
                  <a:schemeClr val="tx1"/>
                </a:solidFill>
                <a:latin typeface="Calibri" panose="020F0502020204030204" pitchFamily="34" charset="0"/>
                <a:cs typeface="Calibri" panose="020F0502020204030204" pitchFamily="34" charset="0"/>
              </a:rPr>
              <a:t>Organisation</a:t>
            </a:r>
            <a:r>
              <a:rPr lang="en-US" sz="2000" dirty="0">
                <a:solidFill>
                  <a:schemeClr val="tx1"/>
                </a:solidFill>
                <a:latin typeface="Calibri" panose="020F0502020204030204" pitchFamily="34" charset="0"/>
                <a:cs typeface="Calibri" panose="020F0502020204030204" pitchFamily="34" charset="0"/>
              </a:rPr>
              <a:t> (FAO) of the United Nations was formed in 1945. Its main aim is to end hunger and poverty by making sure all people have access to healthy food. It hopes to raise the levels of nutrition and the standard of living in its member countries. It also tries to improve the production of food and agricultural products, and make sure they reach all groups of society.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FAO started working in Viet Nam in 1978. Since then, it has provided Viet Nam with technical support and advice to the government in the field of agriculture. It has also helped Viet Nam carry out hundreds of projects in different areas.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In response to FAO’s support, Viet Nam has actively participated in FAO activities, including food security and nutrition. Food security means that all people have access to enough and safe food while good nutrition or getting the right type of food is essential for normal growth and development.</a:t>
            </a:r>
          </a:p>
        </p:txBody>
      </p:sp>
    </p:spTree>
    <p:extLst>
      <p:ext uri="{BB962C8B-B14F-4D97-AF65-F5344CB8AC3E}">
        <p14:creationId xmlns:p14="http://schemas.microsoft.com/office/powerpoint/2010/main" val="105408743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FFFFFF"/>
                </a:solidFill>
              </a:rPr>
              <a:t>CULTURE	</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3292262067"/>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459689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noProof="0"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2700553164"/>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685021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4">
            <a:alphaModFix/>
          </a:blip>
          <a:srcRect/>
          <a:stretch/>
        </p:blipFill>
        <p:spPr>
          <a:xfrm>
            <a:off x="-1" y="0"/>
            <a:ext cx="12192001" cy="898672"/>
          </a:xfrm>
          <a:prstGeom prst="rect">
            <a:avLst/>
          </a:prstGeom>
          <a:noFill/>
          <a:ln>
            <a:noFill/>
          </a:ln>
        </p:spPr>
      </p:pic>
      <p:sp>
        <p:nvSpPr>
          <p:cNvPr id="151" name="Google Shape;151;p5"/>
          <p:cNvSpPr txBox="1"/>
          <p:nvPr/>
        </p:nvSpPr>
        <p:spPr>
          <a:xfrm>
            <a:off x="1431677" y="1039279"/>
            <a:ext cx="9823203"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Work in pairs. Use the diagram in</a:t>
            </a:r>
            <a:r>
              <a:rPr lang="vi-VN" sz="2400" b="1" dirty="0">
                <a:solidFill>
                  <a:srgbClr val="0FB7BD"/>
                </a:solidFill>
                <a:latin typeface="Calibri"/>
                <a:ea typeface="Calibri"/>
                <a:cs typeface="Calibri"/>
                <a:sym typeface="Calibri"/>
              </a:rPr>
              <a:t> Task</a:t>
            </a:r>
            <a:r>
              <a:rPr lang="en-US" sz="2400" b="1" dirty="0">
                <a:solidFill>
                  <a:srgbClr val="0FB7BD"/>
                </a:solidFill>
                <a:latin typeface="Calibri"/>
                <a:ea typeface="Calibri"/>
                <a:cs typeface="Calibri"/>
                <a:sym typeface="Calibri"/>
              </a:rPr>
              <a:t> 1 to talk about FAO and its activities in Viet Nam.</a:t>
            </a:r>
            <a:endPar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20189254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081381" y="55389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stCxn id="129" idx="3"/>
            <a:endCxn id="138" idx="0"/>
          </p:cNvCxnSpPr>
          <p:nvPr/>
        </p:nvCxnSpPr>
        <p:spPr>
          <a:xfrm>
            <a:off x="3284937" y="4434217"/>
            <a:ext cx="887944" cy="1104750"/>
          </a:xfrm>
          <a:prstGeom prst="curvedConnector2">
            <a:avLst/>
          </a:prstGeom>
          <a:noFill/>
          <a:ln w="57150" cap="flat" cmpd="sng">
            <a:solidFill>
              <a:srgbClr val="006673"/>
            </a:solidFill>
            <a:prstDash val="solid"/>
            <a:miter lim="800000"/>
            <a:headEnd type="none" w="sm" len="sm"/>
            <a:tailEnd type="triangle" w="med" len="med"/>
          </a:ln>
        </p:spPr>
      </p:cxn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3" y="5483374"/>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lang="en-US" sz="1800" dirty="0">
                <a:solidFill>
                  <a:srgbClr val="006673"/>
                </a:solidFill>
                <a:latin typeface="Calibri"/>
                <a:ea typeface="Calibri"/>
                <a:cs typeface="Calibri"/>
                <a:sym typeface="Calibri"/>
              </a:rPr>
              <a:t>Wrap-up</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39675630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1" dirty="0">
                <a:solidFill>
                  <a:srgbClr val="F26532"/>
                </a:solidFill>
              </a:rPr>
              <a:t>Wrap-up</a:t>
            </a:r>
            <a:endParaRPr dirty="0"/>
          </a:p>
        </p:txBody>
      </p:sp>
      <p:sp>
        <p:nvSpPr>
          <p:cNvPr id="382" name="Google Shape;382;p20"/>
          <p:cNvSpPr txBox="1"/>
          <p:nvPr/>
        </p:nvSpPr>
        <p:spPr>
          <a:xfrm>
            <a:off x="1358390" y="2317712"/>
            <a:ext cx="9382536" cy="1569620"/>
          </a:xfrm>
          <a:prstGeom prst="rect">
            <a:avLst/>
          </a:prstGeom>
          <a:noFill/>
          <a:ln>
            <a:noFill/>
          </a:ln>
        </p:spPr>
        <p:txBody>
          <a:bodyPr spcFirstLastPara="1" wrap="square" lIns="91425" tIns="45700" rIns="91425" bIns="45700" anchor="t" anchorCtr="0">
            <a:spAutoFit/>
          </a:bodyPr>
          <a:lstStyle/>
          <a:p>
            <a:pPr marL="285750" lvl="0" indent="-285750">
              <a:buClrTx/>
              <a:buSzPts val="3200"/>
              <a:buFont typeface="Arial"/>
              <a:buChar char="•"/>
            </a:pPr>
            <a:r>
              <a:rPr lang="vi-VN" sz="3200" dirty="0">
                <a:solidFill>
                  <a:schemeClr val="tx1"/>
                </a:solidFill>
                <a:latin typeface="Calibri"/>
                <a:ea typeface="Calibri"/>
                <a:cs typeface="Calibri"/>
                <a:sym typeface="Calibri"/>
              </a:rPr>
              <a:t>Communication: Making and responding to invitations</a:t>
            </a:r>
          </a:p>
          <a:p>
            <a:pPr marL="285750" lvl="0" indent="-285750">
              <a:buClrTx/>
              <a:buSzPts val="3200"/>
              <a:buFont typeface="Arial"/>
              <a:buChar char="•"/>
            </a:pPr>
            <a:r>
              <a:rPr lang="vi-VN" sz="3200" dirty="0">
                <a:solidFill>
                  <a:schemeClr val="tx1"/>
                </a:solidFill>
                <a:latin typeface="Calibri"/>
                <a:ea typeface="Calibri"/>
                <a:cs typeface="Calibri"/>
                <a:sym typeface="Calibri"/>
              </a:rPr>
              <a:t>Culture: FAO and its activities in Viet</a:t>
            </a:r>
            <a:r>
              <a:rPr lang="en-US" sz="3200" dirty="0">
                <a:solidFill>
                  <a:schemeClr val="tx1"/>
                </a:solidFill>
                <a:latin typeface="Calibri"/>
                <a:ea typeface="Calibri"/>
                <a:cs typeface="Calibri"/>
                <a:sym typeface="Calibri"/>
              </a:rPr>
              <a:t> N</a:t>
            </a:r>
            <a:r>
              <a:rPr lang="vi-VN" sz="3200" dirty="0">
                <a:solidFill>
                  <a:schemeClr val="tx1"/>
                </a:solidFill>
                <a:latin typeface="Calibri"/>
                <a:ea typeface="Calibri"/>
                <a:cs typeface="Calibri"/>
                <a:sym typeface="Calibri"/>
              </a:rPr>
              <a:t>am</a:t>
            </a:r>
            <a:endParaRPr lang="en-US"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40989195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8" name="Google Shape;98;p2"/>
          <p:cNvSpPr txBox="1"/>
          <p:nvPr/>
        </p:nvSpPr>
        <p:spPr>
          <a:xfrm>
            <a:off x="1027615" y="401671"/>
            <a:ext cx="1478856" cy="138495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rPr>
              <a:t>7</a:t>
            </a:r>
            <a:endParaRPr dirty="0"/>
          </a:p>
        </p:txBody>
      </p:sp>
      <p:sp>
        <p:nvSpPr>
          <p:cNvPr id="99" name="Google Shape;99;p2"/>
          <p:cNvSpPr txBox="1"/>
          <p:nvPr/>
        </p:nvSpPr>
        <p:spPr>
          <a:xfrm>
            <a:off x="3244104" y="450117"/>
            <a:ext cx="7512795" cy="1138733"/>
          </a:xfrm>
          <a:prstGeom prst="rect">
            <a:avLst/>
          </a:prstGeom>
          <a:noFill/>
          <a:ln>
            <a:noFill/>
          </a:ln>
        </p:spPr>
        <p:txBody>
          <a:bodyPr spcFirstLastPara="1" wrap="square" lIns="91425" tIns="45700" rIns="91425" bIns="45700" anchor="t" anchorCtr="0">
            <a:spAutoFit/>
          </a:bodyPr>
          <a:lstStyle/>
          <a:p>
            <a:pPr lvl="0"/>
            <a:r>
              <a:rPr lang="en-US" sz="3400" dirty="0">
                <a:solidFill>
                  <a:schemeClr val="lt1"/>
                </a:solidFill>
              </a:rPr>
              <a:t>VIET NAM AND INTERNATIONAL ORGANISATIONS</a:t>
            </a:r>
          </a:p>
        </p:txBody>
      </p:sp>
      <p:sp>
        <p:nvSpPr>
          <p:cNvPr id="100" name="Google Shape;100;p2"/>
          <p:cNvSpPr txBox="1"/>
          <p:nvPr/>
        </p:nvSpPr>
        <p:spPr>
          <a:xfrm>
            <a:off x="6337654" y="2786581"/>
            <a:ext cx="3394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LISTENING</a:t>
            </a:r>
            <a:endParaRPr dirty="0"/>
          </a:p>
        </p:txBody>
      </p:sp>
      <p:sp>
        <p:nvSpPr>
          <p:cNvPr id="101" name="Google Shape;101;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122515" y="2767704"/>
            <a:ext cx="3208247"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dirty="0">
                <a:solidFill>
                  <a:srgbClr val="048DA4"/>
                </a:solidFill>
                <a:latin typeface="Bookman Old Style"/>
                <a:ea typeface="Bookman Old Style"/>
                <a:cs typeface="Bookman Old Style"/>
                <a:sym typeface="Bookman Old Style"/>
              </a:rPr>
              <a:t>LESSON 5</a:t>
            </a:r>
            <a:endParaRPr dirty="0"/>
          </a:p>
        </p:txBody>
      </p:sp>
      <p:sp>
        <p:nvSpPr>
          <p:cNvPr id="13" name="Google Shape;93;p2"/>
          <p:cNvSpPr/>
          <p:nvPr/>
        </p:nvSpPr>
        <p:spPr>
          <a:xfrm>
            <a:off x="5345116" y="2786581"/>
            <a:ext cx="52339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01;p2"/>
          <p:cNvSpPr txBox="1"/>
          <p:nvPr/>
        </p:nvSpPr>
        <p:spPr>
          <a:xfrm>
            <a:off x="5421580" y="2900272"/>
            <a:ext cx="512483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rPr>
              <a:t>COMMUNICATION AND CULTURE / CLIL</a:t>
            </a:r>
            <a:endParaRPr sz="2000" b="1" dirty="0">
              <a:solidFill>
                <a:schemeClr val="lt1"/>
              </a:solidFill>
              <a:sym typeface="Arial"/>
            </a:endParaRPr>
          </a:p>
        </p:txBody>
      </p:sp>
      <p:sp>
        <p:nvSpPr>
          <p:cNvPr id="15"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03;p2"/>
          <p:cNvSpPr txBox="1"/>
          <p:nvPr/>
        </p:nvSpPr>
        <p:spPr>
          <a:xfrm>
            <a:off x="2180643" y="2823329"/>
            <a:ext cx="3208247" cy="5539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dirty="0">
                <a:solidFill>
                  <a:srgbClr val="048DA4"/>
                </a:solidFill>
                <a:latin typeface="Bookman Old Style"/>
                <a:ea typeface="Bookman Old Style"/>
                <a:cs typeface="Bookman Old Style"/>
                <a:sym typeface="Bookman Old Style"/>
              </a:rPr>
              <a:t>LESSON 7</a:t>
            </a:r>
            <a:endParaRPr sz="3000" dirty="0">
              <a:solidFill>
                <a:srgbClr val="048DA4"/>
              </a:solidFill>
              <a:latin typeface="Bookman Old Style"/>
              <a:ea typeface="Bookman Old Style"/>
              <a:cs typeface="Bookman Old Style"/>
              <a:sym typeface="Bookman Old Style"/>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dirty="0">
                <a:solidFill>
                  <a:schemeClr val="lt1"/>
                </a:solidFill>
                <a:latin typeface="Open Sans"/>
                <a:ea typeface="Open Sans"/>
                <a:cs typeface="Open Sans"/>
                <a:sym typeface="Open Sans"/>
              </a:rPr>
              <a:t>2</a:t>
            </a:r>
            <a:endParaRPr sz="4000" b="1" dirty="0">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Homework</a:t>
            </a:r>
            <a:endParaRPr dirty="0"/>
          </a:p>
        </p:txBody>
      </p:sp>
      <p:sp>
        <p:nvSpPr>
          <p:cNvPr id="382" name="Google Shape;382;p20"/>
          <p:cNvSpPr txBox="1"/>
          <p:nvPr/>
        </p:nvSpPr>
        <p:spPr>
          <a:xfrm>
            <a:off x="1358390" y="2317712"/>
            <a:ext cx="9382536" cy="584735"/>
          </a:xfrm>
          <a:prstGeom prst="rect">
            <a:avLst/>
          </a:prstGeom>
          <a:noFill/>
          <a:ln>
            <a:noFill/>
          </a:ln>
        </p:spPr>
        <p:txBody>
          <a:bodyPr spcFirstLastPara="1" wrap="square" lIns="91425" tIns="45700" rIns="91425" bIns="45700" anchor="t" anchorCtr="0">
            <a:spAutoFit/>
          </a:bodyPr>
          <a:lstStyle/>
          <a:p>
            <a:pPr lvl="0">
              <a:buClr>
                <a:srgbClr val="A21E2B"/>
              </a:buClr>
              <a:buSzPts val="3200"/>
            </a:pPr>
            <a:r>
              <a:rPr lang="en-US" sz="3200" dirty="0">
                <a:solidFill>
                  <a:schemeClr val="tx1"/>
                </a:solidFill>
                <a:latin typeface="Calibri"/>
                <a:ea typeface="Calibri"/>
                <a:cs typeface="Calibri"/>
                <a:sym typeface="Calibri"/>
              </a:rPr>
              <a:t>Project preparation</a:t>
            </a:r>
          </a:p>
        </p:txBody>
      </p:sp>
    </p:spTree>
    <p:extLst>
      <p:ext uri="{BB962C8B-B14F-4D97-AF65-F5344CB8AC3E}">
        <p14:creationId xmlns:p14="http://schemas.microsoft.com/office/powerpoint/2010/main" val="396382316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98" name="Google Shape;398;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3157182" y="6036616"/>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i="1" dirty="0" err="1">
                <a:solidFill>
                  <a:srgbClr val="FFFFFF"/>
                </a:solidFill>
                <a:latin typeface="Calibri" panose="020F0502020204030204" pitchFamily="34" charset="0"/>
              </a:rPr>
              <a:t>Fanpage</a:t>
            </a:r>
            <a:r>
              <a:rPr lang="en-US" sz="1600" b="1" i="1">
                <a:solidFill>
                  <a:srgbClr val="FFFFFF"/>
                </a:solidFill>
                <a:latin typeface="Calibri" panose="020F0502020204030204" pitchFamily="34" charset="0"/>
              </a:rPr>
              <a:t>: facebook.com/tienganhglobalsuccess.vn/</a:t>
            </a:r>
            <a:endParaRPr lang="en-US" sz="1600"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Unit</a:t>
            </a:r>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a:ea typeface="Calibri"/>
                <a:cs typeface="Calibri"/>
                <a:sym typeface="Calibri"/>
              </a:rPr>
              <a:t>1</a:t>
            </a:r>
            <a:endParaRPr/>
          </a:p>
        </p:txBody>
      </p:sp>
      <p:sp>
        <p:nvSpPr>
          <p:cNvPr id="109" name="Google Shape;109;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FAMILY LIFE</a:t>
            </a:r>
            <a:endParaRPr/>
          </a:p>
        </p:txBody>
      </p:sp>
      <p:sp>
        <p:nvSpPr>
          <p:cNvPr id="110" name="Google Shape;110;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Unit</a:t>
            </a:r>
            <a:endParaRPr/>
          </a:p>
          <a:p>
            <a:pPr marL="0" marR="0" lvl="0" indent="0" algn="ctr" rtl="0">
              <a:spcBef>
                <a:spcPts val="0"/>
              </a:spcBef>
              <a:spcAft>
                <a:spcPts val="0"/>
              </a:spcAft>
              <a:buNone/>
            </a:pPr>
            <a:r>
              <a:rPr lang="en-US" sz="6600" b="1">
                <a:solidFill>
                  <a:schemeClr val="lt1"/>
                </a:solidFill>
                <a:latin typeface="Calibri"/>
                <a:ea typeface="Calibri"/>
                <a:cs typeface="Calibri"/>
                <a:sym typeface="Calibri"/>
              </a:rPr>
              <a:t>1</a:t>
            </a:r>
            <a:endParaRPr/>
          </a:p>
        </p:txBody>
      </p:sp>
      <p:sp>
        <p:nvSpPr>
          <p:cNvPr id="111" name="Google Shape;111;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Family Life</a:t>
            </a:r>
            <a:endParaRPr/>
          </a:p>
        </p:txBody>
      </p:sp>
      <p:grpSp>
        <p:nvGrpSpPr>
          <p:cNvPr id="112" name="Google Shape;112;p3"/>
          <p:cNvGrpSpPr/>
          <p:nvPr/>
        </p:nvGrpSpPr>
        <p:grpSpPr>
          <a:xfrm>
            <a:off x="1119197"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OBJECTIVES</a:t>
              </a:r>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20" name="Google Shape;120;p3"/>
          <p:cNvSpPr txBox="1"/>
          <p:nvPr/>
        </p:nvSpPr>
        <p:spPr>
          <a:xfrm>
            <a:off x="1689965" y="1991920"/>
            <a:ext cx="9092712" cy="1814285"/>
          </a:xfrm>
          <a:prstGeom prst="rect">
            <a:avLst/>
          </a:prstGeom>
          <a:noFill/>
          <a:ln>
            <a:noFill/>
          </a:ln>
        </p:spPr>
        <p:txBody>
          <a:bodyPr spcFirstLastPara="1" wrap="square" lIns="91425" tIns="45700" rIns="91425" bIns="45700" anchor="t" anchorCtr="0">
            <a:noAutofit/>
          </a:bodyPr>
          <a:lstStyle/>
          <a:p>
            <a:pPr marL="285750" indent="-285750">
              <a:lnSpc>
                <a:spcPct val="160000"/>
              </a:lnSpc>
              <a:buClr>
                <a:schemeClr val="accent2">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Make and respond to invitations</a:t>
            </a:r>
          </a:p>
          <a:p>
            <a:pPr marL="285750" indent="-285750">
              <a:lnSpc>
                <a:spcPct val="160000"/>
              </a:lnSpc>
              <a:buClr>
                <a:schemeClr val="accent2">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Learn about FAO and its activities to support Viet Nam</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081381" y="55389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stCxn id="129" idx="3"/>
            <a:endCxn id="138" idx="0"/>
          </p:cNvCxnSpPr>
          <p:nvPr/>
        </p:nvCxnSpPr>
        <p:spPr>
          <a:xfrm>
            <a:off x="3284937" y="4434217"/>
            <a:ext cx="887944" cy="1104750"/>
          </a:xfrm>
          <a:prstGeom prst="curvedConnector2">
            <a:avLst/>
          </a:prstGeom>
          <a:noFill/>
          <a:ln w="57150" cap="flat" cmpd="sng">
            <a:solidFill>
              <a:srgbClr val="006673"/>
            </a:solidFill>
            <a:prstDash val="solid"/>
            <a:miter lim="800000"/>
            <a:headEnd type="none" w="sm" len="sm"/>
            <a:tailEnd type="triangle" w="med" len="med"/>
          </a:ln>
        </p:spPr>
      </p:cxn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3" y="5483374"/>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lang="en-US" sz="1800" dirty="0">
                <a:solidFill>
                  <a:srgbClr val="006673"/>
                </a:solidFill>
                <a:latin typeface="Calibri"/>
                <a:ea typeface="Calibri"/>
                <a:cs typeface="Calibri"/>
                <a:sym typeface="Calibri"/>
              </a:rPr>
              <a:t>Wrap-up</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19910948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Tree>
    <p:extLst>
      <p:ext uri="{BB962C8B-B14F-4D97-AF65-F5344CB8AC3E}">
        <p14:creationId xmlns:p14="http://schemas.microsoft.com/office/powerpoint/2010/main" val="250244365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are these cards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6" name="Picture 5">
            <a:extLst>
              <a:ext uri="{FF2B5EF4-FFF2-40B4-BE49-F238E27FC236}">
                <a16:creationId xmlns:a16="http://schemas.microsoft.com/office/drawing/2014/main" id="{B1D57AF6-B4B4-44B7-B8AB-05CA9BC018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1340" y="898672"/>
            <a:ext cx="4510660" cy="5926783"/>
          </a:xfrm>
          <a:prstGeom prst="rect">
            <a:avLst/>
          </a:prstGeom>
          <a:noFill/>
          <a:ln>
            <a:noFill/>
          </a:ln>
        </p:spPr>
      </p:pic>
      <p:sp>
        <p:nvSpPr>
          <p:cNvPr id="2" name="TextBox 1">
            <a:extLst>
              <a:ext uri="{FF2B5EF4-FFF2-40B4-BE49-F238E27FC236}">
                <a16:creationId xmlns:a16="http://schemas.microsoft.com/office/drawing/2014/main" id="{223E5FAD-DB84-4618-9E2A-7D9713C243EC}"/>
              </a:ext>
            </a:extLst>
          </p:cNvPr>
          <p:cNvSpPr txBox="1"/>
          <p:nvPr/>
        </p:nvSpPr>
        <p:spPr>
          <a:xfrm>
            <a:off x="2556155" y="4408715"/>
            <a:ext cx="2569029" cy="584775"/>
          </a:xfrm>
          <a:prstGeom prst="rect">
            <a:avLst/>
          </a:prstGeom>
          <a:noFill/>
        </p:spPr>
        <p:txBody>
          <a:bodyPr wrap="square" rtlCol="0">
            <a:spAutoFit/>
          </a:bodyPr>
          <a:lstStyle/>
          <a:p>
            <a:r>
              <a:rPr lang="vi-VN" sz="3200" dirty="0"/>
              <a:t>A wedding</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t>
            </a:r>
            <a:r>
              <a:rPr lang="en-US" sz="4000" b="1" dirty="0">
                <a:solidFill>
                  <a:srgbClr val="0FB7BD"/>
                </a:solidFill>
                <a:latin typeface="Calibri"/>
                <a:ea typeface="Calibri"/>
                <a:cs typeface="Calibri"/>
                <a:sym typeface="Calibri"/>
              </a:rPr>
              <a:t>is</a:t>
            </a:r>
            <a:r>
              <a:rPr lang="vi-VN" sz="4000" b="1" dirty="0">
                <a:solidFill>
                  <a:srgbClr val="0FB7BD"/>
                </a:solidFill>
                <a:latin typeface="Calibri"/>
                <a:ea typeface="Calibri"/>
                <a:cs typeface="Calibri"/>
                <a:sym typeface="Calibri"/>
              </a:rPr>
              <a:t> t</a:t>
            </a:r>
            <a:r>
              <a:rPr lang="en-US" sz="4000" b="1" dirty="0">
                <a:solidFill>
                  <a:srgbClr val="0FB7BD"/>
                </a:solidFill>
                <a:latin typeface="Calibri"/>
                <a:ea typeface="Calibri"/>
                <a:cs typeface="Calibri"/>
                <a:sym typeface="Calibri"/>
              </a:rPr>
              <a:t>his </a:t>
            </a:r>
            <a:r>
              <a:rPr lang="vi-VN" sz="4000" b="1" dirty="0">
                <a:solidFill>
                  <a:srgbClr val="0FB7BD"/>
                </a:solidFill>
                <a:latin typeface="Calibri"/>
                <a:ea typeface="Calibri"/>
                <a:cs typeface="Calibri"/>
                <a:sym typeface="Calibri"/>
              </a:rPr>
              <a:t>card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7" name="Picture 6" descr="Virtual Graduation Ceremony Class of 2020 Invitation Card with Toilet  Paper. Funny Graduation Party Invite. Coronavirus COVID-19 Stock Vector -  Illustration of isolation, black: 185485455">
            <a:extLst>
              <a:ext uri="{FF2B5EF4-FFF2-40B4-BE49-F238E27FC236}">
                <a16:creationId xmlns:a16="http://schemas.microsoft.com/office/drawing/2014/main" id="{6F8D5380-B93C-4EBA-978F-6259F8A4C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72" t="8282" r="21252" b="11386"/>
          <a:stretch/>
        </p:blipFill>
        <p:spPr bwMode="auto">
          <a:xfrm>
            <a:off x="7992122" y="898673"/>
            <a:ext cx="4199877" cy="5959328"/>
          </a:xfrm>
          <a:prstGeom prst="rect">
            <a:avLst/>
          </a:prstGeom>
          <a:noFill/>
          <a:ln>
            <a:noFill/>
          </a:ln>
        </p:spPr>
      </p:pic>
      <p:sp>
        <p:nvSpPr>
          <p:cNvPr id="8" name="TextBox 7">
            <a:extLst>
              <a:ext uri="{FF2B5EF4-FFF2-40B4-BE49-F238E27FC236}">
                <a16:creationId xmlns:a16="http://schemas.microsoft.com/office/drawing/2014/main" id="{BED79350-36FB-4767-AEE8-CC6FC7F37BE4}"/>
              </a:ext>
            </a:extLst>
          </p:cNvPr>
          <p:cNvSpPr txBox="1"/>
          <p:nvPr/>
        </p:nvSpPr>
        <p:spPr>
          <a:xfrm>
            <a:off x="1715530" y="4376057"/>
            <a:ext cx="4250280" cy="1077218"/>
          </a:xfrm>
          <a:prstGeom prst="rect">
            <a:avLst/>
          </a:prstGeom>
          <a:noFill/>
        </p:spPr>
        <p:txBody>
          <a:bodyPr wrap="square" rtlCol="0">
            <a:spAutoFit/>
          </a:bodyPr>
          <a:lstStyle/>
          <a:p>
            <a:pPr algn="ctr"/>
            <a:r>
              <a:rPr lang="vi-VN" sz="3200" dirty="0"/>
              <a:t>A graduation ceremony</a:t>
            </a:r>
            <a:endParaRPr lang="en-US" sz="3200" dirty="0"/>
          </a:p>
        </p:txBody>
      </p:sp>
    </p:spTree>
    <p:extLst>
      <p:ext uri="{BB962C8B-B14F-4D97-AF65-F5344CB8AC3E}">
        <p14:creationId xmlns:p14="http://schemas.microsoft.com/office/powerpoint/2010/main" val="1988824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683375" y="2970503"/>
            <a:ext cx="3814852" cy="1815841"/>
          </a:xfrm>
          <a:prstGeom prst="rect">
            <a:avLst/>
          </a:prstGeom>
          <a:noFill/>
          <a:ln>
            <a:noFill/>
          </a:ln>
        </p:spPr>
        <p:txBody>
          <a:bodyPr spcFirstLastPara="1" wrap="square" lIns="91425" tIns="45700" rIns="91425" bIns="45700" anchor="t" anchorCtr="0">
            <a:spAutoFit/>
          </a:bodyPr>
          <a:lstStyle/>
          <a:p>
            <a:pPr lvl="0" algn="ctr"/>
            <a:r>
              <a:rPr lang="vi-VN" sz="2800" b="1" dirty="0">
                <a:solidFill>
                  <a:schemeClr val="tx1"/>
                </a:solidFill>
                <a:latin typeface="Calibri"/>
                <a:ea typeface="Calibri"/>
                <a:cs typeface="Calibri"/>
                <a:sym typeface="Calibri"/>
              </a:rPr>
              <a:t>What else can you do to make invitation cards interesting, creative </a:t>
            </a:r>
          </a:p>
          <a:p>
            <a:pPr lvl="0" algn="ctr"/>
            <a:r>
              <a:rPr lang="vi-VN" sz="2800" b="1" dirty="0">
                <a:solidFill>
                  <a:schemeClr val="tx1"/>
                </a:solidFill>
                <a:latin typeface="Calibri"/>
                <a:ea typeface="Calibri"/>
                <a:cs typeface="Calibri"/>
                <a:sym typeface="Calibri"/>
              </a:rPr>
              <a:t>but appropriate?</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9" name="Picture 8" descr="9 Hilarious Wedding Invitations That Simply Can't Be Ignored | Bored Panda">
            <a:extLst>
              <a:ext uri="{FF2B5EF4-FFF2-40B4-BE49-F238E27FC236}">
                <a16:creationId xmlns:a16="http://schemas.microsoft.com/office/drawing/2014/main" id="{430C5CA6-04D4-46C6-9C55-C836A876CA1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6027" r="8082" b="5921"/>
          <a:stretch/>
        </p:blipFill>
        <p:spPr bwMode="auto">
          <a:xfrm>
            <a:off x="4914687" y="898672"/>
            <a:ext cx="7277313" cy="5959328"/>
          </a:xfrm>
          <a:prstGeom prst="rect">
            <a:avLst/>
          </a:prstGeom>
          <a:noFill/>
          <a:ln>
            <a:noFill/>
          </a:ln>
        </p:spPr>
      </p:pic>
    </p:spTree>
    <p:extLst>
      <p:ext uri="{BB962C8B-B14F-4D97-AF65-F5344CB8AC3E}">
        <p14:creationId xmlns:p14="http://schemas.microsoft.com/office/powerpoint/2010/main" val="30945943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950294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1148</Words>
  <PresentationFormat>Widescreen</PresentationFormat>
  <Paragraphs>189</Paragraphs>
  <Slides>21</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Bookman Old Style</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2023-04-11T05:25:42Z</dcterms:modified>
</cp:coreProperties>
</file>