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8" r:id="rId3"/>
    <p:sldId id="260" r:id="rId4"/>
    <p:sldId id="262" r:id="rId5"/>
    <p:sldId id="271" r:id="rId6"/>
    <p:sldId id="264" r:id="rId7"/>
    <p:sldId id="265" r:id="rId8"/>
    <p:sldId id="272" r:id="rId9"/>
    <p:sldId id="275" r:id="rId10"/>
    <p:sldId id="277" r:id="rId11"/>
    <p:sldId id="276" r:id="rId12"/>
    <p:sldId id="278" r:id="rId13"/>
    <p:sldId id="270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Gill Sans MT" panose="020B0502020104020203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62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71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31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24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97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12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240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06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75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12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81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31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8F5BA13-45F2-CA70-304C-BCCD2DCBBFCC}"/>
              </a:ext>
            </a:extLst>
          </p:cNvPr>
          <p:cNvSpPr txBox="1"/>
          <p:nvPr/>
        </p:nvSpPr>
        <p:spPr>
          <a:xfrm>
            <a:off x="3555848" y="2608640"/>
            <a:ext cx="12078023" cy="5404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8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</a:t>
            </a:r>
            <a:endParaRPr lang="en-US" sz="8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1F591CF-5D25-F5E8-F71A-C0B1823B7178}"/>
              </a:ext>
            </a:extLst>
          </p:cNvPr>
          <p:cNvSpPr txBox="1"/>
          <p:nvPr/>
        </p:nvSpPr>
        <p:spPr>
          <a:xfrm>
            <a:off x="3796581" y="3359424"/>
            <a:ext cx="10820400" cy="4076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IV. Ứng dụng sinh trưởng và phát triển ở thực vật trong thực tiễn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6503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DB7083-33DF-1ECD-DD24-D8A6E24B5F8D}"/>
              </a:ext>
            </a:extLst>
          </p:cNvPr>
          <p:cNvSpPr txBox="1"/>
          <p:nvPr/>
        </p:nvSpPr>
        <p:spPr>
          <a:xfrm>
            <a:off x="8711868" y="1257300"/>
            <a:ext cx="9098675" cy="205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Đọc thông tin mục IV (SGK tr.143) và trả lời câu hỏi:</a:t>
            </a:r>
            <a:endParaRPr lang="en-US" sz="45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AA69B355-87BF-360D-71D0-9D95EA28941E}"/>
              </a:ext>
            </a:extLst>
          </p:cNvPr>
          <p:cNvSpPr/>
          <p:nvPr/>
        </p:nvSpPr>
        <p:spPr>
          <a:xfrm>
            <a:off x="4503251" y="3467100"/>
            <a:ext cx="8417234" cy="5408944"/>
          </a:xfrm>
          <a:prstGeom prst="wedgeEllipseCallout">
            <a:avLst>
              <a:gd name="adj1" fmla="val -72354"/>
              <a:gd name="adj2" fmla="val -5305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Nêu các ứng dụng hiểu biết về sinh trưởng và phát triển ở thực vật để tăng năng suất cây trồng.</a:t>
            </a:r>
            <a:endParaRPr lang="en-US" sz="40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20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756189" y="1368016"/>
            <a:ext cx="1150421" cy="10102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3488" y="552575"/>
            <a:ext cx="1150421" cy="10102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A49D269-5872-1F63-63F0-F68814476BBA}"/>
              </a:ext>
            </a:extLst>
          </p:cNvPr>
          <p:cNvSpPr txBox="1"/>
          <p:nvPr/>
        </p:nvSpPr>
        <p:spPr>
          <a:xfrm>
            <a:off x="1911876" y="971011"/>
            <a:ext cx="15446016" cy="7773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55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 lời</a:t>
            </a:r>
            <a:endParaRPr lang="en-US" sz="5500" b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marR="0" indent="-6858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Đưa ra biện pháp chăm sóc phù hợp.</a:t>
            </a:r>
            <a:endParaRPr lang="en-US" sz="45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marR="0" indent="-6858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 khiển yếu tố môi trường như nhiệt độ, ánh sáng nhằm kích thích ra hoa sớm, tăng hiệu suất tạo quả.</a:t>
            </a:r>
            <a:endParaRPr lang="en-US" sz="45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marR="0" indent="-6858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 cây đúng mùa vụ, lu</a:t>
            </a:r>
            <a:r>
              <a:rPr lang="en-US" sz="4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</a:t>
            </a:r>
            <a:r>
              <a:rPr lang="en-US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canh.</a:t>
            </a:r>
            <a:endParaRPr lang="en-US" sz="45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marR="0" indent="-6858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 dụng chất kích thích để làm cho cây ra rễ, tăng chiều cao, rút ngắn thời gian sinh trưởng, tăng năng suất.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22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5432493" y="2717529"/>
            <a:ext cx="9173972" cy="6087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21"/>
              </a:lnSpc>
            </a:pPr>
            <a:r>
              <a:rPr lang="en-US" sz="8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BCA1C4A-C951-A70E-ECA2-F2CF982B1CB4}"/>
              </a:ext>
            </a:extLst>
          </p:cNvPr>
          <p:cNvSpPr txBox="1"/>
          <p:nvPr/>
        </p:nvSpPr>
        <p:spPr>
          <a:xfrm>
            <a:off x="3308467" y="3009900"/>
            <a:ext cx="11270568" cy="5099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7500" b="1">
                <a:solidFill>
                  <a:srgbClr val="4472C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30: SINH TRƯỞNG VÀ PHÁT TRIỂN Ở THỰC VẬT</a:t>
            </a:r>
            <a:endParaRPr lang="en-US" sz="7500" b="1">
              <a:solidFill>
                <a:srgbClr val="4472C4"/>
              </a:solidFill>
              <a:effectLst/>
              <a:latin typeface="Calibri Light" panose="020F0302020204030204" pitchFamily="34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3400" y="696396"/>
            <a:ext cx="1274997" cy="11196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1F591CF-5D25-F5E8-F71A-C0B1823B7178}"/>
              </a:ext>
            </a:extLst>
          </p:cNvPr>
          <p:cNvSpPr txBox="1"/>
          <p:nvPr/>
        </p:nvSpPr>
        <p:spPr>
          <a:xfrm>
            <a:off x="4267200" y="3736871"/>
            <a:ext cx="10264876" cy="2691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6000" b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I. Thí nghiệm chứng minh cây sinh trưởng</a:t>
            </a:r>
            <a:endParaRPr lang="en-US" sz="600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5EFD7C4-9685-57B9-3181-C295043DA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9" y="3995980"/>
            <a:ext cx="16088044" cy="61296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C7C70B-A655-85E7-0C23-E039E650829A}"/>
              </a:ext>
            </a:extLst>
          </p:cNvPr>
          <p:cNvSpPr txBox="1"/>
          <p:nvPr/>
        </p:nvSpPr>
        <p:spPr>
          <a:xfrm>
            <a:off x="2133600" y="937526"/>
            <a:ext cx="15053426" cy="205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i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vi-VN" sz="4500" i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 chép số liệu vào bảng 30.1 rồi hoàn thành báo cáo theo phiếu báo cáo kết quả thí nghiệm </a:t>
            </a:r>
            <a:endParaRPr lang="en-US" sz="45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4DD12817-ADF4-32C2-9EEB-A7F08FF31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834770"/>
              </p:ext>
            </p:extLst>
          </p:nvPr>
        </p:nvGraphicFramePr>
        <p:xfrm>
          <a:off x="1186004" y="4811353"/>
          <a:ext cx="15745142" cy="5269570"/>
        </p:xfrm>
        <a:graphic>
          <a:graphicData uri="http://schemas.openxmlformats.org/drawingml/2006/table">
            <a:tbl>
              <a:tblPr bandRow="1">
                <a:tableStyleId>{0505E3EF-67EA-436B-97B2-0124C06EBD24}</a:tableStyleId>
              </a:tblPr>
              <a:tblGrid>
                <a:gridCol w="2623629">
                  <a:extLst>
                    <a:ext uri="{9D8B030D-6E8A-4147-A177-3AD203B41FA5}">
                      <a16:colId xmlns:a16="http://schemas.microsoft.com/office/drawing/2014/main" val="1154806331"/>
                    </a:ext>
                  </a:extLst>
                </a:gridCol>
                <a:gridCol w="2623629">
                  <a:extLst>
                    <a:ext uri="{9D8B030D-6E8A-4147-A177-3AD203B41FA5}">
                      <a16:colId xmlns:a16="http://schemas.microsoft.com/office/drawing/2014/main" val="1688850899"/>
                    </a:ext>
                  </a:extLst>
                </a:gridCol>
                <a:gridCol w="2623629">
                  <a:extLst>
                    <a:ext uri="{9D8B030D-6E8A-4147-A177-3AD203B41FA5}">
                      <a16:colId xmlns:a16="http://schemas.microsoft.com/office/drawing/2014/main" val="317290975"/>
                    </a:ext>
                  </a:extLst>
                </a:gridCol>
                <a:gridCol w="2623629">
                  <a:extLst>
                    <a:ext uri="{9D8B030D-6E8A-4147-A177-3AD203B41FA5}">
                      <a16:colId xmlns:a16="http://schemas.microsoft.com/office/drawing/2014/main" val="3357247968"/>
                    </a:ext>
                  </a:extLst>
                </a:gridCol>
                <a:gridCol w="2625313">
                  <a:extLst>
                    <a:ext uri="{9D8B030D-6E8A-4147-A177-3AD203B41FA5}">
                      <a16:colId xmlns:a16="http://schemas.microsoft.com/office/drawing/2014/main" val="2914127534"/>
                    </a:ext>
                  </a:extLst>
                </a:gridCol>
                <a:gridCol w="2625313">
                  <a:extLst>
                    <a:ext uri="{9D8B030D-6E8A-4147-A177-3AD203B41FA5}">
                      <a16:colId xmlns:a16="http://schemas.microsoft.com/office/drawing/2014/main" val="3791975345"/>
                    </a:ext>
                  </a:extLst>
                </a:gridCol>
              </a:tblGrid>
              <a:tr h="225819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 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 đo</a:t>
                      </a:r>
                      <a:endParaRPr lang="en-US" sz="3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 1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(cm)</a:t>
                      </a:r>
                      <a:endParaRPr lang="en-US" sz="3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 2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(cm)</a:t>
                      </a:r>
                      <a:endParaRPr lang="en-US" sz="3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 3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(cm)</a:t>
                      </a:r>
                      <a:endParaRPr lang="en-US" sz="3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 4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(cm)</a:t>
                      </a:r>
                      <a:endParaRPr lang="en-US" sz="3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 5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(cm)</a:t>
                      </a:r>
                      <a:endParaRPr lang="en-US" sz="3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5392233"/>
                  </a:ext>
                </a:extLst>
              </a:tr>
              <a:tr h="10037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 1</a:t>
                      </a:r>
                      <a:endParaRPr lang="en-US" sz="3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</a:t>
                      </a:r>
                      <a:endParaRPr lang="en-US" sz="3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</a:t>
                      </a:r>
                      <a:endParaRPr lang="en-US" sz="3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</a:t>
                      </a:r>
                      <a:endParaRPr lang="en-US" sz="3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</a:t>
                      </a:r>
                      <a:endParaRPr lang="en-US" sz="3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</a:t>
                      </a:r>
                      <a:endParaRPr lang="en-US" sz="3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9033200"/>
                  </a:ext>
                </a:extLst>
              </a:tr>
              <a:tr h="10037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 2</a:t>
                      </a:r>
                      <a:endParaRPr lang="en-US" sz="3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</a:t>
                      </a:r>
                      <a:endParaRPr lang="en-US" sz="3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</a:t>
                      </a:r>
                      <a:endParaRPr lang="en-US" sz="3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</a:t>
                      </a:r>
                      <a:endParaRPr lang="en-US" sz="3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</a:t>
                      </a:r>
                      <a:endParaRPr lang="en-US" sz="3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</a:t>
                      </a:r>
                      <a:endParaRPr lang="en-US" sz="3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3942714"/>
                  </a:ext>
                </a:extLst>
              </a:tr>
              <a:tr h="10037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 3</a:t>
                      </a:r>
                      <a:endParaRPr lang="en-US" sz="3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</a:t>
                      </a:r>
                      <a:endParaRPr lang="en-US" sz="3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</a:t>
                      </a:r>
                      <a:endParaRPr lang="en-US" sz="3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</a:t>
                      </a:r>
                      <a:endParaRPr lang="en-US" sz="3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</a:t>
                      </a:r>
                      <a:endParaRPr lang="en-US" sz="3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10,4</a:t>
                      </a:r>
                      <a:endParaRPr lang="en-US" sz="3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9043286"/>
                  </a:ext>
                </a:extLst>
              </a:tr>
            </a:tbl>
          </a:graphicData>
        </a:graphic>
      </p:graphicFrame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4DDA155-AA34-D5EE-B975-EC2B7A3BEE24}"/>
              </a:ext>
            </a:extLst>
          </p:cNvPr>
          <p:cNvCxnSpPr>
            <a:cxnSpLocks/>
          </p:cNvCxnSpPr>
          <p:nvPr/>
        </p:nvCxnSpPr>
        <p:spPr>
          <a:xfrm>
            <a:off x="1186004" y="4811353"/>
            <a:ext cx="2623996" cy="224946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1F591CF-5D25-F5E8-F71A-C0B1823B7178}"/>
              </a:ext>
            </a:extLst>
          </p:cNvPr>
          <p:cNvSpPr txBox="1"/>
          <p:nvPr/>
        </p:nvSpPr>
        <p:spPr>
          <a:xfrm>
            <a:off x="4267200" y="3736871"/>
            <a:ext cx="10264876" cy="1306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Mô phân sinh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45398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90592" y="5548467"/>
            <a:ext cx="1150421" cy="10102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D838BC5-772A-9EB9-841E-319A435E78FD}"/>
              </a:ext>
            </a:extLst>
          </p:cNvPr>
          <p:cNvSpPr txBox="1"/>
          <p:nvPr/>
        </p:nvSpPr>
        <p:spPr>
          <a:xfrm>
            <a:off x="603415" y="363432"/>
            <a:ext cx="7039131" cy="205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500" b="1">
                <a:effectLst/>
                <a:ea typeface="Calibri" panose="020F0502020204030204" pitchFamily="34" charset="0"/>
              </a:rPr>
              <a:t>CH1</a:t>
            </a:r>
            <a:r>
              <a:rPr lang="en-US" sz="4500" b="1">
                <a:ea typeface="Calibri" panose="020F0502020204030204" pitchFamily="34" charset="0"/>
              </a:rPr>
              <a:t>: </a:t>
            </a:r>
            <a:r>
              <a:rPr lang="vi-VN" sz="4500">
                <a:effectLst/>
                <a:ea typeface="Calibri" panose="020F0502020204030204" pitchFamily="34" charset="0"/>
              </a:rPr>
              <a:t>Quan sát hình 30.2, chỉ vị trí của mô phân sinh.</a:t>
            </a:r>
            <a:endParaRPr lang="en-US" sz="4500">
              <a:effectLst/>
              <a:ea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A6F2D6-93F4-E3F8-2220-208E8F69C94D}"/>
              </a:ext>
            </a:extLst>
          </p:cNvPr>
          <p:cNvSpPr txBox="1"/>
          <p:nvPr/>
        </p:nvSpPr>
        <p:spPr>
          <a:xfrm>
            <a:off x="9541013" y="2223679"/>
            <a:ext cx="7940030" cy="7659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 trí của mô phân sinh</a:t>
            </a: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 phân sinh đỉnh chồi: nằm ở đỉnh ngọn, đỉnh chồi, đỉnh cành,…</a:t>
            </a: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 phân sinh đỉnh rễ: nằm ở chóp rễ.</a:t>
            </a: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 phân sinh bên: nằm ở thân, cành,…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F525033-34A9-FB0F-5681-5899E56574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57" y="2421431"/>
            <a:ext cx="7721967" cy="7324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21189" y="662556"/>
            <a:ext cx="4143271" cy="21182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72B4907-31E8-1DBA-813A-C00B0FB86A4B}"/>
              </a:ext>
            </a:extLst>
          </p:cNvPr>
          <p:cNvSpPr txBox="1"/>
          <p:nvPr/>
        </p:nvSpPr>
        <p:spPr>
          <a:xfrm>
            <a:off x="7732948" y="662330"/>
            <a:ext cx="9564452" cy="205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500" b="1">
                <a:effectLst/>
                <a:ea typeface="Calibri" panose="020F0502020204030204" pitchFamily="34" charset="0"/>
              </a:rPr>
              <a:t>CH2: </a:t>
            </a:r>
            <a:r>
              <a:rPr lang="vi-VN" sz="4500">
                <a:effectLst/>
                <a:ea typeface="Calibri" panose="020F0502020204030204" pitchFamily="34" charset="0"/>
              </a:rPr>
              <a:t>Nêu vai trò của các mô phân sinh đối với sự sinh trưởng của cây.</a:t>
            </a:r>
            <a:endParaRPr lang="en-US" sz="4500">
              <a:effectLst/>
              <a:ea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84E346-813F-66E8-6ECC-0FCECCB315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1" b="21298"/>
          <a:stretch/>
        </p:blipFill>
        <p:spPr>
          <a:xfrm>
            <a:off x="252733" y="3946434"/>
            <a:ext cx="2403964" cy="1344539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E3983F3-9E99-B25C-214F-539044726269}"/>
              </a:ext>
            </a:extLst>
          </p:cNvPr>
          <p:cNvSpPr/>
          <p:nvPr/>
        </p:nvSpPr>
        <p:spPr>
          <a:xfrm>
            <a:off x="2609603" y="3559579"/>
            <a:ext cx="9354282" cy="2118247"/>
          </a:xfrm>
          <a:prstGeom prst="roundRect">
            <a:avLst/>
          </a:prstGeom>
          <a:solidFill>
            <a:srgbClr val="99C8A7">
              <a:lumMod val="60000"/>
              <a:lumOff val="40000"/>
            </a:srgbClr>
          </a:solidFill>
          <a:ln w="38100" cap="flat" cmpd="sng" algn="ctr">
            <a:solidFill>
              <a:srgbClr val="F7FAF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Mô phân sinh đỉnh chồi, đỉnh rễ: giúp gia tăng chiều dài của thân và rễ.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310A716-E667-D519-7B67-0CCF6E88CB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1" b="21298"/>
          <a:stretch/>
        </p:blipFill>
        <p:spPr>
          <a:xfrm>
            <a:off x="205639" y="6789613"/>
            <a:ext cx="2403964" cy="1344539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2F6CF75-61CF-7116-CA69-5C374C7B4E5B}"/>
              </a:ext>
            </a:extLst>
          </p:cNvPr>
          <p:cNvSpPr/>
          <p:nvPr/>
        </p:nvSpPr>
        <p:spPr>
          <a:xfrm>
            <a:off x="2818513" y="6263865"/>
            <a:ext cx="9354282" cy="2118247"/>
          </a:xfrm>
          <a:prstGeom prst="roundRect">
            <a:avLst/>
          </a:prstGeom>
          <a:solidFill>
            <a:srgbClr val="99C8A7">
              <a:lumMod val="60000"/>
              <a:lumOff val="40000"/>
            </a:srgbClr>
          </a:solidFill>
          <a:ln w="38100" cap="flat" cmpd="sng" algn="ctr">
            <a:solidFill>
              <a:srgbClr val="F7FAF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Mô phân sinh bên: giúp gia tăng độ dày (đường kính) của thân, cành,…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1F591CF-5D25-F5E8-F71A-C0B1823B7178}"/>
              </a:ext>
            </a:extLst>
          </p:cNvPr>
          <p:cNvSpPr txBox="1"/>
          <p:nvPr/>
        </p:nvSpPr>
        <p:spPr>
          <a:xfrm>
            <a:off x="3962400" y="3587363"/>
            <a:ext cx="10820400" cy="2691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III. Các giai đoạn sinh trưởng và phát triển ở thực </a:t>
            </a:r>
            <a:r>
              <a:rPr kumimoji="0" lang="en-US" sz="6000" b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069017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77F326-EA06-4714-A92A-478300DAB7A5}"/>
              </a:ext>
            </a:extLst>
          </p:cNvPr>
          <p:cNvSpPr txBox="1"/>
          <p:nvPr/>
        </p:nvSpPr>
        <p:spPr>
          <a:xfrm>
            <a:off x="2733570" y="0"/>
            <a:ext cx="12963629" cy="2276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50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 mô tả các gia đoạn sinh trưởng, phát triển một số cây.</a:t>
            </a:r>
            <a:endParaRPr lang="en-US" sz="5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CAB4D7B-A80B-EC25-D60F-B1AACFD647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329466"/>
              </p:ext>
            </p:extLst>
          </p:nvPr>
        </p:nvGraphicFramePr>
        <p:xfrm>
          <a:off x="631455" y="2276392"/>
          <a:ext cx="16992600" cy="7673397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3856502">
                  <a:extLst>
                    <a:ext uri="{9D8B030D-6E8A-4147-A177-3AD203B41FA5}">
                      <a16:colId xmlns:a16="http://schemas.microsoft.com/office/drawing/2014/main" val="3438750671"/>
                    </a:ext>
                  </a:extLst>
                </a:gridCol>
                <a:gridCol w="7213221">
                  <a:extLst>
                    <a:ext uri="{9D8B030D-6E8A-4147-A177-3AD203B41FA5}">
                      <a16:colId xmlns:a16="http://schemas.microsoft.com/office/drawing/2014/main" val="3726343550"/>
                    </a:ext>
                  </a:extLst>
                </a:gridCol>
                <a:gridCol w="5922877">
                  <a:extLst>
                    <a:ext uri="{9D8B030D-6E8A-4147-A177-3AD203B41FA5}">
                      <a16:colId xmlns:a16="http://schemas.microsoft.com/office/drawing/2014/main" val="3057152934"/>
                    </a:ext>
                  </a:extLst>
                </a:gridCol>
              </a:tblGrid>
              <a:tr h="632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 cây</a:t>
                      </a:r>
                      <a:endParaRPr lang="en-US" sz="3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14" marR="463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 tả sự sinh trưởng</a:t>
                      </a:r>
                      <a:endParaRPr lang="en-US" sz="3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14" marR="463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 tả sự phát triển</a:t>
                      </a:r>
                      <a:endParaRPr lang="en-US" sz="3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14" marR="46314" marT="0" marB="0"/>
                </a:tc>
                <a:extLst>
                  <a:ext uri="{0D108BD9-81ED-4DB2-BD59-A6C34878D82A}">
                    <a16:rowId xmlns:a16="http://schemas.microsoft.com/office/drawing/2014/main" val="1465635911"/>
                  </a:ext>
                </a:extLst>
              </a:tr>
              <a:tr h="126135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 ớt cay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14" marR="463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Lá, rễ cây tăng kích thước.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 cao lên và to ra.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14" marR="463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Hạt nảy mầm và ra rễ, cây mầm ra lá.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14" marR="46314" marT="0" marB="0"/>
                </a:tc>
                <a:extLst>
                  <a:ext uri="{0D108BD9-81ED-4DB2-BD59-A6C34878D82A}">
                    <a16:rowId xmlns:a16="http://schemas.microsoft.com/office/drawing/2014/main" val="3469985665"/>
                  </a:ext>
                </a:extLst>
              </a:tr>
              <a:tr h="52680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 nấm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14" marR="463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 cao lên và to ra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14" marR="463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 ra rễ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14" marR="46314" marT="0" marB="0"/>
                </a:tc>
                <a:extLst>
                  <a:ext uri="{0D108BD9-81ED-4DB2-BD59-A6C34878D82A}">
                    <a16:rowId xmlns:a16="http://schemas.microsoft.com/office/drawing/2014/main" val="983419260"/>
                  </a:ext>
                </a:extLst>
              </a:tr>
              <a:tr h="126135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 hoa hướng dương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14" marR="463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 ra lá. Lá cây tăng về số lượng và kích thước. 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 cao lên và to ra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14" marR="463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 ra lá, ra hoa, ra hạt.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14" marR="46314" marT="0" marB="0"/>
                </a:tc>
                <a:extLst>
                  <a:ext uri="{0D108BD9-81ED-4DB2-BD59-A6C34878D82A}">
                    <a16:rowId xmlns:a16="http://schemas.microsoft.com/office/drawing/2014/main" val="130341815"/>
                  </a:ext>
                </a:extLst>
              </a:tr>
              <a:tr h="199591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 dưa hấu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14" marR="463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Rễ cây tăng kích thước.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Lá cây tăng về số lượng và kích thước.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 cao lên và to ra.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14" marR="463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Hạt nảy mầm và ra rễ, cây mầm ra lá, ra tua cuốn.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14" marR="46314" marT="0" marB="0"/>
                </a:tc>
                <a:extLst>
                  <a:ext uri="{0D108BD9-81ED-4DB2-BD59-A6C34878D82A}">
                    <a16:rowId xmlns:a16="http://schemas.microsoft.com/office/drawing/2014/main" val="2188554055"/>
                  </a:ext>
                </a:extLst>
              </a:tr>
              <a:tr h="199591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 đậu xanh, Cây củ cải, cây lúa mì, cây mù tạt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14" marR="463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Rễ cây tăng kích thước và số lượng.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Lá cây tăng kích thước.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 cao lên và to ra.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14" marR="463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Hạt nảy mầm và ra rễ, cây mầm ra lá.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14" marR="46314" marT="0" marB="0"/>
                </a:tc>
                <a:extLst>
                  <a:ext uri="{0D108BD9-81ED-4DB2-BD59-A6C34878D82A}">
                    <a16:rowId xmlns:a16="http://schemas.microsoft.com/office/drawing/2014/main" val="1196497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00969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296</TotalTime>
  <Words>563</Words>
  <PresentationFormat>Custom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Gill Sans MT</vt:lpstr>
      <vt:lpstr>Arial</vt:lpstr>
      <vt:lpstr>Calibri Light</vt:lpstr>
      <vt:lpstr>Wingdings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2022-11-26T08:05:15Z</dcterms:modified>
  <dc:identifier>DAFRh5DtxIA</dc:identifier>
</cp:coreProperties>
</file>