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74" r:id="rId2"/>
    <p:sldId id="301" r:id="rId3"/>
    <p:sldId id="397" r:id="rId4"/>
    <p:sldId id="391" r:id="rId5"/>
    <p:sldId id="414" r:id="rId6"/>
    <p:sldId id="416" r:id="rId7"/>
    <p:sldId id="417" r:id="rId8"/>
    <p:sldId id="415" r:id="rId9"/>
    <p:sldId id="376" r:id="rId10"/>
  </p:sldIdLst>
  <p:sldSz cx="12188825" cy="6858000"/>
  <p:notesSz cx="6858000" cy="9144000"/>
  <p:defaultText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3B"/>
    <a:srgbClr val="B75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76" y="72"/>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A6634-C256-4E54-B045-0FC968CE322C}" type="datetimeFigureOut">
              <a:rPr lang="vi-VN" smtClean="0"/>
              <a:pPr/>
              <a:t>15/09/2021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9D81D-7D9F-44D6-A978-01A67BB375E2}" type="slidenum">
              <a:rPr lang="vi-VN" smtClean="0"/>
              <a:pPr/>
              <a:t>‹#›</a:t>
            </a:fld>
            <a:endParaRPr lang="vi-VN"/>
          </a:p>
        </p:txBody>
      </p:sp>
    </p:spTree>
    <p:extLst>
      <p:ext uri="{BB962C8B-B14F-4D97-AF65-F5344CB8AC3E}">
        <p14:creationId xmlns:p14="http://schemas.microsoft.com/office/powerpoint/2010/main" val="214859206"/>
      </p:ext>
    </p:extLst>
  </p:cSld>
  <p:clrMap bg1="lt1" tx1="dk1" bg2="lt2" tx2="dk2" accent1="accent1" accent2="accent2" accent3="accent3" accent4="accent4" accent5="accent5" accent6="accent6" hlink="hlink" folHlink="folHlink"/>
  <p:notesStyle>
    <a:lvl1pPr marL="0" algn="l" defTabSz="914323" rtl="0" eaLnBrk="1" latinLnBrk="0" hangingPunct="1">
      <a:defRPr sz="1200" kern="1200">
        <a:solidFill>
          <a:schemeClr val="tx1"/>
        </a:solidFill>
        <a:latin typeface="+mn-lt"/>
        <a:ea typeface="+mn-ea"/>
        <a:cs typeface="+mn-cs"/>
      </a:defRPr>
    </a:lvl1pPr>
    <a:lvl2pPr marL="457161" algn="l" defTabSz="914323" rtl="0" eaLnBrk="1" latinLnBrk="0" hangingPunct="1">
      <a:defRPr sz="1200" kern="1200">
        <a:solidFill>
          <a:schemeClr val="tx1"/>
        </a:solidFill>
        <a:latin typeface="+mn-lt"/>
        <a:ea typeface="+mn-ea"/>
        <a:cs typeface="+mn-cs"/>
      </a:defRPr>
    </a:lvl2pPr>
    <a:lvl3pPr marL="914323" algn="l" defTabSz="914323" rtl="0" eaLnBrk="1" latinLnBrk="0" hangingPunct="1">
      <a:defRPr sz="1200" kern="1200">
        <a:solidFill>
          <a:schemeClr val="tx1"/>
        </a:solidFill>
        <a:latin typeface="+mn-lt"/>
        <a:ea typeface="+mn-ea"/>
        <a:cs typeface="+mn-cs"/>
      </a:defRPr>
    </a:lvl3pPr>
    <a:lvl4pPr marL="1371485" algn="l" defTabSz="914323" rtl="0" eaLnBrk="1" latinLnBrk="0" hangingPunct="1">
      <a:defRPr sz="1200" kern="1200">
        <a:solidFill>
          <a:schemeClr val="tx1"/>
        </a:solidFill>
        <a:latin typeface="+mn-lt"/>
        <a:ea typeface="+mn-ea"/>
        <a:cs typeface="+mn-cs"/>
      </a:defRPr>
    </a:lvl4pPr>
    <a:lvl5pPr marL="1828648" algn="l" defTabSz="914323" rtl="0" eaLnBrk="1" latinLnBrk="0" hangingPunct="1">
      <a:defRPr sz="1200" kern="1200">
        <a:solidFill>
          <a:schemeClr val="tx1"/>
        </a:solidFill>
        <a:latin typeface="+mn-lt"/>
        <a:ea typeface="+mn-ea"/>
        <a:cs typeface="+mn-cs"/>
      </a:defRPr>
    </a:lvl5pPr>
    <a:lvl6pPr marL="2285809" algn="l" defTabSz="914323" rtl="0" eaLnBrk="1" latinLnBrk="0" hangingPunct="1">
      <a:defRPr sz="1200" kern="1200">
        <a:solidFill>
          <a:schemeClr val="tx1"/>
        </a:solidFill>
        <a:latin typeface="+mn-lt"/>
        <a:ea typeface="+mn-ea"/>
        <a:cs typeface="+mn-cs"/>
      </a:defRPr>
    </a:lvl6pPr>
    <a:lvl7pPr marL="2742971" algn="l" defTabSz="914323" rtl="0" eaLnBrk="1" latinLnBrk="0" hangingPunct="1">
      <a:defRPr sz="1200" kern="1200">
        <a:solidFill>
          <a:schemeClr val="tx1"/>
        </a:solidFill>
        <a:latin typeface="+mn-lt"/>
        <a:ea typeface="+mn-ea"/>
        <a:cs typeface="+mn-cs"/>
      </a:defRPr>
    </a:lvl7pPr>
    <a:lvl8pPr marL="3200133" algn="l" defTabSz="914323" rtl="0" eaLnBrk="1" latinLnBrk="0" hangingPunct="1">
      <a:defRPr sz="1200" kern="1200">
        <a:solidFill>
          <a:schemeClr val="tx1"/>
        </a:solidFill>
        <a:latin typeface="+mn-lt"/>
        <a:ea typeface="+mn-ea"/>
        <a:cs typeface="+mn-cs"/>
      </a:defRPr>
    </a:lvl8pPr>
    <a:lvl9pPr marL="3657296" algn="l" defTabSz="91432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B9E9D81D-7D9F-44D6-A978-01A67BB375E2}" type="slidenum">
              <a:rPr lang="vi-VN" smtClean="0"/>
              <a:pPr/>
              <a:t>1</a:t>
            </a:fld>
            <a:endParaRPr lang="vi-VN"/>
          </a:p>
        </p:txBody>
      </p:sp>
    </p:spTree>
    <p:extLst>
      <p:ext uri="{BB962C8B-B14F-4D97-AF65-F5344CB8AC3E}">
        <p14:creationId xmlns:p14="http://schemas.microsoft.com/office/powerpoint/2010/main" val="389153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B9E9D81D-7D9F-44D6-A978-01A67BB375E2}" type="slidenum">
              <a:rPr lang="vi-VN" smtClean="0"/>
              <a:pPr/>
              <a:t>2</a:t>
            </a:fld>
            <a:endParaRPr lang="vi-VN"/>
          </a:p>
        </p:txBody>
      </p:sp>
    </p:spTree>
    <p:extLst>
      <p:ext uri="{BB962C8B-B14F-4D97-AF65-F5344CB8AC3E}">
        <p14:creationId xmlns:p14="http://schemas.microsoft.com/office/powerpoint/2010/main" val="213465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E9D81D-7D9F-44D6-A978-01A67BB375E2}" type="slidenum">
              <a:rPr lang="vi-VN" smtClean="0"/>
              <a:pPr/>
              <a:t>6</a:t>
            </a:fld>
            <a:endParaRPr lang="vi-VN"/>
          </a:p>
        </p:txBody>
      </p:sp>
    </p:spTree>
    <p:extLst>
      <p:ext uri="{BB962C8B-B14F-4D97-AF65-F5344CB8AC3E}">
        <p14:creationId xmlns:p14="http://schemas.microsoft.com/office/powerpoint/2010/main" val="266265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B9E9D81D-7D9F-44D6-A978-01A67BB375E2}" type="slidenum">
              <a:rPr lang="vi-VN" smtClean="0"/>
              <a:pPr/>
              <a:t>9</a:t>
            </a:fld>
            <a:endParaRPr lang="vi-VN"/>
          </a:p>
        </p:txBody>
      </p:sp>
    </p:spTree>
    <p:extLst>
      <p:ext uri="{BB962C8B-B14F-4D97-AF65-F5344CB8AC3E}">
        <p14:creationId xmlns:p14="http://schemas.microsoft.com/office/powerpoint/2010/main" val="385143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14426" indent="0" algn="ctr">
              <a:buNone/>
              <a:defRPr>
                <a:solidFill>
                  <a:schemeClr val="tx1">
                    <a:tint val="75000"/>
                  </a:schemeClr>
                </a:solidFill>
              </a:defRPr>
            </a:lvl2pPr>
            <a:lvl3pPr marL="1228850" indent="0" algn="ctr">
              <a:buNone/>
              <a:defRPr>
                <a:solidFill>
                  <a:schemeClr val="tx1">
                    <a:tint val="75000"/>
                  </a:schemeClr>
                </a:solidFill>
              </a:defRPr>
            </a:lvl3pPr>
            <a:lvl4pPr marL="1843276" indent="0" algn="ctr">
              <a:buNone/>
              <a:defRPr>
                <a:solidFill>
                  <a:schemeClr val="tx1">
                    <a:tint val="75000"/>
                  </a:schemeClr>
                </a:solidFill>
              </a:defRPr>
            </a:lvl4pPr>
            <a:lvl5pPr marL="2457702" indent="0" algn="ctr">
              <a:buNone/>
              <a:defRPr>
                <a:solidFill>
                  <a:schemeClr val="tx1">
                    <a:tint val="75000"/>
                  </a:schemeClr>
                </a:solidFill>
              </a:defRPr>
            </a:lvl5pPr>
            <a:lvl6pPr marL="3072128" indent="0" algn="ctr">
              <a:buNone/>
              <a:defRPr>
                <a:solidFill>
                  <a:schemeClr val="tx1">
                    <a:tint val="75000"/>
                  </a:schemeClr>
                </a:solidFill>
              </a:defRPr>
            </a:lvl6pPr>
            <a:lvl7pPr marL="3686553" indent="0" algn="ctr">
              <a:buNone/>
              <a:defRPr>
                <a:solidFill>
                  <a:schemeClr val="tx1">
                    <a:tint val="75000"/>
                  </a:schemeClr>
                </a:solidFill>
              </a:defRPr>
            </a:lvl7pPr>
            <a:lvl8pPr marL="4300979" indent="0" algn="ctr">
              <a:buNone/>
              <a:defRPr>
                <a:solidFill>
                  <a:schemeClr val="tx1">
                    <a:tint val="75000"/>
                  </a:schemeClr>
                </a:solidFill>
              </a:defRPr>
            </a:lvl8pPr>
            <a:lvl9pPr marL="49154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4796F6-B364-4FF1-AD6C-1D1FCEF9E89E}" type="datetime1">
              <a:rPr lang="en-US" smtClean="0"/>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02677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A7938A-0A93-4BA0-B7D1-7826C0C6438A}" type="datetime1">
              <a:rPr lang="en-US" smtClean="0"/>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57353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8CD98-B0E0-4BF7-AB67-2C9E43E434C1}" type="datetime1">
              <a:rPr lang="en-US" smtClean="0"/>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406913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3F639-5AEB-4E4D-B149-D72FDB44C82B}" type="datetime1">
              <a:rPr lang="en-US" smtClean="0"/>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60486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6" y="4406904"/>
            <a:ext cx="10360501" cy="1362075"/>
          </a:xfrm>
        </p:spPr>
        <p:txBody>
          <a:bodyPr anchor="t"/>
          <a:lstStyle>
            <a:lvl1pPr algn="l">
              <a:defRPr sz="5500" b="1" cap="all"/>
            </a:lvl1pPr>
          </a:lstStyle>
          <a:p>
            <a:r>
              <a:rPr lang="en-US"/>
              <a:t>Click to edit Master title style</a:t>
            </a:r>
          </a:p>
        </p:txBody>
      </p:sp>
      <p:sp>
        <p:nvSpPr>
          <p:cNvPr id="3" name="Text Placeholder 2"/>
          <p:cNvSpPr>
            <a:spLocks noGrp="1"/>
          </p:cNvSpPr>
          <p:nvPr>
            <p:ph type="body" idx="1"/>
          </p:nvPr>
        </p:nvSpPr>
        <p:spPr>
          <a:xfrm>
            <a:off x="962836" y="2906713"/>
            <a:ext cx="10360501" cy="1500187"/>
          </a:xfrm>
        </p:spPr>
        <p:txBody>
          <a:bodyPr anchor="b"/>
          <a:lstStyle>
            <a:lvl1pPr marL="0" indent="0">
              <a:buNone/>
              <a:defRPr sz="2700">
                <a:solidFill>
                  <a:schemeClr val="tx1">
                    <a:tint val="75000"/>
                  </a:schemeClr>
                </a:solidFill>
              </a:defRPr>
            </a:lvl1pPr>
            <a:lvl2pPr marL="614426" indent="0">
              <a:buNone/>
              <a:defRPr sz="2400">
                <a:solidFill>
                  <a:schemeClr val="tx1">
                    <a:tint val="75000"/>
                  </a:schemeClr>
                </a:solidFill>
              </a:defRPr>
            </a:lvl2pPr>
            <a:lvl3pPr marL="1228850" indent="0">
              <a:buNone/>
              <a:defRPr sz="2300">
                <a:solidFill>
                  <a:schemeClr val="tx1">
                    <a:tint val="75000"/>
                  </a:schemeClr>
                </a:solidFill>
              </a:defRPr>
            </a:lvl3pPr>
            <a:lvl4pPr marL="1843276" indent="0">
              <a:buNone/>
              <a:defRPr sz="1900">
                <a:solidFill>
                  <a:schemeClr val="tx1">
                    <a:tint val="75000"/>
                  </a:schemeClr>
                </a:solidFill>
              </a:defRPr>
            </a:lvl4pPr>
            <a:lvl5pPr marL="2457702" indent="0">
              <a:buNone/>
              <a:defRPr sz="1900">
                <a:solidFill>
                  <a:schemeClr val="tx1">
                    <a:tint val="75000"/>
                  </a:schemeClr>
                </a:solidFill>
              </a:defRPr>
            </a:lvl5pPr>
            <a:lvl6pPr marL="3072128" indent="0">
              <a:buNone/>
              <a:defRPr sz="1900">
                <a:solidFill>
                  <a:schemeClr val="tx1">
                    <a:tint val="75000"/>
                  </a:schemeClr>
                </a:solidFill>
              </a:defRPr>
            </a:lvl6pPr>
            <a:lvl7pPr marL="3686553" indent="0">
              <a:buNone/>
              <a:defRPr sz="1900">
                <a:solidFill>
                  <a:schemeClr val="tx1">
                    <a:tint val="75000"/>
                  </a:schemeClr>
                </a:solidFill>
              </a:defRPr>
            </a:lvl7pPr>
            <a:lvl8pPr marL="4300979" indent="0">
              <a:buNone/>
              <a:defRPr sz="1900">
                <a:solidFill>
                  <a:schemeClr val="tx1">
                    <a:tint val="75000"/>
                  </a:schemeClr>
                </a:solidFill>
              </a:defRPr>
            </a:lvl8pPr>
            <a:lvl9pPr marL="491540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F3EB-9BCD-4B6E-A46F-CC8726C11DA4}" type="datetime1">
              <a:rPr lang="en-US" smtClean="0"/>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44660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4"/>
            <a:ext cx="5383398"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4"/>
            <a:ext cx="5383398"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86B698-5208-44EF-87F7-75FD445BA92C}" type="datetime1">
              <a:rPr lang="en-US" smtClean="0"/>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3148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6"/>
            <a:ext cx="5385514"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6"/>
            <a:ext cx="5387630"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5D2AC0-DA0E-4652-AE38-2E3F1ABEA033}" type="datetime1">
              <a:rPr lang="en-US" smtClean="0"/>
              <a:t>15/9/2021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616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64A18-9D9F-483B-8FF4-9F38A99B656B}" type="datetime1">
              <a:rPr lang="en-US" smtClean="0"/>
              <a:t>15/9/2021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71329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58A96-24CF-4A2B-80A9-8A44BB6913B6}" type="datetime1">
              <a:rPr lang="en-US" smtClean="0"/>
              <a:t>15/9/2021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91441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273050"/>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6"/>
            <a:ext cx="6813892" cy="5853113"/>
          </a:xfrm>
        </p:spPr>
        <p:txBody>
          <a:bodyPr/>
          <a:lstStyle>
            <a:lvl1pPr>
              <a:defRPr sz="4300"/>
            </a:lvl1pPr>
            <a:lvl2pPr>
              <a:defRPr sz="39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6" y="1435104"/>
            <a:ext cx="4010039" cy="46910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04B0E4E-6982-46EB-8D38-89B7BEFA4ED4}" type="datetime1">
              <a:rPr lang="en-US" smtClean="0"/>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027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14426" indent="0">
              <a:buNone/>
              <a:defRPr sz="3900"/>
            </a:lvl2pPr>
            <a:lvl3pPr marL="1228850" indent="0">
              <a:buNone/>
              <a:defRPr sz="3200"/>
            </a:lvl3pPr>
            <a:lvl4pPr marL="1843276" indent="0">
              <a:buNone/>
              <a:defRPr sz="2700"/>
            </a:lvl4pPr>
            <a:lvl5pPr marL="2457702" indent="0">
              <a:buNone/>
              <a:defRPr sz="2700"/>
            </a:lvl5pPr>
            <a:lvl6pPr marL="3072128" indent="0">
              <a:buNone/>
              <a:defRPr sz="2700"/>
            </a:lvl6pPr>
            <a:lvl7pPr marL="3686553" indent="0">
              <a:buNone/>
              <a:defRPr sz="2700"/>
            </a:lvl7pPr>
            <a:lvl8pPr marL="4300979" indent="0">
              <a:buNone/>
              <a:defRPr sz="2700"/>
            </a:lvl8pPr>
            <a:lvl9pPr marL="4915404" indent="0">
              <a:buNone/>
              <a:defRPr sz="2700"/>
            </a:lvl9pPr>
          </a:lstStyle>
          <a:p>
            <a:endParaRPr lang="en-US"/>
          </a:p>
        </p:txBody>
      </p:sp>
      <p:sp>
        <p:nvSpPr>
          <p:cNvPr id="4" name="Text Placeholder 3"/>
          <p:cNvSpPr>
            <a:spLocks noGrp="1"/>
          </p:cNvSpPr>
          <p:nvPr>
            <p:ph type="body" sz="half" idx="2"/>
          </p:nvPr>
        </p:nvSpPr>
        <p:spPr>
          <a:xfrm>
            <a:off x="2389095" y="5367342"/>
            <a:ext cx="7313295" cy="8048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442E96-B79C-48D2-A779-7E7318350AE1}" type="datetime1">
              <a:rPr lang="en-US" smtClean="0"/>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1216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603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2885" tIns="61443" rIns="122885" bIns="61443" rtlCol="0" anchor="ctr">
            <a:normAutofit/>
          </a:bodyPr>
          <a:lstStyle/>
          <a:p>
            <a:r>
              <a:rPr lang="en-US"/>
              <a:t>Click to edit Master title style</a:t>
            </a:r>
          </a:p>
        </p:txBody>
      </p:sp>
      <p:sp>
        <p:nvSpPr>
          <p:cNvPr id="3" name="Text Placeholder 2"/>
          <p:cNvSpPr>
            <a:spLocks noGrp="1"/>
          </p:cNvSpPr>
          <p:nvPr>
            <p:ph type="body" idx="1"/>
          </p:nvPr>
        </p:nvSpPr>
        <p:spPr>
          <a:xfrm>
            <a:off x="609441" y="1600204"/>
            <a:ext cx="10969943" cy="4525963"/>
          </a:xfrm>
          <a:prstGeom prst="rect">
            <a:avLst/>
          </a:prstGeom>
        </p:spPr>
        <p:txBody>
          <a:bodyPr vert="horz" lIns="122885" tIns="61443" rIns="122885" bIns="614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2"/>
            <a:ext cx="2844059" cy="365125"/>
          </a:xfrm>
          <a:prstGeom prst="rect">
            <a:avLst/>
          </a:prstGeom>
        </p:spPr>
        <p:txBody>
          <a:bodyPr vert="horz" lIns="122885" tIns="61443" rIns="122885" bIns="61443" rtlCol="0" anchor="ctr"/>
          <a:lstStyle>
            <a:lvl1pPr algn="l">
              <a:defRPr sz="1600">
                <a:solidFill>
                  <a:schemeClr val="tx1">
                    <a:tint val="75000"/>
                  </a:schemeClr>
                </a:solidFill>
              </a:defRPr>
            </a:lvl1pPr>
          </a:lstStyle>
          <a:p>
            <a:fld id="{8B847C50-DEB7-407C-BD7B-DBF91D3E6C28}" type="datetime1">
              <a:rPr lang="en-US" smtClean="0"/>
              <a:t>15/9/2021</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2885" tIns="61443" rIns="122885" bIns="6144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2"/>
            <a:ext cx="2844059" cy="365125"/>
          </a:xfrm>
          <a:prstGeom prst="rect">
            <a:avLst/>
          </a:prstGeom>
        </p:spPr>
        <p:txBody>
          <a:bodyPr vert="horz" lIns="122885" tIns="61443" rIns="122885" bIns="61443" rtlCol="0" anchor="ctr"/>
          <a:lstStyle>
            <a:lvl1pPr algn="r">
              <a:defRPr sz="1600">
                <a:solidFill>
                  <a:schemeClr val="tx1">
                    <a:tint val="75000"/>
                  </a:schemeClr>
                </a:solidFill>
              </a:defRPr>
            </a:lvl1pPr>
          </a:lstStyle>
          <a:p>
            <a:fld id="{3D029D7C-6DFF-4048-936F-9650D8E642D5}" type="slidenum">
              <a:rPr lang="en-US" smtClean="0"/>
              <a:pPr/>
              <a:t>‹#›</a:t>
            </a:fld>
            <a:endParaRPr lang="en-US"/>
          </a:p>
        </p:txBody>
      </p:sp>
    </p:spTree>
    <p:extLst>
      <p:ext uri="{BB962C8B-B14F-4D97-AF65-F5344CB8AC3E}">
        <p14:creationId xmlns:p14="http://schemas.microsoft.com/office/powerpoint/2010/main" val="287758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1228850" rtl="0" eaLnBrk="1" latinLnBrk="0" hangingPunct="1">
        <a:spcBef>
          <a:spcPct val="0"/>
        </a:spcBef>
        <a:buNone/>
        <a:defRPr sz="5900" kern="1200">
          <a:solidFill>
            <a:schemeClr val="tx1"/>
          </a:solidFill>
          <a:latin typeface="+mj-lt"/>
          <a:ea typeface="+mj-ea"/>
          <a:cs typeface="+mj-cs"/>
        </a:defRPr>
      </a:lvl1pPr>
    </p:titleStyle>
    <p:bodyStyle>
      <a:lvl1pPr marL="460819" indent="-460819" algn="l" defTabSz="122885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443" indent="-384015" algn="l" defTabSz="122885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36064" indent="-307212" algn="l" defTabSz="122885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0490"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491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9339"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376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8192"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2618"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qkkich@gmai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4E14155A-DDE1-409A-994B-0B6ACE567A5E}"/>
              </a:ext>
            </a:extLst>
          </p:cNvPr>
          <p:cNvSpPr txBox="1">
            <a:spLocks noChangeArrowheads="1"/>
          </p:cNvSpPr>
          <p:nvPr/>
        </p:nvSpPr>
        <p:spPr bwMode="auto">
          <a:xfrm>
            <a:off x="239121" y="1949665"/>
            <a:ext cx="1171058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a:lstStyle>
          <a:p>
            <a:pPr marL="457200" marR="0" lvl="0" indent="-457200" algn="ctr" defTabSz="1228850" rtl="0" eaLnBrk="1" fontAlgn="auto" latinLnBrk="0" hangingPunct="1">
              <a:lnSpc>
                <a:spcPct val="100000"/>
              </a:lnSpc>
              <a:spcBef>
                <a:spcPct val="50000"/>
              </a:spcBef>
              <a:spcAft>
                <a:spcPts val="0"/>
              </a:spcAft>
              <a:buClrTx/>
              <a:buSzTx/>
              <a:buFont typeface="Arial" charset="0"/>
              <a:buNone/>
              <a:tabLst/>
              <a:defRPr/>
            </a:pPr>
            <a:r>
              <a:rPr kumimoji="0" lang="en-US" sz="4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VẬT LÍ 12</a:t>
            </a:r>
          </a:p>
          <a:p>
            <a:pPr marL="457200" marR="0" lvl="0" indent="-457200" algn="ctr" defTabSz="1228850" rtl="0" eaLnBrk="1" fontAlgn="auto" latinLnBrk="0" hangingPunct="1">
              <a:lnSpc>
                <a:spcPct val="100000"/>
              </a:lnSpc>
              <a:spcBef>
                <a:spcPct val="50000"/>
              </a:spcBef>
              <a:spcAft>
                <a:spcPts val="0"/>
              </a:spcAft>
              <a:buClrTx/>
              <a:buSzTx/>
              <a:buFont typeface="Arial" charset="0"/>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BÀI 28</a:t>
            </a:r>
            <a:r>
              <a:rPr kumimoji="0" lang="en-US" sz="3200" b="0"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  </a:t>
            </a:r>
            <a:r>
              <a:rPr lang="en-US" sz="3200" b="1">
                <a:solidFill>
                  <a:srgbClr val="FFFF00"/>
                </a:solidFill>
                <a:latin typeface="Times New Roman" pitchFamily="18" charset="0"/>
                <a:cs typeface="Times New Roman" pitchFamily="18" charset="0"/>
              </a:rPr>
              <a:t>TIA X</a:t>
            </a:r>
            <a:endPar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a:p>
            <a:pPr marL="457200" marR="0" lvl="0" indent="-457200" algn="l" defTabSz="1228850" rtl="0" eaLnBrk="1" fontAlgn="auto" latinLnBrk="0" hangingPunct="1">
              <a:lnSpc>
                <a:spcPct val="100000"/>
              </a:lnSpc>
              <a:spcBef>
                <a:spcPct val="50000"/>
              </a:spcBef>
              <a:spcAft>
                <a:spcPts val="0"/>
              </a:spcAft>
              <a:buClrTx/>
              <a:buSzTx/>
              <a:buFont typeface="Arial" charset="0"/>
              <a:buAutoNum type="romanUcPeriod"/>
              <a:tabLst/>
              <a:defRPr/>
            </a:pPr>
            <a:endPar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11" name="TextBox 1">
            <a:extLst>
              <a:ext uri="{FF2B5EF4-FFF2-40B4-BE49-F238E27FC236}">
                <a16:creationId xmlns:a16="http://schemas.microsoft.com/office/drawing/2014/main" id="{75D83AF7-3C79-4BC9-9405-CF99D8307A7E}"/>
              </a:ext>
            </a:extLst>
          </p:cNvPr>
          <p:cNvSpPr txBox="1">
            <a:spLocks noChangeArrowheads="1"/>
          </p:cNvSpPr>
          <p:nvPr/>
        </p:nvSpPr>
        <p:spPr bwMode="auto">
          <a:xfrm>
            <a:off x="2209222" y="4078216"/>
            <a:ext cx="7770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a:lstStyle>
          <a:p>
            <a:pPr marL="0" marR="0" lvl="0" indent="0" algn="ctr" defTabSz="122885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Thầy</a:t>
            </a: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giáo</a:t>
            </a: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 Đoàn văn Doanh</a:t>
            </a:r>
            <a:endPar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ctr"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THPT Nam Trực –  Nam Định</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12" name="TextBox 2">
            <a:extLst>
              <a:ext uri="{FF2B5EF4-FFF2-40B4-BE49-F238E27FC236}">
                <a16:creationId xmlns:a16="http://schemas.microsoft.com/office/drawing/2014/main" id="{04CAC9DA-4E25-4EF4-BC0B-4AAFC2068EE0}"/>
              </a:ext>
            </a:extLst>
          </p:cNvPr>
          <p:cNvSpPr txBox="1">
            <a:spLocks noChangeArrowheads="1"/>
          </p:cNvSpPr>
          <p:nvPr/>
        </p:nvSpPr>
        <p:spPr bwMode="auto">
          <a:xfrm>
            <a:off x="3122611" y="714589"/>
            <a:ext cx="64406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a:lstStyle>
          <a:p>
            <a:pPr marL="0" marR="0" lvl="0" indent="0" algn="ctr" defTabSz="122885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itchFamily="18" charset="0"/>
              </a:rPr>
              <a:t>CLB VẬT LÝ TRƯỜNG </a:t>
            </a:r>
          </a:p>
          <a:p>
            <a:pPr marL="0" marR="0" lvl="0" indent="0" algn="ctr" defTabSz="122885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itchFamily="18" charset="0"/>
              </a:rPr>
              <a:t>THPT NAM TRỰC - NAM ĐỊNH</a:t>
            </a:r>
            <a:endParaRPr kumimoji="0" lang="en-US" sz="2800" b="1" i="0" u="none" strike="noStrike" kern="1200" cap="none" spc="0" normalizeH="0" baseline="0" noProof="0" dirty="0">
              <a:ln>
                <a:noFill/>
              </a:ln>
              <a:solidFill>
                <a:prstClr val="white"/>
              </a:solidFill>
              <a:effectLst/>
              <a:uLnTx/>
              <a:uFillTx/>
              <a:latin typeface="Calibri"/>
              <a:ea typeface="+mn-ea"/>
              <a:cs typeface="Times New Roman" pitchFamily="18" charset="0"/>
            </a:endParaRPr>
          </a:p>
        </p:txBody>
      </p:sp>
      <p:sp>
        <p:nvSpPr>
          <p:cNvPr id="13" name="Rectangle 8">
            <a:extLst>
              <a:ext uri="{FF2B5EF4-FFF2-40B4-BE49-F238E27FC236}">
                <a16:creationId xmlns:a16="http://schemas.microsoft.com/office/drawing/2014/main" id="{DB1CCDAE-07B7-4A97-8244-BF13DCB68010}"/>
              </a:ext>
            </a:extLst>
          </p:cNvPr>
          <p:cNvSpPr/>
          <p:nvPr/>
        </p:nvSpPr>
        <p:spPr>
          <a:xfrm>
            <a:off x="4648896" y="5312414"/>
            <a:ext cx="3388107" cy="830997"/>
          </a:xfrm>
          <a:prstGeom prst="rect">
            <a:avLst/>
          </a:prstGeom>
        </p:spPr>
        <p:txBody>
          <a:bodyPr wrap="none">
            <a:spAutoFit/>
          </a:bodyPr>
          <a:lst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a:lstStyle>
          <a:p>
            <a:pPr marL="0" marR="0" lvl="0" indent="0" algn="l"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Email</a:t>
            </a:r>
            <a:r>
              <a:rPr kumimoji="0" lang="en-US" sz="2400" b="0" i="0" u="none" strike="noStrike" kern="1200" cap="none" spc="0" normalizeH="0" baseline="0" noProof="0">
                <a:ln>
                  <a:noFill/>
                </a:ln>
                <a:solidFill>
                  <a:srgbClr val="FFFF00"/>
                </a:solidFill>
                <a:effectLst/>
                <a:uLnTx/>
                <a:uFillTx/>
                <a:latin typeface="Calibri"/>
                <a:ea typeface="+mn-ea"/>
                <a:cs typeface="+mn-cs"/>
              </a:rPr>
              <a:t>: qkkich</a:t>
            </a:r>
            <a:r>
              <a:rPr kumimoji="0" lang="en-US" sz="2400" b="0" i="0" u="none" strike="noStrike" kern="1200" cap="none" spc="0" normalizeH="0" baseline="0" noProof="0">
                <a:ln>
                  <a:noFill/>
                </a:ln>
                <a:solidFill>
                  <a:srgbClr val="FFFF0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a:t>
            </a:r>
            <a:r>
              <a:rPr kumimoji="0" lang="en-US" sz="2400" b="0" i="0" u="none" strike="noStrike" kern="1200" cap="none" spc="0" normalizeH="0" baseline="0" noProof="0" dirty="0">
                <a:ln>
                  <a:noFill/>
                </a:ln>
                <a:solidFill>
                  <a:srgbClr val="FFFF0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gmail.com</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Phone</a:t>
            </a:r>
            <a:r>
              <a:rPr kumimoji="0" lang="en-US" sz="2400" b="0" i="0" u="none" strike="noStrike" kern="1200" cap="none" spc="0" normalizeH="0" baseline="0" noProof="0">
                <a:ln>
                  <a:noFill/>
                </a:ln>
                <a:solidFill>
                  <a:srgbClr val="FFFF00"/>
                </a:solidFill>
                <a:effectLst/>
                <a:uLnTx/>
                <a:uFillTx/>
                <a:latin typeface="Calibri"/>
                <a:ea typeface="+mn-ea"/>
                <a:cs typeface="+mn-cs"/>
              </a:rPr>
              <a:t>: 0981.120681</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176135909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8103F6-814D-4199-BCEA-616920F96740}" type="datetime1">
              <a:rPr lang="en-US" smtClean="0"/>
              <a:t>15/9/2021</a:t>
            </a:fld>
            <a:endParaRPr lang="en-US"/>
          </a:p>
        </p:txBody>
      </p:sp>
      <p:pic>
        <p:nvPicPr>
          <p:cNvPr id="1026" name="Picture 2" descr="Chụp X quang phổi cho bé có hại không? | TCI Hosp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412" y="1295400"/>
            <a:ext cx="5992146" cy="46139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381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C3F639-5AEB-4E4D-B149-D72FDB44C82B}" type="datetime1">
              <a:rPr lang="en-US" smtClean="0"/>
              <a:t>15/9/2021</a:t>
            </a:fld>
            <a:endParaRPr lang="en-US"/>
          </a:p>
        </p:txBody>
      </p:sp>
      <p:sp>
        <p:nvSpPr>
          <p:cNvPr id="6" name="Rectangle 5"/>
          <p:cNvSpPr/>
          <p:nvPr/>
        </p:nvSpPr>
        <p:spPr>
          <a:xfrm>
            <a:off x="608012" y="360876"/>
            <a:ext cx="3211457" cy="461665"/>
          </a:xfrm>
          <a:prstGeom prst="rect">
            <a:avLst/>
          </a:prstGeom>
        </p:spPr>
        <p:txBody>
          <a:bodyPr wrap="none">
            <a:spAutoFit/>
          </a:bodyPr>
          <a:lstStyle/>
          <a:p>
            <a:r>
              <a:rPr lang="en-US" b="1" dirty="0">
                <a:solidFill>
                  <a:srgbClr val="FFFF00"/>
                </a:solidFill>
              </a:rPr>
              <a:t>1. </a:t>
            </a:r>
            <a:r>
              <a:rPr lang="en-US" b="1" dirty="0" err="1">
                <a:solidFill>
                  <a:srgbClr val="FFFF00"/>
                </a:solidFill>
              </a:rPr>
              <a:t>Phát</a:t>
            </a:r>
            <a:r>
              <a:rPr lang="en-US" b="1" dirty="0">
                <a:solidFill>
                  <a:srgbClr val="FFFF00"/>
                </a:solidFill>
              </a:rPr>
              <a:t> </a:t>
            </a:r>
            <a:r>
              <a:rPr lang="en-US" b="1" dirty="0" err="1">
                <a:solidFill>
                  <a:srgbClr val="FFFF00"/>
                </a:solidFill>
              </a:rPr>
              <a:t>hiện</a:t>
            </a:r>
            <a:r>
              <a:rPr lang="en-US" b="1" dirty="0">
                <a:solidFill>
                  <a:srgbClr val="FFFF00"/>
                </a:solidFill>
              </a:rPr>
              <a:t> </a:t>
            </a:r>
            <a:r>
              <a:rPr lang="en-US" b="1" dirty="0" err="1">
                <a:solidFill>
                  <a:srgbClr val="FFFF00"/>
                </a:solidFill>
              </a:rPr>
              <a:t>tia</a:t>
            </a:r>
            <a:r>
              <a:rPr lang="en-US" b="1" dirty="0">
                <a:solidFill>
                  <a:srgbClr val="FFFF00"/>
                </a:solidFill>
              </a:rPr>
              <a:t> X </a:t>
            </a:r>
            <a:r>
              <a:rPr lang="en-US" b="1" dirty="0" err="1">
                <a:solidFill>
                  <a:srgbClr val="FFFF00"/>
                </a:solidFill>
              </a:rPr>
              <a:t>quang</a:t>
            </a:r>
            <a:endParaRPr lang="vi-VN" dirty="0">
              <a:solidFill>
                <a:srgbClr val="FFFF00"/>
              </a:solidFill>
            </a:endParaRPr>
          </a:p>
        </p:txBody>
      </p:sp>
      <p:pic>
        <p:nvPicPr>
          <p:cNvPr id="2050" name="Picture 2" descr="Wilhelm Conrad Roent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487" y="822541"/>
            <a:ext cx="3581400" cy="28367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1268" y="3962400"/>
            <a:ext cx="10896600" cy="2677656"/>
          </a:xfrm>
          <a:prstGeom prst="rect">
            <a:avLst/>
          </a:prstGeom>
        </p:spPr>
        <p:txBody>
          <a:bodyPr wrap="square">
            <a:spAutoFit/>
          </a:bodyPr>
          <a:lstStyle/>
          <a:p>
            <a:pPr algn="just"/>
            <a:r>
              <a:rPr lang="vi-VN" dirty="0">
                <a:solidFill>
                  <a:schemeClr val="bg1"/>
                </a:solidFill>
              </a:rPr>
              <a:t>Khám phá của Rontgen xảy ra tại phòng thí nghiệm của Đại học Wurzburg (Đức), khi ông tiến hành các nghiên cứu với một ống tia catôt [hay ống tia âm cực] làm bằng thủy tinh, bên trong là chân không với hai điện cực. Mặc dù bọc ống bằng giấy đen cẩn thận, nhưng Rontgen tình cờ nhìn thấy màn huỳnh quang phủ hợp chất barium platinocyanide BaPt(CN)4 đặt gần đó phát sáng khi ống tia catôt được bật trong căn phòng tối. Ông thử rút phích điện ra khỏi ổ cắm thì ánh sáng ngay lập tức biến mất.</a:t>
            </a:r>
          </a:p>
        </p:txBody>
      </p:sp>
    </p:spTree>
    <p:extLst>
      <p:ext uri="{BB962C8B-B14F-4D97-AF65-F5344CB8AC3E}">
        <p14:creationId xmlns:p14="http://schemas.microsoft.com/office/powerpoint/2010/main" val="367318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944" y="803216"/>
            <a:ext cx="2205797" cy="461665"/>
          </a:xfrm>
          <a:prstGeom prst="rect">
            <a:avLst/>
          </a:prstGeom>
        </p:spPr>
        <p:txBody>
          <a:bodyPr wrap="none">
            <a:spAutoFit/>
          </a:bodyPr>
          <a:lstStyle/>
          <a:p>
            <a:r>
              <a:rPr lang="en-US" b="1" dirty="0">
                <a:solidFill>
                  <a:srgbClr val="FFFF00"/>
                </a:solidFill>
              </a:rPr>
              <a:t>1. TIA X QUANG</a:t>
            </a:r>
          </a:p>
        </p:txBody>
      </p:sp>
      <p:sp>
        <p:nvSpPr>
          <p:cNvPr id="6" name="Rectangle 5"/>
          <p:cNvSpPr/>
          <p:nvPr/>
        </p:nvSpPr>
        <p:spPr>
          <a:xfrm>
            <a:off x="805561" y="1447800"/>
            <a:ext cx="9674867" cy="461665"/>
          </a:xfrm>
          <a:prstGeom prst="rect">
            <a:avLst/>
          </a:prstGeom>
        </p:spPr>
        <p:txBody>
          <a:bodyPr wrap="square">
            <a:spAutoFit/>
          </a:bodyPr>
          <a:lstStyle/>
          <a:p>
            <a:r>
              <a:rPr lang="en-US" b="1" dirty="0">
                <a:solidFill>
                  <a:srgbClr val="00FF00"/>
                </a:solidFill>
              </a:rPr>
              <a:t>a. </a:t>
            </a:r>
            <a:r>
              <a:rPr lang="en-US" b="1" dirty="0" err="1">
                <a:solidFill>
                  <a:srgbClr val="00FF00"/>
                </a:solidFill>
              </a:rPr>
              <a:t>Định</a:t>
            </a:r>
            <a:r>
              <a:rPr lang="en-US" b="1" dirty="0">
                <a:solidFill>
                  <a:srgbClr val="00FF00"/>
                </a:solidFill>
              </a:rPr>
              <a:t> </a:t>
            </a:r>
            <a:r>
              <a:rPr lang="en-US" b="1" dirty="0" err="1">
                <a:solidFill>
                  <a:srgbClr val="00FF00"/>
                </a:solidFill>
              </a:rPr>
              <a:t>nghĩa</a:t>
            </a:r>
            <a:endParaRPr lang="en-US" b="1" dirty="0">
              <a:solidFill>
                <a:srgbClr val="00FF00"/>
              </a:solidFill>
            </a:endParaRPr>
          </a:p>
        </p:txBody>
      </p:sp>
      <p:sp>
        <p:nvSpPr>
          <p:cNvPr id="5" name="Rectangle 4"/>
          <p:cNvSpPr/>
          <p:nvPr/>
        </p:nvSpPr>
        <p:spPr>
          <a:xfrm>
            <a:off x="1267753" y="1909465"/>
            <a:ext cx="9472871" cy="830997"/>
          </a:xfrm>
          <a:prstGeom prst="rect">
            <a:avLst/>
          </a:prstGeom>
        </p:spPr>
        <p:txBody>
          <a:bodyPr wrap="square">
            <a:spAutoFit/>
          </a:bodyPr>
          <a:lstStyle/>
          <a:p>
            <a:r>
              <a:rPr lang="en-US" b="1" dirty="0">
                <a:solidFill>
                  <a:schemeClr val="bg1"/>
                </a:solidFill>
              </a:rPr>
              <a:t> </a:t>
            </a:r>
            <a:r>
              <a:rPr lang="nl-NL" dirty="0">
                <a:solidFill>
                  <a:schemeClr val="bg1"/>
                </a:solidFill>
              </a:rPr>
              <a:t>Tia X là bức xạ không nhìn thấy được, có bước sóng từ 10</a:t>
            </a:r>
            <a:r>
              <a:rPr lang="nl-NL" baseline="30000" dirty="0">
                <a:solidFill>
                  <a:schemeClr val="bg1"/>
                </a:solidFill>
              </a:rPr>
              <a:t>-11</a:t>
            </a:r>
            <a:r>
              <a:rPr lang="nl-NL" dirty="0">
                <a:solidFill>
                  <a:schemeClr val="bg1"/>
                </a:solidFill>
              </a:rPr>
              <a:t> m đến 10</a:t>
            </a:r>
            <a:r>
              <a:rPr lang="nl-NL" baseline="30000" dirty="0">
                <a:solidFill>
                  <a:schemeClr val="bg1"/>
                </a:solidFill>
              </a:rPr>
              <a:t>-8</a:t>
            </a:r>
            <a:r>
              <a:rPr lang="nl-NL" dirty="0">
                <a:solidFill>
                  <a:schemeClr val="bg1"/>
                </a:solidFill>
              </a:rPr>
              <a:t>m, có cùng bản chất với ánh sáng, là sóng điện từ. </a:t>
            </a:r>
            <a:endParaRPr lang="vi-VN" dirty="0">
              <a:solidFill>
                <a:schemeClr val="bg1"/>
              </a:solidFill>
            </a:endParaRPr>
          </a:p>
        </p:txBody>
      </p:sp>
      <p:sp>
        <p:nvSpPr>
          <p:cNvPr id="7" name="AutoShape 2" descr="Tia hồng ngoại là gì? Ứng dụng của tia hồng ngoại trong cuộc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4" descr="Tia hồng ngoại là gì? Ứng dụng của tia hồng ngoại trong cuộc số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076" name="Picture 4" descr="Các mẫu biển cảnh báo an toàn bức x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2" y="3352800"/>
            <a:ext cx="2709616" cy="230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76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944" y="803216"/>
            <a:ext cx="2205797" cy="461665"/>
          </a:xfrm>
          <a:prstGeom prst="rect">
            <a:avLst/>
          </a:prstGeom>
        </p:spPr>
        <p:txBody>
          <a:bodyPr wrap="none">
            <a:spAutoFit/>
          </a:bodyPr>
          <a:lstStyle/>
          <a:p>
            <a:r>
              <a:rPr lang="en-US" b="1" dirty="0">
                <a:solidFill>
                  <a:srgbClr val="FFFF00"/>
                </a:solidFill>
              </a:rPr>
              <a:t>1. TIA X QUANG</a:t>
            </a:r>
          </a:p>
        </p:txBody>
      </p:sp>
      <p:sp>
        <p:nvSpPr>
          <p:cNvPr id="6" name="Rectangle 5"/>
          <p:cNvSpPr/>
          <p:nvPr/>
        </p:nvSpPr>
        <p:spPr>
          <a:xfrm>
            <a:off x="805561" y="1447800"/>
            <a:ext cx="9674867" cy="461665"/>
          </a:xfrm>
          <a:prstGeom prst="rect">
            <a:avLst/>
          </a:prstGeom>
        </p:spPr>
        <p:txBody>
          <a:bodyPr wrap="square">
            <a:spAutoFit/>
          </a:bodyPr>
          <a:lstStyle/>
          <a:p>
            <a:r>
              <a:rPr lang="en-US" b="1" dirty="0">
                <a:solidFill>
                  <a:srgbClr val="00FF00"/>
                </a:solidFill>
              </a:rPr>
              <a:t>a. </a:t>
            </a:r>
            <a:r>
              <a:rPr lang="en-US" b="1" dirty="0" err="1">
                <a:solidFill>
                  <a:srgbClr val="00FF00"/>
                </a:solidFill>
              </a:rPr>
              <a:t>Cách</a:t>
            </a:r>
            <a:r>
              <a:rPr lang="en-US" b="1" dirty="0">
                <a:solidFill>
                  <a:srgbClr val="00FF00"/>
                </a:solidFill>
              </a:rPr>
              <a:t> </a:t>
            </a:r>
            <a:r>
              <a:rPr lang="en-US" b="1" dirty="0" err="1">
                <a:solidFill>
                  <a:srgbClr val="00FF00"/>
                </a:solidFill>
              </a:rPr>
              <a:t>tạo</a:t>
            </a:r>
            <a:r>
              <a:rPr lang="en-US" b="1" dirty="0">
                <a:solidFill>
                  <a:srgbClr val="00FF00"/>
                </a:solidFill>
              </a:rPr>
              <a:t> </a:t>
            </a:r>
            <a:r>
              <a:rPr lang="en-US" b="1" dirty="0" err="1">
                <a:solidFill>
                  <a:srgbClr val="00FF00"/>
                </a:solidFill>
              </a:rPr>
              <a:t>ra</a:t>
            </a:r>
            <a:r>
              <a:rPr lang="en-US" b="1" dirty="0">
                <a:solidFill>
                  <a:srgbClr val="00FF00"/>
                </a:solidFill>
              </a:rPr>
              <a:t> </a:t>
            </a:r>
            <a:r>
              <a:rPr lang="en-US" b="1" dirty="0" err="1">
                <a:solidFill>
                  <a:srgbClr val="00FF00"/>
                </a:solidFill>
              </a:rPr>
              <a:t>tia</a:t>
            </a:r>
            <a:r>
              <a:rPr lang="en-US" b="1" dirty="0">
                <a:solidFill>
                  <a:srgbClr val="00FF00"/>
                </a:solidFill>
              </a:rPr>
              <a:t> X</a:t>
            </a:r>
          </a:p>
        </p:txBody>
      </p:sp>
      <p:sp>
        <p:nvSpPr>
          <p:cNvPr id="5" name="Rectangle 4"/>
          <p:cNvSpPr/>
          <p:nvPr/>
        </p:nvSpPr>
        <p:spPr>
          <a:xfrm>
            <a:off x="1267753" y="1909465"/>
            <a:ext cx="9472871" cy="830997"/>
          </a:xfrm>
          <a:prstGeom prst="rect">
            <a:avLst/>
          </a:prstGeom>
        </p:spPr>
        <p:txBody>
          <a:bodyPr wrap="square">
            <a:spAutoFit/>
          </a:bodyPr>
          <a:lstStyle/>
          <a:p>
            <a:r>
              <a:rPr lang="nl-NL" dirty="0">
                <a:solidFill>
                  <a:schemeClr val="bg1"/>
                </a:solidFill>
              </a:rPr>
              <a:t>Khi chùm tia êlectron (tia catôt) có năng lượng lớn đập một vật rắn(Kim loại có nguyên tử lượng lớn) thì vật đó phát ra tia X.</a:t>
            </a:r>
            <a:endParaRPr lang="vi-VN" dirty="0">
              <a:solidFill>
                <a:schemeClr val="bg1"/>
              </a:solidFill>
            </a:endParaRPr>
          </a:p>
        </p:txBody>
      </p:sp>
      <p:sp>
        <p:nvSpPr>
          <p:cNvPr id="7" name="AutoShape 2" descr="Tia hồng ngoại là gì? Ứng dụng của tia hồng ngoại trong cuộc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4" descr="Tia hồng ngoại là gì? Ứng dụng của tia hồng ngoại trong cuộc số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6146" name="Picture 2" descr="Kiến thức Vật Lý Phổ Thông Lớp 12 Cần Nắm Vững Về Tia 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3124200"/>
            <a:ext cx="4199466"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ia X (Tia Rơnghen) Tính chất và Công dụng của tia Rơnghen - Vật lý 12 bài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2" y="3124200"/>
            <a:ext cx="3886200" cy="234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7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944" y="803216"/>
            <a:ext cx="2205797" cy="461665"/>
          </a:xfrm>
          <a:prstGeom prst="rect">
            <a:avLst/>
          </a:prstGeom>
        </p:spPr>
        <p:txBody>
          <a:bodyPr wrap="none">
            <a:spAutoFit/>
          </a:bodyPr>
          <a:lstStyle/>
          <a:p>
            <a:r>
              <a:rPr lang="en-US" b="1" dirty="0">
                <a:solidFill>
                  <a:srgbClr val="FFFF00"/>
                </a:solidFill>
              </a:rPr>
              <a:t>1. TIA X QUANG</a:t>
            </a:r>
          </a:p>
        </p:txBody>
      </p:sp>
      <p:sp>
        <p:nvSpPr>
          <p:cNvPr id="6" name="Rectangle 5"/>
          <p:cNvSpPr/>
          <p:nvPr/>
        </p:nvSpPr>
        <p:spPr>
          <a:xfrm>
            <a:off x="805561" y="1447800"/>
            <a:ext cx="9674867" cy="461665"/>
          </a:xfrm>
          <a:prstGeom prst="rect">
            <a:avLst/>
          </a:prstGeom>
        </p:spPr>
        <p:txBody>
          <a:bodyPr wrap="square">
            <a:spAutoFit/>
          </a:bodyPr>
          <a:lstStyle/>
          <a:p>
            <a:r>
              <a:rPr lang="en-US" b="1" dirty="0">
                <a:solidFill>
                  <a:srgbClr val="00FF00"/>
                </a:solidFill>
              </a:rPr>
              <a:t>c. </a:t>
            </a:r>
            <a:r>
              <a:rPr lang="en-US" b="1" dirty="0" err="1">
                <a:solidFill>
                  <a:srgbClr val="00FF00"/>
                </a:solidFill>
              </a:rPr>
              <a:t>Tính</a:t>
            </a:r>
            <a:r>
              <a:rPr lang="en-US" b="1" dirty="0">
                <a:solidFill>
                  <a:srgbClr val="00FF00"/>
                </a:solidFill>
              </a:rPr>
              <a:t> </a:t>
            </a:r>
            <a:r>
              <a:rPr lang="en-US" b="1" dirty="0" err="1">
                <a:solidFill>
                  <a:srgbClr val="00FF00"/>
                </a:solidFill>
              </a:rPr>
              <a:t>chất</a:t>
            </a:r>
            <a:endParaRPr lang="en-US" b="1" dirty="0">
              <a:solidFill>
                <a:srgbClr val="00FF00"/>
              </a:solidFill>
            </a:endParaRPr>
          </a:p>
        </p:txBody>
      </p:sp>
      <p:sp>
        <p:nvSpPr>
          <p:cNvPr id="5" name="Rectangle 4"/>
          <p:cNvSpPr/>
          <p:nvPr/>
        </p:nvSpPr>
        <p:spPr>
          <a:xfrm>
            <a:off x="1267753" y="1909465"/>
            <a:ext cx="5207659" cy="1938992"/>
          </a:xfrm>
          <a:prstGeom prst="rect">
            <a:avLst/>
          </a:prstGeom>
        </p:spPr>
        <p:txBody>
          <a:bodyPr wrap="square">
            <a:spAutoFit/>
          </a:bodyPr>
          <a:lstStyle/>
          <a:p>
            <a:r>
              <a:rPr lang="nl-NL" dirty="0">
                <a:solidFill>
                  <a:schemeClr val="bg1"/>
                </a:solidFill>
              </a:rPr>
              <a:t>- Tia X </a:t>
            </a:r>
            <a:r>
              <a:rPr lang="en-US" dirty="0" err="1">
                <a:solidFill>
                  <a:schemeClr val="bg1"/>
                </a:solidFill>
              </a:rPr>
              <a:t>có</a:t>
            </a:r>
            <a:r>
              <a:rPr lang="en-US" dirty="0">
                <a:solidFill>
                  <a:schemeClr val="bg1"/>
                </a:solidFill>
              </a:rPr>
              <a:t> </a:t>
            </a:r>
            <a:r>
              <a:rPr lang="en-US" dirty="0" err="1">
                <a:solidFill>
                  <a:schemeClr val="bg1"/>
                </a:solidFill>
              </a:rPr>
              <a:t>khả</a:t>
            </a:r>
            <a:r>
              <a:rPr lang="en-US" dirty="0">
                <a:solidFill>
                  <a:schemeClr val="bg1"/>
                </a:solidFill>
              </a:rPr>
              <a:t> </a:t>
            </a:r>
            <a:r>
              <a:rPr lang="en-US" dirty="0" err="1">
                <a:solidFill>
                  <a:schemeClr val="bg1"/>
                </a:solidFill>
              </a:rPr>
              <a:t>năng</a:t>
            </a:r>
            <a:r>
              <a:rPr lang="en-US" dirty="0">
                <a:solidFill>
                  <a:schemeClr val="bg1"/>
                </a:solidFill>
              </a:rPr>
              <a:t> </a:t>
            </a:r>
            <a:r>
              <a:rPr lang="en-US" dirty="0" err="1">
                <a:solidFill>
                  <a:schemeClr val="bg1"/>
                </a:solidFill>
              </a:rPr>
              <a:t>đâm</a:t>
            </a:r>
            <a:r>
              <a:rPr lang="en-US" dirty="0">
                <a:solidFill>
                  <a:schemeClr val="bg1"/>
                </a:solidFill>
              </a:rPr>
              <a:t> </a:t>
            </a:r>
            <a:r>
              <a:rPr lang="en-US" dirty="0" err="1">
                <a:solidFill>
                  <a:schemeClr val="bg1"/>
                </a:solidFill>
              </a:rPr>
              <a:t>xuyên</a:t>
            </a:r>
            <a:r>
              <a:rPr lang="en-US" dirty="0">
                <a:solidFill>
                  <a:schemeClr val="bg1"/>
                </a:solidFill>
              </a:rPr>
              <a:t> </a:t>
            </a:r>
            <a:r>
              <a:rPr lang="en-US" dirty="0" err="1">
                <a:solidFill>
                  <a:schemeClr val="bg1"/>
                </a:solidFill>
              </a:rPr>
              <a:t>mạnh</a:t>
            </a:r>
            <a:endParaRPr lang="vi-VN" dirty="0">
              <a:solidFill>
                <a:schemeClr val="bg1"/>
              </a:solidFill>
            </a:endParaRPr>
          </a:p>
          <a:p>
            <a:r>
              <a:rPr lang="nl-NL" dirty="0">
                <a:solidFill>
                  <a:schemeClr val="bg1"/>
                </a:solidFill>
              </a:rPr>
              <a:t>- Tia X tác dụng lên kính ảnh</a:t>
            </a:r>
          </a:p>
          <a:p>
            <a:r>
              <a:rPr lang="nl-NL" dirty="0">
                <a:solidFill>
                  <a:schemeClr val="bg1"/>
                </a:solidFill>
              </a:rPr>
              <a:t>-  Tia X làm phát quang một số chất</a:t>
            </a:r>
            <a:endParaRPr lang="vi-VN" dirty="0">
              <a:solidFill>
                <a:schemeClr val="bg1"/>
              </a:solidFill>
            </a:endParaRPr>
          </a:p>
          <a:p>
            <a:r>
              <a:rPr lang="nl-NL" dirty="0">
                <a:solidFill>
                  <a:schemeClr val="bg1"/>
                </a:solidFill>
              </a:rPr>
              <a:t>- Tia X làm ion hoá chất khí. </a:t>
            </a:r>
            <a:endParaRPr lang="vi-VN" dirty="0">
              <a:solidFill>
                <a:schemeClr val="bg1"/>
              </a:solidFill>
            </a:endParaRPr>
          </a:p>
          <a:p>
            <a:r>
              <a:rPr lang="nl-NL" dirty="0">
                <a:solidFill>
                  <a:schemeClr val="bg1"/>
                </a:solidFill>
              </a:rPr>
              <a:t>- Tia X có tác dụng sinh lí</a:t>
            </a:r>
            <a:r>
              <a:rPr lang="nl-NL" strike="sngStrike" dirty="0">
                <a:solidFill>
                  <a:schemeClr val="bg1"/>
                </a:solidFill>
              </a:rPr>
              <a:t> </a:t>
            </a:r>
          </a:p>
        </p:txBody>
      </p:sp>
      <p:sp>
        <p:nvSpPr>
          <p:cNvPr id="7" name="AutoShape 2" descr="Tia hồng ngoại là gì? Ứng dụng của tia hồng ngoại trong cuộc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4" descr="Tia hồng ngoại là gì? Ứng dụng của tia hồng ngoại trong cuộc số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076" name="Picture 4" descr="Loại bức xạ mặt trời nào có sức mạnh lớn nhất? - GIVASOLARcom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4303881"/>
            <a:ext cx="1659185" cy="211901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090"/>
          <a:stretch/>
        </p:blipFill>
        <p:spPr bwMode="auto">
          <a:xfrm>
            <a:off x="7057335" y="4366613"/>
            <a:ext cx="1579353" cy="208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0286" y="4341658"/>
            <a:ext cx="2780284" cy="208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7585" y="4335505"/>
            <a:ext cx="4110611" cy="202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4612" y="630120"/>
            <a:ext cx="3644753" cy="255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57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927" y="573933"/>
            <a:ext cx="2205797" cy="461665"/>
          </a:xfrm>
          <a:prstGeom prst="rect">
            <a:avLst/>
          </a:prstGeom>
        </p:spPr>
        <p:txBody>
          <a:bodyPr wrap="none">
            <a:spAutoFit/>
          </a:bodyPr>
          <a:lstStyle/>
          <a:p>
            <a:r>
              <a:rPr lang="en-US" b="1" dirty="0">
                <a:solidFill>
                  <a:srgbClr val="FFFF00"/>
                </a:solidFill>
              </a:rPr>
              <a:t>1. TIA X QUANG</a:t>
            </a:r>
          </a:p>
        </p:txBody>
      </p:sp>
      <p:sp>
        <p:nvSpPr>
          <p:cNvPr id="6" name="Rectangle 5"/>
          <p:cNvSpPr/>
          <p:nvPr/>
        </p:nvSpPr>
        <p:spPr>
          <a:xfrm>
            <a:off x="485927" y="1055431"/>
            <a:ext cx="9674867" cy="461665"/>
          </a:xfrm>
          <a:prstGeom prst="rect">
            <a:avLst/>
          </a:prstGeom>
        </p:spPr>
        <p:txBody>
          <a:bodyPr wrap="square">
            <a:spAutoFit/>
          </a:bodyPr>
          <a:lstStyle/>
          <a:p>
            <a:r>
              <a:rPr lang="en-US" b="1" dirty="0">
                <a:solidFill>
                  <a:srgbClr val="00FF00"/>
                </a:solidFill>
              </a:rPr>
              <a:t>d. </a:t>
            </a:r>
            <a:r>
              <a:rPr lang="en-US" b="1" dirty="0" err="1">
                <a:solidFill>
                  <a:srgbClr val="00FF00"/>
                </a:solidFill>
              </a:rPr>
              <a:t>Ứng</a:t>
            </a:r>
            <a:r>
              <a:rPr lang="en-US" b="1" dirty="0">
                <a:solidFill>
                  <a:srgbClr val="00FF00"/>
                </a:solidFill>
              </a:rPr>
              <a:t> </a:t>
            </a:r>
            <a:r>
              <a:rPr lang="en-US" b="1" dirty="0" err="1">
                <a:solidFill>
                  <a:srgbClr val="00FF00"/>
                </a:solidFill>
              </a:rPr>
              <a:t>dụng</a:t>
            </a:r>
            <a:endParaRPr lang="en-US" b="1" dirty="0">
              <a:solidFill>
                <a:srgbClr val="00FF00"/>
              </a:solidFill>
            </a:endParaRPr>
          </a:p>
        </p:txBody>
      </p:sp>
      <p:sp>
        <p:nvSpPr>
          <p:cNvPr id="7" name="AutoShape 2" descr="Tia hồng ngoại là gì? Ứng dụng của tia hồng ngoại trong cuộc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4" descr="Tia hồng ngoại là gì? Ứng dụng của tia hồng ngoại trong cuộc số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7170" name="Picture 2" descr="Đưa vào hoạt động máy chụp citi hiện đại giá 25,5 tỷ đồng | Tin tức mới  nhất 24h - Đọc Báo Lao Động online - Laodong.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164" y="1038730"/>
            <a:ext cx="2986087" cy="19907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hân viên sân bay “cầm nhầm” iPad của hành khách | Báo Dân tr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0412" y="3812716"/>
            <a:ext cx="2853447" cy="21400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ài 1 – Giới thiệu về phương pháp phân tích bằng tia X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673" y="3832549"/>
            <a:ext cx="3124200" cy="1983740"/>
          </a:xfrm>
          <a:prstGeom prst="rect">
            <a:avLst/>
          </a:prstGeom>
          <a:noFill/>
          <a:ln>
            <a:noFill/>
          </a:ln>
        </p:spPr>
      </p:pic>
      <p:pic>
        <p:nvPicPr>
          <p:cNvPr id="10" name="Picture 9" descr="C:\Users\SONY\Desktop\chupanhpxcnimage00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2312" y="3809231"/>
            <a:ext cx="3047500" cy="1829570"/>
          </a:xfrm>
          <a:prstGeom prst="rect">
            <a:avLst/>
          </a:prstGeom>
          <a:noFill/>
          <a:ln>
            <a:noFill/>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4761" y="958408"/>
            <a:ext cx="3900251" cy="208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566" y="5952802"/>
            <a:ext cx="3732414" cy="830997"/>
          </a:xfrm>
          <a:prstGeom prst="rect">
            <a:avLst/>
          </a:prstGeom>
        </p:spPr>
        <p:txBody>
          <a:bodyPr wrap="square">
            <a:spAutoFit/>
          </a:bodyPr>
          <a:lstStyle/>
          <a:p>
            <a:r>
              <a:rPr lang="nl-NL" dirty="0">
                <a:solidFill>
                  <a:schemeClr val="bg1"/>
                </a:solidFill>
              </a:rPr>
              <a:t>Nghiên cứu thành phần cấu trúc vật rắn</a:t>
            </a:r>
            <a:endParaRPr lang="nl-NL" strike="sngStrike" dirty="0">
              <a:solidFill>
                <a:schemeClr val="bg1"/>
              </a:solidFill>
            </a:endParaRPr>
          </a:p>
        </p:txBody>
      </p:sp>
      <p:sp>
        <p:nvSpPr>
          <p:cNvPr id="4" name="Rectangle 3"/>
          <p:cNvSpPr/>
          <p:nvPr/>
        </p:nvSpPr>
        <p:spPr>
          <a:xfrm>
            <a:off x="8761412" y="6137467"/>
            <a:ext cx="2292744" cy="461665"/>
          </a:xfrm>
          <a:prstGeom prst="rect">
            <a:avLst/>
          </a:prstGeom>
        </p:spPr>
        <p:txBody>
          <a:bodyPr wrap="none">
            <a:spAutoFit/>
          </a:bodyPr>
          <a:lstStyle/>
          <a:p>
            <a:r>
              <a:rPr lang="nl-NL" dirty="0">
                <a:solidFill>
                  <a:schemeClr val="bg1"/>
                </a:solidFill>
              </a:rPr>
              <a:t>Kiểm tra hành lí </a:t>
            </a:r>
            <a:endParaRPr lang="vi-VN" dirty="0">
              <a:solidFill>
                <a:schemeClr val="bg1"/>
              </a:solidFill>
            </a:endParaRPr>
          </a:p>
        </p:txBody>
      </p:sp>
      <p:sp>
        <p:nvSpPr>
          <p:cNvPr id="11" name="Rectangle 10"/>
          <p:cNvSpPr/>
          <p:nvPr/>
        </p:nvSpPr>
        <p:spPr>
          <a:xfrm>
            <a:off x="4154057" y="6137466"/>
            <a:ext cx="3795141" cy="461665"/>
          </a:xfrm>
          <a:prstGeom prst="rect">
            <a:avLst/>
          </a:prstGeom>
        </p:spPr>
        <p:txBody>
          <a:bodyPr wrap="none">
            <a:spAutoFit/>
          </a:bodyPr>
          <a:lstStyle/>
          <a:p>
            <a:r>
              <a:rPr lang="nl-NL" dirty="0">
                <a:solidFill>
                  <a:schemeClr val="bg1"/>
                </a:solidFill>
              </a:rPr>
              <a:t>Tìm khuyết tật trong vật đúc.</a:t>
            </a:r>
            <a:endParaRPr lang="vi-VN" dirty="0">
              <a:solidFill>
                <a:schemeClr val="bg1"/>
              </a:solidFill>
            </a:endParaRPr>
          </a:p>
        </p:txBody>
      </p:sp>
      <p:sp>
        <p:nvSpPr>
          <p:cNvPr id="12" name="Rectangle 11"/>
          <p:cNvSpPr/>
          <p:nvPr/>
        </p:nvSpPr>
        <p:spPr>
          <a:xfrm>
            <a:off x="7714608" y="3198167"/>
            <a:ext cx="3145413" cy="461665"/>
          </a:xfrm>
          <a:prstGeom prst="rect">
            <a:avLst/>
          </a:prstGeom>
        </p:spPr>
        <p:txBody>
          <a:bodyPr wrap="none">
            <a:spAutoFit/>
          </a:bodyPr>
          <a:lstStyle/>
          <a:p>
            <a:r>
              <a:rPr lang="nl-NL" dirty="0">
                <a:solidFill>
                  <a:schemeClr val="bg1"/>
                </a:solidFill>
              </a:rPr>
              <a:t>Chữa bện ung thư nông</a:t>
            </a:r>
          </a:p>
        </p:txBody>
      </p:sp>
      <p:sp>
        <p:nvSpPr>
          <p:cNvPr id="13" name="Rectangle 12"/>
          <p:cNvSpPr/>
          <p:nvPr/>
        </p:nvSpPr>
        <p:spPr>
          <a:xfrm>
            <a:off x="3117307" y="3189672"/>
            <a:ext cx="2206053" cy="461665"/>
          </a:xfrm>
          <a:prstGeom prst="rect">
            <a:avLst/>
          </a:prstGeom>
        </p:spPr>
        <p:txBody>
          <a:bodyPr wrap="none">
            <a:spAutoFit/>
          </a:bodyPr>
          <a:lstStyle/>
          <a:p>
            <a:r>
              <a:rPr lang="en-US" dirty="0" err="1">
                <a:solidFill>
                  <a:schemeClr val="bg1"/>
                </a:solidFill>
              </a:rPr>
              <a:t>Chụp</a:t>
            </a:r>
            <a:r>
              <a:rPr lang="en-US" dirty="0">
                <a:solidFill>
                  <a:schemeClr val="bg1"/>
                </a:solidFill>
              </a:rPr>
              <a:t> </a:t>
            </a:r>
            <a:r>
              <a:rPr lang="en-US" dirty="0" err="1">
                <a:solidFill>
                  <a:schemeClr val="bg1"/>
                </a:solidFill>
              </a:rPr>
              <a:t>chiếu</a:t>
            </a:r>
            <a:r>
              <a:rPr lang="en-US" dirty="0">
                <a:solidFill>
                  <a:schemeClr val="bg1"/>
                </a:solidFill>
              </a:rPr>
              <a:t> </a:t>
            </a:r>
            <a:r>
              <a:rPr lang="en-US" dirty="0" err="1">
                <a:solidFill>
                  <a:schemeClr val="bg1"/>
                </a:solidFill>
              </a:rPr>
              <a:t>điện</a:t>
            </a:r>
            <a:endParaRPr lang="vi-VN" dirty="0">
              <a:solidFill>
                <a:schemeClr val="bg1"/>
              </a:solidFill>
            </a:endParaRPr>
          </a:p>
        </p:txBody>
      </p:sp>
    </p:spTree>
    <p:extLst>
      <p:ext uri="{BB962C8B-B14F-4D97-AF65-F5344CB8AC3E}">
        <p14:creationId xmlns:p14="http://schemas.microsoft.com/office/powerpoint/2010/main" val="210837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944" y="803216"/>
            <a:ext cx="3397084" cy="461665"/>
          </a:xfrm>
          <a:prstGeom prst="rect">
            <a:avLst/>
          </a:prstGeom>
        </p:spPr>
        <p:txBody>
          <a:bodyPr wrap="none">
            <a:spAutoFit/>
          </a:bodyPr>
          <a:lstStyle/>
          <a:p>
            <a:r>
              <a:rPr lang="en-US" b="1" dirty="0">
                <a:solidFill>
                  <a:srgbClr val="FFFF00"/>
                </a:solidFill>
              </a:rPr>
              <a:t>2. THANG SÓNG ĐIỆN TỪ</a:t>
            </a:r>
          </a:p>
        </p:txBody>
      </p:sp>
      <p:sp>
        <p:nvSpPr>
          <p:cNvPr id="7" name="AutoShape 2" descr="Tia hồng ngoại là gì? Ứng dụng của tia hồng ngoại trong cuộc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4" descr="Tia hồng ngoại là gì? Ứng dụng của tia hồng ngoại trong cuộc số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Rectangle 2"/>
          <p:cNvSpPr/>
          <p:nvPr/>
        </p:nvSpPr>
        <p:spPr>
          <a:xfrm>
            <a:off x="801022" y="1600200"/>
            <a:ext cx="7579390" cy="2308324"/>
          </a:xfrm>
          <a:prstGeom prst="rect">
            <a:avLst/>
          </a:prstGeom>
        </p:spPr>
        <p:txBody>
          <a:bodyPr wrap="square">
            <a:spAutoFit/>
          </a:bodyPr>
          <a:lstStyle/>
          <a:p>
            <a:r>
              <a:rPr lang="nl-NL" dirty="0">
                <a:solidFill>
                  <a:schemeClr val="bg1"/>
                </a:solidFill>
              </a:rPr>
              <a:t>- Thang sóng điện từ bao gồm các bức xạ sau đây được sắp xếp theo thứ tự bước sóng giảm dần: sóng vô tuyến điện, tia hồng ngoại, ánh sáng nhìn thấy, tia tử ngoại, tia X và tia gamma.</a:t>
            </a:r>
            <a:endParaRPr lang="vi-VN" dirty="0">
              <a:solidFill>
                <a:schemeClr val="bg1"/>
              </a:solidFill>
            </a:endParaRPr>
          </a:p>
          <a:p>
            <a:r>
              <a:rPr lang="nl-NL" dirty="0">
                <a:solidFill>
                  <a:schemeClr val="bg1"/>
                </a:solidFill>
              </a:rPr>
              <a:t>- Các bức xạ trong thang sóng điện từ đều có cùng bản chất là sóng điện từ, chỉ khác nhau về tần số (hay bước sóng).</a:t>
            </a:r>
            <a:endParaRPr lang="vi-VN" dirty="0">
              <a:solidFill>
                <a:schemeClr val="bg1"/>
              </a:solidFill>
            </a:endParaRPr>
          </a:p>
        </p:txBody>
      </p:sp>
      <p:pic>
        <p:nvPicPr>
          <p:cNvPr id="9" name="Picture 8" descr="C:\Users\Admin\Desktop\Thuvienvatly.com_3576f_pdt.jpg.jpg"/>
          <p:cNvPicPr/>
          <p:nvPr/>
        </p:nvPicPr>
        <p:blipFill>
          <a:blip r:embed="rId2"/>
          <a:srcRect/>
          <a:stretch>
            <a:fillRect/>
          </a:stretch>
        </p:blipFill>
        <p:spPr bwMode="auto">
          <a:xfrm>
            <a:off x="1979612" y="4191000"/>
            <a:ext cx="8534400" cy="2360196"/>
          </a:xfrm>
          <a:prstGeom prst="rect">
            <a:avLst/>
          </a:prstGeom>
          <a:noFill/>
          <a:ln w="9525">
            <a:noFill/>
            <a:miter lim="800000"/>
            <a:headEnd/>
            <a:tailEnd/>
          </a:ln>
        </p:spPr>
      </p:pic>
    </p:spTree>
    <p:extLst>
      <p:ext uri="{BB962C8B-B14F-4D97-AF65-F5344CB8AC3E}">
        <p14:creationId xmlns:p14="http://schemas.microsoft.com/office/powerpoint/2010/main" val="305157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00787" y="716504"/>
            <a:ext cx="557781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CỦNG CỐ. DẶN DÒ</a:t>
            </a:r>
            <a:endParaRPr lang="vi-VN"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29777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1">
          <a:blip xmlns:r="http://schemas.openxmlformats.org/officeDocument/2006/relationships" r:embed="rId1"/>
          <a:stretch>
            <a:fillRect l="-754" t="-587" r="-754"/>
          </a:stretch>
        </a:blipFill>
      </a:spPr>
      <a:bodyPr/>
      <a:lstStyle>
        <a:defPPr>
          <a:defRPr dirty="0">
            <a:no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3639</TotalTime>
  <Words>432</Words>
  <PresentationFormat>Tùy chỉnh</PresentationFormat>
  <Paragraphs>40</Paragraphs>
  <Slides>9</Slides>
  <Notes>4</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9</vt:i4>
      </vt:variant>
    </vt:vector>
  </HeadingPairs>
  <TitlesOfParts>
    <vt:vector size="13" baseType="lpstr">
      <vt:lpstr>Arial</vt:lpstr>
      <vt:lpstr>Calibri</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2021-02-17T02:18:53Z</dcterms:created>
  <dcterms:modified xsi:type="dcterms:W3CDTF">2021-09-15T04:49:17Z</dcterms:modified>
</cp:coreProperties>
</file>