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310" r:id="rId4"/>
    <p:sldId id="418" r:id="rId5"/>
    <p:sldId id="308" r:id="rId6"/>
    <p:sldId id="389" r:id="rId7"/>
    <p:sldId id="391" r:id="rId8"/>
    <p:sldId id="390" r:id="rId9"/>
    <p:sldId id="426" r:id="rId10"/>
    <p:sldId id="331" r:id="rId11"/>
    <p:sldId id="332" r:id="rId12"/>
    <p:sldId id="343" r:id="rId13"/>
    <p:sldId id="401" r:id="rId14"/>
    <p:sldId id="402" r:id="rId15"/>
    <p:sldId id="403" r:id="rId16"/>
    <p:sldId id="393" r:id="rId17"/>
    <p:sldId id="333" r:id="rId18"/>
    <p:sldId id="411" r:id="rId19"/>
    <p:sldId id="405" r:id="rId20"/>
    <p:sldId id="409" r:id="rId21"/>
    <p:sldId id="410" r:id="rId22"/>
    <p:sldId id="400" r:id="rId23"/>
    <p:sldId id="385" r:id="rId24"/>
    <p:sldId id="360" r:id="rId25"/>
    <p:sldId id="386" r:id="rId26"/>
    <p:sldId id="368" r:id="rId27"/>
    <p:sldId id="370" r:id="rId28"/>
    <p:sldId id="406" r:id="rId29"/>
    <p:sldId id="364" r:id="rId30"/>
    <p:sldId id="424" r:id="rId31"/>
    <p:sldId id="425" r:id="rId32"/>
    <p:sldId id="361" r:id="rId33"/>
    <p:sldId id="335" r:id="rId34"/>
    <p:sldId id="338" r:id="rId35"/>
    <p:sldId id="412" r:id="rId36"/>
    <p:sldId id="354" r:id="rId37"/>
    <p:sldId id="413" r:id="rId38"/>
    <p:sldId id="419" r:id="rId39"/>
    <p:sldId id="421" r:id="rId40"/>
    <p:sldId id="422" r:id="rId41"/>
    <p:sldId id="423" r:id="rId42"/>
    <p:sldId id="427" r:id="rId43"/>
    <p:sldId id="407" r:id="rId44"/>
    <p:sldId id="417" r:id="rId45"/>
    <p:sldId id="414" r:id="rId46"/>
  </p:sldIdLst>
  <p:sldSz cx="12192000" cy="6858000"/>
  <p:notesSz cx="6858000" cy="91440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200" autoAdjust="0"/>
  </p:normalViewPr>
  <p:slideViewPr>
    <p:cSldViewPr snapToGrid="0">
      <p:cViewPr varScale="1">
        <p:scale>
          <a:sx n="71" d="100"/>
          <a:sy n="71" d="100"/>
        </p:scale>
        <p:origin x="57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1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8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9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4C6C7-3234-4A7A-A579-DCC501AEB785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AA38-3EFA-44E8-85D0-38075D3AD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1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342.png"/><Relationship Id="rId10" Type="http://schemas.openxmlformats.org/officeDocument/2006/relationships/image" Target="../media/image32.png"/><Relationship Id="rId4" Type="http://schemas.openxmlformats.org/officeDocument/2006/relationships/image" Target="../media/image331.png"/><Relationship Id="rId9" Type="http://schemas.openxmlformats.org/officeDocument/2006/relationships/image" Target="../media/image3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20.png"/><Relationship Id="rId5" Type="http://schemas.openxmlformats.org/officeDocument/2006/relationships/image" Target="../media/image26.pn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1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36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35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55.png"/><Relationship Id="rId5" Type="http://schemas.openxmlformats.org/officeDocument/2006/relationships/image" Target="../media/image41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0.png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1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310.png"/><Relationship Id="rId5" Type="http://schemas.openxmlformats.org/officeDocument/2006/relationships/image" Target="../media/image26.png"/><Relationship Id="rId10" Type="http://schemas.openxmlformats.org/officeDocument/2006/relationships/image" Target="../media/image171.png"/><Relationship Id="rId4" Type="http://schemas.openxmlformats.org/officeDocument/2006/relationships/audio" Target="../media/audio1.wav"/><Relationship Id="rId9" Type="http://schemas.openxmlformats.org/officeDocument/2006/relationships/image" Target="../media/image1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180.png"/><Relationship Id="rId10" Type="http://schemas.openxmlformats.org/officeDocument/2006/relationships/image" Target="../media/image14.png"/><Relationship Id="rId4" Type="http://schemas.openxmlformats.org/officeDocument/2006/relationships/image" Target="../media/image16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2176" y="817516"/>
            <a:ext cx="809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6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239" y="1694678"/>
            <a:ext cx="2245871" cy="2245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650" y="4127269"/>
            <a:ext cx="1077698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TRÌNH DẠY HỌC TRÊN TRUYỀN HÌNH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 TOÁN LỚP </a:t>
            </a:r>
            <a:r>
              <a:rPr lang="en-US" sz="36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68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766" y="738310"/>
            <a:ext cx="247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2. </a:t>
            </a:r>
            <a:r>
              <a:rPr lang="en-US" sz="2400" b="1" err="1" smtClean="0">
                <a:solidFill>
                  <a:srgbClr val="FFFF00"/>
                </a:solidFill>
              </a:rPr>
              <a:t>Tỉ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số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phần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trăm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233" y="2458174"/>
            <a:ext cx="6318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Ví</a:t>
            </a:r>
            <a:r>
              <a:rPr lang="en-US" sz="2400" b="1" smtClean="0">
                <a:solidFill>
                  <a:srgbClr val="FFFF00"/>
                </a:solidFill>
              </a:rPr>
              <a:t> dụ :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hai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78,1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25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002" y="1215727"/>
            <a:ext cx="8676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</a:rPr>
              <a:t>Trong </a:t>
            </a:r>
            <a:r>
              <a:rPr lang="en-US" sz="2400" err="1" smtClean="0">
                <a:solidFill>
                  <a:schemeClr val="bg1"/>
                </a:solidFill>
              </a:rPr>
              <a:t>thực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hành</a:t>
            </a:r>
            <a:r>
              <a:rPr lang="en-US" sz="2400" smtClean="0">
                <a:solidFill>
                  <a:schemeClr val="bg1"/>
                </a:solidFill>
              </a:rPr>
              <a:t>, ta </a:t>
            </a:r>
            <a:r>
              <a:rPr lang="en-US" sz="2400" err="1" smtClean="0">
                <a:solidFill>
                  <a:schemeClr val="bg1"/>
                </a:solidFill>
              </a:rPr>
              <a:t>thường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dùng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dưới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dạng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với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kí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hiệu</a:t>
            </a:r>
            <a:r>
              <a:rPr lang="en-US" sz="2400" smtClean="0">
                <a:solidFill>
                  <a:schemeClr val="bg1"/>
                </a:solidFill>
              </a:rPr>
              <a:t> % </a:t>
            </a:r>
            <a:r>
              <a:rPr lang="en-US" sz="2400" err="1" smtClean="0">
                <a:solidFill>
                  <a:schemeClr val="bg1"/>
                </a:solidFill>
              </a:rPr>
              <a:t>thay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cho</a:t>
            </a:r>
            <a:r>
              <a:rPr lang="en-US" sz="2400" smtClean="0">
                <a:solidFill>
                  <a:schemeClr val="bg1"/>
                </a:solidFill>
              </a:rPr>
              <a:t>         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60256" y="2965195"/>
                <a:ext cx="644907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78,1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78,1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78,1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.100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%=312,4%.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56" y="2965195"/>
                <a:ext cx="6449073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019483" y="3798628"/>
            <a:ext cx="131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Quy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tắc</a:t>
            </a:r>
            <a:r>
              <a:rPr lang="en-US" sz="2400" b="1" smtClean="0">
                <a:solidFill>
                  <a:srgbClr val="FFFF00"/>
                </a:solidFill>
              </a:rPr>
              <a:t> :</a:t>
            </a:r>
            <a:endParaRPr lang="en-US" sz="2400" b="1">
              <a:solidFill>
                <a:srgbClr val="FFFF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8555" y="4364013"/>
            <a:ext cx="9296006" cy="1406451"/>
            <a:chOff x="1318555" y="4364013"/>
            <a:chExt cx="9296006" cy="1406451"/>
          </a:xfrm>
        </p:grpSpPr>
        <p:grpSp>
          <p:nvGrpSpPr>
            <p:cNvPr id="12" name="Group 11"/>
            <p:cNvGrpSpPr/>
            <p:nvPr/>
          </p:nvGrpSpPr>
          <p:grpSpPr>
            <a:xfrm>
              <a:off x="1318555" y="4364013"/>
              <a:ext cx="9296006" cy="1406451"/>
              <a:chOff x="1318555" y="4364013"/>
              <a:chExt cx="9296006" cy="140645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318555" y="4364013"/>
                <a:ext cx="9175235" cy="1406451"/>
              </a:xfrm>
              <a:prstGeom prst="rect">
                <a:avLst/>
              </a:prstGeom>
              <a:noFill/>
              <a:ln w="76200" cmpd="sng">
                <a:solidFill>
                  <a:srgbClr val="FFFF00">
                    <a:alpha val="7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439326" y="4415773"/>
                <a:ext cx="9175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solidFill>
                      <a:schemeClr val="bg1"/>
                    </a:solidFill>
                  </a:rPr>
                  <a:t>Muốn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tìm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phần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trăm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hai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b, ta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nhân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100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rồi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chia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cho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b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viết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</a:rPr>
                  <a:t>k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í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hiệu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%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vào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kết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quả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:               %.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854155" y="4893321"/>
                  <a:ext cx="1056187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.100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4155" y="4893321"/>
                  <a:ext cx="1056187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258894" y="1718484"/>
                <a:ext cx="76335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894" y="1718484"/>
                <a:ext cx="76335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836208" y="3100556"/>
            <a:ext cx="873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.100.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35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5220" y="2387331"/>
            <a:ext cx="3345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Tìm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: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5220" y="2954732"/>
            <a:ext cx="1376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a) 5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8 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26197" y="3024215"/>
            <a:ext cx="2329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b) 25kg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      tạ.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6231" y="3755396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5219" y="4349287"/>
            <a:ext cx="4179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a)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5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8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9856" y="4878679"/>
                <a:ext cx="2630272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5.100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%=62,5%.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56" y="4878679"/>
                <a:ext cx="2630272" cy="7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79084" y="5633122"/>
                <a:ext cx="2788969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25.100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%=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%.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084" y="5633122"/>
                <a:ext cx="2788969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89449" y="2420171"/>
            <a:ext cx="505769" cy="44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?1</a:t>
            </a:r>
            <a:endParaRPr lang="en-US" sz="2400" b="1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99038" y="4122531"/>
            <a:ext cx="3050900" cy="786177"/>
            <a:chOff x="6145250" y="2737485"/>
            <a:chExt cx="3050900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145250" y="2899742"/>
                  <a:ext cx="305090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smtClean="0">
                      <a:solidFill>
                        <a:schemeClr val="bg1"/>
                      </a:solidFill>
                    </a:rPr>
                    <a:t>b) Ta </a:t>
                  </a:r>
                  <a:r>
                    <a:rPr lang="en-US" sz="2400" err="1" smtClean="0">
                      <a:solidFill>
                        <a:schemeClr val="bg1"/>
                      </a:solidFill>
                    </a:rPr>
                    <a:t>có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ạ=30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kg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5250" y="2899742"/>
                  <a:ext cx="3050900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2994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7136503" y="2737485"/>
                  <a:ext cx="593432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6503" y="2737485"/>
                  <a:ext cx="593432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847671" y="2825018"/>
                <a:ext cx="5934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671" y="2825018"/>
                <a:ext cx="593432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199040" y="4798775"/>
            <a:ext cx="4814010" cy="786177"/>
            <a:chOff x="6145252" y="3413729"/>
            <a:chExt cx="4814010" cy="786177"/>
          </a:xfrm>
        </p:grpSpPr>
        <p:sp>
          <p:nvSpPr>
            <p:cNvPr id="8" name="TextBox 7"/>
            <p:cNvSpPr txBox="1"/>
            <p:nvPr/>
          </p:nvSpPr>
          <p:spPr>
            <a:xfrm>
              <a:off x="6145252" y="3589433"/>
              <a:ext cx="48140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err="1" smtClean="0">
                  <a:solidFill>
                    <a:schemeClr val="bg1"/>
                  </a:solidFill>
                </a:rPr>
                <a:t>Tỉ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số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phần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trăm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smtClean="0">
                  <a:solidFill>
                    <a:schemeClr val="bg1"/>
                  </a:solidFill>
                </a:rPr>
                <a:t> 25kg </a:t>
              </a:r>
              <a:r>
                <a:rPr lang="en-US" sz="2400" err="1" smtClean="0">
                  <a:solidFill>
                    <a:schemeClr val="bg1"/>
                  </a:solidFill>
                </a:rPr>
                <a:t>và</a:t>
              </a:r>
              <a:r>
                <a:rPr lang="en-US" sz="2400" smtClean="0">
                  <a:solidFill>
                    <a:schemeClr val="bg1"/>
                  </a:solidFill>
                </a:rPr>
                <a:t>       tạ </a:t>
              </a:r>
              <a:r>
                <a:rPr lang="en-US" sz="2400" err="1" smtClean="0">
                  <a:solidFill>
                    <a:schemeClr val="bg1"/>
                  </a:solidFill>
                </a:rPr>
                <a:t>là</a:t>
              </a:r>
              <a:r>
                <a:rPr lang="en-US" sz="2400" smtClean="0">
                  <a:solidFill>
                    <a:schemeClr val="bg1"/>
                  </a:solidFill>
                </a:rPr>
                <a:t> :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9603926" y="3413729"/>
                  <a:ext cx="593432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03926" y="3413729"/>
                  <a:ext cx="593432" cy="78617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Connector 15"/>
          <p:cNvCxnSpPr/>
          <p:nvPr/>
        </p:nvCxnSpPr>
        <p:spPr>
          <a:xfrm flipH="1">
            <a:off x="5849281" y="4284788"/>
            <a:ext cx="4874" cy="2093476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10109" y="223908"/>
            <a:ext cx="131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Quy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tắc</a:t>
            </a:r>
            <a:r>
              <a:rPr lang="en-US" sz="2400" b="1" smtClean="0">
                <a:solidFill>
                  <a:srgbClr val="FFFF00"/>
                </a:solidFill>
              </a:rPr>
              <a:t> :</a:t>
            </a:r>
            <a:endParaRPr lang="en-US" sz="2400" b="1">
              <a:solidFill>
                <a:srgbClr val="FFFF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281236" y="829270"/>
            <a:ext cx="9296006" cy="1406451"/>
            <a:chOff x="1318555" y="4364013"/>
            <a:chExt cx="9296006" cy="1406451"/>
          </a:xfrm>
        </p:grpSpPr>
        <p:grpSp>
          <p:nvGrpSpPr>
            <p:cNvPr id="20" name="Group 19"/>
            <p:cNvGrpSpPr/>
            <p:nvPr/>
          </p:nvGrpSpPr>
          <p:grpSpPr>
            <a:xfrm>
              <a:off x="1318555" y="4364013"/>
              <a:ext cx="9296006" cy="1406451"/>
              <a:chOff x="1318555" y="4364013"/>
              <a:chExt cx="9296006" cy="1406451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318555" y="4364013"/>
                <a:ext cx="9175235" cy="1406451"/>
              </a:xfrm>
              <a:prstGeom prst="rect">
                <a:avLst/>
              </a:prstGeom>
              <a:noFill/>
              <a:ln w="76200" cmpd="sng">
                <a:solidFill>
                  <a:srgbClr val="FFFF00">
                    <a:alpha val="74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439326" y="4415773"/>
                <a:ext cx="917523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smtClean="0">
                    <a:solidFill>
                      <a:schemeClr val="bg1"/>
                    </a:solidFill>
                  </a:rPr>
                  <a:t>Muốn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tìm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phần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trăm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của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hai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b, ta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nhân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với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100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rồi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chia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cho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b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viết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</a:rPr>
                  <a:t>k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í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hiệu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%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vào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kết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quả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:               %.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5854155" y="4893321"/>
                  <a:ext cx="1056187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.100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4155" y="4893321"/>
                  <a:ext cx="1056187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35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7194707" y="27496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210832" y="28047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217132" y="27993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210832" y="277421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210553" y="280724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212960" y="27993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203974" y="286292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212389" y="274369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10274" y="2685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206298" y="269988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214225" y="276634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7195546" y="269405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201286" y="27638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205737" y="279488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199437" y="27007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96190" y="279488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8032" y="844367"/>
            <a:ext cx="559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Áp dụng. </a:t>
            </a:r>
            <a:r>
              <a:rPr lang="en-US" sz="2400" smtClean="0">
                <a:solidFill>
                  <a:schemeClr val="bg1"/>
                </a:solidFill>
              </a:rPr>
              <a:t>Các khẳng </a:t>
            </a:r>
            <a:r>
              <a:rPr lang="en-US" sz="2400" err="1" smtClean="0">
                <a:solidFill>
                  <a:schemeClr val="bg1"/>
                </a:solidFill>
              </a:rPr>
              <a:t>định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sau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đúng</a:t>
            </a:r>
            <a:r>
              <a:rPr lang="en-US" sz="2400" smtClean="0">
                <a:solidFill>
                  <a:schemeClr val="bg1"/>
                </a:solidFill>
              </a:rPr>
              <a:t> hay </a:t>
            </a:r>
            <a:r>
              <a:rPr lang="en-US" sz="2400" err="1" smtClean="0">
                <a:solidFill>
                  <a:schemeClr val="bg1"/>
                </a:solidFill>
              </a:rPr>
              <a:t>sai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0566" y="1914646"/>
            <a:ext cx="510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A. Tỉ số phần trăm của 15 và 30 là 50%;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3242" y="2822788"/>
            <a:ext cx="629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B. Tỉ số phần trăm của </a:t>
            </a:r>
            <a:r>
              <a:rPr lang="en-US" sz="2400" smtClean="0">
                <a:solidFill>
                  <a:schemeClr val="bg1"/>
                </a:solidFill>
              </a:rPr>
              <a:t>15 phút </a:t>
            </a:r>
            <a:r>
              <a:rPr lang="en-US" sz="2400">
                <a:solidFill>
                  <a:schemeClr val="bg1"/>
                </a:solidFill>
              </a:rPr>
              <a:t>và 1</a:t>
            </a:r>
            <a:r>
              <a:rPr lang="en-US" sz="2400" smtClean="0">
                <a:solidFill>
                  <a:schemeClr val="bg1"/>
                </a:solidFill>
              </a:rPr>
              <a:t> giờ </a:t>
            </a:r>
            <a:r>
              <a:rPr lang="en-US" sz="2400">
                <a:solidFill>
                  <a:schemeClr val="bg1"/>
                </a:solidFill>
              </a:rPr>
              <a:t>là </a:t>
            </a:r>
            <a:r>
              <a:rPr lang="en-US" sz="2400" smtClean="0">
                <a:solidFill>
                  <a:schemeClr val="bg1"/>
                </a:solidFill>
              </a:rPr>
              <a:t>1500%;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4259" y="3754111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10% của 70 là 7;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2833" y="4527304"/>
            <a:ext cx="544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Nếu 80% của số a là 160 thì a bằng 200.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21602" y="1794573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521602" y="2669409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36877" y="359789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536877" y="4408709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647861" y="1755625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45479" y="2443812"/>
            <a:ext cx="259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Tỉ số phần trăm của 15 và 30 là :</a:t>
            </a:r>
            <a:endParaRPr lang="en-US" sz="24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037057" y="3378829"/>
                <a:ext cx="2567754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5.100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%=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%.</m:t>
                      </m:r>
                    </m:oMath>
                  </m:oMathPara>
                </a14:m>
                <a:endParaRPr lang="en-US" sz="24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057" y="3378829"/>
                <a:ext cx="2567754" cy="7936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259494" y="188374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Hướng dẫn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9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"/>
                            </p:stCondLst>
                            <p:childTnLst>
                              <p:par>
                                <p:cTn id="9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20"/>
                            </p:stCondLst>
                            <p:childTnLst>
                              <p:par>
                                <p:cTn id="10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30"/>
                            </p:stCondLst>
                            <p:childTnLst>
                              <p:par>
                                <p:cTn id="10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40"/>
                            </p:stCondLst>
                            <p:childTnLst>
                              <p:par>
                                <p:cTn id="11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50"/>
                            </p:stCondLst>
                            <p:childTnLst>
                              <p:par>
                                <p:cTn id="11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60"/>
                            </p:stCondLst>
                            <p:childTnLst>
                              <p:par>
                                <p:cTn id="11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70"/>
                            </p:stCondLst>
                            <p:childTnLst>
                              <p:par>
                                <p:cTn id="12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80"/>
                            </p:stCondLst>
                            <p:childTnLst>
                              <p:par>
                                <p:cTn id="12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90"/>
                            </p:stCondLst>
                            <p:childTnLst>
                              <p:par>
                                <p:cTn id="13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100"/>
                            </p:stCondLst>
                            <p:childTnLst>
                              <p:par>
                                <p:cTn id="13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110"/>
                            </p:stCondLst>
                            <p:childTnLst>
                              <p:par>
                                <p:cTn id="13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120"/>
                            </p:stCondLst>
                            <p:childTnLst>
                              <p:par>
                                <p:cTn id="142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130"/>
                            </p:stCondLst>
                            <p:childTnLst>
                              <p:par>
                                <p:cTn id="146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140"/>
                            </p:stCondLst>
                            <p:childTnLst>
                              <p:par>
                                <p:cTn id="150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4150"/>
                            </p:stCondLst>
                            <p:childTnLst>
                              <p:par>
                                <p:cTn id="154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16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6170"/>
                            </p:stCondLst>
                            <p:childTnLst>
                              <p:par>
                                <p:cTn id="1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439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22" grpId="0"/>
      <p:bldP spid="31" grpId="0"/>
      <p:bldP spid="32" grpId="0"/>
      <p:bldP spid="33" grpId="0"/>
      <p:bldP spid="34" grpId="0"/>
      <p:bldP spid="67" grpId="0" animBg="1"/>
      <p:bldP spid="68" grpId="0" animBg="1"/>
      <p:bldP spid="69" grpId="0" animBg="1"/>
      <p:bldP spid="70" grpId="0" animBg="1"/>
      <p:bldP spid="72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032" y="844367"/>
            <a:ext cx="559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Áp dụng. </a:t>
            </a:r>
            <a:r>
              <a:rPr lang="en-US" sz="2400" smtClean="0">
                <a:solidFill>
                  <a:schemeClr val="bg1"/>
                </a:solidFill>
              </a:rPr>
              <a:t>Các khẳng </a:t>
            </a:r>
            <a:r>
              <a:rPr lang="en-US" sz="2400" err="1" smtClean="0">
                <a:solidFill>
                  <a:schemeClr val="bg1"/>
                </a:solidFill>
              </a:rPr>
              <a:t>định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sau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đúng</a:t>
            </a:r>
            <a:r>
              <a:rPr lang="en-US" sz="2400" smtClean="0">
                <a:solidFill>
                  <a:schemeClr val="bg1"/>
                </a:solidFill>
              </a:rPr>
              <a:t> hay </a:t>
            </a:r>
            <a:r>
              <a:rPr lang="en-US" sz="2400" err="1" smtClean="0">
                <a:solidFill>
                  <a:schemeClr val="bg1"/>
                </a:solidFill>
              </a:rPr>
              <a:t>sai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0566" y="1914646"/>
            <a:ext cx="510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A. Tỉ số phần trăm của 15 và 30 là 50%;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9000" y="2822788"/>
            <a:ext cx="629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B. Tỉ số phần trăm của </a:t>
            </a:r>
            <a:r>
              <a:rPr lang="en-US" sz="2400" smtClean="0">
                <a:solidFill>
                  <a:schemeClr val="bg1"/>
                </a:solidFill>
              </a:rPr>
              <a:t>15 phút </a:t>
            </a:r>
            <a:r>
              <a:rPr lang="en-US" sz="2400">
                <a:solidFill>
                  <a:schemeClr val="bg1"/>
                </a:solidFill>
              </a:rPr>
              <a:t>và 1</a:t>
            </a:r>
            <a:r>
              <a:rPr lang="en-US" sz="2400" smtClean="0">
                <a:solidFill>
                  <a:schemeClr val="bg1"/>
                </a:solidFill>
              </a:rPr>
              <a:t> giờ </a:t>
            </a:r>
            <a:r>
              <a:rPr lang="en-US" sz="2400">
                <a:solidFill>
                  <a:schemeClr val="bg1"/>
                </a:solidFill>
              </a:rPr>
              <a:t>là </a:t>
            </a:r>
            <a:r>
              <a:rPr lang="en-US" sz="2400" smtClean="0">
                <a:solidFill>
                  <a:schemeClr val="bg1"/>
                </a:solidFill>
              </a:rPr>
              <a:t>1500%;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4259" y="3754111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10% của 70 là 7;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2833" y="4527304"/>
            <a:ext cx="544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Nếu 80% của số a là 160 thì a bằng 200.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21602" y="1821467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521602" y="2669409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36877" y="3584447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536877" y="4408709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647861" y="1782519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57276" y="2639257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S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27775" y="3366329"/>
            <a:ext cx="2836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Đổi 1 giờ = 60 phút.</a:t>
            </a:r>
          </a:p>
          <a:p>
            <a:r>
              <a:rPr lang="en-US" sz="2400" smtClean="0">
                <a:solidFill>
                  <a:srgbClr val="FFFF00"/>
                </a:solidFill>
              </a:rPr>
              <a:t>Tỉ số phần trăm của 15 phút và 1 giờ là :</a:t>
            </a:r>
            <a:endParaRPr lang="en-US" sz="24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727775" y="4654006"/>
                <a:ext cx="2567754" cy="793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5.100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%=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%.</m:t>
                      </m:r>
                    </m:oMath>
                  </m:oMathPara>
                </a14:m>
                <a:endParaRPr lang="en-US" sz="24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775" y="4654006"/>
                <a:ext cx="2567754" cy="793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259494" y="2740348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Hướng dẫn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73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032" y="844367"/>
            <a:ext cx="559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Áp dụng. </a:t>
            </a:r>
            <a:r>
              <a:rPr lang="en-US" sz="2400" smtClean="0">
                <a:solidFill>
                  <a:schemeClr val="bg1"/>
                </a:solidFill>
              </a:rPr>
              <a:t>Các khẳng </a:t>
            </a:r>
            <a:r>
              <a:rPr lang="en-US" sz="2400" err="1" smtClean="0">
                <a:solidFill>
                  <a:schemeClr val="bg1"/>
                </a:solidFill>
              </a:rPr>
              <a:t>định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sau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đúng</a:t>
            </a:r>
            <a:r>
              <a:rPr lang="en-US" sz="2400" smtClean="0">
                <a:solidFill>
                  <a:schemeClr val="bg1"/>
                </a:solidFill>
              </a:rPr>
              <a:t> hay </a:t>
            </a:r>
            <a:r>
              <a:rPr lang="en-US" sz="2400" err="1" smtClean="0">
                <a:solidFill>
                  <a:schemeClr val="bg1"/>
                </a:solidFill>
              </a:rPr>
              <a:t>sai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0566" y="1914646"/>
            <a:ext cx="510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A. Tỉ số phần trăm của 15 và 30 là 50%;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6121" y="2822788"/>
            <a:ext cx="629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B. Tỉ số phần trăm của </a:t>
            </a:r>
            <a:r>
              <a:rPr lang="en-US" sz="2400" smtClean="0">
                <a:solidFill>
                  <a:schemeClr val="bg1"/>
                </a:solidFill>
              </a:rPr>
              <a:t>15 phút </a:t>
            </a:r>
            <a:r>
              <a:rPr lang="en-US" sz="2400">
                <a:solidFill>
                  <a:schemeClr val="bg1"/>
                </a:solidFill>
              </a:rPr>
              <a:t>và 1</a:t>
            </a:r>
            <a:r>
              <a:rPr lang="en-US" sz="2400" smtClean="0">
                <a:solidFill>
                  <a:schemeClr val="bg1"/>
                </a:solidFill>
              </a:rPr>
              <a:t> giờ </a:t>
            </a:r>
            <a:r>
              <a:rPr lang="en-US" sz="2400">
                <a:solidFill>
                  <a:schemeClr val="bg1"/>
                </a:solidFill>
              </a:rPr>
              <a:t>là </a:t>
            </a:r>
            <a:r>
              <a:rPr lang="en-US" sz="2400" smtClean="0">
                <a:solidFill>
                  <a:schemeClr val="bg1"/>
                </a:solidFill>
              </a:rPr>
              <a:t>1500%;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4259" y="3754111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10% của 70 là 7;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2833" y="4527304"/>
            <a:ext cx="544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Nếu 80% của số a là 160 thì a bằng 200.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21602" y="1834914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521602" y="2709750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36877" y="3584447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536877" y="44221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647861" y="3540848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47861" y="1795966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57276" y="2666151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S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956374" y="4462735"/>
            <a:ext cx="2836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10% của 70 </a:t>
            </a:r>
            <a:r>
              <a:rPr lang="en-US" sz="2400" smtClean="0">
                <a:solidFill>
                  <a:srgbClr val="FFFF00"/>
                </a:solidFill>
              </a:rPr>
              <a:t>là :</a:t>
            </a:r>
            <a:endParaRPr lang="en-US" sz="24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72355" y="5100375"/>
                <a:ext cx="162839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70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.10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355" y="5100375"/>
                <a:ext cx="1628394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9165365" y="3730347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Hướng dẫn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6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71" grpId="0"/>
      <p:bldP spid="35" grpId="0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98032" y="844367"/>
            <a:ext cx="559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Áp dụng. </a:t>
            </a:r>
            <a:r>
              <a:rPr lang="en-US" sz="2400" smtClean="0">
                <a:solidFill>
                  <a:schemeClr val="bg1"/>
                </a:solidFill>
              </a:rPr>
              <a:t>Các khẳng </a:t>
            </a:r>
            <a:r>
              <a:rPr lang="en-US" sz="2400" err="1" smtClean="0">
                <a:solidFill>
                  <a:schemeClr val="bg1"/>
                </a:solidFill>
              </a:rPr>
              <a:t>định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sau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đúng</a:t>
            </a:r>
            <a:r>
              <a:rPr lang="en-US" sz="2400" smtClean="0">
                <a:solidFill>
                  <a:schemeClr val="bg1"/>
                </a:solidFill>
              </a:rPr>
              <a:t> hay </a:t>
            </a:r>
            <a:r>
              <a:rPr lang="en-US" sz="2400" err="1" smtClean="0">
                <a:solidFill>
                  <a:schemeClr val="bg1"/>
                </a:solidFill>
              </a:rPr>
              <a:t>sai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0566" y="1914646"/>
            <a:ext cx="5106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A. Tỉ số phần trăm của 15 và 30 là 50%;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3242" y="2822788"/>
            <a:ext cx="6298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B. Tỉ số phần trăm của </a:t>
            </a:r>
            <a:r>
              <a:rPr lang="en-US" sz="2400" smtClean="0">
                <a:solidFill>
                  <a:schemeClr val="bg1"/>
                </a:solidFill>
              </a:rPr>
              <a:t>15 phút </a:t>
            </a:r>
            <a:r>
              <a:rPr lang="en-US" sz="2400">
                <a:solidFill>
                  <a:schemeClr val="bg1"/>
                </a:solidFill>
              </a:rPr>
              <a:t>và 1</a:t>
            </a:r>
            <a:r>
              <a:rPr lang="en-US" sz="2400" smtClean="0">
                <a:solidFill>
                  <a:schemeClr val="bg1"/>
                </a:solidFill>
              </a:rPr>
              <a:t> giờ </a:t>
            </a:r>
            <a:r>
              <a:rPr lang="en-US" sz="2400">
                <a:solidFill>
                  <a:schemeClr val="bg1"/>
                </a:solidFill>
              </a:rPr>
              <a:t>là </a:t>
            </a:r>
            <a:r>
              <a:rPr lang="en-US" sz="2400" smtClean="0">
                <a:solidFill>
                  <a:schemeClr val="bg1"/>
                </a:solidFill>
              </a:rPr>
              <a:t>1500%;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04259" y="3754111"/>
            <a:ext cx="2505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10% của 70 là 7;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02833" y="4527304"/>
            <a:ext cx="5441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Nếu 80% của số a là 160 thì a bằng 200.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521602" y="1821467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7521602" y="2682856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7536877" y="3584447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7536877" y="4408709"/>
            <a:ext cx="735251" cy="62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7647861" y="3540848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647861" y="1795966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657276" y="2652704"/>
            <a:ext cx="4267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S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639791" y="4362223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Đ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78244" y="5101286"/>
            <a:ext cx="2868615" cy="1251845"/>
            <a:chOff x="8978244" y="2435359"/>
            <a:chExt cx="2868615" cy="1251845"/>
          </a:xfrm>
        </p:grpSpPr>
        <p:sp>
          <p:nvSpPr>
            <p:cNvPr id="35" name="TextBox 34"/>
            <p:cNvSpPr txBox="1"/>
            <p:nvPr/>
          </p:nvSpPr>
          <p:spPr>
            <a:xfrm>
              <a:off x="8978244" y="2435359"/>
              <a:ext cx="28686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</a:rPr>
                <a:t>Ta có</a:t>
              </a:r>
            </a:p>
            <a:p>
              <a:pPr>
                <a:lnSpc>
                  <a:spcPct val="200000"/>
                </a:lnSpc>
              </a:pPr>
              <a:r>
                <a:rPr lang="en-US" sz="2400">
                  <a:solidFill>
                    <a:srgbClr val="FFFF00"/>
                  </a:solidFill>
                </a:rPr>
                <a:t>a</a:t>
              </a:r>
              <a:r>
                <a:rPr lang="en-US" sz="2400" smtClean="0">
                  <a:solidFill>
                    <a:srgbClr val="FFFF00"/>
                  </a:solidFill>
                </a:rPr>
                <a:t> = 160 :          = 200.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0099275" y="2901027"/>
                  <a:ext cx="763349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24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99275" y="2901027"/>
                  <a:ext cx="763349" cy="78617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/>
          <p:cNvSpPr txBox="1"/>
          <p:nvPr/>
        </p:nvSpPr>
        <p:spPr>
          <a:xfrm>
            <a:off x="9259494" y="4549673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Hướng dẫn</a:t>
            </a:r>
            <a:endParaRPr lang="en-US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5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74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61" y="348107"/>
            <a:ext cx="4799122" cy="5998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47" y="3235847"/>
            <a:ext cx="1952830" cy="3977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185413">
            <a:off x="4260546" y="4703858"/>
            <a:ext cx="5416431" cy="311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6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252" y="969143"/>
            <a:ext cx="1596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3. </a:t>
            </a:r>
            <a:r>
              <a:rPr lang="en-US" sz="2400" b="1" err="1" smtClean="0">
                <a:solidFill>
                  <a:srgbClr val="FFFF00"/>
                </a:solidFill>
              </a:rPr>
              <a:t>Tỉ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lệ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xích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9252" y="1655661"/>
            <a:ext cx="9913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T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vẽ</a:t>
            </a:r>
            <a:r>
              <a:rPr lang="en-US" sz="2400" smtClean="0">
                <a:solidFill>
                  <a:schemeClr val="bg1"/>
                </a:solidFill>
              </a:rPr>
              <a:t> (</a:t>
            </a:r>
            <a:r>
              <a:rPr lang="en-US" sz="2400" err="1" smtClean="0">
                <a:solidFill>
                  <a:schemeClr val="bg1"/>
                </a:solidFill>
              </a:rPr>
              <a:t>hoặc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)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khoảng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cách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giữa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hai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điểm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vẽ</a:t>
            </a:r>
            <a:r>
              <a:rPr lang="en-US" sz="2400" smtClean="0">
                <a:solidFill>
                  <a:schemeClr val="bg1"/>
                </a:solidFill>
              </a:rPr>
              <a:t> (</a:t>
            </a:r>
            <a:r>
              <a:rPr lang="en-US" sz="2400" err="1" smtClean="0">
                <a:solidFill>
                  <a:schemeClr val="bg1"/>
                </a:solidFill>
              </a:rPr>
              <a:t>hoặc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)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khoảng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cách</a:t>
            </a:r>
            <a:r>
              <a:rPr lang="en-US" sz="2400" smtClean="0">
                <a:solidFill>
                  <a:schemeClr val="bg1"/>
                </a:solidFill>
              </a:rPr>
              <a:t> b </a:t>
            </a:r>
            <a:r>
              <a:rPr lang="en-US" sz="2400" err="1" smtClean="0">
                <a:solidFill>
                  <a:schemeClr val="bg1"/>
                </a:solidFill>
              </a:rPr>
              <a:t>giữa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hai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điểm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tương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ứng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thực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tế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80810" y="2855990"/>
            <a:ext cx="404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 =      (a, b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cùng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vị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đo</a:t>
            </a:r>
            <a:r>
              <a:rPr lang="en-US" sz="2400" smtClean="0">
                <a:solidFill>
                  <a:schemeClr val="bg1"/>
                </a:solidFill>
              </a:rPr>
              <a:t>).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29961" y="2719501"/>
                <a:ext cx="432618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961" y="2719501"/>
                <a:ext cx="432618" cy="7248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77846" y="3378443"/>
            <a:ext cx="10039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FF00"/>
                </a:solidFill>
              </a:rPr>
              <a:t>Ví dụ 1 : </a:t>
            </a:r>
            <a:r>
              <a:rPr lang="en-US" sz="2400" smtClean="0">
                <a:solidFill>
                  <a:schemeClr val="bg1"/>
                </a:solidFill>
              </a:rPr>
              <a:t>Cho </a:t>
            </a:r>
            <a:r>
              <a:rPr lang="en-US" sz="2400" err="1" smtClean="0">
                <a:solidFill>
                  <a:schemeClr val="bg1"/>
                </a:solidFill>
              </a:rPr>
              <a:t>khoảng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cách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1cm, </a:t>
            </a:r>
            <a:r>
              <a:rPr lang="en-US" sz="2400" err="1" smtClean="0">
                <a:solidFill>
                  <a:schemeClr val="bg1"/>
                </a:solidFill>
              </a:rPr>
              <a:t>khoảng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cách</a:t>
            </a:r>
            <a:r>
              <a:rPr lang="en-US" sz="2400" smtClean="0">
                <a:solidFill>
                  <a:schemeClr val="bg1"/>
                </a:solidFill>
              </a:rPr>
              <a:t> b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thực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tế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1km. Tính tỉ lệ xích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đồ.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7846" y="4789710"/>
            <a:ext cx="94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52142" y="4814663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Đổi 1km = 100000cm.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301809" y="5257499"/>
            <a:ext cx="4963218" cy="786177"/>
            <a:chOff x="1369044" y="5257499"/>
            <a:chExt cx="4963218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380810" y="5257499"/>
                  <a:ext cx="18586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100000</m:t>
                            </m:r>
                          </m:den>
                        </m:f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810" y="5257499"/>
                  <a:ext cx="1858625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1369044" y="5419756"/>
              <a:ext cx="4963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T</a:t>
              </a:r>
              <a:r>
                <a:rPr lang="en-US" sz="2400" smtClean="0">
                  <a:solidFill>
                    <a:schemeClr val="bg1"/>
                  </a:solidFill>
                </a:rPr>
                <a:t>ỉ lệ xích của bản đồ là : T                     . 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277846" y="6070920"/>
            <a:ext cx="5030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Vậy tỉ lệ xích của bản đồ là 1 : 100000. 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5" grpId="0"/>
      <p:bldP spid="10" grpId="0"/>
      <p:bldP spid="1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61" y="348107"/>
            <a:ext cx="4799122" cy="5998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947" y="3235847"/>
            <a:ext cx="1952830" cy="397799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0185413">
            <a:off x="4195362" y="4718572"/>
            <a:ext cx="5416431" cy="2811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39252" y="1655661"/>
            <a:ext cx="9913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rgbClr val="FFFF00"/>
                </a:solidFill>
              </a:rPr>
              <a:t>Tỉ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lệ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xích</a:t>
            </a:r>
            <a:r>
              <a:rPr lang="en-US" sz="2400" smtClean="0">
                <a:solidFill>
                  <a:srgbClr val="FFFF00"/>
                </a:solidFill>
              </a:rPr>
              <a:t> T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vẽ</a:t>
            </a:r>
            <a:r>
              <a:rPr lang="en-US" sz="2400" smtClean="0">
                <a:solidFill>
                  <a:schemeClr val="bg1"/>
                </a:solidFill>
              </a:rPr>
              <a:t> (</a:t>
            </a:r>
            <a:r>
              <a:rPr lang="en-US" sz="2400" err="1" smtClean="0">
                <a:solidFill>
                  <a:schemeClr val="bg1"/>
                </a:solidFill>
              </a:rPr>
              <a:t>hoặc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)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khoảng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cách</a:t>
            </a:r>
            <a:r>
              <a:rPr lang="en-US" sz="2400" smtClean="0">
                <a:solidFill>
                  <a:srgbClr val="FFFF00"/>
                </a:solidFill>
              </a:rPr>
              <a:t> a </a:t>
            </a:r>
            <a:r>
              <a:rPr lang="en-US" sz="2400" err="1" smtClean="0">
                <a:solidFill>
                  <a:srgbClr val="FFFF00"/>
                </a:solidFill>
              </a:rPr>
              <a:t>giữa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hai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điểm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trên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bản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vẽ</a:t>
            </a:r>
            <a:r>
              <a:rPr lang="en-US" sz="2400" smtClean="0">
                <a:solidFill>
                  <a:schemeClr val="bg1"/>
                </a:solidFill>
              </a:rPr>
              <a:t> (</a:t>
            </a:r>
            <a:r>
              <a:rPr lang="en-US" sz="2400" err="1" smtClean="0">
                <a:solidFill>
                  <a:schemeClr val="bg1"/>
                </a:solidFill>
              </a:rPr>
              <a:t>hoặc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)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khoảng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cách</a:t>
            </a:r>
            <a:r>
              <a:rPr lang="en-US" sz="2400" smtClean="0">
                <a:solidFill>
                  <a:srgbClr val="FFFF00"/>
                </a:solidFill>
              </a:rPr>
              <a:t> b </a:t>
            </a:r>
            <a:r>
              <a:rPr lang="en-US" sz="2400" err="1" smtClean="0">
                <a:solidFill>
                  <a:srgbClr val="FFFF00"/>
                </a:solidFill>
              </a:rPr>
              <a:t>giữa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hai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điểm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tương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ứng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trên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thực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tế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804632" y="2939357"/>
            <a:ext cx="1275530" cy="922041"/>
            <a:chOff x="3906505" y="2937125"/>
            <a:chExt cx="1275530" cy="922041"/>
          </a:xfrm>
        </p:grpSpPr>
        <p:sp>
          <p:nvSpPr>
            <p:cNvPr id="11" name="TextBox 10"/>
            <p:cNvSpPr txBox="1"/>
            <p:nvPr/>
          </p:nvSpPr>
          <p:spPr>
            <a:xfrm>
              <a:off x="4059404" y="3182767"/>
              <a:ext cx="1041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a = b.T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906505" y="2937125"/>
              <a:ext cx="1275530" cy="922041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88568" y="3650420"/>
            <a:ext cx="1275530" cy="922041"/>
            <a:chOff x="1788568" y="3650420"/>
            <a:chExt cx="1275530" cy="922041"/>
          </a:xfrm>
        </p:grpSpPr>
        <p:grpSp>
          <p:nvGrpSpPr>
            <p:cNvPr id="3" name="Group 2"/>
            <p:cNvGrpSpPr/>
            <p:nvPr/>
          </p:nvGrpSpPr>
          <p:grpSpPr>
            <a:xfrm>
              <a:off x="1995067" y="3749034"/>
              <a:ext cx="902811" cy="724814"/>
              <a:chOff x="4483842" y="2719501"/>
              <a:chExt cx="902811" cy="72481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4483842" y="2855990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T =    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4920114" y="2719501"/>
                    <a:ext cx="432618" cy="7248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b</m:t>
                              </m:r>
                            </m:den>
                          </m:f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0114" y="2719501"/>
                    <a:ext cx="432618" cy="72481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ctangle 13"/>
            <p:cNvSpPr/>
            <p:nvPr/>
          </p:nvSpPr>
          <p:spPr>
            <a:xfrm>
              <a:off x="1788568" y="3650420"/>
              <a:ext cx="1275530" cy="922041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60495" y="4572461"/>
            <a:ext cx="1275530" cy="922041"/>
            <a:chOff x="3936834" y="4375234"/>
            <a:chExt cx="1275530" cy="922041"/>
          </a:xfrm>
        </p:grpSpPr>
        <p:grpSp>
          <p:nvGrpSpPr>
            <p:cNvPr id="5" name="Group 4"/>
            <p:cNvGrpSpPr/>
            <p:nvPr/>
          </p:nvGrpSpPr>
          <p:grpSpPr>
            <a:xfrm>
              <a:off x="4133525" y="4473848"/>
              <a:ext cx="1016574" cy="724814"/>
              <a:chOff x="3620957" y="5283732"/>
              <a:chExt cx="1016574" cy="72481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620957" y="5415307"/>
                <a:ext cx="10165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b =     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/>
                  <p:cNvSpPr/>
                  <p:nvPr/>
                </p:nvSpPr>
                <p:spPr>
                  <a:xfrm>
                    <a:off x="4031702" y="5283732"/>
                    <a:ext cx="432618" cy="72481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den>
                          </m:f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9" name="Rectangle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1702" y="5283732"/>
                    <a:ext cx="432618" cy="72481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5" name="Rectangle 14"/>
            <p:cNvSpPr/>
            <p:nvPr/>
          </p:nvSpPr>
          <p:spPr>
            <a:xfrm>
              <a:off x="3936834" y="4375234"/>
              <a:ext cx="1275530" cy="922041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ight Arrow 18"/>
          <p:cNvSpPr/>
          <p:nvPr/>
        </p:nvSpPr>
        <p:spPr>
          <a:xfrm rot="1640097">
            <a:off x="3034961" y="4440244"/>
            <a:ext cx="171450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20276059">
            <a:off x="3048616" y="3580389"/>
            <a:ext cx="1714500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2788" y="753121"/>
            <a:ext cx="67778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GIÁO DỤC VÀ ĐÀO TẠO HÀ NỘI</a:t>
            </a:r>
            <a:endParaRPr lang="en-US" sz="30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760" y="1893081"/>
            <a:ext cx="1892913" cy="1892913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669020" y="5142547"/>
            <a:ext cx="2821636" cy="35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ThS. </a:t>
            </a:r>
            <a:r>
              <a:rPr kumimoji="0" lang="en-US" sz="1900" b="1" i="0" u="none" strike="noStrike" cap="none" normalizeH="0" baseline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Nguyễn</a:t>
            </a:r>
            <a:r>
              <a:rPr kumimoji="0" lang="en-US" sz="19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Ngọc</a:t>
            </a:r>
            <a:r>
              <a:rPr kumimoji="0" lang="en-US" sz="19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900" b="1" i="0" u="none" strike="noStrike" cap="none" normalizeH="0" baseline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Hân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36768" y="5722480"/>
            <a:ext cx="7364161" cy="35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GIÁO VIÊN TRƯỜNG THCS GIẢNG VÕ, Q. </a:t>
            </a:r>
            <a:r>
              <a:rPr lang="en-US" sz="19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 ĐÌNH, TP. HÀ NỘI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684071" y="4337229"/>
            <a:ext cx="4791534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82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: TÌM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TỈ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SỐ CỦA HAI SỐ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973" y="1734670"/>
            <a:ext cx="9943252" cy="40500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395563" y="3394575"/>
            <a:ext cx="134470" cy="1344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99" b="15002"/>
          <a:stretch/>
        </p:blipFill>
        <p:spPr>
          <a:xfrm rot="21120203">
            <a:off x="1574440" y="2042001"/>
            <a:ext cx="23698319" cy="43488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52778" y="3107087"/>
            <a:ext cx="197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Số 23 Quang Trung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67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7699" y="757445"/>
            <a:ext cx="10096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FF00"/>
                </a:solidFill>
              </a:rPr>
              <a:t>Ví dụ 2 </a:t>
            </a:r>
            <a:r>
              <a:rPr lang="en-US" sz="2400" b="1">
                <a:solidFill>
                  <a:srgbClr val="FFFF00"/>
                </a:solidFill>
              </a:rPr>
              <a:t>: </a:t>
            </a:r>
            <a:r>
              <a:rPr lang="en-US" sz="2400" smtClean="0">
                <a:solidFill>
                  <a:schemeClr val="bg1"/>
                </a:solidFill>
              </a:rPr>
              <a:t>Trên bản đồ tỉ lệ xích 1 : 100000, khoảng </a:t>
            </a:r>
            <a:r>
              <a:rPr lang="en-US" sz="2400">
                <a:solidFill>
                  <a:schemeClr val="bg1"/>
                </a:solidFill>
              </a:rPr>
              <a:t>cách </a:t>
            </a:r>
            <a:r>
              <a:rPr lang="en-US" sz="2400" smtClean="0">
                <a:solidFill>
                  <a:schemeClr val="bg1"/>
                </a:solidFill>
              </a:rPr>
              <a:t>giữa trụ sở </a:t>
            </a:r>
            <a:r>
              <a:rPr lang="en-US" sz="2400">
                <a:solidFill>
                  <a:schemeClr val="bg1"/>
                </a:solidFill>
              </a:rPr>
              <a:t>Đài phát thanh </a:t>
            </a:r>
            <a:r>
              <a:rPr lang="en-US" sz="2400" smtClean="0">
                <a:solidFill>
                  <a:schemeClr val="bg1"/>
                </a:solidFill>
              </a:rPr>
              <a:t>- </a:t>
            </a:r>
            <a:r>
              <a:rPr lang="en-US" sz="2400">
                <a:solidFill>
                  <a:schemeClr val="bg1"/>
                </a:solidFill>
              </a:rPr>
              <a:t>Truyền hình Hà </a:t>
            </a:r>
            <a:r>
              <a:rPr lang="en-US" sz="2400" smtClean="0">
                <a:solidFill>
                  <a:schemeClr val="bg1"/>
                </a:solidFill>
              </a:rPr>
              <a:t>Nội (địa điểm A) và trụ sở </a:t>
            </a:r>
            <a:r>
              <a:rPr lang="en-US" sz="2400">
                <a:solidFill>
                  <a:schemeClr val="bg1"/>
                </a:solidFill>
              </a:rPr>
              <a:t>Sở Giáo dục và Đào tạo Hà </a:t>
            </a:r>
            <a:r>
              <a:rPr lang="en-US" sz="2400" smtClean="0">
                <a:solidFill>
                  <a:schemeClr val="bg1"/>
                </a:solidFill>
              </a:rPr>
              <a:t>Nội (địa điểm B) là 4,1cm</a:t>
            </a:r>
            <a:r>
              <a:rPr lang="en-US" sz="2400">
                <a:solidFill>
                  <a:schemeClr val="bg1"/>
                </a:solidFill>
              </a:rPr>
              <a:t>. Tính khoảng cách </a:t>
            </a:r>
            <a:r>
              <a:rPr lang="en-US" sz="2400" smtClean="0">
                <a:solidFill>
                  <a:schemeClr val="bg1"/>
                </a:solidFill>
              </a:rPr>
              <a:t>giữa hai địa điểm A và B trên thực tế.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7945" y="2589838"/>
            <a:ext cx="94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7945" y="3123786"/>
            <a:ext cx="6763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Khoảng </a:t>
            </a:r>
            <a:r>
              <a:rPr lang="en-US" sz="2400" smtClean="0">
                <a:solidFill>
                  <a:schemeClr val="bg1"/>
                </a:solidFill>
              </a:rPr>
              <a:t>cách giữa hai địa điểm A và B trên </a:t>
            </a:r>
            <a:r>
              <a:rPr lang="en-US" sz="2400">
                <a:solidFill>
                  <a:schemeClr val="bg1"/>
                </a:solidFill>
              </a:rPr>
              <a:t>thực </a:t>
            </a:r>
            <a:r>
              <a:rPr lang="en-US" sz="2400" smtClean="0">
                <a:solidFill>
                  <a:schemeClr val="bg1"/>
                </a:solidFill>
              </a:rPr>
              <a:t>tế là :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03590" y="3606155"/>
            <a:ext cx="5583901" cy="786177"/>
            <a:chOff x="1703590" y="4456163"/>
            <a:chExt cx="5583901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68863" y="4456163"/>
                  <a:ext cx="1858625" cy="7861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100000</m:t>
                            </m:r>
                          </m:den>
                        </m:f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8863" y="4456163"/>
                  <a:ext cx="1858625" cy="7861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1703590" y="4632273"/>
              <a:ext cx="55839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4,1 :                 = 4,1.100000 = 410000 (cm). </a:t>
              </a:r>
              <a:endParaRPr lang="en-US" sz="240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27699" y="4553710"/>
                <a:ext cx="3374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10000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=4,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km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99" y="4553710"/>
                <a:ext cx="3374065" cy="461665"/>
              </a:xfrm>
              <a:prstGeom prst="rect">
                <a:avLst/>
              </a:prstGeom>
              <a:blipFill>
                <a:blip r:embed="rId3"/>
                <a:stretch>
                  <a:fillRect l="-270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27699" y="5253028"/>
            <a:ext cx="8100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Vậy khoảng cách giữa hai địa điểm A và B </a:t>
            </a:r>
            <a:r>
              <a:rPr lang="en-US" sz="2400">
                <a:solidFill>
                  <a:schemeClr val="bg1"/>
                </a:solidFill>
              </a:rPr>
              <a:t>trên thực </a:t>
            </a:r>
            <a:r>
              <a:rPr lang="en-US" sz="2400" smtClean="0">
                <a:solidFill>
                  <a:schemeClr val="bg1"/>
                </a:solidFill>
              </a:rPr>
              <a:t>tế là 4,1km.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4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5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99" y="780881"/>
            <a:ext cx="9645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Ví dụ 3 : </a:t>
            </a:r>
            <a:r>
              <a:rPr lang="en-US" sz="2400" smtClean="0">
                <a:solidFill>
                  <a:schemeClr val="bg1"/>
                </a:solidFill>
              </a:rPr>
              <a:t>Một chiếc ô tô có chiều dài cơ sở là 2924mm. Nếu trên một bản vẽ tỉ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1 : 50 </a:t>
            </a:r>
            <a:r>
              <a:rPr lang="en-US" sz="2400" err="1" smtClean="0">
                <a:solidFill>
                  <a:schemeClr val="bg1"/>
                </a:solidFill>
              </a:rPr>
              <a:t>thì</a:t>
            </a:r>
            <a:r>
              <a:rPr lang="en-US" sz="2400" smtClean="0">
                <a:solidFill>
                  <a:schemeClr val="bg1"/>
                </a:solidFill>
              </a:rPr>
              <a:t> chiếc ô tô này có chiều dài cơ sở là bao </a:t>
            </a:r>
            <a:r>
              <a:rPr lang="en-US" sz="2400" err="1" smtClean="0">
                <a:solidFill>
                  <a:schemeClr val="bg1"/>
                </a:solidFill>
              </a:rPr>
              <a:t>nhiêu</a:t>
            </a:r>
            <a:r>
              <a:rPr lang="en-US" sz="2400" smtClean="0">
                <a:solidFill>
                  <a:schemeClr val="bg1"/>
                </a:solidFill>
              </a:rPr>
              <a:t> milimet 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699" y="1906540"/>
            <a:ext cx="4572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vẽ chiếc ô tô đó có </a:t>
            </a:r>
            <a:r>
              <a:rPr lang="en-US" sz="2400" err="1" smtClean="0">
                <a:solidFill>
                  <a:schemeClr val="bg1"/>
                </a:solidFill>
              </a:rPr>
              <a:t>chiều</a:t>
            </a:r>
            <a:r>
              <a:rPr lang="en-US" sz="2400" smtClean="0">
                <a:solidFill>
                  <a:schemeClr val="bg1"/>
                </a:solidFill>
              </a:rPr>
              <a:t> dài cơ sở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22109" y="2661709"/>
            <a:ext cx="3407215" cy="786177"/>
            <a:chOff x="839456" y="3334026"/>
            <a:chExt cx="3407215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39456" y="3518723"/>
                  <a:ext cx="340721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924.   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58,48 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mm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56" y="3518723"/>
                  <a:ext cx="3407215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76492" y="3334026"/>
                  <a:ext cx="593432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6492" y="3334026"/>
                  <a:ext cx="593432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7699" y="3556755"/>
                <a:ext cx="43218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</a:rPr>
                  <a:t>Vậy trên bản vẽ chiếc ô tô đó có </a:t>
                </a:r>
                <a:r>
                  <a:rPr lang="en-US" sz="2400" err="1">
                    <a:solidFill>
                      <a:schemeClr val="bg1"/>
                    </a:solidFill>
                  </a:rPr>
                  <a:t>chiều</a:t>
                </a:r>
                <a:r>
                  <a:rPr lang="en-US" sz="2400">
                    <a:solidFill>
                      <a:schemeClr val="bg1"/>
                    </a:solidFill>
                  </a:rPr>
                  <a:t> dài cơ sở </a:t>
                </a:r>
                <a:r>
                  <a:rPr lang="en-US" sz="2400" err="1">
                    <a:solidFill>
                      <a:schemeClr val="bg1"/>
                    </a:solidFill>
                  </a:rPr>
                  <a:t>là</a:t>
                </a:r>
                <a:r>
                  <a:rPr lang="en-US" sz="240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58,48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mm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99" y="3556755"/>
                <a:ext cx="4321895" cy="830997"/>
              </a:xfrm>
              <a:prstGeom prst="rect">
                <a:avLst/>
              </a:prstGeom>
              <a:blipFill>
                <a:blip r:embed="rId4"/>
                <a:stretch>
                  <a:fillRect l="-2116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929" y="2007246"/>
            <a:ext cx="5583189" cy="418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7148" y="835550"/>
            <a:ext cx="173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4</a:t>
            </a:r>
            <a:r>
              <a:rPr lang="en-US" sz="2400" b="1" smtClean="0">
                <a:solidFill>
                  <a:srgbClr val="FFFF00"/>
                </a:solidFill>
              </a:rPr>
              <a:t>. </a:t>
            </a:r>
            <a:r>
              <a:rPr lang="en-US" sz="2400" b="1" err="1" smtClean="0">
                <a:solidFill>
                  <a:srgbClr val="FFFF00"/>
                </a:solidFill>
              </a:rPr>
              <a:t>Luyện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tập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7075" y="1332931"/>
            <a:ext cx="7866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Bài 1. </a:t>
            </a:r>
            <a:r>
              <a:rPr lang="en-US" sz="2400" smtClean="0">
                <a:solidFill>
                  <a:schemeClr val="bg1"/>
                </a:solidFill>
              </a:rPr>
              <a:t>Cho a = 0,24tạ; b = 48kg. Tỉ số của hai số b và a là :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8363" y="2131490"/>
            <a:ext cx="74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2;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9308" y="306539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B. </a:t>
            </a:r>
            <a:r>
              <a:rPr lang="en-US" sz="2400" smtClean="0">
                <a:solidFill>
                  <a:schemeClr val="bg1"/>
                </a:solidFill>
              </a:rPr>
              <a:t>20;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2056" y="3932318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200;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0630" y="4798504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0,5.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B49395-EEEE-C14F-B4C3-40EEE85B3CB5}"/>
              </a:ext>
            </a:extLst>
          </p:cNvPr>
          <p:cNvSpPr/>
          <p:nvPr/>
        </p:nvSpPr>
        <p:spPr>
          <a:xfrm>
            <a:off x="1234872" y="2081298"/>
            <a:ext cx="477450" cy="622372"/>
          </a:xfrm>
          <a:prstGeom prst="ellipse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Oval 10"/>
          <p:cNvSpPr/>
          <p:nvPr/>
        </p:nvSpPr>
        <p:spPr>
          <a:xfrm>
            <a:off x="7645141" y="328294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661266" y="3288461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67566" y="3287921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61266" y="3285405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660987" y="3288708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663394" y="3287921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54408" y="3294276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62823" y="328235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660708" y="327650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56732" y="3277972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664659" y="3284618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90194" y="3632035"/>
            <a:ext cx="2599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Tỉ số của b và a là :</a:t>
            </a:r>
            <a:endParaRPr lang="en-US" sz="240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48693" y="4180005"/>
                <a:ext cx="122604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693" y="4180005"/>
                <a:ext cx="1226041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967713" y="2472837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Hướng dẫn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5165" y="3099650"/>
            <a:ext cx="3172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Đổi a = 0,24tạ = 24kg.</a:t>
            </a:r>
            <a:endParaRPr 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"/>
                            </p:stCondLst>
                            <p:childTnLst>
                              <p:par>
                                <p:cTn id="8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3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4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5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60"/>
                            </p:stCondLst>
                            <p:childTnLst>
                              <p:par>
                                <p:cTn id="10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70"/>
                            </p:stCondLst>
                            <p:childTnLst>
                              <p:par>
                                <p:cTn id="10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8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9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100"/>
                            </p:stCondLst>
                            <p:childTnLst>
                              <p:par>
                                <p:cTn id="11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110"/>
                            </p:stCondLst>
                            <p:childTnLst>
                              <p:par>
                                <p:cTn id="12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  <p:bldP spid="23" grpId="0"/>
      <p:bldP spid="24" grpId="0"/>
      <p:bldP spid="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912" y="1285894"/>
            <a:ext cx="9820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Bài</a:t>
            </a:r>
            <a:r>
              <a:rPr lang="en-US" sz="2400" b="1" smtClean="0">
                <a:solidFill>
                  <a:srgbClr val="FFFF00"/>
                </a:solidFill>
              </a:rPr>
              <a:t> 2 (</a:t>
            </a:r>
            <a:r>
              <a:rPr lang="en-US" sz="2400" b="1" err="1" smtClean="0">
                <a:solidFill>
                  <a:srgbClr val="FFFF00"/>
                </a:solidFill>
              </a:rPr>
              <a:t>Bài</a:t>
            </a:r>
            <a:r>
              <a:rPr lang="en-US" sz="2400" b="1" smtClean="0">
                <a:solidFill>
                  <a:srgbClr val="FFFF00"/>
                </a:solidFill>
              </a:rPr>
              <a:t> 144 SGK Tr59).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Biết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dưa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chuột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97,2%. </a:t>
            </a:r>
            <a:r>
              <a:rPr lang="en-US" sz="2400" err="1" smtClean="0">
                <a:solidFill>
                  <a:schemeClr val="bg1"/>
                </a:solidFill>
              </a:rPr>
              <a:t>Tính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lượng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4kg </a:t>
            </a:r>
            <a:r>
              <a:rPr lang="en-US" sz="2400" err="1" smtClean="0">
                <a:solidFill>
                  <a:schemeClr val="bg1"/>
                </a:solidFill>
              </a:rPr>
              <a:t>dưa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chuột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913" y="2307709"/>
            <a:ext cx="6111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 </a:t>
            </a:r>
            <a:r>
              <a:rPr lang="en-US" sz="2400" smtClean="0">
                <a:solidFill>
                  <a:schemeClr val="bg1"/>
                </a:solidFill>
              </a:rPr>
              <a:t>Khối </a:t>
            </a:r>
            <a:r>
              <a:rPr lang="en-US" sz="2400" err="1" smtClean="0">
                <a:solidFill>
                  <a:schemeClr val="bg1"/>
                </a:solidFill>
              </a:rPr>
              <a:t>lượng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4kg </a:t>
            </a:r>
            <a:r>
              <a:rPr lang="en-US" sz="2400" err="1" smtClean="0">
                <a:solidFill>
                  <a:schemeClr val="bg1"/>
                </a:solidFill>
              </a:rPr>
              <a:t>dưa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chuột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43509" y="2960192"/>
                <a:ext cx="4380173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4.97,2%=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4.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97,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=3,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888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kg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509" y="2960192"/>
                <a:ext cx="4380173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76911" y="3937187"/>
                <a:ext cx="7185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Vậy khối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lượng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nước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4kg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dưa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chuột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3,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888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kg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1" y="3937187"/>
                <a:ext cx="7185264" cy="461665"/>
              </a:xfrm>
              <a:prstGeom prst="rect">
                <a:avLst/>
              </a:prstGeom>
              <a:blipFill>
                <a:blip r:embed="rId3"/>
                <a:stretch>
                  <a:fillRect l="-13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29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28363" y="2028454"/>
            <a:ext cx="129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1 cm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9308" y="2962354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B. </a:t>
            </a:r>
            <a:r>
              <a:rPr lang="en-US" sz="2400" smtClean="0">
                <a:solidFill>
                  <a:schemeClr val="bg1"/>
                </a:solidFill>
              </a:rPr>
              <a:t>1 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2056" y="3829282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64 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630" y="4628233"/>
            <a:ext cx="1163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. 4</a:t>
            </a:r>
            <a:r>
              <a:rPr lang="en-US" sz="2400" smtClean="0">
                <a:solidFill>
                  <a:schemeClr val="bg1"/>
                </a:solidFill>
              </a:rPr>
              <a:t> 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77074" y="676109"/>
            <a:ext cx="10021483" cy="1569660"/>
            <a:chOff x="977075" y="676109"/>
            <a:chExt cx="9390418" cy="1569660"/>
          </a:xfrm>
        </p:grpSpPr>
        <p:sp>
          <p:nvSpPr>
            <p:cNvPr id="4" name="TextBox 3"/>
            <p:cNvSpPr txBox="1"/>
            <p:nvPr/>
          </p:nvSpPr>
          <p:spPr>
            <a:xfrm>
              <a:off x="977075" y="676109"/>
              <a:ext cx="93904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>
                  <a:solidFill>
                    <a:srgbClr val="FFFF00"/>
                  </a:solidFill>
                </a:rPr>
                <a:t>Bài 3. </a:t>
              </a:r>
              <a:r>
                <a:rPr lang="en-US" sz="2400" smtClean="0">
                  <a:solidFill>
                    <a:schemeClr val="bg1"/>
                  </a:solidFill>
                </a:rPr>
                <a:t>Một </a:t>
              </a:r>
              <a:r>
                <a:rPr lang="en-US" sz="2400" err="1" smtClean="0">
                  <a:solidFill>
                    <a:schemeClr val="bg1"/>
                  </a:solidFill>
                </a:rPr>
                <a:t>mảnh</a:t>
              </a:r>
              <a:r>
                <a:rPr lang="en-US" sz="2400" smtClean="0">
                  <a:solidFill>
                    <a:schemeClr val="bg1"/>
                  </a:solidFill>
                </a:rPr>
                <a:t> vườn </a:t>
              </a:r>
              <a:r>
                <a:rPr lang="en-US" sz="2400" err="1" smtClean="0">
                  <a:solidFill>
                    <a:schemeClr val="bg1"/>
                  </a:solidFill>
                </a:rPr>
                <a:t>hình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chữ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nhật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có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diện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tích</a:t>
              </a:r>
              <a:r>
                <a:rPr lang="en-US" sz="2400">
                  <a:solidFill>
                    <a:schemeClr val="bg1"/>
                  </a:solidFill>
                </a:rPr>
                <a:t> </a:t>
              </a:r>
              <a:r>
                <a:rPr lang="en-US" sz="2400" smtClean="0">
                  <a:solidFill>
                    <a:schemeClr val="bg1"/>
                  </a:solidFill>
                </a:rPr>
                <a:t>16 m</a:t>
              </a:r>
              <a:r>
                <a:rPr lang="en-US" sz="2400" baseline="30000" smtClean="0">
                  <a:solidFill>
                    <a:schemeClr val="bg1"/>
                  </a:solidFill>
                </a:rPr>
                <a:t>2</a:t>
              </a:r>
              <a:r>
                <a:rPr lang="en-US" sz="2400" smtClean="0">
                  <a:solidFill>
                    <a:schemeClr val="bg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smtClean="0">
                  <a:solidFill>
                    <a:schemeClr val="bg1"/>
                  </a:solidFill>
                </a:rPr>
                <a:t>Nếu vẽ trên </a:t>
              </a:r>
              <a:r>
                <a:rPr lang="en-US" sz="2400" err="1" smtClean="0">
                  <a:solidFill>
                    <a:schemeClr val="bg1"/>
                  </a:solidFill>
                </a:rPr>
                <a:t>bản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đồ</a:t>
              </a:r>
              <a:r>
                <a:rPr lang="en-US" sz="2400" smtClean="0">
                  <a:solidFill>
                    <a:schemeClr val="bg1"/>
                  </a:solidFill>
                </a:rPr>
                <a:t> tỉ lệ </a:t>
              </a:r>
              <a:r>
                <a:rPr lang="en-US" sz="2400" err="1" smtClean="0">
                  <a:solidFill>
                    <a:schemeClr val="bg1"/>
                  </a:solidFill>
                </a:rPr>
                <a:t>xích</a:t>
              </a:r>
              <a:r>
                <a:rPr lang="en-US" sz="2400" smtClean="0">
                  <a:solidFill>
                    <a:schemeClr val="bg1"/>
                  </a:solidFill>
                </a:rPr>
                <a:t>      thì mảnh vườn </a:t>
              </a:r>
              <a:r>
                <a:rPr lang="en-US" sz="2400" err="1" smtClean="0">
                  <a:solidFill>
                    <a:schemeClr val="bg1"/>
                  </a:solidFill>
                </a:rPr>
                <a:t>đó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có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diện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tích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là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bao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nhiêu</a:t>
              </a:r>
              <a:r>
                <a:rPr lang="en-US" sz="2400" smtClean="0">
                  <a:solidFill>
                    <a:schemeClr val="bg1"/>
                  </a:solidFill>
                </a:rPr>
                <a:t> ?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290645" y="988650"/>
                  <a:ext cx="423514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0645" y="988650"/>
                  <a:ext cx="423514" cy="783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Oval 9"/>
          <p:cNvSpPr/>
          <p:nvPr/>
        </p:nvSpPr>
        <p:spPr>
          <a:xfrm>
            <a:off x="4554213" y="2957829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70338" y="296334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76638" y="296280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0338" y="2960287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570059" y="296359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572466" y="296280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63480" y="2969158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571895" y="2957235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569780" y="2951389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65804" y="2952854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573731" y="2959500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55052" y="2952271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60792" y="295925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565243" y="2962354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558943" y="2952939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568575" y="2962354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78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"/>
                            </p:stCondLst>
                            <p:childTnLst>
                              <p:par>
                                <p:cTn id="8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2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3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4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50"/>
                            </p:stCondLst>
                            <p:childTnLst>
                              <p:par>
                                <p:cTn id="10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60"/>
                            </p:stCondLst>
                            <p:childTnLst>
                              <p:par>
                                <p:cTn id="10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7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8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90"/>
                            </p:stCondLst>
                            <p:childTnLst>
                              <p:par>
                                <p:cTn id="11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100"/>
                            </p:stCondLst>
                            <p:childTnLst>
                              <p:par>
                                <p:cTn id="12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11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120"/>
                            </p:stCondLst>
                            <p:childTnLst>
                              <p:par>
                                <p:cTn id="1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130"/>
                            </p:stCondLst>
                            <p:childTnLst>
                              <p:par>
                                <p:cTn id="13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14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16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" name="Rectangle 6"/>
          <p:cNvSpPr>
            <a:spLocks noChangeArrowheads="1"/>
          </p:cNvSpPr>
          <p:nvPr/>
        </p:nvSpPr>
        <p:spPr bwMode="auto">
          <a:xfrm>
            <a:off x="895071" y="1354667"/>
            <a:ext cx="6736977" cy="42672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1" name="Rectangle 40"/>
          <p:cNvSpPr/>
          <p:nvPr/>
        </p:nvSpPr>
        <p:spPr>
          <a:xfrm>
            <a:off x="7869068" y="3247585"/>
            <a:ext cx="3804889" cy="2399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990851" y="3936980"/>
            <a:ext cx="1656277" cy="10211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08272" y="4216700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S = a.b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50486" y="4248463"/>
            <a:ext cx="336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a</a:t>
            </a:r>
            <a:endParaRPr lang="en-US" sz="2400"/>
          </a:p>
        </p:txBody>
      </p:sp>
      <p:sp>
        <p:nvSpPr>
          <p:cNvPr id="26" name="TextBox 25"/>
          <p:cNvSpPr txBox="1"/>
          <p:nvPr/>
        </p:nvSpPr>
        <p:spPr>
          <a:xfrm>
            <a:off x="9718975" y="508269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b</a:t>
            </a:r>
            <a:endParaRPr lang="en-US" sz="240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04179" y="5811520"/>
            <a:ext cx="6790891" cy="1406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826069" y="5798363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4b</a:t>
            </a:r>
            <a:endParaRPr lang="en-US" sz="2400">
              <a:solidFill>
                <a:schemeClr val="bg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8887438" y="3936980"/>
            <a:ext cx="0" cy="1021106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7580" y="323154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4a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25874" y="3257434"/>
            <a:ext cx="307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S’ = 4a.4b = 16ab = 16S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149816" y="1333228"/>
            <a:ext cx="3837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FF00"/>
                </a:solidFill>
              </a:rPr>
              <a:t>Do đó diện </a:t>
            </a:r>
            <a:r>
              <a:rPr lang="en-US" sz="2400" err="1" smtClean="0">
                <a:solidFill>
                  <a:srgbClr val="FFFF00"/>
                </a:solidFill>
              </a:rPr>
              <a:t>tích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mảnh</a:t>
            </a:r>
            <a:r>
              <a:rPr lang="en-US" sz="2400" smtClean="0">
                <a:solidFill>
                  <a:srgbClr val="FFFF00"/>
                </a:solidFill>
              </a:rPr>
              <a:t> vườn </a:t>
            </a:r>
            <a:r>
              <a:rPr lang="en-US" sz="2400" err="1" smtClean="0">
                <a:solidFill>
                  <a:srgbClr val="FFFF00"/>
                </a:solidFill>
              </a:rPr>
              <a:t>hình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chữ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nhật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trên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thực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tế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gấp</a:t>
            </a:r>
            <a:r>
              <a:rPr lang="en-US" sz="2400" smtClean="0">
                <a:solidFill>
                  <a:srgbClr val="FFFF00"/>
                </a:solidFill>
              </a:rPr>
              <a:t> 16 </a:t>
            </a:r>
            <a:r>
              <a:rPr lang="en-US" sz="2400" err="1" smtClean="0">
                <a:solidFill>
                  <a:srgbClr val="FFFF00"/>
                </a:solidFill>
              </a:rPr>
              <a:t>lần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diện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tích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mảnh</a:t>
            </a:r>
            <a:r>
              <a:rPr lang="en-US" sz="2400" smtClean="0">
                <a:solidFill>
                  <a:srgbClr val="FFFF00"/>
                </a:solidFill>
              </a:rPr>
              <a:t> vườn </a:t>
            </a:r>
            <a:r>
              <a:rPr lang="en-US" sz="2400" err="1" smtClean="0">
                <a:solidFill>
                  <a:srgbClr val="FFFF00"/>
                </a:solidFill>
              </a:rPr>
              <a:t>đó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trên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bản</a:t>
            </a:r>
            <a:r>
              <a:rPr lang="en-US" sz="2400" smtClean="0">
                <a:solidFill>
                  <a:srgbClr val="FFFF00"/>
                </a:solidFill>
              </a:rPr>
              <a:t> </a:t>
            </a:r>
            <a:r>
              <a:rPr lang="en-US" sz="2400" err="1" smtClean="0">
                <a:solidFill>
                  <a:srgbClr val="FFFF00"/>
                </a:solidFill>
              </a:rPr>
              <a:t>đồ</a:t>
            </a:r>
            <a:r>
              <a:rPr lang="en-US" sz="2400" smtClean="0">
                <a:solidFill>
                  <a:srgbClr val="FFFF00"/>
                </a:solidFill>
              </a:rPr>
              <a:t>.</a:t>
            </a:r>
            <a:endParaRPr lang="en-US" sz="2400">
              <a:solidFill>
                <a:srgbClr val="FFFF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990851" y="5086111"/>
            <a:ext cx="1656277" cy="1134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7144" y="1333228"/>
            <a:ext cx="0" cy="428863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60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3" grpId="0"/>
      <p:bldP spid="45" grpId="0"/>
      <p:bldP spid="47" grpId="0"/>
      <p:bldP spid="4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7074" y="1077438"/>
            <a:ext cx="9570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rgbClr val="FFFF00"/>
                </a:solidFill>
              </a:rPr>
              <a:t>Bài 3.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mảnh</a:t>
            </a:r>
            <a:r>
              <a:rPr lang="en-US" sz="2400" smtClean="0">
                <a:solidFill>
                  <a:schemeClr val="bg1"/>
                </a:solidFill>
              </a:rPr>
              <a:t> vườn </a:t>
            </a:r>
            <a:r>
              <a:rPr lang="en-US" sz="2400" err="1" smtClean="0">
                <a:solidFill>
                  <a:schemeClr val="bg1"/>
                </a:solidFill>
              </a:rPr>
              <a:t>hình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chữ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nhật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diện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tích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smtClean="0">
                <a:solidFill>
                  <a:schemeClr val="bg1"/>
                </a:solidFill>
              </a:rPr>
              <a:t>16 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</a:rPr>
              <a:t>Nếu vẽ trên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tỉ lệ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    thì mảnh vườn </a:t>
            </a:r>
            <a:r>
              <a:rPr lang="en-US" sz="2400" err="1" smtClean="0">
                <a:solidFill>
                  <a:schemeClr val="bg1"/>
                </a:solidFill>
              </a:rPr>
              <a:t>đó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diện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tích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bao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nhiêu</a:t>
            </a:r>
            <a:r>
              <a:rPr lang="en-US" sz="2400" smtClean="0">
                <a:solidFill>
                  <a:schemeClr val="bg1"/>
                </a:solidFill>
              </a:rPr>
              <a:t> 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6839" y="2519638"/>
            <a:ext cx="1295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1 cm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7784" y="3453538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B. </a:t>
            </a:r>
            <a:r>
              <a:rPr lang="en-US" sz="2400" smtClean="0">
                <a:solidFill>
                  <a:schemeClr val="bg1"/>
                </a:solidFill>
              </a:rPr>
              <a:t>1 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0532" y="4320466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</a:t>
            </a:r>
            <a:r>
              <a:rPr lang="en-US" sz="2400">
                <a:solidFill>
                  <a:schemeClr val="bg1"/>
                </a:solidFill>
              </a:rPr>
              <a:t>. </a:t>
            </a:r>
            <a:r>
              <a:rPr lang="en-US" sz="2400" smtClean="0">
                <a:solidFill>
                  <a:schemeClr val="bg1"/>
                </a:solidFill>
              </a:rPr>
              <a:t>64 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9106" y="5119417"/>
            <a:ext cx="1163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</a:t>
            </a:r>
            <a:r>
              <a:rPr lang="en-US" sz="2400">
                <a:solidFill>
                  <a:schemeClr val="bg1"/>
                </a:solidFill>
              </a:rPr>
              <a:t>. 4</a:t>
            </a:r>
            <a:r>
              <a:rPr lang="en-US" sz="2400" smtClean="0">
                <a:solidFill>
                  <a:schemeClr val="bg1"/>
                </a:solidFill>
              </a:rPr>
              <a:t> m</a:t>
            </a:r>
            <a:r>
              <a:rPr lang="en-US" sz="2400" baseline="30000" smtClean="0">
                <a:solidFill>
                  <a:schemeClr val="bg1"/>
                </a:solidFill>
              </a:rPr>
              <a:t>2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6B49395-EEEE-C14F-B4C3-40EEE85B3CB5}"/>
              </a:ext>
            </a:extLst>
          </p:cNvPr>
          <p:cNvSpPr/>
          <p:nvPr/>
        </p:nvSpPr>
        <p:spPr>
          <a:xfrm>
            <a:off x="1280728" y="3373184"/>
            <a:ext cx="477450" cy="622372"/>
          </a:xfrm>
          <a:prstGeom prst="ellipse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11041" y="1585701"/>
                <a:ext cx="423514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041" y="1585701"/>
                <a:ext cx="423514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1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3447" y="-26894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5976938"/>
            <a:ext cx="1042988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4" y="4694239"/>
            <a:ext cx="24288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4919664"/>
            <a:ext cx="121761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679950"/>
            <a:ext cx="17129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1" y="3687763"/>
            <a:ext cx="10890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9" y="3816350"/>
            <a:ext cx="161607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1" y="1992313"/>
            <a:ext cx="2938463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85738"/>
            <a:ext cx="2046288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427039"/>
            <a:ext cx="24257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6" y="3214689"/>
            <a:ext cx="15843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109788"/>
            <a:ext cx="2887662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64" y="2046289"/>
            <a:ext cx="2020887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813" y="2012950"/>
            <a:ext cx="24828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175" y="817563"/>
            <a:ext cx="22113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413" y="923925"/>
            <a:ext cx="17446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1" y="1909764"/>
            <a:ext cx="369411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36675"/>
            <a:ext cx="25447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46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07611" y="2100465"/>
            <a:ext cx="8766788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- Làm</a:t>
            </a:r>
            <a:r>
              <a:rPr kumimoji="0" lang="en-US" sz="2400" b="0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b</a:t>
            </a:r>
            <a:r>
              <a:rPr lang="en-US" sz="240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ài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137, 138, 142, 143, 145, 146 (SGK </a:t>
            </a:r>
            <a:r>
              <a:rPr kumimoji="0" lang="en-US" sz="2400" b="0" i="0" u="none" strike="noStrike" cap="none" normalizeH="0" baseline="0" err="1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Trang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Arial" pitchFamily="34" charset="0"/>
              </a:rPr>
              <a:t> 57, 58, 59).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673127" y="1358929"/>
            <a:ext cx="3328184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HƯỚNG DẪN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VỀ NHÀ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15855" y="2842001"/>
            <a:ext cx="5904081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- Buổi sau học bài : ÔN TẬP CHƯƠNG III.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1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700166" y="698286"/>
            <a:ext cx="2747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</a:rPr>
              <a:t>KIỂM TRA BÀI CŨ</a:t>
            </a:r>
            <a:endParaRPr lang="en-US" sz="2800" b="1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640409" y="2768067"/>
                <a:ext cx="401520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=25.76%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25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76</m:t>
                          </m:r>
                        </m:num>
                        <m:den>
                          <m: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=19.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409" y="2768067"/>
                <a:ext cx="4015202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21752" y="1685300"/>
            <a:ext cx="5077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Bài</a:t>
            </a:r>
            <a:r>
              <a:rPr lang="en-US" sz="2400" b="1" smtClean="0">
                <a:solidFill>
                  <a:schemeClr val="bg1"/>
                </a:solidFill>
              </a:rPr>
              <a:t> 1. </a:t>
            </a:r>
            <a:r>
              <a:rPr lang="en-US" sz="2400" err="1" smtClean="0">
                <a:solidFill>
                  <a:schemeClr val="bg1"/>
                </a:solidFill>
              </a:rPr>
              <a:t>Tìm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a, </a:t>
            </a:r>
            <a:r>
              <a:rPr lang="en-US" sz="2400" err="1" smtClean="0">
                <a:solidFill>
                  <a:schemeClr val="bg1"/>
                </a:solidFill>
              </a:rPr>
              <a:t>biết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bằng</a:t>
            </a:r>
            <a:r>
              <a:rPr lang="en-US" sz="2400" smtClean="0">
                <a:solidFill>
                  <a:schemeClr val="bg1"/>
                </a:solidFill>
              </a:rPr>
              <a:t> 76%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25.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1751" y="2306402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8840" y="2324433"/>
            <a:ext cx="885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Ta </a:t>
            </a:r>
            <a:r>
              <a:rPr lang="en-US" sz="2400" err="1">
                <a:solidFill>
                  <a:schemeClr val="bg1"/>
                </a:solidFill>
              </a:rPr>
              <a:t>có</a:t>
            </a:r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/>
          </a:p>
        </p:txBody>
      </p:sp>
      <p:grpSp>
        <p:nvGrpSpPr>
          <p:cNvPr id="39" name="Group 38"/>
          <p:cNvGrpSpPr/>
          <p:nvPr/>
        </p:nvGrpSpPr>
        <p:grpSpPr>
          <a:xfrm>
            <a:off x="7069662" y="1389466"/>
            <a:ext cx="4528804" cy="1606242"/>
            <a:chOff x="7069662" y="1685300"/>
            <a:chExt cx="4528804" cy="1606242"/>
          </a:xfrm>
        </p:grpSpPr>
        <p:sp>
          <p:nvSpPr>
            <p:cNvPr id="16" name="TextBox 15"/>
            <p:cNvSpPr txBox="1"/>
            <p:nvPr/>
          </p:nvSpPr>
          <p:spPr>
            <a:xfrm>
              <a:off x="7069662" y="1685300"/>
              <a:ext cx="452880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smtClean="0">
                  <a:solidFill>
                    <a:srgbClr val="FFFF00"/>
                  </a:solidFill>
                </a:rPr>
                <a:t>- Muốn tìm        của số b cho trước,</a:t>
              </a:r>
            </a:p>
            <a:p>
              <a:pPr>
                <a:lnSpc>
                  <a:spcPct val="200000"/>
                </a:lnSpc>
              </a:pPr>
              <a:r>
                <a:rPr lang="en-US" sz="2400" smtClean="0">
                  <a:solidFill>
                    <a:srgbClr val="FFFF00"/>
                  </a:solidFill>
                </a:rPr>
                <a:t>ta tính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8594851" y="1832649"/>
                  <a:ext cx="535723" cy="7224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851" y="1832649"/>
                  <a:ext cx="535723" cy="72244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7902830" y="2566664"/>
                  <a:ext cx="3252749" cy="7248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solidFill>
                                  <a:srgbClr val="FFFF00"/>
                                </a:solidFill>
                                <a:sym typeface="Euclid Math Two" panose="02050601010101010101" pitchFamily="18" charset="2"/>
                              </a:rPr>
                              <m:t>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≠0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2830" y="2566664"/>
                  <a:ext cx="3252749" cy="7248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2" name="Straight Connector 21"/>
          <p:cNvCxnSpPr/>
          <p:nvPr/>
        </p:nvCxnSpPr>
        <p:spPr>
          <a:xfrm>
            <a:off x="6502358" y="1758453"/>
            <a:ext cx="77273" cy="4741258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5078" y="4994668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0409" y="5012699"/>
            <a:ext cx="253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err="1">
                <a:solidFill>
                  <a:schemeClr val="bg1"/>
                </a:solidFill>
              </a:rPr>
              <a:t>Số</a:t>
            </a:r>
            <a:r>
              <a:rPr lang="en-US" sz="2400">
                <a:solidFill>
                  <a:schemeClr val="bg1"/>
                </a:solidFill>
              </a:rPr>
              <a:t> bi </a:t>
            </a:r>
            <a:r>
              <a:rPr lang="en-US" sz="2400" err="1">
                <a:solidFill>
                  <a:schemeClr val="bg1"/>
                </a:solidFill>
              </a:rPr>
              <a:t>của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Hùng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là</a:t>
            </a:r>
            <a:r>
              <a:rPr lang="en-US" sz="2400">
                <a:solidFill>
                  <a:schemeClr val="bg1"/>
                </a:solidFill>
              </a:rPr>
              <a:t> : </a:t>
            </a:r>
            <a:endParaRPr lang="en-US" sz="2400"/>
          </a:p>
        </p:txBody>
      </p:sp>
      <p:grpSp>
        <p:nvGrpSpPr>
          <p:cNvPr id="37" name="Group 36"/>
          <p:cNvGrpSpPr/>
          <p:nvPr/>
        </p:nvGrpSpPr>
        <p:grpSpPr>
          <a:xfrm>
            <a:off x="921752" y="3736635"/>
            <a:ext cx="5336174" cy="1244501"/>
            <a:chOff x="921752" y="3736635"/>
            <a:chExt cx="5336174" cy="1244501"/>
          </a:xfrm>
        </p:grpSpPr>
        <p:sp>
          <p:nvSpPr>
            <p:cNvPr id="26" name="TextBox 25"/>
            <p:cNvSpPr txBox="1"/>
            <p:nvPr/>
          </p:nvSpPr>
          <p:spPr>
            <a:xfrm>
              <a:off x="921752" y="3780807"/>
              <a:ext cx="533617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chemeClr val="bg1"/>
                  </a:solidFill>
                </a:rPr>
                <a:t>Bài 2. </a:t>
              </a:r>
              <a:r>
                <a:rPr lang="en-US" sz="2400" smtClean="0">
                  <a:solidFill>
                    <a:schemeClr val="bg1"/>
                  </a:solidFill>
                </a:rPr>
                <a:t>Biết     số bi </a:t>
              </a:r>
              <a:r>
                <a:rPr lang="en-US" sz="240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Hùng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là</a:t>
              </a:r>
              <a:r>
                <a:rPr lang="en-US" sz="2400" smtClean="0">
                  <a:solidFill>
                    <a:schemeClr val="bg1"/>
                  </a:solidFill>
                </a:rPr>
                <a:t> 6 </a:t>
              </a:r>
              <a:r>
                <a:rPr lang="en-US" sz="2400" err="1" smtClean="0">
                  <a:solidFill>
                    <a:schemeClr val="bg1"/>
                  </a:solidFill>
                </a:rPr>
                <a:t>viên</a:t>
              </a:r>
              <a:r>
                <a:rPr lang="en-US" sz="2400" smtClean="0">
                  <a:solidFill>
                    <a:schemeClr val="bg1"/>
                  </a:solidFill>
                </a:rPr>
                <a:t>, </a:t>
              </a:r>
              <a:r>
                <a:rPr lang="en-US" sz="2400" err="1" smtClean="0">
                  <a:solidFill>
                    <a:schemeClr val="bg1"/>
                  </a:solidFill>
                </a:rPr>
                <a:t>tính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số</a:t>
              </a:r>
              <a:r>
                <a:rPr lang="en-US" sz="2400" smtClean="0">
                  <a:solidFill>
                    <a:schemeClr val="bg1"/>
                  </a:solidFill>
                </a:rPr>
                <a:t> bi </a:t>
              </a:r>
              <a:r>
                <a:rPr lang="en-US" sz="240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Hùng</a:t>
              </a:r>
              <a:r>
                <a:rPr lang="en-US" sz="2400" smtClean="0">
                  <a:solidFill>
                    <a:schemeClr val="bg1"/>
                  </a:solidFill>
                </a:rPr>
                <a:t>.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253266" y="3736635"/>
                  <a:ext cx="423514" cy="7848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3266" y="3736635"/>
                  <a:ext cx="423514" cy="78489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1692168" y="5428507"/>
            <a:ext cx="3688254" cy="806619"/>
            <a:chOff x="1692168" y="5428507"/>
            <a:chExt cx="3688254" cy="8066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1692168" y="5630608"/>
                  <a:ext cx="368825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smtClean="0">
                      <a:solidFill>
                        <a:schemeClr val="bg1"/>
                      </a:solidFill>
                    </a:rPr>
                    <a:t>6 : 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=6.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=21 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vi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n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bi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).</m:t>
                      </m:r>
                    </m:oMath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168" y="5630608"/>
                  <a:ext cx="368825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645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2053984" y="5428507"/>
                  <a:ext cx="423514" cy="7848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3984" y="5428507"/>
                  <a:ext cx="423514" cy="78489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2971337" y="5453758"/>
                  <a:ext cx="423514" cy="7813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337" y="5453758"/>
                  <a:ext cx="423514" cy="78136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7083840" y="3633845"/>
            <a:ext cx="4574752" cy="1579510"/>
            <a:chOff x="6949370" y="3795209"/>
            <a:chExt cx="4574752" cy="1579510"/>
          </a:xfrm>
        </p:grpSpPr>
        <p:sp>
          <p:nvSpPr>
            <p:cNvPr id="34" name="TextBox 33"/>
            <p:cNvSpPr txBox="1"/>
            <p:nvPr/>
          </p:nvSpPr>
          <p:spPr>
            <a:xfrm>
              <a:off x="6949370" y="3795209"/>
              <a:ext cx="457475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2400" smtClean="0">
                  <a:solidFill>
                    <a:srgbClr val="FFFF00"/>
                  </a:solidFill>
                </a:rPr>
                <a:t>- Muốn tìm một số biết        của nó bằng a, ta tính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9949089" y="3977674"/>
                  <a:ext cx="535723" cy="7224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9089" y="3977674"/>
                  <a:ext cx="535723" cy="72244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8726611" y="4649841"/>
                  <a:ext cx="2533834" cy="72487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4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400">
                                    <a:solidFill>
                                      <a:srgbClr val="FFFF00"/>
                                    </a:solidFill>
                                    <a:sym typeface="Euclid Math Two" panose="02050601010101010101" pitchFamily="18" charset="2"/>
                                  </a:rPr>
                                  <m:t>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6611" y="4649841"/>
                  <a:ext cx="2533834" cy="72487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552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5" grpId="0"/>
      <p:bldP spid="4" grpId="0"/>
      <p:bldP spid="5" grpId="0"/>
      <p:bldP spid="2" grpId="0"/>
      <p:bldP spid="27" grpId="0"/>
      <p:bldP spid="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42" y="980762"/>
            <a:ext cx="10269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Bài</a:t>
            </a:r>
            <a:r>
              <a:rPr lang="en-US" sz="2400" b="1" smtClean="0">
                <a:solidFill>
                  <a:srgbClr val="FFFF00"/>
                </a:solidFill>
              </a:rPr>
              <a:t> 4 (</a:t>
            </a:r>
            <a:r>
              <a:rPr lang="en-US" sz="2400" b="1" err="1" smtClean="0">
                <a:solidFill>
                  <a:srgbClr val="FFFF00"/>
                </a:solidFill>
              </a:rPr>
              <a:t>Bài</a:t>
            </a:r>
            <a:r>
              <a:rPr lang="en-US" sz="2400" b="1" smtClean="0">
                <a:solidFill>
                  <a:srgbClr val="FFFF00"/>
                </a:solidFill>
              </a:rPr>
              <a:t> 146 SGK Tr59).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vẽ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kĩ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thuật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1 : 125, </a:t>
            </a:r>
            <a:r>
              <a:rPr lang="en-US" sz="2400" err="1" smtClean="0">
                <a:solidFill>
                  <a:schemeClr val="bg1"/>
                </a:solidFill>
              </a:rPr>
              <a:t>chiều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chiếc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máy</a:t>
            </a:r>
            <a:r>
              <a:rPr lang="en-US" sz="2400" smtClean="0">
                <a:solidFill>
                  <a:schemeClr val="bg1"/>
                </a:solidFill>
              </a:rPr>
              <a:t> bay </a:t>
            </a:r>
            <a:r>
              <a:rPr lang="en-US" sz="2400" err="1" smtClean="0">
                <a:solidFill>
                  <a:schemeClr val="bg1"/>
                </a:solidFill>
              </a:rPr>
              <a:t>Bô-inh</a:t>
            </a:r>
            <a:r>
              <a:rPr lang="en-US" sz="2400" smtClean="0">
                <a:solidFill>
                  <a:schemeClr val="bg1"/>
                </a:solidFill>
              </a:rPr>
              <a:t> (Boeing) 747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56,408cm. </a:t>
            </a:r>
            <a:r>
              <a:rPr lang="en-US" sz="2400" err="1" smtClean="0">
                <a:solidFill>
                  <a:schemeClr val="bg1"/>
                </a:solidFill>
              </a:rPr>
              <a:t>Tính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thật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chiếc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máy</a:t>
            </a:r>
            <a:r>
              <a:rPr lang="en-US" sz="2400" smtClean="0">
                <a:solidFill>
                  <a:schemeClr val="bg1"/>
                </a:solidFill>
              </a:rPr>
              <a:t> bay </a:t>
            </a:r>
            <a:r>
              <a:rPr lang="en-US" sz="2400" err="1" smtClean="0">
                <a:solidFill>
                  <a:schemeClr val="bg1"/>
                </a:solidFill>
              </a:rPr>
              <a:t>đó</a:t>
            </a:r>
            <a:r>
              <a:rPr lang="en-US" sz="2400">
                <a:solidFill>
                  <a:schemeClr val="bg1"/>
                </a:solidFill>
              </a:rPr>
              <a:t>.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0990" y="2360988"/>
            <a:ext cx="80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r>
              <a:rPr lang="en-US" sz="2400" err="1" smtClean="0">
                <a:solidFill>
                  <a:schemeClr val="bg1"/>
                </a:solidFill>
              </a:rPr>
              <a:t>Chiều</a:t>
            </a:r>
            <a:r>
              <a:rPr lang="en-US" sz="2400" smtClean="0">
                <a:solidFill>
                  <a:schemeClr val="bg1"/>
                </a:solidFill>
              </a:rPr>
              <a:t> dài thật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chiếc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máy</a:t>
            </a:r>
            <a:r>
              <a:rPr lang="en-US" sz="2400" smtClean="0">
                <a:solidFill>
                  <a:schemeClr val="bg1"/>
                </a:solidFill>
              </a:rPr>
              <a:t> bay </a:t>
            </a:r>
            <a:r>
              <a:rPr lang="en-US" sz="2400" err="1" smtClean="0">
                <a:solidFill>
                  <a:schemeClr val="bg1"/>
                </a:solidFill>
              </a:rPr>
              <a:t>Bô-inh</a:t>
            </a:r>
            <a:r>
              <a:rPr lang="en-US" sz="2400" smtClean="0">
                <a:solidFill>
                  <a:schemeClr val="bg1"/>
                </a:solidFill>
              </a:rPr>
              <a:t> (Boeing) 747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 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8375" y="2934143"/>
                <a:ext cx="56401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56,408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=56,408 . 125=7051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cm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375" y="2934143"/>
                <a:ext cx="5640198" cy="461665"/>
              </a:xfrm>
              <a:prstGeom prst="rect">
                <a:avLst/>
              </a:prstGeom>
              <a:blipFill>
                <a:blip r:embed="rId2"/>
                <a:stretch>
                  <a:fillRect l="-162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238242" y="4674820"/>
            <a:ext cx="975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Hướng </a:t>
            </a:r>
            <a:r>
              <a:rPr lang="en-US" sz="2400" b="1" err="1" smtClean="0">
                <a:solidFill>
                  <a:schemeClr val="bg1"/>
                </a:solidFill>
              </a:rPr>
              <a:t>dẫn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r>
              <a:rPr lang="en-US" sz="2400" smtClean="0">
                <a:solidFill>
                  <a:schemeClr val="bg1"/>
                </a:solidFill>
              </a:rPr>
              <a:t>Theo </a:t>
            </a:r>
            <a:r>
              <a:rPr lang="en-US" sz="2400" err="1" smtClean="0">
                <a:solidFill>
                  <a:schemeClr val="bg1"/>
                </a:solidFill>
              </a:rPr>
              <a:t>đề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thì</a:t>
            </a:r>
            <a:r>
              <a:rPr lang="en-US" sz="2400" smtClean="0">
                <a:solidFill>
                  <a:schemeClr val="bg1"/>
                </a:solidFill>
              </a:rPr>
              <a:t> 56,408cm </a:t>
            </a:r>
            <a:r>
              <a:rPr lang="en-US" sz="2400" err="1" smtClean="0">
                <a:solidFill>
                  <a:schemeClr val="bg1"/>
                </a:solidFill>
              </a:rPr>
              <a:t>ứng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với</a:t>
            </a:r>
            <a:r>
              <a:rPr lang="en-US" sz="2400" smtClean="0">
                <a:solidFill>
                  <a:schemeClr val="bg1"/>
                </a:solidFill>
              </a:rPr>
              <a:t>           chiều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chiếc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máy</a:t>
            </a:r>
            <a:r>
              <a:rPr lang="en-US" sz="2400">
                <a:solidFill>
                  <a:schemeClr val="bg1"/>
                </a:solidFill>
              </a:rPr>
              <a:t> bay </a:t>
            </a:r>
            <a:r>
              <a:rPr lang="en-US" sz="2400" err="1">
                <a:solidFill>
                  <a:schemeClr val="bg1"/>
                </a:solidFill>
              </a:rPr>
              <a:t>Bô-inh</a:t>
            </a:r>
            <a:r>
              <a:rPr lang="en-US" sz="2400">
                <a:solidFill>
                  <a:schemeClr val="bg1"/>
                </a:solidFill>
              </a:rPr>
              <a:t> (Boeing) </a:t>
            </a:r>
            <a:r>
              <a:rPr lang="en-US" sz="2400" smtClean="0">
                <a:solidFill>
                  <a:schemeClr val="bg1"/>
                </a:solidFill>
              </a:rPr>
              <a:t>747. 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2615" y="3591086"/>
                <a:ext cx="3279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smtClean="0">
                    <a:solidFill>
                      <a:schemeClr val="bg1"/>
                    </a:solidFill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7051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=70,51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15" y="3591086"/>
                <a:ext cx="3279488" cy="461665"/>
              </a:xfrm>
              <a:prstGeom prst="rect">
                <a:avLst/>
              </a:prstGeom>
              <a:blipFill>
                <a:blip r:embed="rId3"/>
                <a:stretch>
                  <a:fillRect l="-27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285468" y="2705478"/>
                <a:ext cx="76335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468" y="2705478"/>
                <a:ext cx="763351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126924" y="4497735"/>
                <a:ext cx="76335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924" y="4497735"/>
                <a:ext cx="76335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93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  <p:bldP spid="8" grpId="0"/>
      <p:bldP spid="9" grpId="0"/>
      <p:bldP spid="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0479" y="757271"/>
            <a:ext cx="80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r>
              <a:rPr lang="en-US" sz="2400" err="1" smtClean="0">
                <a:solidFill>
                  <a:schemeClr val="bg1"/>
                </a:solidFill>
              </a:rPr>
              <a:t>Chiều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thật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chiếc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máy</a:t>
            </a:r>
            <a:r>
              <a:rPr lang="en-US" sz="2400" smtClean="0">
                <a:solidFill>
                  <a:schemeClr val="bg1"/>
                </a:solidFill>
              </a:rPr>
              <a:t> bay </a:t>
            </a:r>
            <a:r>
              <a:rPr lang="en-US" sz="2400" err="1" smtClean="0">
                <a:solidFill>
                  <a:schemeClr val="bg1"/>
                </a:solidFill>
              </a:rPr>
              <a:t>Bô-inh</a:t>
            </a:r>
            <a:r>
              <a:rPr lang="en-US" sz="2400" smtClean="0">
                <a:solidFill>
                  <a:schemeClr val="bg1"/>
                </a:solidFill>
              </a:rPr>
              <a:t> (Boeing) 747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 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67864" y="1330426"/>
                <a:ext cx="58421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56,408 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=56,408 . 125=7051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cm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864" y="1330426"/>
                <a:ext cx="5842177" cy="461665"/>
              </a:xfrm>
              <a:prstGeom prst="rect">
                <a:avLst/>
              </a:prstGeom>
              <a:blipFill>
                <a:blip r:embed="rId2"/>
                <a:stretch>
                  <a:fillRect l="-156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2104" y="1987369"/>
                <a:ext cx="3279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smtClean="0">
                    <a:solidFill>
                      <a:schemeClr val="bg1"/>
                    </a:solidFill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7051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=70,51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104" y="1987369"/>
                <a:ext cx="3279488" cy="461665"/>
              </a:xfrm>
              <a:prstGeom prst="rect">
                <a:avLst/>
              </a:prstGeom>
              <a:blipFill>
                <a:blip r:embed="rId3"/>
                <a:stretch>
                  <a:fillRect l="-278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219796" y="2502606"/>
            <a:ext cx="6530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Vậy chiều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thật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chiếc</a:t>
            </a:r>
            <a:r>
              <a:rPr lang="en-US" sz="2400" smtClean="0">
                <a:solidFill>
                  <a:schemeClr val="bg1"/>
                </a:solidFill>
              </a:rPr>
              <a:t> máy bay đó là 70,51m. 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792" y="3429561"/>
            <a:ext cx="7348868" cy="303167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 rot="21435830">
            <a:off x="2420319" y="4506725"/>
            <a:ext cx="7116328" cy="721055"/>
            <a:chOff x="604179" y="5798363"/>
            <a:chExt cx="6790891" cy="50762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604179" y="5811520"/>
              <a:ext cx="6790891" cy="14067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826068" y="5798363"/>
              <a:ext cx="1798163" cy="507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smtClean="0">
                  <a:solidFill>
                    <a:srgbClr val="C00000"/>
                  </a:solidFill>
                </a:rPr>
                <a:t>70,51m</a:t>
              </a:r>
              <a:endParaRPr lang="en-US" sz="360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673669" y="1103841"/>
                <a:ext cx="763351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125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669" y="1103841"/>
                <a:ext cx="763351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1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49" y="980762"/>
            <a:ext cx="9734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Bài</a:t>
            </a:r>
            <a:r>
              <a:rPr lang="en-US" sz="2400" b="1" smtClean="0">
                <a:solidFill>
                  <a:schemeClr val="bg1"/>
                </a:solidFill>
              </a:rPr>
              <a:t> 5 (</a:t>
            </a:r>
            <a:r>
              <a:rPr lang="en-US" sz="2400" b="1" err="1" smtClean="0">
                <a:solidFill>
                  <a:schemeClr val="bg1"/>
                </a:solidFill>
              </a:rPr>
              <a:t>Bài</a:t>
            </a:r>
            <a:r>
              <a:rPr lang="en-US" sz="2400" b="1" smtClean="0">
                <a:solidFill>
                  <a:schemeClr val="bg1"/>
                </a:solidFill>
              </a:rPr>
              <a:t> 143 SGK Tr59).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40kg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biển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2kg </a:t>
            </a:r>
            <a:r>
              <a:rPr lang="en-US" sz="2400" err="1" smtClean="0">
                <a:solidFill>
                  <a:schemeClr val="bg1"/>
                </a:solidFill>
              </a:rPr>
              <a:t>muối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r>
              <a:rPr lang="en-US" sz="2400" err="1" smtClean="0">
                <a:solidFill>
                  <a:schemeClr val="bg1"/>
                </a:solidFill>
              </a:rPr>
              <a:t>Tính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trăm</a:t>
            </a:r>
            <a:r>
              <a:rPr lang="en-US" sz="2400" smtClean="0">
                <a:solidFill>
                  <a:schemeClr val="bg1"/>
                </a:solidFill>
              </a:rPr>
              <a:t>  </a:t>
            </a:r>
            <a:r>
              <a:rPr lang="en-US" sz="2400" err="1" smtClean="0">
                <a:solidFill>
                  <a:schemeClr val="bg1"/>
                </a:solidFill>
              </a:rPr>
              <a:t>muối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biển</a:t>
            </a:r>
            <a:r>
              <a:rPr lang="en-US" sz="2400" smtClean="0">
                <a:solidFill>
                  <a:schemeClr val="bg1"/>
                </a:solidFill>
              </a:rPr>
              <a:t> 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6272" y="2060879"/>
            <a:ext cx="102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9350" y="2706044"/>
            <a:ext cx="9734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phần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muối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biển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08104" y="3302635"/>
                <a:ext cx="2460354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2.100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%=2,5%.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104" y="3302635"/>
                <a:ext cx="2460354" cy="78617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17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97148" y="1049774"/>
                <a:ext cx="10386204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err="1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2400" b="1" smtClean="0">
                    <a:solidFill>
                      <a:schemeClr val="bg1"/>
                    </a:solidFill>
                  </a:rPr>
                  <a:t>  6 (</a:t>
                </a:r>
                <a:r>
                  <a:rPr lang="en-US" sz="2400" b="1" err="1" smtClean="0">
                    <a:solidFill>
                      <a:schemeClr val="bg1"/>
                    </a:solidFill>
                  </a:rPr>
                  <a:t>Bài</a:t>
                </a:r>
                <a:r>
                  <a:rPr lang="en-US" sz="2400" b="1" smtClean="0">
                    <a:solidFill>
                      <a:schemeClr val="bg1"/>
                    </a:solidFill>
                  </a:rPr>
                  <a:t> 142 SGK </a:t>
                </a:r>
                <a:r>
                  <a:rPr lang="en-US" sz="2400" b="1" err="1" smtClean="0">
                    <a:solidFill>
                      <a:schemeClr val="bg1"/>
                    </a:solidFill>
                  </a:rPr>
                  <a:t>tr</a:t>
                </a:r>
                <a:r>
                  <a:rPr lang="en-US" sz="2400" b="1" smtClean="0">
                    <a:solidFill>
                      <a:schemeClr val="bg1"/>
                    </a:solidFill>
                  </a:rPr>
                  <a:t> 59).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Khi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nói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đến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ba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9 (999) ta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hiểu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rằng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: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1000g “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”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này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tới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999g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nguyên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nghĩa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lệ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nguyên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999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1000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=99,9%.</m:t>
                    </m:r>
                  </m:oMath>
                </a14:m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Em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hiểu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thế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nào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khi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nói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đến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>
                    <a:solidFill>
                      <a:schemeClr val="bg1"/>
                    </a:solidFill>
                  </a:rPr>
                  <a:t>v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bốn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9 (9999) ?</a:t>
                </a:r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48" y="1049774"/>
                <a:ext cx="10386204" cy="1355628"/>
              </a:xfrm>
              <a:prstGeom prst="rect">
                <a:avLst/>
              </a:prstGeom>
              <a:blipFill>
                <a:blip r:embed="rId4"/>
                <a:stretch>
                  <a:fillRect l="-880" t="-3587" b="-3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7148" y="2671775"/>
                <a:ext cx="9609826" cy="9862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smtClean="0">
                    <a:solidFill>
                      <a:schemeClr val="bg1"/>
                    </a:solidFill>
                  </a:rPr>
                  <a:t>Giải :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Trong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10000g “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”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bốn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số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9 (9999)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chứa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tới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9999g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nguyên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,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nghĩa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tỉ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lệ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vàng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nguyên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chất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là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9999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10000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/>
                      </a:rPr>
                      <m:t>=99,99%.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48" y="2671775"/>
                <a:ext cx="9609826" cy="986296"/>
              </a:xfrm>
              <a:prstGeom prst="rect">
                <a:avLst/>
              </a:prstGeom>
              <a:blipFill rotWithShape="1">
                <a:blip r:embed="rId3"/>
                <a:stretch>
                  <a:fillRect l="-951" t="-493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458" y="863888"/>
            <a:ext cx="1025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Bài</a:t>
            </a:r>
            <a:r>
              <a:rPr lang="en-US" sz="2400" b="1" smtClean="0">
                <a:solidFill>
                  <a:schemeClr val="bg1"/>
                </a:solidFill>
              </a:rPr>
              <a:t> 7 (</a:t>
            </a:r>
            <a:r>
              <a:rPr lang="en-US" sz="2400" b="1" err="1" smtClean="0">
                <a:solidFill>
                  <a:schemeClr val="bg1"/>
                </a:solidFill>
              </a:rPr>
              <a:t>Bài</a:t>
            </a:r>
            <a:r>
              <a:rPr lang="en-US" sz="2400" b="1" smtClean="0">
                <a:solidFill>
                  <a:schemeClr val="bg1"/>
                </a:solidFill>
              </a:rPr>
              <a:t> 145 SGK Tr59). </a:t>
            </a:r>
            <a:r>
              <a:rPr lang="en-US" sz="2400" err="1" smtClean="0">
                <a:solidFill>
                  <a:schemeClr val="bg1"/>
                </a:solidFill>
              </a:rPr>
              <a:t>Tìm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, </a:t>
            </a:r>
            <a:r>
              <a:rPr lang="en-US" sz="2400" err="1" smtClean="0">
                <a:solidFill>
                  <a:schemeClr val="bg1"/>
                </a:solidFill>
              </a:rPr>
              <a:t>biết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rằng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quãng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đường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từ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Nội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đến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Thái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Nguyên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4cm </a:t>
            </a:r>
            <a:r>
              <a:rPr lang="en-US" sz="2400" err="1" smtClean="0">
                <a:solidFill>
                  <a:schemeClr val="bg1"/>
                </a:solidFill>
              </a:rPr>
              <a:t>còn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thực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tế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80km.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864" y="2709949"/>
            <a:ext cx="365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337" y="3455455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 =                                          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986" y="2054341"/>
            <a:ext cx="49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r>
              <a:rPr lang="en-US" sz="2400" err="1" smtClean="0">
                <a:solidFill>
                  <a:schemeClr val="bg1"/>
                </a:solidFill>
              </a:rPr>
              <a:t>Đổi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vị</a:t>
            </a:r>
            <a:r>
              <a:rPr lang="en-US" sz="2400" smtClean="0">
                <a:solidFill>
                  <a:schemeClr val="bg1"/>
                </a:solidFill>
              </a:rPr>
              <a:t> 80km = 8000000cm.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337" y="4319863"/>
            <a:ext cx="641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Vậy tỉ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đó</a:t>
            </a:r>
            <a:r>
              <a:rPr lang="en-US" sz="2400" smtClean="0">
                <a:solidFill>
                  <a:schemeClr val="bg1"/>
                </a:solidFill>
              </a:rPr>
              <a:t> là 1 : 2000000.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60464" y="3262547"/>
                <a:ext cx="303262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8000000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2000000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4" y="3262547"/>
                <a:ext cx="3032625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458" y="863888"/>
            <a:ext cx="10252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Bài 8 (Bài </a:t>
            </a:r>
            <a:r>
              <a:rPr lang="en-US" sz="2400" b="1" smtClean="0">
                <a:solidFill>
                  <a:schemeClr val="bg1"/>
                </a:solidFill>
              </a:rPr>
              <a:t>146 </a:t>
            </a:r>
            <a:r>
              <a:rPr lang="en-US" sz="2400" b="1">
                <a:solidFill>
                  <a:schemeClr val="bg1"/>
                </a:solidFill>
              </a:rPr>
              <a:t>SGK Tr59). . </a:t>
            </a:r>
            <a:r>
              <a:rPr lang="en-US" sz="2400" smtClean="0">
                <a:solidFill>
                  <a:schemeClr val="bg1"/>
                </a:solidFill>
              </a:rPr>
              <a:t>Khoảng cách giữa Hà </a:t>
            </a:r>
            <a:r>
              <a:rPr lang="en-US" sz="2400" err="1" smtClean="0">
                <a:solidFill>
                  <a:schemeClr val="bg1"/>
                </a:solidFill>
              </a:rPr>
              <a:t>Nội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đến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Thái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Nguyên 80km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4cm </a:t>
            </a:r>
            <a:r>
              <a:rPr lang="en-US" sz="2400" err="1" smtClean="0">
                <a:solidFill>
                  <a:schemeClr val="bg1"/>
                </a:solidFill>
              </a:rPr>
              <a:t>còn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thực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tế</a:t>
            </a:r>
            <a:r>
              <a:rPr lang="en-US" sz="2400" smtClean="0">
                <a:solidFill>
                  <a:schemeClr val="bg1"/>
                </a:solidFill>
              </a:rPr>
              <a:t> là.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9864" y="2709949"/>
            <a:ext cx="3650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2337" y="3455455"/>
            <a:ext cx="3667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 =                                          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1986" y="2054341"/>
            <a:ext cx="4953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r>
              <a:rPr lang="en-US" sz="2400" err="1" smtClean="0">
                <a:solidFill>
                  <a:schemeClr val="bg1"/>
                </a:solidFill>
              </a:rPr>
              <a:t>Đổi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vị</a:t>
            </a:r>
            <a:r>
              <a:rPr lang="en-US" sz="2400" smtClean="0">
                <a:solidFill>
                  <a:schemeClr val="bg1"/>
                </a:solidFill>
              </a:rPr>
              <a:t> 80km = 8000000cm.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2337" y="4319863"/>
            <a:ext cx="6416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Vậy tỉ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đó</a:t>
            </a:r>
            <a:r>
              <a:rPr lang="en-US" sz="2400" smtClean="0">
                <a:solidFill>
                  <a:schemeClr val="bg1"/>
                </a:solidFill>
              </a:rPr>
              <a:t> là 1 : 2000000.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60464" y="3262547"/>
                <a:ext cx="303262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8000000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2000000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64" y="3262547"/>
                <a:ext cx="3032625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1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 bwMode="auto">
          <a:xfrm>
            <a:off x="10466786" y="2269016"/>
            <a:ext cx="660827" cy="861774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00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095804" y="1998089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06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07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08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09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TiengChuongLopHoc-V.A-402534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0" end="2963.31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1678" y="7427179"/>
            <a:ext cx="406400" cy="406400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10095401" y="1985323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10090352" y="1995166"/>
            <a:ext cx="1295400" cy="1295400"/>
          </a:xfrm>
          <a:prstGeom prst="ellipse">
            <a:avLst/>
          </a:prstGeom>
          <a:solidFill>
            <a:srgbClr val="7030A0"/>
          </a:solidFill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4800" b="1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7694" y="895965"/>
            <a:ext cx="7480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Bài</a:t>
            </a:r>
            <a:r>
              <a:rPr lang="en-US" sz="2400" b="1" smtClean="0">
                <a:solidFill>
                  <a:schemeClr val="bg1"/>
                </a:solidFill>
              </a:rPr>
              <a:t> 9. </a:t>
            </a:r>
            <a:r>
              <a:rPr lang="en-US" sz="2400" err="1" smtClean="0">
                <a:solidFill>
                  <a:schemeClr val="bg1"/>
                </a:solidFill>
              </a:rPr>
              <a:t>Nếu</a:t>
            </a:r>
            <a:r>
              <a:rPr lang="en-US" sz="2400" smtClean="0">
                <a:solidFill>
                  <a:schemeClr val="bg1"/>
                </a:solidFill>
              </a:rPr>
              <a:t> a : b </a:t>
            </a:r>
            <a:r>
              <a:rPr lang="en-US" sz="2400" err="1" smtClean="0">
                <a:solidFill>
                  <a:schemeClr val="bg1"/>
                </a:solidFill>
              </a:rPr>
              <a:t>bằng</a:t>
            </a:r>
            <a:r>
              <a:rPr lang="en-US" sz="2400" smtClean="0">
                <a:solidFill>
                  <a:schemeClr val="bg1"/>
                </a:solidFill>
              </a:rPr>
              <a:t> 3 : 5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a : c </a:t>
            </a:r>
            <a:r>
              <a:rPr lang="en-US" sz="2400" err="1" smtClean="0">
                <a:solidFill>
                  <a:schemeClr val="bg1"/>
                </a:solidFill>
              </a:rPr>
              <a:t>bằng</a:t>
            </a:r>
            <a:r>
              <a:rPr lang="en-US" sz="2400" smtClean="0">
                <a:solidFill>
                  <a:schemeClr val="bg1"/>
                </a:solidFill>
              </a:rPr>
              <a:t> 5 : 7 </a:t>
            </a:r>
            <a:r>
              <a:rPr lang="en-US" sz="2400" err="1" smtClean="0">
                <a:solidFill>
                  <a:schemeClr val="bg1"/>
                </a:solidFill>
              </a:rPr>
              <a:t>thì</a:t>
            </a:r>
            <a:r>
              <a:rPr lang="en-US" sz="2400" smtClean="0">
                <a:solidFill>
                  <a:schemeClr val="bg1"/>
                </a:solidFill>
              </a:rPr>
              <a:t> b : c </a:t>
            </a:r>
            <a:r>
              <a:rPr lang="en-US" sz="2400" err="1" smtClean="0">
                <a:solidFill>
                  <a:schemeClr val="bg1"/>
                </a:solidFill>
              </a:rPr>
              <a:t>bằng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4449" y="2005266"/>
            <a:ext cx="1142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A. 3 : 7;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40584" y="2817866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B. 21 : 35;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40584" y="3691585"/>
            <a:ext cx="1428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C. 21 : 25;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4449" y="4458062"/>
            <a:ext cx="144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D. 25 : 21.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6B49395-EEEE-C14F-B4C3-40EEE85B3CB5}"/>
              </a:ext>
            </a:extLst>
          </p:cNvPr>
          <p:cNvSpPr/>
          <p:nvPr/>
        </p:nvSpPr>
        <p:spPr>
          <a:xfrm>
            <a:off x="995428" y="4377708"/>
            <a:ext cx="477450" cy="622372"/>
          </a:xfrm>
          <a:prstGeom prst="ellipse">
            <a:avLst/>
          </a:prstGeom>
          <a:noFill/>
          <a:ln w="38100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196764" y="4377708"/>
                <a:ext cx="2995500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764" y="4377708"/>
                <a:ext cx="2995500" cy="793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481827" y="1658894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Hướng</a:t>
            </a:r>
            <a:r>
              <a:rPr lang="en-US" sz="2400" b="1" smtClean="0">
                <a:solidFill>
                  <a:schemeClr val="bg1"/>
                </a:solidFill>
              </a:rPr>
              <a:t> </a:t>
            </a:r>
            <a:r>
              <a:rPr lang="en-US" sz="2400" b="1" err="1" smtClean="0">
                <a:solidFill>
                  <a:schemeClr val="bg1"/>
                </a:solidFill>
              </a:rPr>
              <a:t>dẫn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8002637" y="2271986"/>
                <a:ext cx="1002710" cy="7937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𝑏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637" y="2271986"/>
                <a:ext cx="1002710" cy="793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80192" y="3279531"/>
                <a:ext cx="1002710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192" y="3279531"/>
                <a:ext cx="1002710" cy="793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095281" y="2239227"/>
                <a:ext cx="1002710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281" y="2239227"/>
                <a:ext cx="1002710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7060511" y="2466931"/>
                <a:ext cx="1056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1"/>
                          </a:solidFill>
                          <a:latin typeface="Cambria Math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uy</m:t>
                      </m:r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ra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511" y="2466931"/>
                <a:ext cx="1056700" cy="461665"/>
              </a:xfrm>
              <a:prstGeom prst="rect">
                <a:avLst/>
              </a:prstGeom>
              <a:blipFill>
                <a:blip r:embed="rId10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5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"/>
                            </p:stCondLst>
                            <p:childTnLst>
                              <p:par>
                                <p:cTn id="8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30"/>
                            </p:stCondLst>
                            <p:childTnLst>
                              <p:par>
                                <p:cTn id="9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40"/>
                            </p:stCondLst>
                            <p:childTnLst>
                              <p:par>
                                <p:cTn id="10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50"/>
                            </p:stCondLst>
                            <p:childTnLst>
                              <p:par>
                                <p:cTn id="10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60"/>
                            </p:stCondLst>
                            <p:childTnLst>
                              <p:par>
                                <p:cTn id="10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70"/>
                            </p:stCondLst>
                            <p:childTnLst>
                              <p:par>
                                <p:cTn id="11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80"/>
                            </p:stCondLst>
                            <p:childTnLst>
                              <p:par>
                                <p:cTn id="11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90"/>
                            </p:stCondLst>
                            <p:childTnLst>
                              <p:par>
                                <p:cTn id="12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100"/>
                            </p:stCondLst>
                            <p:childTnLst>
                              <p:par>
                                <p:cTn id="12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110"/>
                            </p:stCondLst>
                            <p:childTnLst>
                              <p:par>
                                <p:cTn id="12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120"/>
                            </p:stCondLst>
                            <p:childTnLst>
                              <p:par>
                                <p:cTn id="133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130"/>
                            </p:stCondLst>
                            <p:childTnLst>
                              <p:par>
                                <p:cTn id="137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140"/>
                            </p:stCondLst>
                            <p:childTnLst>
                              <p:par>
                                <p:cTn id="141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150"/>
                            </p:stCondLst>
                            <p:childTnLst>
                              <p:par>
                                <p:cTn id="1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160"/>
                            </p:stCondLst>
                            <p:childTnLst>
                              <p:par>
                                <p:cTn id="149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6170"/>
                            </p:stCondLst>
                            <p:childTnLst>
                              <p:par>
                                <p:cTn id="15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4" dur="1439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7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22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  <p:bldP spid="40" grpId="0"/>
      <p:bldP spid="5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441" y="4243784"/>
            <a:ext cx="4900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                                                        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7885" y="1203526"/>
            <a:ext cx="1003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Khoảng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cách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từ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điểm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cực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Bắc</a:t>
            </a:r>
            <a:r>
              <a:rPr lang="en-US" sz="2400" smtClean="0">
                <a:solidFill>
                  <a:schemeClr val="bg1"/>
                </a:solidFill>
              </a:rPr>
              <a:t> ở </a:t>
            </a:r>
            <a:r>
              <a:rPr lang="en-US" sz="2400" err="1" smtClean="0">
                <a:solidFill>
                  <a:schemeClr val="bg1"/>
                </a:solidFill>
              </a:rPr>
              <a:t>Hà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Giang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đến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điểm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cực</a:t>
            </a:r>
            <a:r>
              <a:rPr lang="en-US" sz="2400" smtClean="0">
                <a:solidFill>
                  <a:schemeClr val="bg1"/>
                </a:solidFill>
              </a:rPr>
              <a:t> Nam ở </a:t>
            </a:r>
            <a:r>
              <a:rPr lang="en-US" sz="2400" err="1" smtClean="0">
                <a:solidFill>
                  <a:schemeClr val="bg1"/>
                </a:solidFill>
              </a:rPr>
              <a:t>mũi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Cà</a:t>
            </a:r>
            <a:r>
              <a:rPr lang="en-US" sz="2400" smtClean="0">
                <a:solidFill>
                  <a:schemeClr val="bg1"/>
                </a:solidFill>
              </a:rPr>
              <a:t> Mau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1620km.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, </a:t>
            </a:r>
            <a:r>
              <a:rPr lang="en-US" sz="2400" err="1" smtClean="0">
                <a:solidFill>
                  <a:schemeClr val="bg1"/>
                </a:solidFill>
              </a:rPr>
              <a:t>khoảng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cách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16,2cm. </a:t>
            </a:r>
            <a:r>
              <a:rPr lang="en-US" sz="2400" err="1" smtClean="0">
                <a:solidFill>
                  <a:schemeClr val="bg1"/>
                </a:solidFill>
              </a:rPr>
              <a:t>Tìm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7885" y="2668654"/>
            <a:ext cx="4035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Ta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1620km = 162000000cm.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73441" y="4079699"/>
                <a:ext cx="4280053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16,2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162000000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000000</m:t>
                          </m:r>
                        </m:den>
                      </m:f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441" y="4079699"/>
                <a:ext cx="4280053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17885" y="2165389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8171" y="1206044"/>
            <a:ext cx="505769" cy="44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?2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7885" y="5195002"/>
            <a:ext cx="522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Vậy tỉ lệ xích của bản đồ là 1 : 10000000.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7885" y="3389039"/>
            <a:ext cx="3150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T</a:t>
            </a:r>
            <a:r>
              <a:rPr lang="en-US" sz="2400" smtClean="0">
                <a:solidFill>
                  <a:schemeClr val="bg1"/>
                </a:solidFill>
              </a:rPr>
              <a:t>ỉ lệ xích của bản đồ là </a:t>
            </a:r>
            <a:r>
              <a:rPr lang="en-US" sz="240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23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2" grpId="0" animBg="1"/>
      <p:bldP spid="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284" y="4498579"/>
            <a:ext cx="8840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</a:rPr>
              <a:t>Một con </a:t>
            </a:r>
            <a:r>
              <a:rPr lang="en-US" sz="2400" err="1" smtClean="0">
                <a:solidFill>
                  <a:schemeClr val="bg1"/>
                </a:solidFill>
              </a:rPr>
              <a:t>chuột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nặng</a:t>
            </a:r>
            <a:r>
              <a:rPr lang="en-US" sz="2400" smtClean="0">
                <a:solidFill>
                  <a:schemeClr val="bg1"/>
                </a:solidFill>
              </a:rPr>
              <a:t> 30g </a:t>
            </a:r>
            <a:r>
              <a:rPr lang="en-US" sz="2400" err="1" smtClean="0">
                <a:solidFill>
                  <a:schemeClr val="bg1"/>
                </a:solidFill>
              </a:rPr>
              <a:t>còn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con </a:t>
            </a:r>
            <a:r>
              <a:rPr lang="en-US" sz="2400" err="1" smtClean="0">
                <a:solidFill>
                  <a:schemeClr val="bg1"/>
                </a:solidFill>
              </a:rPr>
              <a:t>voi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nặng</a:t>
            </a:r>
            <a:r>
              <a:rPr lang="en-US" sz="2400" smtClean="0">
                <a:solidFill>
                  <a:schemeClr val="bg1"/>
                </a:solidFill>
              </a:rPr>
              <a:t> 5 </a:t>
            </a:r>
            <a:r>
              <a:rPr lang="en-US" sz="2400" err="1" smtClean="0">
                <a:solidFill>
                  <a:schemeClr val="bg1"/>
                </a:solidFill>
              </a:rPr>
              <a:t>tấn</a:t>
            </a:r>
            <a:r>
              <a:rPr lang="en-US" sz="2400" smtClean="0">
                <a:solidFill>
                  <a:schemeClr val="bg1"/>
                </a:solidFill>
              </a:rPr>
              <a:t>.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giữa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khối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lượng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chuột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khối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lượng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voi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       = 6, </a:t>
            </a:r>
            <a:r>
              <a:rPr lang="en-US" sz="2400" err="1" smtClean="0">
                <a:solidFill>
                  <a:schemeClr val="bg1"/>
                </a:solidFill>
              </a:rPr>
              <a:t>nghĩa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1 con </a:t>
            </a:r>
            <a:r>
              <a:rPr lang="en-US" sz="2400" err="1" smtClean="0">
                <a:solidFill>
                  <a:schemeClr val="bg1"/>
                </a:solidFill>
              </a:rPr>
              <a:t>chuột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nặng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bằng</a:t>
            </a:r>
            <a:r>
              <a:rPr lang="en-US" sz="2400" smtClean="0">
                <a:solidFill>
                  <a:schemeClr val="bg1"/>
                </a:solidFill>
              </a:rPr>
              <a:t> 6 con </a:t>
            </a:r>
            <a:r>
              <a:rPr lang="en-US" sz="2400" err="1" smtClean="0">
                <a:solidFill>
                  <a:schemeClr val="bg1"/>
                </a:solidFill>
              </a:rPr>
              <a:t>voi</a:t>
            </a:r>
            <a:r>
              <a:rPr lang="en-US" sz="2400" smtClean="0">
                <a:solidFill>
                  <a:schemeClr val="bg1"/>
                </a:solidFill>
              </a:rPr>
              <a:t> ! </a:t>
            </a:r>
            <a:r>
              <a:rPr lang="en-US" sz="2400" err="1" smtClean="0">
                <a:solidFill>
                  <a:schemeClr val="bg1"/>
                </a:solidFill>
              </a:rPr>
              <a:t>Em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tin </a:t>
            </a:r>
            <a:r>
              <a:rPr lang="en-US" sz="2400" err="1" smtClean="0">
                <a:solidFill>
                  <a:schemeClr val="bg1"/>
                </a:solidFill>
              </a:rPr>
              <a:t>như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vậy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không</a:t>
            </a:r>
            <a:r>
              <a:rPr lang="en-US" sz="2400" smtClean="0">
                <a:solidFill>
                  <a:schemeClr val="bg1"/>
                </a:solidFill>
              </a:rPr>
              <a:t> ? </a:t>
            </a:r>
            <a:r>
              <a:rPr lang="en-US" sz="2400" err="1" smtClean="0">
                <a:solidFill>
                  <a:schemeClr val="bg1"/>
                </a:solidFill>
              </a:rPr>
              <a:t>Sai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lầm</a:t>
            </a:r>
            <a:r>
              <a:rPr lang="en-US" sz="2400" smtClean="0">
                <a:solidFill>
                  <a:schemeClr val="bg1"/>
                </a:solidFill>
              </a:rPr>
              <a:t> ở </a:t>
            </a:r>
            <a:r>
              <a:rPr lang="en-US" sz="2400" err="1" smtClean="0">
                <a:solidFill>
                  <a:schemeClr val="bg1"/>
                </a:solidFill>
              </a:rPr>
              <a:t>chỗ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nào</a:t>
            </a:r>
            <a:r>
              <a:rPr lang="en-US" sz="2400" smtClean="0">
                <a:solidFill>
                  <a:schemeClr val="bg1"/>
                </a:solidFill>
              </a:rPr>
              <a:t> ?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079" y="891222"/>
            <a:ext cx="8203630" cy="356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113001" y="4969206"/>
                <a:ext cx="593432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001" y="4969206"/>
                <a:ext cx="593432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1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699" y="780881"/>
            <a:ext cx="9645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Ví dụ 3 (</a:t>
            </a:r>
            <a:r>
              <a:rPr lang="en-US" sz="2400" b="1" err="1" smtClean="0">
                <a:solidFill>
                  <a:srgbClr val="FFFF00"/>
                </a:solidFill>
              </a:rPr>
              <a:t>Bài</a:t>
            </a:r>
            <a:r>
              <a:rPr lang="en-US" sz="2400" b="1" smtClean="0">
                <a:solidFill>
                  <a:srgbClr val="FFFF00"/>
                </a:solidFill>
              </a:rPr>
              <a:t> 147 SGK Tr59). </a:t>
            </a:r>
            <a:r>
              <a:rPr lang="en-US" sz="2400" err="1" smtClean="0">
                <a:solidFill>
                  <a:schemeClr val="bg1"/>
                </a:solidFill>
              </a:rPr>
              <a:t>Cầu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Mỹ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Thuận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nối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hai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Tiền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Giang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Vĩnh</a:t>
            </a:r>
            <a:r>
              <a:rPr lang="en-US" sz="2400" smtClean="0">
                <a:solidFill>
                  <a:schemeClr val="bg1"/>
                </a:solidFill>
              </a:rPr>
              <a:t> Long </a:t>
            </a:r>
            <a:r>
              <a:rPr lang="en-US" sz="2400" err="1" smtClean="0">
                <a:solidFill>
                  <a:schemeClr val="bg1"/>
                </a:solidFill>
              </a:rPr>
              <a:t>được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khánh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thành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ngày</a:t>
            </a:r>
            <a:r>
              <a:rPr lang="en-US" sz="2400" smtClean="0">
                <a:solidFill>
                  <a:schemeClr val="bg1"/>
                </a:solidFill>
              </a:rPr>
              <a:t> 21-5-2000. </a:t>
            </a:r>
            <a:r>
              <a:rPr lang="en-US" sz="2400" err="1" smtClean="0">
                <a:solidFill>
                  <a:schemeClr val="bg1"/>
                </a:solidFill>
              </a:rPr>
              <a:t>Cầu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Mỹ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Thuận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cây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cầu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treo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đại</a:t>
            </a:r>
            <a:r>
              <a:rPr lang="en-US" sz="2400" smtClean="0">
                <a:solidFill>
                  <a:schemeClr val="bg1"/>
                </a:solidFill>
              </a:rPr>
              <a:t> (</a:t>
            </a:r>
            <a:r>
              <a:rPr lang="en-US" sz="2400" err="1" smtClean="0">
                <a:solidFill>
                  <a:schemeClr val="bg1"/>
                </a:solidFill>
              </a:rPr>
              <a:t>cầu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dây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văng</a:t>
            </a:r>
            <a:r>
              <a:rPr lang="en-US" sz="2400" smtClean="0">
                <a:solidFill>
                  <a:schemeClr val="bg1"/>
                </a:solidFill>
              </a:rPr>
              <a:t>) </a:t>
            </a:r>
            <a:r>
              <a:rPr lang="en-US" sz="2400" err="1" smtClean="0">
                <a:solidFill>
                  <a:schemeClr val="bg1"/>
                </a:solidFill>
              </a:rPr>
              <a:t>đầu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tiên</a:t>
            </a:r>
            <a:r>
              <a:rPr lang="en-US" sz="2400" smtClean="0">
                <a:solidFill>
                  <a:schemeClr val="bg1"/>
                </a:solidFill>
              </a:rPr>
              <a:t> ở </a:t>
            </a:r>
            <a:r>
              <a:rPr lang="en-US" sz="2400" err="1" smtClean="0">
                <a:solidFill>
                  <a:schemeClr val="bg1"/>
                </a:solidFill>
              </a:rPr>
              <a:t>nước</a:t>
            </a:r>
            <a:r>
              <a:rPr lang="en-US" sz="2400" smtClean="0">
                <a:solidFill>
                  <a:schemeClr val="bg1"/>
                </a:solidFill>
              </a:rPr>
              <a:t> ta </a:t>
            </a:r>
            <a:r>
              <a:rPr lang="en-US" sz="2400" err="1" smtClean="0">
                <a:solidFill>
                  <a:schemeClr val="bg1"/>
                </a:solidFill>
              </a:rPr>
              <a:t>với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1535m </a:t>
            </a:r>
            <a:r>
              <a:rPr lang="en-US" sz="2400" err="1" smtClean="0">
                <a:solidFill>
                  <a:schemeClr val="bg1"/>
                </a:solidFill>
              </a:rPr>
              <a:t>bắc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ngang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sông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Tiền</a:t>
            </a:r>
            <a:r>
              <a:rPr lang="en-US" sz="2400" smtClean="0">
                <a:solidFill>
                  <a:schemeClr val="bg1"/>
                </a:solidFill>
              </a:rPr>
              <a:t>, </a:t>
            </a:r>
            <a:r>
              <a:rPr lang="en-US" sz="2400" err="1" smtClean="0">
                <a:solidFill>
                  <a:schemeClr val="bg1"/>
                </a:solidFill>
              </a:rPr>
              <a:t>một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những</a:t>
            </a:r>
            <a:r>
              <a:rPr lang="en-US" sz="2400" smtClean="0">
                <a:solidFill>
                  <a:schemeClr val="bg1"/>
                </a:solidFill>
              </a:rPr>
              <a:t> con </a:t>
            </a:r>
            <a:r>
              <a:rPr lang="en-US" sz="2400" err="1" smtClean="0">
                <a:solidFill>
                  <a:schemeClr val="bg1"/>
                </a:solidFill>
              </a:rPr>
              <a:t>sông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rộng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nhất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Việt</a:t>
            </a:r>
            <a:r>
              <a:rPr lang="en-US" sz="2400" smtClean="0">
                <a:solidFill>
                  <a:schemeClr val="bg1"/>
                </a:solidFill>
              </a:rPr>
              <a:t> Nam. </a:t>
            </a:r>
            <a:r>
              <a:rPr lang="en-US" sz="2400" err="1" smtClean="0">
                <a:solidFill>
                  <a:schemeClr val="bg1"/>
                </a:solidFill>
              </a:rPr>
              <a:t>Nếu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vẽ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lệ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xích</a:t>
            </a:r>
            <a:r>
              <a:rPr lang="en-US" sz="2400" smtClean="0">
                <a:solidFill>
                  <a:schemeClr val="bg1"/>
                </a:solidFill>
              </a:rPr>
              <a:t> 1 : 20000 </a:t>
            </a:r>
            <a:r>
              <a:rPr lang="en-US" sz="2400" err="1" smtClean="0">
                <a:solidFill>
                  <a:schemeClr val="bg1"/>
                </a:solidFill>
              </a:rPr>
              <a:t>thì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cây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cầu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này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bao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nhiêu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xentimet</a:t>
            </a:r>
            <a:r>
              <a:rPr lang="en-US" sz="2400" smtClean="0">
                <a:solidFill>
                  <a:schemeClr val="bg1"/>
                </a:solidFill>
              </a:rPr>
              <a:t> ?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7699" y="2986222"/>
            <a:ext cx="542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r>
              <a:rPr lang="en-US" sz="2400" err="1" smtClean="0">
                <a:solidFill>
                  <a:schemeClr val="bg1"/>
                </a:solidFill>
              </a:rPr>
              <a:t>Trên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bản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đồ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cây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cầu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chiều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:</a:t>
            </a:r>
            <a:endParaRPr lang="en-US" sz="240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195" y="3008950"/>
            <a:ext cx="4055122" cy="246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54121" y="3447887"/>
            <a:ext cx="4096506" cy="786177"/>
            <a:chOff x="839456" y="3334026"/>
            <a:chExt cx="4096506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39456" y="3518723"/>
                  <a:ext cx="409650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1535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   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          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=0,07675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m</m:t>
                        </m:r>
                        <m:r>
                          <a:rPr lang="en-US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.</m:t>
                        </m:r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56" y="3518723"/>
                  <a:ext cx="4096506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61341" y="3334026"/>
                  <a:ext cx="1103187" cy="7861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2000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den>
                        </m:f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1341" y="3334026"/>
                  <a:ext cx="1103187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27699" y="4384330"/>
                <a:ext cx="36145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0,07675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m</m:t>
                    </m:r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=7,675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cm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99" y="4384330"/>
                <a:ext cx="3614516" cy="461665"/>
              </a:xfrm>
              <a:prstGeom prst="rect">
                <a:avLst/>
              </a:prstGeom>
              <a:blipFill>
                <a:blip r:embed="rId5"/>
                <a:stretch>
                  <a:fillRect l="-253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7697" y="5132610"/>
                <a:ext cx="6400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Vậy trên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bản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đồ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cây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cầu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có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chiều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err="1" smtClean="0">
                    <a:solidFill>
                      <a:schemeClr val="bg1"/>
                    </a:solidFill>
                  </a:rPr>
                  <a:t>dài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7,675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/>
                      </a:rPr>
                      <m:t>cm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97" y="5132610"/>
                <a:ext cx="6400950" cy="461665"/>
              </a:xfrm>
              <a:prstGeom prst="rect">
                <a:avLst/>
              </a:prstGeom>
              <a:blipFill>
                <a:blip r:embed="rId6"/>
                <a:stretch>
                  <a:fillRect l="-142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9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86211" y="1132201"/>
            <a:ext cx="4771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FF00"/>
                </a:solidFill>
              </a:rPr>
              <a:t>NHẮC LẠI KHÁI NIỆM PHÂN SỐ</a:t>
            </a:r>
            <a:endParaRPr lang="en-US" sz="2800" b="1">
              <a:solidFill>
                <a:srgbClr val="FFFF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03808" y="2002476"/>
            <a:ext cx="6310648" cy="2189407"/>
            <a:chOff x="3103808" y="1854559"/>
            <a:chExt cx="6310648" cy="2189407"/>
          </a:xfrm>
        </p:grpSpPr>
        <p:graphicFrame>
          <p:nvGraphicFramePr>
            <p:cNvPr id="3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3433294" y="2846083"/>
            <a:ext cx="5816600" cy="1030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2" name="Equation" r:id="rId3" imgW="5029200" imgH="990600" progId="Equation.DSMT4">
                    <p:embed/>
                  </p:oleObj>
                </mc:Choice>
                <mc:Fallback>
                  <p:oleObj name="Equation" r:id="rId3" imgW="5029200" imgH="990600" progId="Equation.DSMT4">
                    <p:embed/>
                    <p:pic>
                      <p:nvPicPr>
                        <p:cNvPr id="3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33294" y="2846083"/>
                          <a:ext cx="5816600" cy="1030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Box 15"/>
            <p:cNvSpPr txBox="1">
              <a:spLocks noChangeArrowheads="1"/>
            </p:cNvSpPr>
            <p:nvPr/>
          </p:nvSpPr>
          <p:spPr bwMode="auto">
            <a:xfrm>
              <a:off x="3287428" y="2072636"/>
              <a:ext cx="5969000" cy="492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1723" tIns="40861" rIns="81723" bIns="40861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9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5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100"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67">
                  <a:solidFill>
                    <a:schemeClr val="bg1"/>
                  </a:solidFill>
                  <a:latin typeface="Arial" panose="020B0604020202020204" pitchFamily="34" charset="0"/>
                </a:rPr>
                <a:t>Người ta gọi     </a:t>
              </a:r>
              <a:r>
                <a:rPr lang="en-US" altLang="en-US" sz="2667" smtClean="0">
                  <a:solidFill>
                    <a:schemeClr val="bg1"/>
                  </a:solidFill>
                  <a:latin typeface="Arial" panose="020B0604020202020204" pitchFamily="34" charset="0"/>
                </a:rPr>
                <a:t>với  </a:t>
              </a:r>
              <a:endParaRPr lang="en-US" altLang="en-US" sz="2667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5152093" y="1966056"/>
            <a:ext cx="524933" cy="753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3" name="Equation" r:id="rId5" imgW="444307" imgH="850531" progId="Equation.DSMT4">
                    <p:embed/>
                  </p:oleObj>
                </mc:Choice>
                <mc:Fallback>
                  <p:oleObj name="Equation" r:id="rId5" imgW="444307" imgH="850531" progId="Equation.DSMT4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2093" y="1966056"/>
                          <a:ext cx="524933" cy="7535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6316663" y="2141538"/>
            <a:ext cx="2703512" cy="403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4" name="Equation" r:id="rId7" imgW="2031840" imgH="406080" progId="Equation.DSMT4">
                    <p:embed/>
                  </p:oleObj>
                </mc:Choice>
                <mc:Fallback>
                  <p:oleObj name="Equation" r:id="rId7" imgW="2031840" imgH="406080" progId="Equation.DSMT4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6663" y="2141538"/>
                          <a:ext cx="2703512" cy="403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ctangle 6"/>
            <p:cNvSpPr/>
            <p:nvPr/>
          </p:nvSpPr>
          <p:spPr>
            <a:xfrm>
              <a:off x="3103808" y="1854559"/>
              <a:ext cx="6310648" cy="2189407"/>
            </a:xfrm>
            <a:prstGeom prst="rect">
              <a:avLst/>
            </a:prstGeom>
            <a:noFill/>
            <a:ln w="76200" cmpd="sng">
              <a:solidFill>
                <a:srgbClr val="FFFF00">
                  <a:alpha val="7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23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Line 5"/>
          <p:cNvSpPr>
            <a:spLocks noChangeShapeType="1"/>
          </p:cNvSpPr>
          <p:nvPr/>
        </p:nvSpPr>
        <p:spPr bwMode="auto">
          <a:xfrm>
            <a:off x="7537802" y="1718698"/>
            <a:ext cx="10583" cy="426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404" name="Rectangle 6"/>
          <p:cNvSpPr>
            <a:spLocks noChangeArrowheads="1"/>
          </p:cNvSpPr>
          <p:nvPr/>
        </p:nvSpPr>
        <p:spPr bwMode="auto">
          <a:xfrm>
            <a:off x="2393575" y="1706359"/>
            <a:ext cx="6736977" cy="426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53" name="Line 19"/>
          <p:cNvSpPr>
            <a:spLocks noChangeShapeType="1"/>
          </p:cNvSpPr>
          <p:nvPr/>
        </p:nvSpPr>
        <p:spPr bwMode="auto">
          <a:xfrm>
            <a:off x="2329182" y="5008356"/>
            <a:ext cx="6801370" cy="527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>
            <a:off x="2393578" y="3839959"/>
            <a:ext cx="673697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5" name="Line 21"/>
          <p:cNvSpPr>
            <a:spLocks noChangeShapeType="1"/>
          </p:cNvSpPr>
          <p:nvPr/>
        </p:nvSpPr>
        <p:spPr bwMode="auto">
          <a:xfrm>
            <a:off x="2354943" y="2760458"/>
            <a:ext cx="6815731" cy="10229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6" name="Line 22"/>
          <p:cNvSpPr>
            <a:spLocks noChangeShapeType="1"/>
          </p:cNvSpPr>
          <p:nvPr/>
        </p:nvSpPr>
        <p:spPr bwMode="auto">
          <a:xfrm>
            <a:off x="5809029" y="1693202"/>
            <a:ext cx="10583" cy="426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57" name="Line 23"/>
          <p:cNvSpPr>
            <a:spLocks noChangeShapeType="1"/>
          </p:cNvSpPr>
          <p:nvPr/>
        </p:nvSpPr>
        <p:spPr bwMode="auto">
          <a:xfrm>
            <a:off x="4077967" y="1731973"/>
            <a:ext cx="10583" cy="426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8" name="Oval 9"/>
          <p:cNvSpPr>
            <a:spLocks noChangeArrowheads="1"/>
          </p:cNvSpPr>
          <p:nvPr/>
        </p:nvSpPr>
        <p:spPr bwMode="auto">
          <a:xfrm>
            <a:off x="5736305" y="1606933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3991062" y="1618781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0" name="Oval 9"/>
          <p:cNvSpPr>
            <a:spLocks noChangeArrowheads="1"/>
          </p:cNvSpPr>
          <p:nvPr/>
        </p:nvSpPr>
        <p:spPr bwMode="auto">
          <a:xfrm>
            <a:off x="4020366" y="5903933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2" name="Oval 9"/>
          <p:cNvSpPr>
            <a:spLocks noChangeArrowheads="1"/>
          </p:cNvSpPr>
          <p:nvPr/>
        </p:nvSpPr>
        <p:spPr bwMode="auto">
          <a:xfrm>
            <a:off x="5732655" y="5879646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7466720" y="5887108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4" name="Oval 9"/>
          <p:cNvSpPr>
            <a:spLocks noChangeArrowheads="1"/>
          </p:cNvSpPr>
          <p:nvPr/>
        </p:nvSpPr>
        <p:spPr bwMode="auto">
          <a:xfrm>
            <a:off x="2302643" y="2679501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5" name="Oval 9"/>
          <p:cNvSpPr>
            <a:spLocks noChangeArrowheads="1"/>
          </p:cNvSpPr>
          <p:nvPr/>
        </p:nvSpPr>
        <p:spPr bwMode="auto">
          <a:xfrm>
            <a:off x="9048887" y="4918447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6" name="Oval 9"/>
          <p:cNvSpPr>
            <a:spLocks noChangeArrowheads="1"/>
          </p:cNvSpPr>
          <p:nvPr/>
        </p:nvSpPr>
        <p:spPr bwMode="auto">
          <a:xfrm>
            <a:off x="9043731" y="3742917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9043731" y="2678792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8" name="Oval 9"/>
          <p:cNvSpPr>
            <a:spLocks noChangeArrowheads="1"/>
          </p:cNvSpPr>
          <p:nvPr/>
        </p:nvSpPr>
        <p:spPr bwMode="auto">
          <a:xfrm>
            <a:off x="7456979" y="1613623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2306211" y="4927401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2324012" y="3755173"/>
            <a:ext cx="163330" cy="161916"/>
          </a:xfrm>
          <a:prstGeom prst="ellipse">
            <a:avLst/>
          </a:prstGeom>
          <a:solidFill>
            <a:srgbClr val="FD596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83" y="2788214"/>
            <a:ext cx="8269095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635" y="1423834"/>
            <a:ext cx="1727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243" y="5038849"/>
            <a:ext cx="8269094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308" y="3876303"/>
            <a:ext cx="8269094" cy="12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72" y="2481059"/>
            <a:ext cx="1727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9D9EA"/>
              </a:clrFrom>
              <a:clrTo>
                <a:srgbClr val="99D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58" y="3648102"/>
            <a:ext cx="17272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20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1319 L 0.54778 -0.00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54636 0.008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8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347 L 0.54987 0.00278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8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2317" y="1255241"/>
            <a:ext cx="6909574" cy="4458916"/>
            <a:chOff x="2302643" y="1606933"/>
            <a:chExt cx="6909574" cy="4458916"/>
          </a:xfrm>
        </p:grpSpPr>
        <p:sp>
          <p:nvSpPr>
            <p:cNvPr id="31" name="Line 5"/>
            <p:cNvSpPr>
              <a:spLocks noChangeShapeType="1"/>
            </p:cNvSpPr>
            <p:nvPr/>
          </p:nvSpPr>
          <p:spPr bwMode="auto">
            <a:xfrm>
              <a:off x="7537802" y="1718698"/>
              <a:ext cx="10583" cy="426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6404" name="Rectangle 6"/>
            <p:cNvSpPr>
              <a:spLocks noChangeArrowheads="1"/>
            </p:cNvSpPr>
            <p:nvPr/>
          </p:nvSpPr>
          <p:spPr bwMode="auto">
            <a:xfrm>
              <a:off x="2393575" y="1706359"/>
              <a:ext cx="6736977" cy="4267200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53" name="Line 19"/>
            <p:cNvSpPr>
              <a:spLocks noChangeShapeType="1"/>
            </p:cNvSpPr>
            <p:nvPr/>
          </p:nvSpPr>
          <p:spPr bwMode="auto">
            <a:xfrm>
              <a:off x="2329182" y="5008356"/>
              <a:ext cx="6801370" cy="52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4" name="Line 20"/>
            <p:cNvSpPr>
              <a:spLocks noChangeShapeType="1"/>
            </p:cNvSpPr>
            <p:nvPr/>
          </p:nvSpPr>
          <p:spPr bwMode="auto">
            <a:xfrm>
              <a:off x="2393578" y="3839959"/>
              <a:ext cx="6736977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" name="Line 21"/>
            <p:cNvSpPr>
              <a:spLocks noChangeShapeType="1"/>
            </p:cNvSpPr>
            <p:nvPr/>
          </p:nvSpPr>
          <p:spPr bwMode="auto">
            <a:xfrm>
              <a:off x="2354943" y="2760458"/>
              <a:ext cx="6815731" cy="10229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6" name="Line 22"/>
            <p:cNvSpPr>
              <a:spLocks noChangeShapeType="1"/>
            </p:cNvSpPr>
            <p:nvPr/>
          </p:nvSpPr>
          <p:spPr bwMode="auto">
            <a:xfrm>
              <a:off x="5809029" y="1693202"/>
              <a:ext cx="10583" cy="426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7" name="Line 23"/>
            <p:cNvSpPr>
              <a:spLocks noChangeShapeType="1"/>
            </p:cNvSpPr>
            <p:nvPr/>
          </p:nvSpPr>
          <p:spPr bwMode="auto">
            <a:xfrm>
              <a:off x="4077967" y="1731973"/>
              <a:ext cx="10583" cy="426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28" name="Oval 9"/>
            <p:cNvSpPr>
              <a:spLocks noChangeArrowheads="1"/>
            </p:cNvSpPr>
            <p:nvPr/>
          </p:nvSpPr>
          <p:spPr bwMode="auto">
            <a:xfrm>
              <a:off x="5736305" y="1606933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3991062" y="1618781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0" name="Oval 9"/>
            <p:cNvSpPr>
              <a:spLocks noChangeArrowheads="1"/>
            </p:cNvSpPr>
            <p:nvPr/>
          </p:nvSpPr>
          <p:spPr bwMode="auto">
            <a:xfrm>
              <a:off x="4020366" y="5903933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5732655" y="5879646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7466720" y="5887108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302643" y="2679501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9048887" y="4918447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6" name="Oval 9"/>
            <p:cNvSpPr>
              <a:spLocks noChangeArrowheads="1"/>
            </p:cNvSpPr>
            <p:nvPr/>
          </p:nvSpPr>
          <p:spPr bwMode="auto">
            <a:xfrm>
              <a:off x="9043731" y="3742917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9043731" y="2678792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7456979" y="1613623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2306211" y="4927401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  <p:sp>
          <p:nvSpPr>
            <p:cNvPr id="40" name="Oval 9"/>
            <p:cNvSpPr>
              <a:spLocks noChangeArrowheads="1"/>
            </p:cNvSpPr>
            <p:nvPr/>
          </p:nvSpPr>
          <p:spPr bwMode="auto">
            <a:xfrm>
              <a:off x="2324012" y="3755173"/>
              <a:ext cx="163330" cy="161916"/>
            </a:xfrm>
            <a:prstGeom prst="ellipse">
              <a:avLst/>
            </a:prstGeom>
            <a:solidFill>
              <a:srgbClr val="FD596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40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7883136" y="3208814"/>
            <a:ext cx="3804889" cy="2399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61283" y="1357995"/>
            <a:ext cx="1656277" cy="102110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6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89 0.01343 L 0.67981 0.377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2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679" y="2500028"/>
            <a:ext cx="3992883" cy="1733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86485" y="598247"/>
            <a:ext cx="10265291" cy="1754326"/>
            <a:chOff x="586485" y="598247"/>
            <a:chExt cx="10265291" cy="1754326"/>
          </a:xfrm>
        </p:grpSpPr>
        <p:sp>
          <p:nvSpPr>
            <p:cNvPr id="3" name="TextBox 2"/>
            <p:cNvSpPr txBox="1"/>
            <p:nvPr/>
          </p:nvSpPr>
          <p:spPr>
            <a:xfrm>
              <a:off x="586485" y="598247"/>
              <a:ext cx="1026529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smtClean="0">
                  <a:solidFill>
                    <a:srgbClr val="FFFF00"/>
                  </a:solidFill>
                </a:rPr>
                <a:t>Ví dụ 4 (Bài 149 SGK Tr58) : </a:t>
              </a:r>
              <a:r>
                <a:rPr lang="en-US" sz="2400" smtClean="0">
                  <a:solidFill>
                    <a:schemeClr val="bg1"/>
                  </a:solidFill>
                </a:rPr>
                <a:t>Một con chuột nặng         còn một con voi nặng           . Tỉ số giữa khối lượng của chuột và khối lượng của voi là         = 6, nghĩa là 1 con chuột nặng bằng 6 con voi ! Em có tin như vậy không ? Sai lầm ở chỗ nào ?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583533" y="1082321"/>
                  <a:ext cx="593432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30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3533" y="1082321"/>
                  <a:ext cx="593432" cy="7861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Rectangle 4"/>
          <p:cNvSpPr/>
          <p:nvPr/>
        </p:nvSpPr>
        <p:spPr>
          <a:xfrm>
            <a:off x="6626604" y="745702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30g</a:t>
            </a:r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9903190" y="728149"/>
            <a:ext cx="837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5 </a:t>
            </a:r>
            <a:r>
              <a:rPr lang="en-US" sz="2400" smtClean="0">
                <a:solidFill>
                  <a:schemeClr val="bg1"/>
                </a:solidFill>
              </a:rPr>
              <a:t>tấn  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583067" y="4493055"/>
            <a:ext cx="10734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Giải. </a:t>
            </a:r>
            <a:r>
              <a:rPr lang="en-US" sz="2400" smtClean="0">
                <a:solidFill>
                  <a:schemeClr val="bg1"/>
                </a:solidFill>
              </a:rPr>
              <a:t>Sai lầm ở chỗ ta đã tính tỉ số giữa khối lượng của chuột và khối lượng của voi khi chưa đưa về cùng đơn vị đo.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067" y="5715451"/>
            <a:ext cx="10570779" cy="786177"/>
            <a:chOff x="583067" y="5715451"/>
            <a:chExt cx="10570779" cy="786177"/>
          </a:xfrm>
        </p:grpSpPr>
        <p:sp>
          <p:nvSpPr>
            <p:cNvPr id="7" name="Rectangle 6"/>
            <p:cNvSpPr/>
            <p:nvPr/>
          </p:nvSpPr>
          <p:spPr>
            <a:xfrm>
              <a:off x="583067" y="5891155"/>
              <a:ext cx="105707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Vậy tỉ </a:t>
              </a:r>
              <a:r>
                <a:rPr lang="en-US" sz="2400">
                  <a:solidFill>
                    <a:schemeClr val="bg1"/>
                  </a:solidFill>
                </a:rPr>
                <a:t>số giữa khối lượng của chuột và khối lượng của voi </a:t>
              </a:r>
              <a:r>
                <a:rPr lang="en-US" sz="2400" smtClean="0">
                  <a:solidFill>
                    <a:schemeClr val="bg1"/>
                  </a:solidFill>
                </a:rPr>
                <a:t>là :                                        .</a:t>
              </a:r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036697" y="5715451"/>
                  <a:ext cx="2862707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30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000000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00000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6697" y="5715451"/>
                  <a:ext cx="2862707" cy="78617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Rectangle 15"/>
          <p:cNvSpPr/>
          <p:nvPr/>
        </p:nvSpPr>
        <p:spPr>
          <a:xfrm>
            <a:off x="589644" y="5376771"/>
            <a:ext cx="31082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Đổi </a:t>
            </a:r>
            <a:r>
              <a:rPr lang="en-US" sz="2400">
                <a:solidFill>
                  <a:schemeClr val="bg1"/>
                </a:solidFill>
              </a:rPr>
              <a:t>5 tấn = </a:t>
            </a:r>
            <a:r>
              <a:rPr lang="en-US" sz="2400" smtClean="0">
                <a:solidFill>
                  <a:schemeClr val="bg1"/>
                </a:solidFill>
              </a:rPr>
              <a:t>5000000g.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086812" y="2609360"/>
            <a:ext cx="4109480" cy="1493748"/>
            <a:chOff x="8176965" y="2609360"/>
            <a:chExt cx="4015035" cy="1493748"/>
          </a:xfrm>
        </p:grpSpPr>
        <p:sp>
          <p:nvSpPr>
            <p:cNvPr id="14" name="Rectangle 13"/>
            <p:cNvSpPr/>
            <p:nvPr/>
          </p:nvSpPr>
          <p:spPr>
            <a:xfrm>
              <a:off x="8213093" y="2746884"/>
              <a:ext cx="397890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smtClean="0">
                  <a:solidFill>
                    <a:srgbClr val="FFFF00"/>
                  </a:solidFill>
                </a:rPr>
                <a:t>Lưu ý : </a:t>
              </a:r>
              <a:r>
                <a:rPr lang="en-US" sz="2400" smtClean="0">
                  <a:solidFill>
                    <a:srgbClr val="FFFF00"/>
                  </a:solidFill>
                </a:rPr>
                <a:t>Ta chỉ tính tỉ số của hai đại lượng cùng </a:t>
              </a:r>
              <a:r>
                <a:rPr lang="en-US" sz="2400">
                  <a:solidFill>
                    <a:srgbClr val="FFFF00"/>
                  </a:solidFill>
                </a:rPr>
                <a:t>loại và cùng đơn vị </a:t>
              </a:r>
              <a:r>
                <a:rPr lang="en-US" sz="2400" smtClean="0">
                  <a:solidFill>
                    <a:srgbClr val="FFFF00"/>
                  </a:solidFill>
                </a:rPr>
                <a:t>đo.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76965" y="2609360"/>
              <a:ext cx="3831259" cy="1493748"/>
            </a:xfrm>
            <a:prstGeom prst="rect">
              <a:avLst/>
            </a:prstGeom>
            <a:noFill/>
            <a:ln w="254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01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-0.17878 -0.00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45" y="-2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13828 -0.0030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1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4727576"/>
            <a:ext cx="1036638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576764"/>
            <a:ext cx="115570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4183063"/>
            <a:ext cx="144621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9" y="4037014"/>
            <a:ext cx="16605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3160713"/>
            <a:ext cx="1549400" cy="66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9" y="3536951"/>
            <a:ext cx="1544637" cy="117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281363"/>
            <a:ext cx="1039812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889" y="3736976"/>
            <a:ext cx="17684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2736851"/>
            <a:ext cx="2397125" cy="116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2152650"/>
            <a:ext cx="208915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9" y="2357438"/>
            <a:ext cx="2219325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276" y="1379539"/>
            <a:ext cx="1965325" cy="88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4" y="1549400"/>
            <a:ext cx="1455737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9" y="2697164"/>
            <a:ext cx="4643437" cy="83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6" y="1746251"/>
            <a:ext cx="2335213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847850"/>
            <a:ext cx="88423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911476"/>
            <a:ext cx="1223963" cy="98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87" y="1795462"/>
            <a:ext cx="86582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5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513" y="838063"/>
            <a:ext cx="7260030" cy="516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21753" y="1173487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1. </a:t>
            </a:r>
            <a:r>
              <a:rPr lang="en-US" sz="2400" b="1" err="1" smtClean="0">
                <a:solidFill>
                  <a:srgbClr val="FFFF00"/>
                </a:solidFill>
              </a:rPr>
              <a:t>Tỉ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số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của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hai</a:t>
            </a:r>
            <a:r>
              <a:rPr lang="en-US" sz="2400" b="1" smtClean="0">
                <a:solidFill>
                  <a:srgbClr val="FFFF00"/>
                </a:solidFill>
              </a:rPr>
              <a:t> </a:t>
            </a:r>
            <a:r>
              <a:rPr lang="en-US" sz="2400" b="1" err="1" smtClean="0">
                <a:solidFill>
                  <a:srgbClr val="FFFF00"/>
                </a:solidFill>
              </a:rPr>
              <a:t>số</a:t>
            </a:r>
            <a:endParaRPr lang="en-US" sz="2400" b="1">
              <a:solidFill>
                <a:srgbClr val="FFFF00"/>
              </a:solidFill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59028" y="566937"/>
            <a:ext cx="4791534" cy="43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1292" tIns="30646" rIns="61292" bIns="30646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TIẾT </a:t>
            </a: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82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: TÌM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TỈ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 SỐ CỦA HAI SỐ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1753" y="1878025"/>
            <a:ext cx="849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Thương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phép</a:t>
            </a:r>
            <a:r>
              <a:rPr lang="en-US" sz="2400" smtClean="0">
                <a:solidFill>
                  <a:schemeClr val="bg1"/>
                </a:solidFill>
              </a:rPr>
              <a:t> chia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cho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b (b    0) </a:t>
            </a:r>
            <a:r>
              <a:rPr lang="en-US" sz="2400" err="1" smtClean="0">
                <a:solidFill>
                  <a:schemeClr val="bg1"/>
                </a:solidFill>
              </a:rPr>
              <a:t>gọi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b.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1753" y="2615573"/>
            <a:ext cx="65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b </a:t>
            </a:r>
            <a:r>
              <a:rPr lang="en-US" sz="2400" err="1" smtClean="0">
                <a:solidFill>
                  <a:schemeClr val="bg1"/>
                </a:solidFill>
              </a:rPr>
              <a:t>kí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a : b (</a:t>
            </a:r>
            <a:r>
              <a:rPr lang="en-US" sz="2400" err="1" smtClean="0">
                <a:solidFill>
                  <a:schemeClr val="bg1"/>
                </a:solidFill>
              </a:rPr>
              <a:t>cũng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kí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    ).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753" y="3275141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Ví dụ 1 :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531465" y="2535337"/>
                <a:ext cx="432618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65" y="2535337"/>
                <a:ext cx="432618" cy="724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53744" y="1878025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3744" y="1878025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731653" y="3934709"/>
            <a:ext cx="3724945" cy="2762184"/>
            <a:chOff x="1731653" y="3934709"/>
            <a:chExt cx="3724945" cy="2762184"/>
          </a:xfrm>
        </p:grpSpPr>
        <p:sp>
          <p:nvSpPr>
            <p:cNvPr id="4" name="Rectangle 3"/>
            <p:cNvSpPr/>
            <p:nvPr/>
          </p:nvSpPr>
          <p:spPr>
            <a:xfrm>
              <a:off x="3499011" y="5171946"/>
              <a:ext cx="19575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là những tỉ số.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1731653" y="3934709"/>
              <a:ext cx="14045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1,7 : </a:t>
              </a:r>
              <a:r>
                <a:rPr lang="en-US" sz="2400" smtClean="0">
                  <a:solidFill>
                    <a:schemeClr val="bg1"/>
                  </a:solidFill>
                </a:rPr>
                <a:t>3,12 </a:t>
              </a:r>
              <a:endParaRPr lang="en-US" sz="24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31653" y="4419252"/>
              <a:ext cx="904574" cy="786177"/>
              <a:chOff x="1731653" y="4419252"/>
              <a:chExt cx="904574" cy="786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1731653" y="4419252"/>
                    <a:ext cx="846706" cy="7861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240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31653" y="4419252"/>
                    <a:ext cx="846706" cy="7861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Rectangle 12"/>
              <p:cNvSpPr/>
              <p:nvPr/>
            </p:nvSpPr>
            <p:spPr>
              <a:xfrm>
                <a:off x="2025162" y="4581507"/>
                <a:ext cx="6110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smtClean="0">
                    <a:solidFill>
                      <a:schemeClr val="bg1"/>
                    </a:solidFill>
                  </a:rPr>
                  <a:t>:     </a:t>
                </a:r>
                <a:endParaRPr lang="en-US" sz="24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770285" y="5186644"/>
              <a:ext cx="1165913" cy="783804"/>
              <a:chOff x="1770285" y="5186644"/>
              <a:chExt cx="1165913" cy="783804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770285" y="5354805"/>
                <a:ext cx="947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</a:rPr>
                  <a:t>0,5 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: 1</a:t>
                </a:r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512684" y="5186644"/>
                    <a:ext cx="423514" cy="7838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684" y="5186644"/>
                    <a:ext cx="423514" cy="783804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2614954" y="4012803"/>
                  <a:ext cx="877839" cy="268400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}"/>
                            <m:ctrlPr>
                              <a:rPr lang="en-US" sz="3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3600" i="1" smtClean="0">
                                    <a:noFill/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sz="36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4954" y="4012803"/>
                  <a:ext cx="877839" cy="26840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1741045" y="5910716"/>
                  <a:ext cx="825867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0,73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1045" y="5910716"/>
                  <a:ext cx="825867" cy="78617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851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934632" y="718926"/>
            <a:ext cx="8492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Thương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trong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phép</a:t>
            </a:r>
            <a:r>
              <a:rPr lang="en-US" sz="2400" smtClean="0">
                <a:solidFill>
                  <a:schemeClr val="bg1"/>
                </a:solidFill>
              </a:rPr>
              <a:t> chia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cho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b (b    0) </a:t>
            </a:r>
            <a:r>
              <a:rPr lang="en-US" sz="2400" err="1" smtClean="0">
                <a:solidFill>
                  <a:schemeClr val="bg1"/>
                </a:solidFill>
              </a:rPr>
              <a:t>gọi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b.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34632" y="1456474"/>
            <a:ext cx="6508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a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b </a:t>
            </a:r>
            <a:r>
              <a:rPr lang="en-US" sz="2400" err="1" smtClean="0">
                <a:solidFill>
                  <a:schemeClr val="bg1"/>
                </a:solidFill>
              </a:rPr>
              <a:t>kí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a : b (</a:t>
            </a:r>
            <a:r>
              <a:rPr lang="en-US" sz="2400" err="1" smtClean="0">
                <a:solidFill>
                  <a:schemeClr val="bg1"/>
                </a:solidFill>
              </a:rPr>
              <a:t>cũng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kí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hiệu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    ). 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4632" y="2270590"/>
            <a:ext cx="7353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Ví</a:t>
            </a:r>
            <a:r>
              <a:rPr lang="en-US" sz="2400" b="1" smtClean="0">
                <a:solidFill>
                  <a:srgbClr val="FFFF00"/>
                </a:solidFill>
              </a:rPr>
              <a:t> dụ 1 : </a:t>
            </a:r>
            <a:r>
              <a:rPr lang="en-US" sz="2400" smtClean="0">
                <a:solidFill>
                  <a:schemeClr val="bg1"/>
                </a:solidFill>
              </a:rPr>
              <a:t>1,7 : 3,12 ;          ;                </a:t>
            </a:r>
            <a:r>
              <a:rPr lang="en-US" sz="2400">
                <a:solidFill>
                  <a:schemeClr val="bg1"/>
                </a:solidFill>
              </a:rPr>
              <a:t>;</a:t>
            </a:r>
            <a:r>
              <a:rPr lang="en-US" sz="2400" smtClean="0">
                <a:solidFill>
                  <a:schemeClr val="bg1"/>
                </a:solidFill>
              </a:rPr>
              <a:t>           là </a:t>
            </a:r>
            <a:r>
              <a:rPr lang="en-US" sz="2400" err="1" smtClean="0">
                <a:solidFill>
                  <a:schemeClr val="bg1"/>
                </a:solidFill>
              </a:rPr>
              <a:t>những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32116" y="3927799"/>
            <a:ext cx="4771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</a:rPr>
              <a:t>+ a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b </a:t>
            </a:r>
            <a:r>
              <a:rPr lang="en-US" sz="2400" err="1" smtClean="0">
                <a:solidFill>
                  <a:schemeClr val="bg1"/>
                </a:solidFill>
              </a:rPr>
              <a:t>có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thể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là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nguyên</a:t>
            </a:r>
            <a:r>
              <a:rPr lang="en-US" sz="2400" smtClean="0">
                <a:solidFill>
                  <a:schemeClr val="bg1"/>
                </a:solidFill>
              </a:rPr>
              <a:t>, </a:t>
            </a:r>
            <a:r>
              <a:rPr lang="en-US" sz="2400" err="1" smtClean="0">
                <a:solidFill>
                  <a:schemeClr val="bg1"/>
                </a:solidFill>
              </a:rPr>
              <a:t>phân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, số thập phân, </a:t>
            </a:r>
            <a:r>
              <a:rPr lang="en-US" sz="2400" err="1" smtClean="0">
                <a:solidFill>
                  <a:schemeClr val="bg1"/>
                </a:solidFill>
              </a:rPr>
              <a:t>hỗn</a:t>
            </a:r>
            <a:r>
              <a:rPr lang="en-US" sz="2400" smtClean="0">
                <a:solidFill>
                  <a:schemeClr val="bg1"/>
                </a:solidFill>
              </a:rPr>
              <a:t> số 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544344" y="1376238"/>
                <a:ext cx="432618" cy="7248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b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344" y="1376238"/>
                <a:ext cx="432618" cy="7248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866623" y="71892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623" y="718926"/>
                <a:ext cx="48282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386960" y="3976603"/>
            <a:ext cx="3572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chemeClr val="bg1"/>
                </a:solidFill>
              </a:rPr>
              <a:t>+ </a:t>
            </a:r>
            <a:r>
              <a:rPr lang="en-US" sz="2400">
                <a:solidFill>
                  <a:schemeClr val="bg1"/>
                </a:solidFill>
              </a:rPr>
              <a:t>a </a:t>
            </a:r>
            <a:r>
              <a:rPr lang="en-US" sz="2400" err="1">
                <a:solidFill>
                  <a:schemeClr val="bg1"/>
                </a:solidFill>
              </a:rPr>
              <a:t>và</a:t>
            </a:r>
            <a:r>
              <a:rPr lang="en-US" sz="2400">
                <a:solidFill>
                  <a:schemeClr val="bg1"/>
                </a:solidFill>
              </a:rPr>
              <a:t> b </a:t>
            </a:r>
            <a:r>
              <a:rPr lang="en-US" sz="2400" err="1">
                <a:solidFill>
                  <a:schemeClr val="bg1"/>
                </a:solidFill>
              </a:rPr>
              <a:t>phải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là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số</a:t>
            </a:r>
            <a:r>
              <a:rPr lang="en-US" sz="2400">
                <a:solidFill>
                  <a:schemeClr val="bg1"/>
                </a:solidFill>
              </a:rPr>
              <a:t> </a:t>
            </a:r>
            <a:r>
              <a:rPr lang="en-US" sz="2400" err="1">
                <a:solidFill>
                  <a:schemeClr val="bg1"/>
                </a:solidFill>
              </a:rPr>
              <a:t>nguyên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843071" y="3311374"/>
            <a:ext cx="4530" cy="2460097"/>
          </a:xfrm>
          <a:prstGeom prst="line">
            <a:avLst/>
          </a:prstGeom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381983" y="4541423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</a:rPr>
              <a:t>+ </a:t>
            </a:r>
            <a:r>
              <a:rPr lang="en-US" sz="2400" smtClean="0">
                <a:solidFill>
                  <a:schemeClr val="bg1"/>
                </a:solidFill>
              </a:rPr>
              <a:t>b     0.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789656" y="4680239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656" y="4680239"/>
                <a:ext cx="4828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296695" y="3225113"/>
            <a:ext cx="1648208" cy="724814"/>
            <a:chOff x="1296695" y="3225113"/>
            <a:chExt cx="1648208" cy="724814"/>
          </a:xfrm>
        </p:grpSpPr>
        <p:sp>
          <p:nvSpPr>
            <p:cNvPr id="8" name="Rectangle 7"/>
            <p:cNvSpPr/>
            <p:nvPr/>
          </p:nvSpPr>
          <p:spPr>
            <a:xfrm>
              <a:off x="1296695" y="3334874"/>
              <a:ext cx="1648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Phân số       </a:t>
              </a:r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361685" y="3225113"/>
                  <a:ext cx="432618" cy="724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1685" y="3225113"/>
                  <a:ext cx="432618" cy="72481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/>
          <p:cNvGrpSpPr/>
          <p:nvPr/>
        </p:nvGrpSpPr>
        <p:grpSpPr>
          <a:xfrm>
            <a:off x="3326974" y="2108309"/>
            <a:ext cx="904574" cy="786177"/>
            <a:chOff x="1731653" y="4419252"/>
            <a:chExt cx="904574" cy="7861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1731653" y="4419252"/>
                  <a:ext cx="846706" cy="7861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</m:den>
                        </m:f>
                        <m:r>
                          <a:rPr lang="en-US" sz="24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1653" y="4419252"/>
                  <a:ext cx="846706" cy="78617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/>
            <p:cNvSpPr/>
            <p:nvPr/>
          </p:nvSpPr>
          <p:spPr>
            <a:xfrm>
              <a:off x="2025162" y="4581507"/>
              <a:ext cx="6110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smtClean="0">
                  <a:solidFill>
                    <a:schemeClr val="bg1"/>
                  </a:solidFill>
                </a:rPr>
                <a:t>:     </a:t>
              </a:r>
              <a:endParaRPr lang="en-US" sz="240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41831" y="2109520"/>
            <a:ext cx="1165913" cy="783804"/>
            <a:chOff x="1770285" y="5186644"/>
            <a:chExt cx="1165913" cy="783804"/>
          </a:xfrm>
        </p:grpSpPr>
        <p:sp>
          <p:nvSpPr>
            <p:cNvPr id="23" name="Rectangle 22"/>
            <p:cNvSpPr/>
            <p:nvPr/>
          </p:nvSpPr>
          <p:spPr>
            <a:xfrm>
              <a:off x="1770285" y="5354805"/>
              <a:ext cx="9476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0,5 </a:t>
              </a:r>
              <a:r>
                <a:rPr lang="en-US" sz="2400" smtClean="0">
                  <a:solidFill>
                    <a:schemeClr val="bg1"/>
                  </a:solidFill>
                </a:rPr>
                <a:t>: 1</a:t>
              </a:r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2512684" y="5186644"/>
                  <a:ext cx="423514" cy="7838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2684" y="5186644"/>
                  <a:ext cx="423514" cy="7838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ectangle 26"/>
          <p:cNvSpPr/>
          <p:nvPr/>
        </p:nvSpPr>
        <p:spPr>
          <a:xfrm>
            <a:off x="6442200" y="5001749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solidFill>
                  <a:schemeClr val="bg1"/>
                </a:solidFill>
              </a:rPr>
              <a:t>+ </a:t>
            </a:r>
            <a:r>
              <a:rPr lang="en-US" sz="2400" smtClean="0">
                <a:solidFill>
                  <a:schemeClr val="bg1"/>
                </a:solidFill>
              </a:rPr>
              <a:t>b     0.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849873" y="5140565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≠</m:t>
                      </m:r>
                    </m:oMath>
                  </m:oMathPara>
                </a14:m>
                <a:endParaRPr lang="en-US" sz="24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873" y="5140565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6220024" y="3190251"/>
            <a:ext cx="1094507" cy="724814"/>
            <a:chOff x="6220024" y="3190251"/>
            <a:chExt cx="1094507" cy="724814"/>
          </a:xfrm>
        </p:grpSpPr>
        <p:sp>
          <p:nvSpPr>
            <p:cNvPr id="7" name="Rectangle 6"/>
            <p:cNvSpPr/>
            <p:nvPr/>
          </p:nvSpPr>
          <p:spPr>
            <a:xfrm>
              <a:off x="6220024" y="3334874"/>
              <a:ext cx="7569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Tỉ </a:t>
              </a:r>
              <a:r>
                <a:rPr lang="en-US" sz="2400" smtClean="0">
                  <a:solidFill>
                    <a:schemeClr val="bg1"/>
                  </a:solidFill>
                </a:rPr>
                <a:t>số</a:t>
              </a:r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881913" y="3190251"/>
                  <a:ext cx="432618" cy="7248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1913" y="3190251"/>
                  <a:ext cx="432618" cy="72481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307744" y="2112859"/>
                <a:ext cx="825867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0,73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744" y="2112859"/>
                <a:ext cx="825867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CFC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2DB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12DB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" grpId="0"/>
      <p:bldP spid="3" grpId="1"/>
      <p:bldP spid="6" grpId="0"/>
      <p:bldP spid="6" grpId="1"/>
      <p:bldP spid="18" grpId="0"/>
      <p:bldP spid="18" grpId="1"/>
      <p:bldP spid="27" grpId="0"/>
      <p:bldP spid="27" grpId="1"/>
      <p:bldP spid="28" grpId="0"/>
      <p:bldP spid="2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0726" y="1670416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Giải :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2669" y="1671671"/>
            <a:ext cx="816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Ta có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32669" y="2053931"/>
            <a:ext cx="3703258" cy="784895"/>
            <a:chOff x="1732669" y="2053931"/>
            <a:chExt cx="3703258" cy="784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732669" y="2239657"/>
                  <a:ext cx="37032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smtClean="0">
                      <a:solidFill>
                        <a:schemeClr val="bg1"/>
                      </a:solidFill>
                    </a:rPr>
                    <a:t>0,5 : 1</a:t>
                  </a:r>
                  <a14:m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.</m:t>
                      </m:r>
                    </m:oMath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2669" y="2239657"/>
                  <a:ext cx="3703258" cy="461665"/>
                </a:xfrm>
                <a:prstGeom prst="rect">
                  <a:avLst/>
                </a:prstGeom>
                <a:blipFill>
                  <a:blip r:embed="rId2"/>
                  <a:stretch>
                    <a:fillRect l="-2467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450282" y="2053931"/>
                  <a:ext cx="2823081" cy="7848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0282" y="2053931"/>
                  <a:ext cx="2823081" cy="78489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oup 1"/>
          <p:cNvGrpSpPr/>
          <p:nvPr/>
        </p:nvGrpSpPr>
        <p:grpSpPr>
          <a:xfrm>
            <a:off x="1030726" y="734895"/>
            <a:ext cx="8537978" cy="783804"/>
            <a:chOff x="1030726" y="734895"/>
            <a:chExt cx="8537978" cy="783804"/>
          </a:xfrm>
        </p:grpSpPr>
        <p:sp>
          <p:nvSpPr>
            <p:cNvPr id="4" name="TextBox 3"/>
            <p:cNvSpPr txBox="1"/>
            <p:nvPr/>
          </p:nvSpPr>
          <p:spPr>
            <a:xfrm>
              <a:off x="1030726" y="895965"/>
              <a:ext cx="85379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>
                  <a:solidFill>
                    <a:srgbClr val="FFFF00"/>
                  </a:solidFill>
                </a:rPr>
                <a:t>Ví dụ 2 : </a:t>
              </a:r>
              <a:r>
                <a:rPr lang="en-US" sz="2400" smtClean="0">
                  <a:solidFill>
                    <a:schemeClr val="bg1"/>
                  </a:solidFill>
                </a:rPr>
                <a:t>Hãy viết tỉ số sau thành tỉ số của hai số nguyên                .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947349" y="734895"/>
              <a:ext cx="1165913" cy="783804"/>
              <a:chOff x="1770285" y="5186644"/>
              <a:chExt cx="1165913" cy="783804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70285" y="5354805"/>
                <a:ext cx="9476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solidFill>
                      <a:schemeClr val="bg1"/>
                    </a:solidFill>
                  </a:rPr>
                  <a:t>0,5 </a:t>
                </a:r>
                <a:r>
                  <a:rPr lang="en-US" sz="2400" smtClean="0">
                    <a:solidFill>
                      <a:schemeClr val="bg1"/>
                    </a:solidFill>
                  </a:rPr>
                  <a:t>: 1</a:t>
                </a:r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2512684" y="5186644"/>
                    <a:ext cx="423514" cy="78380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oMath>
                      </m:oMathPara>
                    </a14:m>
                    <a:endParaRPr lang="en-US" sz="240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684" y="5186644"/>
                    <a:ext cx="423514" cy="7838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592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79140" y="3291655"/>
            <a:ext cx="10145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FF00"/>
                </a:solidFill>
              </a:rPr>
              <a:t>Lưu ý : </a:t>
            </a:r>
            <a:r>
              <a:rPr lang="en-US" sz="2400" smtClean="0">
                <a:solidFill>
                  <a:schemeClr val="bg1"/>
                </a:solidFill>
              </a:rPr>
              <a:t>Khái </a:t>
            </a:r>
            <a:r>
              <a:rPr lang="en-US" sz="2400" err="1" smtClean="0">
                <a:solidFill>
                  <a:schemeClr val="bg1"/>
                </a:solidFill>
              </a:rPr>
              <a:t>niệm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thường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được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dùng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khi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nói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về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thương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hai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đại</a:t>
            </a:r>
            <a:r>
              <a:rPr lang="en-US" sz="2400" smtClean="0">
                <a:solidFill>
                  <a:schemeClr val="bg1"/>
                </a:solidFill>
              </a:rPr>
              <a:t> lượng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4632" y="1075804"/>
            <a:ext cx="976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Ví</a:t>
            </a:r>
            <a:r>
              <a:rPr lang="en-US" sz="2400" b="1" smtClean="0">
                <a:solidFill>
                  <a:srgbClr val="FFFF00"/>
                </a:solidFill>
              </a:rPr>
              <a:t> dụ 3 :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MN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1</a:t>
            </a:r>
            <a:r>
              <a:rPr lang="en-US" sz="2400">
                <a:solidFill>
                  <a:schemeClr val="bg1"/>
                </a:solidFill>
              </a:rPr>
              <a:t>5</a:t>
            </a:r>
            <a:r>
              <a:rPr lang="en-US" sz="2400" smtClean="0">
                <a:solidFill>
                  <a:schemeClr val="bg1"/>
                </a:solidFill>
              </a:rPr>
              <a:t>cm,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PQ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5cm. </a:t>
            </a:r>
            <a:r>
              <a:rPr lang="en-US" sz="2400" err="1" smtClean="0">
                <a:solidFill>
                  <a:schemeClr val="bg1"/>
                </a:solidFill>
              </a:rPr>
              <a:t>Tìm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độ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MN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PQ.</a:t>
            </a:r>
            <a:endParaRPr lang="en-US" sz="240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12312" y="2487297"/>
            <a:ext cx="7792839" cy="793679"/>
            <a:chOff x="934632" y="1857616"/>
            <a:chExt cx="7792839" cy="793679"/>
          </a:xfrm>
        </p:grpSpPr>
        <p:sp>
          <p:nvSpPr>
            <p:cNvPr id="14" name="TextBox 13"/>
            <p:cNvSpPr txBox="1"/>
            <p:nvPr/>
          </p:nvSpPr>
          <p:spPr>
            <a:xfrm>
              <a:off x="934632" y="1987365"/>
              <a:ext cx="77928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T</a:t>
              </a:r>
              <a:r>
                <a:rPr lang="en-US" sz="2400" smtClean="0">
                  <a:solidFill>
                    <a:schemeClr val="bg1"/>
                  </a:solidFill>
                </a:rPr>
                <a:t>ỉ </a:t>
              </a:r>
              <a:r>
                <a:rPr lang="en-US" sz="2400" err="1" smtClean="0">
                  <a:solidFill>
                    <a:schemeClr val="bg1"/>
                  </a:solidFill>
                </a:rPr>
                <a:t>số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độ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dài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của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đoạn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thẳng</a:t>
              </a:r>
              <a:r>
                <a:rPr lang="en-US" sz="2400" smtClean="0">
                  <a:solidFill>
                    <a:schemeClr val="bg1"/>
                  </a:solidFill>
                </a:rPr>
                <a:t> MN </a:t>
              </a:r>
              <a:r>
                <a:rPr lang="en-US" sz="2400" err="1" smtClean="0">
                  <a:solidFill>
                    <a:schemeClr val="bg1"/>
                  </a:solidFill>
                </a:rPr>
                <a:t>và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đoạn</a:t>
              </a:r>
              <a:r>
                <a:rPr lang="en-US" sz="2400" smtClean="0">
                  <a:solidFill>
                    <a:schemeClr val="bg1"/>
                  </a:solidFill>
                </a:rPr>
                <a:t> </a:t>
              </a:r>
              <a:r>
                <a:rPr lang="en-US" sz="2400" err="1" smtClean="0">
                  <a:solidFill>
                    <a:schemeClr val="bg1"/>
                  </a:solidFill>
                </a:rPr>
                <a:t>thẳng</a:t>
              </a:r>
              <a:r>
                <a:rPr lang="en-US" sz="2400" smtClean="0">
                  <a:solidFill>
                    <a:schemeClr val="bg1"/>
                  </a:solidFill>
                </a:rPr>
                <a:t> PQ là               </a:t>
              </a:r>
              <a:r>
                <a:rPr lang="en-US" sz="2800" smtClean="0">
                  <a:solidFill>
                    <a:schemeClr val="bg1"/>
                  </a:solidFill>
                </a:rPr>
                <a:t>.</a:t>
              </a:r>
              <a:endParaRPr lang="en-US" sz="280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7453573" y="1857616"/>
                  <a:ext cx="1163524" cy="7936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15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/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3573" y="1857616"/>
                  <a:ext cx="1163524" cy="7936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879140" y="3771501"/>
            <a:ext cx="3841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(cùng loại và cùng đơn vị đo).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632" y="2103922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2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9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3" grpId="0"/>
      <p:bldP spid="2" grpId="0"/>
      <p:bldP spid="2" grpId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606" y="2914492"/>
            <a:ext cx="8374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Vậy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độ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AB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CD là                   </a:t>
            </a:r>
            <a:r>
              <a:rPr lang="en-US" sz="2800" smtClean="0">
                <a:solidFill>
                  <a:schemeClr val="bg1"/>
                </a:solidFill>
              </a:rPr>
              <a:t>.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606" y="1229955"/>
            <a:ext cx="9766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err="1" smtClean="0">
                <a:solidFill>
                  <a:srgbClr val="FFFF00"/>
                </a:solidFill>
              </a:rPr>
              <a:t>Ví</a:t>
            </a:r>
            <a:r>
              <a:rPr lang="en-US" sz="2400" b="1" smtClean="0">
                <a:solidFill>
                  <a:srgbClr val="FFFF00"/>
                </a:solidFill>
              </a:rPr>
              <a:t> dụ 4 :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AB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20cm,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CD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1m. </a:t>
            </a:r>
            <a:r>
              <a:rPr lang="en-US" sz="2400" err="1" smtClean="0">
                <a:solidFill>
                  <a:schemeClr val="bg1"/>
                </a:solidFill>
              </a:rPr>
              <a:t>Tìm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tỉ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số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độ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dài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của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AB </a:t>
            </a:r>
            <a:r>
              <a:rPr lang="en-US" sz="2400" err="1" smtClean="0">
                <a:solidFill>
                  <a:schemeClr val="bg1"/>
                </a:solidFill>
              </a:rPr>
              <a:t>và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đoạn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  <a:r>
              <a:rPr lang="en-US" sz="2400" err="1" smtClean="0">
                <a:solidFill>
                  <a:schemeClr val="bg1"/>
                </a:solidFill>
              </a:rPr>
              <a:t>thẳng</a:t>
            </a:r>
            <a:r>
              <a:rPr lang="en-US" sz="2400" smtClean="0">
                <a:solidFill>
                  <a:schemeClr val="bg1"/>
                </a:solidFill>
              </a:rPr>
              <a:t> CD.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606" y="2329876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err="1" smtClean="0">
                <a:solidFill>
                  <a:schemeClr val="bg1"/>
                </a:solidFill>
              </a:rPr>
              <a:t>Giải</a:t>
            </a:r>
            <a:r>
              <a:rPr lang="en-US" sz="2400" b="1" smtClean="0">
                <a:solidFill>
                  <a:schemeClr val="bg1"/>
                </a:solidFill>
              </a:rPr>
              <a:t> : 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3387" y="2333247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chemeClr val="bg1"/>
                </a:solidFill>
              </a:rPr>
              <a:t>AB = 20cm, CD = 1m = 100cm.</a:t>
            </a:r>
            <a:endParaRPr lang="en-US" sz="24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004271" y="2804420"/>
                <a:ext cx="1400768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100</m:t>
                          </m:r>
                        </m:den>
                      </m:f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271" y="2804420"/>
                <a:ext cx="1400768" cy="7861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4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4&quot;/&gt;&lt;/object&gt;&lt;object type=&quot;3&quot; unique_id=&quot;10005&quot;&gt;&lt;property id=&quot;20148&quot; value=&quot;5&quot;/&gt;&lt;property id=&quot;20300&quot; value=&quot;Slide 3&quot;/&gt;&lt;property id=&quot;20307&quot; value=&quot;329&quot;/&gt;&lt;/object&gt;&lt;object type=&quot;3&quot; unique_id=&quot;10006&quot;&gt;&lt;property id=&quot;20148&quot; value=&quot;5&quot;/&gt;&lt;property id=&quot;20300&quot; value=&quot;Slide 4&quot;/&gt;&lt;property id=&quot;20307&quot; value=&quot;257&quot;/&gt;&lt;/object&gt;&lt;object type=&quot;3&quot; unique_id=&quot;10007&quot;&gt;&lt;property id=&quot;20148&quot; value=&quot;5&quot;/&gt;&lt;property id=&quot;20300&quot; value=&quot;Slide 5&quot;/&gt;&lt;property id=&quot;20307&quot; value=&quot;310&quot;/&gt;&lt;/object&gt;&lt;object type=&quot;3&quot; unique_id=&quot;10008&quot;&gt;&lt;property id=&quot;20148&quot; value=&quot;5&quot;/&gt;&lt;property id=&quot;20300&quot; value=&quot;Slide 6&quot;/&gt;&lt;property id=&quot;20307&quot; value=&quot;308&quot;/&gt;&lt;/object&gt;&lt;object type=&quot;3&quot; unique_id=&quot;10009&quot;&gt;&lt;property id=&quot;20148&quot; value=&quot;5&quot;/&gt;&lt;property id=&quot;20300&quot; value=&quot;Slide 7&quot;/&gt;&lt;property id=&quot;20307&quot; value=&quot;330&quot;/&gt;&lt;/object&gt;&lt;object type=&quot;3&quot; unique_id=&quot;10010&quot;&gt;&lt;property id=&quot;20148&quot; value=&quot;5&quot;/&gt;&lt;property id=&quot;20300&quot; value=&quot;Slide 8&quot;/&gt;&lt;property id=&quot;20307&quot; value=&quot;331&quot;/&gt;&lt;/object&gt;&lt;object type=&quot;3&quot; unique_id=&quot;10011&quot;&gt;&lt;property id=&quot;20148&quot; value=&quot;5&quot;/&gt;&lt;property id=&quot;20300&quot; value=&quot;Slide 9&quot;/&gt;&lt;property id=&quot;20307&quot; value=&quot;332&quot;/&gt;&lt;/object&gt;&lt;object type=&quot;3&quot; unique_id=&quot;10012&quot;&gt;&lt;property id=&quot;20148&quot; value=&quot;5&quot;/&gt;&lt;property id=&quot;20300&quot; value=&quot;Slide 10&quot;/&gt;&lt;property id=&quot;20307&quot; value=&quot;333&quot;/&gt;&lt;/object&gt;&lt;object type=&quot;3&quot; unique_id=&quot;10013&quot;&gt;&lt;property id=&quot;20148&quot; value=&quot;5&quot;/&gt;&lt;property id=&quot;20300&quot; value=&quot;Slide 11&quot;/&gt;&lt;property id=&quot;20307&quot; value=&quot;334&quot;/&gt;&lt;/object&gt;&lt;object type=&quot;3&quot; unique_id=&quot;10014&quot;&gt;&lt;property id=&quot;20148&quot; value=&quot;5&quot;/&gt;&lt;property id=&quot;20300&quot; value=&quot;Slide 12&quot;/&gt;&lt;property id=&quot;20307&quot; value=&quot;335&quot;/&gt;&lt;/object&gt;&lt;object type=&quot;3&quot; unique_id=&quot;10015&quot;&gt;&lt;property id=&quot;20148&quot; value=&quot;5&quot;/&gt;&lt;property id=&quot;20300&quot; value=&quot;Slide 13&quot;/&gt;&lt;property id=&quot;20307&quot; value=&quot;336&quot;/&gt;&lt;/object&gt;&lt;object type=&quot;3&quot; unique_id=&quot;10016&quot;&gt;&lt;property id=&quot;20148&quot; value=&quot;5&quot;/&gt;&lt;property id=&quot;20300&quot; value=&quot;Slide 14&quot;/&gt;&lt;property id=&quot;20307&quot; value=&quot;337&quot;/&gt;&lt;/object&gt;&lt;object type=&quot;3&quot; unique_id=&quot;10017&quot;&gt;&lt;property id=&quot;20148&quot; value=&quot;5&quot;/&gt;&lt;property id=&quot;20300&quot; value=&quot;Slide 15&quot;/&gt;&lt;property id=&quot;20307&quot; value=&quot;338&quot;/&gt;&lt;/object&gt;&lt;object type=&quot;3&quot; unique_id=&quot;10018&quot;&gt;&lt;property id=&quot;20148&quot; value=&quot;5&quot;/&gt;&lt;property id=&quot;20300&quot; value=&quot;Slide 16&quot;/&gt;&lt;property id=&quot;20307&quot; value=&quot;339&quot;/&gt;&lt;/object&gt;&lt;object type=&quot;3&quot; unique_id=&quot;10019&quot;&gt;&lt;property id=&quot;20148&quot; value=&quot;5&quot;/&gt;&lt;property id=&quot;20300&quot; value=&quot;Slide 17&quot;/&gt;&lt;property id=&quot;20307&quot; value=&quot;340&quot;/&gt;&lt;/object&gt;&lt;object type=&quot;3&quot; unique_id=&quot;10020&quot;&gt;&lt;property id=&quot;20148&quot; value=&quot;5&quot;/&gt;&lt;property id=&quot;20300&quot; value=&quot;Slide 18&quot;/&gt;&lt;property id=&quot;20307&quot; value=&quot;276&quot;/&gt;&lt;/object&gt;&lt;object type=&quot;3&quot; unique_id=&quot;10021&quot;&gt;&lt;property id=&quot;20148&quot; value=&quot;5&quot;/&gt;&lt;property id=&quot;20300&quot; value=&quot;Slide 19&quot;/&gt;&lt;property id=&quot;20307&quot; value=&quot;328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5347</TotalTime>
  <Words>2523</Words>
  <Application>Microsoft Office PowerPoint</Application>
  <PresentationFormat>Widescreen</PresentationFormat>
  <Paragraphs>344</Paragraphs>
  <Slides>45</Slides>
  <Notes>0</Notes>
  <HiddenSlides>0</HiddenSlides>
  <MMClips>5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Euclid Math Two</vt:lpstr>
      <vt:lpstr>Tahoma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TA</cp:lastModifiedBy>
  <cp:revision>396</cp:revision>
  <dcterms:created xsi:type="dcterms:W3CDTF">2020-03-11T10:08:33Z</dcterms:created>
  <dcterms:modified xsi:type="dcterms:W3CDTF">2020-04-28T07:58:57Z</dcterms:modified>
</cp:coreProperties>
</file>