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71" r:id="rId2"/>
    <p:sldId id="256" r:id="rId3"/>
    <p:sldId id="389" r:id="rId4"/>
    <p:sldId id="531" r:id="rId5"/>
    <p:sldId id="436" r:id="rId6"/>
    <p:sldId id="446" r:id="rId7"/>
    <p:sldId id="623" r:id="rId8"/>
    <p:sldId id="596" r:id="rId9"/>
    <p:sldId id="624" r:id="rId10"/>
    <p:sldId id="625" r:id="rId11"/>
    <p:sldId id="626" r:id="rId12"/>
    <p:sldId id="627" r:id="rId13"/>
    <p:sldId id="456" r:id="rId14"/>
    <p:sldId id="644" r:id="rId15"/>
    <p:sldId id="649" r:id="rId16"/>
    <p:sldId id="457" r:id="rId17"/>
    <p:sldId id="604" r:id="rId18"/>
    <p:sldId id="605" r:id="rId19"/>
    <p:sldId id="631" r:id="rId20"/>
    <p:sldId id="646" r:id="rId21"/>
    <p:sldId id="647" r:id="rId22"/>
    <p:sldId id="650" r:id="rId23"/>
    <p:sldId id="314" r:id="rId24"/>
    <p:sldId id="330" r:id="rId25"/>
    <p:sldId id="35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1"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AA6B9"/>
    <a:srgbClr val="C1ECE4"/>
    <a:srgbClr val="1A5D1A"/>
    <a:srgbClr val="FFF5E0"/>
    <a:srgbClr val="FF6969"/>
    <a:srgbClr val="ED5AB3"/>
    <a:srgbClr val="FF90C2"/>
    <a:srgbClr val="001B79"/>
    <a:srgbClr val="164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4660"/>
  </p:normalViewPr>
  <p:slideViewPr>
    <p:cSldViewPr snapToGrid="0" showGuides="1">
      <p:cViewPr varScale="1">
        <p:scale>
          <a:sx n="55" d="100"/>
          <a:sy n="55" d="100"/>
        </p:scale>
        <p:origin x="1220" y="44"/>
      </p:cViewPr>
      <p:guideLst>
        <p:guide orient="horz" pos="2041"/>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2/28/2024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gratitude (n)</a:t>
            </a:r>
            <a:r>
              <a:rPr lang="en-US" sz="4400" b="1" dirty="0"/>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dirty="0" err="1"/>
              <a:t>lòng</a:t>
            </a:r>
            <a:r>
              <a:rPr lang="en-US" sz="4800" dirty="0"/>
              <a:t> </a:t>
            </a:r>
            <a:r>
              <a:rPr lang="en-US" sz="4800" dirty="0" err="1"/>
              <a:t>biết</a:t>
            </a:r>
            <a:r>
              <a:rPr lang="en-US" sz="4800" dirty="0"/>
              <a:t> </a:t>
            </a:r>
            <a:r>
              <a:rPr lang="en-US" sz="4800" dirty="0" err="1"/>
              <a:t>ơn</a:t>
            </a:r>
            <a:endParaRPr lang="en-US" sz="4800" dirty="0"/>
          </a:p>
        </p:txBody>
      </p:sp>
      <p:sp>
        <p:nvSpPr>
          <p:cNvPr id="2" name="Rectangle 1"/>
          <p:cNvSpPr/>
          <p:nvPr/>
        </p:nvSpPr>
        <p:spPr>
          <a:xfrm>
            <a:off x="1608081" y="3082855"/>
            <a:ext cx="3361690"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ɡrætɪtuːd</a:t>
            </a:r>
            <a:r>
              <a:rPr lang="en-US" sz="4800" b="1" dirty="0">
                <a:solidFill>
                  <a:schemeClr val="accent5">
                    <a:lumMod val="50000"/>
                  </a:schemeClr>
                </a:solidFill>
              </a:rPr>
              <a:t>/</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158230" y="1144270"/>
            <a:ext cx="5416550" cy="1198880"/>
          </a:xfrm>
          <a:prstGeom prst="rect">
            <a:avLst/>
          </a:prstGeom>
          <a:noFill/>
          <a:ln w="9525">
            <a:noFill/>
          </a:ln>
        </p:spPr>
        <p:txBody>
          <a:bodyPr wrap="square">
            <a:spAutoFit/>
          </a:bodyPr>
          <a:lstStyle/>
          <a:p>
            <a:pPr marL="635" indent="-635" algn="just"/>
            <a:r>
              <a:rPr lang="en-US" sz="3600" b="0" dirty="0">
                <a:solidFill>
                  <a:srgbClr val="000000"/>
                </a:solidFill>
                <a:latin typeface="Times New Roman" panose="02020603050405020304" pitchFamily="18" charset="0"/>
              </a:rPr>
              <a:t>the feeling or quality of being grateful.</a:t>
            </a:r>
          </a:p>
        </p:txBody>
      </p:sp>
      <p:pic>
        <p:nvPicPr>
          <p:cNvPr id="3" name="gratitude">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325120" y="2775585"/>
            <a:ext cx="1306830" cy="1306830"/>
          </a:xfrm>
          <a:prstGeom prst="rect">
            <a:avLst/>
          </a:prstGeom>
        </p:spPr>
      </p:pic>
      <p:pic>
        <p:nvPicPr>
          <p:cNvPr id="4" name="Picture 3" descr="images"/>
          <p:cNvPicPr>
            <a:picLocks noChangeAspect="1"/>
          </p:cNvPicPr>
          <p:nvPr/>
        </p:nvPicPr>
        <p:blipFill>
          <a:blip r:embed="rId6"/>
          <a:stretch>
            <a:fillRect/>
          </a:stretch>
        </p:blipFill>
        <p:spPr>
          <a:xfrm>
            <a:off x="6981825" y="2411730"/>
            <a:ext cx="3780790" cy="37807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2442117774"/>
              </p:ext>
            </p:extLst>
          </p:nvPr>
        </p:nvGraphicFramePr>
        <p:xfrm>
          <a:off x="704850" y="1577340"/>
          <a:ext cx="11174730" cy="2607945"/>
        </p:xfrm>
        <a:graphic>
          <a:graphicData uri="http://schemas.openxmlformats.org/drawingml/2006/table">
            <a:tbl>
              <a:tblPr firstRow="1" bandRow="1">
                <a:tableStyleId>{5DA37D80-6434-44D0-A028-1B22A696006F}</a:tableStyleId>
              </a:tblPr>
              <a:tblGrid>
                <a:gridCol w="3948430">
                  <a:extLst>
                    <a:ext uri="{9D8B030D-6E8A-4147-A177-3AD203B41FA5}">
                      <a16:colId xmlns:a16="http://schemas.microsoft.com/office/drawing/2014/main" val="20000"/>
                    </a:ext>
                  </a:extLst>
                </a:gridCol>
                <a:gridCol w="3785870">
                  <a:extLst>
                    <a:ext uri="{9D8B030D-6E8A-4147-A177-3AD203B41FA5}">
                      <a16:colId xmlns:a16="http://schemas.microsoft.com/office/drawing/2014/main" val="20001"/>
                    </a:ext>
                  </a:extLst>
                </a:gridCol>
                <a:gridCol w="3440430">
                  <a:extLst>
                    <a:ext uri="{9D8B030D-6E8A-4147-A177-3AD203B41FA5}">
                      <a16:colId xmlns:a16="http://schemas.microsoft.com/office/drawing/2014/main" val="20002"/>
                    </a:ext>
                  </a:extLst>
                </a:gridCol>
              </a:tblGrid>
              <a:tr h="756920">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66484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ancestor (n)</a:t>
                      </a:r>
                    </a:p>
                  </a:txBody>
                  <a:tcPr marL="71755" marR="71755" marT="71755" marB="71755" anchor="ctr"/>
                </a:tc>
                <a:tc>
                  <a:txBody>
                    <a:bodyPr/>
                    <a:lstStyle/>
                    <a:p>
                      <a:pPr algn="ctr"/>
                      <a:r>
                        <a:rPr lang="en-US" sz="3200" b="0" dirty="0">
                          <a:solidFill>
                            <a:schemeClr val="tx1"/>
                          </a:solidFill>
                          <a:sym typeface="+mn-ea"/>
                        </a:rPr>
                        <a:t>/ˈ</a:t>
                      </a:r>
                      <a:r>
                        <a:rPr lang="en-US" sz="3200" b="0" dirty="0" err="1">
                          <a:solidFill>
                            <a:schemeClr val="tx1"/>
                          </a:solidFill>
                          <a:sym typeface="+mn-ea"/>
                        </a:rPr>
                        <a:t>ænsestər</a:t>
                      </a:r>
                      <a:r>
                        <a:rPr lang="en-US" sz="3200" b="0" dirty="0">
                          <a:solidFill>
                            <a:schemeClr val="tx1"/>
                          </a:solidFill>
                          <a:sym typeface="+mn-ea"/>
                        </a:rPr>
                        <a:t>/</a:t>
                      </a:r>
                      <a:endPar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tổ tiên</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1186180">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2.gratitude (n) </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0" dirty="0">
                          <a:solidFill>
                            <a:schemeClr val="tx1"/>
                          </a:solidFill>
                          <a:sym typeface="+mn-ea"/>
                        </a:rPr>
                        <a:t>/ˈ</a:t>
                      </a:r>
                      <a:r>
                        <a:rPr lang="en-US" sz="3200" b="0" dirty="0" err="1">
                          <a:solidFill>
                            <a:schemeClr val="tx1"/>
                          </a:solidFill>
                          <a:sym typeface="+mn-ea"/>
                        </a:rPr>
                        <a:t>ɡrætɪtuːd</a:t>
                      </a:r>
                      <a:r>
                        <a:rPr lang="en-US" sz="3200" b="0" dirty="0">
                          <a:solidFill>
                            <a:schemeClr val="tx1"/>
                          </a:solidFill>
                          <a:sym typeface="+mn-ea"/>
                        </a:rPr>
                        <a:t>/</a:t>
                      </a:r>
                      <a:endPar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lòng</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biết</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ơn</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val="10002"/>
                  </a:ext>
                </a:extLst>
              </a:tr>
            </a:tbl>
          </a:graphicData>
        </a:graphic>
      </p:graphicFrame>
      <p:sp>
        <p:nvSpPr>
          <p:cNvPr id="6" name="TextBox 5"/>
          <p:cNvSpPr txBox="1"/>
          <p:nvPr/>
        </p:nvSpPr>
        <p:spPr>
          <a:xfrm>
            <a:off x="499767" y="66087"/>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ancestor">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87630" y="2221865"/>
            <a:ext cx="805180" cy="805180"/>
          </a:xfrm>
          <a:prstGeom prst="rect">
            <a:avLst/>
          </a:prstGeom>
        </p:spPr>
      </p:pic>
      <p:pic>
        <p:nvPicPr>
          <p:cNvPr id="5" name="gratitude">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78423" y="3361690"/>
            <a:ext cx="823595" cy="823595"/>
          </a:xfrm>
          <a:prstGeom prst="rect">
            <a:avLst/>
          </a:prstGeom>
        </p:spPr>
      </p:pic>
      <p:sp>
        <p:nvSpPr>
          <p:cNvPr id="3" name="Text Box 2"/>
          <p:cNvSpPr txBox="1"/>
          <p:nvPr/>
        </p:nvSpPr>
        <p:spPr>
          <a:xfrm>
            <a:off x="499745" y="7548880"/>
            <a:ext cx="11092180" cy="1076325"/>
          </a:xfrm>
          <a:prstGeom prst="rect">
            <a:avLst/>
          </a:prstGeom>
          <a:solidFill>
            <a:srgbClr val="FFFFFF"/>
          </a:solidFill>
          <a:ln w="38100">
            <a:solidFill>
              <a:schemeClr val="accent1"/>
            </a:solidFill>
          </a:ln>
        </p:spPr>
        <p:txBody>
          <a:bodyPr wrap="square" rtlCol="0" anchor="t">
            <a:spAutoFit/>
          </a:bodyPr>
          <a:lstStyle/>
          <a:p>
            <a:r>
              <a:rPr lang="en-US" sz="3200" b="1"/>
              <a:t>Kate:</a:t>
            </a:r>
            <a:r>
              <a:rPr lang="en-US" sz="3200"/>
              <a:t> </a:t>
            </a:r>
            <a:r>
              <a:rPr lang="en-US" sz="3200">
                <a:highlight>
                  <a:srgbClr val="FFFF00"/>
                </a:highlight>
              </a:rPr>
              <a:t>Thank you very much for</a:t>
            </a:r>
            <a:r>
              <a:rPr lang="en-US" sz="3200"/>
              <a:t> showing us around Angkor Wat.</a:t>
            </a:r>
          </a:p>
          <a:p>
            <a:r>
              <a:rPr lang="en-US" sz="3200" b="1"/>
              <a:t>Guide:</a:t>
            </a:r>
            <a:r>
              <a:rPr lang="en-US" sz="3200"/>
              <a:t> </a:t>
            </a:r>
            <a:r>
              <a:rPr lang="en-US" sz="3200">
                <a:highlight>
                  <a:srgbClr val="FFFF00"/>
                </a:highlight>
              </a:rPr>
              <a:t>You’re welcome.</a:t>
            </a:r>
          </a:p>
        </p:txBody>
      </p:sp>
      <p:sp>
        <p:nvSpPr>
          <p:cNvPr id="4" name="Text Box 3"/>
          <p:cNvSpPr txBox="1"/>
          <p:nvPr/>
        </p:nvSpPr>
        <p:spPr>
          <a:xfrm>
            <a:off x="87630" y="-3026410"/>
            <a:ext cx="11092180" cy="1076325"/>
          </a:xfrm>
          <a:prstGeom prst="rect">
            <a:avLst/>
          </a:prstGeom>
          <a:solidFill>
            <a:srgbClr val="FFFFFF"/>
          </a:solidFill>
          <a:ln w="38100">
            <a:solidFill>
              <a:schemeClr val="accent2"/>
            </a:solidFill>
          </a:ln>
        </p:spPr>
        <p:txBody>
          <a:bodyPr wrap="square" rtlCol="0" anchor="t">
            <a:spAutoFit/>
          </a:bodyPr>
          <a:lstStyle/>
          <a:p>
            <a:r>
              <a:rPr lang="en-US" sz="3200" b="1"/>
              <a:t>Alice: </a:t>
            </a:r>
            <a:r>
              <a:rPr lang="en-US" sz="3200">
                <a:highlight>
                  <a:srgbClr val="FFFF00"/>
                </a:highlight>
              </a:rPr>
              <a:t>Thanks a lot for </a:t>
            </a:r>
            <a:r>
              <a:rPr lang="en-US" sz="3200"/>
              <a:t>telling us about life in the countryside.</a:t>
            </a:r>
          </a:p>
          <a:p>
            <a:r>
              <a:rPr lang="en-US" sz="3200" b="1"/>
              <a:t>Mi:</a:t>
            </a:r>
            <a:r>
              <a:rPr lang="en-US" sz="3200"/>
              <a:t> </a:t>
            </a:r>
            <a:r>
              <a:rPr lang="en-US" sz="3200">
                <a:highlight>
                  <a:srgbClr val="FFFF00"/>
                </a:highlight>
              </a:rPr>
              <a:t>No problem.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6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2"/>
                </p:tgtEl>
              </p:cMediaNode>
            </p:audio>
            <p:audio>
              <p:cMediaNode>
                <p:cTn id="12" fill="hold" display="1">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54940" y="192405"/>
            <a:ext cx="524510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Listen and read the conversations. Pay attention to the highlighted parts.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577215" y="2519680"/>
            <a:ext cx="11092180" cy="1076325"/>
          </a:xfrm>
          <a:prstGeom prst="rect">
            <a:avLst/>
          </a:prstGeom>
          <a:solidFill>
            <a:srgbClr val="FFFFFF"/>
          </a:solidFill>
          <a:ln w="38100">
            <a:solidFill>
              <a:schemeClr val="accent1"/>
            </a:solidFill>
          </a:ln>
        </p:spPr>
        <p:txBody>
          <a:bodyPr wrap="square" rtlCol="0" anchor="t">
            <a:spAutoFit/>
          </a:bodyPr>
          <a:lstStyle/>
          <a:p>
            <a:r>
              <a:rPr lang="en-US" sz="3200" b="1" dirty="0"/>
              <a:t>Kate:</a:t>
            </a:r>
            <a:r>
              <a:rPr lang="en-US" sz="3200" dirty="0"/>
              <a:t> </a:t>
            </a:r>
            <a:r>
              <a:rPr lang="en-US" sz="3200" dirty="0">
                <a:highlight>
                  <a:srgbClr val="FFFF00"/>
                </a:highlight>
              </a:rPr>
              <a:t>Thank you very much for</a:t>
            </a:r>
            <a:r>
              <a:rPr lang="en-US" sz="3200" dirty="0"/>
              <a:t> showing us around Angkor Wat.</a:t>
            </a:r>
          </a:p>
          <a:p>
            <a:r>
              <a:rPr lang="en-US" sz="3200" b="1" dirty="0"/>
              <a:t>Guide:</a:t>
            </a:r>
            <a:r>
              <a:rPr lang="en-US" sz="3200" dirty="0"/>
              <a:t> </a:t>
            </a:r>
            <a:r>
              <a:rPr lang="en-US" sz="3200" dirty="0">
                <a:highlight>
                  <a:srgbClr val="FFFF00"/>
                </a:highlight>
              </a:rPr>
              <a:t>You’re welcome.</a:t>
            </a:r>
          </a:p>
        </p:txBody>
      </p:sp>
      <p:sp>
        <p:nvSpPr>
          <p:cNvPr id="10" name="Text Box 9"/>
          <p:cNvSpPr txBox="1"/>
          <p:nvPr/>
        </p:nvSpPr>
        <p:spPr>
          <a:xfrm>
            <a:off x="560070" y="4084955"/>
            <a:ext cx="11092180" cy="1076325"/>
          </a:xfrm>
          <a:prstGeom prst="rect">
            <a:avLst/>
          </a:prstGeom>
          <a:solidFill>
            <a:srgbClr val="FFFFFF"/>
          </a:solidFill>
          <a:ln w="38100">
            <a:solidFill>
              <a:schemeClr val="accent2"/>
            </a:solidFill>
          </a:ln>
        </p:spPr>
        <p:txBody>
          <a:bodyPr wrap="square" rtlCol="0" anchor="t">
            <a:spAutoFit/>
          </a:bodyPr>
          <a:lstStyle/>
          <a:p>
            <a:r>
              <a:rPr lang="en-US" sz="3200" b="1"/>
              <a:t>Alice: </a:t>
            </a:r>
            <a:r>
              <a:rPr lang="en-US" sz="3200">
                <a:highlight>
                  <a:srgbClr val="FFFF00"/>
                </a:highlight>
              </a:rPr>
              <a:t>Thanks a lot for </a:t>
            </a:r>
            <a:r>
              <a:rPr lang="en-US" sz="3200"/>
              <a:t>telling us about life in the countryside.</a:t>
            </a:r>
          </a:p>
          <a:p>
            <a:r>
              <a:rPr lang="en-US" sz="3200" b="1"/>
              <a:t>Mi:</a:t>
            </a:r>
            <a:r>
              <a:rPr lang="en-US" sz="3200"/>
              <a:t> </a:t>
            </a:r>
            <a:r>
              <a:rPr lang="en-US" sz="3200">
                <a:highlight>
                  <a:srgbClr val="FFFF00"/>
                </a:highlight>
              </a:rPr>
              <a:t>No problem.</a:t>
            </a:r>
          </a:p>
        </p:txBody>
      </p:sp>
      <p:pic>
        <p:nvPicPr>
          <p:cNvPr id="11" name="024">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441825" y="1510030"/>
            <a:ext cx="1009650" cy="10096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4571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79679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Make similar conversations to express thanks and respond in the following situations.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35610" y="258445"/>
            <a:ext cx="405638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13715" y="2073910"/>
            <a:ext cx="11123295" cy="1076325"/>
          </a:xfrm>
          <a:prstGeom prst="rect">
            <a:avLst/>
          </a:prstGeom>
          <a:noFill/>
          <a:ln w="9525">
            <a:noFill/>
          </a:ln>
        </p:spPr>
        <p:txBody>
          <a:bodyPr wrap="square">
            <a:spAutoFit/>
          </a:bodyPr>
          <a:lstStyle/>
          <a:p>
            <a:pPr marL="635" indent="-635" algn="just"/>
            <a:r>
              <a:rPr lang="en-US" sz="3200" b="0" dirty="0">
                <a:latin typeface="Times New Roman" panose="02020603050405020304" pitchFamily="18" charset="0"/>
              </a:rPr>
              <a:t>- Work in pairs to make similar dialogues, using the language you have learnt.</a:t>
            </a:r>
          </a:p>
        </p:txBody>
      </p:sp>
      <p:sp>
        <p:nvSpPr>
          <p:cNvPr id="6" name="Text Box 5"/>
          <p:cNvSpPr txBox="1"/>
          <p:nvPr/>
        </p:nvSpPr>
        <p:spPr>
          <a:xfrm>
            <a:off x="602203" y="3249169"/>
            <a:ext cx="11123295" cy="1322070"/>
          </a:xfrm>
          <a:prstGeom prst="rect">
            <a:avLst/>
          </a:prstGeom>
          <a:solidFill>
            <a:srgbClr val="FF90C2"/>
          </a:solidFill>
          <a:ln w="9525">
            <a:noFill/>
          </a:ln>
        </p:spPr>
        <p:txBody>
          <a:bodyPr wrap="square">
            <a:spAutoFit/>
          </a:bodyPr>
          <a:lstStyle/>
          <a:p>
            <a:pPr marL="635" indent="-635" algn="just"/>
            <a:r>
              <a:rPr lang="en-US" sz="4000" b="1" dirty="0">
                <a:latin typeface="Times New Roman" panose="02020603050405020304" pitchFamily="18" charset="0"/>
              </a:rPr>
              <a:t>1. </a:t>
            </a:r>
            <a:r>
              <a:rPr lang="en-US" sz="4000" dirty="0">
                <a:latin typeface="Times New Roman" panose="02020603050405020304" pitchFamily="18" charset="0"/>
              </a:rPr>
              <a:t>You thank the village head for showing you around the craft workshop.</a:t>
            </a:r>
          </a:p>
        </p:txBody>
      </p:sp>
      <p:sp>
        <p:nvSpPr>
          <p:cNvPr id="7" name="Text Box 6"/>
          <p:cNvSpPr txBox="1"/>
          <p:nvPr/>
        </p:nvSpPr>
        <p:spPr>
          <a:xfrm>
            <a:off x="577850" y="4796790"/>
            <a:ext cx="11123295" cy="1322070"/>
          </a:xfrm>
          <a:prstGeom prst="rect">
            <a:avLst/>
          </a:prstGeom>
          <a:solidFill>
            <a:srgbClr val="ED5AB3"/>
          </a:solidFill>
          <a:ln w="9525">
            <a:noFill/>
          </a:ln>
        </p:spPr>
        <p:txBody>
          <a:bodyPr wrap="square">
            <a:spAutoFit/>
          </a:bodyPr>
          <a:lstStyle/>
          <a:p>
            <a:pPr marL="635" indent="-635" algn="just"/>
            <a:r>
              <a:rPr lang="en-US" sz="4000" b="1" dirty="0">
                <a:solidFill>
                  <a:srgbClr val="000000"/>
                </a:solidFill>
                <a:latin typeface="Times New Roman" panose="02020603050405020304" pitchFamily="18" charset="0"/>
              </a:rPr>
              <a:t>2. </a:t>
            </a:r>
            <a:r>
              <a:rPr lang="en-US" sz="4000" dirty="0">
                <a:solidFill>
                  <a:srgbClr val="000000"/>
                </a:solidFill>
                <a:latin typeface="Times New Roman" panose="02020603050405020304" pitchFamily="18" charset="0"/>
              </a:rPr>
              <a:t>You thank your friend for lending you an interesting book.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869121"/>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Make similar conversations to express thanks and respond in the following situations.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35610" y="258445"/>
            <a:ext cx="405638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435610" y="2256790"/>
            <a:ext cx="11123295" cy="2553335"/>
          </a:xfrm>
          <a:prstGeom prst="rect">
            <a:avLst/>
          </a:prstGeom>
          <a:solidFill>
            <a:srgbClr val="FF90C2"/>
          </a:solidFill>
          <a:ln w="9525">
            <a:noFill/>
          </a:ln>
        </p:spPr>
        <p:txBody>
          <a:bodyPr wrap="square">
            <a:spAutoFit/>
          </a:bodyPr>
          <a:lstStyle/>
          <a:p>
            <a:pPr marL="635" indent="-635" algn="just"/>
            <a:r>
              <a:rPr lang="en-US" sz="3200" b="1" i="1" dirty="0">
                <a:latin typeface="Times New Roman" panose="02020603050405020304" pitchFamily="18" charset="0"/>
              </a:rPr>
              <a:t>Suggested dialogues</a:t>
            </a:r>
            <a:r>
              <a:rPr lang="en-US" sz="3200" b="0" dirty="0">
                <a:latin typeface="Times New Roman" panose="02020603050405020304" pitchFamily="18" charset="0"/>
              </a:rPr>
              <a:t>:</a:t>
            </a:r>
          </a:p>
          <a:p>
            <a:pPr marL="635" indent="-635" algn="just"/>
            <a:r>
              <a:rPr lang="en-US" sz="3200" b="1" dirty="0">
                <a:latin typeface="Times New Roman" panose="02020603050405020304" pitchFamily="18" charset="0"/>
              </a:rPr>
              <a:t>Situation 1:</a:t>
            </a:r>
          </a:p>
          <a:p>
            <a:pPr marL="635" indent="-635" algn="just"/>
            <a:r>
              <a:rPr lang="en-US" sz="3200" i="1" dirty="0">
                <a:latin typeface="Times New Roman" panose="02020603050405020304" pitchFamily="18" charset="0"/>
              </a:rPr>
              <a:t>You:</a:t>
            </a:r>
            <a:r>
              <a:rPr lang="en-US" sz="3200" b="1" dirty="0">
                <a:latin typeface="Times New Roman" panose="02020603050405020304" pitchFamily="18" charset="0"/>
              </a:rPr>
              <a:t> </a:t>
            </a:r>
            <a:r>
              <a:rPr lang="en-US" sz="3200" b="0" dirty="0">
                <a:highlight>
                  <a:srgbClr val="FFFF00"/>
                </a:highlight>
                <a:latin typeface="Times New Roman" panose="02020603050405020304" pitchFamily="18" charset="0"/>
              </a:rPr>
              <a:t>Thank you very much for</a:t>
            </a:r>
            <a:r>
              <a:rPr lang="en-US" sz="3200" b="0" dirty="0">
                <a:latin typeface="Times New Roman" panose="02020603050405020304" pitchFamily="18" charset="0"/>
              </a:rPr>
              <a:t> showing me / us around the craft workshop.</a:t>
            </a:r>
          </a:p>
          <a:p>
            <a:pPr marL="635" indent="-635" algn="just"/>
            <a:r>
              <a:rPr lang="en-US" sz="3200" i="1" dirty="0">
                <a:latin typeface="Times New Roman" panose="02020603050405020304" pitchFamily="18" charset="0"/>
              </a:rPr>
              <a:t>Village head:</a:t>
            </a:r>
            <a:r>
              <a:rPr lang="en-US" sz="3200" b="0" dirty="0">
                <a:latin typeface="Times New Roman" panose="02020603050405020304" pitchFamily="18" charset="0"/>
              </a:rPr>
              <a:t> </a:t>
            </a:r>
            <a:r>
              <a:rPr lang="en-US" sz="3200" b="0" dirty="0">
                <a:highlight>
                  <a:srgbClr val="FFFF00"/>
                </a:highlight>
                <a:latin typeface="Times New Roman" panose="02020603050405020304" pitchFamily="18" charset="0"/>
              </a:rPr>
              <a:t>You’re welcome.</a:t>
            </a:r>
          </a:p>
        </p:txBody>
      </p:sp>
      <p:sp>
        <p:nvSpPr>
          <p:cNvPr id="7" name="Text Box 6"/>
          <p:cNvSpPr txBox="1"/>
          <p:nvPr/>
        </p:nvSpPr>
        <p:spPr>
          <a:xfrm>
            <a:off x="435610" y="4948555"/>
            <a:ext cx="11123295" cy="1568450"/>
          </a:xfrm>
          <a:prstGeom prst="rect">
            <a:avLst/>
          </a:prstGeom>
          <a:solidFill>
            <a:srgbClr val="ED5AB3"/>
          </a:solidFill>
          <a:ln w="9525">
            <a:noFill/>
          </a:ln>
        </p:spPr>
        <p:txBody>
          <a:bodyPr wrap="square">
            <a:spAutoFit/>
          </a:bodyPr>
          <a:lstStyle/>
          <a:p>
            <a:pPr marL="635" indent="-635"/>
            <a:r>
              <a:rPr lang="en-US" sz="3200" b="1" dirty="0">
                <a:solidFill>
                  <a:srgbClr val="000000"/>
                </a:solidFill>
                <a:latin typeface="Times New Roman" panose="02020603050405020304" pitchFamily="18" charset="0"/>
              </a:rPr>
              <a:t>Situation 2:</a:t>
            </a:r>
          </a:p>
          <a:p>
            <a:pPr marL="635" indent="-635"/>
            <a:r>
              <a:rPr lang="en-US" sz="3200" i="1" dirty="0">
                <a:solidFill>
                  <a:srgbClr val="000000"/>
                </a:solidFill>
                <a:latin typeface="Times New Roman" panose="02020603050405020304" pitchFamily="18" charset="0"/>
              </a:rPr>
              <a:t>You: </a:t>
            </a:r>
            <a:r>
              <a:rPr lang="en-US" sz="3200" b="0" dirty="0">
                <a:solidFill>
                  <a:srgbClr val="000000"/>
                </a:solidFill>
                <a:highlight>
                  <a:srgbClr val="FFFF00"/>
                </a:highlight>
                <a:latin typeface="Times New Roman" panose="02020603050405020304" pitchFamily="18" charset="0"/>
              </a:rPr>
              <a:t>Thanks a lot for </a:t>
            </a:r>
            <a:r>
              <a:rPr lang="en-US" sz="3200" b="0" dirty="0">
                <a:solidFill>
                  <a:srgbClr val="000000"/>
                </a:solidFill>
                <a:latin typeface="Times New Roman" panose="02020603050405020304" pitchFamily="18" charset="0"/>
              </a:rPr>
              <a:t>lending me an interesting book. </a:t>
            </a:r>
            <a:endParaRPr lang="en-US" sz="3200" b="1" dirty="0">
              <a:solidFill>
                <a:srgbClr val="000000"/>
              </a:solidFill>
              <a:latin typeface="Times New Roman" panose="02020603050405020304" pitchFamily="18" charset="0"/>
            </a:endParaRPr>
          </a:p>
          <a:p>
            <a:pPr marL="635" indent="-635"/>
            <a:r>
              <a:rPr lang="en-US" sz="3200" i="1" dirty="0">
                <a:solidFill>
                  <a:srgbClr val="000000"/>
                </a:solidFill>
                <a:latin typeface="Times New Roman" panose="02020603050405020304" pitchFamily="18" charset="0"/>
              </a:rPr>
              <a:t>Your friend: </a:t>
            </a:r>
            <a:r>
              <a:rPr lang="en-US" sz="3200" b="0" dirty="0">
                <a:solidFill>
                  <a:srgbClr val="000000"/>
                </a:solidFill>
                <a:highlight>
                  <a:srgbClr val="FFFF00"/>
                </a:highlight>
                <a:latin typeface="Times New Roman" panose="02020603050405020304" pitchFamily="18" charset="0"/>
              </a:rPr>
              <a:t>No problem.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95FC4-ED61-58D8-5CF2-3B417FC87DCD}"/>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2719359C-7B47-17D5-615C-0782E3B60C5F}"/>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95C0C796-C760-B536-2999-B2A92D92844C}"/>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F3D893FD-EFE8-D1AA-B094-1EEDD71B8F41}"/>
              </a:ext>
            </a:extLst>
          </p:cNvPr>
          <p:cNvSpPr/>
          <p:nvPr/>
        </p:nvSpPr>
        <p:spPr>
          <a:xfrm>
            <a:off x="44302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C0034336-D587-282F-E30F-BE41DCD29C78}"/>
              </a:ext>
            </a:extLst>
          </p:cNvPr>
          <p:cNvSpPr/>
          <p:nvPr/>
        </p:nvSpPr>
        <p:spPr>
          <a:xfrm>
            <a:off x="208970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a:extLst>
              <a:ext uri="{FF2B5EF4-FFF2-40B4-BE49-F238E27FC236}">
                <a16:creationId xmlns:a16="http://schemas.microsoft.com/office/drawing/2014/main" id="{27CFCF42-3A3D-9B36-A288-40EF41701AE9}"/>
              </a:ext>
            </a:extLst>
          </p:cNvPr>
          <p:cNvSpPr/>
          <p:nvPr/>
        </p:nvSpPr>
        <p:spPr>
          <a:xfrm>
            <a:off x="16882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OUR FAMILIES KEEP </a:t>
            </a:r>
          </a:p>
          <a:p>
            <a:pPr algn="ctr"/>
            <a:r>
              <a:rPr lang="en-US" b="1" dirty="0">
                <a:solidFill>
                  <a:schemeClr val="tx1"/>
                </a:solidFill>
              </a:rPr>
              <a:t>TRADITIONS ALIVE</a:t>
            </a:r>
          </a:p>
        </p:txBody>
      </p:sp>
      <p:sp>
        <p:nvSpPr>
          <p:cNvPr id="20" name="Rectangle 19">
            <a:extLst>
              <a:ext uri="{FF2B5EF4-FFF2-40B4-BE49-F238E27FC236}">
                <a16:creationId xmlns:a16="http://schemas.microsoft.com/office/drawing/2014/main" id="{C8DCE8FC-FBDC-AE39-E5E1-2171EF481997}"/>
              </a:ext>
            </a:extLst>
          </p:cNvPr>
          <p:cNvSpPr/>
          <p:nvPr/>
        </p:nvSpPr>
        <p:spPr>
          <a:xfrm>
            <a:off x="5267960" y="1163320"/>
            <a:ext cx="6845382"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a:t>
            </a:r>
            <a:r>
              <a:rPr lang="en-US" altLang="en-GB" dirty="0">
                <a:solidFill>
                  <a:schemeClr val="tx1"/>
                </a:solidFill>
              </a:rPr>
              <a:t>Brainstorming</a:t>
            </a:r>
            <a:endParaRPr lang="en-GB" dirty="0">
              <a:solidFill>
                <a:schemeClr val="tx1"/>
              </a:solidFill>
            </a:endParaRPr>
          </a:p>
          <a:p>
            <a:r>
              <a:rPr lang="en-GB" dirty="0">
                <a:solidFill>
                  <a:schemeClr val="tx1"/>
                </a:solidFill>
              </a:rPr>
              <a:t>  Option 2: </a:t>
            </a:r>
            <a:r>
              <a:rPr lang="en-US" dirty="0">
                <a:solidFill>
                  <a:schemeClr val="tx1"/>
                </a:solidFill>
              </a:rPr>
              <a:t>Word Scramble</a:t>
            </a:r>
          </a:p>
        </p:txBody>
      </p:sp>
      <p:sp>
        <p:nvSpPr>
          <p:cNvPr id="21" name="Rectangle 20">
            <a:extLst>
              <a:ext uri="{FF2B5EF4-FFF2-40B4-BE49-F238E27FC236}">
                <a16:creationId xmlns:a16="http://schemas.microsoft.com/office/drawing/2014/main" id="{623EEF8C-DDB1-67BE-D202-92A46061DECE}"/>
              </a:ext>
            </a:extLst>
          </p:cNvPr>
          <p:cNvSpPr/>
          <p:nvPr/>
        </p:nvSpPr>
        <p:spPr>
          <a:xfrm>
            <a:off x="5267959" y="1976720"/>
            <a:ext cx="6845382"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Vocabulary</a:t>
            </a:r>
          </a:p>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ask 1: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Listen and read the conversations. Pay attention to the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highlighted parts.</a:t>
            </a:r>
          </a:p>
          <a:p>
            <a:pPr marR="0" indent="0">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a:t>
            </a:r>
            <a:r>
              <a:rPr lang="vi-VN"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Work in pairs. Make similar conversations to express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thanks and respond in the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following</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situations</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t>
            </a:r>
            <a:endPar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a:extLst>
              <a:ext uri="{FF2B5EF4-FFF2-40B4-BE49-F238E27FC236}">
                <a16:creationId xmlns:a16="http://schemas.microsoft.com/office/drawing/2014/main" id="{7AC6E03B-A9FF-8685-5FA8-876D579FC23F}"/>
              </a:ext>
            </a:extLst>
          </p:cNvPr>
          <p:cNvSpPr/>
          <p:nvPr/>
        </p:nvSpPr>
        <p:spPr>
          <a:xfrm>
            <a:off x="5267959" y="3572082"/>
            <a:ext cx="6845382" cy="184874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Read the passage and complete the table.</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Ask and answer about how your family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observes customs and traditions.</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Task</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5: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groups. Give a short talk about one of the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things in 4 that you and your family do to preserve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traditions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for</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example</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celebrating</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family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members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birthday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63615BC0-BE56-59D1-5EA4-D3D9A3919311}"/>
              </a:ext>
            </a:extLst>
          </p:cNvPr>
          <p:cNvCxnSpPr>
            <a:stCxn id="16" idx="3"/>
            <a:endCxn id="17" idx="0"/>
          </p:cNvCxnSpPr>
          <p:nvPr/>
        </p:nvCxnSpPr>
        <p:spPr>
          <a:xfrm>
            <a:off x="227893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0DAEB76F-BD0E-2AC3-5FF4-53E66428CCC1}"/>
              </a:ext>
            </a:extLst>
          </p:cNvPr>
          <p:cNvCxnSpPr>
            <a:stCxn id="17" idx="1"/>
            <a:endCxn id="18" idx="0"/>
          </p:cNvCxnSpPr>
          <p:nvPr/>
        </p:nvCxnSpPr>
        <p:spPr>
          <a:xfrm rot="10800000" flipV="1">
            <a:off x="1582073" y="2765108"/>
            <a:ext cx="507633" cy="9890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AD1AA062-B2BA-9562-DE28-61AD85AE4143}"/>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C81446A9-473D-1A47-37AC-D7E84E0D544C}"/>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D952DDD-9FDE-5985-DC6B-78C8B88CFBB7}"/>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a:extLst>
              <a:ext uri="{FF2B5EF4-FFF2-40B4-BE49-F238E27FC236}">
                <a16:creationId xmlns:a16="http://schemas.microsoft.com/office/drawing/2014/main" id="{6950BE00-4D60-A6AB-93DF-B7C27C20282D}"/>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7AA05B41-B7B5-AD51-C846-7DE2E1C75AA5}"/>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8C12637F-B7A0-005B-4E99-9B8BDC3AA065}"/>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2D3A0456-D9A6-5D6C-2EA4-16ADE29604AD}"/>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E6481AA0-9B5A-5714-2FCD-99D6D68A9A84}"/>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8EFD2D89-63E9-FBA0-D213-BE297216D33E}"/>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62D8BB29-5C02-3B8A-0852-2978035B6FB0}"/>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9066F31C-4B02-F1F5-2D2B-82BA5DF42AAB}"/>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DD84B395-3495-15D7-66AF-C1A895E79284}"/>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ext Box 13">
            <a:extLst>
              <a:ext uri="{FF2B5EF4-FFF2-40B4-BE49-F238E27FC236}">
                <a16:creationId xmlns:a16="http://schemas.microsoft.com/office/drawing/2014/main" id="{3A2BD207-130C-7E24-781D-0B651EF90C5B}"/>
              </a:ext>
            </a:extLst>
          </p:cNvPr>
          <p:cNvSpPr txBox="1"/>
          <p:nvPr/>
        </p:nvSpPr>
        <p:spPr>
          <a:xfrm>
            <a:off x="-13059410" y="2365375"/>
            <a:ext cx="11482070" cy="4373880"/>
          </a:xfrm>
          <a:prstGeom prst="rect">
            <a:avLst/>
          </a:prstGeom>
          <a:solidFill>
            <a:srgbClr val="FCE8C6"/>
          </a:solidFill>
        </p:spPr>
        <p:txBody>
          <a:bodyPr wrap="square" rtlCol="0" anchor="t">
            <a:noAutofit/>
          </a:bodyPr>
          <a:lstStyle/>
          <a:p>
            <a:pPr algn="just"/>
            <a:r>
              <a:rPr lang="en-US" sz="3000" dirty="0"/>
              <a:t>Most of Vietnamese families have customs and traditions that they have </a:t>
            </a:r>
          </a:p>
          <a:p>
            <a:pPr algn="just"/>
            <a:r>
              <a:rPr lang="en-US" sz="3000" dirty="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a:t>
            </a:r>
            <a:r>
              <a:rPr lang="en-US" sz="3000" dirty="0" err="1"/>
              <a:t>celebratemany</a:t>
            </a:r>
            <a:r>
              <a:rPr lang="en-US" sz="3000" dirty="0"/>
              <a:t> holidays during the year such as Tet </a:t>
            </a:r>
          </a:p>
          <a:p>
            <a:pPr algn="just"/>
            <a:r>
              <a:rPr lang="en-US" sz="3000" dirty="0"/>
              <a:t>and National Day. In this way, they keep their traditions alive and pass them down to the next generation.</a:t>
            </a:r>
          </a:p>
        </p:txBody>
      </p:sp>
    </p:spTree>
    <p:extLst>
      <p:ext uri="{BB962C8B-B14F-4D97-AF65-F5344CB8AC3E}">
        <p14:creationId xmlns:p14="http://schemas.microsoft.com/office/powerpoint/2010/main" val="4044485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edg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312545"/>
            <a:ext cx="10888345" cy="521970"/>
          </a:xfrm>
          <a:prstGeom prst="rect">
            <a:avLst/>
          </a:prstGeom>
          <a:noFill/>
          <a:effectLst/>
        </p:spPr>
        <p:txBody>
          <a:bodyPr wrap="square" rtlCol="0">
            <a:spAutoFit/>
          </a:bodyPr>
          <a:lstStyle/>
          <a:p>
            <a:pPr algn="just"/>
            <a:r>
              <a:rPr lang="en-US" sz="2800" b="1" dirty="0">
                <a:solidFill>
                  <a:schemeClr val="tx1"/>
                </a:solidFill>
                <a:effectLst>
                  <a:glow rad="88900">
                    <a:schemeClr val="bg1"/>
                  </a:glow>
                </a:effectLst>
                <a:cs typeface="Arial" panose="020B0604020202020204" pitchFamily="34" charset="0"/>
              </a:rPr>
              <a:t>Read the passage and complete the table.</a:t>
            </a:r>
          </a:p>
        </p:txBody>
      </p:sp>
      <p:sp>
        <p:nvSpPr>
          <p:cNvPr id="16" name="Rounded Rectangle 15"/>
          <p:cNvSpPr/>
          <p:nvPr/>
        </p:nvSpPr>
        <p:spPr>
          <a:xfrm>
            <a:off x="578103" y="13457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2431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14" name="Text Box 13"/>
          <p:cNvSpPr txBox="1"/>
          <p:nvPr/>
        </p:nvSpPr>
        <p:spPr>
          <a:xfrm>
            <a:off x="487045" y="2057400"/>
            <a:ext cx="11482070" cy="4373880"/>
          </a:xfrm>
          <a:prstGeom prst="rect">
            <a:avLst/>
          </a:prstGeom>
          <a:solidFill>
            <a:srgbClr val="FCE8C6"/>
          </a:solidFill>
        </p:spPr>
        <p:txBody>
          <a:bodyPr wrap="square" rtlCol="0" anchor="t">
            <a:noAutofit/>
          </a:bodyPr>
          <a:lstStyle/>
          <a:p>
            <a:pPr algn="just"/>
            <a:r>
              <a:rPr lang="en-US" sz="3000"/>
              <a:t>Most of Vietnamese families have customs and traditions that they have </a:t>
            </a:r>
          </a:p>
          <a:p>
            <a:pPr algn="just"/>
            <a:r>
              <a:rPr lang="en-US" sz="300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celebratemany holidays during the year such as Tet </a:t>
            </a:r>
          </a:p>
          <a:p>
            <a:pPr algn="just"/>
            <a:r>
              <a:rPr lang="en-US" sz="3000"/>
              <a:t>and National Day. In this way, they keep their traditions alive and pass them down to the next generation.</a:t>
            </a:r>
          </a:p>
        </p:txBody>
      </p:sp>
      <p:graphicFrame>
        <p:nvGraphicFramePr>
          <p:cNvPr id="8" name="Table 7"/>
          <p:cNvGraphicFramePr/>
          <p:nvPr/>
        </p:nvGraphicFramePr>
        <p:xfrm>
          <a:off x="487045" y="8500110"/>
          <a:ext cx="11657965" cy="3107055"/>
        </p:xfrm>
        <a:graphic>
          <a:graphicData uri="http://schemas.openxmlformats.org/drawingml/2006/table">
            <a:tbl>
              <a:tblPr firstRow="1" bandRow="1">
                <a:tableStyleId>{5C22544A-7EE6-4342-B048-85BDC9FD1C3A}</a:tableStyleId>
              </a:tblPr>
              <a:tblGrid>
                <a:gridCol w="3803015">
                  <a:extLst>
                    <a:ext uri="{9D8B030D-6E8A-4147-A177-3AD203B41FA5}">
                      <a16:colId xmlns:a16="http://schemas.microsoft.com/office/drawing/2014/main" val="20000"/>
                    </a:ext>
                  </a:extLst>
                </a:gridCol>
                <a:gridCol w="4481195">
                  <a:extLst>
                    <a:ext uri="{9D8B030D-6E8A-4147-A177-3AD203B41FA5}">
                      <a16:colId xmlns:a16="http://schemas.microsoft.com/office/drawing/2014/main" val="20001"/>
                    </a:ext>
                  </a:extLst>
                </a:gridCol>
                <a:gridCol w="3373755">
                  <a:extLst>
                    <a:ext uri="{9D8B030D-6E8A-4147-A177-3AD203B41FA5}">
                      <a16:colId xmlns:a16="http://schemas.microsoft.com/office/drawing/2014/main" val="20002"/>
                    </a:ext>
                  </a:extLst>
                </a:gridCol>
              </a:tblGrid>
              <a:tr h="856615">
                <a:tc>
                  <a:txBody>
                    <a:bodyPr/>
                    <a:lstStyle/>
                    <a:p>
                      <a:pPr algn="ctr">
                        <a:buNone/>
                      </a:pPr>
                      <a:r>
                        <a:rPr lang="en-US" sz="3600"/>
                        <a:t>Anniversaries</a:t>
                      </a:r>
                    </a:p>
                  </a:txBody>
                  <a:tcPr>
                    <a:solidFill>
                      <a:srgbClr val="FF6969"/>
                    </a:solidFill>
                  </a:tcPr>
                </a:tc>
                <a:tc>
                  <a:txBody>
                    <a:bodyPr/>
                    <a:lstStyle/>
                    <a:p>
                      <a:pPr algn="ctr">
                        <a:buNone/>
                      </a:pPr>
                      <a:r>
                        <a:rPr lang="en-US" sz="3600"/>
                        <a:t>Festivals</a:t>
                      </a:r>
                    </a:p>
                  </a:txBody>
                  <a:tcPr>
                    <a:solidFill>
                      <a:srgbClr val="FF6969"/>
                    </a:solidFill>
                  </a:tcPr>
                </a:tc>
                <a:tc>
                  <a:txBody>
                    <a:bodyPr/>
                    <a:lstStyle/>
                    <a:p>
                      <a:pPr algn="ctr">
                        <a:buNone/>
                      </a:pPr>
                      <a:r>
                        <a:rPr lang="en-US" sz="3600"/>
                        <a:t>Holidays</a:t>
                      </a:r>
                    </a:p>
                  </a:txBody>
                  <a:tcPr>
                    <a:solidFill>
                      <a:srgbClr val="FF6969"/>
                    </a:solidFill>
                  </a:tcPr>
                </a:tc>
                <a:extLst>
                  <a:ext uri="{0D108BD9-81ED-4DB2-BD59-A6C34878D82A}">
                    <a16:rowId xmlns:a16="http://schemas.microsoft.com/office/drawing/2014/main" val="10000"/>
                  </a:ext>
                </a:extLst>
              </a:tr>
              <a:tr h="2250440">
                <a:tc>
                  <a:txBody>
                    <a:bodyPr/>
                    <a:lstStyle/>
                    <a:p>
                      <a:pPr>
                        <a:buNone/>
                      </a:pPr>
                      <a:r>
                        <a:rPr lang="en-US" sz="3600" b="1"/>
                        <a:t>1.</a:t>
                      </a:r>
                      <a:r>
                        <a:rPr lang="en-US" sz="3600" b="0"/>
                        <a:t> _____________</a:t>
                      </a:r>
                    </a:p>
                    <a:p>
                      <a:pPr>
                        <a:buNone/>
                      </a:pPr>
                      <a:r>
                        <a:rPr lang="en-US" sz="3600" b="0"/>
                        <a:t>   anniversaries</a:t>
                      </a:r>
                    </a:p>
                  </a:txBody>
                  <a:tcPr>
                    <a:solidFill>
                      <a:srgbClr val="FFF5E0"/>
                    </a:solidFill>
                  </a:tcPr>
                </a:tc>
                <a:tc>
                  <a:txBody>
                    <a:bodyPr/>
                    <a:lstStyle/>
                    <a:p>
                      <a:pPr>
                        <a:buNone/>
                      </a:pPr>
                      <a:r>
                        <a:rPr lang="en-US" sz="3600" b="1"/>
                        <a:t>2. </a:t>
                      </a:r>
                      <a:r>
                        <a:rPr lang="en-US" sz="3600" b="0"/>
                        <a:t>_________Festival</a:t>
                      </a:r>
                    </a:p>
                    <a:p>
                      <a:pPr>
                        <a:buNone/>
                      </a:pPr>
                      <a:r>
                        <a:rPr lang="en-US" sz="3600" b="1"/>
                        <a:t>3. </a:t>
                      </a:r>
                      <a:r>
                        <a:rPr lang="en-US" sz="3600">
                          <a:sym typeface="+mn-ea"/>
                        </a:rPr>
                        <a:t>_________Festival</a:t>
                      </a:r>
                      <a:endParaRPr lang="en-US" sz="3600" b="1"/>
                    </a:p>
                  </a:txBody>
                  <a:tcPr>
                    <a:solidFill>
                      <a:srgbClr val="FFF5E0"/>
                    </a:solidFill>
                  </a:tcPr>
                </a:tc>
                <a:tc>
                  <a:txBody>
                    <a:bodyPr/>
                    <a:lstStyle/>
                    <a:p>
                      <a:pPr>
                        <a:buNone/>
                      </a:pPr>
                      <a:r>
                        <a:rPr lang="en-US" sz="3600" b="1"/>
                        <a:t>4. </a:t>
                      </a:r>
                      <a:r>
                        <a:rPr lang="en-US" sz="3600" b="0"/>
                        <a:t>___________</a:t>
                      </a:r>
                    </a:p>
                    <a:p>
                      <a:pPr>
                        <a:buNone/>
                      </a:pPr>
                      <a:r>
                        <a:rPr lang="en-US" sz="3600" b="1"/>
                        <a:t>5. </a:t>
                      </a:r>
                      <a:r>
                        <a:rPr lang="en-US" sz="3600" b="0"/>
                        <a:t>___________</a:t>
                      </a:r>
                    </a:p>
                  </a:txBody>
                  <a:tcPr>
                    <a:solidFill>
                      <a:srgbClr val="FFF5E0"/>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8" name="Table 7"/>
          <p:cNvGraphicFramePr/>
          <p:nvPr>
            <p:extLst>
              <p:ext uri="{D42A27DB-BD31-4B8C-83A1-F6EECF244321}">
                <p14:modId xmlns:p14="http://schemas.microsoft.com/office/powerpoint/2010/main" val="2835555372"/>
              </p:ext>
            </p:extLst>
          </p:nvPr>
        </p:nvGraphicFramePr>
        <p:xfrm>
          <a:off x="393700" y="1819910"/>
          <a:ext cx="11657965" cy="3142615"/>
        </p:xfrm>
        <a:graphic>
          <a:graphicData uri="http://schemas.openxmlformats.org/drawingml/2006/table">
            <a:tbl>
              <a:tblPr firstRow="1" bandRow="1">
                <a:tableStyleId>{5C22544A-7EE6-4342-B048-85BDC9FD1C3A}</a:tableStyleId>
              </a:tblPr>
              <a:tblGrid>
                <a:gridCol w="3803015">
                  <a:extLst>
                    <a:ext uri="{9D8B030D-6E8A-4147-A177-3AD203B41FA5}">
                      <a16:colId xmlns:a16="http://schemas.microsoft.com/office/drawing/2014/main" val="20000"/>
                    </a:ext>
                  </a:extLst>
                </a:gridCol>
                <a:gridCol w="4036695">
                  <a:extLst>
                    <a:ext uri="{9D8B030D-6E8A-4147-A177-3AD203B41FA5}">
                      <a16:colId xmlns:a16="http://schemas.microsoft.com/office/drawing/2014/main" val="20001"/>
                    </a:ext>
                  </a:extLst>
                </a:gridCol>
                <a:gridCol w="3818255">
                  <a:extLst>
                    <a:ext uri="{9D8B030D-6E8A-4147-A177-3AD203B41FA5}">
                      <a16:colId xmlns:a16="http://schemas.microsoft.com/office/drawing/2014/main" val="20002"/>
                    </a:ext>
                  </a:extLst>
                </a:gridCol>
              </a:tblGrid>
              <a:tr h="856615">
                <a:tc>
                  <a:txBody>
                    <a:bodyPr/>
                    <a:lstStyle/>
                    <a:p>
                      <a:pPr algn="ctr">
                        <a:buNone/>
                      </a:pPr>
                      <a:r>
                        <a:rPr lang="en-US" sz="3600"/>
                        <a:t>Anniversaries</a:t>
                      </a:r>
                    </a:p>
                  </a:txBody>
                  <a:tcPr>
                    <a:solidFill>
                      <a:srgbClr val="FF6969"/>
                    </a:solidFill>
                  </a:tcPr>
                </a:tc>
                <a:tc>
                  <a:txBody>
                    <a:bodyPr/>
                    <a:lstStyle/>
                    <a:p>
                      <a:pPr algn="ctr">
                        <a:buNone/>
                      </a:pPr>
                      <a:r>
                        <a:rPr lang="en-US" sz="3600" dirty="0"/>
                        <a:t>Festivals</a:t>
                      </a:r>
                    </a:p>
                  </a:txBody>
                  <a:tcPr>
                    <a:solidFill>
                      <a:srgbClr val="FF6969"/>
                    </a:solidFill>
                  </a:tcPr>
                </a:tc>
                <a:tc>
                  <a:txBody>
                    <a:bodyPr/>
                    <a:lstStyle/>
                    <a:p>
                      <a:pPr algn="ctr">
                        <a:buNone/>
                      </a:pPr>
                      <a:r>
                        <a:rPr lang="en-US" sz="3600"/>
                        <a:t>Holidays</a:t>
                      </a:r>
                    </a:p>
                  </a:txBody>
                  <a:tcPr>
                    <a:solidFill>
                      <a:srgbClr val="FF6969"/>
                    </a:solidFill>
                  </a:tcPr>
                </a:tc>
                <a:extLst>
                  <a:ext uri="{0D108BD9-81ED-4DB2-BD59-A6C34878D82A}">
                    <a16:rowId xmlns:a16="http://schemas.microsoft.com/office/drawing/2014/main" val="10000"/>
                  </a:ext>
                </a:extLst>
              </a:tr>
              <a:tr h="2250440">
                <a:tc>
                  <a:txBody>
                    <a:bodyPr/>
                    <a:lstStyle/>
                    <a:p>
                      <a:pPr>
                        <a:buNone/>
                      </a:pPr>
                      <a:r>
                        <a:rPr lang="en-US" sz="3600" b="1" dirty="0"/>
                        <a:t>1.</a:t>
                      </a:r>
                      <a:r>
                        <a:rPr lang="en-US" sz="3600" b="0" dirty="0"/>
                        <a:t> _____________</a:t>
                      </a:r>
                    </a:p>
                    <a:p>
                      <a:pPr>
                        <a:buNone/>
                      </a:pPr>
                      <a:r>
                        <a:rPr lang="en-US" sz="3600" b="0" dirty="0"/>
                        <a:t>   anniversaries</a:t>
                      </a:r>
                    </a:p>
                  </a:txBody>
                  <a:tcPr>
                    <a:solidFill>
                      <a:srgbClr val="FFF5E0"/>
                    </a:solidFill>
                  </a:tcPr>
                </a:tc>
                <a:tc>
                  <a:txBody>
                    <a:bodyPr/>
                    <a:lstStyle/>
                    <a:p>
                      <a:pPr>
                        <a:buNone/>
                      </a:pPr>
                      <a:r>
                        <a:rPr lang="en-US" sz="3600" b="1"/>
                        <a:t>2. </a:t>
                      </a:r>
                      <a:r>
                        <a:rPr lang="en-US" sz="3600" b="0"/>
                        <a:t>_____________</a:t>
                      </a:r>
                    </a:p>
                    <a:p>
                      <a:pPr>
                        <a:buNone/>
                      </a:pPr>
                      <a:r>
                        <a:rPr lang="en-US" sz="3600" b="0"/>
                        <a:t>           Festival</a:t>
                      </a:r>
                    </a:p>
                    <a:p>
                      <a:pPr>
                        <a:buNone/>
                      </a:pPr>
                      <a:r>
                        <a:rPr lang="en-US" sz="3600" b="1"/>
                        <a:t>3. </a:t>
                      </a:r>
                      <a:r>
                        <a:rPr lang="en-US" sz="3600">
                          <a:sym typeface="+mn-ea"/>
                        </a:rPr>
                        <a:t>_____________</a:t>
                      </a:r>
                    </a:p>
                    <a:p>
                      <a:pPr>
                        <a:buNone/>
                      </a:pPr>
                      <a:r>
                        <a:rPr lang="en-US" sz="3600">
                          <a:sym typeface="+mn-ea"/>
                        </a:rPr>
                        <a:t>          Festival</a:t>
                      </a:r>
                      <a:endParaRPr lang="en-US" sz="3600" b="1"/>
                    </a:p>
                  </a:txBody>
                  <a:tcPr>
                    <a:solidFill>
                      <a:srgbClr val="FFF5E0"/>
                    </a:solidFill>
                  </a:tcPr>
                </a:tc>
                <a:tc>
                  <a:txBody>
                    <a:bodyPr/>
                    <a:lstStyle/>
                    <a:p>
                      <a:pPr>
                        <a:buNone/>
                      </a:pPr>
                      <a:r>
                        <a:rPr lang="en-US" sz="3600" b="1" dirty="0"/>
                        <a:t>4. </a:t>
                      </a:r>
                      <a:r>
                        <a:rPr lang="en-US" sz="3600" b="0" dirty="0"/>
                        <a:t>___________</a:t>
                      </a:r>
                    </a:p>
                    <a:p>
                      <a:pPr>
                        <a:buNone/>
                      </a:pPr>
                      <a:endParaRPr lang="en-US" sz="3600" b="0" dirty="0"/>
                    </a:p>
                    <a:p>
                      <a:pPr>
                        <a:buNone/>
                      </a:pPr>
                      <a:r>
                        <a:rPr lang="en-US" sz="3600" b="1" dirty="0"/>
                        <a:t>5. </a:t>
                      </a:r>
                      <a:r>
                        <a:rPr lang="en-US" sz="3600" b="0" dirty="0"/>
                        <a:t>_____________</a:t>
                      </a:r>
                    </a:p>
                  </a:txBody>
                  <a:tcPr>
                    <a:solidFill>
                      <a:srgbClr val="FFF5E0"/>
                    </a:solidFill>
                  </a:tcPr>
                </a:tc>
                <a:extLst>
                  <a:ext uri="{0D108BD9-81ED-4DB2-BD59-A6C34878D82A}">
                    <a16:rowId xmlns:a16="http://schemas.microsoft.com/office/drawing/2014/main" val="10001"/>
                  </a:ext>
                </a:extLst>
              </a:tr>
            </a:tbl>
          </a:graphicData>
        </a:graphic>
      </p:graphicFrame>
      <p:sp>
        <p:nvSpPr>
          <p:cNvPr id="9" name="Text Box 8"/>
          <p:cNvSpPr txBox="1"/>
          <p:nvPr/>
        </p:nvSpPr>
        <p:spPr>
          <a:xfrm>
            <a:off x="1511300" y="2603500"/>
            <a:ext cx="1571625" cy="706755"/>
          </a:xfrm>
          <a:prstGeom prst="rect">
            <a:avLst/>
          </a:prstGeom>
          <a:noFill/>
          <a:ln w="9525">
            <a:noFill/>
          </a:ln>
        </p:spPr>
        <p:txBody>
          <a:bodyPr wrap="square">
            <a:spAutoFit/>
          </a:bodyPr>
          <a:lstStyle/>
          <a:p>
            <a:pPr marL="635" indent="-635"/>
            <a:r>
              <a:rPr lang="en-US" sz="4000" b="1" dirty="0">
                <a:solidFill>
                  <a:srgbClr val="FF0000"/>
                </a:solidFill>
                <a:latin typeface="Times New Roman" panose="02020603050405020304" pitchFamily="18" charset="0"/>
              </a:rPr>
              <a:t>Death</a:t>
            </a:r>
          </a:p>
        </p:txBody>
      </p:sp>
      <p:sp>
        <p:nvSpPr>
          <p:cNvPr id="2"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14" name="Text Box 13"/>
          <p:cNvSpPr txBox="1"/>
          <p:nvPr/>
        </p:nvSpPr>
        <p:spPr>
          <a:xfrm>
            <a:off x="393700" y="-5240020"/>
            <a:ext cx="11482070" cy="4373880"/>
          </a:xfrm>
          <a:prstGeom prst="rect">
            <a:avLst/>
          </a:prstGeom>
          <a:solidFill>
            <a:srgbClr val="FCE8C6"/>
          </a:solidFill>
        </p:spPr>
        <p:txBody>
          <a:bodyPr wrap="square" rtlCol="0" anchor="t">
            <a:noAutofit/>
          </a:bodyPr>
          <a:lstStyle/>
          <a:p>
            <a:pPr algn="just"/>
            <a:r>
              <a:rPr lang="en-US" sz="3000"/>
              <a:t>Most of Vietnamese families have customs and traditions that they have </a:t>
            </a:r>
          </a:p>
          <a:p>
            <a:pPr algn="just"/>
            <a:r>
              <a:rPr lang="en-US" sz="300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celebratemany holidays during the year such as Tet </a:t>
            </a:r>
          </a:p>
          <a:p>
            <a:pPr algn="just"/>
            <a:r>
              <a:rPr lang="en-US" sz="3000"/>
              <a:t>and National Day. In this way, they keep their traditions alive and pass them down to the next generation.</a:t>
            </a:r>
          </a:p>
        </p:txBody>
      </p:sp>
      <p:sp>
        <p:nvSpPr>
          <p:cNvPr id="6" name="Text Box 5"/>
          <p:cNvSpPr txBox="1"/>
          <p:nvPr/>
        </p:nvSpPr>
        <p:spPr>
          <a:xfrm>
            <a:off x="4664075" y="2603500"/>
            <a:ext cx="3794125" cy="706755"/>
          </a:xfrm>
          <a:prstGeom prst="rect">
            <a:avLst/>
          </a:prstGeom>
          <a:noFill/>
          <a:ln w="9525">
            <a:noFill/>
          </a:ln>
        </p:spPr>
        <p:txBody>
          <a:bodyPr wrap="square">
            <a:spAutoFit/>
          </a:bodyPr>
          <a:lstStyle/>
          <a:p>
            <a:pPr marL="635" indent="-635"/>
            <a:r>
              <a:rPr lang="en-US" sz="4000" b="1">
                <a:solidFill>
                  <a:srgbClr val="FF0000"/>
                </a:solidFill>
                <a:latin typeface="Times New Roman" panose="02020603050405020304" pitchFamily="18" charset="0"/>
              </a:rPr>
              <a:t>Mid - Autumn</a:t>
            </a:r>
          </a:p>
        </p:txBody>
      </p:sp>
      <p:sp>
        <p:nvSpPr>
          <p:cNvPr id="7" name="Text Box 6"/>
          <p:cNvSpPr txBox="1"/>
          <p:nvPr/>
        </p:nvSpPr>
        <p:spPr>
          <a:xfrm>
            <a:off x="4752975" y="3685540"/>
            <a:ext cx="3794125" cy="706755"/>
          </a:xfrm>
          <a:prstGeom prst="rect">
            <a:avLst/>
          </a:prstGeom>
          <a:noFill/>
          <a:ln w="9525">
            <a:noFill/>
          </a:ln>
        </p:spPr>
        <p:txBody>
          <a:bodyPr wrap="square">
            <a:spAutoFit/>
          </a:bodyPr>
          <a:lstStyle/>
          <a:p>
            <a:pPr marL="635" indent="-635"/>
            <a:r>
              <a:rPr lang="en-US" sz="4000" b="1">
                <a:solidFill>
                  <a:srgbClr val="FF0000"/>
                </a:solidFill>
                <a:latin typeface="Times New Roman" panose="02020603050405020304" pitchFamily="18" charset="0"/>
              </a:rPr>
              <a:t>New Harvest</a:t>
            </a:r>
          </a:p>
        </p:txBody>
      </p:sp>
      <p:sp>
        <p:nvSpPr>
          <p:cNvPr id="17" name="Text Box 16"/>
          <p:cNvSpPr txBox="1"/>
          <p:nvPr/>
        </p:nvSpPr>
        <p:spPr>
          <a:xfrm>
            <a:off x="8651875" y="2603500"/>
            <a:ext cx="3138170" cy="706755"/>
          </a:xfrm>
          <a:prstGeom prst="rect">
            <a:avLst/>
          </a:prstGeom>
          <a:noFill/>
          <a:ln w="9525">
            <a:noFill/>
          </a:ln>
        </p:spPr>
        <p:txBody>
          <a:bodyPr wrap="square">
            <a:spAutoFit/>
          </a:bodyPr>
          <a:lstStyle/>
          <a:p>
            <a:pPr marL="635" indent="-635"/>
            <a:r>
              <a:rPr lang="en-US" sz="4000" b="1">
                <a:solidFill>
                  <a:srgbClr val="FF0000"/>
                </a:solidFill>
                <a:latin typeface="Times New Roman" panose="02020603050405020304" pitchFamily="18" charset="0"/>
              </a:rPr>
              <a:t>Tet Holiday</a:t>
            </a:r>
          </a:p>
        </p:txBody>
      </p:sp>
      <p:sp>
        <p:nvSpPr>
          <p:cNvPr id="18" name="Text Box 17"/>
          <p:cNvSpPr txBox="1"/>
          <p:nvPr/>
        </p:nvSpPr>
        <p:spPr>
          <a:xfrm>
            <a:off x="8737600" y="3673793"/>
            <a:ext cx="3138170" cy="706755"/>
          </a:xfrm>
          <a:prstGeom prst="rect">
            <a:avLst/>
          </a:prstGeom>
          <a:noFill/>
          <a:ln w="9525">
            <a:noFill/>
          </a:ln>
        </p:spPr>
        <p:txBody>
          <a:bodyPr wrap="square">
            <a:spAutoFit/>
          </a:bodyPr>
          <a:lstStyle/>
          <a:p>
            <a:pPr marL="635" indent="-635"/>
            <a:r>
              <a:rPr lang="en-US" sz="4000" b="1" dirty="0">
                <a:solidFill>
                  <a:srgbClr val="FF0000"/>
                </a:solidFill>
                <a:latin typeface="Times New Roman" panose="02020603050405020304" pitchFamily="18" charset="0"/>
              </a:rPr>
              <a:t>National Day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1" animBg="1"/>
      <p:bldP spid="6" grpId="0"/>
      <p:bldP spid="6" grpId="1"/>
      <p:bldP spid="7" grpId="0"/>
      <p:bldP spid="7" grpId="1"/>
      <p:bldP spid="17" grpId="0"/>
      <p:bldP spid="17" grpId="1"/>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Ask and answer about how your family observes customs and traditions.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100" name="Text Box 99"/>
          <p:cNvSpPr txBox="1"/>
          <p:nvPr/>
        </p:nvSpPr>
        <p:spPr>
          <a:xfrm>
            <a:off x="631190" y="2159000"/>
            <a:ext cx="11123295" cy="706755"/>
          </a:xfrm>
          <a:prstGeom prst="rect">
            <a:avLst/>
          </a:prstGeom>
          <a:noFill/>
          <a:ln w="9525">
            <a:noFill/>
          </a:ln>
        </p:spPr>
        <p:txBody>
          <a:bodyPr wrap="square">
            <a:spAutoFit/>
          </a:bodyPr>
          <a:lstStyle/>
          <a:p>
            <a:pPr marL="635" indent="-635" algn="just"/>
            <a:r>
              <a:rPr lang="en-US" sz="4000" b="0" dirty="0">
                <a:latin typeface="Calibri" panose="020F0502020204030204" pitchFamily="34" charset="0"/>
                <a:cs typeface="Calibri" panose="020F0502020204030204" pitchFamily="34" charset="0"/>
              </a:rPr>
              <a:t>- Work in pairs.</a:t>
            </a:r>
          </a:p>
        </p:txBody>
      </p:sp>
      <p:sp>
        <p:nvSpPr>
          <p:cNvPr id="3" name="Text Box 2"/>
          <p:cNvSpPr txBox="1"/>
          <p:nvPr/>
        </p:nvSpPr>
        <p:spPr>
          <a:xfrm>
            <a:off x="603250" y="2820035"/>
            <a:ext cx="11123295" cy="706755"/>
          </a:xfrm>
          <a:prstGeom prst="rect">
            <a:avLst/>
          </a:prstGeom>
          <a:noFill/>
          <a:ln w="9525">
            <a:noFill/>
          </a:ln>
        </p:spPr>
        <p:txBody>
          <a:bodyPr wrap="square">
            <a:spAutoFit/>
          </a:bodyPr>
          <a:lstStyle/>
          <a:p>
            <a:pPr marL="635" indent="-635" algn="just"/>
            <a:r>
              <a:rPr lang="en-US" sz="4000" b="0" dirty="0">
                <a:latin typeface="Calibri" panose="020F0502020204030204" pitchFamily="34" charset="0"/>
                <a:cs typeface="Calibri" panose="020F0502020204030204" pitchFamily="34" charset="0"/>
              </a:rPr>
              <a:t>- Look at the examples.</a:t>
            </a:r>
          </a:p>
        </p:txBody>
      </p:sp>
      <p:sp>
        <p:nvSpPr>
          <p:cNvPr id="5" name="Round Single Corner Rectangle 4"/>
          <p:cNvSpPr/>
          <p:nvPr/>
        </p:nvSpPr>
        <p:spPr>
          <a:xfrm>
            <a:off x="603250" y="3616325"/>
            <a:ext cx="11353800" cy="2982595"/>
          </a:xfrm>
          <a:prstGeom prst="round1Rect">
            <a:avLst/>
          </a:prstGeom>
          <a:solidFill>
            <a:srgbClr val="C1ECE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4000" b="1" i="1" dirty="0">
                <a:solidFill>
                  <a:schemeClr val="tx1"/>
                </a:solidFill>
                <a:latin typeface="Calibri" panose="020F0502020204030204" pitchFamily="34" charset="0"/>
                <a:cs typeface="Calibri" panose="020F0502020204030204" pitchFamily="34" charset="0"/>
                <a:sym typeface="+mn-ea"/>
              </a:rPr>
              <a:t>Examples:</a:t>
            </a:r>
            <a:endParaRPr lang="en-US" sz="4000" b="1" dirty="0">
              <a:solidFill>
                <a:srgbClr val="231F20"/>
              </a:solidFill>
              <a:latin typeface="Calibri" panose="020F0502020204030204" pitchFamily="34" charset="0"/>
              <a:cs typeface="Calibri" panose="020F0502020204030204" pitchFamily="34" charset="0"/>
              <a:sym typeface="+mn-ea"/>
            </a:endParaRPr>
          </a:p>
          <a:p>
            <a:pPr algn="just"/>
            <a:r>
              <a:rPr lang="en-US" sz="4000" i="1" dirty="0">
                <a:solidFill>
                  <a:srgbClr val="231F20"/>
                </a:solidFill>
                <a:latin typeface="Calibri" panose="020F0502020204030204" pitchFamily="34" charset="0"/>
                <a:cs typeface="Calibri" panose="020F0502020204030204" pitchFamily="34" charset="0"/>
                <a:sym typeface="+mn-ea"/>
              </a:rPr>
              <a:t>A: </a:t>
            </a:r>
            <a:r>
              <a:rPr lang="en-US" sz="4000" dirty="0">
                <a:solidFill>
                  <a:srgbClr val="231F20"/>
                </a:solidFill>
                <a:latin typeface="Calibri" panose="020F0502020204030204" pitchFamily="34" charset="0"/>
                <a:cs typeface="Calibri" panose="020F0502020204030204" pitchFamily="34" charset="0"/>
                <a:sym typeface="+mn-ea"/>
              </a:rPr>
              <a:t>What festival(s) does your family celebrate every year? </a:t>
            </a:r>
            <a:endParaRPr lang="en-US" sz="4000" b="1" dirty="0">
              <a:solidFill>
                <a:srgbClr val="231F20"/>
              </a:solidFill>
              <a:latin typeface="Calibri" panose="020F0502020204030204" pitchFamily="34" charset="0"/>
              <a:cs typeface="Calibri" panose="020F0502020204030204" pitchFamily="34" charset="0"/>
              <a:sym typeface="+mn-ea"/>
            </a:endParaRPr>
          </a:p>
          <a:p>
            <a:pPr algn="just"/>
            <a:r>
              <a:rPr lang="en-US" sz="4000" i="1" dirty="0">
                <a:solidFill>
                  <a:srgbClr val="231F20"/>
                </a:solidFill>
                <a:latin typeface="Calibri" panose="020F0502020204030204" pitchFamily="34" charset="0"/>
                <a:cs typeface="Calibri" panose="020F0502020204030204" pitchFamily="34" charset="0"/>
                <a:sym typeface="+mn-ea"/>
              </a:rPr>
              <a:t>B: </a:t>
            </a:r>
            <a:r>
              <a:rPr lang="en-US" sz="4000" dirty="0">
                <a:solidFill>
                  <a:srgbClr val="231F20"/>
                </a:solidFill>
                <a:latin typeface="Calibri" panose="020F0502020204030204" pitchFamily="34" charset="0"/>
                <a:cs typeface="Calibri" panose="020F0502020204030204" pitchFamily="34" charset="0"/>
                <a:sym typeface="+mn-ea"/>
              </a:rPr>
              <a:t>We celebrate Hung Kings’ Temple Festival.</a:t>
            </a:r>
            <a:endParaRPr lang="en-US" sz="4000" b="0" dirty="0">
              <a:solidFill>
                <a:srgbClr val="231F20"/>
              </a:solidFill>
              <a:latin typeface="Calibri" panose="020F0502020204030204" pitchFamily="34" charset="0"/>
              <a:cs typeface="Calibri" panose="020F0502020204030204" pitchFamily="34" charset="0"/>
            </a:endParaRPr>
          </a:p>
          <a:p>
            <a:pPr algn="just"/>
            <a:endParaRPr lang="en-US" sz="4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08" y="1012769"/>
            <a:ext cx="10888345" cy="1569660"/>
          </a:xfrm>
          <a:prstGeom prst="rect">
            <a:avLst/>
          </a:prstGeom>
          <a:noFill/>
          <a:effectLst/>
        </p:spPr>
        <p:txBody>
          <a:bodyPr wrap="square" rtlCol="0">
            <a:spAutoFit/>
          </a:bodyPr>
          <a:lstStyle/>
          <a:p>
            <a:pPr algn="just"/>
            <a:r>
              <a:rPr lang="en-US" sz="3200" b="1" dirty="0">
                <a:effectLst/>
                <a:latin typeface="Calibri (Body)"/>
                <a:ea typeface="ChronicaPro-Bold"/>
              </a:rPr>
              <a:t>Work in groups. Give a short talk about one of the things in 4 that you and your family do to preserve traditions</a:t>
            </a:r>
            <a:r>
              <a:rPr lang="en-US" sz="3200" b="1" dirty="0">
                <a:solidFill>
                  <a:srgbClr val="000000"/>
                </a:solidFill>
                <a:effectLst/>
                <a:latin typeface="Calibri (Body)"/>
                <a:ea typeface="Times New Roman" panose="02020603050405020304" pitchFamily="18" charset="0"/>
              </a:rPr>
              <a:t>, for example celebrating family members’ birthday</a:t>
            </a:r>
            <a:r>
              <a:rPr lang="en-US" sz="3200" b="1" dirty="0">
                <a:solidFill>
                  <a:schemeClr val="tx1"/>
                </a:solidFill>
                <a:effectLst>
                  <a:glow rad="88900">
                    <a:schemeClr val="bg1"/>
                  </a:glow>
                </a:effectLst>
                <a:latin typeface="Calibri (Body)"/>
                <a:cs typeface="Arial" panose="020B0604020202020204" pitchFamily="34" charset="0"/>
              </a:rPr>
              <a:t>.</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399590" y="2650209"/>
            <a:ext cx="11123295" cy="706755"/>
          </a:xfrm>
          <a:prstGeom prst="rect">
            <a:avLst/>
          </a:prstGeom>
          <a:noFill/>
          <a:ln w="9525">
            <a:noFill/>
          </a:ln>
        </p:spPr>
        <p:txBody>
          <a:bodyPr wrap="square">
            <a:spAutoFit/>
          </a:bodyPr>
          <a:lstStyle/>
          <a:p>
            <a:pPr marL="635" indent="-635" algn="just"/>
            <a:r>
              <a:rPr lang="en-US" sz="4000" b="0" dirty="0">
                <a:latin typeface="Calibri" panose="020F0502020204030204" pitchFamily="34" charset="0"/>
                <a:cs typeface="Calibri" panose="020F0502020204030204" pitchFamily="34" charset="0"/>
              </a:rPr>
              <a:t>- Look at the cues.</a:t>
            </a:r>
          </a:p>
        </p:txBody>
      </p:sp>
      <p:sp>
        <p:nvSpPr>
          <p:cNvPr id="2" name="Text Box 1"/>
          <p:cNvSpPr txBox="1"/>
          <p:nvPr/>
        </p:nvSpPr>
        <p:spPr>
          <a:xfrm>
            <a:off x="399590" y="3457709"/>
            <a:ext cx="11669875" cy="2554545"/>
          </a:xfrm>
          <a:prstGeom prst="rect">
            <a:avLst/>
          </a:prstGeom>
          <a:noFill/>
          <a:ln w="9525">
            <a:noFill/>
          </a:ln>
        </p:spPr>
        <p:txBody>
          <a:bodyPr wrap="square">
            <a:spAutoFit/>
          </a:bodyPr>
          <a:lstStyle/>
          <a:p>
            <a:pPr marL="635" indent="-635"/>
            <a:r>
              <a:rPr lang="en-US" sz="4000" b="0" dirty="0">
                <a:latin typeface="Calibri" panose="020F0502020204030204" pitchFamily="34" charset="0"/>
                <a:cs typeface="Calibri" panose="020F0502020204030204" pitchFamily="34" charset="0"/>
              </a:rPr>
              <a:t>- Work in groups, taking turns to choose one of the things in</a:t>
            </a:r>
            <a:r>
              <a:rPr lang="en-US" sz="4000" b="1" dirty="0">
                <a:latin typeface="Calibri" panose="020F0502020204030204" pitchFamily="34" charset="0"/>
                <a:cs typeface="Calibri" panose="020F0502020204030204" pitchFamily="34" charset="0"/>
              </a:rPr>
              <a:t> 3 </a:t>
            </a:r>
            <a:r>
              <a:rPr lang="en-US" sz="4000" b="0" dirty="0">
                <a:latin typeface="Calibri" panose="020F0502020204030204" pitchFamily="34" charset="0"/>
                <a:cs typeface="Calibri" panose="020F0502020204030204" pitchFamily="34" charset="0"/>
              </a:rPr>
              <a:t>and talk about what your families do to preserve your family traditions, for example celebrating family members’ birthdays.</a:t>
            </a:r>
          </a:p>
        </p:txBody>
      </p:sp>
      <p:sp>
        <p:nvSpPr>
          <p:cNvPr id="6" name="Text Box 5"/>
          <p:cNvSpPr txBox="1"/>
          <p:nvPr/>
        </p:nvSpPr>
        <p:spPr>
          <a:xfrm>
            <a:off x="487045" y="-3220720"/>
            <a:ext cx="11123295" cy="3169285"/>
          </a:xfrm>
          <a:prstGeom prst="rect">
            <a:avLst/>
          </a:prstGeom>
          <a:solidFill>
            <a:srgbClr val="3AA6B9"/>
          </a:solidFill>
          <a:ln w="9525">
            <a:noFill/>
          </a:ln>
        </p:spPr>
        <p:txBody>
          <a:bodyPr wrap="square">
            <a:spAutoFit/>
          </a:bodyPr>
          <a:lstStyle/>
          <a:p>
            <a:pPr marL="635" indent="-635" algn="just"/>
            <a:r>
              <a:rPr lang="en-US" sz="4000" b="1">
                <a:solidFill>
                  <a:schemeClr val="bg1"/>
                </a:solidFill>
                <a:latin typeface="Calibri" panose="020F0502020204030204" pitchFamily="34" charset="0"/>
                <a:cs typeface="Calibri" panose="020F0502020204030204" pitchFamily="34" charset="0"/>
              </a:rPr>
              <a:t>Cues:</a:t>
            </a:r>
          </a:p>
          <a:p>
            <a:pPr marL="635" indent="-635" algn="just"/>
            <a:r>
              <a:rPr lang="en-US" sz="4000" b="0">
                <a:solidFill>
                  <a:schemeClr val="bg1"/>
                </a:solidFill>
                <a:latin typeface="Calibri" panose="020F0502020204030204" pitchFamily="34" charset="0"/>
                <a:cs typeface="Calibri" panose="020F0502020204030204" pitchFamily="34" charset="0"/>
              </a:rPr>
              <a:t>You can begin your talk like this: </a:t>
            </a:r>
          </a:p>
          <a:p>
            <a:pPr marL="635" indent="-635" algn="just"/>
            <a:r>
              <a:rPr lang="en-US" sz="4000" b="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a:t>
            </a:r>
          </a:p>
        </p:txBody>
      </p:sp>
      <p:sp>
        <p:nvSpPr>
          <p:cNvPr id="8"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p:bldP spid="2" grpId="0"/>
      <p:bldP spid="2" grpId="1"/>
      <p:bldP spid="6" grpId="0" bldLvl="0" animBg="1"/>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alpha val="74000"/>
          </a:schemeClr>
        </a:solidFill>
        <a:effectLst/>
      </p:bgPr>
    </p:bg>
    <p:spTree>
      <p:nvGrpSpPr>
        <p:cNvPr id="1" name=""/>
        <p:cNvGrpSpPr/>
        <p:nvPr/>
      </p:nvGrpSpPr>
      <p:grpSpPr>
        <a:xfrm>
          <a:off x="0" y="0"/>
          <a:ext cx="0" cy="0"/>
          <a:chOff x="0" y="0"/>
          <a:chExt cx="0" cy="0"/>
        </a:xfrm>
      </p:grpSpPr>
      <p:pic>
        <p:nvPicPr>
          <p:cNvPr id="52" name="Video 51" title="Blue Lit Dots Forming Wav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649" t="6413" r="9418" b="6727"/>
          <a:stretch>
            <a:fillRect/>
          </a:stretch>
        </p:blipFill>
        <p:spPr>
          <a:xfrm>
            <a:off x="-635" y="-195580"/>
            <a:ext cx="12127230" cy="7053580"/>
          </a:xfrm>
          <a:custGeom>
            <a:avLst/>
            <a:gdLst/>
            <a:ahLst/>
            <a:cxnLst>
              <a:cxn ang="3">
                <a:pos x="hc" y="t"/>
              </a:cxn>
              <a:cxn ang="cd2">
                <a:pos x="l" y="vc"/>
              </a:cxn>
              <a:cxn ang="cd4">
                <a:pos x="hc" y="b"/>
              </a:cxn>
              <a:cxn ang="0">
                <a:pos x="r" y="vc"/>
              </a:cxn>
            </a:cxnLst>
            <a:rect l="l" t="t" r="r" b="b"/>
            <a:pathLst>
              <a:path w="16791" h="9437">
                <a:moveTo>
                  <a:pt x="9264" y="1489"/>
                </a:moveTo>
                <a:lnTo>
                  <a:pt x="9777" y="1489"/>
                </a:lnTo>
                <a:cubicBezTo>
                  <a:pt x="9826" y="1489"/>
                  <a:pt x="9869" y="1516"/>
                  <a:pt x="9890" y="1556"/>
                </a:cubicBezTo>
                <a:lnTo>
                  <a:pt x="9893" y="1561"/>
                </a:lnTo>
                <a:lnTo>
                  <a:pt x="9893" y="7876"/>
                </a:lnTo>
                <a:lnTo>
                  <a:pt x="9890" y="7881"/>
                </a:lnTo>
                <a:cubicBezTo>
                  <a:pt x="9869" y="7921"/>
                  <a:pt x="9826" y="7948"/>
                  <a:pt x="9777" y="7948"/>
                </a:cubicBezTo>
                <a:lnTo>
                  <a:pt x="9264" y="7948"/>
                </a:lnTo>
                <a:cubicBezTo>
                  <a:pt x="9193" y="7948"/>
                  <a:pt x="9135" y="7890"/>
                  <a:pt x="9135" y="7819"/>
                </a:cubicBezTo>
                <a:lnTo>
                  <a:pt x="9135" y="7735"/>
                </a:lnTo>
                <a:cubicBezTo>
                  <a:pt x="9135" y="7806"/>
                  <a:pt x="9077" y="7864"/>
                  <a:pt x="9006" y="7864"/>
                </a:cubicBezTo>
                <a:lnTo>
                  <a:pt x="8493" y="7864"/>
                </a:lnTo>
                <a:cubicBezTo>
                  <a:pt x="8457" y="7864"/>
                  <a:pt x="8425" y="7850"/>
                  <a:pt x="8402" y="7826"/>
                </a:cubicBezTo>
                <a:lnTo>
                  <a:pt x="8396" y="7820"/>
                </a:lnTo>
                <a:lnTo>
                  <a:pt x="8398" y="7817"/>
                </a:lnTo>
                <a:cubicBezTo>
                  <a:pt x="8416" y="7795"/>
                  <a:pt x="8427" y="7767"/>
                  <a:pt x="8427" y="7735"/>
                </a:cubicBezTo>
                <a:lnTo>
                  <a:pt x="8427" y="1702"/>
                </a:lnTo>
                <a:cubicBezTo>
                  <a:pt x="8427" y="1670"/>
                  <a:pt x="8416" y="1642"/>
                  <a:pt x="8398" y="1620"/>
                </a:cubicBezTo>
                <a:lnTo>
                  <a:pt x="8396" y="1617"/>
                </a:lnTo>
                <a:lnTo>
                  <a:pt x="8402" y="1611"/>
                </a:lnTo>
                <a:cubicBezTo>
                  <a:pt x="8425" y="1587"/>
                  <a:pt x="8457" y="1573"/>
                  <a:pt x="8493" y="1573"/>
                </a:cubicBezTo>
                <a:lnTo>
                  <a:pt x="9006" y="1573"/>
                </a:lnTo>
                <a:cubicBezTo>
                  <a:pt x="9077" y="1573"/>
                  <a:pt x="9135" y="1631"/>
                  <a:pt x="9135" y="1702"/>
                </a:cubicBezTo>
                <a:lnTo>
                  <a:pt x="9135" y="1618"/>
                </a:lnTo>
                <a:cubicBezTo>
                  <a:pt x="9135" y="1547"/>
                  <a:pt x="9193" y="1489"/>
                  <a:pt x="9264" y="1489"/>
                </a:cubicBezTo>
                <a:close/>
                <a:moveTo>
                  <a:pt x="7014" y="1489"/>
                </a:moveTo>
                <a:lnTo>
                  <a:pt x="7527" y="1489"/>
                </a:lnTo>
                <a:cubicBezTo>
                  <a:pt x="7598" y="1489"/>
                  <a:pt x="7656" y="1547"/>
                  <a:pt x="7656" y="1618"/>
                </a:cubicBezTo>
                <a:lnTo>
                  <a:pt x="7656" y="1702"/>
                </a:lnTo>
                <a:cubicBezTo>
                  <a:pt x="7656" y="1631"/>
                  <a:pt x="7714" y="1573"/>
                  <a:pt x="7785" y="1573"/>
                </a:cubicBezTo>
                <a:lnTo>
                  <a:pt x="8298" y="1573"/>
                </a:lnTo>
                <a:cubicBezTo>
                  <a:pt x="8334" y="1573"/>
                  <a:pt x="8366" y="1587"/>
                  <a:pt x="8389" y="1611"/>
                </a:cubicBezTo>
                <a:lnTo>
                  <a:pt x="8396" y="1617"/>
                </a:lnTo>
                <a:lnTo>
                  <a:pt x="8393" y="1620"/>
                </a:lnTo>
                <a:cubicBezTo>
                  <a:pt x="8375" y="1642"/>
                  <a:pt x="8364" y="1670"/>
                  <a:pt x="8364" y="1702"/>
                </a:cubicBezTo>
                <a:lnTo>
                  <a:pt x="8364" y="7735"/>
                </a:lnTo>
                <a:cubicBezTo>
                  <a:pt x="8364" y="7767"/>
                  <a:pt x="8375" y="7795"/>
                  <a:pt x="8393" y="7817"/>
                </a:cubicBezTo>
                <a:lnTo>
                  <a:pt x="8396" y="7820"/>
                </a:lnTo>
                <a:lnTo>
                  <a:pt x="8389" y="7826"/>
                </a:lnTo>
                <a:cubicBezTo>
                  <a:pt x="8366" y="7850"/>
                  <a:pt x="8334" y="7864"/>
                  <a:pt x="8298" y="7864"/>
                </a:cubicBezTo>
                <a:lnTo>
                  <a:pt x="7785" y="7864"/>
                </a:lnTo>
                <a:cubicBezTo>
                  <a:pt x="7714" y="7864"/>
                  <a:pt x="7656" y="7806"/>
                  <a:pt x="7656" y="7735"/>
                </a:cubicBezTo>
                <a:lnTo>
                  <a:pt x="7656" y="7819"/>
                </a:lnTo>
                <a:cubicBezTo>
                  <a:pt x="7656" y="7890"/>
                  <a:pt x="7598" y="7948"/>
                  <a:pt x="7527" y="7948"/>
                </a:cubicBezTo>
                <a:lnTo>
                  <a:pt x="7014" y="7948"/>
                </a:lnTo>
                <a:cubicBezTo>
                  <a:pt x="6965" y="7948"/>
                  <a:pt x="6922" y="7921"/>
                  <a:pt x="6901" y="7881"/>
                </a:cubicBezTo>
                <a:lnTo>
                  <a:pt x="6898" y="7876"/>
                </a:lnTo>
                <a:lnTo>
                  <a:pt x="6898" y="1561"/>
                </a:lnTo>
                <a:lnTo>
                  <a:pt x="6901" y="1556"/>
                </a:lnTo>
                <a:cubicBezTo>
                  <a:pt x="6922" y="1516"/>
                  <a:pt x="6965" y="1489"/>
                  <a:pt x="7014" y="1489"/>
                </a:cubicBezTo>
                <a:close/>
                <a:moveTo>
                  <a:pt x="10022" y="1345"/>
                </a:moveTo>
                <a:lnTo>
                  <a:pt x="10535" y="1345"/>
                </a:lnTo>
                <a:cubicBezTo>
                  <a:pt x="10584" y="1345"/>
                  <a:pt x="10627" y="1372"/>
                  <a:pt x="10648" y="1412"/>
                </a:cubicBezTo>
                <a:lnTo>
                  <a:pt x="10652" y="1420"/>
                </a:lnTo>
                <a:lnTo>
                  <a:pt x="10652" y="8016"/>
                </a:lnTo>
                <a:lnTo>
                  <a:pt x="10648" y="8024"/>
                </a:lnTo>
                <a:cubicBezTo>
                  <a:pt x="10627" y="8064"/>
                  <a:pt x="10584" y="8091"/>
                  <a:pt x="10535" y="8091"/>
                </a:cubicBezTo>
                <a:lnTo>
                  <a:pt x="10022" y="8091"/>
                </a:lnTo>
                <a:cubicBezTo>
                  <a:pt x="9951" y="8091"/>
                  <a:pt x="9893" y="8033"/>
                  <a:pt x="9893" y="7962"/>
                </a:cubicBezTo>
                <a:lnTo>
                  <a:pt x="9893" y="7876"/>
                </a:lnTo>
                <a:lnTo>
                  <a:pt x="9896" y="7870"/>
                </a:lnTo>
                <a:cubicBezTo>
                  <a:pt x="9902" y="7854"/>
                  <a:pt x="9906" y="7837"/>
                  <a:pt x="9906" y="7819"/>
                </a:cubicBezTo>
                <a:lnTo>
                  <a:pt x="9906" y="1618"/>
                </a:lnTo>
                <a:cubicBezTo>
                  <a:pt x="9906" y="1600"/>
                  <a:pt x="9902" y="1583"/>
                  <a:pt x="9896" y="1567"/>
                </a:cubicBezTo>
                <a:lnTo>
                  <a:pt x="9893" y="1561"/>
                </a:lnTo>
                <a:lnTo>
                  <a:pt x="9893" y="1474"/>
                </a:lnTo>
                <a:cubicBezTo>
                  <a:pt x="9893" y="1403"/>
                  <a:pt x="9951" y="1345"/>
                  <a:pt x="10022" y="1345"/>
                </a:cubicBezTo>
                <a:close/>
                <a:moveTo>
                  <a:pt x="6256" y="1345"/>
                </a:moveTo>
                <a:lnTo>
                  <a:pt x="6769" y="1345"/>
                </a:lnTo>
                <a:cubicBezTo>
                  <a:pt x="6840" y="1345"/>
                  <a:pt x="6898" y="1403"/>
                  <a:pt x="6898" y="1474"/>
                </a:cubicBezTo>
                <a:lnTo>
                  <a:pt x="6898" y="1561"/>
                </a:lnTo>
                <a:lnTo>
                  <a:pt x="6895" y="1567"/>
                </a:lnTo>
                <a:cubicBezTo>
                  <a:pt x="6889" y="1583"/>
                  <a:pt x="6885" y="1600"/>
                  <a:pt x="6885" y="1618"/>
                </a:cubicBezTo>
                <a:lnTo>
                  <a:pt x="6885" y="7819"/>
                </a:lnTo>
                <a:cubicBezTo>
                  <a:pt x="6885" y="7837"/>
                  <a:pt x="6889" y="7854"/>
                  <a:pt x="6895" y="7870"/>
                </a:cubicBezTo>
                <a:lnTo>
                  <a:pt x="6898" y="7876"/>
                </a:lnTo>
                <a:lnTo>
                  <a:pt x="6898" y="7962"/>
                </a:lnTo>
                <a:cubicBezTo>
                  <a:pt x="6898" y="8033"/>
                  <a:pt x="6840" y="8091"/>
                  <a:pt x="6769" y="8091"/>
                </a:cubicBezTo>
                <a:lnTo>
                  <a:pt x="6256" y="8091"/>
                </a:lnTo>
                <a:cubicBezTo>
                  <a:pt x="6207" y="8091"/>
                  <a:pt x="6164" y="8064"/>
                  <a:pt x="6143" y="8024"/>
                </a:cubicBezTo>
                <a:lnTo>
                  <a:pt x="6139" y="8016"/>
                </a:lnTo>
                <a:lnTo>
                  <a:pt x="6139" y="1420"/>
                </a:lnTo>
                <a:lnTo>
                  <a:pt x="6143" y="1412"/>
                </a:lnTo>
                <a:cubicBezTo>
                  <a:pt x="6164" y="1372"/>
                  <a:pt x="6207" y="1345"/>
                  <a:pt x="6256" y="1345"/>
                </a:cubicBezTo>
                <a:close/>
                <a:moveTo>
                  <a:pt x="10781" y="1214"/>
                </a:moveTo>
                <a:lnTo>
                  <a:pt x="11294" y="1214"/>
                </a:lnTo>
                <a:cubicBezTo>
                  <a:pt x="11365" y="1214"/>
                  <a:pt x="11423" y="1272"/>
                  <a:pt x="11423" y="1343"/>
                </a:cubicBezTo>
                <a:lnTo>
                  <a:pt x="11423" y="8095"/>
                </a:lnTo>
                <a:cubicBezTo>
                  <a:pt x="11423" y="8166"/>
                  <a:pt x="11365" y="8224"/>
                  <a:pt x="11294" y="8224"/>
                </a:cubicBezTo>
                <a:lnTo>
                  <a:pt x="10781" y="8224"/>
                </a:lnTo>
                <a:cubicBezTo>
                  <a:pt x="10710" y="8224"/>
                  <a:pt x="10652" y="8166"/>
                  <a:pt x="10652" y="8095"/>
                </a:cubicBezTo>
                <a:lnTo>
                  <a:pt x="10652" y="8016"/>
                </a:lnTo>
                <a:lnTo>
                  <a:pt x="10654" y="8013"/>
                </a:lnTo>
                <a:cubicBezTo>
                  <a:pt x="10660" y="7997"/>
                  <a:pt x="10664" y="7980"/>
                  <a:pt x="10664" y="7962"/>
                </a:cubicBezTo>
                <a:lnTo>
                  <a:pt x="10664" y="1474"/>
                </a:lnTo>
                <a:cubicBezTo>
                  <a:pt x="10664" y="1456"/>
                  <a:pt x="10660" y="1439"/>
                  <a:pt x="10654" y="1423"/>
                </a:cubicBezTo>
                <a:lnTo>
                  <a:pt x="10652" y="1420"/>
                </a:lnTo>
                <a:lnTo>
                  <a:pt x="10652" y="1343"/>
                </a:lnTo>
                <a:cubicBezTo>
                  <a:pt x="10652" y="1272"/>
                  <a:pt x="10710" y="1214"/>
                  <a:pt x="10781" y="1214"/>
                </a:cubicBezTo>
                <a:close/>
                <a:moveTo>
                  <a:pt x="5497" y="1214"/>
                </a:moveTo>
                <a:lnTo>
                  <a:pt x="6010" y="1214"/>
                </a:lnTo>
                <a:cubicBezTo>
                  <a:pt x="6081" y="1214"/>
                  <a:pt x="6139" y="1272"/>
                  <a:pt x="6139" y="1343"/>
                </a:cubicBezTo>
                <a:lnTo>
                  <a:pt x="6139" y="1420"/>
                </a:lnTo>
                <a:lnTo>
                  <a:pt x="6137" y="1423"/>
                </a:lnTo>
                <a:cubicBezTo>
                  <a:pt x="6131" y="1439"/>
                  <a:pt x="6127" y="1456"/>
                  <a:pt x="6127" y="1474"/>
                </a:cubicBezTo>
                <a:lnTo>
                  <a:pt x="6127" y="7962"/>
                </a:lnTo>
                <a:cubicBezTo>
                  <a:pt x="6127" y="7980"/>
                  <a:pt x="6131" y="7997"/>
                  <a:pt x="6137" y="8013"/>
                </a:cubicBezTo>
                <a:lnTo>
                  <a:pt x="6139" y="8016"/>
                </a:lnTo>
                <a:lnTo>
                  <a:pt x="6139" y="8095"/>
                </a:lnTo>
                <a:cubicBezTo>
                  <a:pt x="6139" y="8166"/>
                  <a:pt x="6081" y="8224"/>
                  <a:pt x="6010" y="8224"/>
                </a:cubicBezTo>
                <a:lnTo>
                  <a:pt x="5497" y="8224"/>
                </a:lnTo>
                <a:cubicBezTo>
                  <a:pt x="5426" y="8224"/>
                  <a:pt x="5368" y="8166"/>
                  <a:pt x="5368" y="8095"/>
                </a:cubicBezTo>
                <a:lnTo>
                  <a:pt x="5368" y="1343"/>
                </a:lnTo>
                <a:cubicBezTo>
                  <a:pt x="5368" y="1272"/>
                  <a:pt x="5426" y="1214"/>
                  <a:pt x="5497" y="1214"/>
                </a:cubicBezTo>
                <a:close/>
                <a:moveTo>
                  <a:pt x="11565" y="1091"/>
                </a:moveTo>
                <a:lnTo>
                  <a:pt x="12078" y="1091"/>
                </a:lnTo>
                <a:cubicBezTo>
                  <a:pt x="12127" y="1091"/>
                  <a:pt x="12170" y="1118"/>
                  <a:pt x="12191" y="1158"/>
                </a:cubicBezTo>
                <a:lnTo>
                  <a:pt x="12193" y="1161"/>
                </a:lnTo>
                <a:lnTo>
                  <a:pt x="12193" y="8276"/>
                </a:lnTo>
                <a:lnTo>
                  <a:pt x="12191" y="8279"/>
                </a:lnTo>
                <a:cubicBezTo>
                  <a:pt x="12170" y="8319"/>
                  <a:pt x="12127" y="8346"/>
                  <a:pt x="12078" y="8346"/>
                </a:cubicBezTo>
                <a:lnTo>
                  <a:pt x="11565" y="8346"/>
                </a:lnTo>
                <a:cubicBezTo>
                  <a:pt x="11494" y="8346"/>
                  <a:pt x="11436" y="8288"/>
                  <a:pt x="11436" y="8217"/>
                </a:cubicBezTo>
                <a:lnTo>
                  <a:pt x="11436" y="1220"/>
                </a:lnTo>
                <a:cubicBezTo>
                  <a:pt x="11436" y="1149"/>
                  <a:pt x="11494" y="1091"/>
                  <a:pt x="11565" y="1091"/>
                </a:cubicBezTo>
                <a:close/>
                <a:moveTo>
                  <a:pt x="4713" y="1091"/>
                </a:moveTo>
                <a:lnTo>
                  <a:pt x="5226" y="1091"/>
                </a:lnTo>
                <a:cubicBezTo>
                  <a:pt x="5297" y="1091"/>
                  <a:pt x="5355" y="1149"/>
                  <a:pt x="5355" y="1220"/>
                </a:cubicBezTo>
                <a:lnTo>
                  <a:pt x="5355" y="8217"/>
                </a:lnTo>
                <a:cubicBezTo>
                  <a:pt x="5355" y="8288"/>
                  <a:pt x="5297" y="8346"/>
                  <a:pt x="5226" y="8346"/>
                </a:cubicBezTo>
                <a:lnTo>
                  <a:pt x="4713" y="8346"/>
                </a:lnTo>
                <a:cubicBezTo>
                  <a:pt x="4664" y="8346"/>
                  <a:pt x="4621" y="8319"/>
                  <a:pt x="4600" y="8279"/>
                </a:cubicBezTo>
                <a:lnTo>
                  <a:pt x="4598" y="8276"/>
                </a:lnTo>
                <a:lnTo>
                  <a:pt x="4598" y="1161"/>
                </a:lnTo>
                <a:lnTo>
                  <a:pt x="4600" y="1158"/>
                </a:lnTo>
                <a:cubicBezTo>
                  <a:pt x="4621" y="1118"/>
                  <a:pt x="4664" y="1091"/>
                  <a:pt x="4713" y="1091"/>
                </a:cubicBezTo>
                <a:close/>
                <a:moveTo>
                  <a:pt x="13864" y="516"/>
                </a:moveTo>
                <a:lnTo>
                  <a:pt x="14377" y="516"/>
                </a:lnTo>
                <a:cubicBezTo>
                  <a:pt x="14426" y="516"/>
                  <a:pt x="14469" y="543"/>
                  <a:pt x="14490" y="583"/>
                </a:cubicBezTo>
                <a:lnTo>
                  <a:pt x="14492" y="586"/>
                </a:lnTo>
                <a:lnTo>
                  <a:pt x="14492" y="8850"/>
                </a:lnTo>
                <a:lnTo>
                  <a:pt x="14490" y="8853"/>
                </a:lnTo>
                <a:cubicBezTo>
                  <a:pt x="14469" y="8893"/>
                  <a:pt x="14426" y="8920"/>
                  <a:pt x="14377" y="8920"/>
                </a:cubicBezTo>
                <a:lnTo>
                  <a:pt x="13864" y="8920"/>
                </a:lnTo>
                <a:cubicBezTo>
                  <a:pt x="13793" y="8920"/>
                  <a:pt x="13735" y="8862"/>
                  <a:pt x="13735" y="8791"/>
                </a:cubicBezTo>
                <a:lnTo>
                  <a:pt x="13735" y="8663"/>
                </a:lnTo>
                <a:cubicBezTo>
                  <a:pt x="13735" y="8734"/>
                  <a:pt x="13677" y="8792"/>
                  <a:pt x="13606" y="8792"/>
                </a:cubicBezTo>
                <a:lnTo>
                  <a:pt x="13093" y="8792"/>
                </a:lnTo>
                <a:cubicBezTo>
                  <a:pt x="13022" y="8792"/>
                  <a:pt x="12964" y="8734"/>
                  <a:pt x="12964" y="8663"/>
                </a:cubicBezTo>
                <a:lnTo>
                  <a:pt x="12964" y="8505"/>
                </a:lnTo>
                <a:cubicBezTo>
                  <a:pt x="12964" y="8576"/>
                  <a:pt x="12906" y="8634"/>
                  <a:pt x="12835" y="8634"/>
                </a:cubicBezTo>
                <a:lnTo>
                  <a:pt x="12322" y="8634"/>
                </a:lnTo>
                <a:cubicBezTo>
                  <a:pt x="12251" y="8634"/>
                  <a:pt x="12193" y="8576"/>
                  <a:pt x="12193" y="8505"/>
                </a:cubicBezTo>
                <a:lnTo>
                  <a:pt x="12193" y="8276"/>
                </a:lnTo>
                <a:lnTo>
                  <a:pt x="12197" y="8268"/>
                </a:lnTo>
                <a:cubicBezTo>
                  <a:pt x="12203" y="8252"/>
                  <a:pt x="12207" y="8235"/>
                  <a:pt x="12207" y="8217"/>
                </a:cubicBezTo>
                <a:lnTo>
                  <a:pt x="12207" y="1220"/>
                </a:lnTo>
                <a:cubicBezTo>
                  <a:pt x="12207" y="1202"/>
                  <a:pt x="12203" y="1185"/>
                  <a:pt x="12197" y="1169"/>
                </a:cubicBezTo>
                <a:lnTo>
                  <a:pt x="12193" y="1161"/>
                </a:lnTo>
                <a:lnTo>
                  <a:pt x="12193" y="932"/>
                </a:lnTo>
                <a:cubicBezTo>
                  <a:pt x="12193" y="861"/>
                  <a:pt x="12251" y="803"/>
                  <a:pt x="12322" y="803"/>
                </a:cubicBezTo>
                <a:lnTo>
                  <a:pt x="12835" y="803"/>
                </a:lnTo>
                <a:cubicBezTo>
                  <a:pt x="12906" y="803"/>
                  <a:pt x="12964" y="861"/>
                  <a:pt x="12964" y="932"/>
                </a:cubicBezTo>
                <a:lnTo>
                  <a:pt x="12964" y="774"/>
                </a:lnTo>
                <a:cubicBezTo>
                  <a:pt x="12964" y="703"/>
                  <a:pt x="13022" y="645"/>
                  <a:pt x="13093" y="645"/>
                </a:cubicBezTo>
                <a:lnTo>
                  <a:pt x="13606" y="645"/>
                </a:lnTo>
                <a:cubicBezTo>
                  <a:pt x="13677" y="645"/>
                  <a:pt x="13735" y="703"/>
                  <a:pt x="13735" y="774"/>
                </a:cubicBezTo>
                <a:lnTo>
                  <a:pt x="13735" y="645"/>
                </a:lnTo>
                <a:cubicBezTo>
                  <a:pt x="13735" y="574"/>
                  <a:pt x="13793" y="516"/>
                  <a:pt x="13864" y="516"/>
                </a:cubicBezTo>
                <a:close/>
                <a:moveTo>
                  <a:pt x="2414" y="516"/>
                </a:moveTo>
                <a:lnTo>
                  <a:pt x="2927" y="516"/>
                </a:lnTo>
                <a:cubicBezTo>
                  <a:pt x="2998" y="516"/>
                  <a:pt x="3056" y="574"/>
                  <a:pt x="3056" y="645"/>
                </a:cubicBezTo>
                <a:lnTo>
                  <a:pt x="3056" y="774"/>
                </a:lnTo>
                <a:cubicBezTo>
                  <a:pt x="3056" y="703"/>
                  <a:pt x="3114" y="645"/>
                  <a:pt x="3185" y="645"/>
                </a:cubicBezTo>
                <a:lnTo>
                  <a:pt x="3698" y="645"/>
                </a:lnTo>
                <a:cubicBezTo>
                  <a:pt x="3769" y="645"/>
                  <a:pt x="3827" y="703"/>
                  <a:pt x="3827" y="774"/>
                </a:cubicBezTo>
                <a:lnTo>
                  <a:pt x="3827" y="932"/>
                </a:lnTo>
                <a:cubicBezTo>
                  <a:pt x="3827" y="861"/>
                  <a:pt x="3885" y="803"/>
                  <a:pt x="3956" y="803"/>
                </a:cubicBezTo>
                <a:lnTo>
                  <a:pt x="4469" y="803"/>
                </a:lnTo>
                <a:cubicBezTo>
                  <a:pt x="4540" y="803"/>
                  <a:pt x="4598" y="861"/>
                  <a:pt x="4598" y="932"/>
                </a:cubicBezTo>
                <a:lnTo>
                  <a:pt x="4598" y="1161"/>
                </a:lnTo>
                <a:lnTo>
                  <a:pt x="4594" y="1169"/>
                </a:lnTo>
                <a:cubicBezTo>
                  <a:pt x="4588" y="1185"/>
                  <a:pt x="4584" y="1202"/>
                  <a:pt x="4584" y="1220"/>
                </a:cubicBezTo>
                <a:lnTo>
                  <a:pt x="4584" y="8217"/>
                </a:lnTo>
                <a:cubicBezTo>
                  <a:pt x="4584" y="8235"/>
                  <a:pt x="4588" y="8252"/>
                  <a:pt x="4594" y="8268"/>
                </a:cubicBezTo>
                <a:lnTo>
                  <a:pt x="4598" y="8276"/>
                </a:lnTo>
                <a:lnTo>
                  <a:pt x="4598" y="8505"/>
                </a:lnTo>
                <a:cubicBezTo>
                  <a:pt x="4598" y="8576"/>
                  <a:pt x="4540" y="8634"/>
                  <a:pt x="4469" y="8634"/>
                </a:cubicBezTo>
                <a:lnTo>
                  <a:pt x="3956" y="8634"/>
                </a:lnTo>
                <a:cubicBezTo>
                  <a:pt x="3885" y="8634"/>
                  <a:pt x="3827" y="8576"/>
                  <a:pt x="3827" y="8505"/>
                </a:cubicBezTo>
                <a:lnTo>
                  <a:pt x="3827" y="8663"/>
                </a:lnTo>
                <a:cubicBezTo>
                  <a:pt x="3827" y="8734"/>
                  <a:pt x="3769" y="8792"/>
                  <a:pt x="3698" y="8792"/>
                </a:cubicBezTo>
                <a:lnTo>
                  <a:pt x="3185" y="8792"/>
                </a:lnTo>
                <a:cubicBezTo>
                  <a:pt x="3114" y="8792"/>
                  <a:pt x="3056" y="8734"/>
                  <a:pt x="3056" y="8663"/>
                </a:cubicBezTo>
                <a:lnTo>
                  <a:pt x="3056" y="8791"/>
                </a:lnTo>
                <a:cubicBezTo>
                  <a:pt x="3056" y="8862"/>
                  <a:pt x="2998" y="8920"/>
                  <a:pt x="2927" y="8920"/>
                </a:cubicBezTo>
                <a:lnTo>
                  <a:pt x="2414" y="8920"/>
                </a:lnTo>
                <a:cubicBezTo>
                  <a:pt x="2365" y="8920"/>
                  <a:pt x="2322" y="8893"/>
                  <a:pt x="2301" y="8853"/>
                </a:cubicBezTo>
                <a:lnTo>
                  <a:pt x="2299" y="8850"/>
                </a:lnTo>
                <a:lnTo>
                  <a:pt x="2299" y="586"/>
                </a:lnTo>
                <a:lnTo>
                  <a:pt x="2301" y="583"/>
                </a:lnTo>
                <a:cubicBezTo>
                  <a:pt x="2322" y="543"/>
                  <a:pt x="2365" y="516"/>
                  <a:pt x="2414" y="516"/>
                </a:cubicBezTo>
                <a:close/>
                <a:moveTo>
                  <a:pt x="14621" y="375"/>
                </a:moveTo>
                <a:lnTo>
                  <a:pt x="15134" y="375"/>
                </a:lnTo>
                <a:cubicBezTo>
                  <a:pt x="15183" y="375"/>
                  <a:pt x="15226" y="402"/>
                  <a:pt x="15247" y="442"/>
                </a:cubicBezTo>
                <a:lnTo>
                  <a:pt x="15249" y="445"/>
                </a:lnTo>
                <a:lnTo>
                  <a:pt x="15249" y="8992"/>
                </a:lnTo>
                <a:lnTo>
                  <a:pt x="15247" y="8995"/>
                </a:lnTo>
                <a:cubicBezTo>
                  <a:pt x="15226" y="9035"/>
                  <a:pt x="15183" y="9062"/>
                  <a:pt x="15134" y="9062"/>
                </a:cubicBezTo>
                <a:lnTo>
                  <a:pt x="14621" y="9062"/>
                </a:lnTo>
                <a:cubicBezTo>
                  <a:pt x="14550" y="9062"/>
                  <a:pt x="14492" y="9004"/>
                  <a:pt x="14492" y="8933"/>
                </a:cubicBezTo>
                <a:lnTo>
                  <a:pt x="14492" y="8850"/>
                </a:lnTo>
                <a:lnTo>
                  <a:pt x="14496" y="8842"/>
                </a:lnTo>
                <a:cubicBezTo>
                  <a:pt x="14502" y="8826"/>
                  <a:pt x="14506" y="8809"/>
                  <a:pt x="14506" y="8791"/>
                </a:cubicBezTo>
                <a:lnTo>
                  <a:pt x="14506" y="645"/>
                </a:lnTo>
                <a:cubicBezTo>
                  <a:pt x="14506" y="627"/>
                  <a:pt x="14502" y="610"/>
                  <a:pt x="14496" y="594"/>
                </a:cubicBezTo>
                <a:lnTo>
                  <a:pt x="14492" y="586"/>
                </a:lnTo>
                <a:lnTo>
                  <a:pt x="14492" y="504"/>
                </a:lnTo>
                <a:cubicBezTo>
                  <a:pt x="14492" y="433"/>
                  <a:pt x="14550" y="375"/>
                  <a:pt x="14621" y="375"/>
                </a:cubicBezTo>
                <a:close/>
                <a:moveTo>
                  <a:pt x="1657" y="375"/>
                </a:moveTo>
                <a:lnTo>
                  <a:pt x="2170" y="375"/>
                </a:lnTo>
                <a:cubicBezTo>
                  <a:pt x="2241" y="375"/>
                  <a:pt x="2299" y="433"/>
                  <a:pt x="2299" y="504"/>
                </a:cubicBezTo>
                <a:lnTo>
                  <a:pt x="2299" y="586"/>
                </a:lnTo>
                <a:lnTo>
                  <a:pt x="2295" y="594"/>
                </a:lnTo>
                <a:cubicBezTo>
                  <a:pt x="2289" y="610"/>
                  <a:pt x="2285" y="627"/>
                  <a:pt x="2285" y="645"/>
                </a:cubicBezTo>
                <a:lnTo>
                  <a:pt x="2285" y="8791"/>
                </a:lnTo>
                <a:cubicBezTo>
                  <a:pt x="2285" y="8809"/>
                  <a:pt x="2289" y="8826"/>
                  <a:pt x="2295" y="8842"/>
                </a:cubicBezTo>
                <a:lnTo>
                  <a:pt x="2299" y="8850"/>
                </a:lnTo>
                <a:lnTo>
                  <a:pt x="2299" y="8933"/>
                </a:lnTo>
                <a:cubicBezTo>
                  <a:pt x="2299" y="9004"/>
                  <a:pt x="2241" y="9062"/>
                  <a:pt x="2170" y="9062"/>
                </a:cubicBezTo>
                <a:lnTo>
                  <a:pt x="1657" y="9062"/>
                </a:lnTo>
                <a:cubicBezTo>
                  <a:pt x="1608" y="9062"/>
                  <a:pt x="1565" y="9035"/>
                  <a:pt x="1544" y="8995"/>
                </a:cubicBezTo>
                <a:lnTo>
                  <a:pt x="1542" y="8992"/>
                </a:lnTo>
                <a:lnTo>
                  <a:pt x="1542" y="445"/>
                </a:lnTo>
                <a:lnTo>
                  <a:pt x="1544" y="442"/>
                </a:lnTo>
                <a:cubicBezTo>
                  <a:pt x="1565" y="402"/>
                  <a:pt x="1608" y="375"/>
                  <a:pt x="1657" y="375"/>
                </a:cubicBezTo>
                <a:close/>
                <a:moveTo>
                  <a:pt x="16149" y="0"/>
                </a:moveTo>
                <a:lnTo>
                  <a:pt x="16662" y="0"/>
                </a:lnTo>
                <a:cubicBezTo>
                  <a:pt x="16733" y="0"/>
                  <a:pt x="16791" y="58"/>
                  <a:pt x="16791" y="129"/>
                </a:cubicBezTo>
                <a:lnTo>
                  <a:pt x="16791" y="9308"/>
                </a:lnTo>
                <a:cubicBezTo>
                  <a:pt x="16791" y="9379"/>
                  <a:pt x="16733" y="9437"/>
                  <a:pt x="16662" y="9437"/>
                </a:cubicBezTo>
                <a:lnTo>
                  <a:pt x="16149" y="9437"/>
                </a:lnTo>
                <a:cubicBezTo>
                  <a:pt x="16078" y="9437"/>
                  <a:pt x="16020" y="9379"/>
                  <a:pt x="16020" y="9308"/>
                </a:cubicBezTo>
                <a:lnTo>
                  <a:pt x="16020" y="9122"/>
                </a:lnTo>
                <a:cubicBezTo>
                  <a:pt x="16020" y="9193"/>
                  <a:pt x="15962" y="9251"/>
                  <a:pt x="15891" y="9251"/>
                </a:cubicBezTo>
                <a:lnTo>
                  <a:pt x="15378" y="9251"/>
                </a:lnTo>
                <a:cubicBezTo>
                  <a:pt x="15307" y="9251"/>
                  <a:pt x="15249" y="9193"/>
                  <a:pt x="15249" y="9122"/>
                </a:cubicBezTo>
                <a:lnTo>
                  <a:pt x="15249" y="8992"/>
                </a:lnTo>
                <a:lnTo>
                  <a:pt x="15253" y="8984"/>
                </a:lnTo>
                <a:cubicBezTo>
                  <a:pt x="15259" y="8968"/>
                  <a:pt x="15263" y="8951"/>
                  <a:pt x="15263" y="8933"/>
                </a:cubicBezTo>
                <a:lnTo>
                  <a:pt x="15263" y="504"/>
                </a:lnTo>
                <a:cubicBezTo>
                  <a:pt x="15263" y="486"/>
                  <a:pt x="15259" y="469"/>
                  <a:pt x="15253" y="453"/>
                </a:cubicBezTo>
                <a:lnTo>
                  <a:pt x="15249" y="445"/>
                </a:lnTo>
                <a:lnTo>
                  <a:pt x="15249" y="315"/>
                </a:lnTo>
                <a:cubicBezTo>
                  <a:pt x="15249" y="244"/>
                  <a:pt x="15307" y="186"/>
                  <a:pt x="15378" y="186"/>
                </a:cubicBezTo>
                <a:lnTo>
                  <a:pt x="15891" y="186"/>
                </a:lnTo>
                <a:cubicBezTo>
                  <a:pt x="15962" y="186"/>
                  <a:pt x="16020" y="244"/>
                  <a:pt x="16020" y="315"/>
                </a:cubicBezTo>
                <a:lnTo>
                  <a:pt x="16020" y="129"/>
                </a:lnTo>
                <a:cubicBezTo>
                  <a:pt x="16020" y="58"/>
                  <a:pt x="16078" y="0"/>
                  <a:pt x="16149" y="0"/>
                </a:cubicBezTo>
                <a:close/>
                <a:moveTo>
                  <a:pt x="129" y="0"/>
                </a:moveTo>
                <a:lnTo>
                  <a:pt x="642" y="0"/>
                </a:lnTo>
                <a:cubicBezTo>
                  <a:pt x="713" y="0"/>
                  <a:pt x="771" y="58"/>
                  <a:pt x="771" y="129"/>
                </a:cubicBezTo>
                <a:lnTo>
                  <a:pt x="771" y="315"/>
                </a:lnTo>
                <a:cubicBezTo>
                  <a:pt x="771" y="244"/>
                  <a:pt x="829" y="186"/>
                  <a:pt x="900" y="186"/>
                </a:cubicBezTo>
                <a:lnTo>
                  <a:pt x="1413" y="186"/>
                </a:lnTo>
                <a:cubicBezTo>
                  <a:pt x="1484" y="186"/>
                  <a:pt x="1542" y="244"/>
                  <a:pt x="1542" y="315"/>
                </a:cubicBezTo>
                <a:lnTo>
                  <a:pt x="1542" y="445"/>
                </a:lnTo>
                <a:lnTo>
                  <a:pt x="1538" y="453"/>
                </a:lnTo>
                <a:cubicBezTo>
                  <a:pt x="1532" y="469"/>
                  <a:pt x="1528" y="486"/>
                  <a:pt x="1528" y="504"/>
                </a:cubicBezTo>
                <a:lnTo>
                  <a:pt x="1528" y="8933"/>
                </a:lnTo>
                <a:cubicBezTo>
                  <a:pt x="1528" y="8951"/>
                  <a:pt x="1532" y="8968"/>
                  <a:pt x="1538" y="8984"/>
                </a:cubicBezTo>
                <a:lnTo>
                  <a:pt x="1542" y="8992"/>
                </a:lnTo>
                <a:lnTo>
                  <a:pt x="1542" y="9122"/>
                </a:lnTo>
                <a:cubicBezTo>
                  <a:pt x="1542" y="9193"/>
                  <a:pt x="1484" y="9251"/>
                  <a:pt x="1413" y="9251"/>
                </a:cubicBezTo>
                <a:lnTo>
                  <a:pt x="900" y="9251"/>
                </a:lnTo>
                <a:cubicBezTo>
                  <a:pt x="829" y="9251"/>
                  <a:pt x="771" y="9193"/>
                  <a:pt x="771" y="9122"/>
                </a:cubicBezTo>
                <a:lnTo>
                  <a:pt x="771" y="9308"/>
                </a:lnTo>
                <a:cubicBezTo>
                  <a:pt x="771" y="9379"/>
                  <a:pt x="713" y="9437"/>
                  <a:pt x="642" y="9437"/>
                </a:cubicBezTo>
                <a:lnTo>
                  <a:pt x="129" y="9437"/>
                </a:lnTo>
                <a:cubicBezTo>
                  <a:pt x="58" y="9437"/>
                  <a:pt x="0" y="9379"/>
                  <a:pt x="0" y="9308"/>
                </a:cubicBezTo>
                <a:lnTo>
                  <a:pt x="0" y="129"/>
                </a:lnTo>
                <a:cubicBezTo>
                  <a:pt x="0" y="58"/>
                  <a:pt x="58" y="0"/>
                  <a:pt x="129" y="0"/>
                </a:cubicBezTo>
                <a:close/>
              </a:path>
            </a:pathLst>
          </a:custGeom>
        </p:spPr>
      </p:pic>
      <p:grpSp>
        <p:nvGrpSpPr>
          <p:cNvPr id="9" name="Group 8"/>
          <p:cNvGrpSpPr/>
          <p:nvPr/>
        </p:nvGrpSpPr>
        <p:grpSpPr>
          <a:xfrm>
            <a:off x="4399674" y="1295443"/>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2" name="TextBox 39"/>
          <p:cNvSpPr txBox="1"/>
          <p:nvPr/>
        </p:nvSpPr>
        <p:spPr>
          <a:xfrm>
            <a:off x="2562171" y="1189397"/>
            <a:ext cx="2089150" cy="861774"/>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13" name="TextBox 16"/>
          <p:cNvSpPr txBox="1"/>
          <p:nvPr/>
        </p:nvSpPr>
        <p:spPr>
          <a:xfrm>
            <a:off x="4381599" y="1278890"/>
            <a:ext cx="730394"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Rounded Rectangle 13"/>
          <p:cNvSpPr/>
          <p:nvPr/>
        </p:nvSpPr>
        <p:spPr>
          <a:xfrm>
            <a:off x="4040406" y="4113361"/>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565964" y="4148904"/>
            <a:ext cx="4712984" cy="521970"/>
          </a:xfrm>
          <a:prstGeom prst="rect">
            <a:avLst/>
          </a:prstGeom>
          <a:noFill/>
        </p:spPr>
        <p:txBody>
          <a:bodyPr wrap="square" rtlCol="0">
            <a:spAutoFit/>
          </a:bodyPr>
          <a:lstStyle/>
          <a:p>
            <a:r>
              <a:rPr lang="en-US" sz="2800" b="1" dirty="0">
                <a:solidFill>
                  <a:schemeClr val="bg1"/>
                </a:solidFill>
              </a:rPr>
              <a:t>LESSON 4: COMMUNICATION</a:t>
            </a:r>
          </a:p>
        </p:txBody>
      </p:sp>
      <p:grpSp>
        <p:nvGrpSpPr>
          <p:cNvPr id="16" name="Group 15"/>
          <p:cNvGrpSpPr/>
          <p:nvPr/>
        </p:nvGrpSpPr>
        <p:grpSpPr>
          <a:xfrm>
            <a:off x="3495938" y="3944431"/>
            <a:ext cx="990895" cy="941618"/>
            <a:chOff x="2766630" y="1746890"/>
            <a:chExt cx="990895" cy="941618"/>
          </a:xfrm>
        </p:grpSpPr>
        <p:pic>
          <p:nvPicPr>
            <p:cNvPr id="18" name="Picture 1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7"/>
            <a:srcRect t="5582"/>
            <a:stretch>
              <a:fillRect/>
            </a:stretch>
          </p:blipFill>
          <p:spPr>
            <a:xfrm>
              <a:off x="2906617" y="1968106"/>
              <a:ext cx="710920" cy="499184"/>
            </a:xfrm>
            <a:prstGeom prst="rect">
              <a:avLst/>
            </a:prstGeom>
          </p:spPr>
        </p:pic>
      </p:grpSp>
      <p:sp>
        <p:nvSpPr>
          <p:cNvPr id="3" name="TextBox 40"/>
          <p:cNvSpPr txBox="1"/>
          <p:nvPr/>
        </p:nvSpPr>
        <p:spPr>
          <a:xfrm>
            <a:off x="2237740" y="2287905"/>
            <a:ext cx="8379460" cy="1630045"/>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5000" b="1" dirty="0">
                <a:solidFill>
                  <a:schemeClr val="accent5">
                    <a:lumMod val="20000"/>
                    <a:lumOff val="80000"/>
                  </a:schemeClr>
                </a:solidFill>
                <a:effectLst>
                  <a:outerShdw blurRad="63500" sx="102000" sy="102000" algn="ctr" rotWithShape="0">
                    <a:prstClr val="black">
                      <a:alpha val="40000"/>
                    </a:prstClr>
                  </a:outerShdw>
                </a:effectLst>
                <a:latin typeface="Myriad Pro" pitchFamily="34" charset="0"/>
              </a:rPr>
              <a:t>REMEMBERING THE PAST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52"/>
                                        </p:tgtEl>
                                      </p:cBhvr>
                                    </p:cmd>
                                  </p:childTnLst>
                                </p:cTn>
                              </p:par>
                              <p:par>
                                <p:cTn id="7" presetID="42"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1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p:tgtEl>
                                          <p:spTgt spid="12"/>
                                        </p:tgtEl>
                                        <p:attrNameLst>
                                          <p:attrName>ppt_y</p:attrName>
                                        </p:attrNameLst>
                                      </p:cBhvr>
                                      <p:tavLst>
                                        <p:tav tm="0">
                                          <p:val>
                                            <p:strVal val="#ppt_y+#ppt_h*1.125000"/>
                                          </p:val>
                                        </p:tav>
                                        <p:tav tm="100000">
                                          <p:val>
                                            <p:strVal val="#ppt_y"/>
                                          </p:val>
                                        </p:tav>
                                      </p:tavLst>
                                    </p:anim>
                                    <p:animEffect transition="in" filter="wipe(up)">
                                      <p:cBhvr>
                                        <p:cTn id="29" dur="500"/>
                                        <p:tgtEl>
                                          <p:spTgt spid="12"/>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p:tgtEl>
                                          <p:spTgt spid="13"/>
                                        </p:tgtEl>
                                        <p:attrNameLst>
                                          <p:attrName>ppt_y</p:attrName>
                                        </p:attrNameLst>
                                      </p:cBhvr>
                                      <p:tavLst>
                                        <p:tav tm="0">
                                          <p:val>
                                            <p:strVal val="#ppt_y+#ppt_h*1.125000"/>
                                          </p:val>
                                        </p:tav>
                                        <p:tav tm="100000">
                                          <p:val>
                                            <p:strVal val="#ppt_y"/>
                                          </p:val>
                                        </p:tav>
                                      </p:tavLst>
                                    </p:anim>
                                    <p:animEffect transition="in" filter="wipe(up)">
                                      <p:cBhvr>
                                        <p:cTn id="33" dur="500"/>
                                        <p:tgtEl>
                                          <p:spTgt spid="13"/>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p:tgtEl>
                                          <p:spTgt spid="3"/>
                                        </p:tgtEl>
                                        <p:attrNameLst>
                                          <p:attrName>ppt_y</p:attrName>
                                        </p:attrNameLst>
                                      </p:cBhvr>
                                      <p:tavLst>
                                        <p:tav tm="0">
                                          <p:val>
                                            <p:strVal val="#ppt_y+#ppt_h*1.125000"/>
                                          </p:val>
                                        </p:tav>
                                        <p:tav tm="100000">
                                          <p:val>
                                            <p:strVal val="#ppt_y"/>
                                          </p:val>
                                        </p:tav>
                                      </p:tavLst>
                                    </p:anim>
                                    <p:animEffect transition="in" filter="wipe(up)">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8" repeatCount="indefinite" fill="remove" display="0">
                  <p:stCondLst>
                    <p:cond delay="indefinite"/>
                  </p:stCondLst>
                </p:cTn>
                <p:tgtEl>
                  <p:spTgt spid="52"/>
                </p:tgtEl>
              </p:cMediaNode>
            </p:video>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52"/>
                                        </p:tgtEl>
                                      </p:cBhvr>
                                    </p:cmd>
                                  </p:childTnLst>
                                </p:cTn>
                              </p:par>
                            </p:childTnLst>
                          </p:cTn>
                        </p:par>
                      </p:childTnLst>
                    </p:cTn>
                  </p:par>
                </p:childTnLst>
              </p:cTn>
              <p:nextCondLst>
                <p:cond evt="onClick" delay="0">
                  <p:tgtEl>
                    <p:spTgt spid="52"/>
                  </p:tgtEl>
                </p:cond>
              </p:nextCondLst>
            </p:seq>
          </p:childTnLst>
        </p:cTn>
      </p:par>
    </p:tnLst>
    <p:bldLst>
      <p:bldP spid="12" grpId="0"/>
      <p:bldP spid="12" grpId="1"/>
      <p:bldP spid="13" grpId="0"/>
      <p:bldP spid="13" grpId="1"/>
      <p:bldP spid="14" grpId="0" animBg="1"/>
      <p:bldP spid="14" grpId="1" animBg="1"/>
      <p:bldP spid="15" grpId="0"/>
      <p:bldP spid="15" grpId="1"/>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666750" y="2929430"/>
            <a:ext cx="11123295" cy="2554545"/>
          </a:xfrm>
          <a:prstGeom prst="rect">
            <a:avLst/>
          </a:prstGeom>
          <a:solidFill>
            <a:srgbClr val="3AA6B9"/>
          </a:solidFill>
          <a:ln w="9525">
            <a:noFill/>
          </a:ln>
        </p:spPr>
        <p:txBody>
          <a:bodyPr wrap="square">
            <a:spAutoFit/>
          </a:bodyPr>
          <a:lstStyle/>
          <a:p>
            <a:pPr marL="635" indent="-635" algn="just"/>
            <a:r>
              <a:rPr lang="en-US" sz="4000" b="1" dirty="0">
                <a:solidFill>
                  <a:schemeClr val="bg1"/>
                </a:solidFill>
                <a:latin typeface="Calibri" panose="020F0502020204030204" pitchFamily="34" charset="0"/>
                <a:cs typeface="Calibri" panose="020F0502020204030204" pitchFamily="34" charset="0"/>
              </a:rPr>
              <a:t>You can begin your talk like this: </a:t>
            </a:r>
            <a:endParaRPr lang="en-US" sz="4000" b="1" i="1" dirty="0">
              <a:solidFill>
                <a:schemeClr val="bg1"/>
              </a:solidFill>
              <a:latin typeface="Calibri" panose="020F0502020204030204" pitchFamily="34" charset="0"/>
              <a:cs typeface="Calibri" panose="020F0502020204030204" pitchFamily="34" charset="0"/>
            </a:endParaRPr>
          </a:p>
          <a:p>
            <a:pPr marL="635" indent="-635"/>
            <a:r>
              <a:rPr lang="en-US" sz="4000" b="0" i="1" dirty="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a:t>
            </a:r>
          </a:p>
        </p:txBody>
      </p:sp>
      <p:sp>
        <p:nvSpPr>
          <p:cNvPr id="6"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7" name="Text Box 6"/>
          <p:cNvSpPr txBox="1"/>
          <p:nvPr/>
        </p:nvSpPr>
        <p:spPr>
          <a:xfrm>
            <a:off x="666750" y="7192645"/>
            <a:ext cx="11123295" cy="4399915"/>
          </a:xfrm>
          <a:prstGeom prst="rect">
            <a:avLst/>
          </a:prstGeom>
          <a:solidFill>
            <a:srgbClr val="3AA6B9"/>
          </a:solidFill>
          <a:ln w="9525">
            <a:noFill/>
          </a:ln>
        </p:spPr>
        <p:txBody>
          <a:bodyPr wrap="square">
            <a:spAutoFit/>
          </a:bodyPr>
          <a:lstStyle/>
          <a:p>
            <a:pPr marL="635" indent="-635" algn="just"/>
            <a:r>
              <a:rPr lang="en-US" sz="3500" b="1">
                <a:solidFill>
                  <a:schemeClr val="bg1"/>
                </a:solidFill>
                <a:latin typeface="Calibri" panose="020F0502020204030204" pitchFamily="34" charset="0"/>
                <a:cs typeface="Calibri" panose="020F0502020204030204" pitchFamily="34" charset="0"/>
              </a:rPr>
              <a:t>Sample Answers:</a:t>
            </a:r>
            <a:endParaRPr lang="en-US" sz="3500" b="0">
              <a:solidFill>
                <a:schemeClr val="bg1"/>
              </a:solidFill>
              <a:latin typeface="Calibri" panose="020F0502020204030204" pitchFamily="34" charset="0"/>
              <a:cs typeface="Calibri" panose="020F0502020204030204" pitchFamily="34" charset="0"/>
            </a:endParaRPr>
          </a:p>
          <a:p>
            <a:pPr marL="635" indent="-635" algn="just"/>
            <a:r>
              <a:rPr lang="en-US" sz="3500" b="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We gather around the kitchen table, rolling out dough and decorating cakes with colorful sprinkles and frosting. We share funny stories, create memories that will last a lifetime. These traditions are precious to us, connecting us to our past and shaping our future.</a:t>
            </a:r>
          </a:p>
        </p:txBody>
      </p:sp>
      <p:sp>
        <p:nvSpPr>
          <p:cNvPr id="4" name="TextBox 3">
            <a:extLst>
              <a:ext uri="{FF2B5EF4-FFF2-40B4-BE49-F238E27FC236}">
                <a16:creationId xmlns:a16="http://schemas.microsoft.com/office/drawing/2014/main" id="{5619B181-6911-98E9-0B21-D9229B7AACAE}"/>
              </a:ext>
            </a:extLst>
          </p:cNvPr>
          <p:cNvSpPr txBox="1"/>
          <p:nvPr/>
        </p:nvSpPr>
        <p:spPr>
          <a:xfrm>
            <a:off x="1080708" y="1012769"/>
            <a:ext cx="10888345" cy="1569660"/>
          </a:xfrm>
          <a:prstGeom prst="rect">
            <a:avLst/>
          </a:prstGeom>
          <a:noFill/>
          <a:effectLst/>
        </p:spPr>
        <p:txBody>
          <a:bodyPr wrap="square" rtlCol="0">
            <a:spAutoFit/>
          </a:bodyPr>
          <a:lstStyle/>
          <a:p>
            <a:pPr algn="just"/>
            <a:r>
              <a:rPr lang="en-US" sz="3200" b="1" dirty="0">
                <a:effectLst/>
                <a:latin typeface="Calibri (Body)"/>
                <a:ea typeface="ChronicaPro-Bold"/>
              </a:rPr>
              <a:t>Work in groups. Give a short talk about one of the things in 4 that you and your family do to preserve traditions</a:t>
            </a:r>
            <a:r>
              <a:rPr lang="en-US" sz="3200" b="1" dirty="0">
                <a:solidFill>
                  <a:srgbClr val="000000"/>
                </a:solidFill>
                <a:effectLst/>
                <a:latin typeface="Calibri (Body)"/>
                <a:ea typeface="Times New Roman" panose="02020603050405020304" pitchFamily="18" charset="0"/>
              </a:rPr>
              <a:t>, for example celebrating family members’ birthday</a:t>
            </a:r>
            <a:r>
              <a:rPr lang="en-US" sz="3200" b="1" dirty="0">
                <a:solidFill>
                  <a:schemeClr val="tx1"/>
                </a:solidFill>
                <a:effectLst>
                  <a:glow rad="88900">
                    <a:schemeClr val="bg1"/>
                  </a:glow>
                </a:effectLst>
                <a:latin typeface="Calibri (Body)"/>
                <a:cs typeface="Arial" panose="020B0604020202020204" pitchFamily="34"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631605" y="2661507"/>
            <a:ext cx="11123295" cy="4154984"/>
          </a:xfrm>
          <a:prstGeom prst="rect">
            <a:avLst/>
          </a:prstGeom>
          <a:solidFill>
            <a:srgbClr val="3AA6B9"/>
          </a:solidFill>
          <a:ln w="9525">
            <a:noFill/>
          </a:ln>
        </p:spPr>
        <p:txBody>
          <a:bodyPr wrap="square">
            <a:spAutoFit/>
          </a:bodyPr>
          <a:lstStyle/>
          <a:p>
            <a:pPr marL="635" indent="-635" algn="just"/>
            <a:r>
              <a:rPr lang="en-US" sz="3300" b="1" dirty="0">
                <a:solidFill>
                  <a:schemeClr val="bg1"/>
                </a:solidFill>
                <a:latin typeface="Calibri" panose="020F0502020204030204" pitchFamily="34" charset="0"/>
                <a:cs typeface="Calibri" panose="020F0502020204030204" pitchFamily="34" charset="0"/>
              </a:rPr>
              <a:t>Sample Answers:</a:t>
            </a:r>
            <a:endParaRPr lang="en-US" sz="3300" b="0" dirty="0">
              <a:solidFill>
                <a:schemeClr val="bg1"/>
              </a:solidFill>
              <a:latin typeface="Calibri" panose="020F0502020204030204" pitchFamily="34" charset="0"/>
              <a:cs typeface="Calibri" panose="020F0502020204030204" pitchFamily="34" charset="0"/>
            </a:endParaRPr>
          </a:p>
          <a:p>
            <a:pPr marL="635" indent="-635" algn="just"/>
            <a:r>
              <a:rPr lang="en-US" sz="3300" b="0" dirty="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We gather around the kitchen table, rolling out dough and decorating cakes with colorful sprinkles and frosting. We share funny stories, create memories that will last a lifetime. These traditions are precious to us, connecting us to our past and shaping our future.</a:t>
            </a:r>
          </a:p>
        </p:txBody>
      </p:sp>
      <p:sp>
        <p:nvSpPr>
          <p:cNvPr id="3"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2" name="TextBox 1">
            <a:extLst>
              <a:ext uri="{FF2B5EF4-FFF2-40B4-BE49-F238E27FC236}">
                <a16:creationId xmlns:a16="http://schemas.microsoft.com/office/drawing/2014/main" id="{1710E67A-9B8D-4042-0A95-23C0B7602A42}"/>
              </a:ext>
            </a:extLst>
          </p:cNvPr>
          <p:cNvSpPr txBox="1"/>
          <p:nvPr/>
        </p:nvSpPr>
        <p:spPr>
          <a:xfrm>
            <a:off x="1080708" y="1012769"/>
            <a:ext cx="10888345" cy="1569660"/>
          </a:xfrm>
          <a:prstGeom prst="rect">
            <a:avLst/>
          </a:prstGeom>
          <a:noFill/>
          <a:effectLst/>
        </p:spPr>
        <p:txBody>
          <a:bodyPr wrap="square" rtlCol="0">
            <a:spAutoFit/>
          </a:bodyPr>
          <a:lstStyle/>
          <a:p>
            <a:pPr algn="just"/>
            <a:r>
              <a:rPr lang="en-US" sz="3200" b="1" dirty="0">
                <a:effectLst/>
                <a:latin typeface="Calibri (Body)"/>
                <a:ea typeface="ChronicaPro-Bold"/>
              </a:rPr>
              <a:t>Work in groups. Give a short talk about one of the things in 4 that you and your family do to preserve traditions</a:t>
            </a:r>
            <a:r>
              <a:rPr lang="en-US" sz="3200" b="1" dirty="0">
                <a:solidFill>
                  <a:srgbClr val="000000"/>
                </a:solidFill>
                <a:effectLst/>
                <a:latin typeface="Calibri (Body)"/>
                <a:ea typeface="Times New Roman" panose="02020603050405020304" pitchFamily="18" charset="0"/>
              </a:rPr>
              <a:t>, for example celebrating family members’ birthday</a:t>
            </a:r>
            <a:r>
              <a:rPr lang="en-US" sz="3200" b="1" dirty="0">
                <a:solidFill>
                  <a:schemeClr val="tx1"/>
                </a:solidFill>
                <a:effectLst>
                  <a:glow rad="88900">
                    <a:schemeClr val="bg1"/>
                  </a:glow>
                </a:effectLst>
                <a:latin typeface="Calibri (Body)"/>
                <a:cs typeface="Arial" panose="020B0604020202020204" pitchFamily="34"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74F30-C892-AA72-3D9E-72ECC9A71042}"/>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8C20295E-2977-7672-0870-C686C9F3EFB7}"/>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1DF819F5-C42E-0F3B-6ACC-EEB55ADE61F0}"/>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F9592AA0-6F53-B062-6B32-18863DED7E9E}"/>
              </a:ext>
            </a:extLst>
          </p:cNvPr>
          <p:cNvSpPr/>
          <p:nvPr/>
        </p:nvSpPr>
        <p:spPr>
          <a:xfrm>
            <a:off x="44302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9D93A831-1426-D1DA-BEFB-99AB523C24D7}"/>
              </a:ext>
            </a:extLst>
          </p:cNvPr>
          <p:cNvSpPr/>
          <p:nvPr/>
        </p:nvSpPr>
        <p:spPr>
          <a:xfrm>
            <a:off x="2089706" y="2232660"/>
            <a:ext cx="2471420"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a:extLst>
              <a:ext uri="{FF2B5EF4-FFF2-40B4-BE49-F238E27FC236}">
                <a16:creationId xmlns:a16="http://schemas.microsoft.com/office/drawing/2014/main" id="{CD32694C-1101-AEA8-F7AB-C79ABAC003CD}"/>
              </a:ext>
            </a:extLst>
          </p:cNvPr>
          <p:cNvSpPr/>
          <p:nvPr/>
        </p:nvSpPr>
        <p:spPr>
          <a:xfrm>
            <a:off x="16882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OUR FAMILIES KEEP </a:t>
            </a:r>
          </a:p>
          <a:p>
            <a:pPr algn="ctr"/>
            <a:r>
              <a:rPr lang="en-US" b="1" dirty="0">
                <a:solidFill>
                  <a:schemeClr val="tx1"/>
                </a:solidFill>
              </a:rPr>
              <a:t>TRADITIONS ALIVE</a:t>
            </a:r>
          </a:p>
        </p:txBody>
      </p:sp>
      <p:sp>
        <p:nvSpPr>
          <p:cNvPr id="20" name="Rectangle 19">
            <a:extLst>
              <a:ext uri="{FF2B5EF4-FFF2-40B4-BE49-F238E27FC236}">
                <a16:creationId xmlns:a16="http://schemas.microsoft.com/office/drawing/2014/main" id="{AFDE4DE5-515F-DA3F-1597-871D907477FB}"/>
              </a:ext>
            </a:extLst>
          </p:cNvPr>
          <p:cNvSpPr/>
          <p:nvPr/>
        </p:nvSpPr>
        <p:spPr>
          <a:xfrm>
            <a:off x="5267960" y="1163320"/>
            <a:ext cx="6845382"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a:t>
            </a:r>
            <a:r>
              <a:rPr lang="en-US" altLang="en-GB" dirty="0">
                <a:solidFill>
                  <a:schemeClr val="tx1"/>
                </a:solidFill>
              </a:rPr>
              <a:t>Brainstorming</a:t>
            </a:r>
            <a:endParaRPr lang="en-GB" dirty="0">
              <a:solidFill>
                <a:schemeClr val="tx1"/>
              </a:solidFill>
            </a:endParaRPr>
          </a:p>
          <a:p>
            <a:r>
              <a:rPr lang="en-GB" dirty="0">
                <a:solidFill>
                  <a:schemeClr val="tx1"/>
                </a:solidFill>
              </a:rPr>
              <a:t>  Option 2: </a:t>
            </a:r>
            <a:r>
              <a:rPr lang="en-US" dirty="0">
                <a:solidFill>
                  <a:schemeClr val="tx1"/>
                </a:solidFill>
              </a:rPr>
              <a:t>Word Scramble</a:t>
            </a:r>
          </a:p>
        </p:txBody>
      </p:sp>
      <p:sp>
        <p:nvSpPr>
          <p:cNvPr id="21" name="Rectangle 20">
            <a:extLst>
              <a:ext uri="{FF2B5EF4-FFF2-40B4-BE49-F238E27FC236}">
                <a16:creationId xmlns:a16="http://schemas.microsoft.com/office/drawing/2014/main" id="{1212C8D8-AB66-834D-CC44-2303359097AA}"/>
              </a:ext>
            </a:extLst>
          </p:cNvPr>
          <p:cNvSpPr/>
          <p:nvPr/>
        </p:nvSpPr>
        <p:spPr>
          <a:xfrm>
            <a:off x="5267959" y="1976720"/>
            <a:ext cx="6845382"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Vocabulary</a:t>
            </a:r>
          </a:p>
          <a:p>
            <a:pPr marR="0" indent="0" algn="just">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ask 1: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Listen and read the conversations. Pay attention to the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highlighted parts.</a:t>
            </a:r>
          </a:p>
          <a:p>
            <a:pPr marR="0" indent="0" algn="just">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a:t>
            </a:r>
            <a:r>
              <a:rPr lang="vi-VN"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Work in pairs. Make similar conversations to express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thanks and respond in the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following</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situations</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t>
            </a:r>
            <a:endPar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a:extLst>
              <a:ext uri="{FF2B5EF4-FFF2-40B4-BE49-F238E27FC236}">
                <a16:creationId xmlns:a16="http://schemas.microsoft.com/office/drawing/2014/main" id="{A9FB496C-C320-4EFE-CC9A-6A235BBB1E3B}"/>
              </a:ext>
            </a:extLst>
          </p:cNvPr>
          <p:cNvSpPr/>
          <p:nvPr/>
        </p:nvSpPr>
        <p:spPr>
          <a:xfrm>
            <a:off x="5267959" y="3572082"/>
            <a:ext cx="6845382" cy="184874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Read the passage and complete the table.</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Ask and answer about how your family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observes customs and traditions.</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Task</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5: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groups. Give a short talk about one of the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things in 4 that you and your family do to preserve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traditions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for</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example</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celebrating</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family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members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birthday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991CC330-CF51-7EA0-19F0-2E57748178A5}"/>
              </a:ext>
            </a:extLst>
          </p:cNvPr>
          <p:cNvCxnSpPr>
            <a:cxnSpLocks/>
            <a:stCxn id="16" idx="3"/>
            <a:endCxn id="17" idx="0"/>
          </p:cNvCxnSpPr>
          <p:nvPr/>
        </p:nvCxnSpPr>
        <p:spPr>
          <a:xfrm>
            <a:off x="2278935" y="1409153"/>
            <a:ext cx="1046481" cy="82350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88A726EB-5ABF-0A9A-EF6B-ECCAB8C10F70}"/>
              </a:ext>
            </a:extLst>
          </p:cNvPr>
          <p:cNvCxnSpPr>
            <a:cxnSpLocks/>
            <a:stCxn id="17" idx="1"/>
            <a:endCxn id="18" idx="0"/>
          </p:cNvCxnSpPr>
          <p:nvPr/>
        </p:nvCxnSpPr>
        <p:spPr>
          <a:xfrm rot="10800000" flipV="1">
            <a:off x="1582072" y="2541588"/>
            <a:ext cx="507634" cy="121253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BD521B59-CFE2-5A55-9051-A1364E2DD37E}"/>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a:extLst>
              <a:ext uri="{FF2B5EF4-FFF2-40B4-BE49-F238E27FC236}">
                <a16:creationId xmlns:a16="http://schemas.microsoft.com/office/drawing/2014/main" id="{4292073B-1E32-EA0F-0CBC-D849AC1B8656}"/>
              </a:ext>
            </a:extLst>
          </p:cNvPr>
          <p:cNvSpPr/>
          <p:nvPr/>
        </p:nvSpPr>
        <p:spPr>
          <a:xfrm>
            <a:off x="2725211" y="542973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a:extLst>
              <a:ext uri="{FF2B5EF4-FFF2-40B4-BE49-F238E27FC236}">
                <a16:creationId xmlns:a16="http://schemas.microsoft.com/office/drawing/2014/main" id="{6BE2F61B-F727-F059-0A9E-3E68FDE373DE}"/>
              </a:ext>
            </a:extLst>
          </p:cNvPr>
          <p:cNvCxnSpPr>
            <a:stCxn id="18" idx="3"/>
            <a:endCxn id="27" idx="0"/>
          </p:cNvCxnSpPr>
          <p:nvPr/>
        </p:nvCxnSpPr>
        <p:spPr>
          <a:xfrm>
            <a:off x="2995215" y="4055110"/>
            <a:ext cx="648335" cy="13747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a:extLst>
              <a:ext uri="{FF2B5EF4-FFF2-40B4-BE49-F238E27FC236}">
                <a16:creationId xmlns:a16="http://schemas.microsoft.com/office/drawing/2014/main" id="{FCA59F8D-528A-4092-879E-01CBB5DDA11E}"/>
              </a:ext>
            </a:extLst>
          </p:cNvPr>
          <p:cNvSpPr/>
          <p:nvPr/>
        </p:nvSpPr>
        <p:spPr>
          <a:xfrm>
            <a:off x="5267959" y="5642051"/>
            <a:ext cx="6845381"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  Wrap-up</a:t>
            </a:r>
          </a:p>
          <a:p>
            <a:pPr indent="0">
              <a:buFont typeface="Arial" panose="020B0604020202020204" pitchFamily="34" charset="0"/>
              <a:buNone/>
            </a:pPr>
            <a:r>
              <a:rPr lang="en-US" dirty="0">
                <a:solidFill>
                  <a:schemeClr val="tx1"/>
                </a:solidFill>
              </a:rPr>
              <a:t>  Homework</a:t>
            </a:r>
            <a:endParaRPr lang="en-GB" dirty="0">
              <a:solidFill>
                <a:schemeClr val="tx1"/>
              </a:solidFill>
            </a:endParaRPr>
          </a:p>
        </p:txBody>
      </p:sp>
      <p:sp>
        <p:nvSpPr>
          <p:cNvPr id="30" name="Rounded Rectangle 29">
            <a:extLst>
              <a:ext uri="{FF2B5EF4-FFF2-40B4-BE49-F238E27FC236}">
                <a16:creationId xmlns:a16="http://schemas.microsoft.com/office/drawing/2014/main" id="{A34E2F58-B0B5-B812-7CAF-218DEBFB1AC9}"/>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BF78CFF-5EF5-0FC5-79D3-23C5EA57FC89}"/>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a:extLst>
              <a:ext uri="{FF2B5EF4-FFF2-40B4-BE49-F238E27FC236}">
                <a16:creationId xmlns:a16="http://schemas.microsoft.com/office/drawing/2014/main" id="{A2C9A5D0-A869-C55A-546A-E1C6B835CC97}"/>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05BBB560-555B-C8E7-8148-E0F6AEEAEC31}"/>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8AF2A60E-F246-0446-9542-11FC74F239E7}"/>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849FADFB-9702-99E3-FD54-2389473C936A}"/>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0CDC6939-F8D8-1E1F-3DE8-F0C3F8FC371F}"/>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52FE259D-3442-B57E-9359-655DE74607DB}"/>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80E7E00A-7117-D60C-3E8D-95C1006A724B}"/>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300B5CBC-ADA2-2940-C456-875971AEBAEC}"/>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283BCF6A-8566-C095-F1F7-ECAC934565BB}"/>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800038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Know how to thank and respond;</a:t>
            </a:r>
          </a:p>
          <a:p>
            <a:pPr marL="457200" indent="-457200">
              <a:lnSpc>
                <a:spcPct val="150000"/>
              </a:lnSpc>
              <a:buFont typeface="Wingdings" panose="05000000000000000000" pitchFamily="2" charset="2"/>
              <a:buChar char="ü"/>
            </a:pPr>
            <a:r>
              <a:rPr lang="en-US" sz="3600" dirty="0"/>
              <a:t>Talk </a:t>
            </a:r>
            <a:r>
              <a:rPr lang="en-US" sz="3600" dirty="0">
                <a:sym typeface="+mn-ea"/>
              </a:rPr>
              <a:t>how to keep traditions alive.</a:t>
            </a:r>
          </a:p>
          <a:p>
            <a:pPr indent="0">
              <a:lnSpc>
                <a:spcPct val="150000"/>
              </a:lnSpc>
              <a:buFont typeface="Wingdings" panose="05000000000000000000" pitchFamily="2" charset="2"/>
              <a:buNone/>
            </a:pPr>
            <a:endParaRPr lang="en-US" sz="3600" dirty="0"/>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2590370"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9146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nSpc>
                <a:spcPct val="150000"/>
              </a:lnSpc>
              <a:buFont typeface="Courier New" panose="02070309020205020404" pitchFamily="49" charset="0"/>
              <a:buChar char="o"/>
            </a:pPr>
            <a:r>
              <a:rPr lang="en-US" sz="3600" dirty="0"/>
              <a:t>Know how to thank and respond;</a:t>
            </a:r>
          </a:p>
          <a:p>
            <a:pPr marL="457200" indent="-457200">
              <a:lnSpc>
                <a:spcPct val="150000"/>
              </a:lnSpc>
              <a:buFont typeface="Courier New" panose="02070309020205020404" pitchFamily="49" charset="0"/>
              <a:buChar char="o"/>
            </a:pPr>
            <a:r>
              <a:rPr lang="en-US" sz="3600" dirty="0"/>
              <a:t>Talk how to keep traditions alive.</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44302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08970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p:cNvSpPr/>
          <p:nvPr/>
        </p:nvSpPr>
        <p:spPr>
          <a:xfrm>
            <a:off x="16882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OUR FAMILIES KEEP </a:t>
            </a:r>
          </a:p>
          <a:p>
            <a:pPr algn="ctr"/>
            <a:r>
              <a:rPr lang="en-US" b="1" dirty="0">
                <a:solidFill>
                  <a:schemeClr val="tx1"/>
                </a:solidFill>
              </a:rPr>
              <a:t>TRADITIONS ALIVE</a:t>
            </a:r>
          </a:p>
        </p:txBody>
      </p:sp>
      <p:sp>
        <p:nvSpPr>
          <p:cNvPr id="20" name="Rectangle 19"/>
          <p:cNvSpPr/>
          <p:nvPr/>
        </p:nvSpPr>
        <p:spPr>
          <a:xfrm>
            <a:off x="5267960" y="1163320"/>
            <a:ext cx="6845382"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a:t>
            </a:r>
            <a:r>
              <a:rPr lang="en-US" altLang="en-GB" dirty="0">
                <a:solidFill>
                  <a:schemeClr val="tx1"/>
                </a:solidFill>
              </a:rPr>
              <a:t>Brainstorming</a:t>
            </a:r>
            <a:endParaRPr lang="en-GB" dirty="0">
              <a:solidFill>
                <a:schemeClr val="tx1"/>
              </a:solidFill>
            </a:endParaRPr>
          </a:p>
          <a:p>
            <a:r>
              <a:rPr lang="en-GB" dirty="0">
                <a:solidFill>
                  <a:schemeClr val="tx1"/>
                </a:solidFill>
              </a:rPr>
              <a:t>  Option 2: </a:t>
            </a:r>
            <a:r>
              <a:rPr lang="en-US" dirty="0">
                <a:solidFill>
                  <a:schemeClr val="tx1"/>
                </a:solidFill>
              </a:rPr>
              <a:t>Word Scramble</a:t>
            </a:r>
          </a:p>
        </p:txBody>
      </p:sp>
      <p:sp>
        <p:nvSpPr>
          <p:cNvPr id="21" name="Rectangle 20"/>
          <p:cNvSpPr/>
          <p:nvPr/>
        </p:nvSpPr>
        <p:spPr>
          <a:xfrm>
            <a:off x="5267959" y="1976720"/>
            <a:ext cx="6845382"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Vocabulary</a:t>
            </a:r>
          </a:p>
          <a:p>
            <a:pPr marR="0" indent="0" algn="just">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ask 1: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Listen and read the conversations. Pay attention to the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highlighted parts.</a:t>
            </a:r>
          </a:p>
          <a:p>
            <a:pPr marR="0" indent="0" algn="just">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a:t>
            </a:r>
            <a:r>
              <a:rPr lang="vi-VN"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Work in pairs. Make similar conversations to express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thanks and respond in the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following</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situations</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t>
            </a:r>
            <a:endPar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267959" y="3572082"/>
            <a:ext cx="6845382" cy="184874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Read the passage and complete the table.</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Ask and answer about how your family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observes customs and traditions.</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Task</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5: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groups. Give a short talk about one of the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things in 4 that you and your family do to preserve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traditions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for</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example</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celebrating</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family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members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birthday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27893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2073" y="2765108"/>
            <a:ext cx="507633" cy="9890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725211" y="542973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95215" y="4055110"/>
            <a:ext cx="648335" cy="13747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267959" y="5642051"/>
            <a:ext cx="6845381"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  Wrap-up</a:t>
            </a:r>
          </a:p>
          <a:p>
            <a:pPr indent="0">
              <a:buFont typeface="Arial" panose="020B0604020202020204" pitchFamily="34" charset="0"/>
              <a:buNone/>
            </a:pPr>
            <a:r>
              <a:rPr lang="en-US" dirty="0">
                <a:solidFill>
                  <a:schemeClr val="tx1"/>
                </a:solidFill>
              </a:rPr>
              <a:t>  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194945" y="1075690"/>
            <a:ext cx="7990205" cy="1353820"/>
          </a:xfrm>
          <a:prstGeom prst="rect">
            <a:avLst/>
          </a:prstGeom>
          <a:noFill/>
        </p:spPr>
        <p:txBody>
          <a:bodyPr wrap="square">
            <a:noAutofit/>
          </a:bodyPr>
          <a:lstStyle/>
          <a:p>
            <a:pPr>
              <a:lnSpc>
                <a:spcPct val="200000"/>
              </a:lnSpc>
            </a:pPr>
            <a:r>
              <a:rPr lang="en-US" sz="4000" dirty="0"/>
              <a:t>- Make sentences about yourself;</a:t>
            </a:r>
          </a:p>
        </p:txBody>
      </p:sp>
      <p:sp>
        <p:nvSpPr>
          <p:cNvPr id="4" name="TextBox 20"/>
          <p:cNvSpPr txBox="1"/>
          <p:nvPr/>
        </p:nvSpPr>
        <p:spPr>
          <a:xfrm>
            <a:off x="220345" y="2319020"/>
            <a:ext cx="12590145" cy="1353820"/>
          </a:xfrm>
          <a:prstGeom prst="rect">
            <a:avLst/>
          </a:prstGeom>
          <a:noFill/>
        </p:spPr>
        <p:txBody>
          <a:bodyPr wrap="square">
            <a:noAutofit/>
          </a:bodyPr>
          <a:lstStyle/>
          <a:p>
            <a:pPr>
              <a:lnSpc>
                <a:spcPct val="100000"/>
              </a:lnSpc>
            </a:pPr>
            <a:r>
              <a:rPr lang="en-US" sz="4000" dirty="0"/>
              <a:t>- Talk about how their families keeps their traditions alive.</a:t>
            </a:r>
          </a:p>
        </p:txBody>
      </p:sp>
      <p:sp>
        <p:nvSpPr>
          <p:cNvPr id="6" name="TextBox 20"/>
          <p:cNvSpPr txBox="1"/>
          <p:nvPr/>
        </p:nvSpPr>
        <p:spPr>
          <a:xfrm>
            <a:off x="901065" y="3456305"/>
            <a:ext cx="10545445" cy="1353820"/>
          </a:xfrm>
          <a:prstGeom prst="rect">
            <a:avLst/>
          </a:prstGeom>
          <a:noFill/>
        </p:spPr>
        <p:txBody>
          <a:bodyPr wrap="square">
            <a:noAutofit/>
          </a:bodyPr>
          <a:lstStyle/>
          <a:p>
            <a:pPr>
              <a:lnSpc>
                <a:spcPct val="100000"/>
              </a:lnSpc>
            </a:pPr>
            <a:r>
              <a:rPr lang="en-US" sz="4000" b="1" dirty="0"/>
              <a:t>Questions:</a:t>
            </a:r>
          </a:p>
          <a:p>
            <a:pPr>
              <a:lnSpc>
                <a:spcPct val="100000"/>
              </a:lnSpc>
            </a:pPr>
            <a:r>
              <a:rPr lang="en-US" sz="4000" b="1" dirty="0"/>
              <a:t>-</a:t>
            </a:r>
            <a:r>
              <a:rPr lang="en-US" sz="4000" dirty="0"/>
              <a:t> </a:t>
            </a:r>
            <a:r>
              <a:rPr lang="en-US" sz="4000" i="1" dirty="0"/>
              <a:t>How do your family keep your traditions alive?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B6FFFA"/>
            </a:gs>
            <a:gs pos="27000">
              <a:srgbClr val="98E4FF"/>
            </a:gs>
            <a:gs pos="83000">
              <a:srgbClr val="7FB3FF"/>
            </a:gs>
            <a:gs pos="100000">
              <a:srgbClr val="687EFF"/>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6" name="Content Placeholder 5" descr="paper-1074131_960_720"/>
          <p:cNvPicPr>
            <a:picLocks noGrp="1" noChangeAspect="1"/>
          </p:cNvPicPr>
          <p:nvPr>
            <p:ph idx="1"/>
          </p:nvPr>
        </p:nvPicPr>
        <p:blipFill>
          <a:blip r:embed="rId3"/>
          <a:stretch>
            <a:fillRect/>
          </a:stretch>
        </p:blipFill>
        <p:spPr>
          <a:xfrm>
            <a:off x="-8255" y="84010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2120265" y="2256790"/>
            <a:ext cx="8100060" cy="2344420"/>
          </a:xfrm>
          <a:prstGeom prst="rect">
            <a:avLst/>
          </a:prstGeom>
          <a:noFill/>
        </p:spPr>
        <p:txBody>
          <a:bodyPr wrap="square">
            <a:noAutofit/>
          </a:bodyPr>
          <a:lstStyle/>
          <a:p>
            <a:pPr algn="ctr"/>
            <a:r>
              <a:rPr lang="en-US" sz="8800" b="1" dirty="0">
                <a:solidFill>
                  <a:srgbClr val="C00000"/>
                </a:solidFill>
                <a:effectLst>
                  <a:outerShdw blurRad="38100" dist="38100" dir="2700000" algn="tl">
                    <a:srgbClr val="000000">
                      <a:alpha val="43137"/>
                    </a:srgbClr>
                  </a:outerShdw>
                </a:effectLst>
                <a:sym typeface="+mn-ea"/>
              </a:rPr>
              <a:t>Word Scramble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B6FFFA"/>
            </a:gs>
            <a:gs pos="27000">
              <a:srgbClr val="98E4FF"/>
            </a:gs>
            <a:gs pos="83000">
              <a:srgbClr val="7FB3FF"/>
            </a:gs>
            <a:gs pos="100000">
              <a:srgbClr val="687EFF"/>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6" name="Content Placeholder 5" descr="paper-1074131_960_720"/>
          <p:cNvPicPr>
            <a:picLocks noGrp="1" noChangeAspect="1"/>
          </p:cNvPicPr>
          <p:nvPr>
            <p:ph idx="1"/>
          </p:nvPr>
        </p:nvPicPr>
        <p:blipFill>
          <a:blip r:embed="rId3"/>
          <a:stretch>
            <a:fillRect/>
          </a:stretch>
        </p:blipFill>
        <p:spPr>
          <a:xfrm>
            <a:off x="-1905" y="80073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3" name="TextBox 20"/>
          <p:cNvSpPr txBox="1"/>
          <p:nvPr/>
        </p:nvSpPr>
        <p:spPr>
          <a:xfrm>
            <a:off x="-535940" y="751205"/>
            <a:ext cx="5945505" cy="1401445"/>
          </a:xfrm>
          <a:prstGeom prst="rect">
            <a:avLst/>
          </a:prstGeom>
          <a:noFill/>
        </p:spPr>
        <p:txBody>
          <a:bodyPr wrap="square">
            <a:noAutofit/>
          </a:bodyPr>
          <a:lstStyle/>
          <a:p>
            <a:pPr algn="ctr"/>
            <a:r>
              <a:rPr lang="en-US" sz="6000" b="1" dirty="0">
                <a:solidFill>
                  <a:srgbClr val="C00000"/>
                </a:solidFill>
                <a:effectLst>
                  <a:outerShdw blurRad="38100" dist="38100" dir="2700000" algn="tl">
                    <a:srgbClr val="000000">
                      <a:alpha val="43137"/>
                    </a:srgbClr>
                  </a:outerShdw>
                </a:effectLst>
                <a:sym typeface="+mn-ea"/>
              </a:rPr>
              <a:t>How to play:</a:t>
            </a:r>
          </a:p>
        </p:txBody>
      </p:sp>
      <p:sp>
        <p:nvSpPr>
          <p:cNvPr id="7" name="TextBox 20"/>
          <p:cNvSpPr txBox="1"/>
          <p:nvPr/>
        </p:nvSpPr>
        <p:spPr>
          <a:xfrm>
            <a:off x="487067" y="1809999"/>
            <a:ext cx="11083290" cy="746125"/>
          </a:xfrm>
          <a:prstGeom prst="rect">
            <a:avLst/>
          </a:prstGeom>
          <a:noFill/>
        </p:spPr>
        <p:txBody>
          <a:bodyPr wrap="square">
            <a:noAutofit/>
          </a:bodyPr>
          <a:lstStyle/>
          <a:p>
            <a:r>
              <a:rPr lang="en-US" sz="4000" dirty="0">
                <a:solidFill>
                  <a:schemeClr val="tx1"/>
                </a:solidFill>
                <a:effectLst>
                  <a:outerShdw blurRad="38100" dist="38100" dir="2700000" algn="tl">
                    <a:srgbClr val="000000">
                      <a:alpha val="43137"/>
                    </a:srgbClr>
                  </a:outerShdw>
                </a:effectLst>
                <a:sym typeface="+mn-ea"/>
              </a:rPr>
              <a:t>- There are some pieces of paper in bag / hat / box.</a:t>
            </a:r>
          </a:p>
        </p:txBody>
      </p:sp>
      <p:sp>
        <p:nvSpPr>
          <p:cNvPr id="8" name="TextBox 20"/>
          <p:cNvSpPr txBox="1"/>
          <p:nvPr/>
        </p:nvSpPr>
        <p:spPr>
          <a:xfrm>
            <a:off x="487068" y="2398395"/>
            <a:ext cx="11409964" cy="746125"/>
          </a:xfrm>
          <a:prstGeom prst="rect">
            <a:avLst/>
          </a:prstGeom>
          <a:noFill/>
        </p:spPr>
        <p:txBody>
          <a:bodyPr wrap="square">
            <a:noAutofit/>
          </a:bodyPr>
          <a:lstStyle/>
          <a:p>
            <a:r>
              <a:rPr lang="en-US" sz="4000" dirty="0">
                <a:solidFill>
                  <a:schemeClr val="tx1"/>
                </a:solidFill>
                <a:effectLst>
                  <a:outerShdw blurRad="38100" dist="38100" dir="2700000" algn="tl">
                    <a:srgbClr val="000000">
                      <a:alpha val="43137"/>
                    </a:srgbClr>
                  </a:outerShdw>
                </a:effectLst>
                <a:sym typeface="+mn-ea"/>
              </a:rPr>
              <a:t>- Take turns drawing pieces of paper and unscrambling the phrases.</a:t>
            </a:r>
          </a:p>
        </p:txBody>
      </p:sp>
      <p:sp>
        <p:nvSpPr>
          <p:cNvPr id="9" name="TextBox 20"/>
          <p:cNvSpPr txBox="1"/>
          <p:nvPr/>
        </p:nvSpPr>
        <p:spPr>
          <a:xfrm>
            <a:off x="487067" y="3704590"/>
            <a:ext cx="11409964" cy="746125"/>
          </a:xfrm>
          <a:prstGeom prst="rect">
            <a:avLst/>
          </a:prstGeom>
          <a:noFill/>
        </p:spPr>
        <p:txBody>
          <a:bodyPr wrap="square">
            <a:noAutofit/>
          </a:bodyPr>
          <a:lstStyle/>
          <a:p>
            <a:r>
              <a:rPr lang="en-US" sz="4000" dirty="0">
                <a:solidFill>
                  <a:schemeClr val="tx1"/>
                </a:solidFill>
                <a:effectLst>
                  <a:outerShdw blurRad="38100" dist="38100" dir="2700000" algn="tl">
                    <a:srgbClr val="000000">
                      <a:alpha val="43137"/>
                    </a:srgbClr>
                  </a:outerShdw>
                </a:effectLst>
                <a:sym typeface="+mn-ea"/>
              </a:rPr>
              <a:t>-  Unscrambled a phrase, say it aloud and give an example of when they might use it.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1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50"/>
                                  </p:iterate>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50"/>
                                  </p:iterate>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B6FFFA"/>
            </a:gs>
            <a:gs pos="27000">
              <a:srgbClr val="98E4FF"/>
            </a:gs>
            <a:gs pos="83000">
              <a:srgbClr val="7FB3FF"/>
            </a:gs>
            <a:gs pos="100000">
              <a:srgbClr val="687EFF"/>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6" name="Content Placeholder 5" descr="paper-1074131_960_720"/>
          <p:cNvPicPr>
            <a:picLocks noGrp="1" noChangeAspect="1"/>
          </p:cNvPicPr>
          <p:nvPr>
            <p:ph idx="1"/>
          </p:nvPr>
        </p:nvPicPr>
        <p:blipFill>
          <a:blip r:embed="rId3"/>
          <a:stretch>
            <a:fillRect/>
          </a:stretch>
        </p:blipFill>
        <p:spPr>
          <a:xfrm>
            <a:off x="-1905" y="800735"/>
            <a:ext cx="12192635" cy="8649335"/>
          </a:xfrm>
          <a:prstGeom prst="rect">
            <a:avLst/>
          </a:prstGeom>
        </p:spPr>
      </p:pic>
      <p:sp>
        <p:nvSpPr>
          <p:cNvPr id="2" name="TextBox 20"/>
          <p:cNvSpPr txBox="1"/>
          <p:nvPr/>
        </p:nvSpPr>
        <p:spPr>
          <a:xfrm>
            <a:off x="3438525" y="158115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ancestor (n)</a:t>
            </a:r>
            <a:r>
              <a:rPr lang="en-US" sz="4400" b="1" dirty="0"/>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tổ tiên</a:t>
            </a:r>
          </a:p>
        </p:txBody>
      </p:sp>
      <p:sp>
        <p:nvSpPr>
          <p:cNvPr id="2" name="Rectangle 1"/>
          <p:cNvSpPr/>
          <p:nvPr/>
        </p:nvSpPr>
        <p:spPr>
          <a:xfrm>
            <a:off x="1671593" y="3082855"/>
            <a:ext cx="3234667"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ænsestər</a:t>
            </a:r>
            <a:r>
              <a:rPr lang="en-US" sz="4800" b="1" dirty="0">
                <a:solidFill>
                  <a:schemeClr val="accent5">
                    <a:lumMod val="50000"/>
                  </a:schemeClr>
                </a:solidFill>
              </a:rPr>
              <a:t>/</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158230" y="1370965"/>
            <a:ext cx="5416550" cy="1198880"/>
          </a:xfrm>
          <a:prstGeom prst="rect">
            <a:avLst/>
          </a:prstGeom>
          <a:noFill/>
          <a:ln w="9525">
            <a:noFill/>
          </a:ln>
        </p:spPr>
        <p:txBody>
          <a:bodyPr wrap="square">
            <a:spAutoFit/>
          </a:bodyPr>
          <a:lstStyle/>
          <a:p>
            <a:pPr marL="635" indent="-635" algn="just"/>
            <a:r>
              <a:rPr lang="en-US" sz="3600" dirty="0">
                <a:solidFill>
                  <a:srgbClr val="000000"/>
                </a:solidFill>
                <a:latin typeface="Times New Roman" panose="02020603050405020304" pitchFamily="18" charset="0"/>
              </a:rPr>
              <a:t>a</a:t>
            </a:r>
            <a:r>
              <a:rPr lang="en-US" sz="3600" b="0" dirty="0">
                <a:solidFill>
                  <a:srgbClr val="000000"/>
                </a:solidFill>
                <a:latin typeface="Times New Roman" panose="02020603050405020304" pitchFamily="18" charset="0"/>
              </a:rPr>
              <a:t> person related to you who lived a long time ago</a:t>
            </a:r>
          </a:p>
        </p:txBody>
      </p:sp>
      <p:pic>
        <p:nvPicPr>
          <p:cNvPr id="3" name="ancestor">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735330" y="3000375"/>
            <a:ext cx="994410" cy="994410"/>
          </a:xfrm>
          <a:prstGeom prst="rect">
            <a:avLst/>
          </a:prstGeom>
        </p:spPr>
      </p:pic>
      <p:sp>
        <p:nvSpPr>
          <p:cNvPr id="4" name="Text Box 3"/>
          <p:cNvSpPr txBox="1"/>
          <p:nvPr/>
        </p:nvSpPr>
        <p:spPr>
          <a:xfrm>
            <a:off x="5697855" y="3082925"/>
            <a:ext cx="6096000" cy="1938020"/>
          </a:xfrm>
          <a:prstGeom prst="rect">
            <a:avLst/>
          </a:prstGeom>
          <a:noFill/>
        </p:spPr>
        <p:txBody>
          <a:bodyPr wrap="square" rtlCol="0" anchor="t">
            <a:spAutoFit/>
          </a:bodyPr>
          <a:lstStyle/>
          <a:p>
            <a:pPr algn="just"/>
            <a:r>
              <a:rPr lang="en-US" sz="4000" b="1" u="sng" dirty="0"/>
              <a:t>Ex:</a:t>
            </a:r>
            <a:r>
              <a:rPr lang="en-US" sz="4000" b="1" dirty="0"/>
              <a:t> </a:t>
            </a:r>
            <a:r>
              <a:rPr lang="en-US" sz="4000" dirty="0"/>
              <a:t>There were portraits of his </a:t>
            </a:r>
            <a:r>
              <a:rPr lang="en-US" sz="4000" b="1" dirty="0"/>
              <a:t>ancestors </a:t>
            </a:r>
            <a:r>
              <a:rPr lang="en-US" sz="4000" dirty="0"/>
              <a:t>on the walls of the room.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8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TotalTime>
  <Words>1803</Words>
  <PresentationFormat>Widescreen</PresentationFormat>
  <Paragraphs>220</Paragraphs>
  <Slides>25</Slides>
  <Notes>19</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Adobe Gothic Std B</vt:lpstr>
      <vt:lpstr>Arial</vt:lpstr>
      <vt:lpstr>Calibri</vt:lpstr>
      <vt:lpstr>Calibri (Body)</vt:lpstr>
      <vt:lpstr>Calibri Light</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2024-02-28T16:30:14Z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E895415BFDEF4C42A425147BED9F47EC_13</vt:lpwstr>
  </property>
  <property fmtid="{D5CDD505-2E9C-101B-9397-08002B2CF9AE}" pid="3" name="KSOProductBuildVer">
    <vt:lpwstr>1033-12.2.0.13266</vt:lpwstr>
  </property>
</Properties>
</file>