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59"/>
  </p:notesMasterIdLst>
  <p:sldIdLst>
    <p:sldId id="313" r:id="rId3"/>
    <p:sldId id="301" r:id="rId4"/>
    <p:sldId id="308" r:id="rId5"/>
    <p:sldId id="309" r:id="rId6"/>
    <p:sldId id="310" r:id="rId7"/>
    <p:sldId id="312" r:id="rId8"/>
    <p:sldId id="315" r:id="rId9"/>
    <p:sldId id="316" r:id="rId10"/>
    <p:sldId id="318" r:id="rId11"/>
    <p:sldId id="317" r:id="rId12"/>
    <p:sldId id="319" r:id="rId13"/>
    <p:sldId id="320" r:id="rId14"/>
    <p:sldId id="348" r:id="rId15"/>
    <p:sldId id="322" r:id="rId16"/>
    <p:sldId id="324" r:id="rId17"/>
    <p:sldId id="325" r:id="rId18"/>
    <p:sldId id="326" r:id="rId19"/>
    <p:sldId id="327" r:id="rId20"/>
    <p:sldId id="335" r:id="rId21"/>
    <p:sldId id="336" r:id="rId22"/>
    <p:sldId id="337" r:id="rId23"/>
    <p:sldId id="338" r:id="rId24"/>
    <p:sldId id="339" r:id="rId25"/>
    <p:sldId id="344" r:id="rId26"/>
    <p:sldId id="342" r:id="rId27"/>
    <p:sldId id="343" r:id="rId28"/>
    <p:sldId id="340" r:id="rId29"/>
    <p:sldId id="345" r:id="rId30"/>
    <p:sldId id="346" r:id="rId31"/>
    <p:sldId id="347" r:id="rId32"/>
    <p:sldId id="341" r:id="rId33"/>
    <p:sldId id="349" r:id="rId34"/>
    <p:sldId id="350" r:id="rId35"/>
    <p:sldId id="351" r:id="rId36"/>
    <p:sldId id="352" r:id="rId37"/>
    <p:sldId id="353" r:id="rId38"/>
    <p:sldId id="354" r:id="rId39"/>
    <p:sldId id="355" r:id="rId40"/>
    <p:sldId id="356" r:id="rId41"/>
    <p:sldId id="357" r:id="rId42"/>
    <p:sldId id="358" r:id="rId43"/>
    <p:sldId id="359" r:id="rId44"/>
    <p:sldId id="360" r:id="rId45"/>
    <p:sldId id="361" r:id="rId46"/>
    <p:sldId id="362" r:id="rId47"/>
    <p:sldId id="363" r:id="rId48"/>
    <p:sldId id="364" r:id="rId49"/>
    <p:sldId id="365" r:id="rId50"/>
    <p:sldId id="366" r:id="rId51"/>
    <p:sldId id="367" r:id="rId52"/>
    <p:sldId id="368" r:id="rId53"/>
    <p:sldId id="369" r:id="rId54"/>
    <p:sldId id="370" r:id="rId55"/>
    <p:sldId id="371" r:id="rId56"/>
    <p:sldId id="372" r:id="rId57"/>
    <p:sldId id="373" r:id="rId58"/>
  </p:sldIdLst>
  <p:sldSz cx="24384000" cy="13716000"/>
  <p:notesSz cx="6858000" cy="9144000"/>
  <p:custDataLst>
    <p:tags r:id="rId60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135F82"/>
    <a:srgbClr val="270F6B"/>
    <a:srgbClr val="3333FF"/>
    <a:srgbClr val="FFA700"/>
    <a:srgbClr val="242452"/>
    <a:srgbClr val="C0504D"/>
    <a:srgbClr val="FFF487"/>
    <a:srgbClr val="FFE6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4139" autoAdjust="0"/>
  </p:normalViewPr>
  <p:slideViewPr>
    <p:cSldViewPr>
      <p:cViewPr>
        <p:scale>
          <a:sx n="38" d="100"/>
          <a:sy n="38" d="100"/>
        </p:scale>
        <p:origin x="-462" y="138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27/8/2021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022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180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6017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202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27/8/2021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27/8/2021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27/8/2021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27/8/2021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27/8/2021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27/8/2021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27/8/2021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27/8/2021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27/8/2021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981200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27/8/2021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27/8/2021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27/8/2021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27/8/2021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27/8/2021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27/8/2021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27/8/2021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27/8/2021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27/8/2021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27/8/2021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27/8/2021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27/8/2021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27/8/2021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27/8/2021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27/8/2021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27/8/2021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27/8/2021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27/8/2021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04C8E1A9-3E18-4F70-8732-3E72A25B755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9064" y="155574"/>
            <a:ext cx="1371421" cy="137160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6912" y="76200"/>
            <a:ext cx="1462850" cy="1461089"/>
          </a:xfrm>
          <a:prstGeom prst="rect">
            <a:avLst/>
          </a:prstGeom>
        </p:spPr>
      </p:pic>
      <p:grpSp>
        <p:nvGrpSpPr>
          <p:cNvPr id="38" name="Group 4"/>
          <p:cNvGrpSpPr>
            <a:grpSpLocks noChangeAspect="1"/>
          </p:cNvGrpSpPr>
          <p:nvPr userDrawn="1"/>
        </p:nvGrpSpPr>
        <p:grpSpPr bwMode="auto">
          <a:xfrm>
            <a:off x="22986" y="76200"/>
            <a:ext cx="21191538" cy="1439863"/>
            <a:chOff x="0" y="58"/>
            <a:chExt cx="13349" cy="907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60"/>
              <a:ext cx="13347" cy="900"/>
            </a:xfrm>
            <a:prstGeom prst="rect">
              <a:avLst/>
            </a:prstGeom>
            <a:solidFill>
              <a:srgbClr val="13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65" name="Picture 5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"/>
              <a:ext cx="1334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0" y="58"/>
              <a:ext cx="13347" cy="880"/>
            </a:xfrm>
            <a:custGeom>
              <a:avLst/>
              <a:gdLst>
                <a:gd name="T0" fmla="*/ 0 w 7680"/>
                <a:gd name="T1" fmla="*/ 0 h 440"/>
                <a:gd name="T2" fmla="*/ 0 w 7680"/>
                <a:gd name="T3" fmla="*/ 40 h 440"/>
                <a:gd name="T4" fmla="*/ 0 w 7680"/>
                <a:gd name="T5" fmla="*/ 40 h 440"/>
                <a:gd name="T6" fmla="*/ 140 w 7680"/>
                <a:gd name="T7" fmla="*/ 40 h 440"/>
                <a:gd name="T8" fmla="*/ 200 w 7680"/>
                <a:gd name="T9" fmla="*/ 100 h 440"/>
                <a:gd name="T10" fmla="*/ 200 w 7680"/>
                <a:gd name="T11" fmla="*/ 380 h 440"/>
                <a:gd name="T12" fmla="*/ 200 w 7680"/>
                <a:gd name="T13" fmla="*/ 380 h 440"/>
                <a:gd name="T14" fmla="*/ 260 w 7680"/>
                <a:gd name="T15" fmla="*/ 440 h 440"/>
                <a:gd name="T16" fmla="*/ 540 w 7680"/>
                <a:gd name="T17" fmla="*/ 440 h 440"/>
                <a:gd name="T18" fmla="*/ 600 w 7680"/>
                <a:gd name="T19" fmla="*/ 380 h 440"/>
                <a:gd name="T20" fmla="*/ 600 w 7680"/>
                <a:gd name="T21" fmla="*/ 106 h 440"/>
                <a:gd name="T22" fmla="*/ 601 w 7680"/>
                <a:gd name="T23" fmla="*/ 106 h 440"/>
                <a:gd name="T24" fmla="*/ 601 w 7680"/>
                <a:gd name="T25" fmla="*/ 101 h 440"/>
                <a:gd name="T26" fmla="*/ 661 w 7680"/>
                <a:gd name="T27" fmla="*/ 41 h 440"/>
                <a:gd name="T28" fmla="*/ 676 w 7680"/>
                <a:gd name="T29" fmla="*/ 41 h 440"/>
                <a:gd name="T30" fmla="*/ 676 w 7680"/>
                <a:gd name="T31" fmla="*/ 40 h 440"/>
                <a:gd name="T32" fmla="*/ 7680 w 7680"/>
                <a:gd name="T33" fmla="*/ 40 h 440"/>
                <a:gd name="T34" fmla="*/ 7680 w 7680"/>
                <a:gd name="T35" fmla="*/ 0 h 440"/>
                <a:gd name="T36" fmla="*/ 0 w 7680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0" h="4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73" y="40"/>
                    <a:pt x="200" y="67"/>
                    <a:pt x="200" y="10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414"/>
                    <a:pt x="227" y="440"/>
                    <a:pt x="260" y="440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74" y="440"/>
                    <a:pt x="600" y="414"/>
                    <a:pt x="600" y="380"/>
                  </a:cubicBezTo>
                  <a:cubicBezTo>
                    <a:pt x="600" y="106"/>
                    <a:pt x="600" y="106"/>
                    <a:pt x="600" y="106"/>
                  </a:cubicBezTo>
                  <a:cubicBezTo>
                    <a:pt x="601" y="106"/>
                    <a:pt x="601" y="106"/>
                    <a:pt x="601" y="106"/>
                  </a:cubicBezTo>
                  <a:cubicBezTo>
                    <a:pt x="601" y="101"/>
                    <a:pt x="601" y="101"/>
                    <a:pt x="601" y="101"/>
                  </a:cubicBezTo>
                  <a:cubicBezTo>
                    <a:pt x="601" y="67"/>
                    <a:pt x="627" y="41"/>
                    <a:pt x="661" y="41"/>
                  </a:cubicBezTo>
                  <a:cubicBezTo>
                    <a:pt x="676" y="41"/>
                    <a:pt x="676" y="41"/>
                    <a:pt x="676" y="41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7680" y="40"/>
                    <a:pt x="7680" y="40"/>
                    <a:pt x="7680" y="40"/>
                  </a:cubicBezTo>
                  <a:cubicBezTo>
                    <a:pt x="7680" y="0"/>
                    <a:pt x="7680" y="0"/>
                    <a:pt x="76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1802" y="202"/>
              <a:ext cx="11545" cy="760"/>
            </a:xfrm>
            <a:custGeom>
              <a:avLst/>
              <a:gdLst>
                <a:gd name="T0" fmla="*/ 6643 w 6643"/>
                <a:gd name="T1" fmla="*/ 380 h 380"/>
                <a:gd name="T2" fmla="*/ 60 w 6643"/>
                <a:gd name="T3" fmla="*/ 380 h 380"/>
                <a:gd name="T4" fmla="*/ 0 w 6643"/>
                <a:gd name="T5" fmla="*/ 320 h 380"/>
                <a:gd name="T6" fmla="*/ 0 w 6643"/>
                <a:gd name="T7" fmla="*/ 60 h 380"/>
                <a:gd name="T8" fmla="*/ 60 w 6643"/>
                <a:gd name="T9" fmla="*/ 0 h 380"/>
                <a:gd name="T10" fmla="*/ 6643 w 6643"/>
                <a:gd name="T11" fmla="*/ 0 h 380"/>
                <a:gd name="T12" fmla="*/ 6643 w 6643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3" h="380">
                  <a:moveTo>
                    <a:pt x="6643" y="380"/>
                  </a:moveTo>
                  <a:cubicBezTo>
                    <a:pt x="60" y="380"/>
                    <a:pt x="60" y="380"/>
                    <a:pt x="60" y="380"/>
                  </a:cubicBezTo>
                  <a:cubicBezTo>
                    <a:pt x="27" y="380"/>
                    <a:pt x="0" y="353"/>
                    <a:pt x="0" y="32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6643" y="0"/>
                    <a:pt x="6643" y="0"/>
                    <a:pt x="6643" y="0"/>
                  </a:cubicBezTo>
                  <a:cubicBezTo>
                    <a:pt x="6643" y="380"/>
                    <a:pt x="6643" y="380"/>
                    <a:pt x="6643" y="380"/>
                  </a:cubicBezTo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195"/>
              <a:ext cx="1155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1"/>
            <p:cNvPicPr>
              <a:picLocks noChangeAspect="1" noChangeArrowheads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9" y="197"/>
              <a:ext cx="12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3"/>
            <p:cNvPicPr>
              <a:picLocks noChangeAspect="1" noChangeArrowheads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213"/>
              <a:ext cx="107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14"/>
            <p:cNvSpPr>
              <a:spLocks/>
            </p:cNvSpPr>
            <p:nvPr userDrawn="1"/>
          </p:nvSpPr>
          <p:spPr bwMode="auto">
            <a:xfrm>
              <a:off x="438" y="774"/>
              <a:ext cx="40" cy="82"/>
            </a:xfrm>
            <a:custGeom>
              <a:avLst/>
              <a:gdLst>
                <a:gd name="T0" fmla="*/ 12 w 40"/>
                <a:gd name="T1" fmla="*/ 82 h 82"/>
                <a:gd name="T2" fmla="*/ 12 w 40"/>
                <a:gd name="T3" fmla="*/ 14 h 82"/>
                <a:gd name="T4" fmla="*/ 0 w 40"/>
                <a:gd name="T5" fmla="*/ 14 h 82"/>
                <a:gd name="T6" fmla="*/ 0 w 40"/>
                <a:gd name="T7" fmla="*/ 0 h 82"/>
                <a:gd name="T8" fmla="*/ 40 w 40"/>
                <a:gd name="T9" fmla="*/ 0 h 82"/>
                <a:gd name="T10" fmla="*/ 40 w 40"/>
                <a:gd name="T11" fmla="*/ 14 h 82"/>
                <a:gd name="T12" fmla="*/ 26 w 40"/>
                <a:gd name="T13" fmla="*/ 14 h 82"/>
                <a:gd name="T14" fmla="*/ 26 w 40"/>
                <a:gd name="T15" fmla="*/ 82 h 82"/>
                <a:gd name="T16" fmla="*/ 12 w 40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12" y="82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26" y="14"/>
                  </a:lnTo>
                  <a:lnTo>
                    <a:pt x="26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5"/>
            <p:cNvSpPr>
              <a:spLocks noEditPoints="1"/>
            </p:cNvSpPr>
            <p:nvPr userDrawn="1"/>
          </p:nvSpPr>
          <p:spPr bwMode="auto">
            <a:xfrm>
              <a:off x="480" y="772"/>
              <a:ext cx="74" cy="86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3 h 43"/>
                <a:gd name="T4" fmla="*/ 41 w 43"/>
                <a:gd name="T5" fmla="*/ 11 h 43"/>
                <a:gd name="T6" fmla="*/ 43 w 43"/>
                <a:gd name="T7" fmla="*/ 22 h 43"/>
                <a:gd name="T8" fmla="*/ 41 w 43"/>
                <a:gd name="T9" fmla="*/ 32 h 43"/>
                <a:gd name="T10" fmla="*/ 33 w 43"/>
                <a:gd name="T11" fmla="*/ 40 h 43"/>
                <a:gd name="T12" fmla="*/ 22 w 43"/>
                <a:gd name="T13" fmla="*/ 43 h 43"/>
                <a:gd name="T14" fmla="*/ 14 w 43"/>
                <a:gd name="T15" fmla="*/ 41 h 43"/>
                <a:gd name="T16" fmla="*/ 7 w 43"/>
                <a:gd name="T17" fmla="*/ 37 h 43"/>
                <a:gd name="T18" fmla="*/ 2 w 43"/>
                <a:gd name="T19" fmla="*/ 30 h 43"/>
                <a:gd name="T20" fmla="*/ 0 w 43"/>
                <a:gd name="T21" fmla="*/ 22 h 43"/>
                <a:gd name="T22" fmla="*/ 3 w 43"/>
                <a:gd name="T23" fmla="*/ 11 h 43"/>
                <a:gd name="T24" fmla="*/ 11 w 43"/>
                <a:gd name="T25" fmla="*/ 3 h 43"/>
                <a:gd name="T26" fmla="*/ 22 w 43"/>
                <a:gd name="T27" fmla="*/ 0 h 43"/>
                <a:gd name="T28" fmla="*/ 22 w 43"/>
                <a:gd name="T29" fmla="*/ 7 h 43"/>
                <a:gd name="T30" fmla="*/ 15 w 43"/>
                <a:gd name="T31" fmla="*/ 9 h 43"/>
                <a:gd name="T32" fmla="*/ 10 w 43"/>
                <a:gd name="T33" fmla="*/ 14 h 43"/>
                <a:gd name="T34" fmla="*/ 8 w 43"/>
                <a:gd name="T35" fmla="*/ 21 h 43"/>
                <a:gd name="T36" fmla="*/ 9 w 43"/>
                <a:gd name="T37" fmla="*/ 27 h 43"/>
                <a:gd name="T38" fmla="*/ 12 w 43"/>
                <a:gd name="T39" fmla="*/ 31 h 43"/>
                <a:gd name="T40" fmla="*/ 17 w 43"/>
                <a:gd name="T41" fmla="*/ 34 h 43"/>
                <a:gd name="T42" fmla="*/ 22 w 43"/>
                <a:gd name="T43" fmla="*/ 36 h 43"/>
                <a:gd name="T44" fmla="*/ 29 w 43"/>
                <a:gd name="T45" fmla="*/ 34 h 43"/>
                <a:gd name="T46" fmla="*/ 34 w 43"/>
                <a:gd name="T47" fmla="*/ 28 h 43"/>
                <a:gd name="T48" fmla="*/ 36 w 43"/>
                <a:gd name="T49" fmla="*/ 21 h 43"/>
                <a:gd name="T50" fmla="*/ 34 w 43"/>
                <a:gd name="T51" fmla="*/ 14 h 43"/>
                <a:gd name="T52" fmla="*/ 29 w 43"/>
                <a:gd name="T53" fmla="*/ 9 h 43"/>
                <a:gd name="T54" fmla="*/ 22 w 43"/>
                <a:gd name="T5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26" y="0"/>
                    <a:pt x="29" y="1"/>
                    <a:pt x="33" y="3"/>
                  </a:cubicBezTo>
                  <a:cubicBezTo>
                    <a:pt x="36" y="5"/>
                    <a:pt x="39" y="7"/>
                    <a:pt x="41" y="11"/>
                  </a:cubicBezTo>
                  <a:cubicBezTo>
                    <a:pt x="43" y="14"/>
                    <a:pt x="43" y="18"/>
                    <a:pt x="43" y="22"/>
                  </a:cubicBezTo>
                  <a:cubicBezTo>
                    <a:pt x="43" y="26"/>
                    <a:pt x="43" y="29"/>
                    <a:pt x="41" y="32"/>
                  </a:cubicBezTo>
                  <a:cubicBezTo>
                    <a:pt x="39" y="36"/>
                    <a:pt x="36" y="38"/>
                    <a:pt x="33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4" y="41"/>
                  </a:cubicBezTo>
                  <a:cubicBezTo>
                    <a:pt x="11" y="40"/>
                    <a:pt x="9" y="39"/>
                    <a:pt x="7" y="37"/>
                  </a:cubicBezTo>
                  <a:cubicBezTo>
                    <a:pt x="5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9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4" y="33"/>
                    <a:pt x="15" y="34"/>
                    <a:pt x="17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7" y="35"/>
                    <a:pt x="29" y="34"/>
                  </a:cubicBezTo>
                  <a:cubicBezTo>
                    <a:pt x="31" y="32"/>
                    <a:pt x="33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3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6"/>
            <p:cNvSpPr>
              <a:spLocks noEditPoints="1"/>
            </p:cNvSpPr>
            <p:nvPr userDrawn="1"/>
          </p:nvSpPr>
          <p:spPr bwMode="auto">
            <a:xfrm>
              <a:off x="560" y="748"/>
              <a:ext cx="71" cy="108"/>
            </a:xfrm>
            <a:custGeom>
              <a:avLst/>
              <a:gdLst>
                <a:gd name="T0" fmla="*/ 0 w 71"/>
                <a:gd name="T1" fmla="*/ 108 h 108"/>
                <a:gd name="T2" fmla="*/ 29 w 71"/>
                <a:gd name="T3" fmla="*/ 26 h 108"/>
                <a:gd name="T4" fmla="*/ 40 w 71"/>
                <a:gd name="T5" fmla="*/ 26 h 108"/>
                <a:gd name="T6" fmla="*/ 71 w 71"/>
                <a:gd name="T7" fmla="*/ 108 h 108"/>
                <a:gd name="T8" fmla="*/ 55 w 71"/>
                <a:gd name="T9" fmla="*/ 108 h 108"/>
                <a:gd name="T10" fmla="*/ 48 w 71"/>
                <a:gd name="T11" fmla="*/ 86 h 108"/>
                <a:gd name="T12" fmla="*/ 22 w 71"/>
                <a:gd name="T13" fmla="*/ 86 h 108"/>
                <a:gd name="T14" fmla="*/ 15 w 71"/>
                <a:gd name="T15" fmla="*/ 108 h 108"/>
                <a:gd name="T16" fmla="*/ 0 w 71"/>
                <a:gd name="T17" fmla="*/ 108 h 108"/>
                <a:gd name="T18" fmla="*/ 29 w 71"/>
                <a:gd name="T19" fmla="*/ 20 h 108"/>
                <a:gd name="T20" fmla="*/ 26 w 71"/>
                <a:gd name="T21" fmla="*/ 12 h 108"/>
                <a:gd name="T22" fmla="*/ 43 w 71"/>
                <a:gd name="T23" fmla="*/ 0 h 108"/>
                <a:gd name="T24" fmla="*/ 47 w 71"/>
                <a:gd name="T25" fmla="*/ 10 h 108"/>
                <a:gd name="T26" fmla="*/ 29 w 71"/>
                <a:gd name="T27" fmla="*/ 20 h 108"/>
                <a:gd name="T28" fmla="*/ 27 w 71"/>
                <a:gd name="T29" fmla="*/ 72 h 108"/>
                <a:gd name="T30" fmla="*/ 43 w 71"/>
                <a:gd name="T31" fmla="*/ 72 h 108"/>
                <a:gd name="T32" fmla="*/ 34 w 71"/>
                <a:gd name="T33" fmla="*/ 46 h 108"/>
                <a:gd name="T34" fmla="*/ 27 w 71"/>
                <a:gd name="T35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29" y="26"/>
                  </a:lnTo>
                  <a:lnTo>
                    <a:pt x="40" y="26"/>
                  </a:lnTo>
                  <a:lnTo>
                    <a:pt x="71" y="108"/>
                  </a:lnTo>
                  <a:lnTo>
                    <a:pt x="55" y="108"/>
                  </a:lnTo>
                  <a:lnTo>
                    <a:pt x="48" y="86"/>
                  </a:lnTo>
                  <a:lnTo>
                    <a:pt x="22" y="86"/>
                  </a:lnTo>
                  <a:lnTo>
                    <a:pt x="15" y="108"/>
                  </a:lnTo>
                  <a:lnTo>
                    <a:pt x="0" y="108"/>
                  </a:lnTo>
                  <a:close/>
                  <a:moveTo>
                    <a:pt x="29" y="20"/>
                  </a:moveTo>
                  <a:lnTo>
                    <a:pt x="26" y="12"/>
                  </a:lnTo>
                  <a:lnTo>
                    <a:pt x="43" y="0"/>
                  </a:lnTo>
                  <a:lnTo>
                    <a:pt x="47" y="10"/>
                  </a:lnTo>
                  <a:lnTo>
                    <a:pt x="29" y="20"/>
                  </a:lnTo>
                  <a:close/>
                  <a:moveTo>
                    <a:pt x="27" y="72"/>
                  </a:moveTo>
                  <a:lnTo>
                    <a:pt x="43" y="72"/>
                  </a:lnTo>
                  <a:lnTo>
                    <a:pt x="34" y="46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7"/>
            <p:cNvSpPr>
              <a:spLocks/>
            </p:cNvSpPr>
            <p:nvPr userDrawn="1"/>
          </p:nvSpPr>
          <p:spPr bwMode="auto">
            <a:xfrm>
              <a:off x="638" y="774"/>
              <a:ext cx="59" cy="82"/>
            </a:xfrm>
            <a:custGeom>
              <a:avLst/>
              <a:gdLst>
                <a:gd name="T0" fmla="*/ 0 w 59"/>
                <a:gd name="T1" fmla="*/ 82 h 82"/>
                <a:gd name="T2" fmla="*/ 0 w 59"/>
                <a:gd name="T3" fmla="*/ 0 h 82"/>
                <a:gd name="T4" fmla="*/ 16 w 59"/>
                <a:gd name="T5" fmla="*/ 0 h 82"/>
                <a:gd name="T6" fmla="*/ 45 w 59"/>
                <a:gd name="T7" fmla="*/ 60 h 82"/>
                <a:gd name="T8" fmla="*/ 45 w 59"/>
                <a:gd name="T9" fmla="*/ 0 h 82"/>
                <a:gd name="T10" fmla="*/ 59 w 59"/>
                <a:gd name="T11" fmla="*/ 0 h 82"/>
                <a:gd name="T12" fmla="*/ 59 w 59"/>
                <a:gd name="T13" fmla="*/ 82 h 82"/>
                <a:gd name="T14" fmla="*/ 43 w 59"/>
                <a:gd name="T15" fmla="*/ 82 h 82"/>
                <a:gd name="T16" fmla="*/ 14 w 59"/>
                <a:gd name="T17" fmla="*/ 22 h 82"/>
                <a:gd name="T18" fmla="*/ 14 w 59"/>
                <a:gd name="T19" fmla="*/ 82 h 82"/>
                <a:gd name="T20" fmla="*/ 0 w 59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2">
                  <a:moveTo>
                    <a:pt x="0" y="8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45" y="60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59" y="82"/>
                  </a:lnTo>
                  <a:lnTo>
                    <a:pt x="43" y="82"/>
                  </a:lnTo>
                  <a:lnTo>
                    <a:pt x="14" y="22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8"/>
            <p:cNvSpPr>
              <a:spLocks/>
            </p:cNvSpPr>
            <p:nvPr userDrawn="1"/>
          </p:nvSpPr>
          <p:spPr bwMode="auto">
            <a:xfrm>
              <a:off x="737" y="774"/>
              <a:ext cx="52" cy="82"/>
            </a:xfrm>
            <a:custGeom>
              <a:avLst/>
              <a:gdLst>
                <a:gd name="T0" fmla="*/ 0 w 52"/>
                <a:gd name="T1" fmla="*/ 82 h 82"/>
                <a:gd name="T2" fmla="*/ 0 w 52"/>
                <a:gd name="T3" fmla="*/ 0 h 82"/>
                <a:gd name="T4" fmla="*/ 14 w 52"/>
                <a:gd name="T5" fmla="*/ 0 h 82"/>
                <a:gd name="T6" fmla="*/ 14 w 52"/>
                <a:gd name="T7" fmla="*/ 32 h 82"/>
                <a:gd name="T8" fmla="*/ 40 w 52"/>
                <a:gd name="T9" fmla="*/ 32 h 82"/>
                <a:gd name="T10" fmla="*/ 40 w 52"/>
                <a:gd name="T11" fmla="*/ 0 h 82"/>
                <a:gd name="T12" fmla="*/ 52 w 52"/>
                <a:gd name="T13" fmla="*/ 0 h 82"/>
                <a:gd name="T14" fmla="*/ 52 w 52"/>
                <a:gd name="T15" fmla="*/ 82 h 82"/>
                <a:gd name="T16" fmla="*/ 40 w 52"/>
                <a:gd name="T17" fmla="*/ 82 h 82"/>
                <a:gd name="T18" fmla="*/ 40 w 52"/>
                <a:gd name="T19" fmla="*/ 48 h 82"/>
                <a:gd name="T20" fmla="*/ 14 w 52"/>
                <a:gd name="T21" fmla="*/ 48 h 82"/>
                <a:gd name="T22" fmla="*/ 14 w 52"/>
                <a:gd name="T23" fmla="*/ 82 h 82"/>
                <a:gd name="T24" fmla="*/ 0 w 52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2">
                  <a:moveTo>
                    <a:pt x="0" y="8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2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82"/>
                  </a:lnTo>
                  <a:lnTo>
                    <a:pt x="40" y="82"/>
                  </a:lnTo>
                  <a:lnTo>
                    <a:pt x="40" y="48"/>
                  </a:lnTo>
                  <a:lnTo>
                    <a:pt x="14" y="48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9"/>
            <p:cNvSpPr>
              <a:spLocks noEditPoints="1"/>
            </p:cNvSpPr>
            <p:nvPr userDrawn="1"/>
          </p:nvSpPr>
          <p:spPr bwMode="auto">
            <a:xfrm>
              <a:off x="800" y="772"/>
              <a:ext cx="74" cy="104"/>
            </a:xfrm>
            <a:custGeom>
              <a:avLst/>
              <a:gdLst>
                <a:gd name="T0" fmla="*/ 22 w 43"/>
                <a:gd name="T1" fmla="*/ 0 h 52"/>
                <a:gd name="T2" fmla="*/ 32 w 43"/>
                <a:gd name="T3" fmla="*/ 3 h 52"/>
                <a:gd name="T4" fmla="*/ 40 w 43"/>
                <a:gd name="T5" fmla="*/ 11 h 52"/>
                <a:gd name="T6" fmla="*/ 43 w 43"/>
                <a:gd name="T7" fmla="*/ 22 h 52"/>
                <a:gd name="T8" fmla="*/ 40 w 43"/>
                <a:gd name="T9" fmla="*/ 32 h 52"/>
                <a:gd name="T10" fmla="*/ 32 w 43"/>
                <a:gd name="T11" fmla="*/ 40 h 52"/>
                <a:gd name="T12" fmla="*/ 22 w 43"/>
                <a:gd name="T13" fmla="*/ 43 h 52"/>
                <a:gd name="T14" fmla="*/ 13 w 43"/>
                <a:gd name="T15" fmla="*/ 41 h 52"/>
                <a:gd name="T16" fmla="*/ 6 w 43"/>
                <a:gd name="T17" fmla="*/ 37 h 52"/>
                <a:gd name="T18" fmla="*/ 2 w 43"/>
                <a:gd name="T19" fmla="*/ 30 h 52"/>
                <a:gd name="T20" fmla="*/ 0 w 43"/>
                <a:gd name="T21" fmla="*/ 22 h 52"/>
                <a:gd name="T22" fmla="*/ 3 w 43"/>
                <a:gd name="T23" fmla="*/ 11 h 52"/>
                <a:gd name="T24" fmla="*/ 11 w 43"/>
                <a:gd name="T25" fmla="*/ 3 h 52"/>
                <a:gd name="T26" fmla="*/ 22 w 43"/>
                <a:gd name="T27" fmla="*/ 0 h 52"/>
                <a:gd name="T28" fmla="*/ 22 w 43"/>
                <a:gd name="T29" fmla="*/ 7 h 52"/>
                <a:gd name="T30" fmla="*/ 15 w 43"/>
                <a:gd name="T31" fmla="*/ 9 h 52"/>
                <a:gd name="T32" fmla="*/ 10 w 43"/>
                <a:gd name="T33" fmla="*/ 14 h 52"/>
                <a:gd name="T34" fmla="*/ 8 w 43"/>
                <a:gd name="T35" fmla="*/ 21 h 52"/>
                <a:gd name="T36" fmla="*/ 9 w 43"/>
                <a:gd name="T37" fmla="*/ 27 h 52"/>
                <a:gd name="T38" fmla="*/ 12 w 43"/>
                <a:gd name="T39" fmla="*/ 31 h 52"/>
                <a:gd name="T40" fmla="*/ 16 w 43"/>
                <a:gd name="T41" fmla="*/ 34 h 52"/>
                <a:gd name="T42" fmla="*/ 22 w 43"/>
                <a:gd name="T43" fmla="*/ 36 h 52"/>
                <a:gd name="T44" fmla="*/ 29 w 43"/>
                <a:gd name="T45" fmla="*/ 34 h 52"/>
                <a:gd name="T46" fmla="*/ 34 w 43"/>
                <a:gd name="T47" fmla="*/ 28 h 52"/>
                <a:gd name="T48" fmla="*/ 36 w 43"/>
                <a:gd name="T49" fmla="*/ 21 h 52"/>
                <a:gd name="T50" fmla="*/ 34 w 43"/>
                <a:gd name="T51" fmla="*/ 14 h 52"/>
                <a:gd name="T52" fmla="*/ 29 w 43"/>
                <a:gd name="T53" fmla="*/ 9 h 52"/>
                <a:gd name="T54" fmla="*/ 22 w 43"/>
                <a:gd name="T55" fmla="*/ 7 h 52"/>
                <a:gd name="T56" fmla="*/ 19 w 43"/>
                <a:gd name="T57" fmla="*/ 52 h 52"/>
                <a:gd name="T58" fmla="*/ 19 w 43"/>
                <a:gd name="T59" fmla="*/ 46 h 52"/>
                <a:gd name="T60" fmla="*/ 25 w 43"/>
                <a:gd name="T61" fmla="*/ 46 h 52"/>
                <a:gd name="T62" fmla="*/ 25 w 43"/>
                <a:gd name="T63" fmla="*/ 52 h 52"/>
                <a:gd name="T64" fmla="*/ 19 w 4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cubicBezTo>
                    <a:pt x="26" y="0"/>
                    <a:pt x="29" y="1"/>
                    <a:pt x="32" y="3"/>
                  </a:cubicBezTo>
                  <a:cubicBezTo>
                    <a:pt x="36" y="5"/>
                    <a:pt x="38" y="7"/>
                    <a:pt x="40" y="11"/>
                  </a:cubicBezTo>
                  <a:cubicBezTo>
                    <a:pt x="42" y="14"/>
                    <a:pt x="43" y="18"/>
                    <a:pt x="43" y="22"/>
                  </a:cubicBezTo>
                  <a:cubicBezTo>
                    <a:pt x="43" y="26"/>
                    <a:pt x="42" y="29"/>
                    <a:pt x="40" y="32"/>
                  </a:cubicBezTo>
                  <a:cubicBezTo>
                    <a:pt x="38" y="36"/>
                    <a:pt x="36" y="38"/>
                    <a:pt x="32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8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3" y="33"/>
                    <a:pt x="15" y="34"/>
                    <a:pt x="16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6" y="35"/>
                    <a:pt x="29" y="34"/>
                  </a:cubicBezTo>
                  <a:cubicBezTo>
                    <a:pt x="31" y="32"/>
                    <a:pt x="32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2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  <a:moveTo>
                    <a:pt x="19" y="52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1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0"/>
            <p:cNvSpPr>
              <a:spLocks/>
            </p:cNvSpPr>
            <p:nvPr userDrawn="1"/>
          </p:nvSpPr>
          <p:spPr bwMode="auto">
            <a:xfrm>
              <a:off x="881" y="772"/>
              <a:ext cx="71" cy="86"/>
            </a:xfrm>
            <a:custGeom>
              <a:avLst/>
              <a:gdLst>
                <a:gd name="T0" fmla="*/ 32 w 41"/>
                <a:gd name="T1" fmla="*/ 31 h 43"/>
                <a:gd name="T2" fmla="*/ 41 w 41"/>
                <a:gd name="T3" fmla="*/ 31 h 43"/>
                <a:gd name="T4" fmla="*/ 36 w 41"/>
                <a:gd name="T5" fmla="*/ 37 h 43"/>
                <a:gd name="T6" fmla="*/ 29 w 41"/>
                <a:gd name="T7" fmla="*/ 42 h 43"/>
                <a:gd name="T8" fmla="*/ 22 w 41"/>
                <a:gd name="T9" fmla="*/ 43 h 43"/>
                <a:gd name="T10" fmla="*/ 13 w 41"/>
                <a:gd name="T11" fmla="*/ 41 h 43"/>
                <a:gd name="T12" fmla="*/ 6 w 41"/>
                <a:gd name="T13" fmla="*/ 37 h 43"/>
                <a:gd name="T14" fmla="*/ 2 w 41"/>
                <a:gd name="T15" fmla="*/ 30 h 43"/>
                <a:gd name="T16" fmla="*/ 0 w 41"/>
                <a:gd name="T17" fmla="*/ 21 h 43"/>
                <a:gd name="T18" fmla="*/ 3 w 41"/>
                <a:gd name="T19" fmla="*/ 11 h 43"/>
                <a:gd name="T20" fmla="*/ 11 w 41"/>
                <a:gd name="T21" fmla="*/ 3 h 43"/>
                <a:gd name="T22" fmla="*/ 21 w 41"/>
                <a:gd name="T23" fmla="*/ 0 h 43"/>
                <a:gd name="T24" fmla="*/ 29 w 41"/>
                <a:gd name="T25" fmla="*/ 1 h 43"/>
                <a:gd name="T26" fmla="*/ 36 w 41"/>
                <a:gd name="T27" fmla="*/ 6 h 43"/>
                <a:gd name="T28" fmla="*/ 41 w 41"/>
                <a:gd name="T29" fmla="*/ 13 h 43"/>
                <a:gd name="T30" fmla="*/ 32 w 41"/>
                <a:gd name="T31" fmla="*/ 13 h 43"/>
                <a:gd name="T32" fmla="*/ 27 w 41"/>
                <a:gd name="T33" fmla="*/ 9 h 43"/>
                <a:gd name="T34" fmla="*/ 21 w 41"/>
                <a:gd name="T35" fmla="*/ 7 h 43"/>
                <a:gd name="T36" fmla="*/ 15 w 41"/>
                <a:gd name="T37" fmla="*/ 9 h 43"/>
                <a:gd name="T38" fmla="*/ 10 w 41"/>
                <a:gd name="T39" fmla="*/ 15 h 43"/>
                <a:gd name="T40" fmla="*/ 8 w 41"/>
                <a:gd name="T41" fmla="*/ 22 h 43"/>
                <a:gd name="T42" fmla="*/ 10 w 41"/>
                <a:gd name="T43" fmla="*/ 29 h 43"/>
                <a:gd name="T44" fmla="*/ 15 w 41"/>
                <a:gd name="T45" fmla="*/ 34 h 43"/>
                <a:gd name="T46" fmla="*/ 21 w 41"/>
                <a:gd name="T47" fmla="*/ 36 h 43"/>
                <a:gd name="T48" fmla="*/ 32 w 41"/>
                <a:gd name="T4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3">
                  <a:moveTo>
                    <a:pt x="32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0" y="33"/>
                    <a:pt x="38" y="35"/>
                    <a:pt x="36" y="37"/>
                  </a:cubicBezTo>
                  <a:cubicBezTo>
                    <a:pt x="34" y="39"/>
                    <a:pt x="32" y="41"/>
                    <a:pt x="29" y="42"/>
                  </a:cubicBezTo>
                  <a:cubicBezTo>
                    <a:pt x="27" y="43"/>
                    <a:pt x="24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1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6" y="6"/>
                  </a:cubicBezTo>
                  <a:cubicBezTo>
                    <a:pt x="38" y="8"/>
                    <a:pt x="40" y="10"/>
                    <a:pt x="4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1"/>
                    <a:pt x="29" y="10"/>
                    <a:pt x="27" y="9"/>
                  </a:cubicBezTo>
                  <a:cubicBezTo>
                    <a:pt x="25" y="8"/>
                    <a:pt x="23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2" y="11"/>
                    <a:pt x="11" y="12"/>
                    <a:pt x="10" y="15"/>
                  </a:cubicBezTo>
                  <a:cubicBezTo>
                    <a:pt x="8" y="17"/>
                    <a:pt x="8" y="19"/>
                    <a:pt x="8" y="22"/>
                  </a:cubicBezTo>
                  <a:cubicBezTo>
                    <a:pt x="8" y="24"/>
                    <a:pt x="8" y="26"/>
                    <a:pt x="10" y="29"/>
                  </a:cubicBezTo>
                  <a:cubicBezTo>
                    <a:pt x="11" y="31"/>
                    <a:pt x="13" y="32"/>
                    <a:pt x="15" y="34"/>
                  </a:cubicBezTo>
                  <a:cubicBezTo>
                    <a:pt x="17" y="35"/>
                    <a:pt x="19" y="36"/>
                    <a:pt x="21" y="36"/>
                  </a:cubicBezTo>
                  <a:cubicBezTo>
                    <a:pt x="25" y="36"/>
                    <a:pt x="29" y="34"/>
                    <a:pt x="3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1"/>
            <p:cNvSpPr>
              <a:spLocks/>
            </p:cNvSpPr>
            <p:nvPr userDrawn="1"/>
          </p:nvSpPr>
          <p:spPr bwMode="auto">
            <a:xfrm>
              <a:off x="713" y="484"/>
              <a:ext cx="199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2"/>
            <p:cNvSpPr>
              <a:spLocks/>
            </p:cNvSpPr>
            <p:nvPr userDrawn="1"/>
          </p:nvSpPr>
          <p:spPr bwMode="auto">
            <a:xfrm>
              <a:off x="478" y="220"/>
              <a:ext cx="200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3"/>
            <p:cNvSpPr>
              <a:spLocks/>
            </p:cNvSpPr>
            <p:nvPr userDrawn="1"/>
          </p:nvSpPr>
          <p:spPr bwMode="auto">
            <a:xfrm>
              <a:off x="713" y="220"/>
              <a:ext cx="199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4"/>
            <p:cNvSpPr>
              <a:spLocks/>
            </p:cNvSpPr>
            <p:nvPr userDrawn="1"/>
          </p:nvSpPr>
          <p:spPr bwMode="auto">
            <a:xfrm>
              <a:off x="478" y="484"/>
              <a:ext cx="200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25"/>
            <p:cNvSpPr>
              <a:spLocks noChangeArrowheads="1"/>
            </p:cNvSpPr>
            <p:nvPr userDrawn="1"/>
          </p:nvSpPr>
          <p:spPr bwMode="auto">
            <a:xfrm>
              <a:off x="561" y="242"/>
              <a:ext cx="33" cy="18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26"/>
            <p:cNvSpPr>
              <a:spLocks noChangeArrowheads="1"/>
            </p:cNvSpPr>
            <p:nvPr userDrawn="1"/>
          </p:nvSpPr>
          <p:spPr bwMode="auto">
            <a:xfrm>
              <a:off x="497" y="316"/>
              <a:ext cx="162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7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23 w 138"/>
                <a:gd name="T1" fmla="*/ 156 h 156"/>
                <a:gd name="T2" fmla="*/ 0 w 138"/>
                <a:gd name="T3" fmla="*/ 130 h 156"/>
                <a:gd name="T4" fmla="*/ 115 w 138"/>
                <a:gd name="T5" fmla="*/ 0 h 156"/>
                <a:gd name="T6" fmla="*/ 138 w 138"/>
                <a:gd name="T7" fmla="*/ 26 h 156"/>
                <a:gd name="T8" fmla="*/ 23 w 13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23" y="156"/>
                  </a:moveTo>
                  <a:lnTo>
                    <a:pt x="0" y="130"/>
                  </a:lnTo>
                  <a:lnTo>
                    <a:pt x="115" y="0"/>
                  </a:lnTo>
                  <a:lnTo>
                    <a:pt x="138" y="26"/>
                  </a:lnTo>
                  <a:lnTo>
                    <a:pt x="23" y="15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8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0 w 138"/>
                <a:gd name="T1" fmla="*/ 26 h 156"/>
                <a:gd name="T2" fmla="*/ 23 w 138"/>
                <a:gd name="T3" fmla="*/ 0 h 156"/>
                <a:gd name="T4" fmla="*/ 138 w 138"/>
                <a:gd name="T5" fmla="*/ 130 h 156"/>
                <a:gd name="T6" fmla="*/ 115 w 138"/>
                <a:gd name="T7" fmla="*/ 156 h 156"/>
                <a:gd name="T8" fmla="*/ 0 w 138"/>
                <a:gd name="T9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0" y="26"/>
                  </a:moveTo>
                  <a:lnTo>
                    <a:pt x="23" y="0"/>
                  </a:lnTo>
                  <a:lnTo>
                    <a:pt x="138" y="130"/>
                  </a:lnTo>
                  <a:lnTo>
                    <a:pt x="115" y="15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29"/>
            <p:cNvSpPr>
              <a:spLocks noChangeArrowheads="1"/>
            </p:cNvSpPr>
            <p:nvPr userDrawn="1"/>
          </p:nvSpPr>
          <p:spPr bwMode="auto">
            <a:xfrm>
              <a:off x="732" y="316"/>
              <a:ext cx="161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30"/>
            <p:cNvSpPr>
              <a:spLocks noChangeArrowheads="1"/>
            </p:cNvSpPr>
            <p:nvPr userDrawn="1"/>
          </p:nvSpPr>
          <p:spPr bwMode="auto">
            <a:xfrm>
              <a:off x="732" y="582"/>
              <a:ext cx="161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31"/>
            <p:cNvSpPr>
              <a:spLocks noChangeArrowheads="1"/>
            </p:cNvSpPr>
            <p:nvPr userDrawn="1"/>
          </p:nvSpPr>
          <p:spPr bwMode="auto">
            <a:xfrm>
              <a:off x="796" y="52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32"/>
            <p:cNvSpPr>
              <a:spLocks noChangeArrowheads="1"/>
            </p:cNvSpPr>
            <p:nvPr userDrawn="1"/>
          </p:nvSpPr>
          <p:spPr bwMode="auto">
            <a:xfrm>
              <a:off x="796" y="64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8" name="TextBox 67"/>
          <p:cNvSpPr txBox="1"/>
          <p:nvPr userDrawn="1"/>
        </p:nvSpPr>
        <p:spPr>
          <a:xfrm>
            <a:off x="2206189" y="504498"/>
            <a:ext cx="1494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68"/>
          <p:cNvSpPr txBox="1"/>
          <p:nvPr userDrawn="1"/>
        </p:nvSpPr>
        <p:spPr>
          <a:xfrm>
            <a:off x="4524395" y="504498"/>
            <a:ext cx="1404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Title 2">
            <a:extLst>
              <a:ext uri="{FF2B5EF4-FFF2-40B4-BE49-F238E27FC236}">
                <a16:creationId xmlns=""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521737" y="286419"/>
            <a:ext cx="14544495" cy="976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PPT TIVI </a:t>
            </a:r>
            <a:r>
              <a:rPr lang="en-US" sz="4800" b="1" kern="0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DIỄN ĐÀN GIÁO VIÊN TOÁN</a:t>
            </a:r>
            <a:endParaRPr lang="vi-VN" sz="4800" b="1" kern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086" y="329746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82" r:id="rId13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27/8/2021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2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48.png"/><Relationship Id="rId10" Type="http://schemas.openxmlformats.org/officeDocument/2006/relationships/image" Target="../media/image28.png"/><Relationship Id="rId4" Type="http://schemas.openxmlformats.org/officeDocument/2006/relationships/image" Target="../media/image47.png"/><Relationship Id="rId9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3.png"/><Relationship Id="rId18" Type="http://schemas.openxmlformats.org/officeDocument/2006/relationships/image" Target="../media/image53.png"/><Relationship Id="rId3" Type="http://schemas.openxmlformats.org/officeDocument/2006/relationships/image" Target="../media/image32.png"/><Relationship Id="rId21" Type="http://schemas.openxmlformats.org/officeDocument/2006/relationships/image" Target="../media/image56.png"/><Relationship Id="rId7" Type="http://schemas.openxmlformats.org/officeDocument/2006/relationships/image" Target="../media/image36.png"/><Relationship Id="rId12" Type="http://schemas.openxmlformats.org/officeDocument/2006/relationships/image" Target="../media/image42.png"/><Relationship Id="rId17" Type="http://schemas.openxmlformats.org/officeDocument/2006/relationships/image" Target="../media/image52.png"/><Relationship Id="rId2" Type="http://schemas.openxmlformats.org/officeDocument/2006/relationships/image" Target="../media/image31.png"/><Relationship Id="rId16" Type="http://schemas.openxmlformats.org/officeDocument/2006/relationships/image" Target="../media/image50.png"/><Relationship Id="rId20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24" Type="http://schemas.openxmlformats.org/officeDocument/2006/relationships/image" Target="../media/image59.png"/><Relationship Id="rId5" Type="http://schemas.openxmlformats.org/officeDocument/2006/relationships/image" Target="../media/image34.png"/><Relationship Id="rId15" Type="http://schemas.openxmlformats.org/officeDocument/2006/relationships/image" Target="../media/image49.png"/><Relationship Id="rId23" Type="http://schemas.openxmlformats.org/officeDocument/2006/relationships/image" Target="../media/image58.png"/><Relationship Id="rId10" Type="http://schemas.openxmlformats.org/officeDocument/2006/relationships/image" Target="../media/image39.png"/><Relationship Id="rId19" Type="http://schemas.openxmlformats.org/officeDocument/2006/relationships/image" Target="../media/image5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4.png"/><Relationship Id="rId22" Type="http://schemas.openxmlformats.org/officeDocument/2006/relationships/image" Target="../media/image5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1.png"/><Relationship Id="rId4" Type="http://schemas.openxmlformats.org/officeDocument/2006/relationships/image" Target="../media/image9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0.png"/><Relationship Id="rId4" Type="http://schemas.openxmlformats.org/officeDocument/2006/relationships/image" Target="../media/image1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0.png"/><Relationship Id="rId4" Type="http://schemas.openxmlformats.org/officeDocument/2006/relationships/image" Target="../media/image17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0.em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png"/><Relationship Id="rId3" Type="http://schemas.openxmlformats.org/officeDocument/2006/relationships/image" Target="../media/image260.png"/><Relationship Id="rId7" Type="http://schemas.openxmlformats.org/officeDocument/2006/relationships/image" Target="../media/image300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0.png"/><Relationship Id="rId5" Type="http://schemas.openxmlformats.org/officeDocument/2006/relationships/image" Target="../media/image280.png"/><Relationship Id="rId4" Type="http://schemas.openxmlformats.org/officeDocument/2006/relationships/image" Target="../media/image27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0.png"/><Relationship Id="rId3" Type="http://schemas.openxmlformats.org/officeDocument/2006/relationships/image" Target="../media/image330.png"/><Relationship Id="rId7" Type="http://schemas.openxmlformats.org/officeDocument/2006/relationships/image" Target="../media/image370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0.png"/><Relationship Id="rId5" Type="http://schemas.openxmlformats.org/officeDocument/2006/relationships/image" Target="../media/image65.png"/><Relationship Id="rId4" Type="http://schemas.openxmlformats.org/officeDocument/2006/relationships/image" Target="../media/image34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69.png"/><Relationship Id="rId7" Type="http://schemas.openxmlformats.org/officeDocument/2006/relationships/image" Target="../media/image46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png"/><Relationship Id="rId5" Type="http://schemas.openxmlformats.org/officeDocument/2006/relationships/image" Target="../media/image441.png"/><Relationship Id="rId4" Type="http://schemas.openxmlformats.org/officeDocument/2006/relationships/image" Target="../media/image430.png"/><Relationship Id="rId9" Type="http://schemas.openxmlformats.org/officeDocument/2006/relationships/image" Target="../media/image4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2.png"/><Relationship Id="rId4" Type="http://schemas.openxmlformats.org/officeDocument/2006/relationships/image" Target="../media/image5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2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image" Target="../media/image541.pn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60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9851187" y="2126503"/>
            <a:ext cx="13944600" cy="11181523"/>
            <a:chOff x="1339699" y="3448230"/>
            <a:chExt cx="13944600" cy="11181523"/>
          </a:xfrm>
        </p:grpSpPr>
        <p:sp>
          <p:nvSpPr>
            <p:cNvPr id="10" name="Right Triangle 9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1339699" y="3448230"/>
              <a:ext cx="13944600" cy="11181523"/>
              <a:chOff x="1339699" y="3448230"/>
              <a:chExt cx="13944600" cy="11181523"/>
            </a:xfrm>
          </p:grpSpPr>
          <p:sp>
            <p:nvSpPr>
              <p:cNvPr id="12" name="Rounded Rectangle 11"/>
              <p:cNvSpPr/>
              <p:nvPr/>
            </p:nvSpPr>
            <p:spPr>
              <a:xfrm>
                <a:off x="1339699" y="3696072"/>
                <a:ext cx="13944600" cy="10933681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5759299" y="3448230"/>
                <a:ext cx="389080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sz="5400" b="1" cap="all" dirty="0">
                    <a:ln w="0"/>
                    <a:solidFill>
                      <a:schemeClr val="bg1"/>
                    </a:solidFill>
                    <a:effectLst>
                      <a:reflection blurRad="12700" stA="50000" endPos="50000" dist="5000" dir="5400000" sy="-100000" rotWithShape="0"/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CHƯƠNG I</a:t>
                </a:r>
              </a:p>
            </p:txBody>
          </p:sp>
        </p:grpSp>
      </p:grpSp>
      <p:sp>
        <p:nvSpPr>
          <p:cNvPr id="15" name="Right Triangle 14"/>
          <p:cNvSpPr/>
          <p:nvPr/>
        </p:nvSpPr>
        <p:spPr>
          <a:xfrm flipH="1">
            <a:off x="11477625" y="2164818"/>
            <a:ext cx="193377" cy="212342"/>
          </a:xfrm>
          <a:prstGeom prst="rt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 Same Side Corner Rectangle 15"/>
          <p:cNvSpPr/>
          <p:nvPr/>
        </p:nvSpPr>
        <p:spPr>
          <a:xfrm flipV="1">
            <a:off x="11671001" y="2164813"/>
            <a:ext cx="10807999" cy="1492785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10" descr="Bia Dai so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37765"/>
            <a:ext cx="8153400" cy="11470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2597759" y="5288483"/>
            <a:ext cx="8954481" cy="510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§1.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Mệnh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đề</a:t>
            </a:r>
            <a:endParaRPr lang="en-US" sz="4400" b="1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§2.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hợp</a:t>
            </a:r>
            <a:endParaRPr lang="en-US" sz="4400" b="1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§3.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phép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toán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trên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hợp</a:t>
            </a:r>
            <a:endParaRPr lang="en-US" sz="4400" b="1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§4.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gần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đúng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Sai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endParaRPr lang="en-US" sz="4400" b="1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53900" y="2454818"/>
            <a:ext cx="10325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chemeClr val="bg1"/>
                </a:solidFill>
                <a:latin typeface="+mj-lt"/>
              </a:rPr>
              <a:t>CHƯƠNG I. MỆNH ĐỀ - TẬP HỢP</a:t>
            </a:r>
          </a:p>
        </p:txBody>
      </p:sp>
    </p:spTree>
    <p:extLst>
      <p:ext uri="{BB962C8B-B14F-4D97-AF65-F5344CB8AC3E}">
        <p14:creationId xmlns:p14="http://schemas.microsoft.com/office/powerpoint/2010/main" val="351405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47742" y="1947270"/>
            <a:ext cx="9505858" cy="844619"/>
            <a:chOff x="168274" y="1878677"/>
            <a:chExt cx="9505858" cy="844617"/>
          </a:xfrm>
        </p:grpSpPr>
        <p:sp>
          <p:nvSpPr>
            <p:cNvPr id="3" name="Rounded Rectangle 2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34392" y="196924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282732" y="1878677"/>
              <a:ext cx="7391400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MỆNH ĐỀ KÉO THEO</a:t>
              </a:r>
            </a:p>
          </p:txBody>
        </p:sp>
      </p:grpSp>
      <p:grpSp>
        <p:nvGrpSpPr>
          <p:cNvPr id="6" name="Group 54"/>
          <p:cNvGrpSpPr/>
          <p:nvPr/>
        </p:nvGrpSpPr>
        <p:grpSpPr>
          <a:xfrm>
            <a:off x="678594" y="2791889"/>
            <a:ext cx="22486206" cy="5493321"/>
            <a:chOff x="1268078" y="3405486"/>
            <a:chExt cx="22486206" cy="4134265"/>
          </a:xfrm>
        </p:grpSpPr>
        <p:sp>
          <p:nvSpPr>
            <p:cNvPr id="7" name="Rounded Rectangle 6"/>
            <p:cNvSpPr/>
            <p:nvPr/>
          </p:nvSpPr>
          <p:spPr>
            <a:xfrm>
              <a:off x="1532360" y="3579402"/>
              <a:ext cx="22221924" cy="3960349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67"/>
            <p:cNvGrpSpPr/>
            <p:nvPr/>
          </p:nvGrpSpPr>
          <p:grpSpPr>
            <a:xfrm>
              <a:off x="1268078" y="3405486"/>
              <a:ext cx="3343539" cy="940513"/>
              <a:chOff x="1311958" y="3405486"/>
              <a:chExt cx="3343539" cy="940513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5400000">
                <a:off x="2967389" y="2625080"/>
                <a:ext cx="793395" cy="2582819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50671" y="3527166"/>
                <a:ext cx="2404826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dụ 1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1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2" name="Rectangle 11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7" name="TextBox 36"/>
          <p:cNvSpPr txBox="1"/>
          <p:nvPr/>
        </p:nvSpPr>
        <p:spPr>
          <a:xfrm>
            <a:off x="2121366" y="3025136"/>
            <a:ext cx="2165303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           Cho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hai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mệnh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đề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:   </a:t>
            </a:r>
          </a:p>
          <a:p>
            <a:pPr>
              <a:lnSpc>
                <a:spcPct val="150000"/>
              </a:lnSpc>
            </a:pP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          P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: “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Trái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đất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không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nước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”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Q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: “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Trái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đất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không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sự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sống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”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326805" y="5313409"/>
            <a:ext cx="224716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Xét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phát</a:t>
            </a:r>
            <a:r>
              <a:rPr lang="fr-FR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biểu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:   “</a:t>
            </a:r>
            <a:r>
              <a:rPr lang="fr-FR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Nếu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Trái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Đất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không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nước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thì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Trái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Đất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không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sự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sống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”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0" name="Rectangle 8"/>
          <p:cNvSpPr>
            <a:spLocks noChangeArrowheads="1"/>
          </p:cNvSpPr>
          <p:nvPr/>
        </p:nvSpPr>
        <p:spPr bwMode="auto">
          <a:xfrm>
            <a:off x="6039971" y="6357783"/>
            <a:ext cx="1039579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phải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là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mệnh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đề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hay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không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?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1" name="Rectangle 9"/>
          <p:cNvSpPr>
            <a:spLocks noChangeArrowheads="1"/>
          </p:cNvSpPr>
          <p:nvPr/>
        </p:nvSpPr>
        <p:spPr bwMode="auto">
          <a:xfrm>
            <a:off x="6084794" y="6357783"/>
            <a:ext cx="11517405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Là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mệnh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đề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</a:t>
            </a:r>
            <a:r>
              <a:rPr lang="fr-FR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úng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479205" y="7258470"/>
            <a:ext cx="123891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mệnh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đề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này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dạng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:   “</a:t>
            </a:r>
            <a:r>
              <a:rPr lang="fr-FR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Nếu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P </a:t>
            </a:r>
            <a:r>
              <a:rPr lang="fr-FR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thì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Q”.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509777" y="8826137"/>
            <a:ext cx="22655024" cy="4716873"/>
            <a:chOff x="1076414" y="4334859"/>
            <a:chExt cx="22655024" cy="4716873"/>
          </a:xfrm>
        </p:grpSpPr>
        <p:grpSp>
          <p:nvGrpSpPr>
            <p:cNvPr id="44" name="Group 5"/>
            <p:cNvGrpSpPr/>
            <p:nvPr/>
          </p:nvGrpSpPr>
          <p:grpSpPr>
            <a:xfrm>
              <a:off x="1533269" y="4671091"/>
              <a:ext cx="22198169" cy="4380641"/>
              <a:chOff x="637542" y="1083939"/>
              <a:chExt cx="8741405" cy="1724678"/>
            </a:xfrm>
          </p:grpSpPr>
          <p:sp>
            <p:nvSpPr>
              <p:cNvPr id="61" name="Rounded Rectangle 60"/>
              <p:cNvSpPr/>
              <p:nvPr/>
            </p:nvSpPr>
            <p:spPr>
              <a:xfrm>
                <a:off x="637542" y="1083939"/>
                <a:ext cx="8741405" cy="172467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5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46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7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49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0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2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3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4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5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6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7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8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9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0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48" name="TextBox 47"/>
              <p:cNvSpPr txBox="1"/>
              <p:nvPr/>
            </p:nvSpPr>
            <p:spPr>
              <a:xfrm>
                <a:off x="932118" y="8712046"/>
                <a:ext cx="2480166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Ghi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nhớ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sp>
        <p:nvSpPr>
          <p:cNvPr id="63" name="TextBox 62"/>
          <p:cNvSpPr txBox="1"/>
          <p:nvPr/>
        </p:nvSpPr>
        <p:spPr>
          <a:xfrm>
            <a:off x="4801668" y="9548393"/>
            <a:ext cx="1592131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Mệnh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đề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“</a:t>
            </a:r>
            <a:r>
              <a:rPr lang="fr-FR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Nếu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P </a:t>
            </a:r>
            <a:r>
              <a:rPr lang="fr-FR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thì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Q”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được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gọi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là </a:t>
            </a:r>
            <a:r>
              <a:rPr lang="fr-FR" sz="4400" b="1" i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mệnh</a:t>
            </a:r>
            <a:r>
              <a:rPr lang="fr-FR" sz="4400" b="1" i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i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đề</a:t>
            </a:r>
            <a:r>
              <a:rPr lang="fr-FR" sz="4400" b="1" i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i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kéo</a:t>
            </a:r>
            <a:r>
              <a:rPr lang="fr-FR" sz="4400" b="1" i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i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theo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Kí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hiệu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“P 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 Q”.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962812" y="11281120"/>
            <a:ext cx="1458198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Mệnh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đề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“P 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 Q”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còn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được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phát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biểu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là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: 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2562619" y="11687039"/>
            <a:ext cx="47347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“ P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kéo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theo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Q”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0953651" y="12551413"/>
            <a:ext cx="76660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hoặc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: “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Từ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P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suy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ra Q”.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100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9" grpId="0"/>
      <p:bldP spid="40" grpId="0"/>
      <p:bldP spid="41" grpId="0" animBg="1"/>
      <p:bldP spid="42" grpId="0"/>
      <p:bldP spid="64" grpId="0"/>
      <p:bldP spid="65" grpId="0"/>
      <p:bldP spid="6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4"/>
          <p:cNvGrpSpPr/>
          <p:nvPr/>
        </p:nvGrpSpPr>
        <p:grpSpPr>
          <a:xfrm>
            <a:off x="658212" y="1991276"/>
            <a:ext cx="22486206" cy="2057400"/>
            <a:chOff x="1268078" y="3405486"/>
            <a:chExt cx="22486206" cy="1548396"/>
          </a:xfrm>
        </p:grpSpPr>
        <p:sp>
          <p:nvSpPr>
            <p:cNvPr id="3" name="Rounded Rectangle 2"/>
            <p:cNvSpPr/>
            <p:nvPr/>
          </p:nvSpPr>
          <p:spPr>
            <a:xfrm>
              <a:off x="1532360" y="3579402"/>
              <a:ext cx="22221924" cy="137448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67"/>
            <p:cNvGrpSpPr/>
            <p:nvPr/>
          </p:nvGrpSpPr>
          <p:grpSpPr>
            <a:xfrm>
              <a:off x="1268078" y="3405486"/>
              <a:ext cx="3343539" cy="940513"/>
              <a:chOff x="1311958" y="3405486"/>
              <a:chExt cx="3343539" cy="940513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5400000">
                <a:off x="2967389" y="2625080"/>
                <a:ext cx="793395" cy="2582819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250671" y="3527166"/>
                <a:ext cx="2404826" cy="602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dụ 2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7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8" name="Rectangle 7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3" name="TextBox 32"/>
          <p:cNvSpPr txBox="1"/>
          <p:nvPr/>
        </p:nvSpPr>
        <p:spPr>
          <a:xfrm>
            <a:off x="4343400" y="2684122"/>
            <a:ext cx="186092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Cho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ví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dụ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về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mệnh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đề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kéo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theo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đúng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mệnh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đề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kéo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theo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sai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4" name="Group 10"/>
          <p:cNvGrpSpPr/>
          <p:nvPr/>
        </p:nvGrpSpPr>
        <p:grpSpPr>
          <a:xfrm>
            <a:off x="857211" y="4753970"/>
            <a:ext cx="22323065" cy="3399430"/>
            <a:chOff x="1270511" y="5867400"/>
            <a:chExt cx="21819676" cy="3760895"/>
          </a:xfrm>
        </p:grpSpPr>
        <p:sp>
          <p:nvSpPr>
            <p:cNvPr id="35" name="Rounded Rectangle 34"/>
            <p:cNvSpPr/>
            <p:nvPr/>
          </p:nvSpPr>
          <p:spPr>
            <a:xfrm>
              <a:off x="1272210" y="6139011"/>
              <a:ext cx="21817977" cy="348928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6" name="Group 60"/>
            <p:cNvGrpSpPr/>
            <p:nvPr/>
          </p:nvGrpSpPr>
          <p:grpSpPr>
            <a:xfrm>
              <a:off x="1270511" y="5867400"/>
              <a:ext cx="3568119" cy="885307"/>
              <a:chOff x="1224541" y="6305967"/>
              <a:chExt cx="3568119" cy="885307"/>
            </a:xfrm>
          </p:grpSpPr>
          <p:sp>
            <p:nvSpPr>
              <p:cNvPr id="37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296330" y="6305967"/>
                <a:ext cx="2053767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9" name="Round Diagonal Corner Rectangle 3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1" name="Rectangle 40"/>
          <p:cNvSpPr/>
          <p:nvPr/>
        </p:nvSpPr>
        <p:spPr>
          <a:xfrm>
            <a:off x="4507648" y="5075674"/>
            <a:ext cx="13475552" cy="2578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200000"/>
              </a:lnSpc>
            </a:pP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“</a:t>
            </a: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Nếu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∆ 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ABC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cân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tại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thì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AB = AC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“.   (Đ)</a:t>
            </a:r>
          </a:p>
          <a:p>
            <a:pPr>
              <a:lnSpc>
                <a:spcPct val="200000"/>
              </a:lnSpc>
            </a:pP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“</a:t>
            </a: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Nếu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a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nguyên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thì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 chia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hết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cho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3”  (S)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633056" y="9220200"/>
            <a:ext cx="22547220" cy="3561389"/>
            <a:chOff x="1076414" y="4377894"/>
            <a:chExt cx="22110286" cy="3561389"/>
          </a:xfrm>
        </p:grpSpPr>
        <p:grpSp>
          <p:nvGrpSpPr>
            <p:cNvPr id="43" name="Group 5"/>
            <p:cNvGrpSpPr/>
            <p:nvPr/>
          </p:nvGrpSpPr>
          <p:grpSpPr>
            <a:xfrm>
              <a:off x="1317974" y="4449865"/>
              <a:ext cx="21868726" cy="3489418"/>
              <a:chOff x="552761" y="996841"/>
              <a:chExt cx="8611674" cy="1373799"/>
            </a:xfrm>
          </p:grpSpPr>
          <p:sp>
            <p:nvSpPr>
              <p:cNvPr id="59" name="Rounded Rectangle 58"/>
              <p:cNvSpPr/>
              <p:nvPr/>
            </p:nvSpPr>
            <p:spPr>
              <a:xfrm>
                <a:off x="552761" y="996841"/>
                <a:ext cx="8611674" cy="1373799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4" name="Group 65"/>
            <p:cNvGrpSpPr/>
            <p:nvPr/>
          </p:nvGrpSpPr>
          <p:grpSpPr>
            <a:xfrm>
              <a:off x="1076414" y="4377894"/>
              <a:ext cx="3776573" cy="781943"/>
              <a:chOff x="166396" y="8755081"/>
              <a:chExt cx="3776573" cy="781943"/>
            </a:xfrm>
          </p:grpSpPr>
          <p:sp>
            <p:nvSpPr>
              <p:cNvPr id="45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3558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6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4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sp>
        <p:nvSpPr>
          <p:cNvPr id="68" name="TextBox 67"/>
          <p:cNvSpPr txBox="1"/>
          <p:nvPr/>
        </p:nvSpPr>
        <p:spPr>
          <a:xfrm>
            <a:off x="1534966" y="9171857"/>
            <a:ext cx="248016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Ghi</a:t>
            </a:r>
            <a:r>
              <a: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6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nhớ</a:t>
            </a:r>
            <a:endParaRPr lang="en-US" sz="4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0" name="Text Box 30"/>
          <p:cNvSpPr txBox="1">
            <a:spLocks noChangeArrowheads="1"/>
          </p:cNvSpPr>
          <p:nvPr/>
        </p:nvSpPr>
        <p:spPr bwMode="auto">
          <a:xfrm>
            <a:off x="5181600" y="9738405"/>
            <a:ext cx="995597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Mệnh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đề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 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 B </a:t>
            </a: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chỉ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sai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khi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. . . .. </a:t>
            </a:r>
          </a:p>
        </p:txBody>
      </p:sp>
      <p:sp>
        <p:nvSpPr>
          <p:cNvPr id="71" name="Text Box 31"/>
          <p:cNvSpPr txBox="1">
            <a:spLocks noChangeArrowheads="1"/>
          </p:cNvSpPr>
          <p:nvPr/>
        </p:nvSpPr>
        <p:spPr bwMode="auto">
          <a:xfrm>
            <a:off x="4507648" y="9742460"/>
            <a:ext cx="15724673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Mệnh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đề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 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 B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chỉ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khi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đúng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72" name="Text Box 32"/>
          <p:cNvSpPr txBox="1">
            <a:spLocks noChangeArrowheads="1"/>
          </p:cNvSpPr>
          <p:nvPr/>
        </p:nvSpPr>
        <p:spPr bwMode="auto">
          <a:xfrm>
            <a:off x="4507648" y="10757167"/>
            <a:ext cx="1408515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Nếu</a:t>
            </a:r>
            <a:r>
              <a:rPr lang="en-US" sz="4400" b="1" dirty="0">
                <a:solidFill>
                  <a:schemeClr val="hlin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 </a:t>
            </a:r>
            <a:r>
              <a:rPr lang="en-US" sz="4400" b="1" i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đúng</a:t>
            </a:r>
            <a:r>
              <a:rPr lang="en-US" sz="4400" b="1" i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  </a:t>
            </a:r>
            <a:r>
              <a:rPr lang="en-US" sz="4400" b="1" i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đúng</a:t>
            </a:r>
            <a:r>
              <a:rPr lang="en-US" sz="4400" b="1" i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thì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smtClean="0">
                <a:solidFill>
                  <a:schemeClr val="hlin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 </a:t>
            </a:r>
            <a:r>
              <a:rPr lang="en-US" sz="4400" b="1" i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 B </a:t>
            </a:r>
            <a:r>
              <a:rPr lang="en-US" sz="4400" b="1" i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1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mệnh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đề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3" name="Text Box 33"/>
          <p:cNvSpPr txBox="1">
            <a:spLocks noChangeArrowheads="1"/>
          </p:cNvSpPr>
          <p:nvPr/>
        </p:nvSpPr>
        <p:spPr bwMode="auto">
          <a:xfrm>
            <a:off x="18508721" y="10744200"/>
            <a:ext cx="214147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i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đúng</a:t>
            </a:r>
            <a:endParaRPr lang="en-US" sz="4400" b="1" i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4" name="Text Box 34"/>
          <p:cNvSpPr txBox="1">
            <a:spLocks noChangeArrowheads="1"/>
          </p:cNvSpPr>
          <p:nvPr/>
        </p:nvSpPr>
        <p:spPr bwMode="auto">
          <a:xfrm>
            <a:off x="4507647" y="11743741"/>
            <a:ext cx="1456541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Nếu</a:t>
            </a:r>
            <a:r>
              <a:rPr lang="en-US" sz="4400" b="1" dirty="0">
                <a:solidFill>
                  <a:schemeClr val="hlin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 </a:t>
            </a:r>
            <a:r>
              <a:rPr lang="en-US" sz="4400" b="1" i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đúng</a:t>
            </a:r>
            <a:r>
              <a:rPr lang="en-US" sz="4400" b="1" i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en-US" sz="4400" b="1" dirty="0">
                <a:solidFill>
                  <a:schemeClr val="hlin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  </a:t>
            </a:r>
            <a:r>
              <a:rPr lang="en-US" sz="4400" b="1" i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sai</a:t>
            </a:r>
            <a:r>
              <a:rPr lang="en-US" sz="4400" b="1" i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thì</a:t>
            </a:r>
            <a:r>
              <a:rPr lang="en-US" sz="4400" b="1" dirty="0">
                <a:solidFill>
                  <a:schemeClr val="hlin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4400" b="1" i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 </a:t>
            </a:r>
            <a:r>
              <a:rPr lang="en-US" sz="4400" b="1" i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 B </a:t>
            </a:r>
            <a:r>
              <a:rPr lang="en-US" sz="4400" b="1" i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1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mệnh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đề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75" name="Text Box 35"/>
          <p:cNvSpPr txBox="1">
            <a:spLocks noChangeArrowheads="1"/>
          </p:cNvSpPr>
          <p:nvPr/>
        </p:nvSpPr>
        <p:spPr bwMode="auto">
          <a:xfrm>
            <a:off x="18562715" y="11709196"/>
            <a:ext cx="14778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i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sai</a:t>
            </a:r>
            <a:r>
              <a:rPr lang="en-US" sz="4400" b="1" i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091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 animBg="1"/>
      <p:bldP spid="72" grpId="0"/>
      <p:bldP spid="73" grpId="0"/>
      <p:bldP spid="74" grpId="0"/>
      <p:bldP spid="7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304800" y="1907216"/>
            <a:ext cx="22678777" cy="3806514"/>
            <a:chOff x="579413" y="1871106"/>
            <a:chExt cx="22678777" cy="3806514"/>
          </a:xfrm>
        </p:grpSpPr>
        <p:grpSp>
          <p:nvGrpSpPr>
            <p:cNvPr id="2" name="Group 1"/>
            <p:cNvGrpSpPr/>
            <p:nvPr/>
          </p:nvGrpSpPr>
          <p:grpSpPr>
            <a:xfrm>
              <a:off x="579413" y="1895004"/>
              <a:ext cx="22678777" cy="3782616"/>
              <a:chOff x="1076414" y="4377894"/>
              <a:chExt cx="22678777" cy="3782616"/>
            </a:xfrm>
          </p:grpSpPr>
          <p:grpSp>
            <p:nvGrpSpPr>
              <p:cNvPr id="3" name="Group 5"/>
              <p:cNvGrpSpPr/>
              <p:nvPr/>
            </p:nvGrpSpPr>
            <p:grpSpPr>
              <a:xfrm>
                <a:off x="1533269" y="4671092"/>
                <a:ext cx="22221922" cy="3489418"/>
                <a:chOff x="637542" y="1083939"/>
                <a:chExt cx="8750759" cy="1373799"/>
              </a:xfrm>
            </p:grpSpPr>
            <p:sp>
              <p:nvSpPr>
                <p:cNvPr id="19" name="Rounded Rectangle 18"/>
                <p:cNvSpPr/>
                <p:nvPr/>
              </p:nvSpPr>
              <p:spPr>
                <a:xfrm>
                  <a:off x="637542" y="1083939"/>
                  <a:ext cx="8750759" cy="1373799"/>
                </a:xfrm>
                <a:prstGeom prst="roundRect">
                  <a:avLst>
                    <a:gd name="adj" fmla="val 4110"/>
                  </a:avLst>
                </a:prstGeom>
                <a:solidFill>
                  <a:srgbClr val="BEDCF4"/>
                </a:solidFill>
                <a:ln w="28575">
                  <a:solidFill>
                    <a:srgbClr val="0999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8000" rIns="36000" bIns="18000" rtlCol="0" anchor="ctr"/>
                <a:lstStyle/>
                <a:p>
                  <a:pPr algn="ctr"/>
                  <a:endParaRPr lang="en-US" sz="4600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1007731" y="1742814"/>
                  <a:ext cx="7867095" cy="2429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ts val="4000"/>
                    </a:lnSpc>
                  </a:pPr>
                  <a:endParaRPr lang="en-US" sz="4600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grpSp>
            <p:nvGrpSpPr>
              <p:cNvPr id="4" name="Group 65"/>
              <p:cNvGrpSpPr/>
              <p:nvPr/>
            </p:nvGrpSpPr>
            <p:grpSpPr>
              <a:xfrm>
                <a:off x="1076414" y="4377894"/>
                <a:ext cx="3776573" cy="781943"/>
                <a:chOff x="166396" y="8755081"/>
                <a:chExt cx="3776573" cy="781943"/>
              </a:xfrm>
            </p:grpSpPr>
            <p:sp>
              <p:nvSpPr>
                <p:cNvPr id="5" name="Freeform 20"/>
                <p:cNvSpPr>
                  <a:spLocks/>
                </p:cNvSpPr>
                <p:nvPr/>
              </p:nvSpPr>
              <p:spPr bwMode="auto">
                <a:xfrm>
                  <a:off x="384522" y="8755081"/>
                  <a:ext cx="3558447" cy="781943"/>
                </a:xfrm>
                <a:prstGeom prst="roundRect">
                  <a:avLst/>
                </a:prstGeom>
                <a:solidFill>
                  <a:srgbClr val="0072BC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6" name="Group 7"/>
                <p:cNvGrpSpPr/>
                <p:nvPr/>
              </p:nvGrpSpPr>
              <p:grpSpPr>
                <a:xfrm>
                  <a:off x="166396" y="8780577"/>
                  <a:ext cx="702538" cy="572229"/>
                  <a:chOff x="-145995" y="8633545"/>
                  <a:chExt cx="787401" cy="641352"/>
                </a:xfrm>
              </p:grpSpPr>
              <p:sp>
                <p:nvSpPr>
                  <p:cNvPr id="7" name="Freeform 45"/>
                  <p:cNvSpPr>
                    <a:spLocks/>
                  </p:cNvSpPr>
                  <p:nvPr/>
                </p:nvSpPr>
                <p:spPr bwMode="auto">
                  <a:xfrm>
                    <a:off x="255643" y="9062171"/>
                    <a:ext cx="363538" cy="88900"/>
                  </a:xfrm>
                  <a:custGeom>
                    <a:avLst/>
                    <a:gdLst>
                      <a:gd name="T0" fmla="*/ 6 w 97"/>
                      <a:gd name="T1" fmla="*/ 24 h 24"/>
                      <a:gd name="T2" fmla="*/ 0 w 97"/>
                      <a:gd name="T3" fmla="*/ 18 h 24"/>
                      <a:gd name="T4" fmla="*/ 0 w 97"/>
                      <a:gd name="T5" fmla="*/ 6 h 24"/>
                      <a:gd name="T6" fmla="*/ 6 w 97"/>
                      <a:gd name="T7" fmla="*/ 0 h 24"/>
                      <a:gd name="T8" fmla="*/ 91 w 97"/>
                      <a:gd name="T9" fmla="*/ 0 h 24"/>
                      <a:gd name="T10" fmla="*/ 97 w 97"/>
                      <a:gd name="T11" fmla="*/ 6 h 24"/>
                      <a:gd name="T12" fmla="*/ 97 w 97"/>
                      <a:gd name="T13" fmla="*/ 18 h 24"/>
                      <a:gd name="T14" fmla="*/ 91 w 97"/>
                      <a:gd name="T15" fmla="*/ 24 h 24"/>
                      <a:gd name="T16" fmla="*/ 6 w 97"/>
                      <a:gd name="T17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7" h="24">
                        <a:moveTo>
                          <a:pt x="6" y="24"/>
                        </a:moveTo>
                        <a:cubicBezTo>
                          <a:pt x="3" y="24"/>
                          <a:pt x="0" y="21"/>
                          <a:pt x="0" y="18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91" y="0"/>
                          <a:pt x="91" y="0"/>
                          <a:pt x="91" y="0"/>
                        </a:cubicBezTo>
                        <a:cubicBezTo>
                          <a:pt x="95" y="0"/>
                          <a:pt x="97" y="3"/>
                          <a:pt x="97" y="6"/>
                        </a:cubicBezTo>
                        <a:cubicBezTo>
                          <a:pt x="97" y="18"/>
                          <a:pt x="97" y="18"/>
                          <a:pt x="97" y="18"/>
                        </a:cubicBezTo>
                        <a:cubicBezTo>
                          <a:pt x="97" y="21"/>
                          <a:pt x="95" y="24"/>
                          <a:pt x="91" y="24"/>
                        </a:cubicBezTo>
                        <a:lnTo>
                          <a:pt x="6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" name="Freeform 46"/>
                  <p:cNvSpPr>
                    <a:spLocks noEditPoints="1"/>
                  </p:cNvSpPr>
                  <p:nvPr/>
                </p:nvSpPr>
                <p:spPr bwMode="auto">
                  <a:xfrm>
                    <a:off x="233418" y="9039946"/>
                    <a:ext cx="407988" cy="134938"/>
                  </a:xfrm>
                  <a:custGeom>
                    <a:avLst/>
                    <a:gdLst>
                      <a:gd name="T0" fmla="*/ 97 w 109"/>
                      <a:gd name="T1" fmla="*/ 12 h 36"/>
                      <a:gd name="T2" fmla="*/ 97 w 109"/>
                      <a:gd name="T3" fmla="*/ 24 h 36"/>
                      <a:gd name="T4" fmla="*/ 12 w 109"/>
                      <a:gd name="T5" fmla="*/ 24 h 36"/>
                      <a:gd name="T6" fmla="*/ 12 w 109"/>
                      <a:gd name="T7" fmla="*/ 12 h 36"/>
                      <a:gd name="T8" fmla="*/ 97 w 109"/>
                      <a:gd name="T9" fmla="*/ 12 h 36"/>
                      <a:gd name="T10" fmla="*/ 97 w 109"/>
                      <a:gd name="T11" fmla="*/ 0 h 36"/>
                      <a:gd name="T12" fmla="*/ 12 w 109"/>
                      <a:gd name="T13" fmla="*/ 0 h 36"/>
                      <a:gd name="T14" fmla="*/ 0 w 109"/>
                      <a:gd name="T15" fmla="*/ 12 h 36"/>
                      <a:gd name="T16" fmla="*/ 0 w 109"/>
                      <a:gd name="T17" fmla="*/ 24 h 36"/>
                      <a:gd name="T18" fmla="*/ 12 w 109"/>
                      <a:gd name="T19" fmla="*/ 36 h 36"/>
                      <a:gd name="T20" fmla="*/ 97 w 109"/>
                      <a:gd name="T21" fmla="*/ 36 h 36"/>
                      <a:gd name="T22" fmla="*/ 109 w 109"/>
                      <a:gd name="T23" fmla="*/ 24 h 36"/>
                      <a:gd name="T24" fmla="*/ 109 w 109"/>
                      <a:gd name="T25" fmla="*/ 12 h 36"/>
                      <a:gd name="T26" fmla="*/ 97 w 109"/>
                      <a:gd name="T27" fmla="*/ 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09" h="36">
                        <a:moveTo>
                          <a:pt x="97" y="12"/>
                        </a:moveTo>
                        <a:cubicBezTo>
                          <a:pt x="97" y="24"/>
                          <a:pt x="97" y="24"/>
                          <a:pt x="97" y="24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cubicBezTo>
                          <a:pt x="12" y="12"/>
                          <a:pt x="12" y="12"/>
                          <a:pt x="12" y="12"/>
                        </a:cubicBezTo>
                        <a:cubicBezTo>
                          <a:pt x="97" y="12"/>
                          <a:pt x="97" y="12"/>
                          <a:pt x="97" y="12"/>
                        </a:cubicBezTo>
                        <a:moveTo>
                          <a:pt x="97" y="0"/>
                        </a:move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5" y="0"/>
                          <a:pt x="0" y="6"/>
                          <a:pt x="0" y="12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0" y="30"/>
                          <a:pt x="5" y="36"/>
                          <a:pt x="12" y="36"/>
                        </a:cubicBezTo>
                        <a:cubicBezTo>
                          <a:pt x="97" y="36"/>
                          <a:pt x="97" y="36"/>
                          <a:pt x="97" y="36"/>
                        </a:cubicBezTo>
                        <a:cubicBezTo>
                          <a:pt x="104" y="36"/>
                          <a:pt x="109" y="30"/>
                          <a:pt x="109" y="24"/>
                        </a:cubicBezTo>
                        <a:cubicBezTo>
                          <a:pt x="109" y="12"/>
                          <a:pt x="109" y="12"/>
                          <a:pt x="109" y="12"/>
                        </a:cubicBezTo>
                        <a:cubicBezTo>
                          <a:pt x="109" y="6"/>
                          <a:pt x="104" y="0"/>
                          <a:pt x="97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9" name="Freeform 47"/>
                  <p:cNvSpPr>
                    <a:spLocks/>
                  </p:cNvSpPr>
                  <p:nvPr/>
                </p:nvSpPr>
                <p:spPr bwMode="auto">
                  <a:xfrm>
                    <a:off x="255643" y="9136784"/>
                    <a:ext cx="363538" cy="90488"/>
                  </a:xfrm>
                  <a:custGeom>
                    <a:avLst/>
                    <a:gdLst>
                      <a:gd name="T0" fmla="*/ 6 w 97"/>
                      <a:gd name="T1" fmla="*/ 24 h 24"/>
                      <a:gd name="T2" fmla="*/ 0 w 97"/>
                      <a:gd name="T3" fmla="*/ 18 h 24"/>
                      <a:gd name="T4" fmla="*/ 0 w 97"/>
                      <a:gd name="T5" fmla="*/ 6 h 24"/>
                      <a:gd name="T6" fmla="*/ 6 w 97"/>
                      <a:gd name="T7" fmla="*/ 0 h 24"/>
                      <a:gd name="T8" fmla="*/ 91 w 97"/>
                      <a:gd name="T9" fmla="*/ 0 h 24"/>
                      <a:gd name="T10" fmla="*/ 97 w 97"/>
                      <a:gd name="T11" fmla="*/ 6 h 24"/>
                      <a:gd name="T12" fmla="*/ 97 w 97"/>
                      <a:gd name="T13" fmla="*/ 18 h 24"/>
                      <a:gd name="T14" fmla="*/ 91 w 97"/>
                      <a:gd name="T15" fmla="*/ 24 h 24"/>
                      <a:gd name="T16" fmla="*/ 6 w 97"/>
                      <a:gd name="T17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7" h="24">
                        <a:moveTo>
                          <a:pt x="6" y="24"/>
                        </a:moveTo>
                        <a:cubicBezTo>
                          <a:pt x="3" y="24"/>
                          <a:pt x="0" y="21"/>
                          <a:pt x="0" y="18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91" y="0"/>
                          <a:pt x="91" y="0"/>
                          <a:pt x="91" y="0"/>
                        </a:cubicBezTo>
                        <a:cubicBezTo>
                          <a:pt x="95" y="0"/>
                          <a:pt x="97" y="3"/>
                          <a:pt x="97" y="6"/>
                        </a:cubicBezTo>
                        <a:cubicBezTo>
                          <a:pt x="97" y="18"/>
                          <a:pt x="97" y="18"/>
                          <a:pt x="97" y="18"/>
                        </a:cubicBezTo>
                        <a:cubicBezTo>
                          <a:pt x="97" y="21"/>
                          <a:pt x="95" y="24"/>
                          <a:pt x="91" y="24"/>
                        </a:cubicBezTo>
                        <a:lnTo>
                          <a:pt x="6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0" name="Freeform 48"/>
                  <p:cNvSpPr>
                    <a:spLocks noEditPoints="1"/>
                  </p:cNvSpPr>
                  <p:nvPr/>
                </p:nvSpPr>
                <p:spPr bwMode="auto">
                  <a:xfrm>
                    <a:off x="233418" y="9114559"/>
                    <a:ext cx="407988" cy="134938"/>
                  </a:xfrm>
                  <a:custGeom>
                    <a:avLst/>
                    <a:gdLst>
                      <a:gd name="T0" fmla="*/ 97 w 109"/>
                      <a:gd name="T1" fmla="*/ 12 h 36"/>
                      <a:gd name="T2" fmla="*/ 97 w 109"/>
                      <a:gd name="T3" fmla="*/ 24 h 36"/>
                      <a:gd name="T4" fmla="*/ 12 w 109"/>
                      <a:gd name="T5" fmla="*/ 24 h 36"/>
                      <a:gd name="T6" fmla="*/ 12 w 109"/>
                      <a:gd name="T7" fmla="*/ 12 h 36"/>
                      <a:gd name="T8" fmla="*/ 97 w 109"/>
                      <a:gd name="T9" fmla="*/ 12 h 36"/>
                      <a:gd name="T10" fmla="*/ 97 w 109"/>
                      <a:gd name="T11" fmla="*/ 0 h 36"/>
                      <a:gd name="T12" fmla="*/ 12 w 109"/>
                      <a:gd name="T13" fmla="*/ 0 h 36"/>
                      <a:gd name="T14" fmla="*/ 0 w 109"/>
                      <a:gd name="T15" fmla="*/ 12 h 36"/>
                      <a:gd name="T16" fmla="*/ 0 w 109"/>
                      <a:gd name="T17" fmla="*/ 24 h 36"/>
                      <a:gd name="T18" fmla="*/ 12 w 109"/>
                      <a:gd name="T19" fmla="*/ 36 h 36"/>
                      <a:gd name="T20" fmla="*/ 97 w 109"/>
                      <a:gd name="T21" fmla="*/ 36 h 36"/>
                      <a:gd name="T22" fmla="*/ 109 w 109"/>
                      <a:gd name="T23" fmla="*/ 24 h 36"/>
                      <a:gd name="T24" fmla="*/ 109 w 109"/>
                      <a:gd name="T25" fmla="*/ 12 h 36"/>
                      <a:gd name="T26" fmla="*/ 97 w 109"/>
                      <a:gd name="T27" fmla="*/ 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09" h="36">
                        <a:moveTo>
                          <a:pt x="97" y="12"/>
                        </a:moveTo>
                        <a:cubicBezTo>
                          <a:pt x="97" y="24"/>
                          <a:pt x="97" y="24"/>
                          <a:pt x="97" y="24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cubicBezTo>
                          <a:pt x="12" y="12"/>
                          <a:pt x="12" y="12"/>
                          <a:pt x="12" y="12"/>
                        </a:cubicBezTo>
                        <a:cubicBezTo>
                          <a:pt x="97" y="12"/>
                          <a:pt x="97" y="12"/>
                          <a:pt x="97" y="12"/>
                        </a:cubicBezTo>
                        <a:moveTo>
                          <a:pt x="97" y="0"/>
                        </a:move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5" y="0"/>
                          <a:pt x="0" y="6"/>
                          <a:pt x="0" y="12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0" y="31"/>
                          <a:pt x="5" y="36"/>
                          <a:pt x="12" y="36"/>
                        </a:cubicBezTo>
                        <a:cubicBezTo>
                          <a:pt x="97" y="36"/>
                          <a:pt x="97" y="36"/>
                          <a:pt x="97" y="36"/>
                        </a:cubicBezTo>
                        <a:cubicBezTo>
                          <a:pt x="104" y="36"/>
                          <a:pt x="109" y="31"/>
                          <a:pt x="109" y="24"/>
                        </a:cubicBezTo>
                        <a:cubicBezTo>
                          <a:pt x="109" y="12"/>
                          <a:pt x="109" y="12"/>
                          <a:pt x="109" y="12"/>
                        </a:cubicBezTo>
                        <a:cubicBezTo>
                          <a:pt x="109" y="6"/>
                          <a:pt x="104" y="0"/>
                          <a:pt x="97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1" name="Freeform 49"/>
                  <p:cNvSpPr>
                    <a:spLocks/>
                  </p:cNvSpPr>
                  <p:nvPr/>
                </p:nvSpPr>
                <p:spPr bwMode="auto">
                  <a:xfrm>
                    <a:off x="217543" y="8657358"/>
                    <a:ext cx="263525" cy="254000"/>
                  </a:xfrm>
                  <a:custGeom>
                    <a:avLst/>
                    <a:gdLst>
                      <a:gd name="T0" fmla="*/ 50 w 70"/>
                      <a:gd name="T1" fmla="*/ 68 h 68"/>
                      <a:gd name="T2" fmla="*/ 45 w 70"/>
                      <a:gd name="T3" fmla="*/ 67 h 68"/>
                      <a:gd name="T4" fmla="*/ 2 w 70"/>
                      <a:gd name="T5" fmla="*/ 23 h 68"/>
                      <a:gd name="T6" fmla="*/ 2 w 70"/>
                      <a:gd name="T7" fmla="*/ 15 h 68"/>
                      <a:gd name="T8" fmla="*/ 14 w 70"/>
                      <a:gd name="T9" fmla="*/ 3 h 68"/>
                      <a:gd name="T10" fmla="*/ 22 w 70"/>
                      <a:gd name="T11" fmla="*/ 0 h 68"/>
                      <a:gd name="T12" fmla="*/ 31 w 70"/>
                      <a:gd name="T13" fmla="*/ 3 h 68"/>
                      <a:gd name="T14" fmla="*/ 65 w 70"/>
                      <a:gd name="T15" fmla="*/ 38 h 68"/>
                      <a:gd name="T16" fmla="*/ 65 w 70"/>
                      <a:gd name="T17" fmla="*/ 55 h 68"/>
                      <a:gd name="T18" fmla="*/ 54 w 70"/>
                      <a:gd name="T19" fmla="*/ 67 h 68"/>
                      <a:gd name="T20" fmla="*/ 50 w 70"/>
                      <a:gd name="T21" fmla="*/ 68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70" h="68">
                        <a:moveTo>
                          <a:pt x="50" y="68"/>
                        </a:moveTo>
                        <a:cubicBezTo>
                          <a:pt x="48" y="68"/>
                          <a:pt x="47" y="68"/>
                          <a:pt x="45" y="67"/>
                        </a:cubicBezTo>
                        <a:cubicBezTo>
                          <a:pt x="2" y="23"/>
                          <a:pt x="2" y="23"/>
                          <a:pt x="2" y="23"/>
                        </a:cubicBezTo>
                        <a:cubicBezTo>
                          <a:pt x="0" y="21"/>
                          <a:pt x="0" y="17"/>
                          <a:pt x="2" y="15"/>
                        </a:cubicBezTo>
                        <a:cubicBezTo>
                          <a:pt x="14" y="3"/>
                          <a:pt x="14" y="3"/>
                          <a:pt x="14" y="3"/>
                        </a:cubicBezTo>
                        <a:cubicBezTo>
                          <a:pt x="16" y="1"/>
                          <a:pt x="19" y="0"/>
                          <a:pt x="22" y="0"/>
                        </a:cubicBezTo>
                        <a:cubicBezTo>
                          <a:pt x="26" y="0"/>
                          <a:pt x="29" y="1"/>
                          <a:pt x="31" y="3"/>
                        </a:cubicBezTo>
                        <a:cubicBezTo>
                          <a:pt x="65" y="38"/>
                          <a:pt x="65" y="38"/>
                          <a:pt x="65" y="38"/>
                        </a:cubicBezTo>
                        <a:cubicBezTo>
                          <a:pt x="70" y="42"/>
                          <a:pt x="70" y="50"/>
                          <a:pt x="65" y="55"/>
                        </a:cubicBezTo>
                        <a:cubicBezTo>
                          <a:pt x="54" y="67"/>
                          <a:pt x="54" y="67"/>
                          <a:pt x="54" y="67"/>
                        </a:cubicBezTo>
                        <a:cubicBezTo>
                          <a:pt x="53" y="68"/>
                          <a:pt x="51" y="68"/>
                          <a:pt x="50" y="6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2" name="Freeform 50"/>
                  <p:cNvSpPr>
                    <a:spLocks noEditPoints="1"/>
                  </p:cNvSpPr>
                  <p:nvPr/>
                </p:nvSpPr>
                <p:spPr bwMode="auto">
                  <a:xfrm>
                    <a:off x="192143" y="8633545"/>
                    <a:ext cx="314325" cy="300038"/>
                  </a:xfrm>
                  <a:custGeom>
                    <a:avLst/>
                    <a:gdLst>
                      <a:gd name="T0" fmla="*/ 29 w 84"/>
                      <a:gd name="T1" fmla="*/ 12 h 80"/>
                      <a:gd name="T2" fmla="*/ 34 w 84"/>
                      <a:gd name="T3" fmla="*/ 13 h 80"/>
                      <a:gd name="T4" fmla="*/ 68 w 84"/>
                      <a:gd name="T5" fmla="*/ 48 h 80"/>
                      <a:gd name="T6" fmla="*/ 68 w 84"/>
                      <a:gd name="T7" fmla="*/ 57 h 80"/>
                      <a:gd name="T8" fmla="*/ 57 w 84"/>
                      <a:gd name="T9" fmla="*/ 68 h 80"/>
                      <a:gd name="T10" fmla="*/ 13 w 84"/>
                      <a:gd name="T11" fmla="*/ 25 h 80"/>
                      <a:gd name="T12" fmla="*/ 25 w 84"/>
                      <a:gd name="T13" fmla="*/ 13 h 80"/>
                      <a:gd name="T14" fmla="*/ 29 w 84"/>
                      <a:gd name="T15" fmla="*/ 12 h 80"/>
                      <a:gd name="T16" fmla="*/ 29 w 84"/>
                      <a:gd name="T17" fmla="*/ 0 h 80"/>
                      <a:gd name="T18" fmla="*/ 16 w 84"/>
                      <a:gd name="T19" fmla="*/ 5 h 80"/>
                      <a:gd name="T20" fmla="*/ 5 w 84"/>
                      <a:gd name="T21" fmla="*/ 16 h 80"/>
                      <a:gd name="T22" fmla="*/ 5 w 84"/>
                      <a:gd name="T23" fmla="*/ 33 h 80"/>
                      <a:gd name="T24" fmla="*/ 48 w 84"/>
                      <a:gd name="T25" fmla="*/ 77 h 80"/>
                      <a:gd name="T26" fmla="*/ 57 w 84"/>
                      <a:gd name="T27" fmla="*/ 80 h 80"/>
                      <a:gd name="T28" fmla="*/ 57 w 84"/>
                      <a:gd name="T29" fmla="*/ 80 h 80"/>
                      <a:gd name="T30" fmla="*/ 65 w 84"/>
                      <a:gd name="T31" fmla="*/ 77 h 80"/>
                      <a:gd name="T32" fmla="*/ 77 w 84"/>
                      <a:gd name="T33" fmla="*/ 65 h 80"/>
                      <a:gd name="T34" fmla="*/ 77 w 84"/>
                      <a:gd name="T35" fmla="*/ 39 h 80"/>
                      <a:gd name="T36" fmla="*/ 42 w 84"/>
                      <a:gd name="T37" fmla="*/ 5 h 80"/>
                      <a:gd name="T38" fmla="*/ 29 w 84"/>
                      <a:gd name="T39" fmla="*/ 0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84" h="80">
                        <a:moveTo>
                          <a:pt x="29" y="12"/>
                        </a:moveTo>
                        <a:cubicBezTo>
                          <a:pt x="31" y="12"/>
                          <a:pt x="33" y="12"/>
                          <a:pt x="34" y="13"/>
                        </a:cubicBezTo>
                        <a:cubicBezTo>
                          <a:pt x="34" y="13"/>
                          <a:pt x="34" y="13"/>
                          <a:pt x="68" y="48"/>
                        </a:cubicBezTo>
                        <a:cubicBezTo>
                          <a:pt x="71" y="50"/>
                          <a:pt x="71" y="54"/>
                          <a:pt x="68" y="57"/>
                        </a:cubicBezTo>
                        <a:cubicBezTo>
                          <a:pt x="68" y="57"/>
                          <a:pt x="68" y="57"/>
                          <a:pt x="57" y="68"/>
                        </a:cubicBezTo>
                        <a:cubicBezTo>
                          <a:pt x="57" y="68"/>
                          <a:pt x="57" y="68"/>
                          <a:pt x="13" y="25"/>
                        </a:cubicBezTo>
                        <a:cubicBezTo>
                          <a:pt x="13" y="25"/>
                          <a:pt x="13" y="25"/>
                          <a:pt x="25" y="13"/>
                        </a:cubicBezTo>
                        <a:cubicBezTo>
                          <a:pt x="26" y="12"/>
                          <a:pt x="28" y="12"/>
                          <a:pt x="29" y="12"/>
                        </a:cubicBezTo>
                        <a:moveTo>
                          <a:pt x="29" y="0"/>
                        </a:moveTo>
                        <a:cubicBezTo>
                          <a:pt x="24" y="0"/>
                          <a:pt x="20" y="2"/>
                          <a:pt x="16" y="5"/>
                        </a:cubicBezTo>
                        <a:cubicBezTo>
                          <a:pt x="5" y="16"/>
                          <a:pt x="5" y="16"/>
                          <a:pt x="5" y="16"/>
                        </a:cubicBezTo>
                        <a:cubicBezTo>
                          <a:pt x="0" y="21"/>
                          <a:pt x="0" y="29"/>
                          <a:pt x="5" y="33"/>
                        </a:cubicBezTo>
                        <a:cubicBezTo>
                          <a:pt x="48" y="77"/>
                          <a:pt x="48" y="77"/>
                          <a:pt x="48" y="77"/>
                        </a:cubicBezTo>
                        <a:cubicBezTo>
                          <a:pt x="50" y="79"/>
                          <a:pt x="53" y="80"/>
                          <a:pt x="57" y="80"/>
                        </a:cubicBezTo>
                        <a:cubicBezTo>
                          <a:pt x="57" y="80"/>
                          <a:pt x="57" y="80"/>
                          <a:pt x="57" y="80"/>
                        </a:cubicBezTo>
                        <a:cubicBezTo>
                          <a:pt x="60" y="80"/>
                          <a:pt x="63" y="79"/>
                          <a:pt x="65" y="77"/>
                        </a:cubicBezTo>
                        <a:cubicBezTo>
                          <a:pt x="77" y="65"/>
                          <a:pt x="77" y="65"/>
                          <a:pt x="77" y="65"/>
                        </a:cubicBezTo>
                        <a:cubicBezTo>
                          <a:pt x="84" y="58"/>
                          <a:pt x="84" y="47"/>
                          <a:pt x="77" y="39"/>
                        </a:cubicBezTo>
                        <a:cubicBezTo>
                          <a:pt x="42" y="5"/>
                          <a:pt x="42" y="5"/>
                          <a:pt x="42" y="5"/>
                        </a:cubicBezTo>
                        <a:cubicBezTo>
                          <a:pt x="39" y="2"/>
                          <a:pt x="34" y="0"/>
                          <a:pt x="29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3" name="Freeform 51"/>
                  <p:cNvSpPr>
                    <a:spLocks noEditPoints="1"/>
                  </p:cNvSpPr>
                  <p:nvPr/>
                </p:nvSpPr>
                <p:spPr bwMode="auto">
                  <a:xfrm>
                    <a:off x="-123770" y="8724033"/>
                    <a:ext cx="742950" cy="528639"/>
                  </a:xfrm>
                  <a:custGeom>
                    <a:avLst/>
                    <a:gdLst>
                      <a:gd name="T0" fmla="*/ 12 w 198"/>
                      <a:gd name="T1" fmla="*/ 141 h 141"/>
                      <a:gd name="T2" fmla="*/ 8 w 198"/>
                      <a:gd name="T3" fmla="*/ 140 h 141"/>
                      <a:gd name="T4" fmla="*/ 3 w 198"/>
                      <a:gd name="T5" fmla="*/ 134 h 141"/>
                      <a:gd name="T6" fmla="*/ 1 w 198"/>
                      <a:gd name="T7" fmla="*/ 128 h 141"/>
                      <a:gd name="T8" fmla="*/ 14 w 198"/>
                      <a:gd name="T9" fmla="*/ 77 h 141"/>
                      <a:gd name="T10" fmla="*/ 15 w 198"/>
                      <a:gd name="T11" fmla="*/ 75 h 141"/>
                      <a:gd name="T12" fmla="*/ 88 w 198"/>
                      <a:gd name="T13" fmla="*/ 1 h 141"/>
                      <a:gd name="T14" fmla="*/ 92 w 198"/>
                      <a:gd name="T15" fmla="*/ 0 h 141"/>
                      <a:gd name="T16" fmla="*/ 92 w 198"/>
                      <a:gd name="T17" fmla="*/ 0 h 141"/>
                      <a:gd name="T18" fmla="*/ 97 w 198"/>
                      <a:gd name="T19" fmla="*/ 1 h 141"/>
                      <a:gd name="T20" fmla="*/ 103 w 198"/>
                      <a:gd name="T21" fmla="*/ 8 h 141"/>
                      <a:gd name="T22" fmla="*/ 105 w 198"/>
                      <a:gd name="T23" fmla="*/ 12 h 141"/>
                      <a:gd name="T24" fmla="*/ 109 w 198"/>
                      <a:gd name="T25" fmla="*/ 13 h 141"/>
                      <a:gd name="T26" fmla="*/ 116 w 198"/>
                      <a:gd name="T27" fmla="*/ 21 h 141"/>
                      <a:gd name="T28" fmla="*/ 117 w 198"/>
                      <a:gd name="T29" fmla="*/ 24 h 141"/>
                      <a:gd name="T30" fmla="*/ 121 w 198"/>
                      <a:gd name="T31" fmla="*/ 26 h 141"/>
                      <a:gd name="T32" fmla="*/ 128 w 198"/>
                      <a:gd name="T33" fmla="*/ 33 h 141"/>
                      <a:gd name="T34" fmla="*/ 130 w 198"/>
                      <a:gd name="T35" fmla="*/ 37 h 141"/>
                      <a:gd name="T36" fmla="*/ 133 w 198"/>
                      <a:gd name="T37" fmla="*/ 38 h 141"/>
                      <a:gd name="T38" fmla="*/ 140 w 198"/>
                      <a:gd name="T39" fmla="*/ 45 h 141"/>
                      <a:gd name="T40" fmla="*/ 142 w 198"/>
                      <a:gd name="T41" fmla="*/ 49 h 141"/>
                      <a:gd name="T42" fmla="*/ 140 w 198"/>
                      <a:gd name="T43" fmla="*/ 53 h 141"/>
                      <a:gd name="T44" fmla="*/ 124 w 198"/>
                      <a:gd name="T45" fmla="*/ 70 h 141"/>
                      <a:gd name="T46" fmla="*/ 192 w 198"/>
                      <a:gd name="T47" fmla="*/ 70 h 141"/>
                      <a:gd name="T48" fmla="*/ 198 w 198"/>
                      <a:gd name="T49" fmla="*/ 76 h 141"/>
                      <a:gd name="T50" fmla="*/ 198 w 198"/>
                      <a:gd name="T51" fmla="*/ 87 h 141"/>
                      <a:gd name="T52" fmla="*/ 192 w 198"/>
                      <a:gd name="T53" fmla="*/ 93 h 141"/>
                      <a:gd name="T54" fmla="*/ 107 w 198"/>
                      <a:gd name="T55" fmla="*/ 93 h 141"/>
                      <a:gd name="T56" fmla="*/ 103 w 198"/>
                      <a:gd name="T57" fmla="*/ 91 h 141"/>
                      <a:gd name="T58" fmla="*/ 67 w 198"/>
                      <a:gd name="T59" fmla="*/ 127 h 141"/>
                      <a:gd name="T60" fmla="*/ 64 w 198"/>
                      <a:gd name="T61" fmla="*/ 128 h 141"/>
                      <a:gd name="T62" fmla="*/ 14 w 198"/>
                      <a:gd name="T63" fmla="*/ 141 h 141"/>
                      <a:gd name="T64" fmla="*/ 12 w 198"/>
                      <a:gd name="T65" fmla="*/ 141 h 141"/>
                      <a:gd name="T66" fmla="*/ 23 w 198"/>
                      <a:gd name="T67" fmla="*/ 119 h 141"/>
                      <a:gd name="T68" fmla="*/ 45 w 198"/>
                      <a:gd name="T69" fmla="*/ 113 h 141"/>
                      <a:gd name="T70" fmla="*/ 29 w 198"/>
                      <a:gd name="T71" fmla="*/ 97 h 141"/>
                      <a:gd name="T72" fmla="*/ 23 w 198"/>
                      <a:gd name="T73" fmla="*/ 119 h 1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198" h="141">
                        <a:moveTo>
                          <a:pt x="12" y="141"/>
                        </a:moveTo>
                        <a:cubicBezTo>
                          <a:pt x="11" y="141"/>
                          <a:pt x="9" y="141"/>
                          <a:pt x="8" y="140"/>
                        </a:cubicBezTo>
                        <a:cubicBezTo>
                          <a:pt x="3" y="134"/>
                          <a:pt x="3" y="134"/>
                          <a:pt x="3" y="134"/>
                        </a:cubicBezTo>
                        <a:cubicBezTo>
                          <a:pt x="1" y="133"/>
                          <a:pt x="0" y="131"/>
                          <a:pt x="1" y="128"/>
                        </a:cubicBezTo>
                        <a:cubicBezTo>
                          <a:pt x="14" y="77"/>
                          <a:pt x="14" y="77"/>
                          <a:pt x="14" y="77"/>
                        </a:cubicBezTo>
                        <a:cubicBezTo>
                          <a:pt x="14" y="76"/>
                          <a:pt x="15" y="75"/>
                          <a:pt x="15" y="75"/>
                        </a:cubicBezTo>
                        <a:cubicBezTo>
                          <a:pt x="88" y="1"/>
                          <a:pt x="88" y="1"/>
                          <a:pt x="88" y="1"/>
                        </a:cubicBezTo>
                        <a:cubicBezTo>
                          <a:pt x="89" y="0"/>
                          <a:pt x="91" y="0"/>
                          <a:pt x="92" y="0"/>
                        </a:cubicBezTo>
                        <a:cubicBezTo>
                          <a:pt x="92" y="0"/>
                          <a:pt x="92" y="0"/>
                          <a:pt x="92" y="0"/>
                        </a:cubicBezTo>
                        <a:cubicBezTo>
                          <a:pt x="94" y="0"/>
                          <a:pt x="96" y="0"/>
                          <a:pt x="97" y="1"/>
                        </a:cubicBezTo>
                        <a:cubicBezTo>
                          <a:pt x="103" y="8"/>
                          <a:pt x="103" y="8"/>
                          <a:pt x="103" y="8"/>
                        </a:cubicBezTo>
                        <a:cubicBezTo>
                          <a:pt x="104" y="9"/>
                          <a:pt x="105" y="10"/>
                          <a:pt x="105" y="12"/>
                        </a:cubicBezTo>
                        <a:cubicBezTo>
                          <a:pt x="106" y="12"/>
                          <a:pt x="108" y="12"/>
                          <a:pt x="109" y="13"/>
                        </a:cubicBezTo>
                        <a:cubicBezTo>
                          <a:pt x="116" y="21"/>
                          <a:pt x="116" y="21"/>
                          <a:pt x="116" y="21"/>
                        </a:cubicBezTo>
                        <a:cubicBezTo>
                          <a:pt x="117" y="22"/>
                          <a:pt x="117" y="23"/>
                          <a:pt x="117" y="24"/>
                        </a:cubicBezTo>
                        <a:cubicBezTo>
                          <a:pt x="119" y="24"/>
                          <a:pt x="120" y="25"/>
                          <a:pt x="121" y="26"/>
                        </a:cubicBezTo>
                        <a:cubicBezTo>
                          <a:pt x="128" y="33"/>
                          <a:pt x="128" y="33"/>
                          <a:pt x="128" y="33"/>
                        </a:cubicBezTo>
                        <a:cubicBezTo>
                          <a:pt x="129" y="34"/>
                          <a:pt x="130" y="35"/>
                          <a:pt x="130" y="37"/>
                        </a:cubicBezTo>
                        <a:cubicBezTo>
                          <a:pt x="131" y="37"/>
                          <a:pt x="132" y="37"/>
                          <a:pt x="133" y="38"/>
                        </a:cubicBezTo>
                        <a:cubicBezTo>
                          <a:pt x="140" y="45"/>
                          <a:pt x="140" y="45"/>
                          <a:pt x="140" y="45"/>
                        </a:cubicBezTo>
                        <a:cubicBezTo>
                          <a:pt x="141" y="46"/>
                          <a:pt x="142" y="47"/>
                          <a:pt x="142" y="49"/>
                        </a:cubicBezTo>
                        <a:cubicBezTo>
                          <a:pt x="142" y="51"/>
                          <a:pt x="141" y="52"/>
                          <a:pt x="140" y="53"/>
                        </a:cubicBezTo>
                        <a:cubicBezTo>
                          <a:pt x="124" y="70"/>
                          <a:pt x="124" y="70"/>
                          <a:pt x="124" y="70"/>
                        </a:cubicBezTo>
                        <a:cubicBezTo>
                          <a:pt x="192" y="70"/>
                          <a:pt x="192" y="70"/>
                          <a:pt x="192" y="70"/>
                        </a:cubicBezTo>
                        <a:cubicBezTo>
                          <a:pt x="196" y="70"/>
                          <a:pt x="198" y="72"/>
                          <a:pt x="198" y="76"/>
                        </a:cubicBezTo>
                        <a:cubicBezTo>
                          <a:pt x="198" y="87"/>
                          <a:pt x="198" y="87"/>
                          <a:pt x="198" y="87"/>
                        </a:cubicBezTo>
                        <a:cubicBezTo>
                          <a:pt x="198" y="91"/>
                          <a:pt x="196" y="93"/>
                          <a:pt x="192" y="93"/>
                        </a:cubicBezTo>
                        <a:cubicBezTo>
                          <a:pt x="107" y="93"/>
                          <a:pt x="107" y="93"/>
                          <a:pt x="107" y="93"/>
                        </a:cubicBezTo>
                        <a:cubicBezTo>
                          <a:pt x="105" y="93"/>
                          <a:pt x="104" y="92"/>
                          <a:pt x="103" y="91"/>
                        </a:cubicBezTo>
                        <a:cubicBezTo>
                          <a:pt x="67" y="127"/>
                          <a:pt x="67" y="127"/>
                          <a:pt x="67" y="127"/>
                        </a:cubicBezTo>
                        <a:cubicBezTo>
                          <a:pt x="66" y="127"/>
                          <a:pt x="65" y="128"/>
                          <a:pt x="64" y="128"/>
                        </a:cubicBezTo>
                        <a:cubicBezTo>
                          <a:pt x="14" y="141"/>
                          <a:pt x="14" y="141"/>
                          <a:pt x="14" y="141"/>
                        </a:cubicBezTo>
                        <a:cubicBezTo>
                          <a:pt x="13" y="141"/>
                          <a:pt x="13" y="141"/>
                          <a:pt x="12" y="141"/>
                        </a:cubicBezTo>
                        <a:close/>
                        <a:moveTo>
                          <a:pt x="23" y="119"/>
                        </a:moveTo>
                        <a:cubicBezTo>
                          <a:pt x="45" y="113"/>
                          <a:pt x="45" y="113"/>
                          <a:pt x="45" y="113"/>
                        </a:cubicBezTo>
                        <a:cubicBezTo>
                          <a:pt x="29" y="97"/>
                          <a:pt x="29" y="97"/>
                          <a:pt x="29" y="97"/>
                        </a:cubicBezTo>
                        <a:lnTo>
                          <a:pt x="23" y="11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4" name="Freeform 52"/>
                  <p:cNvSpPr>
                    <a:spLocks noEditPoints="1"/>
                  </p:cNvSpPr>
                  <p:nvPr/>
                </p:nvSpPr>
                <p:spPr bwMode="auto">
                  <a:xfrm>
                    <a:off x="-145995" y="8701808"/>
                    <a:ext cx="787400" cy="573089"/>
                  </a:xfrm>
                  <a:custGeom>
                    <a:avLst/>
                    <a:gdLst>
                      <a:gd name="T0" fmla="*/ 98 w 210"/>
                      <a:gd name="T1" fmla="*/ 12 h 153"/>
                      <a:gd name="T2" fmla="*/ 105 w 210"/>
                      <a:gd name="T3" fmla="*/ 18 h 153"/>
                      <a:gd name="T4" fmla="*/ 37 w 210"/>
                      <a:gd name="T5" fmla="*/ 86 h 153"/>
                      <a:gd name="T6" fmla="*/ 43 w 210"/>
                      <a:gd name="T7" fmla="*/ 92 h 153"/>
                      <a:gd name="T8" fmla="*/ 110 w 210"/>
                      <a:gd name="T9" fmla="*/ 24 h 153"/>
                      <a:gd name="T10" fmla="*/ 118 w 210"/>
                      <a:gd name="T11" fmla="*/ 31 h 153"/>
                      <a:gd name="T12" fmla="*/ 50 w 210"/>
                      <a:gd name="T13" fmla="*/ 99 h 153"/>
                      <a:gd name="T14" fmla="*/ 55 w 210"/>
                      <a:gd name="T15" fmla="*/ 104 h 153"/>
                      <a:gd name="T16" fmla="*/ 123 w 210"/>
                      <a:gd name="T17" fmla="*/ 36 h 153"/>
                      <a:gd name="T18" fmla="*/ 130 w 210"/>
                      <a:gd name="T19" fmla="*/ 43 h 153"/>
                      <a:gd name="T20" fmla="*/ 62 w 210"/>
                      <a:gd name="T21" fmla="*/ 111 h 153"/>
                      <a:gd name="T22" fmla="*/ 68 w 210"/>
                      <a:gd name="T23" fmla="*/ 116 h 153"/>
                      <a:gd name="T24" fmla="*/ 135 w 210"/>
                      <a:gd name="T25" fmla="*/ 49 h 153"/>
                      <a:gd name="T26" fmla="*/ 142 w 210"/>
                      <a:gd name="T27" fmla="*/ 55 h 153"/>
                      <a:gd name="T28" fmla="*/ 115 w 210"/>
                      <a:gd name="T29" fmla="*/ 82 h 153"/>
                      <a:gd name="T30" fmla="*/ 198 w 210"/>
                      <a:gd name="T31" fmla="*/ 82 h 153"/>
                      <a:gd name="T32" fmla="*/ 198 w 210"/>
                      <a:gd name="T33" fmla="*/ 93 h 153"/>
                      <a:gd name="T34" fmla="*/ 113 w 210"/>
                      <a:gd name="T35" fmla="*/ 93 h 153"/>
                      <a:gd name="T36" fmla="*/ 113 w 210"/>
                      <a:gd name="T37" fmla="*/ 84 h 153"/>
                      <a:gd name="T38" fmla="*/ 69 w 210"/>
                      <a:gd name="T39" fmla="*/ 128 h 153"/>
                      <a:gd name="T40" fmla="*/ 18 w 210"/>
                      <a:gd name="T41" fmla="*/ 141 h 153"/>
                      <a:gd name="T42" fmla="*/ 13 w 210"/>
                      <a:gd name="T43" fmla="*/ 136 h 153"/>
                      <a:gd name="T44" fmla="*/ 26 w 210"/>
                      <a:gd name="T45" fmla="*/ 85 h 153"/>
                      <a:gd name="T46" fmla="*/ 98 w 210"/>
                      <a:gd name="T47" fmla="*/ 12 h 153"/>
                      <a:gd name="T48" fmla="*/ 21 w 210"/>
                      <a:gd name="T49" fmla="*/ 133 h 153"/>
                      <a:gd name="T50" fmla="*/ 62 w 210"/>
                      <a:gd name="T51" fmla="*/ 122 h 153"/>
                      <a:gd name="T52" fmla="*/ 32 w 210"/>
                      <a:gd name="T53" fmla="*/ 91 h 153"/>
                      <a:gd name="T54" fmla="*/ 21 w 210"/>
                      <a:gd name="T55" fmla="*/ 133 h 153"/>
                      <a:gd name="T56" fmla="*/ 98 w 210"/>
                      <a:gd name="T57" fmla="*/ 0 h 153"/>
                      <a:gd name="T58" fmla="*/ 98 w 210"/>
                      <a:gd name="T59" fmla="*/ 0 h 153"/>
                      <a:gd name="T60" fmla="*/ 90 w 210"/>
                      <a:gd name="T61" fmla="*/ 3 h 153"/>
                      <a:gd name="T62" fmla="*/ 17 w 210"/>
                      <a:gd name="T63" fmla="*/ 76 h 153"/>
                      <a:gd name="T64" fmla="*/ 14 w 210"/>
                      <a:gd name="T65" fmla="*/ 82 h 153"/>
                      <a:gd name="T66" fmla="*/ 1 w 210"/>
                      <a:gd name="T67" fmla="*/ 133 h 153"/>
                      <a:gd name="T68" fmla="*/ 4 w 210"/>
                      <a:gd name="T69" fmla="*/ 145 h 153"/>
                      <a:gd name="T70" fmla="*/ 10 w 210"/>
                      <a:gd name="T71" fmla="*/ 150 h 153"/>
                      <a:gd name="T72" fmla="*/ 18 w 210"/>
                      <a:gd name="T73" fmla="*/ 153 h 153"/>
                      <a:gd name="T74" fmla="*/ 21 w 210"/>
                      <a:gd name="T75" fmla="*/ 153 h 153"/>
                      <a:gd name="T76" fmla="*/ 72 w 210"/>
                      <a:gd name="T77" fmla="*/ 140 h 153"/>
                      <a:gd name="T78" fmla="*/ 77 w 210"/>
                      <a:gd name="T79" fmla="*/ 137 h 153"/>
                      <a:gd name="T80" fmla="*/ 109 w 210"/>
                      <a:gd name="T81" fmla="*/ 105 h 153"/>
                      <a:gd name="T82" fmla="*/ 113 w 210"/>
                      <a:gd name="T83" fmla="*/ 105 h 153"/>
                      <a:gd name="T84" fmla="*/ 198 w 210"/>
                      <a:gd name="T85" fmla="*/ 105 h 153"/>
                      <a:gd name="T86" fmla="*/ 210 w 210"/>
                      <a:gd name="T87" fmla="*/ 93 h 153"/>
                      <a:gd name="T88" fmla="*/ 210 w 210"/>
                      <a:gd name="T89" fmla="*/ 82 h 153"/>
                      <a:gd name="T90" fmla="*/ 198 w 210"/>
                      <a:gd name="T91" fmla="*/ 70 h 153"/>
                      <a:gd name="T92" fmla="*/ 144 w 210"/>
                      <a:gd name="T93" fmla="*/ 70 h 153"/>
                      <a:gd name="T94" fmla="*/ 150 w 210"/>
                      <a:gd name="T95" fmla="*/ 64 h 153"/>
                      <a:gd name="T96" fmla="*/ 154 w 210"/>
                      <a:gd name="T97" fmla="*/ 55 h 153"/>
                      <a:gd name="T98" fmla="*/ 150 w 210"/>
                      <a:gd name="T99" fmla="*/ 47 h 153"/>
                      <a:gd name="T100" fmla="*/ 144 w 210"/>
                      <a:gd name="T101" fmla="*/ 40 h 153"/>
                      <a:gd name="T102" fmla="*/ 140 w 210"/>
                      <a:gd name="T103" fmla="*/ 38 h 153"/>
                      <a:gd name="T104" fmla="*/ 138 w 210"/>
                      <a:gd name="T105" fmla="*/ 35 h 153"/>
                      <a:gd name="T106" fmla="*/ 131 w 210"/>
                      <a:gd name="T107" fmla="*/ 28 h 153"/>
                      <a:gd name="T108" fmla="*/ 128 w 210"/>
                      <a:gd name="T109" fmla="*/ 25 h 153"/>
                      <a:gd name="T110" fmla="*/ 126 w 210"/>
                      <a:gd name="T111" fmla="*/ 22 h 153"/>
                      <a:gd name="T112" fmla="*/ 119 w 210"/>
                      <a:gd name="T113" fmla="*/ 15 h 153"/>
                      <a:gd name="T114" fmla="*/ 116 w 210"/>
                      <a:gd name="T115" fmla="*/ 13 h 153"/>
                      <a:gd name="T116" fmla="*/ 113 w 210"/>
                      <a:gd name="T117" fmla="*/ 10 h 153"/>
                      <a:gd name="T118" fmla="*/ 107 w 210"/>
                      <a:gd name="T119" fmla="*/ 3 h 153"/>
                      <a:gd name="T120" fmla="*/ 98 w 210"/>
                      <a:gd name="T121" fmla="*/ 0 h 1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210" h="153">
                        <a:moveTo>
                          <a:pt x="98" y="12"/>
                        </a:moveTo>
                        <a:cubicBezTo>
                          <a:pt x="105" y="18"/>
                          <a:pt x="105" y="18"/>
                          <a:pt x="105" y="18"/>
                        </a:cubicBezTo>
                        <a:cubicBezTo>
                          <a:pt x="37" y="86"/>
                          <a:pt x="37" y="86"/>
                          <a:pt x="37" y="86"/>
                        </a:cubicBezTo>
                        <a:cubicBezTo>
                          <a:pt x="43" y="92"/>
                          <a:pt x="43" y="92"/>
                          <a:pt x="43" y="92"/>
                        </a:cubicBezTo>
                        <a:cubicBezTo>
                          <a:pt x="110" y="24"/>
                          <a:pt x="110" y="24"/>
                          <a:pt x="110" y="24"/>
                        </a:cubicBezTo>
                        <a:cubicBezTo>
                          <a:pt x="118" y="31"/>
                          <a:pt x="118" y="31"/>
                          <a:pt x="118" y="31"/>
                        </a:cubicBezTo>
                        <a:cubicBezTo>
                          <a:pt x="50" y="99"/>
                          <a:pt x="50" y="99"/>
                          <a:pt x="50" y="99"/>
                        </a:cubicBezTo>
                        <a:cubicBezTo>
                          <a:pt x="55" y="104"/>
                          <a:pt x="55" y="104"/>
                          <a:pt x="55" y="104"/>
                        </a:cubicBezTo>
                        <a:cubicBezTo>
                          <a:pt x="123" y="36"/>
                          <a:pt x="123" y="36"/>
                          <a:pt x="123" y="36"/>
                        </a:cubicBezTo>
                        <a:cubicBezTo>
                          <a:pt x="130" y="43"/>
                          <a:pt x="130" y="43"/>
                          <a:pt x="130" y="43"/>
                        </a:cubicBezTo>
                        <a:cubicBezTo>
                          <a:pt x="62" y="111"/>
                          <a:pt x="62" y="111"/>
                          <a:pt x="62" y="111"/>
                        </a:cubicBezTo>
                        <a:cubicBezTo>
                          <a:pt x="68" y="116"/>
                          <a:pt x="68" y="116"/>
                          <a:pt x="68" y="116"/>
                        </a:cubicBezTo>
                        <a:cubicBezTo>
                          <a:pt x="135" y="49"/>
                          <a:pt x="135" y="49"/>
                          <a:pt x="135" y="49"/>
                        </a:cubicBezTo>
                        <a:cubicBezTo>
                          <a:pt x="142" y="55"/>
                          <a:pt x="142" y="55"/>
                          <a:pt x="142" y="55"/>
                        </a:cubicBezTo>
                        <a:cubicBezTo>
                          <a:pt x="115" y="82"/>
                          <a:pt x="115" y="82"/>
                          <a:pt x="115" y="82"/>
                        </a:cubicBezTo>
                        <a:cubicBezTo>
                          <a:pt x="198" y="82"/>
                          <a:pt x="198" y="82"/>
                          <a:pt x="198" y="82"/>
                        </a:cubicBezTo>
                        <a:cubicBezTo>
                          <a:pt x="198" y="93"/>
                          <a:pt x="198" y="93"/>
                          <a:pt x="198" y="93"/>
                        </a:cubicBezTo>
                        <a:cubicBezTo>
                          <a:pt x="113" y="93"/>
                          <a:pt x="113" y="93"/>
                          <a:pt x="113" y="93"/>
                        </a:cubicBezTo>
                        <a:cubicBezTo>
                          <a:pt x="113" y="84"/>
                          <a:pt x="113" y="84"/>
                          <a:pt x="113" y="84"/>
                        </a:cubicBezTo>
                        <a:cubicBezTo>
                          <a:pt x="69" y="128"/>
                          <a:pt x="69" y="128"/>
                          <a:pt x="69" y="128"/>
                        </a:cubicBezTo>
                        <a:cubicBezTo>
                          <a:pt x="18" y="141"/>
                          <a:pt x="18" y="141"/>
                          <a:pt x="18" y="141"/>
                        </a:cubicBezTo>
                        <a:cubicBezTo>
                          <a:pt x="13" y="136"/>
                          <a:pt x="13" y="136"/>
                          <a:pt x="13" y="136"/>
                        </a:cubicBezTo>
                        <a:cubicBezTo>
                          <a:pt x="26" y="85"/>
                          <a:pt x="26" y="85"/>
                          <a:pt x="26" y="85"/>
                        </a:cubicBezTo>
                        <a:cubicBezTo>
                          <a:pt x="98" y="12"/>
                          <a:pt x="98" y="12"/>
                          <a:pt x="98" y="12"/>
                        </a:cubicBezTo>
                        <a:moveTo>
                          <a:pt x="21" y="133"/>
                        </a:moveTo>
                        <a:cubicBezTo>
                          <a:pt x="62" y="122"/>
                          <a:pt x="62" y="122"/>
                          <a:pt x="62" y="122"/>
                        </a:cubicBezTo>
                        <a:cubicBezTo>
                          <a:pt x="32" y="91"/>
                          <a:pt x="32" y="91"/>
                          <a:pt x="32" y="91"/>
                        </a:cubicBezTo>
                        <a:cubicBezTo>
                          <a:pt x="21" y="133"/>
                          <a:pt x="21" y="133"/>
                          <a:pt x="21" y="133"/>
                        </a:cubicBezTo>
                        <a:moveTo>
                          <a:pt x="98" y="0"/>
                        </a:moveTo>
                        <a:cubicBezTo>
                          <a:pt x="98" y="0"/>
                          <a:pt x="98" y="0"/>
                          <a:pt x="98" y="0"/>
                        </a:cubicBezTo>
                        <a:cubicBezTo>
                          <a:pt x="95" y="0"/>
                          <a:pt x="92" y="1"/>
                          <a:pt x="90" y="3"/>
                        </a:cubicBezTo>
                        <a:cubicBezTo>
                          <a:pt x="17" y="76"/>
                          <a:pt x="17" y="76"/>
                          <a:pt x="17" y="76"/>
                        </a:cubicBezTo>
                        <a:cubicBezTo>
                          <a:pt x="16" y="78"/>
                          <a:pt x="15" y="80"/>
                          <a:pt x="14" y="82"/>
                        </a:cubicBezTo>
                        <a:cubicBezTo>
                          <a:pt x="1" y="133"/>
                          <a:pt x="1" y="133"/>
                          <a:pt x="1" y="133"/>
                        </a:cubicBezTo>
                        <a:cubicBezTo>
                          <a:pt x="0" y="137"/>
                          <a:pt x="1" y="142"/>
                          <a:pt x="4" y="145"/>
                        </a:cubicBezTo>
                        <a:cubicBezTo>
                          <a:pt x="10" y="150"/>
                          <a:pt x="10" y="150"/>
                          <a:pt x="10" y="150"/>
                        </a:cubicBezTo>
                        <a:cubicBezTo>
                          <a:pt x="12" y="152"/>
                          <a:pt x="15" y="153"/>
                          <a:pt x="18" y="153"/>
                        </a:cubicBezTo>
                        <a:cubicBezTo>
                          <a:pt x="19" y="153"/>
                          <a:pt x="20" y="153"/>
                          <a:pt x="21" y="153"/>
                        </a:cubicBezTo>
                        <a:cubicBezTo>
                          <a:pt x="72" y="140"/>
                          <a:pt x="72" y="140"/>
                          <a:pt x="72" y="140"/>
                        </a:cubicBezTo>
                        <a:cubicBezTo>
                          <a:pt x="74" y="140"/>
                          <a:pt x="76" y="138"/>
                          <a:pt x="77" y="137"/>
                        </a:cubicBezTo>
                        <a:cubicBezTo>
                          <a:pt x="109" y="105"/>
                          <a:pt x="109" y="105"/>
                          <a:pt x="109" y="105"/>
                        </a:cubicBezTo>
                        <a:cubicBezTo>
                          <a:pt x="111" y="105"/>
                          <a:pt x="112" y="105"/>
                          <a:pt x="113" y="105"/>
                        </a:cubicBezTo>
                        <a:cubicBezTo>
                          <a:pt x="198" y="105"/>
                          <a:pt x="198" y="105"/>
                          <a:pt x="198" y="105"/>
                        </a:cubicBezTo>
                        <a:cubicBezTo>
                          <a:pt x="205" y="105"/>
                          <a:pt x="210" y="100"/>
                          <a:pt x="210" y="93"/>
                        </a:cubicBezTo>
                        <a:cubicBezTo>
                          <a:pt x="210" y="82"/>
                          <a:pt x="210" y="82"/>
                          <a:pt x="210" y="82"/>
                        </a:cubicBezTo>
                        <a:cubicBezTo>
                          <a:pt x="210" y="75"/>
                          <a:pt x="205" y="70"/>
                          <a:pt x="198" y="70"/>
                        </a:cubicBezTo>
                        <a:cubicBezTo>
                          <a:pt x="144" y="70"/>
                          <a:pt x="144" y="70"/>
                          <a:pt x="144" y="70"/>
                        </a:cubicBezTo>
                        <a:cubicBezTo>
                          <a:pt x="150" y="64"/>
                          <a:pt x="150" y="64"/>
                          <a:pt x="150" y="64"/>
                        </a:cubicBezTo>
                        <a:cubicBezTo>
                          <a:pt x="153" y="61"/>
                          <a:pt x="154" y="58"/>
                          <a:pt x="154" y="55"/>
                        </a:cubicBezTo>
                        <a:cubicBezTo>
                          <a:pt x="154" y="52"/>
                          <a:pt x="152" y="49"/>
                          <a:pt x="150" y="47"/>
                        </a:cubicBezTo>
                        <a:cubicBezTo>
                          <a:pt x="144" y="40"/>
                          <a:pt x="144" y="40"/>
                          <a:pt x="144" y="40"/>
                        </a:cubicBezTo>
                        <a:cubicBezTo>
                          <a:pt x="143" y="39"/>
                          <a:pt x="142" y="39"/>
                          <a:pt x="140" y="38"/>
                        </a:cubicBezTo>
                        <a:cubicBezTo>
                          <a:pt x="140" y="37"/>
                          <a:pt x="139" y="36"/>
                          <a:pt x="138" y="35"/>
                        </a:cubicBezTo>
                        <a:cubicBezTo>
                          <a:pt x="131" y="28"/>
                          <a:pt x="131" y="28"/>
                          <a:pt x="131" y="28"/>
                        </a:cubicBezTo>
                        <a:cubicBezTo>
                          <a:pt x="131" y="27"/>
                          <a:pt x="129" y="26"/>
                          <a:pt x="128" y="25"/>
                        </a:cubicBezTo>
                        <a:cubicBezTo>
                          <a:pt x="128" y="24"/>
                          <a:pt x="127" y="23"/>
                          <a:pt x="126" y="22"/>
                        </a:cubicBezTo>
                        <a:cubicBezTo>
                          <a:pt x="119" y="15"/>
                          <a:pt x="119" y="15"/>
                          <a:pt x="119" y="15"/>
                        </a:cubicBezTo>
                        <a:cubicBezTo>
                          <a:pt x="118" y="14"/>
                          <a:pt x="117" y="13"/>
                          <a:pt x="116" y="13"/>
                        </a:cubicBezTo>
                        <a:cubicBezTo>
                          <a:pt x="115" y="12"/>
                          <a:pt x="114" y="10"/>
                          <a:pt x="113" y="10"/>
                        </a:cubicBezTo>
                        <a:cubicBezTo>
                          <a:pt x="107" y="3"/>
                          <a:pt x="107" y="3"/>
                          <a:pt x="107" y="3"/>
                        </a:cubicBezTo>
                        <a:cubicBezTo>
                          <a:pt x="105" y="1"/>
                          <a:pt x="102" y="0"/>
                          <a:pt x="98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5" name="Rectangle 53"/>
                  <p:cNvSpPr>
                    <a:spLocks noChangeArrowheads="1"/>
                  </p:cNvSpPr>
                  <p:nvPr/>
                </p:nvSpPr>
                <p:spPr bwMode="auto">
                  <a:xfrm>
                    <a:off x="277868" y="9084396"/>
                    <a:ext cx="319088" cy="4445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6" name="Rectangle 54"/>
                  <p:cNvSpPr>
                    <a:spLocks noChangeArrowheads="1"/>
                  </p:cNvSpPr>
                  <p:nvPr/>
                </p:nvSpPr>
                <p:spPr bwMode="auto">
                  <a:xfrm>
                    <a:off x="277868" y="9159009"/>
                    <a:ext cx="319088" cy="4445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7" name="Freeform 55"/>
                  <p:cNvSpPr>
                    <a:spLocks/>
                  </p:cNvSpPr>
                  <p:nvPr/>
                </p:nvSpPr>
                <p:spPr bwMode="auto">
                  <a:xfrm>
                    <a:off x="239768" y="8674820"/>
                    <a:ext cx="217488" cy="214313"/>
                  </a:xfrm>
                  <a:custGeom>
                    <a:avLst/>
                    <a:gdLst>
                      <a:gd name="T0" fmla="*/ 55 w 58"/>
                      <a:gd name="T1" fmla="*/ 46 h 57"/>
                      <a:gd name="T2" fmla="*/ 55 w 58"/>
                      <a:gd name="T3" fmla="*/ 37 h 57"/>
                      <a:gd name="T4" fmla="*/ 21 w 58"/>
                      <a:gd name="T5" fmla="*/ 2 h 57"/>
                      <a:gd name="T6" fmla="*/ 12 w 58"/>
                      <a:gd name="T7" fmla="*/ 2 h 57"/>
                      <a:gd name="T8" fmla="*/ 0 w 58"/>
                      <a:gd name="T9" fmla="*/ 14 h 57"/>
                      <a:gd name="T10" fmla="*/ 44 w 58"/>
                      <a:gd name="T11" fmla="*/ 57 h 57"/>
                      <a:gd name="T12" fmla="*/ 55 w 58"/>
                      <a:gd name="T13" fmla="*/ 46 h 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8" h="57">
                        <a:moveTo>
                          <a:pt x="55" y="46"/>
                        </a:moveTo>
                        <a:cubicBezTo>
                          <a:pt x="58" y="43"/>
                          <a:pt x="58" y="39"/>
                          <a:pt x="55" y="37"/>
                        </a:cubicBezTo>
                        <a:cubicBezTo>
                          <a:pt x="21" y="2"/>
                          <a:pt x="21" y="2"/>
                          <a:pt x="21" y="2"/>
                        </a:cubicBezTo>
                        <a:cubicBezTo>
                          <a:pt x="18" y="0"/>
                          <a:pt x="14" y="0"/>
                          <a:pt x="12" y="2"/>
                        </a:cubicBezTo>
                        <a:cubicBezTo>
                          <a:pt x="0" y="14"/>
                          <a:pt x="0" y="14"/>
                          <a:pt x="0" y="14"/>
                        </a:cubicBezTo>
                        <a:cubicBezTo>
                          <a:pt x="44" y="57"/>
                          <a:pt x="44" y="57"/>
                          <a:pt x="44" y="57"/>
                        </a:cubicBezTo>
                        <a:cubicBezTo>
                          <a:pt x="55" y="46"/>
                          <a:pt x="55" y="46"/>
                          <a:pt x="55" y="4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8" name="Freeform 56"/>
                  <p:cNvSpPr>
                    <a:spLocks noEditPoints="1"/>
                  </p:cNvSpPr>
                  <p:nvPr/>
                </p:nvSpPr>
                <p:spPr bwMode="auto">
                  <a:xfrm>
                    <a:off x="-96782" y="8746258"/>
                    <a:ext cx="693738" cy="484189"/>
                  </a:xfrm>
                  <a:custGeom>
                    <a:avLst/>
                    <a:gdLst>
                      <a:gd name="T0" fmla="*/ 241 w 437"/>
                      <a:gd name="T1" fmla="*/ 166 h 305"/>
                      <a:gd name="T2" fmla="*/ 305 w 437"/>
                      <a:gd name="T3" fmla="*/ 102 h 305"/>
                      <a:gd name="T4" fmla="*/ 288 w 437"/>
                      <a:gd name="T5" fmla="*/ 88 h 305"/>
                      <a:gd name="T6" fmla="*/ 130 w 437"/>
                      <a:gd name="T7" fmla="*/ 246 h 305"/>
                      <a:gd name="T8" fmla="*/ 116 w 437"/>
                      <a:gd name="T9" fmla="*/ 234 h 305"/>
                      <a:gd name="T10" fmla="*/ 276 w 437"/>
                      <a:gd name="T11" fmla="*/ 74 h 305"/>
                      <a:gd name="T12" fmla="*/ 260 w 437"/>
                      <a:gd name="T13" fmla="*/ 57 h 305"/>
                      <a:gd name="T14" fmla="*/ 99 w 437"/>
                      <a:gd name="T15" fmla="*/ 218 h 305"/>
                      <a:gd name="T16" fmla="*/ 87 w 437"/>
                      <a:gd name="T17" fmla="*/ 206 h 305"/>
                      <a:gd name="T18" fmla="*/ 248 w 437"/>
                      <a:gd name="T19" fmla="*/ 45 h 305"/>
                      <a:gd name="T20" fmla="*/ 229 w 437"/>
                      <a:gd name="T21" fmla="*/ 29 h 305"/>
                      <a:gd name="T22" fmla="*/ 71 w 437"/>
                      <a:gd name="T23" fmla="*/ 189 h 305"/>
                      <a:gd name="T24" fmla="*/ 56 w 437"/>
                      <a:gd name="T25" fmla="*/ 175 h 305"/>
                      <a:gd name="T26" fmla="*/ 217 w 437"/>
                      <a:gd name="T27" fmla="*/ 14 h 305"/>
                      <a:gd name="T28" fmla="*/ 201 w 437"/>
                      <a:gd name="T29" fmla="*/ 0 h 305"/>
                      <a:gd name="T30" fmla="*/ 30 w 437"/>
                      <a:gd name="T31" fmla="*/ 173 h 305"/>
                      <a:gd name="T32" fmla="*/ 0 w 437"/>
                      <a:gd name="T33" fmla="*/ 293 h 305"/>
                      <a:gd name="T34" fmla="*/ 12 w 437"/>
                      <a:gd name="T35" fmla="*/ 305 h 305"/>
                      <a:gd name="T36" fmla="*/ 132 w 437"/>
                      <a:gd name="T37" fmla="*/ 274 h 305"/>
                      <a:gd name="T38" fmla="*/ 236 w 437"/>
                      <a:gd name="T39" fmla="*/ 170 h 305"/>
                      <a:gd name="T40" fmla="*/ 236 w 437"/>
                      <a:gd name="T41" fmla="*/ 192 h 305"/>
                      <a:gd name="T42" fmla="*/ 437 w 437"/>
                      <a:gd name="T43" fmla="*/ 192 h 305"/>
                      <a:gd name="T44" fmla="*/ 437 w 437"/>
                      <a:gd name="T45" fmla="*/ 166 h 305"/>
                      <a:gd name="T46" fmla="*/ 241 w 437"/>
                      <a:gd name="T47" fmla="*/ 166 h 305"/>
                      <a:gd name="T48" fmla="*/ 19 w 437"/>
                      <a:gd name="T49" fmla="*/ 286 h 305"/>
                      <a:gd name="T50" fmla="*/ 45 w 437"/>
                      <a:gd name="T51" fmla="*/ 187 h 305"/>
                      <a:gd name="T52" fmla="*/ 116 w 437"/>
                      <a:gd name="T53" fmla="*/ 260 h 305"/>
                      <a:gd name="T54" fmla="*/ 19 w 437"/>
                      <a:gd name="T55" fmla="*/ 286 h 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437" h="305">
                        <a:moveTo>
                          <a:pt x="241" y="166"/>
                        </a:moveTo>
                        <a:lnTo>
                          <a:pt x="305" y="102"/>
                        </a:lnTo>
                        <a:lnTo>
                          <a:pt x="288" y="88"/>
                        </a:lnTo>
                        <a:lnTo>
                          <a:pt x="130" y="246"/>
                        </a:lnTo>
                        <a:lnTo>
                          <a:pt x="116" y="234"/>
                        </a:lnTo>
                        <a:lnTo>
                          <a:pt x="276" y="74"/>
                        </a:lnTo>
                        <a:lnTo>
                          <a:pt x="260" y="57"/>
                        </a:lnTo>
                        <a:lnTo>
                          <a:pt x="99" y="218"/>
                        </a:lnTo>
                        <a:lnTo>
                          <a:pt x="87" y="206"/>
                        </a:lnTo>
                        <a:lnTo>
                          <a:pt x="248" y="45"/>
                        </a:lnTo>
                        <a:lnTo>
                          <a:pt x="229" y="29"/>
                        </a:lnTo>
                        <a:lnTo>
                          <a:pt x="71" y="189"/>
                        </a:lnTo>
                        <a:lnTo>
                          <a:pt x="56" y="175"/>
                        </a:lnTo>
                        <a:lnTo>
                          <a:pt x="217" y="14"/>
                        </a:lnTo>
                        <a:lnTo>
                          <a:pt x="201" y="0"/>
                        </a:lnTo>
                        <a:lnTo>
                          <a:pt x="30" y="173"/>
                        </a:lnTo>
                        <a:lnTo>
                          <a:pt x="0" y="293"/>
                        </a:lnTo>
                        <a:lnTo>
                          <a:pt x="12" y="305"/>
                        </a:lnTo>
                        <a:lnTo>
                          <a:pt x="132" y="274"/>
                        </a:lnTo>
                        <a:lnTo>
                          <a:pt x="236" y="170"/>
                        </a:lnTo>
                        <a:lnTo>
                          <a:pt x="236" y="192"/>
                        </a:lnTo>
                        <a:lnTo>
                          <a:pt x="437" y="192"/>
                        </a:lnTo>
                        <a:lnTo>
                          <a:pt x="437" y="166"/>
                        </a:lnTo>
                        <a:lnTo>
                          <a:pt x="241" y="166"/>
                        </a:lnTo>
                        <a:close/>
                        <a:moveTo>
                          <a:pt x="19" y="286"/>
                        </a:moveTo>
                        <a:lnTo>
                          <a:pt x="45" y="187"/>
                        </a:lnTo>
                        <a:lnTo>
                          <a:pt x="116" y="260"/>
                        </a:lnTo>
                        <a:lnTo>
                          <a:pt x="19" y="28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</p:grpSp>
        </p:grpSp>
        <p:sp>
          <p:nvSpPr>
            <p:cNvPr id="21" name="TextBox 20"/>
            <p:cNvSpPr txBox="1"/>
            <p:nvPr/>
          </p:nvSpPr>
          <p:spPr>
            <a:xfrm>
              <a:off x="1461671" y="1871106"/>
              <a:ext cx="2480166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Ghi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nhớ</a:t>
              </a:r>
              <a:endPara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0" name="Group 54"/>
          <p:cNvGrpSpPr/>
          <p:nvPr/>
        </p:nvGrpSpPr>
        <p:grpSpPr>
          <a:xfrm>
            <a:off x="472494" y="6261490"/>
            <a:ext cx="22486206" cy="5930509"/>
            <a:chOff x="1268078" y="3405486"/>
            <a:chExt cx="22486206" cy="4463292"/>
          </a:xfrm>
        </p:grpSpPr>
        <p:sp>
          <p:nvSpPr>
            <p:cNvPr id="31" name="Rounded Rectangle 30"/>
            <p:cNvSpPr/>
            <p:nvPr/>
          </p:nvSpPr>
          <p:spPr>
            <a:xfrm>
              <a:off x="1532360" y="3579401"/>
              <a:ext cx="22221924" cy="428937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2" name="Group 67"/>
            <p:cNvGrpSpPr/>
            <p:nvPr/>
          </p:nvGrpSpPr>
          <p:grpSpPr>
            <a:xfrm>
              <a:off x="1268078" y="3405486"/>
              <a:ext cx="3343539" cy="940513"/>
              <a:chOff x="1311958" y="3405486"/>
              <a:chExt cx="3343539" cy="940513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5400000">
                <a:off x="2967389" y="2625080"/>
                <a:ext cx="793395" cy="2582819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250671" y="3527166"/>
                <a:ext cx="2404826" cy="602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dụ 3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35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36" name="Rectangle 35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61" name="TextBox 60"/>
          <p:cNvSpPr txBox="1"/>
          <p:nvPr/>
        </p:nvSpPr>
        <p:spPr>
          <a:xfrm>
            <a:off x="4221606" y="6668460"/>
            <a:ext cx="1876197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Xét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tính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đúng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-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sai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mệnh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đề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kéo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theo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sau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</a:p>
        </p:txBody>
      </p:sp>
      <p:sp>
        <p:nvSpPr>
          <p:cNvPr id="72" name="Text Box 33"/>
          <p:cNvSpPr txBox="1">
            <a:spLocks noChangeArrowheads="1"/>
          </p:cNvSpPr>
          <p:nvPr/>
        </p:nvSpPr>
        <p:spPr bwMode="auto">
          <a:xfrm>
            <a:off x="4221606" y="8907959"/>
            <a:ext cx="1226588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b)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Nếu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12 là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bội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6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thì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12 là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bội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3.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3" name="Text Box 34"/>
          <p:cNvSpPr txBox="1">
            <a:spLocks noChangeArrowheads="1"/>
          </p:cNvSpPr>
          <p:nvPr/>
        </p:nvSpPr>
        <p:spPr bwMode="auto">
          <a:xfrm>
            <a:off x="4679951" y="13179473"/>
            <a:ext cx="2613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74" name="Text Box 35"/>
          <p:cNvSpPr txBox="1">
            <a:spLocks noChangeArrowheads="1"/>
          </p:cNvSpPr>
          <p:nvPr/>
        </p:nvSpPr>
        <p:spPr bwMode="auto">
          <a:xfrm>
            <a:off x="4221606" y="9888884"/>
            <a:ext cx="19046312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AutoNum type="alphaLcParenR" startAt="3"/>
            </a:pP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Nếu Tố Hữu là nhà Toán học lớn nhất của Việt Nam thì Évariste và Galois là nhà Thơ lỗi lạc của thế giới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4221606" y="7820100"/>
                <a:ext cx="11822535" cy="784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 “- 2 &gt; - 3 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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latin typeface="Cambria Math"/>
                            <a:sym typeface="Symbol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/>
                            <a:sym typeface="Symbol"/>
                          </a:rPr>
                          <m:t>(−</m:t>
                        </m:r>
                        <m:r>
                          <a:rPr lang="en-US" sz="4400" b="1" i="1" smtClean="0">
                            <a:latin typeface="Cambria Math"/>
                            <a:sym typeface="Symbol"/>
                          </a:rPr>
                          <m:t>𝟐</m:t>
                        </m:r>
                        <m:r>
                          <a:rPr lang="en-US" sz="4400" b="1" i="1" smtClean="0">
                            <a:latin typeface="Cambria Math"/>
                            <a:sym typeface="Symbol"/>
                          </a:rPr>
                          <m:t>)</m:t>
                        </m:r>
                      </m:e>
                      <m:sup>
                        <m:r>
                          <a:rPr lang="en-US" sz="4400" b="1" i="1" smtClean="0">
                            <a:latin typeface="Cambria Math"/>
                            <a:sym typeface="Symbol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latin typeface="Cambria Math"/>
                        <a:sym typeface="Symbol"/>
                      </a:rPr>
                      <m:t>&gt;</m:t>
                    </m:r>
                    <m:sSup>
                      <m:sSupPr>
                        <m:ctrlPr>
                          <a:rPr lang="en-US" sz="4400" b="1" i="1" smtClean="0">
                            <a:latin typeface="Cambria Math"/>
                            <a:sym typeface="Symbol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/>
                            <a:sym typeface="Symbol"/>
                          </a:rPr>
                          <m:t>(−</m:t>
                        </m:r>
                        <m:r>
                          <a:rPr lang="en-US" sz="4400" b="1" i="1" smtClean="0">
                            <a:latin typeface="Cambria Math"/>
                            <a:sym typeface="Symbol"/>
                          </a:rPr>
                          <m:t>𝟑</m:t>
                        </m:r>
                        <m:r>
                          <a:rPr lang="en-US" sz="4400" b="1" i="1" smtClean="0">
                            <a:latin typeface="Cambria Math"/>
                            <a:sym typeface="Symbol"/>
                          </a:rPr>
                          <m:t>)</m:t>
                        </m:r>
                      </m:e>
                      <m:sup>
                        <m:r>
                          <a:rPr lang="en-US" sz="4400" b="1" i="1" smtClean="0">
                            <a:latin typeface="Cambria Math"/>
                            <a:sym typeface="Symbol"/>
                          </a:rPr>
                          <m:t>𝟐</m:t>
                        </m:r>
                      </m:sup>
                    </m:sSup>
                  </m:oMath>
                </a14:m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1606" y="7820100"/>
                <a:ext cx="11822535" cy="784767"/>
              </a:xfrm>
              <a:prstGeom prst="rect">
                <a:avLst/>
              </a:prstGeom>
              <a:blipFill>
                <a:blip r:embed="rId2"/>
                <a:stretch>
                  <a:fillRect l="-2114" t="-15504" b="-35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 Box 30">
            <a:extLst>
              <a:ext uri="{FF2B5EF4-FFF2-40B4-BE49-F238E27FC236}">
                <a16:creationId xmlns="" xmlns:a16="http://schemas.microsoft.com/office/drawing/2014/main" id="{155F3A5C-F390-41E1-BCF9-DF00C1477E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5325" y="2703380"/>
            <a:ext cx="995597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Mệnh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đề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 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 B </a:t>
            </a: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chỉ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sai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khi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. . . .. </a:t>
            </a:r>
          </a:p>
        </p:txBody>
      </p:sp>
      <p:sp>
        <p:nvSpPr>
          <p:cNvPr id="66" name="Text Box 31">
            <a:extLst>
              <a:ext uri="{FF2B5EF4-FFF2-40B4-BE49-F238E27FC236}">
                <a16:creationId xmlns="" xmlns:a16="http://schemas.microsoft.com/office/drawing/2014/main" id="{FF508A4E-9325-4574-8E67-53925DEA9E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1373" y="2707435"/>
            <a:ext cx="15724673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Mệnh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đề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 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 B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chỉ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khi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đúng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67" name="Text Box 32">
            <a:extLst>
              <a:ext uri="{FF2B5EF4-FFF2-40B4-BE49-F238E27FC236}">
                <a16:creationId xmlns="" xmlns:a16="http://schemas.microsoft.com/office/drawing/2014/main" id="{66D7469F-8851-4628-93C7-F0FC292ED6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1373" y="3722142"/>
            <a:ext cx="1378035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Nếu</a:t>
            </a:r>
            <a:r>
              <a:rPr lang="en-US" sz="4400" b="1" dirty="0">
                <a:solidFill>
                  <a:schemeClr val="hlin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>
                <a:solidFill>
                  <a:srgbClr val="FF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 </a:t>
            </a:r>
            <a:r>
              <a:rPr lang="en-US" sz="4400" b="1" dirty="0" err="1">
                <a:solidFill>
                  <a:srgbClr val="FF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đúng</a:t>
            </a:r>
            <a:r>
              <a:rPr lang="en-US" sz="4400" b="1" dirty="0">
                <a:solidFill>
                  <a:srgbClr val="FF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>
                <a:solidFill>
                  <a:srgbClr val="FF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 </a:t>
            </a:r>
            <a:r>
              <a:rPr lang="en-US" sz="4400" b="1" dirty="0" err="1">
                <a:solidFill>
                  <a:srgbClr val="FF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</a:t>
            </a: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úng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thì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>
                <a:solidFill>
                  <a:schemeClr val="hlin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>
                <a:solidFill>
                  <a:srgbClr val="FF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 </a:t>
            </a:r>
            <a:r>
              <a:rPr lang="en-US" sz="4400" b="1" dirty="0">
                <a:solidFill>
                  <a:srgbClr val="FF33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 B</a:t>
            </a:r>
            <a:r>
              <a:rPr lang="en-US" sz="4400" b="1" dirty="0">
                <a:solidFill>
                  <a:schemeClr val="hlin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 </a:t>
            </a:r>
            <a:r>
              <a:rPr lang="en-US" sz="4400" b="1" dirty="0">
                <a:solidFill>
                  <a:schemeClr val="hlin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1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mđ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68" name="Text Box 33">
            <a:extLst>
              <a:ext uri="{FF2B5EF4-FFF2-40B4-BE49-F238E27FC236}">
                <a16:creationId xmlns="" xmlns:a16="http://schemas.microsoft.com/office/drawing/2014/main" id="{14ADDDCB-0F4C-472D-A24B-2A0173EC74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87966" y="3744057"/>
            <a:ext cx="214147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dirty="0" err="1">
                <a:solidFill>
                  <a:srgbClr val="FF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đúng</a:t>
            </a:r>
            <a:endParaRPr lang="en-US" sz="4400" b="1" dirty="0">
              <a:solidFill>
                <a:srgbClr val="FF33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9" name="Text Box 34">
            <a:extLst>
              <a:ext uri="{FF2B5EF4-FFF2-40B4-BE49-F238E27FC236}">
                <a16:creationId xmlns="" xmlns:a16="http://schemas.microsoft.com/office/drawing/2014/main" id="{4F361469-3D70-4EF2-803D-076DC030B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1372" y="4708716"/>
            <a:ext cx="1278975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Nếu</a:t>
            </a:r>
            <a:r>
              <a:rPr lang="en-US" sz="4400" b="1" dirty="0">
                <a:solidFill>
                  <a:schemeClr val="hlin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>
                <a:solidFill>
                  <a:srgbClr val="FF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 </a:t>
            </a:r>
            <a:r>
              <a:rPr lang="en-US" sz="4400" b="1" dirty="0" err="1">
                <a:solidFill>
                  <a:srgbClr val="FF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đúng</a:t>
            </a:r>
            <a:r>
              <a:rPr lang="en-US" sz="4400" b="1" dirty="0">
                <a:solidFill>
                  <a:srgbClr val="FF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en-US" sz="4400" b="1" dirty="0">
                <a:solidFill>
                  <a:schemeClr val="hlin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>
                <a:solidFill>
                  <a:srgbClr val="FF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 </a:t>
            </a:r>
            <a:r>
              <a:rPr lang="en-US" sz="4400" b="1" dirty="0" err="1">
                <a:solidFill>
                  <a:srgbClr val="FF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sai</a:t>
            </a:r>
            <a:r>
              <a:rPr lang="en-US" sz="4400" b="1" dirty="0">
                <a:solidFill>
                  <a:schemeClr val="hlin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thì</a:t>
            </a:r>
            <a:r>
              <a:rPr lang="en-US" sz="4400" b="1" dirty="0">
                <a:solidFill>
                  <a:schemeClr val="hlin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4400" b="1" dirty="0">
                <a:solidFill>
                  <a:srgbClr val="FF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 </a:t>
            </a:r>
            <a:r>
              <a:rPr lang="en-US" sz="4400" b="1" dirty="0">
                <a:solidFill>
                  <a:srgbClr val="FF33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 B</a:t>
            </a:r>
            <a:r>
              <a:rPr lang="en-US" sz="4400" b="1" dirty="0">
                <a:solidFill>
                  <a:schemeClr val="hlin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 </a:t>
            </a:r>
            <a:r>
              <a:rPr lang="en-US" sz="4400" b="1" dirty="0">
                <a:solidFill>
                  <a:schemeClr val="hlin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1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mđ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70" name="Text Box 35">
            <a:extLst>
              <a:ext uri="{FF2B5EF4-FFF2-40B4-BE49-F238E27FC236}">
                <a16:creationId xmlns="" xmlns:a16="http://schemas.microsoft.com/office/drawing/2014/main" id="{51F783CD-720E-4AB5-A680-F7806353BE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70391" y="4674171"/>
            <a:ext cx="14778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dirty="0" err="1">
                <a:solidFill>
                  <a:srgbClr val="FF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sai</a:t>
            </a:r>
            <a:r>
              <a:rPr lang="en-US" sz="4400" b="1" dirty="0">
                <a:solidFill>
                  <a:srgbClr val="FF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8544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72" grpId="0"/>
      <p:bldP spid="74" grpId="0"/>
      <p:bldP spid="7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54"/>
          <p:cNvGrpSpPr/>
          <p:nvPr/>
        </p:nvGrpSpPr>
        <p:grpSpPr>
          <a:xfrm>
            <a:off x="846534" y="1814635"/>
            <a:ext cx="22595914" cy="5930509"/>
            <a:chOff x="1268078" y="3405486"/>
            <a:chExt cx="22595914" cy="4463292"/>
          </a:xfrm>
        </p:grpSpPr>
        <p:sp>
          <p:nvSpPr>
            <p:cNvPr id="31" name="Rounded Rectangle 30"/>
            <p:cNvSpPr/>
            <p:nvPr/>
          </p:nvSpPr>
          <p:spPr>
            <a:xfrm>
              <a:off x="1532359" y="3579401"/>
              <a:ext cx="22331633" cy="428937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7"/>
            <p:cNvGrpSpPr/>
            <p:nvPr/>
          </p:nvGrpSpPr>
          <p:grpSpPr>
            <a:xfrm>
              <a:off x="1268078" y="3405486"/>
              <a:ext cx="3343539" cy="940513"/>
              <a:chOff x="1311958" y="3405486"/>
              <a:chExt cx="3343539" cy="940513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5400000">
                <a:off x="2967389" y="2625080"/>
                <a:ext cx="793395" cy="2582819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250671" y="3527166"/>
                <a:ext cx="2404826" cy="602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dụ 3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35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36" name="Rectangle 35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61" name="TextBox 60"/>
          <p:cNvSpPr txBox="1"/>
          <p:nvPr/>
        </p:nvSpPr>
        <p:spPr>
          <a:xfrm>
            <a:off x="3124200" y="2162521"/>
            <a:ext cx="2071001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          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Xét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tính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đúng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-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sai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mệnh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đề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kéo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theo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sau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</a:p>
        </p:txBody>
      </p:sp>
      <p:sp>
        <p:nvSpPr>
          <p:cNvPr id="72" name="Text Box 33"/>
          <p:cNvSpPr txBox="1">
            <a:spLocks noChangeArrowheads="1"/>
          </p:cNvSpPr>
          <p:nvPr/>
        </p:nvSpPr>
        <p:spPr bwMode="auto">
          <a:xfrm>
            <a:off x="5309113" y="4292118"/>
            <a:ext cx="1226588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b)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Nếu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12 là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bội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6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thì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12 là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bội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3.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3" name="Text Box 34"/>
          <p:cNvSpPr txBox="1">
            <a:spLocks noChangeArrowheads="1"/>
          </p:cNvSpPr>
          <p:nvPr/>
        </p:nvSpPr>
        <p:spPr bwMode="auto">
          <a:xfrm>
            <a:off x="4969574" y="13716000"/>
            <a:ext cx="2613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74" name="Text Box 35"/>
          <p:cNvSpPr txBox="1">
            <a:spLocks noChangeArrowheads="1"/>
          </p:cNvSpPr>
          <p:nvPr/>
        </p:nvSpPr>
        <p:spPr bwMode="auto">
          <a:xfrm>
            <a:off x="5309113" y="5211161"/>
            <a:ext cx="17615634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AutoNum type="alphaLcParenR" startAt="3"/>
            </a:pP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Nếu Tố Hữu là nhà Toán học lớn nhất của Việt Nam thì Évariste và Galois là nhà Thơ lỗi lạc của thế giới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5309113" y="3314161"/>
                <a:ext cx="11822535" cy="784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 “- 2 &gt; - 3 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“ 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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latin typeface="Cambria Math"/>
                            <a:sym typeface="Symbol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/>
                            <a:sym typeface="Symbol"/>
                          </a:rPr>
                          <m:t>(−</m:t>
                        </m:r>
                        <m:r>
                          <a:rPr lang="en-US" sz="4400" b="1" i="1" smtClean="0">
                            <a:latin typeface="Cambria Math"/>
                            <a:sym typeface="Symbol"/>
                          </a:rPr>
                          <m:t>𝟐</m:t>
                        </m:r>
                        <m:r>
                          <a:rPr lang="en-US" sz="4400" b="1" i="1" smtClean="0">
                            <a:latin typeface="Cambria Math"/>
                            <a:sym typeface="Symbol"/>
                          </a:rPr>
                          <m:t>)</m:t>
                        </m:r>
                      </m:e>
                      <m:sup>
                        <m:r>
                          <a:rPr lang="en-US" sz="4400" b="1" i="1" smtClean="0">
                            <a:latin typeface="Cambria Math"/>
                            <a:sym typeface="Symbol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latin typeface="Cambria Math"/>
                        <a:sym typeface="Symbol"/>
                      </a:rPr>
                      <m:t>&gt;</m:t>
                    </m:r>
                    <m:sSup>
                      <m:sSupPr>
                        <m:ctrlPr>
                          <a:rPr lang="en-US" sz="4400" b="1" i="1" smtClean="0">
                            <a:latin typeface="Cambria Math"/>
                            <a:sym typeface="Symbol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/>
                            <a:sym typeface="Symbol"/>
                          </a:rPr>
                          <m:t>(−</m:t>
                        </m:r>
                        <m:r>
                          <a:rPr lang="en-US" sz="4400" b="1" i="1" smtClean="0">
                            <a:latin typeface="Cambria Math"/>
                            <a:sym typeface="Symbol"/>
                          </a:rPr>
                          <m:t>𝟑</m:t>
                        </m:r>
                        <m:r>
                          <a:rPr lang="en-US" sz="4400" b="1" i="1" smtClean="0">
                            <a:latin typeface="Cambria Math"/>
                            <a:sym typeface="Symbol"/>
                          </a:rPr>
                          <m:t>)</m:t>
                        </m:r>
                      </m:e>
                      <m:sup>
                        <m:r>
                          <a:rPr lang="en-US" sz="4400" b="1" i="1" smtClean="0">
                            <a:latin typeface="Cambria Math"/>
                            <a:sym typeface="Symbol"/>
                          </a:rPr>
                          <m:t>𝟐</m:t>
                        </m:r>
                      </m:sup>
                    </m:sSup>
                  </m:oMath>
                </a14:m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9113" y="3314161"/>
                <a:ext cx="11822535" cy="784767"/>
              </a:xfrm>
              <a:prstGeom prst="rect">
                <a:avLst/>
              </a:prstGeom>
              <a:blipFill rotWithShape="1">
                <a:blip r:embed="rId2"/>
                <a:stretch>
                  <a:fillRect l="-2114" t="-14844" b="-36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5" name="Group 10"/>
          <p:cNvGrpSpPr/>
          <p:nvPr/>
        </p:nvGrpSpPr>
        <p:grpSpPr>
          <a:xfrm>
            <a:off x="1176005" y="7970284"/>
            <a:ext cx="22347506" cy="5243272"/>
            <a:chOff x="1270511" y="5867400"/>
            <a:chExt cx="22347506" cy="5800796"/>
          </a:xfrm>
        </p:grpSpPr>
        <p:sp>
          <p:nvSpPr>
            <p:cNvPr id="66" name="Rounded Rectangle 65"/>
            <p:cNvSpPr/>
            <p:nvPr/>
          </p:nvSpPr>
          <p:spPr>
            <a:xfrm>
              <a:off x="1272210" y="6139010"/>
              <a:ext cx="22345807" cy="552918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7" name="Group 60"/>
            <p:cNvGrpSpPr/>
            <p:nvPr/>
          </p:nvGrpSpPr>
          <p:grpSpPr>
            <a:xfrm>
              <a:off x="1270511" y="5867400"/>
              <a:ext cx="3568119" cy="885307"/>
              <a:chOff x="1224541" y="6305967"/>
              <a:chExt cx="3568119" cy="885307"/>
            </a:xfrm>
          </p:grpSpPr>
          <p:sp>
            <p:nvSpPr>
              <p:cNvPr id="68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2296330" y="6305967"/>
                <a:ext cx="2053767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0" name="Round Diagonal Corner Rectangle 69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75" name="Rectangle 74"/>
          <p:cNvSpPr/>
          <p:nvPr/>
        </p:nvSpPr>
        <p:spPr>
          <a:xfrm>
            <a:off x="5309112" y="8806457"/>
            <a:ext cx="16560287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Mệnh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đề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dạng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: “A 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 B”.</a:t>
            </a:r>
          </a:p>
          <a:p>
            <a:pPr marL="742950" indent="-742950" algn="just">
              <a:spcBef>
                <a:spcPct val="50000"/>
              </a:spcBef>
              <a:buAutoNum type="alphaLcParenR"/>
            </a:pP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Ta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có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: A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đúng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, B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sai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.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Vậy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mệnh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đề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sai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.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marL="742950" indent="-742950" algn="just">
              <a:spcBef>
                <a:spcPct val="50000"/>
              </a:spcBef>
              <a:buAutoNum type="alphaLcParenR"/>
            </a:pP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Ta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có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: A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đúng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, B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đúng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.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Vậy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mệnh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đề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đúng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  <a:sym typeface="Symbol"/>
            </a:endParaRPr>
          </a:p>
          <a:p>
            <a:pPr marL="742950" indent="-742950" algn="just">
              <a:spcBef>
                <a:spcPct val="50000"/>
              </a:spcBef>
              <a:buAutoNum type="alphaLcParenR"/>
            </a:pP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Ta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có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: A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sai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,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nên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mệnh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đề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kéo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theo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đương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nhiên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đúng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.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660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16149" y="1857600"/>
            <a:ext cx="22488845" cy="5204018"/>
            <a:chOff x="1076414" y="4377894"/>
            <a:chExt cx="22061399" cy="5204018"/>
          </a:xfrm>
        </p:grpSpPr>
        <p:grpSp>
          <p:nvGrpSpPr>
            <p:cNvPr id="3" name="Group 5"/>
            <p:cNvGrpSpPr/>
            <p:nvPr/>
          </p:nvGrpSpPr>
          <p:grpSpPr>
            <a:xfrm>
              <a:off x="1269087" y="4454915"/>
              <a:ext cx="21868726" cy="5126997"/>
              <a:chOff x="533510" y="998829"/>
              <a:chExt cx="8611674" cy="2018521"/>
            </a:xfrm>
          </p:grpSpPr>
          <p:sp>
            <p:nvSpPr>
              <p:cNvPr id="19" name="Rounded Rectangle 18"/>
              <p:cNvSpPr/>
              <p:nvPr/>
            </p:nvSpPr>
            <p:spPr>
              <a:xfrm>
                <a:off x="533510" y="998829"/>
                <a:ext cx="8611674" cy="2018521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" name="Group 65"/>
            <p:cNvGrpSpPr/>
            <p:nvPr/>
          </p:nvGrpSpPr>
          <p:grpSpPr>
            <a:xfrm>
              <a:off x="1076414" y="4377894"/>
              <a:ext cx="3776573" cy="781943"/>
              <a:chOff x="166396" y="8755081"/>
              <a:chExt cx="3776573" cy="781943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3558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sp>
        <p:nvSpPr>
          <p:cNvPr id="21" name="TextBox 20"/>
          <p:cNvSpPr txBox="1"/>
          <p:nvPr/>
        </p:nvSpPr>
        <p:spPr>
          <a:xfrm>
            <a:off x="1461671" y="1871106"/>
            <a:ext cx="248016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Ghi</a:t>
            </a:r>
            <a:r>
              <a: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6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nhớ</a:t>
            </a:r>
            <a:endParaRPr lang="en-US" sz="4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0" name="Group 54"/>
          <p:cNvGrpSpPr/>
          <p:nvPr/>
        </p:nvGrpSpPr>
        <p:grpSpPr>
          <a:xfrm>
            <a:off x="418788" y="7716455"/>
            <a:ext cx="22486206" cy="4996659"/>
            <a:chOff x="1268078" y="3405486"/>
            <a:chExt cx="22486206" cy="3760478"/>
          </a:xfrm>
        </p:grpSpPr>
        <p:sp>
          <p:nvSpPr>
            <p:cNvPr id="31" name="Rounded Rectangle 30"/>
            <p:cNvSpPr/>
            <p:nvPr/>
          </p:nvSpPr>
          <p:spPr>
            <a:xfrm>
              <a:off x="1532360" y="3579402"/>
              <a:ext cx="22221924" cy="3586562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7"/>
            <p:cNvGrpSpPr/>
            <p:nvPr/>
          </p:nvGrpSpPr>
          <p:grpSpPr>
            <a:xfrm>
              <a:off x="1268078" y="3405486"/>
              <a:ext cx="3343539" cy="940513"/>
              <a:chOff x="1311958" y="3405486"/>
              <a:chExt cx="3343539" cy="940513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5400000">
                <a:off x="2967389" y="2625080"/>
                <a:ext cx="793395" cy="2582819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250671" y="3527166"/>
                <a:ext cx="2404826" cy="602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dụ 5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35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36" name="Rectangle 35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61" name="TextBox 60"/>
          <p:cNvSpPr txBox="1"/>
          <p:nvPr/>
        </p:nvSpPr>
        <p:spPr>
          <a:xfrm>
            <a:off x="3941837" y="8307061"/>
            <a:ext cx="540305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Cho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mệnh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đề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2" name="Text Box 33"/>
          <p:cNvSpPr txBox="1">
            <a:spLocks noChangeArrowheads="1"/>
          </p:cNvSpPr>
          <p:nvPr/>
        </p:nvSpPr>
        <p:spPr bwMode="auto">
          <a:xfrm>
            <a:off x="9296400" y="9288959"/>
            <a:ext cx="1355557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Q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: “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Tứ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giác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 </a:t>
            </a:r>
            <a:r>
              <a:rPr lang="fr-FR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hai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đường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chéo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bằng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nhau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”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3" name="Text Box 34"/>
          <p:cNvSpPr txBox="1">
            <a:spLocks noChangeArrowheads="1"/>
          </p:cNvSpPr>
          <p:nvPr/>
        </p:nvSpPr>
        <p:spPr bwMode="auto">
          <a:xfrm>
            <a:off x="4679951" y="13179473"/>
            <a:ext cx="2613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77" name="TextBox 76"/>
          <p:cNvSpPr txBox="1"/>
          <p:nvPr/>
        </p:nvSpPr>
        <p:spPr>
          <a:xfrm>
            <a:off x="9344895" y="8347719"/>
            <a:ext cx="118225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P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: “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Tứ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giác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T 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là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hình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vuông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” 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444086" y="2587644"/>
                <a:ext cx="21443323" cy="41549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lvl="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lí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toán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học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những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mệnh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đề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đúng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thường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𝑸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lvl="0">
                  <a:lnSpc>
                    <a:spcPct val="150000"/>
                  </a:lnSpc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thiết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𝑸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kết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luận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lí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lvl="0">
                  <a:lnSpc>
                    <a:spcPct val="150000"/>
                  </a:lnSpc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hoặc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điều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kiện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đủ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để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𝑸</m:t>
                    </m:r>
                  </m:oMath>
                </a14:m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lvl="0">
                  <a:lnSpc>
                    <a:spcPct val="150000"/>
                  </a:lnSpc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hoặc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𝑸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điều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kiện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cần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để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4086" y="2587644"/>
                <a:ext cx="21443323" cy="4154984"/>
              </a:xfrm>
              <a:prstGeom prst="rect">
                <a:avLst/>
              </a:prstGeom>
              <a:blipFill rotWithShape="1">
                <a:blip r:embed="rId2"/>
                <a:stretch>
                  <a:fillRect l="-1166" b="-2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2190235" y="10210800"/>
            <a:ext cx="2009536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a)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Hãy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phát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biểu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định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lí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“P 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 Q”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? 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Nêu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giả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thiết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kết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luận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định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lí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226094" y="11318041"/>
            <a:ext cx="202045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b)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Hãy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phát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biểu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định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lí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này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dưới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dạng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điều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kiện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cần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điều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kiện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đủ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?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61307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72" grpId="0"/>
      <p:bldP spid="77" grpId="0"/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457200" y="1644055"/>
            <a:ext cx="23376758" cy="4724401"/>
            <a:chOff x="577447" y="1676400"/>
            <a:chExt cx="23376758" cy="4724401"/>
          </a:xfrm>
        </p:grpSpPr>
        <p:grpSp>
          <p:nvGrpSpPr>
            <p:cNvPr id="30" name="Group 54"/>
            <p:cNvGrpSpPr/>
            <p:nvPr/>
          </p:nvGrpSpPr>
          <p:grpSpPr>
            <a:xfrm>
              <a:off x="577447" y="1676400"/>
              <a:ext cx="23376758" cy="4724401"/>
              <a:chOff x="1268078" y="3405486"/>
              <a:chExt cx="23376758" cy="3555577"/>
            </a:xfrm>
          </p:grpSpPr>
          <p:sp>
            <p:nvSpPr>
              <p:cNvPr id="31" name="Rounded Rectangle 30"/>
              <p:cNvSpPr/>
              <p:nvPr/>
            </p:nvSpPr>
            <p:spPr>
              <a:xfrm>
                <a:off x="1532360" y="3579402"/>
                <a:ext cx="23112476" cy="3381661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32" name="Group 67"/>
              <p:cNvGrpSpPr/>
              <p:nvPr/>
            </p:nvGrpSpPr>
            <p:grpSpPr>
              <a:xfrm>
                <a:off x="1268078" y="3405486"/>
                <a:ext cx="3343539" cy="940513"/>
                <a:chOff x="1311958" y="3405486"/>
                <a:chExt cx="3343539" cy="940513"/>
              </a:xfrm>
            </p:grpSpPr>
            <p:sp>
              <p:nvSpPr>
                <p:cNvPr id="33" name="Freeform 20"/>
                <p:cNvSpPr>
                  <a:spLocks/>
                </p:cNvSpPr>
                <p:nvPr/>
              </p:nvSpPr>
              <p:spPr bwMode="auto">
                <a:xfrm rot="5400000">
                  <a:off x="2967389" y="2625080"/>
                  <a:ext cx="793395" cy="2582819"/>
                </a:xfrm>
                <a:prstGeom prst="round2SameRect">
                  <a:avLst>
                    <a:gd name="adj1" fmla="val 6498"/>
                    <a:gd name="adj2" fmla="val 0"/>
                  </a:avLst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>
                  <a:off x="2250671" y="3527166"/>
                  <a:ext cx="2404826" cy="60224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Ví dụ 5 </a:t>
                  </a:r>
                  <a:endPara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35" name="Group 70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36" name="Rectangle 35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8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9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0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2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3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4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5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6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6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61" name="TextBox 60"/>
            <p:cNvSpPr txBox="1"/>
            <p:nvPr/>
          </p:nvSpPr>
          <p:spPr>
            <a:xfrm>
              <a:off x="4100496" y="2267006"/>
              <a:ext cx="5403058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Cho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các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mệnh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đề</a:t>
              </a:r>
              <a:endParaRPr lang="en-US" sz="4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2" name="Text Box 33"/>
            <p:cNvSpPr txBox="1">
              <a:spLocks noChangeArrowheads="1"/>
            </p:cNvSpPr>
            <p:nvPr/>
          </p:nvSpPr>
          <p:spPr bwMode="auto">
            <a:xfrm>
              <a:off x="9591434" y="3205725"/>
              <a:ext cx="13555570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fr-FR" sz="4400" b="1" i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Q</a:t>
              </a:r>
              <a:r>
                <a:rPr lang="fr-FR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: </a:t>
              </a:r>
              <a:r>
                <a:rPr lang="fr-FR" sz="44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“</a:t>
              </a:r>
              <a:r>
                <a:rPr lang="fr-FR" sz="44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Tứ</a:t>
              </a:r>
              <a:r>
                <a:rPr lang="fr-FR" sz="44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fr-FR" sz="44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giác</a:t>
              </a:r>
              <a:r>
                <a:rPr lang="fr-FR" sz="44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fr-FR" sz="4400" b="1" i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</a:t>
              </a:r>
              <a:r>
                <a:rPr lang="fr-FR" sz="44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fr-FR" sz="44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có</a:t>
              </a:r>
              <a:r>
                <a:rPr lang="fr-FR" sz="44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fr-FR" sz="44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</a:t>
              </a:r>
              <a:r>
                <a:rPr lang="fr-FR" sz="44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fr-FR" sz="44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đường</a:t>
              </a:r>
              <a:r>
                <a:rPr lang="fr-FR" sz="44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fr-FR" sz="44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chéo</a:t>
              </a:r>
              <a:r>
                <a:rPr lang="fr-FR" sz="44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fr-FR" sz="44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bằng</a:t>
              </a:r>
              <a:r>
                <a:rPr lang="fr-FR" sz="44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fr-FR" sz="44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nhau</a:t>
              </a:r>
              <a:r>
                <a:rPr lang="fr-FR" sz="44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”</a:t>
              </a:r>
              <a:endParaRPr lang="en-US" sz="44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9503554" y="2307664"/>
              <a:ext cx="1182253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4400" b="1" i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P</a:t>
              </a:r>
              <a:r>
                <a:rPr lang="fr-FR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: </a:t>
              </a:r>
              <a:r>
                <a:rPr lang="fr-FR" sz="4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“</a:t>
              </a:r>
              <a:r>
                <a:rPr lang="fr-FR" sz="44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Tứ</a:t>
              </a:r>
              <a:r>
                <a:rPr lang="fr-FR" sz="4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fr-FR" sz="44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giác</a:t>
              </a:r>
              <a:r>
                <a:rPr lang="fr-FR" sz="4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fr-FR" sz="4400" b="1" i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 </a:t>
              </a:r>
              <a:r>
                <a:rPr lang="fr-FR" sz="4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là </a:t>
              </a:r>
              <a:r>
                <a:rPr lang="fr-FR" sz="44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hình</a:t>
              </a:r>
              <a:r>
                <a:rPr lang="fr-FR" sz="4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fr-FR" sz="44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vuông</a:t>
              </a:r>
              <a:r>
                <a:rPr lang="fr-FR" sz="4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” </a:t>
              </a:r>
              <a:endPara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348894" y="4308321"/>
              <a:ext cx="20798110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a)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Hãy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phát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biểu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lí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“P 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  <a:sym typeface="Symbol" pitchFamily="18" charset="2"/>
                </a:rPr>
                <a:t> Q”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? 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Nêu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giả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thiết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và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kết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luận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lí</a:t>
              </a:r>
              <a:r>
                <a: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?</a:t>
              </a:r>
              <a:endParaRPr lang="en-US" sz="4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384753" y="5277986"/>
              <a:ext cx="2020453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b)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Hãy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phát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biểu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lí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này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dưới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dạng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điều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kiện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cần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,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điều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kiện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đủ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?</a:t>
              </a:r>
              <a:r>
                <a:rPr lang="en-US" sz="44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endParaRPr lang="en-US" sz="44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3" name="Group 10"/>
          <p:cNvGrpSpPr/>
          <p:nvPr/>
        </p:nvGrpSpPr>
        <p:grpSpPr>
          <a:xfrm>
            <a:off x="784320" y="6675513"/>
            <a:ext cx="23153183" cy="6873478"/>
            <a:chOff x="1270511" y="5867400"/>
            <a:chExt cx="21819676" cy="6831123"/>
          </a:xfrm>
        </p:grpSpPr>
        <p:sp>
          <p:nvSpPr>
            <p:cNvPr id="64" name="Rounded Rectangle 63"/>
            <p:cNvSpPr/>
            <p:nvPr/>
          </p:nvSpPr>
          <p:spPr>
            <a:xfrm>
              <a:off x="1272210" y="5973032"/>
              <a:ext cx="21817977" cy="672549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0"/>
            <p:cNvGrpSpPr/>
            <p:nvPr/>
          </p:nvGrpSpPr>
          <p:grpSpPr>
            <a:xfrm>
              <a:off x="1270511" y="5867400"/>
              <a:ext cx="3568119" cy="885307"/>
              <a:chOff x="1224541" y="6305967"/>
              <a:chExt cx="3568119" cy="885307"/>
            </a:xfrm>
          </p:grpSpPr>
          <p:sp>
            <p:nvSpPr>
              <p:cNvPr id="66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2296330" y="6305967"/>
                <a:ext cx="2053767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8" name="Round Diagonal Corner Rectangle 67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70" name="Rectangle 69"/>
          <p:cNvSpPr/>
          <p:nvPr/>
        </p:nvSpPr>
        <p:spPr>
          <a:xfrm>
            <a:off x="784320" y="7609667"/>
            <a:ext cx="2324884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eaLnBrk="0" hangingPunct="0">
              <a:lnSpc>
                <a:spcPct val="150000"/>
              </a:lnSpc>
              <a:buAutoNum type="alphaLcParenR"/>
            </a:pP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Định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lí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: 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“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Nếu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tứ</a:t>
            </a:r>
            <a:r>
              <a:rPr lang="fr-FR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giác</a:t>
            </a:r>
            <a:r>
              <a:rPr lang="fr-FR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i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 </a:t>
            </a:r>
            <a:r>
              <a:rPr lang="fr-FR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là </a:t>
            </a:r>
            <a:r>
              <a:rPr lang="fr-FR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hình</a:t>
            </a:r>
            <a:r>
              <a:rPr lang="fr-FR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vuông</a:t>
            </a:r>
            <a:r>
              <a:rPr lang="fr-FR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thì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nó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sẽ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hai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đường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chéo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bằng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nhau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“.</a:t>
            </a:r>
          </a:p>
          <a:p>
            <a:pPr lvl="0">
              <a:lnSpc>
                <a:spcPct val="150000"/>
              </a:lnSpc>
            </a:pP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   </a:t>
            </a:r>
            <a:r>
              <a:rPr lang="fr-FR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“</a:t>
            </a:r>
            <a:r>
              <a:rPr lang="fr-FR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Tứ</a:t>
            </a:r>
            <a:r>
              <a:rPr lang="fr-FR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giác</a:t>
            </a:r>
            <a:r>
              <a:rPr lang="fr-FR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i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 </a:t>
            </a:r>
            <a:r>
              <a:rPr lang="fr-FR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là </a:t>
            </a:r>
            <a:r>
              <a:rPr lang="fr-FR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hình</a:t>
            </a:r>
            <a:r>
              <a:rPr lang="fr-FR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vuông</a:t>
            </a:r>
            <a:r>
              <a:rPr lang="fr-FR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” : </a:t>
            </a:r>
            <a:r>
              <a:rPr lang="fr-FR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giả</a:t>
            </a:r>
            <a:r>
              <a:rPr lang="fr-FR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thiết</a:t>
            </a:r>
            <a:r>
              <a:rPr lang="fr-FR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fr-FR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“</a:t>
            </a:r>
            <a:r>
              <a:rPr lang="fr-FR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Tứ</a:t>
            </a:r>
            <a:r>
              <a:rPr lang="fr-FR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giác</a:t>
            </a:r>
            <a:r>
              <a:rPr lang="fr-FR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i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</a:t>
            </a:r>
            <a:r>
              <a:rPr lang="fr-FR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fr-FR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hai</a:t>
            </a:r>
            <a:r>
              <a:rPr lang="fr-FR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đường</a:t>
            </a:r>
            <a:r>
              <a:rPr lang="fr-FR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chéo</a:t>
            </a:r>
            <a:r>
              <a:rPr lang="fr-FR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bằng</a:t>
            </a:r>
            <a:r>
              <a:rPr lang="fr-FR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nhau</a:t>
            </a:r>
            <a:r>
              <a:rPr lang="fr-FR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”: </a:t>
            </a:r>
            <a:r>
              <a:rPr lang="fr-FR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kết</a:t>
            </a:r>
            <a:r>
              <a:rPr lang="fr-FR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luận</a:t>
            </a:r>
            <a:r>
              <a:rPr lang="fr-FR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eaLnBrk="0" hangingPunct="0">
              <a:lnSpc>
                <a:spcPct val="150000"/>
              </a:lnSpc>
            </a:pP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b)  “ĐK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cần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để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tứ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giác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  </a:t>
            </a: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hình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vuông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nó</a:t>
            </a:r>
            <a:r>
              <a:rPr lang="en-US" sz="44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US" sz="44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hai</a:t>
            </a:r>
            <a:r>
              <a:rPr lang="en-US" sz="44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đường</a:t>
            </a:r>
            <a:r>
              <a:rPr lang="en-US" sz="44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chéo</a:t>
            </a:r>
            <a:r>
              <a:rPr lang="en-US" sz="44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bằng</a:t>
            </a:r>
            <a:r>
              <a:rPr lang="en-US" sz="44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nhau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”  </a:t>
            </a:r>
          </a:p>
          <a:p>
            <a:pPr eaLnBrk="0" hangingPunct="0">
              <a:lnSpc>
                <a:spcPct val="150000"/>
              </a:lnSpc>
            </a:pP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“ĐK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đủ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để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tứ</a:t>
            </a:r>
            <a:r>
              <a:rPr lang="en-US" sz="44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giác</a:t>
            </a:r>
            <a:r>
              <a:rPr lang="en-US" sz="44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 </a:t>
            </a:r>
            <a:r>
              <a:rPr lang="en-US" sz="4400" b="1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US" sz="44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hai</a:t>
            </a:r>
            <a:r>
              <a:rPr lang="en-US" sz="44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đường</a:t>
            </a:r>
            <a:r>
              <a:rPr lang="en-US" sz="44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chéo</a:t>
            </a:r>
            <a:r>
              <a:rPr lang="en-US" sz="44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bằng</a:t>
            </a:r>
            <a:r>
              <a:rPr lang="en-US" sz="44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nhau</a:t>
            </a:r>
            <a:r>
              <a:rPr lang="en-US" sz="44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tứ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giác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đó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hình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vuông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”</a:t>
            </a:r>
          </a:p>
        </p:txBody>
      </p:sp>
      <p:sp>
        <p:nvSpPr>
          <p:cNvPr id="2" name="Flowchart: Sequential Access Storage 1">
            <a:extLst>
              <a:ext uri="{FF2B5EF4-FFF2-40B4-BE49-F238E27FC236}">
                <a16:creationId xmlns="" xmlns:a16="http://schemas.microsoft.com/office/drawing/2014/main" id="{06095E50-9CB1-44C4-B368-D76B746BAEB3}"/>
              </a:ext>
            </a:extLst>
          </p:cNvPr>
          <p:cNvSpPr/>
          <p:nvPr/>
        </p:nvSpPr>
        <p:spPr>
          <a:xfrm>
            <a:off x="292131" y="157142"/>
            <a:ext cx="8921144" cy="3964657"/>
          </a:xfrm>
          <a:prstGeom prst="flowChartMagneticTap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="" xmlns:a16="http://schemas.microsoft.com/office/drawing/2014/main" id="{C9BD9C62-D525-49D0-85B1-4F604E9BA003}"/>
                  </a:ext>
                </a:extLst>
              </p:cNvPr>
              <p:cNvSpPr/>
              <p:nvPr/>
            </p:nvSpPr>
            <p:spPr>
              <a:xfrm>
                <a:off x="950167" y="493689"/>
                <a:ext cx="8921145" cy="30090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                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𝑸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</a:t>
                </a:r>
              </a:p>
              <a:p>
                <a:pPr lvl="0">
                  <a:lnSpc>
                    <a:spcPct val="150000"/>
                  </a:lnSpc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+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điều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kiện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đủ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để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𝑸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lvl="0">
                  <a:lnSpc>
                    <a:spcPct val="150000"/>
                  </a:lnSpc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+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𝑸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điều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kiện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cần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để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C9BD9C62-D525-49D0-85B1-4F604E9BA0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167" y="493689"/>
                <a:ext cx="8921145" cy="3009029"/>
              </a:xfrm>
              <a:prstGeom prst="rect">
                <a:avLst/>
              </a:prstGeom>
              <a:blipFill>
                <a:blip r:embed="rId2"/>
                <a:stretch>
                  <a:fillRect l="-2802" b="-85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729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38697" y="2366043"/>
            <a:ext cx="21868726" cy="10511757"/>
            <a:chOff x="1440196" y="3480127"/>
            <a:chExt cx="21868726" cy="10511757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440196" y="3486539"/>
              <a:ext cx="21868726" cy="10505345"/>
              <a:chOff x="1440196" y="3486539"/>
              <a:chExt cx="21868726" cy="10505345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440196" y="3696072"/>
                <a:ext cx="21868726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9152197" y="3486539"/>
                <a:ext cx="9518389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990169" y="3528000"/>
                <a:ext cx="825738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TRẮC NGHIỆM</a:t>
                </a:r>
                <a:endParaRPr lang="vi-VN" sz="5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25356" y="3472448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804051" y="1848439"/>
              <a:ext cx="1283801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Câu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1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1928659" y="4660166"/>
            <a:ext cx="20308626" cy="8217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vi-VN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Khẳng định nào sau đây </a:t>
            </a:r>
            <a:r>
              <a:rPr lang="vi-VN" sz="4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sai</a:t>
            </a:r>
            <a:r>
              <a:rPr lang="en-US" sz="4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  <a:endParaRPr lang="vi-VN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200000"/>
              </a:lnSpc>
            </a:pPr>
            <a:r>
              <a:rPr lang="vi-VN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A. “Mệnh đề” là từ gọi tắt của “mệnh đề logic”.</a:t>
            </a:r>
          </a:p>
          <a:p>
            <a:pPr eaLnBrk="1" hangingPunct="1">
              <a:lnSpc>
                <a:spcPct val="200000"/>
              </a:lnSpc>
            </a:pPr>
            <a:r>
              <a:rPr lang="vi-VN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B. Mệnh đề là một câu khẳng đúng hoặc một câu khẳng định sai.</a:t>
            </a:r>
            <a:endParaRPr lang="vi-VN" sz="4400" b="1" u="sng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200000"/>
              </a:lnSpc>
            </a:pPr>
            <a:r>
              <a:rPr lang="vi-VN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C. Mệnh đề có thể vừa đúng hoặc vừa sai.</a:t>
            </a:r>
          </a:p>
          <a:p>
            <a:pPr eaLnBrk="1" hangingPunct="1">
              <a:lnSpc>
                <a:spcPct val="200000"/>
              </a:lnSpc>
            </a:pPr>
            <a:r>
              <a:rPr lang="vi-VN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D. Một khẳng định đúng gọi là mệnh đề đúng, một khẳng định sai gọi là mệnh đề sai.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Oval 5"/>
          <p:cNvSpPr>
            <a:spLocks noChangeArrowheads="1"/>
          </p:cNvSpPr>
          <p:nvPr/>
        </p:nvSpPr>
        <p:spPr bwMode="auto">
          <a:xfrm>
            <a:off x="1602956" y="8856735"/>
            <a:ext cx="1140244" cy="127786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lnSpc>
                <a:spcPct val="200000"/>
              </a:lnSpc>
            </a:pPr>
            <a:endParaRPr lang="vi-VN" sz="4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34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03423" y="2366043"/>
            <a:ext cx="21868726" cy="10508154"/>
            <a:chOff x="1404922" y="3480127"/>
            <a:chExt cx="21868726" cy="10508154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404922" y="3486539"/>
              <a:ext cx="21868726" cy="10501742"/>
              <a:chOff x="1404922" y="3486539"/>
              <a:chExt cx="21868726" cy="10501742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404922" y="3692469"/>
                <a:ext cx="21868726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9152197" y="3486539"/>
                <a:ext cx="9518389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990169" y="3528000"/>
                <a:ext cx="825738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TRẮC NGHIỆM</a:t>
                </a:r>
                <a:endParaRPr lang="vi-VN" sz="5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25356" y="3472448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804051" y="1848439"/>
              <a:ext cx="1283801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Câu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2</a:t>
              </a:r>
            </a:p>
          </p:txBody>
        </p:sp>
      </p:grp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1928659" y="4660166"/>
            <a:ext cx="20308626" cy="686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vi-VN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Trong các mệnh đề sau, mệnh đề nào là mệnh đề </a:t>
            </a:r>
            <a:r>
              <a:rPr lang="vi-VN" sz="4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đúng</a:t>
            </a:r>
            <a:r>
              <a:rPr lang="en-US" sz="4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  <a:endParaRPr lang="pt-BR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200000"/>
              </a:lnSpc>
            </a:pPr>
            <a:r>
              <a:rPr lang="pt-B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A. Nếu a </a:t>
            </a:r>
            <a:r>
              <a:rPr lang="pt-BR" sz="4400" b="1" dirty="0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 b</a:t>
            </a:r>
            <a:r>
              <a:rPr lang="pt-B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t-BR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thì </a:t>
            </a:r>
            <a:r>
              <a:rPr lang="pt-B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lang="pt-BR" sz="4400" b="1" baseline="30000" dirty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pt-B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t-BR" sz="4400" b="1" dirty="0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 b</a:t>
            </a:r>
            <a:r>
              <a:rPr lang="pt-BR" sz="4400" b="1" baseline="30000" dirty="0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2</a:t>
            </a:r>
            <a:r>
              <a:rPr lang="pt-B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pt-BR" sz="4400" b="1" u="sng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200000"/>
              </a:lnSpc>
            </a:pPr>
            <a:r>
              <a:rPr lang="pt-B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Nếu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 chia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hết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cho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9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thì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n 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chia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hết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cho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3 .</a:t>
            </a:r>
            <a:endParaRPr lang="pt-BR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200000"/>
              </a:lnSpc>
            </a:pPr>
            <a:r>
              <a:rPr lang="pt-B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C. Nếu em chăm chỉ thì em thành công.</a:t>
            </a:r>
          </a:p>
          <a:p>
            <a:pPr eaLnBrk="1" hangingPunct="1">
              <a:lnSpc>
                <a:spcPct val="200000"/>
              </a:lnSpc>
            </a:pPr>
            <a:r>
              <a:rPr lang="pt-B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D. Nếu một tam giác có một góc bằng 60 độ thì tam giác đó là đều.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Oval 5"/>
          <p:cNvSpPr>
            <a:spLocks noChangeArrowheads="1"/>
          </p:cNvSpPr>
          <p:nvPr/>
        </p:nvSpPr>
        <p:spPr bwMode="auto">
          <a:xfrm>
            <a:off x="1371600" y="7543800"/>
            <a:ext cx="1322684" cy="1277866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lnSpc>
                <a:spcPct val="200000"/>
              </a:lnSpc>
            </a:pPr>
            <a:endParaRPr lang="vi-VN" sz="4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52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14789" y="2438400"/>
            <a:ext cx="21868726" cy="10511757"/>
            <a:chOff x="1339699" y="3480127"/>
            <a:chExt cx="21868726" cy="10511757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339699" y="3486539"/>
              <a:ext cx="21868726" cy="10505345"/>
              <a:chOff x="1339699" y="3486539"/>
              <a:chExt cx="21868726" cy="10505345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339699" y="3696072"/>
                <a:ext cx="21868726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9152197" y="3486539"/>
                <a:ext cx="9518389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990169" y="3528000"/>
                <a:ext cx="825738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TRẮC NGHIỆM</a:t>
                </a:r>
                <a:endParaRPr lang="vi-VN" sz="5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25356" y="3472448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804051" y="1848439"/>
              <a:ext cx="1283801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Câu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3</a:t>
              </a:r>
            </a:p>
          </p:txBody>
        </p:sp>
      </p:grp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5181600" y="3703965"/>
            <a:ext cx="16230600" cy="9233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pt-B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Trong các câu sau, có </a:t>
            </a:r>
            <a:r>
              <a:rPr lang="pt-BR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bao nhiêu câu là mệnh </a:t>
            </a:r>
            <a:r>
              <a:rPr lang="pt-BR" sz="4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đề ?</a:t>
            </a:r>
            <a:endParaRPr lang="vi-VN" sz="44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vi-VN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a. 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t-B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Huế là một thành phố của Việt Nam. </a:t>
            </a:r>
            <a:endParaRPr lang="vi-VN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vi-VN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b. 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t-B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Sông Hương chảy ngang qua thành phố Huế.</a:t>
            </a:r>
            <a:endParaRPr lang="vi-VN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vi-VN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c. 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t-B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Hãy trả lời câu hỏi này! </a:t>
            </a:r>
            <a:endParaRPr lang="vi-VN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vi-VN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d.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5  + 19 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- 24</a:t>
            </a:r>
            <a:r>
              <a:rPr lang="vi-VN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t-B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vi-VN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vi-VN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e.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6  + 81 = 25</a:t>
            </a:r>
            <a:r>
              <a:rPr lang="vi-VN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t-B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endParaRPr lang="vi-VN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vi-VN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f. 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t-B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Bạn có rỗi tối nay không?</a:t>
            </a:r>
            <a:endParaRPr lang="vi-VN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vi-VN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g.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x + 2 = 11</a:t>
            </a:r>
            <a:r>
              <a:rPr lang="vi-VN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t-B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eaLnBrk="1" hangingPunct="1">
              <a:lnSpc>
                <a:spcPct val="150000"/>
              </a:lnSpc>
            </a:pPr>
            <a:r>
              <a:rPr lang="pt-B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   A.  1	     </a:t>
            </a:r>
            <a:r>
              <a:rPr lang="vi-VN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  </a:t>
            </a:r>
            <a:r>
              <a:rPr lang="pt-B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B.2 	</a:t>
            </a:r>
            <a:r>
              <a:rPr lang="vi-VN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   </a:t>
            </a:r>
            <a:r>
              <a:rPr lang="pt-B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C. 3         </a:t>
            </a:r>
            <a:r>
              <a:rPr lang="vi-VN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t-B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  D. 4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Oval 5"/>
          <p:cNvSpPr>
            <a:spLocks noChangeArrowheads="1"/>
          </p:cNvSpPr>
          <p:nvPr/>
        </p:nvSpPr>
        <p:spPr bwMode="auto">
          <a:xfrm>
            <a:off x="12039600" y="11676134"/>
            <a:ext cx="1352907" cy="1277866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lnSpc>
                <a:spcPct val="200000"/>
              </a:lnSpc>
            </a:pPr>
            <a:endParaRPr lang="vi-VN" sz="4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322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/>
          <p:cNvGrpSpPr/>
          <p:nvPr/>
        </p:nvGrpSpPr>
        <p:grpSpPr>
          <a:xfrm>
            <a:off x="247742" y="3132080"/>
            <a:ext cx="23983858" cy="6400023"/>
            <a:chOff x="805896" y="3480127"/>
            <a:chExt cx="23983858" cy="6400023"/>
          </a:xfrm>
        </p:grpSpPr>
        <p:sp>
          <p:nvSpPr>
            <p:cNvPr id="55" name="Right Triangle 54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ight Triangle 55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805896" y="3486540"/>
              <a:ext cx="23983858" cy="6393610"/>
              <a:chOff x="805896" y="3486540"/>
              <a:chExt cx="23983858" cy="6393610"/>
            </a:xfrm>
          </p:grpSpPr>
          <p:sp>
            <p:nvSpPr>
              <p:cNvPr id="58" name="Rounded Rectangle 57"/>
              <p:cNvSpPr/>
              <p:nvPr/>
            </p:nvSpPr>
            <p:spPr>
              <a:xfrm>
                <a:off x="805896" y="3696071"/>
                <a:ext cx="23983858" cy="6184079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Same Side Corner Rectangle 58"/>
              <p:cNvSpPr/>
              <p:nvPr/>
            </p:nvSpPr>
            <p:spPr>
              <a:xfrm flipV="1">
                <a:off x="9152198" y="3486540"/>
                <a:ext cx="5363902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9990169" y="3528000"/>
                <a:ext cx="3789820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Hoạt</a:t>
                </a:r>
                <a:r>
                  <a:rPr lang="en-US" sz="5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5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động</a:t>
                </a:r>
                <a:endParaRPr lang="vi-VN" sz="5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247742" y="1947270"/>
            <a:ext cx="16973458" cy="844619"/>
            <a:chOff x="168274" y="1878677"/>
            <a:chExt cx="16973458" cy="844617"/>
          </a:xfrm>
        </p:grpSpPr>
        <p:sp>
          <p:nvSpPr>
            <p:cNvPr id="5" name="Rounded Rectangle 4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34392" y="1969243"/>
              <a:ext cx="8226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282732" y="1878677"/>
              <a:ext cx="14859000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MỆNH ĐỀ ĐẢO. HAI MỆNH ĐỀ TƯƠNG ĐƯƠNG</a:t>
              </a: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404260" y="4238486"/>
            <a:ext cx="2306534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Cho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mệnh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đề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kéo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theo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dạng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“A 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 B”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200000"/>
              </a:lnSpc>
            </a:pP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a) “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Tứ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giác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T là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hình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thoi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thì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2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đường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chéo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vuông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góc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” 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b)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“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Tứ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giác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T là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hình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thoi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thì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nó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là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hình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bình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hành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2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đường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chéo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vuông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góc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” 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18050" y="8628825"/>
            <a:ext cx="225515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Mỗi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mệnh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đề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trên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đúng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hay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sai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hãy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xét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tính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đúng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sai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mệnh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đề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“B 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 A”</a:t>
            </a:r>
            <a:endParaRPr lang="vi-VN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43" name="Group 60"/>
          <p:cNvGrpSpPr/>
          <p:nvPr/>
        </p:nvGrpSpPr>
        <p:grpSpPr>
          <a:xfrm>
            <a:off x="918051" y="9768591"/>
            <a:ext cx="3183253" cy="800220"/>
            <a:chOff x="1353692" y="6266120"/>
            <a:chExt cx="2996405" cy="885308"/>
          </a:xfrm>
        </p:grpSpPr>
        <p:sp>
          <p:nvSpPr>
            <p:cNvPr id="44" name="Freeform 20"/>
            <p:cNvSpPr>
              <a:spLocks/>
            </p:cNvSpPr>
            <p:nvPr/>
          </p:nvSpPr>
          <p:spPr bwMode="auto">
            <a:xfrm rot="16200000" flipV="1">
              <a:off x="2437579" y="5238910"/>
              <a:ext cx="828631" cy="2996405"/>
            </a:xfrm>
            <a:prstGeom prst="round1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795102" y="6266120"/>
              <a:ext cx="1933217" cy="8853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Trả lời</a:t>
              </a:r>
              <a:endPara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49" name="AutoShape 36"/>
          <p:cNvSpPr>
            <a:spLocks noChangeArrowheads="1"/>
          </p:cNvSpPr>
          <p:nvPr/>
        </p:nvSpPr>
        <p:spPr bwMode="auto">
          <a:xfrm>
            <a:off x="2066678" y="11139700"/>
            <a:ext cx="7679267" cy="1441450"/>
          </a:xfrm>
          <a:prstGeom prst="wedgeEllipseCallout">
            <a:avLst>
              <a:gd name="adj1" fmla="val -18083"/>
              <a:gd name="adj2" fmla="val 45375"/>
            </a:avLst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 lIns="217709" tIns="108855" rIns="217709" bIns="108855"/>
          <a:lstStyle/>
          <a:p>
            <a:pPr algn="ctr"/>
            <a:r>
              <a:rPr lang="en-US" sz="5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“ B </a:t>
            </a:r>
            <a:r>
              <a:rPr lang="en-US" sz="5200" b="1" dirty="0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 A”</a:t>
            </a:r>
          </a:p>
        </p:txBody>
      </p:sp>
      <p:sp>
        <p:nvSpPr>
          <p:cNvPr id="50" name="Line 37"/>
          <p:cNvSpPr>
            <a:spLocks noChangeShapeType="1"/>
          </p:cNvSpPr>
          <p:nvPr/>
        </p:nvSpPr>
        <p:spPr bwMode="auto">
          <a:xfrm flipV="1">
            <a:off x="8993195" y="10636462"/>
            <a:ext cx="2882899" cy="1006476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217709" tIns="108855" rIns="217709" bIns="108855"/>
          <a:lstStyle/>
          <a:p>
            <a:endParaRPr lang="vi-VN"/>
          </a:p>
        </p:txBody>
      </p:sp>
      <p:sp>
        <p:nvSpPr>
          <p:cNvPr id="51" name="Text Box 38"/>
          <p:cNvSpPr txBox="1">
            <a:spLocks noChangeArrowheads="1"/>
          </p:cNvSpPr>
          <p:nvPr/>
        </p:nvSpPr>
        <p:spPr bwMode="auto">
          <a:xfrm>
            <a:off x="11876092" y="9906596"/>
            <a:ext cx="2112435" cy="102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7709" tIns="108855" rIns="217709" bIns="10885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a)</a:t>
            </a:r>
          </a:p>
        </p:txBody>
      </p:sp>
      <p:sp>
        <p:nvSpPr>
          <p:cNvPr id="52" name="Line 39"/>
          <p:cNvSpPr>
            <a:spLocks noChangeShapeType="1"/>
          </p:cNvSpPr>
          <p:nvPr/>
        </p:nvSpPr>
        <p:spPr bwMode="auto">
          <a:xfrm>
            <a:off x="8993195" y="12209804"/>
            <a:ext cx="2493432" cy="574674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217709" tIns="108855" rIns="217709" bIns="108855"/>
          <a:lstStyle/>
          <a:p>
            <a:endParaRPr lang="vi-VN"/>
          </a:p>
        </p:txBody>
      </p:sp>
      <p:sp>
        <p:nvSpPr>
          <p:cNvPr id="53" name="Text Box 40"/>
          <p:cNvSpPr txBox="1">
            <a:spLocks noChangeArrowheads="1"/>
          </p:cNvSpPr>
          <p:nvPr/>
        </p:nvSpPr>
        <p:spPr bwMode="auto">
          <a:xfrm>
            <a:off x="11876091" y="11860425"/>
            <a:ext cx="2112435" cy="102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7709" tIns="108855" rIns="217709" bIns="10885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b)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2896449" y="10047899"/>
            <a:ext cx="16915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</a:t>
            </a:r>
            <a:endParaRPr lang="vi-VN" sz="44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2956975" y="12103015"/>
            <a:ext cx="16915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</a:t>
            </a:r>
            <a:endParaRPr lang="vi-VN" sz="44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6916400" y="6055342"/>
            <a:ext cx="16915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</a:t>
            </a:r>
            <a:endParaRPr lang="vi-VN" sz="44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2692453" y="7405051"/>
            <a:ext cx="16915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</a:t>
            </a:r>
            <a:endParaRPr lang="vi-VN" sz="44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64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/>
      <p:bldP spid="52" grpId="0" animBg="1"/>
      <p:bldP spid="53" grpId="0"/>
      <p:bldP spid="61" grpId="0"/>
      <p:bldP spid="62" grpId="0"/>
      <p:bldP spid="63" grpId="0"/>
      <p:bldP spid="6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/>
          <p:cNvGrpSpPr/>
          <p:nvPr/>
        </p:nvGrpSpPr>
        <p:grpSpPr>
          <a:xfrm>
            <a:off x="1575873" y="1797127"/>
            <a:ext cx="21564599" cy="11674269"/>
            <a:chOff x="-3538955" y="3448230"/>
            <a:chExt cx="21564599" cy="11674269"/>
          </a:xfrm>
        </p:grpSpPr>
        <p:sp>
          <p:nvSpPr>
            <p:cNvPr id="70" name="Right Triangle 69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-3538955" y="3448230"/>
              <a:ext cx="21564599" cy="11674269"/>
              <a:chOff x="-3538955" y="3448230"/>
              <a:chExt cx="21564599" cy="11674269"/>
            </a:xfrm>
          </p:grpSpPr>
          <p:sp>
            <p:nvSpPr>
              <p:cNvPr id="72" name="Rounded Rectangle 71"/>
              <p:cNvSpPr/>
              <p:nvPr/>
            </p:nvSpPr>
            <p:spPr>
              <a:xfrm>
                <a:off x="-3538955" y="3592713"/>
                <a:ext cx="21564599" cy="11529786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5759299" y="3448230"/>
                <a:ext cx="389080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sz="5400" b="1" cap="all" dirty="0">
                    <a:ln w="0"/>
                    <a:solidFill>
                      <a:schemeClr val="bg1"/>
                    </a:solidFill>
                    <a:effectLst>
                      <a:reflection blurRad="12700" stA="50000" endPos="50000" dist="5000" dir="5400000" sy="-100000" rotWithShape="0"/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CHƯƠNG I</a:t>
                </a:r>
              </a:p>
            </p:txBody>
          </p:sp>
        </p:grpSp>
      </p:grpSp>
      <p:sp>
        <p:nvSpPr>
          <p:cNvPr id="74" name="Right Triangle 73"/>
          <p:cNvSpPr/>
          <p:nvPr/>
        </p:nvSpPr>
        <p:spPr>
          <a:xfrm flipH="1">
            <a:off x="7921388" y="1793819"/>
            <a:ext cx="193377" cy="212342"/>
          </a:xfrm>
          <a:prstGeom prst="rt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ound Same Side Corner Rectangle 95"/>
          <p:cNvSpPr/>
          <p:nvPr/>
        </p:nvSpPr>
        <p:spPr>
          <a:xfrm flipV="1">
            <a:off x="8114764" y="1793814"/>
            <a:ext cx="10807999" cy="1492785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/>
          <p:cNvSpPr txBox="1"/>
          <p:nvPr/>
        </p:nvSpPr>
        <p:spPr>
          <a:xfrm>
            <a:off x="8597663" y="2083819"/>
            <a:ext cx="10325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chemeClr val="bg1"/>
                </a:solidFill>
                <a:latin typeface="+mj-lt"/>
              </a:rPr>
              <a:t>CHƯƠNG I. MỆNH ĐỀ - TẬP HỢP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3649963" y="2914816"/>
            <a:ext cx="2425603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ĐẠI SỐ</a:t>
            </a:r>
          </a:p>
        </p:txBody>
      </p:sp>
      <p:grpSp>
        <p:nvGrpSpPr>
          <p:cNvPr id="100" name="Group 99"/>
          <p:cNvGrpSpPr/>
          <p:nvPr/>
        </p:nvGrpSpPr>
        <p:grpSpPr>
          <a:xfrm>
            <a:off x="5858268" y="2496922"/>
            <a:ext cx="1814128" cy="1828784"/>
            <a:chOff x="12784885" y="1066801"/>
            <a:chExt cx="1814128" cy="1828784"/>
          </a:xfrm>
        </p:grpSpPr>
        <p:sp>
          <p:nvSpPr>
            <p:cNvPr id="101" name="TextBox 100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LỚP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3020903" y="1556787"/>
              <a:ext cx="131953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</a:p>
          </p:txBody>
        </p:sp>
      </p:grpSp>
      <p:pic>
        <p:nvPicPr>
          <p:cNvPr id="104" name="Picture 5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101" y="2576229"/>
            <a:ext cx="1495424" cy="149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7467544" y="4114018"/>
            <a:ext cx="13632086" cy="8332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041705" y="4059192"/>
            <a:ext cx="6825847" cy="861744"/>
          </a:xfrm>
          <a:prstGeom prst="rect">
            <a:avLst/>
          </a:prstGeom>
          <a:noFill/>
        </p:spPr>
        <p:txBody>
          <a:bodyPr wrap="none" lIns="91410" tIns="45705" rIns="91410" bIns="45705" rtlCol="0">
            <a:spAutoFit/>
          </a:bodyPr>
          <a:lstStyle/>
          <a:p>
            <a:pPr algn="ctr">
              <a:lnSpc>
                <a:spcPts val="5999"/>
              </a:lnSpc>
              <a:spcBef>
                <a:spcPts val="1800"/>
              </a:spcBef>
            </a:pPr>
            <a:r>
              <a:rPr lang="en-US" sz="6599" b="1" dirty="0" err="1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6599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1. MỆNH ĐỀ</a:t>
            </a:r>
          </a:p>
        </p:txBody>
      </p:sp>
      <p:grpSp>
        <p:nvGrpSpPr>
          <p:cNvPr id="56" name="Group 60"/>
          <p:cNvGrpSpPr/>
          <p:nvPr/>
        </p:nvGrpSpPr>
        <p:grpSpPr>
          <a:xfrm>
            <a:off x="1447800" y="5264647"/>
            <a:ext cx="11518637" cy="907184"/>
            <a:chOff x="7459670" y="7086600"/>
            <a:chExt cx="11519970" cy="907289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9887184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MỆNH ĐỀ. MỆNH ĐỀ CHỨA BIẾN</a:t>
              </a: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1447800" y="8814033"/>
            <a:ext cx="10524775" cy="929775"/>
            <a:chOff x="7459670" y="8524495"/>
            <a:chExt cx="10525993" cy="929882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5"/>
              <a:ext cx="8893207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PHỦ ĐỊNH CỦA MỘT MỆNH ĐỀ</a:t>
              </a: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874579" y="7688759"/>
                  <a:ext cx="67597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81" name="Group 74"/>
          <p:cNvGrpSpPr/>
          <p:nvPr/>
        </p:nvGrpSpPr>
        <p:grpSpPr>
          <a:xfrm>
            <a:off x="1447800" y="11125200"/>
            <a:ext cx="16307263" cy="914831"/>
            <a:chOff x="7459670" y="9982200"/>
            <a:chExt cx="16309150" cy="914937"/>
          </a:xfrm>
        </p:grpSpPr>
        <p:sp>
          <p:nvSpPr>
            <p:cNvPr id="82" name="Rectangle 81"/>
            <p:cNvSpPr/>
            <p:nvPr/>
          </p:nvSpPr>
          <p:spPr>
            <a:xfrm>
              <a:off x="8900530" y="10081435"/>
              <a:ext cx="14868290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MỆNH ĐỀ </a:t>
              </a:r>
              <a:r>
                <a:rPr lang="en-US" sz="47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ĐẢO - </a:t>
              </a:r>
              <a:r>
                <a:rPr lang="en-US" sz="47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HAI MỆNH ĐỀ TƯƠNG ĐƯƠNG</a:t>
              </a:r>
            </a:p>
          </p:txBody>
        </p:sp>
        <p:grpSp>
          <p:nvGrpSpPr>
            <p:cNvPr id="83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8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85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86" name="Round Same Side Corner Rectangle 85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826047" y="7688759"/>
                  <a:ext cx="773036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IV</a:t>
                  </a:r>
                </a:p>
              </p:txBody>
            </p:sp>
          </p:grpSp>
        </p:grpSp>
      </p:grpSp>
      <p:grpSp>
        <p:nvGrpSpPr>
          <p:cNvPr id="88" name="Group 87"/>
          <p:cNvGrpSpPr/>
          <p:nvPr/>
        </p:nvGrpSpPr>
        <p:grpSpPr>
          <a:xfrm>
            <a:off x="5410200" y="6380291"/>
            <a:ext cx="10253661" cy="861774"/>
            <a:chOff x="644526" y="2766774"/>
            <a:chExt cx="10253661" cy="861774"/>
          </a:xfrm>
        </p:grpSpPr>
        <p:sp>
          <p:nvSpPr>
            <p:cNvPr id="89" name="TextBox 88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Mệnh</a:t>
              </a:r>
              <a:r>
                <a:rPr lang="en-US" sz="48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đề</a:t>
              </a:r>
              <a:endParaRPr lang="en-US" sz="4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5410200" y="7607795"/>
            <a:ext cx="10253661" cy="861774"/>
            <a:chOff x="644526" y="2766774"/>
            <a:chExt cx="10253661" cy="861774"/>
          </a:xfrm>
        </p:grpSpPr>
        <p:sp>
          <p:nvSpPr>
            <p:cNvPr id="93" name="TextBox 92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Mệnh</a:t>
              </a:r>
              <a:r>
                <a:rPr lang="en-US" sz="48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đề</a:t>
              </a:r>
              <a:r>
                <a:rPr lang="en-US" sz="48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chứa</a:t>
              </a:r>
              <a:r>
                <a:rPr lang="en-US" sz="48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biến</a:t>
              </a:r>
              <a:endParaRPr lang="en-US" sz="4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  <p:grpSp>
        <p:nvGrpSpPr>
          <p:cNvPr id="47" name="Group 67"/>
          <p:cNvGrpSpPr/>
          <p:nvPr/>
        </p:nvGrpSpPr>
        <p:grpSpPr>
          <a:xfrm>
            <a:off x="1447799" y="9982200"/>
            <a:ext cx="7596774" cy="956919"/>
            <a:chOff x="7459670" y="8524495"/>
            <a:chExt cx="9822005" cy="957029"/>
          </a:xfrm>
        </p:grpSpPr>
        <p:sp>
          <p:nvSpPr>
            <p:cNvPr id="48" name="Rectangle 47"/>
            <p:cNvSpPr/>
            <p:nvPr/>
          </p:nvSpPr>
          <p:spPr>
            <a:xfrm>
              <a:off x="9529918" y="8665822"/>
              <a:ext cx="7751757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MỆNH ĐỀ KÉO THEO</a:t>
              </a:r>
            </a:p>
          </p:txBody>
        </p:sp>
        <p:grpSp>
          <p:nvGrpSpPr>
            <p:cNvPr id="49" name="Group 32"/>
            <p:cNvGrpSpPr/>
            <p:nvPr/>
          </p:nvGrpSpPr>
          <p:grpSpPr>
            <a:xfrm>
              <a:off x="7459670" y="8524495"/>
              <a:ext cx="1800329" cy="929883"/>
              <a:chOff x="7459669" y="7543800"/>
              <a:chExt cx="1785466" cy="929883"/>
            </a:xfrm>
          </p:grpSpPr>
          <p:sp>
            <p:nvSpPr>
              <p:cNvPr id="5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1" name="Group 41"/>
              <p:cNvGrpSpPr/>
              <p:nvPr/>
            </p:nvGrpSpPr>
            <p:grpSpPr>
              <a:xfrm>
                <a:off x="7469189" y="7685126"/>
                <a:ext cx="1775946" cy="788557"/>
                <a:chOff x="7469189" y="7685126"/>
                <a:chExt cx="1775946" cy="788557"/>
              </a:xfrm>
            </p:grpSpPr>
            <p:sp>
              <p:nvSpPr>
                <p:cNvPr id="52" name="Round Same Side Corner Rectangle 51"/>
                <p:cNvSpPr/>
                <p:nvPr/>
              </p:nvSpPr>
              <p:spPr>
                <a:xfrm rot="5400000">
                  <a:off x="7962883" y="7191432"/>
                  <a:ext cx="788557" cy="1775946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7751318" y="7688759"/>
                  <a:ext cx="922491" cy="7079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III</a:t>
                  </a:r>
                </a:p>
              </p:txBody>
            </p:sp>
          </p:grpSp>
        </p:grpSp>
      </p:grpSp>
      <p:grpSp>
        <p:nvGrpSpPr>
          <p:cNvPr id="54" name="Group 74"/>
          <p:cNvGrpSpPr/>
          <p:nvPr/>
        </p:nvGrpSpPr>
        <p:grpSpPr>
          <a:xfrm>
            <a:off x="1447800" y="12257830"/>
            <a:ext cx="6294906" cy="962527"/>
            <a:chOff x="7459670" y="9982200"/>
            <a:chExt cx="6295633" cy="9626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/>
                <p:cNvSpPr/>
                <p:nvPr/>
              </p:nvSpPr>
              <p:spPr>
                <a:xfrm>
                  <a:off x="8900529" y="10129136"/>
                  <a:ext cx="4854774" cy="81570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en-US" sz="47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KÍ HIỆU </a:t>
                  </a:r>
                  <a14:m>
                    <m:oMath xmlns:m="http://schemas.openxmlformats.org/officeDocument/2006/math">
                      <m:r>
                        <a:rPr lang="en-US" sz="47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ahoma" panose="020B0604030504040204" pitchFamily="34" charset="0"/>
                        </a:rPr>
                        <m:t>∀ </m:t>
                      </m:r>
                    </m:oMath>
                  </a14:m>
                  <a:r>
                    <a:rPr lang="en-US" sz="47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 </a:t>
                  </a:r>
                  <a14:m>
                    <m:oMath xmlns:m="http://schemas.openxmlformats.org/officeDocument/2006/math">
                      <m:r>
                        <a:rPr lang="en-US" sz="47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ahoma" panose="020B0604030504040204" pitchFamily="34" charset="0"/>
                        </a:rPr>
                        <m:t>∃</m:t>
                      </m:r>
                    </m:oMath>
                  </a14:m>
                  <a:endPara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5" name="Rectangle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00529" y="10129136"/>
                  <a:ext cx="4854774" cy="815702"/>
                </a:xfrm>
                <a:prstGeom prst="rect">
                  <a:avLst/>
                </a:prstGeom>
                <a:blipFill>
                  <a:blip r:embed="rId4"/>
                  <a:stretch>
                    <a:fillRect l="-2010" t="-18657" b="-365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4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65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6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7" name="Round Same Side Corner Rectangle 66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TextBox 67"/>
                <p:cNvSpPr txBox="1"/>
                <p:nvPr/>
              </p:nvSpPr>
              <p:spPr>
                <a:xfrm>
                  <a:off x="7949269" y="7688759"/>
                  <a:ext cx="526593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47742" y="1947270"/>
            <a:ext cx="16973458" cy="844619"/>
            <a:chOff x="168274" y="1878677"/>
            <a:chExt cx="16973458" cy="844617"/>
          </a:xfrm>
        </p:grpSpPr>
        <p:sp>
          <p:nvSpPr>
            <p:cNvPr id="5" name="Rounded Rectangle 4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34392" y="1969243"/>
              <a:ext cx="8226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282732" y="1878677"/>
              <a:ext cx="14859000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MỆNH ĐỀ ĐẢO. HAI MỆNH ĐỀ TƯƠNG ĐƯƠNG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21784" y="3174161"/>
            <a:ext cx="22666817" cy="8789238"/>
            <a:chOff x="1076414" y="4377894"/>
            <a:chExt cx="22666817" cy="8789238"/>
          </a:xfrm>
        </p:grpSpPr>
        <p:grpSp>
          <p:nvGrpSpPr>
            <p:cNvPr id="28" name="Group 5"/>
            <p:cNvGrpSpPr/>
            <p:nvPr/>
          </p:nvGrpSpPr>
          <p:grpSpPr>
            <a:xfrm>
              <a:off x="1533269" y="4671092"/>
              <a:ext cx="22209962" cy="8496040"/>
              <a:chOff x="637542" y="1083939"/>
              <a:chExt cx="8746049" cy="3344928"/>
            </a:xfrm>
          </p:grpSpPr>
          <p:sp>
            <p:nvSpPr>
              <p:cNvPr id="65" name="Rounded Rectangle 64"/>
              <p:cNvSpPr/>
              <p:nvPr/>
            </p:nvSpPr>
            <p:spPr>
              <a:xfrm>
                <a:off x="637542" y="1083939"/>
                <a:ext cx="8746049" cy="3344928"/>
              </a:xfrm>
              <a:prstGeom prst="roundRect">
                <a:avLst>
                  <a:gd name="adj" fmla="val 411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9" name="Group 65"/>
            <p:cNvGrpSpPr/>
            <p:nvPr/>
          </p:nvGrpSpPr>
          <p:grpSpPr>
            <a:xfrm>
              <a:off x="1076414" y="4377894"/>
              <a:ext cx="3776573" cy="781943"/>
              <a:chOff x="166396" y="8755081"/>
              <a:chExt cx="3776573" cy="781943"/>
            </a:xfrm>
          </p:grpSpPr>
          <p:sp>
            <p:nvSpPr>
              <p:cNvPr id="30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3558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31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32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1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2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sp>
        <p:nvSpPr>
          <p:cNvPr id="67" name="TextBox 66"/>
          <p:cNvSpPr txBox="1"/>
          <p:nvPr/>
        </p:nvSpPr>
        <p:spPr>
          <a:xfrm>
            <a:off x="1260133" y="3174161"/>
            <a:ext cx="248016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Ghi</a:t>
            </a:r>
            <a:r>
              <a: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6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nhớ</a:t>
            </a:r>
            <a:endParaRPr lang="en-US" sz="4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993392" y="4646657"/>
            <a:ext cx="19628551" cy="82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 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Mệnh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đề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“B 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 A”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được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gọi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mệnh</a:t>
            </a:r>
            <a:r>
              <a:rPr lang="en-US" sz="4400" b="1" dirty="0">
                <a:solidFill>
                  <a:srgbClr val="FF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đề</a:t>
            </a:r>
            <a:r>
              <a:rPr lang="en-US" sz="4400" b="1" dirty="0">
                <a:solidFill>
                  <a:srgbClr val="FF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đảo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mệnh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đề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“A 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 B”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65096" y="6028939"/>
            <a:ext cx="20550713" cy="2578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 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Nếu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cả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2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mệnh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đề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“A 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 B” 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và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 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“B 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 A”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đều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đúng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, ta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nói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A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B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hai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mệnh</a:t>
            </a:r>
            <a:r>
              <a:rPr lang="en-US" sz="4400" b="1" dirty="0">
                <a:solidFill>
                  <a:srgbClr val="FF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đề</a:t>
            </a:r>
            <a:r>
              <a:rPr lang="en-US" sz="4400" b="1" dirty="0">
                <a:solidFill>
                  <a:srgbClr val="FF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tương</a:t>
            </a:r>
            <a:r>
              <a:rPr lang="en-US" sz="4400" b="1" dirty="0">
                <a:solidFill>
                  <a:srgbClr val="FF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đương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Kí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hiệu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9" name="Text Box 72"/>
          <p:cNvSpPr txBox="1">
            <a:spLocks noChangeArrowheads="1"/>
          </p:cNvSpPr>
          <p:nvPr/>
        </p:nvSpPr>
        <p:spPr bwMode="auto">
          <a:xfrm>
            <a:off x="10896600" y="7782733"/>
            <a:ext cx="3352801" cy="896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7709" tIns="108855" rIns="217709" bIns="10885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dirty="0">
                <a:solidFill>
                  <a:srgbClr val="FF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“A </a:t>
            </a:r>
            <a:r>
              <a:rPr lang="en-US" sz="4400" b="1" dirty="0">
                <a:solidFill>
                  <a:srgbClr val="FF33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 B”</a:t>
            </a:r>
          </a:p>
        </p:txBody>
      </p:sp>
      <p:sp>
        <p:nvSpPr>
          <p:cNvPr id="70" name="Text Box 73"/>
          <p:cNvSpPr txBox="1">
            <a:spLocks noChangeArrowheads="1"/>
          </p:cNvSpPr>
          <p:nvPr/>
        </p:nvSpPr>
        <p:spPr bwMode="auto">
          <a:xfrm>
            <a:off x="13839826" y="7782733"/>
            <a:ext cx="9248775" cy="394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7709" tIns="108855" rIns="217709" bIns="10885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Đọc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:  A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tương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đương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B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        A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khi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chỉ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khi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B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        A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đk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cần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đủ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để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B.</a:t>
            </a:r>
          </a:p>
        </p:txBody>
      </p:sp>
    </p:spTree>
    <p:extLst>
      <p:ext uri="{BB962C8B-B14F-4D97-AF65-F5344CB8AC3E}">
        <p14:creationId xmlns:p14="http://schemas.microsoft.com/office/powerpoint/2010/main" val="85480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9" grpId="0"/>
      <p:bldP spid="7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54"/>
          <p:cNvGrpSpPr/>
          <p:nvPr/>
        </p:nvGrpSpPr>
        <p:grpSpPr>
          <a:xfrm>
            <a:off x="642822" y="1636603"/>
            <a:ext cx="22526629" cy="5867400"/>
            <a:chOff x="1268078" y="3405486"/>
            <a:chExt cx="22526629" cy="4415796"/>
          </a:xfrm>
        </p:grpSpPr>
        <p:sp>
          <p:nvSpPr>
            <p:cNvPr id="41" name="Rounded Rectangle 40"/>
            <p:cNvSpPr/>
            <p:nvPr/>
          </p:nvSpPr>
          <p:spPr>
            <a:xfrm>
              <a:off x="1532360" y="3579402"/>
              <a:ext cx="22262347" cy="424188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67"/>
            <p:cNvGrpSpPr/>
            <p:nvPr/>
          </p:nvGrpSpPr>
          <p:grpSpPr>
            <a:xfrm>
              <a:off x="1268078" y="3405486"/>
              <a:ext cx="3343539" cy="940513"/>
              <a:chOff x="1311958" y="3405486"/>
              <a:chExt cx="3343539" cy="940513"/>
            </a:xfrm>
          </p:grpSpPr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 rot="5400000">
                <a:off x="2967389" y="2625080"/>
                <a:ext cx="793395" cy="2582819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250671" y="3527166"/>
                <a:ext cx="2404826" cy="602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dụ 1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5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6" name="Rectangle 45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71" name="TextBox 70"/>
          <p:cNvSpPr txBox="1"/>
          <p:nvPr/>
        </p:nvSpPr>
        <p:spPr>
          <a:xfrm>
            <a:off x="4148817" y="2147464"/>
            <a:ext cx="1909218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Phát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biểu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mệnh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đề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sau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dùng</a:t>
            </a:r>
            <a:r>
              <a:rPr lang="en-US" sz="44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điều</a:t>
            </a:r>
            <a:r>
              <a:rPr lang="en-US" sz="4400" b="1" dirty="0">
                <a:solidFill>
                  <a:srgbClr val="FF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kiện</a:t>
            </a:r>
            <a:r>
              <a:rPr lang="en-US" sz="4400" b="1" dirty="0">
                <a:solidFill>
                  <a:srgbClr val="FF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cần</a:t>
            </a:r>
            <a:r>
              <a:rPr lang="en-US" sz="4400" b="1" dirty="0">
                <a:solidFill>
                  <a:srgbClr val="FF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en-US" sz="4400" b="1" dirty="0">
                <a:solidFill>
                  <a:srgbClr val="FF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đủ</a:t>
            </a:r>
            <a:r>
              <a:rPr lang="en-US" sz="4400" b="1" dirty="0">
                <a:solidFill>
                  <a:srgbClr val="FF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lnSpc>
                <a:spcPct val="200000"/>
              </a:lnSpc>
              <a:spcBef>
                <a:spcPct val="50000"/>
              </a:spcBef>
            </a:pP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a) 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ABC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góc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 A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bằng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 90</a:t>
            </a:r>
            <a:r>
              <a:rPr lang="en-US" sz="4400" b="1" baseline="30000" dirty="0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0 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 ABC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vuông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tại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A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b)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hình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bình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hành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đường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chéo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vuông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góc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hình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thoi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ngược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lại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4400" b="1" baseline="30000" dirty="0">
              <a:latin typeface="Tahoma" pitchFamily="34" charset="0"/>
              <a:ea typeface="Tahoma" pitchFamily="34" charset="0"/>
              <a:cs typeface="Tahoma" pitchFamily="34" charset="0"/>
              <a:sym typeface="Symbol" pitchFamily="18" charset="2"/>
            </a:endParaRPr>
          </a:p>
        </p:txBody>
      </p:sp>
      <p:grpSp>
        <p:nvGrpSpPr>
          <p:cNvPr id="74" name="Group 10"/>
          <p:cNvGrpSpPr/>
          <p:nvPr/>
        </p:nvGrpSpPr>
        <p:grpSpPr>
          <a:xfrm>
            <a:off x="893493" y="7620000"/>
            <a:ext cx="22347506" cy="5715000"/>
            <a:chOff x="1270511" y="5867400"/>
            <a:chExt cx="22347506" cy="6322683"/>
          </a:xfrm>
        </p:grpSpPr>
        <p:sp>
          <p:nvSpPr>
            <p:cNvPr id="75" name="Rounded Rectangle 74"/>
            <p:cNvSpPr/>
            <p:nvPr/>
          </p:nvSpPr>
          <p:spPr>
            <a:xfrm>
              <a:off x="1272210" y="6139010"/>
              <a:ext cx="22345807" cy="605107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6" name="Group 60"/>
            <p:cNvGrpSpPr/>
            <p:nvPr/>
          </p:nvGrpSpPr>
          <p:grpSpPr>
            <a:xfrm>
              <a:off x="1270511" y="5867400"/>
              <a:ext cx="3568119" cy="885307"/>
              <a:chOff x="1224541" y="6305967"/>
              <a:chExt cx="3568119" cy="885307"/>
            </a:xfrm>
          </p:grpSpPr>
          <p:sp>
            <p:nvSpPr>
              <p:cNvPr id="77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2296330" y="6305967"/>
                <a:ext cx="2053767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9" name="Round Diagonal Corner Rectangle 7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1503720" y="8616197"/>
            <a:ext cx="21146411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just">
              <a:lnSpc>
                <a:spcPct val="200000"/>
              </a:lnSpc>
              <a:spcBef>
                <a:spcPct val="50000"/>
              </a:spcBef>
              <a:buAutoNum type="alphaLcParenR"/>
            </a:pP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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ABC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góc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 A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bằng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 90</a:t>
            </a:r>
            <a:r>
              <a:rPr lang="en-US" sz="4400" b="1" baseline="30000" dirty="0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0</a:t>
            </a:r>
            <a:r>
              <a:rPr lang="en-US" sz="4400" b="1" dirty="0">
                <a:solidFill>
                  <a:srgbClr val="FF33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là</a:t>
            </a:r>
            <a:r>
              <a:rPr lang="en-US" sz="4400" b="1" dirty="0">
                <a:solidFill>
                  <a:srgbClr val="FF33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điều</a:t>
            </a:r>
            <a:r>
              <a:rPr lang="en-US" sz="4400" b="1" dirty="0">
                <a:solidFill>
                  <a:srgbClr val="FF33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kiện</a:t>
            </a:r>
            <a:r>
              <a:rPr lang="en-US" sz="4400" b="1" dirty="0">
                <a:solidFill>
                  <a:srgbClr val="FF33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cần</a:t>
            </a:r>
            <a:r>
              <a:rPr lang="en-US" sz="4400" b="1" dirty="0">
                <a:solidFill>
                  <a:srgbClr val="FF33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và</a:t>
            </a:r>
            <a:r>
              <a:rPr lang="en-US" sz="4400" b="1" dirty="0">
                <a:solidFill>
                  <a:srgbClr val="FF33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đủ</a:t>
            </a:r>
            <a:r>
              <a:rPr lang="en-US" sz="44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để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 ABC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vuông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tại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A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742950" indent="-742950" algn="just">
              <a:lnSpc>
                <a:spcPct val="200000"/>
              </a:lnSpc>
              <a:spcBef>
                <a:spcPct val="50000"/>
              </a:spcBef>
              <a:buFontTx/>
              <a:buAutoNum type="alphaLcParenR"/>
            </a:pP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hình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bình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hành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đường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chéo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vuông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góc</a:t>
            </a:r>
            <a:r>
              <a:rPr lang="en-US" sz="44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lang="en-US" sz="4400" b="1" dirty="0">
                <a:solidFill>
                  <a:srgbClr val="FF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điều</a:t>
            </a:r>
            <a:r>
              <a:rPr lang="en-US" sz="4400" b="1" dirty="0">
                <a:solidFill>
                  <a:srgbClr val="FF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kiện</a:t>
            </a:r>
            <a:r>
              <a:rPr lang="en-US" sz="4400" b="1" dirty="0">
                <a:solidFill>
                  <a:srgbClr val="FF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cần</a:t>
            </a:r>
            <a:r>
              <a:rPr lang="en-US" sz="4400" b="1" dirty="0">
                <a:solidFill>
                  <a:srgbClr val="FF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en-US" sz="4400" b="1" dirty="0">
                <a:solidFill>
                  <a:srgbClr val="FF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đủ</a:t>
            </a:r>
            <a:r>
              <a:rPr lang="en-US" sz="4400" b="1" dirty="0">
                <a:solidFill>
                  <a:srgbClr val="FF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để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nó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hình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thoi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4400" b="1" baseline="30000" dirty="0">
              <a:latin typeface="Tahoma" pitchFamily="34" charset="0"/>
              <a:ea typeface="Tahoma" pitchFamily="34" charset="0"/>
              <a:cs typeface="Tahoma" pitchFamily="34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8925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54"/>
          <p:cNvGrpSpPr/>
          <p:nvPr/>
        </p:nvGrpSpPr>
        <p:grpSpPr>
          <a:xfrm>
            <a:off x="694492" y="1733718"/>
            <a:ext cx="22282225" cy="2438399"/>
            <a:chOff x="1268078" y="3405486"/>
            <a:chExt cx="22282225" cy="1835135"/>
          </a:xfrm>
        </p:grpSpPr>
        <p:sp>
          <p:nvSpPr>
            <p:cNvPr id="41" name="Rounded Rectangle 40"/>
            <p:cNvSpPr/>
            <p:nvPr/>
          </p:nvSpPr>
          <p:spPr>
            <a:xfrm>
              <a:off x="1287956" y="3579401"/>
              <a:ext cx="22262347" cy="16612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67"/>
            <p:cNvGrpSpPr/>
            <p:nvPr/>
          </p:nvGrpSpPr>
          <p:grpSpPr>
            <a:xfrm>
              <a:off x="1268078" y="3405486"/>
              <a:ext cx="3343539" cy="940513"/>
              <a:chOff x="1311958" y="3405486"/>
              <a:chExt cx="3343539" cy="940513"/>
            </a:xfrm>
          </p:grpSpPr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 rot="5400000">
                <a:off x="2967389" y="2625080"/>
                <a:ext cx="793395" cy="2582819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250671" y="3527166"/>
                <a:ext cx="2404826" cy="602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dụ 2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5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6" name="Rectangle 45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4724400" y="2630495"/>
                <a:ext cx="1833747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Mệnh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đề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đúng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hay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?  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“ </a:t>
                </a:r>
                <a14:m>
                  <m:oMath xmlns:m="http://schemas.openxmlformats.org/officeDocument/2006/math">
                    <m:r>
                      <a:rPr lang="fr-FR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fr-FR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&gt; </m:t>
                    </m:r>
                    <m:r>
                      <a:rPr lang="fr-FR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𝟎</m:t>
                    </m:r>
                    <m:r>
                      <a:rPr lang="fr-FR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</m:t>
                    </m:r>
                  </m:oMath>
                </a14:m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𝒚</m:t>
                    </m:r>
                    <m:r>
                      <a:rPr lang="fr-FR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&gt; </m:t>
                    </m:r>
                    <m:r>
                      <a:rPr lang="fr-FR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𝟎</m:t>
                    </m:r>
                    <m:r>
                      <a:rPr lang="fr-FR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</m:t>
                    </m:r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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  <a:sym typeface="Symbol" pitchFamily="18" charset="2"/>
                      </a:rPr>
                      <m:t>𝒙𝒚</m:t>
                    </m:r>
                    <m:r>
                      <a:rPr lang="en-US" sz="4400" b="1" i="1" dirty="0">
                        <a:latin typeface="Cambria Math"/>
                        <a:ea typeface="Tahoma" pitchFamily="34" charset="0"/>
                        <a:cs typeface="Tahoma" pitchFamily="34" charset="0"/>
                        <a:sym typeface="Symbol" pitchFamily="18" charset="2"/>
                      </a:rPr>
                      <m:t> &gt; </m:t>
                    </m:r>
                    <m:r>
                      <a:rPr lang="en-US" sz="4400" b="1" i="1" dirty="0">
                        <a:latin typeface="Cambria Math"/>
                        <a:ea typeface="Tahoma" pitchFamily="34" charset="0"/>
                        <a:cs typeface="Tahoma" pitchFamily="34" charset="0"/>
                        <a:sym typeface="Symbol" pitchFamily="18" charset="2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”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2630495"/>
                <a:ext cx="18337476" cy="769441"/>
              </a:xfrm>
              <a:prstGeom prst="rect">
                <a:avLst/>
              </a:prstGeom>
              <a:blipFill rotWithShape="1">
                <a:blip r:embed="rId2"/>
                <a:stretch>
                  <a:fillRect l="-1330" t="-16667" b="-3730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4" name="Group 10"/>
          <p:cNvGrpSpPr/>
          <p:nvPr/>
        </p:nvGrpSpPr>
        <p:grpSpPr>
          <a:xfrm>
            <a:off x="714370" y="5029200"/>
            <a:ext cx="22347506" cy="7239000"/>
            <a:chOff x="1270511" y="5867400"/>
            <a:chExt cx="22347506" cy="8008732"/>
          </a:xfrm>
        </p:grpSpPr>
        <p:sp>
          <p:nvSpPr>
            <p:cNvPr id="75" name="Rounded Rectangle 74"/>
            <p:cNvSpPr/>
            <p:nvPr/>
          </p:nvSpPr>
          <p:spPr>
            <a:xfrm>
              <a:off x="1272210" y="6139010"/>
              <a:ext cx="22345807" cy="7737122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6" name="Group 60"/>
            <p:cNvGrpSpPr/>
            <p:nvPr/>
          </p:nvGrpSpPr>
          <p:grpSpPr>
            <a:xfrm>
              <a:off x="1270511" y="5867400"/>
              <a:ext cx="3568119" cy="885307"/>
              <a:chOff x="1224541" y="6305967"/>
              <a:chExt cx="3568119" cy="885307"/>
            </a:xfrm>
          </p:grpSpPr>
          <p:sp>
            <p:nvSpPr>
              <p:cNvPr id="77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2296330" y="6305967"/>
                <a:ext cx="2053767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9" name="Round Diagonal Corner Rectangle 7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223277" y="6172200"/>
                <a:ext cx="21558033" cy="58477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Mệnh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đề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“A 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 B”.</a:t>
                </a:r>
              </a:p>
              <a:p>
                <a:pPr algn="just">
                  <a:spcBef>
                    <a:spcPct val="50000"/>
                  </a:spcBef>
                </a:pP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Xét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chiều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: “A  B”: 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“ </a:t>
                </a:r>
                <a14:m>
                  <m:oMath xmlns:m="http://schemas.openxmlformats.org/officeDocument/2006/math">
                    <m:r>
                      <a:rPr lang="fr-FR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fr-FR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&gt; </m:t>
                    </m:r>
                    <m:r>
                      <a:rPr lang="fr-FR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𝟎</m:t>
                    </m:r>
                    <m:r>
                      <a:rPr lang="fr-FR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</m:t>
                    </m:r>
                  </m:oMath>
                </a14:m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𝒚</m:t>
                    </m:r>
                    <m:r>
                      <a:rPr lang="fr-FR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&gt; </m:t>
                    </m:r>
                    <m:r>
                      <a:rPr lang="fr-FR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𝟎</m:t>
                    </m:r>
                    <m:r>
                      <a:rPr lang="fr-FR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</m:t>
                    </m:r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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  <a:sym typeface="Symbol" pitchFamily="18" charset="2"/>
                      </a:rPr>
                      <m:t>𝒙𝒚</m:t>
                    </m:r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  <a:sym typeface="Symbol" pitchFamily="18" charset="2"/>
                      </a:rPr>
                      <m:t> &gt; </m:t>
                    </m:r>
                    <m:r>
                      <a:rPr lang="en-US" sz="4400" b="1" i="1" dirty="0">
                        <a:latin typeface="Cambria Math"/>
                        <a:ea typeface="Tahoma" pitchFamily="34" charset="0"/>
                        <a:cs typeface="Tahoma" pitchFamily="34" charset="0"/>
                        <a:sym typeface="Symbol" pitchFamily="18" charset="2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”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đúng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</a:p>
              <a:p>
                <a:pPr algn="just">
                  <a:spcBef>
                    <a:spcPct val="50000"/>
                  </a:spcBef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                                                           (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chất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thực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dương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</a:t>
                </a:r>
              </a:p>
              <a:p>
                <a:pPr algn="just">
                  <a:spcBef>
                    <a:spcPct val="50000"/>
                  </a:spcBef>
                </a:pP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Xét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chiều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: “B  A”: 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“ </a:t>
                </a:r>
                <a14:m>
                  <m:oMath xmlns:m="http://schemas.openxmlformats.org/officeDocument/2006/math">
                    <m:r>
                      <a:rPr lang="fr-FR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𝒙𝒚</m:t>
                    </m:r>
                    <m:r>
                      <a:rPr lang="fr-FR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&gt; </m:t>
                    </m:r>
                    <m:r>
                      <a:rPr lang="fr-FR" sz="4400" b="1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𝟎</m:t>
                    </m:r>
                    <m:r>
                      <a:rPr lang="fr-FR" sz="4400" b="1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</m:t>
                    </m:r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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  <a:sym typeface="Symbol" pitchFamily="18" charset="2"/>
                      </a:rPr>
                      <m:t>𝒙</m:t>
                    </m:r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  <a:sym typeface="Symbol" pitchFamily="18" charset="2"/>
                      </a:rPr>
                      <m:t>&gt; </m:t>
                    </m:r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  <a:sym typeface="Symbol" pitchFamily="18" charset="2"/>
                      </a:rPr>
                      <m:t>𝟎</m:t>
                    </m:r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  <a:sym typeface="Symbol" pitchFamily="18" charset="2"/>
                      </a:rPr>
                      <m:t>𝒚</m:t>
                    </m:r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  <a:sym typeface="Symbol" pitchFamily="18" charset="2"/>
                      </a:rPr>
                      <m:t> &gt; </m:t>
                    </m:r>
                    <m:r>
                      <a:rPr lang="en-US" sz="4400" b="1" i="1" dirty="0">
                        <a:latin typeface="Cambria Math"/>
                        <a:ea typeface="Tahoma" pitchFamily="34" charset="0"/>
                        <a:cs typeface="Tahoma" pitchFamily="34" charset="0"/>
                        <a:sym typeface="Symbol" pitchFamily="18" charset="2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”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</a:p>
              <a:p>
                <a:pPr algn="just">
                  <a:spcBef>
                    <a:spcPct val="50000"/>
                  </a:spcBef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                                                             (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= −</m:t>
                    </m:r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𝟏</m:t>
                    </m:r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, </m:t>
                    </m:r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𝒚</m:t>
                    </m:r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= −</m:t>
                    </m:r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</a:t>
                </a:r>
              </a:p>
              <a:p>
                <a:pPr algn="just">
                  <a:spcBef>
                    <a:spcPct val="50000"/>
                  </a:spcBef>
                </a:pP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mệnh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đề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đã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3277" y="6172200"/>
                <a:ext cx="21558033" cy="5847755"/>
              </a:xfrm>
              <a:prstGeom prst="rect">
                <a:avLst/>
              </a:prstGeom>
              <a:blipFill rotWithShape="1">
                <a:blip r:embed="rId3"/>
                <a:stretch>
                  <a:fillRect l="-1160" t="-2190" b="-3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119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47742" y="1947270"/>
            <a:ext cx="16973458" cy="844619"/>
            <a:chOff x="168274" y="1878677"/>
            <a:chExt cx="16973458" cy="844617"/>
          </a:xfrm>
        </p:grpSpPr>
        <p:sp>
          <p:nvSpPr>
            <p:cNvPr id="5" name="Rounded Rectangle 4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34392" y="1969243"/>
              <a:ext cx="5565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282732" y="1878677"/>
              <a:ext cx="14859000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KÍ HIỆU 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, </a:t>
              </a:r>
              <a:r>
                <a:rPr lang="en-US" sz="4800" b="1" dirty="0">
                  <a:solidFill>
                    <a:srgbClr val="135F82"/>
                  </a:solidFill>
                  <a:sym typeface="Symbol" pitchFamily="18" charset="2"/>
                </a:rPr>
                <a:t>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709332" y="3366441"/>
            <a:ext cx="1269206" cy="832722"/>
            <a:chOff x="644526" y="2795826"/>
            <a:chExt cx="1269206" cy="832722"/>
          </a:xfrm>
        </p:grpSpPr>
        <p:sp>
          <p:nvSpPr>
            <p:cNvPr id="83" name="Rounded Rectangle 82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sp>
        <p:nvSpPr>
          <p:cNvPr id="49" name="Rectangle 7"/>
          <p:cNvSpPr>
            <a:spLocks noChangeArrowheads="1"/>
          </p:cNvSpPr>
          <p:nvPr/>
        </p:nvSpPr>
        <p:spPr bwMode="auto">
          <a:xfrm>
            <a:off x="2072194" y="3366440"/>
            <a:ext cx="442757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FF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Kí</a:t>
            </a:r>
            <a:r>
              <a:rPr lang="en-US" sz="4400" b="1" dirty="0">
                <a:solidFill>
                  <a:srgbClr val="FF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hiệu</a:t>
            </a:r>
            <a:r>
              <a:rPr lang="en-US" sz="44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>
                <a:solidFill>
                  <a:srgbClr val="FF33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</a:t>
            </a:r>
          </a:p>
        </p:txBody>
      </p:sp>
      <p:sp>
        <p:nvSpPr>
          <p:cNvPr id="50" name="Rectangle 8"/>
          <p:cNvSpPr>
            <a:spLocks noChangeArrowheads="1"/>
          </p:cNvSpPr>
          <p:nvPr/>
        </p:nvSpPr>
        <p:spPr bwMode="auto">
          <a:xfrm>
            <a:off x="4722806" y="3366439"/>
            <a:ext cx="718380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_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đọc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: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với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mọi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52" name="Rectangle 10"/>
          <p:cNvSpPr>
            <a:spLocks noChangeArrowheads="1"/>
          </p:cNvSpPr>
          <p:nvPr/>
        </p:nvSpPr>
        <p:spPr bwMode="auto">
          <a:xfrm>
            <a:off x="12370960" y="3360505"/>
            <a:ext cx="385759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Kí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hiệu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</a:t>
            </a:r>
          </a:p>
        </p:txBody>
      </p:sp>
      <p:sp>
        <p:nvSpPr>
          <p:cNvPr id="53" name="Rectangle 11"/>
          <p:cNvSpPr>
            <a:spLocks noChangeArrowheads="1"/>
          </p:cNvSpPr>
          <p:nvPr/>
        </p:nvSpPr>
        <p:spPr bwMode="auto">
          <a:xfrm>
            <a:off x="14978672" y="3366438"/>
            <a:ext cx="900527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_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đọc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: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tồn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tại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4" name="Rectangle 12"/>
          <p:cNvSpPr>
            <a:spLocks noChangeArrowheads="1"/>
          </p:cNvSpPr>
          <p:nvPr/>
        </p:nvSpPr>
        <p:spPr bwMode="auto">
          <a:xfrm>
            <a:off x="12877800" y="4322076"/>
            <a:ext cx="115062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hay :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ít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nhất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tồn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tại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ít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nhất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454822" y="5287517"/>
            <a:ext cx="22633778" cy="1570485"/>
            <a:chOff x="1268078" y="3405486"/>
            <a:chExt cx="22526629" cy="1181944"/>
          </a:xfrm>
        </p:grpSpPr>
        <p:sp>
          <p:nvSpPr>
            <p:cNvPr id="56" name="Rounded Rectangle 55"/>
            <p:cNvSpPr/>
            <p:nvPr/>
          </p:nvSpPr>
          <p:spPr>
            <a:xfrm>
              <a:off x="1532360" y="3579402"/>
              <a:ext cx="22262347" cy="100802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" name="Group 67"/>
            <p:cNvGrpSpPr/>
            <p:nvPr/>
          </p:nvGrpSpPr>
          <p:grpSpPr>
            <a:xfrm>
              <a:off x="1268078" y="3405486"/>
              <a:ext cx="3343539" cy="940513"/>
              <a:chOff x="1311958" y="3405486"/>
              <a:chExt cx="3343539" cy="940513"/>
            </a:xfrm>
          </p:grpSpPr>
          <p:sp>
            <p:nvSpPr>
              <p:cNvPr id="58" name="Freeform 20"/>
              <p:cNvSpPr>
                <a:spLocks/>
              </p:cNvSpPr>
              <p:nvPr/>
            </p:nvSpPr>
            <p:spPr bwMode="auto">
              <a:xfrm rot="5400000">
                <a:off x="2967389" y="2625080"/>
                <a:ext cx="793395" cy="2582819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2250671" y="3527166"/>
                <a:ext cx="2404826" cy="602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dụ 1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0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1" name="Rectangle 60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90" name="TextBox 89"/>
          <p:cNvSpPr txBox="1"/>
          <p:nvPr/>
        </p:nvSpPr>
        <p:spPr>
          <a:xfrm>
            <a:off x="4370668" y="5877659"/>
            <a:ext cx="183374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Phát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biểu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thành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lời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mệnh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đề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sau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xét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tính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đúng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sai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nó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91" name="Group 105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4223156535"/>
              </p:ext>
            </p:extLst>
          </p:nvPr>
        </p:nvGraphicFramePr>
        <p:xfrm>
          <a:off x="926687" y="7155641"/>
          <a:ext cx="22179924" cy="4800599"/>
        </p:xfrm>
        <a:graphic>
          <a:graphicData uri="http://schemas.openxmlformats.org/drawingml/2006/table">
            <a:tbl>
              <a:tblPr/>
              <a:tblGrid>
                <a:gridCol w="1456697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61294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6012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4116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58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2" name="Rectangle 57"/>
          <p:cNvSpPr>
            <a:spLocks noChangeArrowheads="1"/>
          </p:cNvSpPr>
          <p:nvPr/>
        </p:nvSpPr>
        <p:spPr bwMode="auto">
          <a:xfrm>
            <a:off x="1763320" y="7511894"/>
            <a:ext cx="1243283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a)  “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 n  N,  n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là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số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nguyên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tố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”</a:t>
            </a:r>
          </a:p>
        </p:txBody>
      </p:sp>
      <p:sp>
        <p:nvSpPr>
          <p:cNvPr id="106" name="Rectangle 72"/>
          <p:cNvSpPr>
            <a:spLocks noChangeArrowheads="1"/>
          </p:cNvSpPr>
          <p:nvPr/>
        </p:nvSpPr>
        <p:spPr bwMode="auto">
          <a:xfrm>
            <a:off x="1755388" y="9049529"/>
            <a:ext cx="755902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b)  “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 x  R,  x</a:t>
            </a:r>
            <a:r>
              <a:rPr lang="en-US" sz="4400" b="1" baseline="30000" dirty="0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2 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  0”</a:t>
            </a:r>
          </a:p>
        </p:txBody>
      </p:sp>
      <p:sp>
        <p:nvSpPr>
          <p:cNvPr id="120" name="Text Box 86"/>
          <p:cNvSpPr txBox="1">
            <a:spLocks noChangeArrowheads="1"/>
          </p:cNvSpPr>
          <p:nvPr/>
        </p:nvSpPr>
        <p:spPr bwMode="auto">
          <a:xfrm>
            <a:off x="16782011" y="7559519"/>
            <a:ext cx="195400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VD    </a:t>
            </a:r>
          </a:p>
        </p:txBody>
      </p:sp>
      <p:sp>
        <p:nvSpPr>
          <p:cNvPr id="121" name="Rectangle 87"/>
          <p:cNvSpPr>
            <a:spLocks noChangeArrowheads="1"/>
          </p:cNvSpPr>
          <p:nvPr/>
        </p:nvSpPr>
        <p:spPr bwMode="auto">
          <a:xfrm>
            <a:off x="1694944" y="10813241"/>
            <a:ext cx="1243283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c)  “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 x  R,  x</a:t>
            </a:r>
            <a:r>
              <a:rPr lang="en-US" sz="4400" b="1" baseline="30000" dirty="0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2 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+ 2x + 1 </a:t>
            </a:r>
            <a:r>
              <a:rPr lang="en-US" sz="4400" b="1" baseline="30000" dirty="0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  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  0”</a:t>
            </a:r>
          </a:p>
        </p:txBody>
      </p:sp>
      <p:sp>
        <p:nvSpPr>
          <p:cNvPr id="135" name="Rectangle 107"/>
          <p:cNvSpPr>
            <a:spLocks noChangeArrowheads="1"/>
          </p:cNvSpPr>
          <p:nvPr/>
        </p:nvSpPr>
        <p:spPr bwMode="auto">
          <a:xfrm>
            <a:off x="18229811" y="7511893"/>
            <a:ext cx="218504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n = 4</a:t>
            </a:r>
          </a:p>
        </p:txBody>
      </p:sp>
      <p:sp>
        <p:nvSpPr>
          <p:cNvPr id="136" name="Text Box 108"/>
          <p:cNvSpPr txBox="1">
            <a:spLocks noChangeArrowheads="1"/>
          </p:cNvSpPr>
          <p:nvPr/>
        </p:nvSpPr>
        <p:spPr bwMode="auto">
          <a:xfrm>
            <a:off x="16782010" y="10813240"/>
            <a:ext cx="195400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VD    </a:t>
            </a:r>
          </a:p>
        </p:txBody>
      </p:sp>
      <p:sp>
        <p:nvSpPr>
          <p:cNvPr id="137" name="Rectangle 109"/>
          <p:cNvSpPr>
            <a:spLocks noChangeArrowheads="1"/>
          </p:cNvSpPr>
          <p:nvPr/>
        </p:nvSpPr>
        <p:spPr bwMode="auto">
          <a:xfrm>
            <a:off x="18229811" y="10792603"/>
            <a:ext cx="239650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x = -1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12101495" y="7561358"/>
            <a:ext cx="16915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</a:t>
            </a:r>
            <a:endParaRPr lang="vi-VN" sz="44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11976734" y="9288264"/>
            <a:ext cx="16915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</a:t>
            </a:r>
            <a:endParaRPr lang="vi-VN" sz="44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12101495" y="10813241"/>
            <a:ext cx="16915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</a:t>
            </a:r>
            <a:endParaRPr lang="vi-VN" sz="44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47" name="Straight Connector 146"/>
          <p:cNvCxnSpPr/>
          <p:nvPr/>
        </p:nvCxnSpPr>
        <p:spPr>
          <a:xfrm>
            <a:off x="11906614" y="3751160"/>
            <a:ext cx="0" cy="1340357"/>
          </a:xfrm>
          <a:prstGeom prst="line">
            <a:avLst/>
          </a:prstGeom>
          <a:ln>
            <a:solidFill>
              <a:srgbClr val="270F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4312542" y="12257651"/>
            <a:ext cx="18337476" cy="972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Vậy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mệnh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đề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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sai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khi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nào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? </a:t>
            </a:r>
          </a:p>
        </p:txBody>
      </p:sp>
      <p:sp>
        <p:nvSpPr>
          <p:cNvPr id="2" name="Rectangle 1"/>
          <p:cNvSpPr/>
          <p:nvPr/>
        </p:nvSpPr>
        <p:spPr>
          <a:xfrm>
            <a:off x="3528141" y="12271426"/>
            <a:ext cx="20874909" cy="97257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Mệnh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đề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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sai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khi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ta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chỉ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ra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được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giá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trị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nào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đó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x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không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thõa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mãn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</a:p>
        </p:txBody>
      </p:sp>
      <p:pic>
        <p:nvPicPr>
          <p:cNvPr id="128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22" y="12204792"/>
            <a:ext cx="3343539" cy="102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756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2" grpId="0"/>
      <p:bldP spid="53" grpId="0"/>
      <p:bldP spid="54" grpId="0"/>
      <p:bldP spid="90" grpId="0"/>
      <p:bldP spid="92" grpId="0"/>
      <p:bldP spid="106" grpId="0"/>
      <p:bldP spid="120" grpId="0"/>
      <p:bldP spid="121" grpId="0"/>
      <p:bldP spid="135" grpId="0"/>
      <p:bldP spid="136" grpId="0"/>
      <p:bldP spid="137" grpId="0"/>
      <p:bldP spid="144" grpId="0"/>
      <p:bldP spid="145" grpId="0"/>
      <p:bldP spid="146" grpId="0"/>
      <p:bldP spid="126" grpId="0"/>
      <p:bldP spid="126" grpId="1"/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99" y="11831234"/>
            <a:ext cx="3343539" cy="102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247742" y="1933648"/>
            <a:ext cx="16973458" cy="844619"/>
            <a:chOff x="168274" y="1878677"/>
            <a:chExt cx="16973458" cy="844617"/>
          </a:xfrm>
        </p:grpSpPr>
        <p:sp>
          <p:nvSpPr>
            <p:cNvPr id="5" name="Rounded Rectangle 4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34392" y="1969243"/>
              <a:ext cx="5565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282732" y="1878677"/>
              <a:ext cx="14859000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KÍ HIỆU 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, </a:t>
              </a:r>
              <a:r>
                <a:rPr lang="en-US" sz="4800" b="1" dirty="0">
                  <a:solidFill>
                    <a:srgbClr val="135F82"/>
                  </a:solidFill>
                  <a:sym typeface="Symbol" pitchFamily="18" charset="2"/>
                </a:rPr>
                <a:t>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360611" y="4888869"/>
            <a:ext cx="22526629" cy="1631997"/>
            <a:chOff x="1268078" y="3405486"/>
            <a:chExt cx="22526629" cy="1228238"/>
          </a:xfrm>
        </p:grpSpPr>
        <p:sp>
          <p:nvSpPr>
            <p:cNvPr id="56" name="Rounded Rectangle 55"/>
            <p:cNvSpPr/>
            <p:nvPr/>
          </p:nvSpPr>
          <p:spPr>
            <a:xfrm>
              <a:off x="1532360" y="3579402"/>
              <a:ext cx="22262347" cy="1054322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" name="Group 67"/>
            <p:cNvGrpSpPr/>
            <p:nvPr/>
          </p:nvGrpSpPr>
          <p:grpSpPr>
            <a:xfrm>
              <a:off x="1268078" y="3405486"/>
              <a:ext cx="3343539" cy="940513"/>
              <a:chOff x="1311958" y="3405486"/>
              <a:chExt cx="3343539" cy="940513"/>
            </a:xfrm>
          </p:grpSpPr>
          <p:sp>
            <p:nvSpPr>
              <p:cNvPr id="58" name="Freeform 20"/>
              <p:cNvSpPr>
                <a:spLocks/>
              </p:cNvSpPr>
              <p:nvPr/>
            </p:nvSpPr>
            <p:spPr bwMode="auto">
              <a:xfrm rot="5400000">
                <a:off x="2967389" y="2625080"/>
                <a:ext cx="793395" cy="2582819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2250671" y="3527166"/>
                <a:ext cx="2404826" cy="602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dụ 2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0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1" name="Rectangle 60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90" name="TextBox 89"/>
          <p:cNvSpPr txBox="1"/>
          <p:nvPr/>
        </p:nvSpPr>
        <p:spPr>
          <a:xfrm>
            <a:off x="4276457" y="5479012"/>
            <a:ext cx="183374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Phát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biểu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thành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lời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mệnh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đề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sau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xét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tính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đúng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sai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nó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91" name="Group 105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4058665393"/>
              </p:ext>
            </p:extLst>
          </p:nvPr>
        </p:nvGraphicFramePr>
        <p:xfrm>
          <a:off x="751953" y="6889848"/>
          <a:ext cx="22179924" cy="4800599"/>
        </p:xfrm>
        <a:graphic>
          <a:graphicData uri="http://schemas.openxmlformats.org/drawingml/2006/table">
            <a:tbl>
              <a:tblPr/>
              <a:tblGrid>
                <a:gridCol w="107499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430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6012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4116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58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2" name="Rectangle 57"/>
          <p:cNvSpPr>
            <a:spLocks noChangeArrowheads="1"/>
          </p:cNvSpPr>
          <p:nvPr/>
        </p:nvSpPr>
        <p:spPr bwMode="auto">
          <a:xfrm>
            <a:off x="1489900" y="7318443"/>
            <a:ext cx="812259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a)   “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 x  Q,  x</a:t>
            </a:r>
            <a:r>
              <a:rPr lang="en-US" sz="4400" b="1" baseline="30000" dirty="0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2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 = 2”</a:t>
            </a:r>
          </a:p>
        </p:txBody>
      </p:sp>
      <p:sp>
        <p:nvSpPr>
          <p:cNvPr id="106" name="Rectangle 72"/>
          <p:cNvSpPr>
            <a:spLocks noChangeArrowheads="1"/>
          </p:cNvSpPr>
          <p:nvPr/>
        </p:nvSpPr>
        <p:spPr bwMode="auto">
          <a:xfrm>
            <a:off x="1580654" y="8783736"/>
            <a:ext cx="755902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b) “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 x  R,  x</a:t>
            </a:r>
            <a:r>
              <a:rPr lang="en-US" sz="4400" b="1" baseline="30000" dirty="0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2 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  0”</a:t>
            </a:r>
          </a:p>
        </p:txBody>
      </p:sp>
      <p:sp>
        <p:nvSpPr>
          <p:cNvPr id="120" name="Text Box 86"/>
          <p:cNvSpPr txBox="1">
            <a:spLocks noChangeArrowheads="1"/>
          </p:cNvSpPr>
          <p:nvPr/>
        </p:nvSpPr>
        <p:spPr bwMode="auto">
          <a:xfrm>
            <a:off x="11675543" y="6979888"/>
            <a:ext cx="195400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Vì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  </a:t>
            </a:r>
          </a:p>
        </p:txBody>
      </p:sp>
      <p:sp>
        <p:nvSpPr>
          <p:cNvPr id="121" name="Rectangle 87"/>
          <p:cNvSpPr>
            <a:spLocks noChangeArrowheads="1"/>
          </p:cNvSpPr>
          <p:nvPr/>
        </p:nvSpPr>
        <p:spPr bwMode="auto">
          <a:xfrm>
            <a:off x="1520210" y="10547448"/>
            <a:ext cx="1243283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c)  “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 x  R,  x</a:t>
            </a:r>
            <a:r>
              <a:rPr lang="en-US" sz="4400" b="1" baseline="30000" dirty="0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2 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-  x + 8 </a:t>
            </a:r>
            <a:r>
              <a:rPr lang="en-US" sz="4400" b="1" baseline="30000" dirty="0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  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=  0”</a:t>
            </a:r>
          </a:p>
        </p:txBody>
      </p:sp>
      <p:sp>
        <p:nvSpPr>
          <p:cNvPr id="135" name="Rectangle 107"/>
          <p:cNvSpPr>
            <a:spLocks noChangeArrowheads="1"/>
          </p:cNvSpPr>
          <p:nvPr/>
        </p:nvSpPr>
        <p:spPr bwMode="auto">
          <a:xfrm>
            <a:off x="12652547" y="6979888"/>
            <a:ext cx="1015417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hông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hữu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tỉ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nào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mà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bình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bằng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2 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9983996" y="7236543"/>
            <a:ext cx="16915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</a:t>
            </a:r>
            <a:endParaRPr lang="vi-VN" sz="44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10134544" y="8992888"/>
            <a:ext cx="16915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</a:t>
            </a:r>
            <a:endParaRPr lang="vi-VN" sz="44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9974470" y="10450579"/>
            <a:ext cx="16915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</a:t>
            </a:r>
            <a:endParaRPr lang="vi-VN" sz="44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2" name="Text Box 108"/>
          <p:cNvSpPr txBox="1">
            <a:spLocks noChangeArrowheads="1"/>
          </p:cNvSpPr>
          <p:nvPr/>
        </p:nvSpPr>
        <p:spPr bwMode="auto">
          <a:xfrm>
            <a:off x="11916871" y="8783735"/>
            <a:ext cx="195400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VD    </a:t>
            </a:r>
          </a:p>
        </p:txBody>
      </p:sp>
      <p:sp>
        <p:nvSpPr>
          <p:cNvPr id="93" name="Rectangle 109"/>
          <p:cNvSpPr>
            <a:spLocks noChangeArrowheads="1"/>
          </p:cNvSpPr>
          <p:nvPr/>
        </p:nvSpPr>
        <p:spPr bwMode="auto">
          <a:xfrm>
            <a:off x="13364672" y="8763098"/>
            <a:ext cx="239650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x = 0</a:t>
            </a:r>
          </a:p>
        </p:txBody>
      </p:sp>
      <p:sp>
        <p:nvSpPr>
          <p:cNvPr id="94" name="Text Box 86"/>
          <p:cNvSpPr txBox="1">
            <a:spLocks noChangeArrowheads="1"/>
          </p:cNvSpPr>
          <p:nvPr/>
        </p:nvSpPr>
        <p:spPr bwMode="auto">
          <a:xfrm>
            <a:off x="11675543" y="10065858"/>
            <a:ext cx="195400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Vì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  </a:t>
            </a:r>
          </a:p>
        </p:txBody>
      </p:sp>
      <p:sp>
        <p:nvSpPr>
          <p:cNvPr id="95" name="Rectangle 73"/>
          <p:cNvSpPr>
            <a:spLocks noChangeArrowheads="1"/>
          </p:cNvSpPr>
          <p:nvPr/>
        </p:nvSpPr>
        <p:spPr bwMode="auto">
          <a:xfrm>
            <a:off x="12893875" y="10130913"/>
            <a:ext cx="914016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PTB2: x</a:t>
            </a:r>
            <a:r>
              <a:rPr lang="en-US" sz="4400" b="1" baseline="30000" dirty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– x + 8 =  0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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 &lt; 0       </a:t>
            </a:r>
          </a:p>
          <a:p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         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nên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vô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nghiệm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  <a:sym typeface="Symbol" pitchFamily="18" charset="2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3801548" y="12084740"/>
            <a:ext cx="18337476" cy="972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Vậy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mệnh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đề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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đúng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khi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nào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? </a:t>
            </a:r>
          </a:p>
        </p:txBody>
      </p:sp>
      <p:sp>
        <p:nvSpPr>
          <p:cNvPr id="131" name="Rectangle 130"/>
          <p:cNvSpPr/>
          <p:nvPr/>
        </p:nvSpPr>
        <p:spPr>
          <a:xfrm>
            <a:off x="4276457" y="11863185"/>
            <a:ext cx="18716705" cy="185281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Mệnh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đề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 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đúng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khi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ta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chỉ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ra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được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lang="fr-FR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ít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nhất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là </a:t>
            </a:r>
            <a:r>
              <a:rPr lang="fr-FR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lang="fr-FR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giá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trị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x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làm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cho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mệnh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đề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đúng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</p:txBody>
      </p:sp>
      <p:grpSp>
        <p:nvGrpSpPr>
          <p:cNvPr id="96" name="Group 95"/>
          <p:cNvGrpSpPr/>
          <p:nvPr/>
        </p:nvGrpSpPr>
        <p:grpSpPr>
          <a:xfrm>
            <a:off x="570002" y="3039069"/>
            <a:ext cx="1269206" cy="832722"/>
            <a:chOff x="644526" y="2795826"/>
            <a:chExt cx="1269206" cy="832722"/>
          </a:xfrm>
        </p:grpSpPr>
        <p:sp>
          <p:nvSpPr>
            <p:cNvPr id="97" name="Rounded Rectangle 96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sp>
        <p:nvSpPr>
          <p:cNvPr id="99" name="Rectangle 7"/>
          <p:cNvSpPr>
            <a:spLocks noChangeArrowheads="1"/>
          </p:cNvSpPr>
          <p:nvPr/>
        </p:nvSpPr>
        <p:spPr bwMode="auto">
          <a:xfrm>
            <a:off x="1932864" y="3039068"/>
            <a:ext cx="442757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FF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Kí</a:t>
            </a:r>
            <a:r>
              <a:rPr lang="en-US" sz="4400" b="1" dirty="0">
                <a:solidFill>
                  <a:srgbClr val="FF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hiệu</a:t>
            </a:r>
            <a:r>
              <a:rPr lang="en-US" sz="44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>
                <a:solidFill>
                  <a:srgbClr val="FF33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</a:t>
            </a:r>
          </a:p>
        </p:txBody>
      </p:sp>
      <p:sp>
        <p:nvSpPr>
          <p:cNvPr id="100" name="Rectangle 8"/>
          <p:cNvSpPr>
            <a:spLocks noChangeArrowheads="1"/>
          </p:cNvSpPr>
          <p:nvPr/>
        </p:nvSpPr>
        <p:spPr bwMode="auto">
          <a:xfrm>
            <a:off x="4583476" y="3039067"/>
            <a:ext cx="718380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_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đọc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: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với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mọi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101" name="Rectangle 10"/>
          <p:cNvSpPr>
            <a:spLocks noChangeArrowheads="1"/>
          </p:cNvSpPr>
          <p:nvPr/>
        </p:nvSpPr>
        <p:spPr bwMode="auto">
          <a:xfrm>
            <a:off x="12231630" y="3033133"/>
            <a:ext cx="385759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Kí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hiệu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</a:t>
            </a:r>
          </a:p>
        </p:txBody>
      </p:sp>
      <p:sp>
        <p:nvSpPr>
          <p:cNvPr id="102" name="Rectangle 11"/>
          <p:cNvSpPr>
            <a:spLocks noChangeArrowheads="1"/>
          </p:cNvSpPr>
          <p:nvPr/>
        </p:nvSpPr>
        <p:spPr bwMode="auto">
          <a:xfrm>
            <a:off x="14839342" y="3039066"/>
            <a:ext cx="900527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_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đọc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: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1 (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tồn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tại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1)</a:t>
            </a:r>
          </a:p>
        </p:txBody>
      </p:sp>
      <p:sp>
        <p:nvSpPr>
          <p:cNvPr id="103" name="Rectangle 12"/>
          <p:cNvSpPr>
            <a:spLocks noChangeArrowheads="1"/>
          </p:cNvSpPr>
          <p:nvPr/>
        </p:nvSpPr>
        <p:spPr bwMode="auto">
          <a:xfrm>
            <a:off x="13096621" y="3994704"/>
            <a:ext cx="1077657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hay :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ít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nhất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1 (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tồn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tại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ít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nhất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1) .</a:t>
            </a:r>
          </a:p>
        </p:txBody>
      </p:sp>
      <p:cxnSp>
        <p:nvCxnSpPr>
          <p:cNvPr id="104" name="Straight Connector 103"/>
          <p:cNvCxnSpPr/>
          <p:nvPr/>
        </p:nvCxnSpPr>
        <p:spPr>
          <a:xfrm>
            <a:off x="11767284" y="3423788"/>
            <a:ext cx="0" cy="1340357"/>
          </a:xfrm>
          <a:prstGeom prst="line">
            <a:avLst/>
          </a:prstGeom>
          <a:ln>
            <a:solidFill>
              <a:srgbClr val="270F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509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2" grpId="0"/>
      <p:bldP spid="106" grpId="0"/>
      <p:bldP spid="120" grpId="0"/>
      <p:bldP spid="121" grpId="0"/>
      <p:bldP spid="135" grpId="0"/>
      <p:bldP spid="144" grpId="0"/>
      <p:bldP spid="145" grpId="0"/>
      <p:bldP spid="146" grpId="0"/>
      <p:bldP spid="82" grpId="0"/>
      <p:bldP spid="93" grpId="0"/>
      <p:bldP spid="94" grpId="0"/>
      <p:bldP spid="130" grpId="0"/>
      <p:bldP spid="130" grpId="1"/>
      <p:bldP spid="131" grpId="0" animBg="1"/>
      <p:bldP spid="131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/>
          <p:cNvGrpSpPr/>
          <p:nvPr/>
        </p:nvGrpSpPr>
        <p:grpSpPr>
          <a:xfrm>
            <a:off x="360611" y="2236335"/>
            <a:ext cx="22526629" cy="10184265"/>
            <a:chOff x="1268078" y="3405486"/>
            <a:chExt cx="22526629" cy="7664660"/>
          </a:xfrm>
        </p:grpSpPr>
        <p:sp>
          <p:nvSpPr>
            <p:cNvPr id="56" name="Rounded Rectangle 55"/>
            <p:cNvSpPr/>
            <p:nvPr/>
          </p:nvSpPr>
          <p:spPr>
            <a:xfrm>
              <a:off x="1532360" y="3579402"/>
              <a:ext cx="22262347" cy="7490744"/>
            </a:xfrm>
            <a:prstGeom prst="roundRect">
              <a:avLst>
                <a:gd name="adj" fmla="val 5347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7" name="Group 67"/>
            <p:cNvGrpSpPr/>
            <p:nvPr/>
          </p:nvGrpSpPr>
          <p:grpSpPr>
            <a:xfrm>
              <a:off x="1268078" y="3405486"/>
              <a:ext cx="3343539" cy="940513"/>
              <a:chOff x="1311958" y="3405486"/>
              <a:chExt cx="3343539" cy="940513"/>
            </a:xfrm>
          </p:grpSpPr>
          <p:sp>
            <p:nvSpPr>
              <p:cNvPr id="58" name="Freeform 20"/>
              <p:cNvSpPr>
                <a:spLocks/>
              </p:cNvSpPr>
              <p:nvPr/>
            </p:nvSpPr>
            <p:spPr bwMode="auto">
              <a:xfrm rot="5400000">
                <a:off x="2967389" y="2625080"/>
                <a:ext cx="793395" cy="2582819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2250671" y="3527166"/>
                <a:ext cx="2404826" cy="602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dụ 2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0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1" name="Rectangle 60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82" name="Text Box 4"/>
          <p:cNvSpPr txBox="1">
            <a:spLocks noChangeArrowheads="1"/>
          </p:cNvSpPr>
          <p:nvPr/>
        </p:nvSpPr>
        <p:spPr bwMode="auto">
          <a:xfrm>
            <a:off x="3952058" y="3198903"/>
            <a:ext cx="169365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Mệnh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đề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“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x R: |x|  0”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được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phát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biểu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thành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lời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endParaRPr lang="en-US" sz="4400" dirty="0">
              <a:latin typeface="Tahoma" pitchFamily="34" charset="0"/>
              <a:ea typeface="Tahoma" pitchFamily="34" charset="0"/>
              <a:cs typeface="Tahoma" pitchFamily="34" charset="0"/>
              <a:sym typeface="Symbol" pitchFamily="18" charset="2"/>
            </a:endParaRPr>
          </a:p>
        </p:txBody>
      </p:sp>
      <p:sp>
        <p:nvSpPr>
          <p:cNvPr id="93" name="Text Box 5"/>
          <p:cNvSpPr txBox="1">
            <a:spLocks noChangeArrowheads="1"/>
          </p:cNvSpPr>
          <p:nvPr/>
        </p:nvSpPr>
        <p:spPr bwMode="auto">
          <a:xfrm>
            <a:off x="2274628" y="8919572"/>
            <a:ext cx="1997577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C.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Mọi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thực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đều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giá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trị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tuyệt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đối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lớn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hơn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hoặc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bằng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0.</a:t>
            </a:r>
            <a:endParaRPr lang="en-US" sz="4400" dirty="0">
              <a:latin typeface="Tahoma" pitchFamily="34" charset="0"/>
              <a:ea typeface="Tahoma" pitchFamily="34" charset="0"/>
              <a:cs typeface="Tahoma" pitchFamily="34" charset="0"/>
              <a:sym typeface="Symbol" pitchFamily="18" charset="2"/>
            </a:endParaRPr>
          </a:p>
        </p:txBody>
      </p:sp>
      <p:sp>
        <p:nvSpPr>
          <p:cNvPr id="94" name="Text Box 6"/>
          <p:cNvSpPr txBox="1">
            <a:spLocks noChangeArrowheads="1"/>
          </p:cNvSpPr>
          <p:nvPr/>
        </p:nvSpPr>
        <p:spPr bwMode="auto">
          <a:xfrm>
            <a:off x="2246053" y="5897226"/>
            <a:ext cx="20641187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ct val="200000"/>
              </a:lnSpc>
              <a:spcBef>
                <a:spcPct val="50000"/>
              </a:spcBef>
            </a:pP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B.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Với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mọi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x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thuộc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vào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hợp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nguyên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giá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trị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tuyệt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đối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x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lớn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hơn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hoặc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bằng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0.</a:t>
            </a:r>
            <a:endParaRPr lang="en-US" sz="4400" dirty="0">
              <a:latin typeface="Tahoma" pitchFamily="34" charset="0"/>
              <a:ea typeface="Tahoma" pitchFamily="34" charset="0"/>
              <a:cs typeface="Tahoma" pitchFamily="34" charset="0"/>
              <a:sym typeface="Symbol" pitchFamily="18" charset="2"/>
            </a:endParaRPr>
          </a:p>
        </p:txBody>
      </p:sp>
      <p:sp>
        <p:nvSpPr>
          <p:cNvPr id="95" name="Text Box 7"/>
          <p:cNvSpPr txBox="1">
            <a:spLocks noChangeArrowheads="1"/>
          </p:cNvSpPr>
          <p:nvPr/>
        </p:nvSpPr>
        <p:spPr bwMode="auto">
          <a:xfrm>
            <a:off x="2232761" y="4724400"/>
            <a:ext cx="2000811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A.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thực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x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mà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giá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trị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tuyệt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đối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nó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lớn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hơn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0.</a:t>
            </a:r>
            <a:endParaRPr lang="en-US" sz="4400" dirty="0">
              <a:latin typeface="Tahoma" pitchFamily="34" charset="0"/>
              <a:ea typeface="Tahoma" pitchFamily="34" charset="0"/>
              <a:cs typeface="Tahoma" pitchFamily="34" charset="0"/>
              <a:sym typeface="Symbol" pitchFamily="18" charset="2"/>
            </a:endParaRPr>
          </a:p>
        </p:txBody>
      </p:sp>
      <p:sp>
        <p:nvSpPr>
          <p:cNvPr id="96" name="Text Box 8"/>
          <p:cNvSpPr txBox="1">
            <a:spLocks noChangeArrowheads="1"/>
          </p:cNvSpPr>
          <p:nvPr/>
        </p:nvSpPr>
        <p:spPr bwMode="auto">
          <a:xfrm>
            <a:off x="2187352" y="10668000"/>
            <a:ext cx="1352734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D.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Mọi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thực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đều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lớn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hơn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hoặc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bằng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0.</a:t>
            </a:r>
            <a:endParaRPr lang="en-US" sz="4400" dirty="0">
              <a:latin typeface="Tahoma" pitchFamily="34" charset="0"/>
              <a:ea typeface="Tahoma" pitchFamily="34" charset="0"/>
              <a:cs typeface="Tahoma" pitchFamily="34" charset="0"/>
              <a:sym typeface="Symbol" pitchFamily="18" charset="2"/>
            </a:endParaRPr>
          </a:p>
        </p:txBody>
      </p:sp>
      <p:sp>
        <p:nvSpPr>
          <p:cNvPr id="98" name="Oval 97"/>
          <p:cNvSpPr/>
          <p:nvPr/>
        </p:nvSpPr>
        <p:spPr>
          <a:xfrm>
            <a:off x="1905000" y="8686800"/>
            <a:ext cx="1199113" cy="135994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440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769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93" grpId="0"/>
      <p:bldP spid="94" grpId="0"/>
      <p:bldP spid="95" grpId="0"/>
      <p:bldP spid="96" grpId="0"/>
      <p:bldP spid="9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/>
          <p:cNvGrpSpPr/>
          <p:nvPr/>
        </p:nvGrpSpPr>
        <p:grpSpPr>
          <a:xfrm>
            <a:off x="360611" y="2236335"/>
            <a:ext cx="22526629" cy="7593466"/>
            <a:chOff x="1268078" y="3405486"/>
            <a:chExt cx="22526629" cy="5714829"/>
          </a:xfrm>
        </p:grpSpPr>
        <p:sp>
          <p:nvSpPr>
            <p:cNvPr id="56" name="Rounded Rectangle 55"/>
            <p:cNvSpPr/>
            <p:nvPr/>
          </p:nvSpPr>
          <p:spPr>
            <a:xfrm>
              <a:off x="1532360" y="3579402"/>
              <a:ext cx="22262347" cy="5540913"/>
            </a:xfrm>
            <a:prstGeom prst="roundRect">
              <a:avLst>
                <a:gd name="adj" fmla="val 5347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7" name="Group 67"/>
            <p:cNvGrpSpPr/>
            <p:nvPr/>
          </p:nvGrpSpPr>
          <p:grpSpPr>
            <a:xfrm>
              <a:off x="1268078" y="3405486"/>
              <a:ext cx="3343539" cy="940513"/>
              <a:chOff x="1311958" y="3405486"/>
              <a:chExt cx="3343539" cy="940513"/>
            </a:xfrm>
          </p:grpSpPr>
          <p:sp>
            <p:nvSpPr>
              <p:cNvPr id="58" name="Freeform 20"/>
              <p:cNvSpPr>
                <a:spLocks/>
              </p:cNvSpPr>
              <p:nvPr/>
            </p:nvSpPr>
            <p:spPr bwMode="auto">
              <a:xfrm rot="5400000">
                <a:off x="2967389" y="2625080"/>
                <a:ext cx="793395" cy="2582819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2250671" y="3527166"/>
                <a:ext cx="2404826" cy="602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dụ 3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0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1" name="Rectangle 60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82" name="Text Box 4"/>
          <p:cNvSpPr txBox="1">
            <a:spLocks noChangeArrowheads="1"/>
          </p:cNvSpPr>
          <p:nvPr/>
        </p:nvSpPr>
        <p:spPr bwMode="auto">
          <a:xfrm>
            <a:off x="3952058" y="3198903"/>
            <a:ext cx="169365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Mệnh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đề</a:t>
            </a:r>
            <a:r>
              <a:rPr lang="en-US" sz="44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“</a:t>
            </a: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cộng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với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6 </a:t>
            </a: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bằng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0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”</a:t>
            </a:r>
            <a:r>
              <a:rPr lang="en-US" sz="44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được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kí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hiệu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en-US" sz="4400" dirty="0">
              <a:latin typeface="Tahoma" pitchFamily="34" charset="0"/>
              <a:ea typeface="Tahoma" pitchFamily="34" charset="0"/>
              <a:cs typeface="Tahoma" pitchFamily="34" charset="0"/>
              <a:sym typeface="Symbol" pitchFamily="18" charset="2"/>
            </a:endParaRPr>
          </a:p>
        </p:txBody>
      </p:sp>
      <p:sp>
        <p:nvSpPr>
          <p:cNvPr id="93" name="Text Box 5"/>
          <p:cNvSpPr txBox="1">
            <a:spLocks noChangeArrowheads="1"/>
          </p:cNvSpPr>
          <p:nvPr/>
        </p:nvSpPr>
        <p:spPr bwMode="auto">
          <a:xfrm>
            <a:off x="4317740" y="7037333"/>
            <a:ext cx="604546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C. 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 x R: x + 6 = 0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94" name="Text Box 6"/>
          <p:cNvSpPr txBox="1">
            <a:spLocks noChangeArrowheads="1"/>
          </p:cNvSpPr>
          <p:nvPr/>
        </p:nvSpPr>
        <p:spPr bwMode="auto">
          <a:xfrm>
            <a:off x="4292074" y="5849601"/>
            <a:ext cx="735514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B. 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 n R: n + 6 = 0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4400" dirty="0">
              <a:latin typeface="Tahoma" pitchFamily="34" charset="0"/>
              <a:ea typeface="Tahoma" pitchFamily="34" charset="0"/>
              <a:cs typeface="Tahoma" pitchFamily="34" charset="0"/>
              <a:sym typeface="Symbol" pitchFamily="18" charset="2"/>
            </a:endParaRPr>
          </a:p>
        </p:txBody>
      </p:sp>
      <p:sp>
        <p:nvSpPr>
          <p:cNvPr id="95" name="Text Box 7"/>
          <p:cNvSpPr txBox="1">
            <a:spLocks noChangeArrowheads="1"/>
          </p:cNvSpPr>
          <p:nvPr/>
        </p:nvSpPr>
        <p:spPr bwMode="auto">
          <a:xfrm>
            <a:off x="4278782" y="4676775"/>
            <a:ext cx="759703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A. 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 n Q: n + 6 = 0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4400" dirty="0">
              <a:latin typeface="Tahoma" pitchFamily="34" charset="0"/>
              <a:ea typeface="Tahoma" pitchFamily="34" charset="0"/>
              <a:cs typeface="Tahoma" pitchFamily="34" charset="0"/>
              <a:sym typeface="Symbol" pitchFamily="18" charset="2"/>
            </a:endParaRPr>
          </a:p>
        </p:txBody>
      </p:sp>
      <p:sp>
        <p:nvSpPr>
          <p:cNvPr id="96" name="Text Box 8"/>
          <p:cNvSpPr txBox="1">
            <a:spLocks noChangeArrowheads="1"/>
          </p:cNvSpPr>
          <p:nvPr/>
        </p:nvSpPr>
        <p:spPr bwMode="auto">
          <a:xfrm>
            <a:off x="4320953" y="8305800"/>
            <a:ext cx="741384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D. 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 x Z: x + 6 = 0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98" name="Oval 97"/>
          <p:cNvSpPr/>
          <p:nvPr/>
        </p:nvSpPr>
        <p:spPr>
          <a:xfrm>
            <a:off x="3999683" y="6705600"/>
            <a:ext cx="1181917" cy="135994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440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79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93" grpId="0"/>
      <p:bldP spid="94" grpId="0"/>
      <p:bldP spid="95" grpId="0"/>
      <p:bldP spid="96" grpId="0"/>
      <p:bldP spid="9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45375" y="1839927"/>
            <a:ext cx="14883931" cy="832722"/>
            <a:chOff x="644526" y="2795826"/>
            <a:chExt cx="14883931" cy="832722"/>
          </a:xfrm>
        </p:grpSpPr>
        <p:sp>
          <p:nvSpPr>
            <p:cNvPr id="3" name="TextBox 2"/>
            <p:cNvSpPr txBox="1"/>
            <p:nvPr/>
          </p:nvSpPr>
          <p:spPr>
            <a:xfrm>
              <a:off x="2345857" y="2823876"/>
              <a:ext cx="13182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/>
              <a:r>
                <a:rPr lang="nl-NL" sz="44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Phủ định của mệnh đề chứa các kí hiệu </a:t>
              </a:r>
              <a:r>
                <a:rPr lang="en-US" sz="44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ymbol" pitchFamily="18" charset="2"/>
                </a:rPr>
                <a:t></a:t>
              </a:r>
              <a:r>
                <a:rPr lang="nl-NL" sz="4400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ymbol" pitchFamily="18" charset="2"/>
                </a:rPr>
                <a:t>‚  </a:t>
              </a:r>
              <a:r>
                <a:rPr lang="nl-NL" sz="4400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grpSp>
        <p:nvGrpSpPr>
          <p:cNvPr id="10" name="Group 54"/>
          <p:cNvGrpSpPr/>
          <p:nvPr/>
        </p:nvGrpSpPr>
        <p:grpSpPr>
          <a:xfrm>
            <a:off x="332248" y="2953336"/>
            <a:ext cx="22106109" cy="7315200"/>
            <a:chOff x="1268078" y="3405486"/>
            <a:chExt cx="22106109" cy="5505408"/>
          </a:xfrm>
        </p:grpSpPr>
        <p:sp>
          <p:nvSpPr>
            <p:cNvPr id="11" name="Rounded Rectangle 10"/>
            <p:cNvSpPr/>
            <p:nvPr/>
          </p:nvSpPr>
          <p:spPr>
            <a:xfrm>
              <a:off x="1532360" y="3579402"/>
              <a:ext cx="21841827" cy="5331492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67"/>
            <p:cNvGrpSpPr/>
            <p:nvPr/>
          </p:nvGrpSpPr>
          <p:grpSpPr>
            <a:xfrm>
              <a:off x="1268078" y="3405486"/>
              <a:ext cx="4191528" cy="940513"/>
              <a:chOff x="1311958" y="3405486"/>
              <a:chExt cx="4191528" cy="940513"/>
            </a:xfrm>
          </p:grpSpPr>
          <p:sp>
            <p:nvSpPr>
              <p:cNvPr id="13" name="Freeform 20"/>
              <p:cNvSpPr>
                <a:spLocks/>
              </p:cNvSpPr>
              <p:nvPr/>
            </p:nvSpPr>
            <p:spPr bwMode="auto">
              <a:xfrm rot="5400000">
                <a:off x="3391384" y="2201085"/>
                <a:ext cx="793395" cy="3430809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250671" y="3527166"/>
                <a:ext cx="3252814" cy="602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Hoạt động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5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6" name="Rectangle 15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pic>
        <p:nvPicPr>
          <p:cNvPr id="14340" name="Picture 4" descr="air | Đường Hàng Khô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2400" y="-901971"/>
            <a:ext cx="9289841" cy="928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124199" y="3687312"/>
                <a:ext cx="19314157" cy="66513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Tìm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mệnh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đề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phủ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mệnh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đề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𝑨</m:t>
                    </m:r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: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“</a:t>
                </a:r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Mọi học sinh trong lớp 10A </a:t>
                </a:r>
                <a:r>
                  <a:rPr lang="nl-NL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đều hát </a:t>
                </a:r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hay”.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ct val="50000"/>
                  </a:spcBef>
                </a:pPr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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vi-VN" sz="4400" b="1" i="1" smtClean="0">
                            <a:solidFill>
                              <a:schemeClr val="tx1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  <a:sym typeface="Symbol"/>
                          </a:rPr>
                        </m:ctrlPr>
                      </m:accPr>
                      <m:e>
                        <m:r>
                          <a:rPr lang="vi-VN" sz="4400" b="1" i="1" smtClean="0">
                            <a:solidFill>
                              <a:schemeClr val="tx1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  <a:sym typeface="Symbol"/>
                          </a:rPr>
                          <m:t>𝑨</m:t>
                        </m:r>
                      </m:e>
                    </m:acc>
                    <m:r>
                      <a:rPr lang="vi-VN" sz="4400" b="1" i="1" smtClean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  <a:sym typeface="Symbol"/>
                      </a:rPr>
                      <m:t>:</m:t>
                    </m:r>
                    <m:r>
                      <m:rPr>
                        <m:nor/>
                      </m:rPr>
                      <a:rPr lang="vi-VN" sz="4400" b="1" i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  <a:sym typeface="Symbol"/>
                      </a:rPr>
                      <m:t>"</m:t>
                    </m:r>
                    <m:r>
                      <m:rPr>
                        <m:nor/>
                      </m:rPr>
                      <a:rPr lang="nl-NL" sz="4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nl-NL" sz="4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ó </m:t>
                    </m:r>
                    <m:r>
                      <m:rPr>
                        <m:nor/>
                      </m:rPr>
                      <a:rPr lang="nl-NL" sz="4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b</m:t>
                    </m:r>
                    <m:r>
                      <m:rPr>
                        <m:nor/>
                      </m:rPr>
                      <a:rPr lang="nl-NL" sz="4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ạ</m:t>
                    </m:r>
                    <m:r>
                      <m:rPr>
                        <m:nor/>
                      </m:rPr>
                      <a:rPr lang="nl-NL" sz="4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n</m:t>
                    </m:r>
                    <m:r>
                      <m:rPr>
                        <m:nor/>
                      </m:rPr>
                      <a:rPr lang="nl-NL" sz="4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nl-NL" sz="4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h</m:t>
                    </m:r>
                    <m:r>
                      <m:rPr>
                        <m:nor/>
                      </m:rPr>
                      <a:rPr lang="nl-NL" sz="4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ọ</m:t>
                    </m:r>
                    <m:r>
                      <m:rPr>
                        <m:nor/>
                      </m:rPr>
                      <a:rPr lang="nl-NL" sz="4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nl-NL" sz="4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nl-NL" sz="4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sinh</m:t>
                    </m:r>
                    <m:r>
                      <m:rPr>
                        <m:nor/>
                      </m:rPr>
                      <a:rPr lang="nl-NL" sz="4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nl-NL" sz="4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trong</m:t>
                    </m:r>
                    <m:r>
                      <m:rPr>
                        <m:nor/>
                      </m:rPr>
                      <a:rPr lang="nl-NL" sz="4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nl-NL" sz="4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l</m:t>
                    </m:r>
                    <m:r>
                      <m:rPr>
                        <m:nor/>
                      </m:rPr>
                      <a:rPr lang="nl-NL" sz="4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ớ</m:t>
                    </m:r>
                    <m:r>
                      <m:rPr>
                        <m:nor/>
                      </m:rPr>
                      <a:rPr lang="nl-NL" sz="4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p</m:t>
                    </m:r>
                    <m:r>
                      <m:rPr>
                        <m:nor/>
                      </m:rPr>
                      <a:rPr lang="nl-NL" sz="4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10</m:t>
                    </m:r>
                    <m:r>
                      <m:rPr>
                        <m:nor/>
                      </m:rPr>
                      <a:rPr lang="nl-NL" sz="4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nl-NL" sz="4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i="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h</m:t>
                    </m:r>
                    <m:r>
                      <m:rPr>
                        <m:nor/>
                      </m:rPr>
                      <a:rPr lang="en-US" sz="4400" b="1" i="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á</m:t>
                    </m:r>
                    <m:r>
                      <m:rPr>
                        <m:nor/>
                      </m:rPr>
                      <a:rPr lang="en-US" sz="4400" b="1" i="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en-US" sz="4400" b="1" i="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i="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kh</m:t>
                    </m:r>
                    <m:r>
                      <m:rPr>
                        <m:nor/>
                      </m:rPr>
                      <a:rPr lang="en-US" sz="4400" b="1" i="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ô</m:t>
                    </m:r>
                    <m:r>
                      <m:rPr>
                        <m:nor/>
                      </m:rPr>
                      <a:rPr lang="en-US" sz="4400" b="1" i="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ng</m:t>
                    </m:r>
                    <m:r>
                      <m:rPr>
                        <m:nor/>
                      </m:rPr>
                      <a:rPr lang="en-US" sz="4400" b="1" i="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i="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hay</m:t>
                    </m:r>
                    <m:r>
                      <m:rPr>
                        <m:nor/>
                      </m:rPr>
                      <a:rPr lang="nl-NL" sz="4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”.</m:t>
                    </m:r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𝑩</m:t>
                    </m:r>
                  </m:oMath>
                </a14:m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: “Tất cả học sinh trong lớp 10A </a:t>
                </a:r>
                <a:r>
                  <a:rPr lang="nl-NL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đều đã </a:t>
                </a:r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được đi máy bay”</a:t>
                </a:r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 </a:t>
                </a:r>
              </a:p>
              <a:p>
                <a:pPr>
                  <a:lnSpc>
                    <a:spcPct val="150000"/>
                  </a:lnSpc>
                  <a:spcBef>
                    <a:spcPct val="50000"/>
                  </a:spcBef>
                </a:pPr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</a:t>
                </a:r>
                <a14:m>
                  <m:oMath xmlns:m="http://schemas.openxmlformats.org/officeDocument/2006/math">
                    <m:r>
                      <a:rPr lang="en-US" sz="4400" b="1" i="0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nl-NL" sz="4400" b="1" i="1" dirty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dirty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𝑩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” </a:t>
                </a:r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 bạn học sinh trong lớp 10A </a:t>
                </a:r>
                <a:r>
                  <a:rPr lang="nl-NL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chưa </a:t>
                </a:r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được đi máy bay”.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199" y="3687312"/>
                <a:ext cx="19314157" cy="6651308"/>
              </a:xfrm>
              <a:prstGeom prst="rect">
                <a:avLst/>
              </a:prstGeom>
              <a:blipFill rotWithShape="1">
                <a:blip r:embed="rId3"/>
                <a:stretch>
                  <a:fillRect l="-12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roup 46"/>
          <p:cNvGrpSpPr/>
          <p:nvPr/>
        </p:nvGrpSpPr>
        <p:grpSpPr>
          <a:xfrm>
            <a:off x="609249" y="10653712"/>
            <a:ext cx="25585263" cy="3000375"/>
            <a:chOff x="3609657" y="6880993"/>
            <a:chExt cx="14749607" cy="3000375"/>
          </a:xfrm>
        </p:grpSpPr>
        <p:sp>
          <p:nvSpPr>
            <p:cNvPr id="48" name="Rectangle 47"/>
            <p:cNvSpPr/>
            <p:nvPr/>
          </p:nvSpPr>
          <p:spPr>
            <a:xfrm>
              <a:off x="5904680" y="7288350"/>
              <a:ext cx="12454584" cy="25930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6500"/>
                </a:lnSpc>
                <a:defRPr/>
              </a:pP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Tổng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quát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,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tìm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phủ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mệnh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đề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: “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  <a:sym typeface="Symbol" pitchFamily="18" charset="2"/>
                </a:rPr>
                <a:t></a:t>
              </a:r>
              <a:r>
                <a:rPr lang="en-US" sz="4400" b="1" i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x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  <a:sym typeface="Symbol" pitchFamily="18" charset="2"/>
                </a:rPr>
                <a:t>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X, x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có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tính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chất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P”</a:t>
              </a:r>
            </a:p>
            <a:p>
              <a:pPr>
                <a:lnSpc>
                  <a:spcPts val="6500"/>
                </a:lnSpc>
                <a:defRPr/>
              </a:pP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                 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và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B: </a:t>
              </a:r>
              <a:r>
                <a:rPr lang="en-US" sz="4400" b="1" dirty="0"/>
                <a:t>“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  <a:sym typeface="Symbol" pitchFamily="18" charset="2"/>
                </a:rPr>
                <a:t> </a:t>
              </a:r>
              <a:r>
                <a:rPr lang="en-US" sz="4400" b="1" i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x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  <a:sym typeface="Symbol" pitchFamily="18" charset="2"/>
                </a:rPr>
                <a:t>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X,  x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có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tính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chất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P”</a:t>
              </a:r>
            </a:p>
            <a:p>
              <a:pPr>
                <a:lnSpc>
                  <a:spcPts val="6500"/>
                </a:lnSpc>
                <a:defRPr/>
              </a:pPr>
              <a:endParaRPr lang="en-US" sz="4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49" name="Picture 2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9657" y="6880993"/>
              <a:ext cx="2094790" cy="1114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42926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45375" y="1839927"/>
            <a:ext cx="14883931" cy="832722"/>
            <a:chOff x="644526" y="2795826"/>
            <a:chExt cx="14883931" cy="832722"/>
          </a:xfrm>
        </p:grpSpPr>
        <p:sp>
          <p:nvSpPr>
            <p:cNvPr id="3" name="TextBox 2"/>
            <p:cNvSpPr txBox="1"/>
            <p:nvPr/>
          </p:nvSpPr>
          <p:spPr>
            <a:xfrm>
              <a:off x="2345857" y="2823876"/>
              <a:ext cx="13182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/>
              <a:r>
                <a:rPr lang="nl-NL" sz="44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Phủ định của mệnh đề chứa các kí hiệu </a:t>
              </a:r>
              <a:r>
                <a:rPr lang="en-US" sz="44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ymbol" pitchFamily="18" charset="2"/>
                </a:rPr>
                <a:t></a:t>
              </a:r>
              <a:r>
                <a:rPr lang="nl-NL" sz="4400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ymbol" pitchFamily="18" charset="2"/>
                </a:rPr>
                <a:t>‚  </a:t>
              </a:r>
              <a:r>
                <a:rPr lang="nl-NL" sz="4400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496498" y="2753010"/>
            <a:ext cx="23172879" cy="3853161"/>
            <a:chOff x="1076414" y="4334859"/>
            <a:chExt cx="23172879" cy="3853161"/>
          </a:xfrm>
        </p:grpSpPr>
        <p:grpSp>
          <p:nvGrpSpPr>
            <p:cNvPr id="45" name="Group 5"/>
            <p:cNvGrpSpPr/>
            <p:nvPr/>
          </p:nvGrpSpPr>
          <p:grpSpPr>
            <a:xfrm>
              <a:off x="1533269" y="4671091"/>
              <a:ext cx="22716024" cy="3516929"/>
              <a:chOff x="637542" y="1083939"/>
              <a:chExt cx="8945331" cy="1384631"/>
            </a:xfrm>
          </p:grpSpPr>
          <p:sp>
            <p:nvSpPr>
              <p:cNvPr id="65" name="Rounded Rectangle 64"/>
              <p:cNvSpPr/>
              <p:nvPr/>
            </p:nvSpPr>
            <p:spPr>
              <a:xfrm>
                <a:off x="637542" y="1083939"/>
                <a:ext cx="8945331" cy="1384631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6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50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51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53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4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5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6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7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8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9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0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1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2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4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52" name="TextBox 51"/>
              <p:cNvSpPr txBox="1"/>
              <p:nvPr/>
            </p:nvSpPr>
            <p:spPr>
              <a:xfrm>
                <a:off x="932118" y="8712046"/>
                <a:ext cx="2480166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Ghi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nhớ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2637624" y="3903618"/>
                <a:ext cx="13149219" cy="34265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6500"/>
                  </a:lnSpc>
                  <a:defRPr/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 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𝑨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“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</a:t>
                </a:r>
                <a:r>
                  <a:rPr lang="en-US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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X, x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chất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P”</a:t>
                </a:r>
              </a:p>
              <a:p>
                <a:pPr>
                  <a:lnSpc>
                    <a:spcPts val="6500"/>
                  </a:lnSpc>
                  <a:defRPr/>
                </a:pP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ts val="6500"/>
                  </a:lnSpc>
                  <a:defRPr/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 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𝑩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:r>
                  <a:rPr lang="en-US" sz="4400" b="1" dirty="0"/>
                  <a:t>“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 </a:t>
                </a:r>
                <a:r>
                  <a:rPr lang="en-US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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X,  x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chất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P”</a:t>
                </a:r>
              </a:p>
              <a:p>
                <a:pPr>
                  <a:lnSpc>
                    <a:spcPts val="6500"/>
                  </a:lnSpc>
                  <a:defRPr/>
                </a:pP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7624" y="3903618"/>
                <a:ext cx="13149219" cy="3426579"/>
              </a:xfrm>
              <a:prstGeom prst="rect">
                <a:avLst/>
              </a:prstGeom>
              <a:blipFill rotWithShape="1">
                <a:blip r:embed="rId2"/>
                <a:stretch>
                  <a:fillRect l="-649" t="-160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540911" y="3910150"/>
                <a:ext cx="1130397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</a:t>
                </a:r>
                <a:r>
                  <a:rPr lang="vi-VN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  <a:sym typeface="Symbol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  <a:sym typeface="Symbol"/>
                          </a:rPr>
                          <m:t>𝑨</m:t>
                        </m:r>
                      </m:e>
                    </m:acc>
                    <m:r>
                      <a:rPr lang="vi-VN" sz="4400" b="1" i="1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  <a:sym typeface="Symbol"/>
                      </a:rPr>
                      <m:t>:</m:t>
                    </m:r>
                    <m:r>
                      <m:rPr>
                        <m:nor/>
                      </m:rPr>
                      <a:rPr lang="vi-VN" sz="4400" b="1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  <a:sym typeface="Symbol"/>
                      </a:rPr>
                      <m:t>"</m:t>
                    </m:r>
                    <m:r>
                      <m:rPr>
                        <m:nor/>
                      </m:rPr>
                      <a:rPr lang="en-US" sz="4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  <a:sym typeface="Symbol" pitchFamily="18" charset="2"/>
                      </a:rPr>
                      <m:t></m:t>
                    </m:r>
                    <m:r>
                      <m:rPr>
                        <m:nor/>
                      </m:rPr>
                      <a:rPr lang="en-US" sz="4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i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x</m:t>
                    </m:r>
                    <m:r>
                      <m:rPr>
                        <m:nor/>
                      </m:rPr>
                      <a:rPr lang="en-US" sz="4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  <a:sym typeface="Symbol" pitchFamily="18" charset="2"/>
                      </a:rPr>
                      <m:t></m:t>
                    </m:r>
                    <m:r>
                      <m:rPr>
                        <m:nor/>
                      </m:rPr>
                      <a:rPr lang="en-US" sz="4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X</m:t>
                    </m:r>
                    <m:r>
                      <m:rPr>
                        <m:nor/>
                      </m:rPr>
                      <a:rPr lang="en-US" sz="4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, </m:t>
                    </m:r>
                    <m:r>
                      <m:rPr>
                        <m:nor/>
                      </m:rPr>
                      <a:rPr lang="en-US" sz="4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x</m:t>
                    </m:r>
                    <m:r>
                      <m:rPr>
                        <m:nor/>
                      </m:rPr>
                      <a:rPr lang="en-US" sz="4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kh</m:t>
                    </m:r>
                    <m:r>
                      <m:rPr>
                        <m:nor/>
                      </m:rPr>
                      <a:rPr lang="en-US" sz="4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ô</m:t>
                    </m:r>
                    <m:r>
                      <m:rPr>
                        <m:nor/>
                      </m:rPr>
                      <a:rPr lang="en-US" sz="4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ng</m:t>
                    </m:r>
                    <m:r>
                      <m:rPr>
                        <m:nor/>
                      </m:rPr>
                      <a:rPr lang="en-US" sz="4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4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ó </m:t>
                    </m:r>
                    <m:r>
                      <m:rPr>
                        <m:nor/>
                      </m:rPr>
                      <a:rPr lang="en-US" sz="4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en-US" sz="4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í</m:t>
                    </m:r>
                    <m:r>
                      <m:rPr>
                        <m:nor/>
                      </m:rPr>
                      <a:rPr lang="en-US" sz="4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nh</m:t>
                    </m:r>
                    <m:r>
                      <m:rPr>
                        <m:nor/>
                      </m:rPr>
                      <a:rPr lang="en-US" sz="4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ch</m:t>
                    </m:r>
                    <m:r>
                      <m:rPr>
                        <m:nor/>
                      </m:rPr>
                      <a:rPr lang="en-US" sz="4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ấ</m:t>
                    </m:r>
                    <m:r>
                      <m:rPr>
                        <m:nor/>
                      </m:rPr>
                      <a:rPr lang="en-US" sz="4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en-US" sz="4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P</m:t>
                    </m:r>
                    <m:r>
                      <m:rPr>
                        <m:nor/>
                      </m:rPr>
                      <a:rPr lang="en-US" sz="4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”</m:t>
                    </m:r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40911" y="3910150"/>
                <a:ext cx="11303972" cy="769441"/>
              </a:xfrm>
              <a:prstGeom prst="rect">
                <a:avLst/>
              </a:prstGeom>
              <a:blipFill rotWithShape="1">
                <a:blip r:embed="rId3"/>
                <a:stretch>
                  <a:fillRect l="-2156" t="-15748" b="-3622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11769338" y="5616907"/>
                <a:ext cx="1130397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</a:t>
                </a:r>
                <a:r>
                  <a:rPr lang="vi-VN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vi-VN" sz="4400" b="1" i="1" smtClean="0">
                            <a:solidFill>
                              <a:schemeClr val="tx1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  <a:sym typeface="Symbol"/>
                          </a:rPr>
                        </m:ctrlPr>
                      </m:accPr>
                      <m:e>
                        <m:r>
                          <a:rPr lang="vi-VN" sz="4400" b="1" i="1" smtClean="0">
                            <a:solidFill>
                              <a:schemeClr val="tx1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  <a:sym typeface="Symbol"/>
                          </a:rPr>
                          <m:t>𝑩</m:t>
                        </m:r>
                      </m:e>
                    </m:acc>
                    <m:r>
                      <a:rPr lang="vi-VN" sz="4400" b="1" i="1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  <a:sym typeface="Symbol"/>
                      </a:rPr>
                      <m:t>:</m:t>
                    </m:r>
                    <m:r>
                      <m:rPr>
                        <m:nor/>
                      </m:rPr>
                      <a:rPr lang="vi-VN" sz="4400" b="1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  <a:sym typeface="Symbol"/>
                      </a:rPr>
                      <m:t>"</m:t>
                    </m:r>
                    <m:r>
                      <m:rPr>
                        <m:nor/>
                      </m:rPr>
                      <a:rPr lang="en-US" sz="4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  <a:sym typeface="Symbol" pitchFamily="18" charset="2"/>
                      </a:rPr>
                      <m:t></m:t>
                    </m:r>
                    <m:r>
                      <m:rPr>
                        <m:nor/>
                      </m:rPr>
                      <a:rPr lang="en-US" sz="4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i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x</m:t>
                    </m:r>
                    <m:r>
                      <m:rPr>
                        <m:nor/>
                      </m:rPr>
                      <a:rPr lang="en-US" sz="4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  <a:sym typeface="Symbol" pitchFamily="18" charset="2"/>
                      </a:rPr>
                      <m:t></m:t>
                    </m:r>
                    <m:r>
                      <m:rPr>
                        <m:nor/>
                      </m:rPr>
                      <a:rPr lang="en-US" sz="4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X</m:t>
                    </m:r>
                    <m:r>
                      <m:rPr>
                        <m:nor/>
                      </m:rPr>
                      <a:rPr lang="en-US" sz="4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, </m:t>
                    </m:r>
                    <m:r>
                      <m:rPr>
                        <m:nor/>
                      </m:rPr>
                      <a:rPr lang="en-US" sz="4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x</m:t>
                    </m:r>
                    <m:r>
                      <m:rPr>
                        <m:nor/>
                      </m:rPr>
                      <a:rPr lang="en-US" sz="4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kh</m:t>
                    </m:r>
                    <m:r>
                      <m:rPr>
                        <m:nor/>
                      </m:rPr>
                      <a:rPr lang="en-US" sz="4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ô</m:t>
                    </m:r>
                    <m:r>
                      <m:rPr>
                        <m:nor/>
                      </m:rPr>
                      <a:rPr lang="en-US" sz="4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ng</m:t>
                    </m:r>
                    <m:r>
                      <m:rPr>
                        <m:nor/>
                      </m:rPr>
                      <a:rPr lang="en-US" sz="4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4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ó </m:t>
                    </m:r>
                    <m:r>
                      <m:rPr>
                        <m:nor/>
                      </m:rPr>
                      <a:rPr lang="en-US" sz="4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en-US" sz="4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í</m:t>
                    </m:r>
                    <m:r>
                      <m:rPr>
                        <m:nor/>
                      </m:rPr>
                      <a:rPr lang="en-US" sz="4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nh</m:t>
                    </m:r>
                    <m:r>
                      <m:rPr>
                        <m:nor/>
                      </m:rPr>
                      <a:rPr lang="en-US" sz="4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ch</m:t>
                    </m:r>
                    <m:r>
                      <m:rPr>
                        <m:nor/>
                      </m:rPr>
                      <a:rPr lang="en-US" sz="4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ấ</m:t>
                    </m:r>
                    <m:r>
                      <m:rPr>
                        <m:nor/>
                      </m:rPr>
                      <a:rPr lang="en-US" sz="4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en-US" sz="4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P</m:t>
                    </m:r>
                    <m:r>
                      <m:rPr>
                        <m:nor/>
                      </m:rPr>
                      <a:rPr lang="en-US" sz="4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”</m:t>
                    </m:r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69338" y="5616907"/>
                <a:ext cx="11303972" cy="769441"/>
              </a:xfrm>
              <a:prstGeom prst="rect">
                <a:avLst/>
              </a:prstGeom>
              <a:blipFill rotWithShape="1">
                <a:blip r:embed="rId4"/>
                <a:stretch>
                  <a:fillRect l="-2211" t="-15748" b="-3622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854849" y="6714676"/>
            <a:ext cx="22690951" cy="1446016"/>
            <a:chOff x="496498" y="7024960"/>
            <a:chExt cx="22990557" cy="1446016"/>
          </a:xfrm>
        </p:grpSpPr>
        <p:grpSp>
          <p:nvGrpSpPr>
            <p:cNvPr id="72" name="Group 71"/>
            <p:cNvGrpSpPr/>
            <p:nvPr/>
          </p:nvGrpSpPr>
          <p:grpSpPr>
            <a:xfrm>
              <a:off x="496498" y="7024960"/>
              <a:ext cx="22990557" cy="1446016"/>
              <a:chOff x="1268078" y="3405486"/>
              <a:chExt cx="22990557" cy="1291407"/>
            </a:xfrm>
          </p:grpSpPr>
          <p:sp>
            <p:nvSpPr>
              <p:cNvPr id="73" name="Rounded Rectangle 72"/>
              <p:cNvSpPr/>
              <p:nvPr/>
            </p:nvSpPr>
            <p:spPr>
              <a:xfrm>
                <a:off x="1532360" y="3579402"/>
                <a:ext cx="22726275" cy="1117491"/>
              </a:xfrm>
              <a:prstGeom prst="roundRect">
                <a:avLst>
                  <a:gd name="adj" fmla="val 5347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74" name="Group 67"/>
              <p:cNvGrpSpPr/>
              <p:nvPr/>
            </p:nvGrpSpPr>
            <p:grpSpPr>
              <a:xfrm>
                <a:off x="1268078" y="3405486"/>
                <a:ext cx="3343539" cy="940513"/>
                <a:chOff x="1311958" y="3405486"/>
                <a:chExt cx="3343539" cy="940513"/>
              </a:xfrm>
            </p:grpSpPr>
            <p:sp>
              <p:nvSpPr>
                <p:cNvPr id="75" name="Freeform 20"/>
                <p:cNvSpPr>
                  <a:spLocks/>
                </p:cNvSpPr>
                <p:nvPr/>
              </p:nvSpPr>
              <p:spPr bwMode="auto">
                <a:xfrm rot="5400000">
                  <a:off x="2967389" y="2625080"/>
                  <a:ext cx="793395" cy="2582819"/>
                </a:xfrm>
                <a:prstGeom prst="round2SameRect">
                  <a:avLst>
                    <a:gd name="adj1" fmla="val 6498"/>
                    <a:gd name="adj2" fmla="val 0"/>
                  </a:avLst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TextBox 75"/>
                <p:cNvSpPr txBox="1"/>
                <p:nvPr/>
              </p:nvSpPr>
              <p:spPr>
                <a:xfrm>
                  <a:off x="2250671" y="3527166"/>
                  <a:ext cx="2404826" cy="60224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Ví dụ 3 </a:t>
                  </a:r>
                  <a:endPara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77" name="Group 70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78" name="Rectangle 77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0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3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4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5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6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7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8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9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0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1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2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3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4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5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6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7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8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9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0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1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2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103" name="Text Box 4"/>
            <p:cNvSpPr txBox="1">
              <a:spLocks noChangeArrowheads="1"/>
            </p:cNvSpPr>
            <p:nvPr/>
          </p:nvSpPr>
          <p:spPr bwMode="auto">
            <a:xfrm>
              <a:off x="4069906" y="7498380"/>
              <a:ext cx="18755927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just">
                <a:spcBef>
                  <a:spcPct val="50000"/>
                </a:spcBef>
              </a:pP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  <a:sym typeface="Symbol" pitchFamily="18" charset="2"/>
                </a:rPr>
                <a:t>Lập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  <a:sym typeface="Symbol" pitchFamily="18" charset="2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  <a:sym typeface="Symbol" pitchFamily="18" charset="2"/>
                </a:rPr>
                <a:t>mệnh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  <a:sym typeface="Symbol" pitchFamily="18" charset="2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  <a:sym typeface="Symbol" pitchFamily="18" charset="2"/>
                </a:rPr>
                <a:t>đề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  <a:sym typeface="Symbol" pitchFamily="18" charset="2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  <a:sym typeface="Symbol" pitchFamily="18" charset="2"/>
                </a:rPr>
                <a:t>phủ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  <a:sym typeface="Symbol" pitchFamily="18" charset="2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  <a:sym typeface="Symbol" pitchFamily="18" charset="2"/>
                </a:rPr>
                <a:t>định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  <a:sym typeface="Symbol" pitchFamily="18" charset="2"/>
                </a:rPr>
                <a:t> 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  <a:sym typeface="Symbol" pitchFamily="18" charset="2"/>
                </a:rPr>
                <a:t>của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  <a:sym typeface="Symbol" pitchFamily="18" charset="2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  <a:sym typeface="Symbol" pitchFamily="18" charset="2"/>
                </a:rPr>
                <a:t>các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  <a:sym typeface="Symbol" pitchFamily="18" charset="2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  <a:sym typeface="Symbol" pitchFamily="18" charset="2"/>
                </a:rPr>
                <a:t>mệnh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  <a:sym typeface="Symbol" pitchFamily="18" charset="2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  <a:sym typeface="Symbol" pitchFamily="18" charset="2"/>
                </a:rPr>
                <a:t>đề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  <a:sym typeface="Symbol" pitchFamily="18" charset="2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  <a:sym typeface="Symbol" pitchFamily="18" charset="2"/>
                </a:rPr>
                <a:t>sau</a:t>
              </a:r>
              <a:endParaRPr lang="en-US" sz="4400" dirty="0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endParaRPr>
            </a:p>
          </p:txBody>
        </p:sp>
      </p:grpSp>
      <p:graphicFrame>
        <p:nvGraphicFramePr>
          <p:cNvPr id="67" name="Group 68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598773292"/>
              </p:ext>
            </p:extLst>
          </p:nvPr>
        </p:nvGraphicFramePr>
        <p:xfrm>
          <a:off x="1406636" y="8496610"/>
          <a:ext cx="22139164" cy="4800600"/>
        </p:xfrm>
        <a:graphic>
          <a:graphicData uri="http://schemas.openxmlformats.org/drawingml/2006/table">
            <a:tbl>
              <a:tblPr/>
              <a:tblGrid>
                <a:gridCol w="107091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430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5991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4360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5783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6"/>
              <p:cNvSpPr>
                <a:spLocks noChangeArrowheads="1"/>
              </p:cNvSpPr>
              <p:nvPr/>
            </p:nvSpPr>
            <p:spPr bwMode="auto">
              <a:xfrm>
                <a:off x="1668993" y="8870169"/>
                <a:ext cx="9532408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𝑨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“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 n  N,  n chia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hết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cho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n”</a:t>
                </a:r>
              </a:p>
            </p:txBody>
          </p:sp>
        </mc:Choice>
        <mc:Fallback xmlns="">
          <p:sp>
            <p:nvSpPr>
              <p:cNvPr id="68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68993" y="8870169"/>
                <a:ext cx="9532408" cy="769441"/>
              </a:xfrm>
              <a:prstGeom prst="rect">
                <a:avLst/>
              </a:prstGeom>
              <a:blipFill rotWithShape="1">
                <a:blip r:embed="rId5"/>
                <a:stretch>
                  <a:fillRect t="-16667" b="-3730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9"/>
              <p:cNvSpPr>
                <a:spLocks noChangeArrowheads="1"/>
              </p:cNvSpPr>
              <p:nvPr/>
            </p:nvSpPr>
            <p:spPr bwMode="auto">
              <a:xfrm>
                <a:off x="1697568" y="10439400"/>
                <a:ext cx="8097023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𝑩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 “ 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 x  Q: x</a:t>
                </a:r>
                <a:r>
                  <a:rPr lang="en-US" sz="4400" b="1" baseline="30000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2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= 2”</a:t>
                </a:r>
              </a:p>
            </p:txBody>
          </p:sp>
        </mc:Choice>
        <mc:Fallback xmlns="">
          <p:sp>
            <p:nvSpPr>
              <p:cNvPr id="69" name="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97568" y="10439400"/>
                <a:ext cx="8097023" cy="769441"/>
              </a:xfrm>
              <a:prstGeom prst="rect">
                <a:avLst/>
              </a:prstGeom>
              <a:blipFill rotWithShape="1">
                <a:blip r:embed="rId6"/>
                <a:stretch>
                  <a:fillRect t="-16667" b="-3650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70"/>
              <p:cNvSpPr>
                <a:spLocks noChangeArrowheads="1"/>
              </p:cNvSpPr>
              <p:nvPr/>
            </p:nvSpPr>
            <p:spPr bwMode="auto">
              <a:xfrm>
                <a:off x="1676400" y="11904213"/>
                <a:ext cx="8773944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𝑪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“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 x  R,  x &lt; x + 1”</a:t>
                </a:r>
              </a:p>
            </p:txBody>
          </p:sp>
        </mc:Choice>
        <mc:Fallback xmlns="">
          <p:sp>
            <p:nvSpPr>
              <p:cNvPr id="70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76400" y="11904213"/>
                <a:ext cx="8773944" cy="769441"/>
              </a:xfrm>
              <a:prstGeom prst="rect">
                <a:avLst/>
              </a:prstGeom>
              <a:blipFill rotWithShape="1">
                <a:blip r:embed="rId7"/>
                <a:stretch>
                  <a:fillRect t="-16667" b="-3730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Rectangle 74"/>
              <p:cNvSpPr>
                <a:spLocks noChangeArrowheads="1"/>
              </p:cNvSpPr>
              <p:nvPr/>
            </p:nvSpPr>
            <p:spPr bwMode="auto">
              <a:xfrm>
                <a:off x="12314158" y="8824938"/>
                <a:ext cx="11079242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4400" b="1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𝑨</m:t>
                        </m:r>
                      </m:e>
                    </m:acc>
                    <m:r>
                      <a:rPr lang="en-US" sz="4400" b="1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:  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“ 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 n  N: n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không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chia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hết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cho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n”</a:t>
                </a:r>
              </a:p>
            </p:txBody>
          </p:sp>
        </mc:Choice>
        <mc:Fallback xmlns="">
          <p:sp>
            <p:nvSpPr>
              <p:cNvPr id="107" name="Rectangle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314158" y="8824938"/>
                <a:ext cx="11079242" cy="769441"/>
              </a:xfrm>
              <a:prstGeom prst="rect">
                <a:avLst/>
              </a:prstGeom>
              <a:blipFill rotWithShape="1">
                <a:blip r:embed="rId8"/>
                <a:stretch>
                  <a:fillRect t="-16667" b="-3730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Rectangle 78"/>
              <p:cNvSpPr>
                <a:spLocks noChangeArrowheads="1"/>
              </p:cNvSpPr>
              <p:nvPr/>
            </p:nvSpPr>
            <p:spPr bwMode="auto">
              <a:xfrm>
                <a:off x="12192000" y="10363200"/>
                <a:ext cx="9175241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𝑩</m:t>
                        </m:r>
                      </m:e>
                    </m:acc>
                    <m:r>
                      <a:rPr lang="en-US" sz="44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: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“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 x  Q: x</a:t>
                </a:r>
                <a:r>
                  <a:rPr lang="en-US" sz="4400" b="1" baseline="30000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2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 2”</a:t>
                </a:r>
              </a:p>
            </p:txBody>
          </p:sp>
        </mc:Choice>
        <mc:Fallback xmlns="">
          <p:sp>
            <p:nvSpPr>
              <p:cNvPr id="111" name="Rectangle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192000" y="10363200"/>
                <a:ext cx="9175241" cy="769441"/>
              </a:xfrm>
              <a:prstGeom prst="rect">
                <a:avLst/>
              </a:prstGeom>
              <a:blipFill rotWithShape="1">
                <a:blip r:embed="rId9"/>
                <a:stretch>
                  <a:fillRect l="-2658" t="-16667" b="-3730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Rectangle 82"/>
              <p:cNvSpPr>
                <a:spLocks noChangeArrowheads="1"/>
              </p:cNvSpPr>
              <p:nvPr/>
            </p:nvSpPr>
            <p:spPr bwMode="auto">
              <a:xfrm>
                <a:off x="12342733" y="11887200"/>
                <a:ext cx="7423820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4400" b="1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𝑪</m:t>
                        </m:r>
                      </m:e>
                    </m:acc>
                    <m:r>
                      <a:rPr lang="en-US" sz="44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: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“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 x  R,  x  x + 1”</a:t>
                </a:r>
              </a:p>
            </p:txBody>
          </p:sp>
        </mc:Choice>
        <mc:Fallback xmlns="">
          <p:sp>
            <p:nvSpPr>
              <p:cNvPr id="115" name="Rectangle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342733" y="11887200"/>
                <a:ext cx="7423820" cy="769441"/>
              </a:xfrm>
              <a:prstGeom prst="rect">
                <a:avLst/>
              </a:prstGeom>
              <a:blipFill rotWithShape="1">
                <a:blip r:embed="rId10"/>
                <a:stretch>
                  <a:fillRect t="-16667" b="-3730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215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1" grpId="0"/>
      <p:bldP spid="68" grpId="0"/>
      <p:bldP spid="69" grpId="0"/>
      <p:bldP spid="70" grpId="0"/>
      <p:bldP spid="107" grpId="0"/>
      <p:bldP spid="111" grpId="0"/>
      <p:bldP spid="1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32666" y="1856272"/>
            <a:ext cx="22460788" cy="5934152"/>
            <a:chOff x="1440196" y="3480127"/>
            <a:chExt cx="22460788" cy="5934152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440196" y="3486539"/>
              <a:ext cx="22460788" cy="5927740"/>
              <a:chOff x="1440196" y="3486539"/>
              <a:chExt cx="22460788" cy="5927740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440196" y="3714096"/>
                <a:ext cx="22460788" cy="5700183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9152197" y="3486539"/>
                <a:ext cx="9518389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990169" y="3528000"/>
                <a:ext cx="825738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TRẮC NGHIỆM</a:t>
                </a:r>
                <a:endParaRPr lang="vi-VN" sz="5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19325" y="2962677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804051" y="1848439"/>
              <a:ext cx="1283801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Câu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1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 Box 4"/>
              <p:cNvSpPr txBox="1">
                <a:spLocks noChangeArrowheads="1"/>
              </p:cNvSpPr>
              <p:nvPr/>
            </p:nvSpPr>
            <p:spPr bwMode="auto">
              <a:xfrm>
                <a:off x="3275535" y="4127214"/>
                <a:ext cx="20308626" cy="32083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pt-B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mệnh đề </a:t>
                </a:r>
                <a14:m>
                  <m:oMath xmlns:m="http://schemas.openxmlformats.org/officeDocument/2006/math">
                    <m:r>
                      <a:rPr lang="pt-BR" sz="4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pt-BR" sz="4400" b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pt-B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“</a:t>
                </a:r>
                <a14:m>
                  <m:oMath xmlns:m="http://schemas.openxmlformats.org/officeDocument/2006/math">
                    <m:r>
                      <a:rPr lang="pt-BR" sz="4400" b="1" i="1">
                        <a:latin typeface="Cambria Math" panose="02040503050406030204" pitchFamily="18" charset="0"/>
                      </a:rPr>
                      <m:t>∃</m:t>
                    </m:r>
                    <m:r>
                      <a:rPr lang="pt-BR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pt-BR" sz="440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pt-BR" sz="4400" b="1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pt-BR" sz="4400" b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vi-VN" sz="4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pt-BR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pt-BR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pt-BR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pt-BR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pt-BR" sz="4400" b="1" i="1">
                        <a:latin typeface="Cambria Math" panose="02040503050406030204" pitchFamily="18" charset="0"/>
                      </a:rPr>
                      <m:t>𝟕</m:t>
                    </m:r>
                    <m:r>
                      <a:rPr lang="pt-BR" sz="4400" b="1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pt-BR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pt-B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”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pt-B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Mệnh đề phủ định của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pt-B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pt-B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4400" b="1" i="0" smtClean="0">
                        <a:latin typeface="Cambria Math"/>
                      </a:rPr>
                      <m:t>  </m:t>
                    </m:r>
                    <m:sSup>
                      <m:sSupPr>
                        <m:ctrlPr>
                          <a:rPr lang="vi-VN" sz="4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pt-B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             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r>
                  <a:rPr lang="pt-BR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r>
                  <a:rPr lang="pt-B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vi-VN" sz="4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pt-B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pt-B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C. Không tồn tại</a:t>
                </a:r>
                <a:r>
                  <a:rPr lang="pt-BR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vi-VN" sz="4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/>
                          </a:rPr>
                          <m:t>   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pt-BR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	D</a:t>
                </a:r>
                <a:r>
                  <a:rPr lang="pt-B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pt-BR" sz="4400" b="1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pt-BR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pt-BR" sz="440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pt-BR" sz="4400" b="1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pt-BR" sz="4400" b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vi-VN" sz="4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pt-BR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pt-BR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pt-BR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pt-BR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pt-BR" sz="4400" b="1" i="1">
                        <a:latin typeface="Cambria Math" panose="02040503050406030204" pitchFamily="18" charset="0"/>
                      </a:rPr>
                      <m:t>𝟕</m:t>
                    </m:r>
                    <m:r>
                      <a:rPr lang="pt-BR" sz="44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pt-BR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2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75535" y="4127214"/>
                <a:ext cx="20308626" cy="3208379"/>
              </a:xfrm>
              <a:prstGeom prst="rect">
                <a:avLst/>
              </a:prstGeom>
              <a:blipFill rotWithShape="1">
                <a:blip r:embed="rId2"/>
                <a:stretch>
                  <a:fillRect l="-1200" b="-380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5"/>
          <p:cNvSpPr>
            <a:spLocks noChangeArrowheads="1"/>
          </p:cNvSpPr>
          <p:nvPr/>
        </p:nvSpPr>
        <p:spPr bwMode="auto">
          <a:xfrm>
            <a:off x="13654151" y="6086302"/>
            <a:ext cx="1352907" cy="1277866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lnSpc>
                <a:spcPct val="200000"/>
              </a:lnSpc>
            </a:pPr>
            <a:endParaRPr lang="vi-VN" sz="4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0" name="Group 10"/>
          <p:cNvGrpSpPr/>
          <p:nvPr/>
        </p:nvGrpSpPr>
        <p:grpSpPr>
          <a:xfrm>
            <a:off x="945451" y="8001000"/>
            <a:ext cx="22462487" cy="5029200"/>
            <a:chOff x="1270511" y="5867400"/>
            <a:chExt cx="22462487" cy="5563961"/>
          </a:xfrm>
        </p:grpSpPr>
        <p:sp>
          <p:nvSpPr>
            <p:cNvPr id="31" name="Rounded Rectangle 30"/>
            <p:cNvSpPr/>
            <p:nvPr/>
          </p:nvSpPr>
          <p:spPr>
            <a:xfrm>
              <a:off x="1272210" y="6139010"/>
              <a:ext cx="22460788" cy="529235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70511" y="5867400"/>
              <a:ext cx="3568119" cy="885307"/>
              <a:chOff x="1224541" y="6305967"/>
              <a:chExt cx="3568119" cy="885307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296330" y="6305967"/>
                <a:ext cx="2053767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4678111" y="8639177"/>
                <a:ext cx="11792597" cy="41549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pt-BR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Phủ định của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pt-BR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457200" indent="-45720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pt-B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Phủ định của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pt-BR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pt-B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457200" indent="-45720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pt-B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Chọn D.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8111" y="8639177"/>
                <a:ext cx="11792597" cy="4154984"/>
              </a:xfrm>
              <a:prstGeom prst="rect">
                <a:avLst/>
              </a:prstGeom>
              <a:blipFill rotWithShape="1">
                <a:blip r:embed="rId3"/>
                <a:stretch>
                  <a:fillRect l="-1860" b="-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311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="" xmlns:a16="http://schemas.microsoft.com/office/drawing/2014/main" id="{3369427B-44A0-401C-8EEB-49304BD021F0}"/>
              </a:ext>
            </a:extLst>
          </p:cNvPr>
          <p:cNvSpPr/>
          <p:nvPr/>
        </p:nvSpPr>
        <p:spPr>
          <a:xfrm>
            <a:off x="12204867" y="4800600"/>
            <a:ext cx="11178562" cy="87362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DD47D18A-E7B6-4653-A13F-EB15D40BA550}"/>
              </a:ext>
            </a:extLst>
          </p:cNvPr>
          <p:cNvSpPr/>
          <p:nvPr/>
        </p:nvSpPr>
        <p:spPr>
          <a:xfrm>
            <a:off x="926879" y="4803906"/>
            <a:ext cx="11178562" cy="87329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>
                <a:spLocks noChangeArrowheads="1"/>
              </p:cNvSpPr>
              <p:nvPr/>
            </p:nvSpPr>
            <p:spPr bwMode="auto">
              <a:xfrm>
                <a:off x="990600" y="5111851"/>
                <a:ext cx="11049000" cy="8969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217709" tIns="108855" rIns="217709" bIns="108855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 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𝟕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chia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hết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.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0600" y="5111851"/>
                <a:ext cx="11049000" cy="896945"/>
              </a:xfrm>
              <a:prstGeom prst="rect">
                <a:avLst/>
              </a:prstGeom>
              <a:blipFill rotWithShape="1">
                <a:blip r:embed="rId3"/>
                <a:stretch>
                  <a:fillRect l="-1104" t="-7483" b="-2449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03" name="Rectangle 3"/>
              <p:cNvSpPr>
                <a:spLocks noChangeArrowheads="1"/>
              </p:cNvSpPr>
              <p:nvPr/>
            </p:nvSpPr>
            <p:spPr bwMode="auto">
              <a:xfrm>
                <a:off x="1143000" y="6487325"/>
                <a:ext cx="6569684" cy="835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r>
                  <a:rPr lang="fr-FR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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fr-FR" sz="4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</m:e>
                    </m:rad>
                  </m:oMath>
                </a14:m>
                <a:r>
                  <a:rPr lang="fr-FR" sz="4400" b="1" dirty="0" smtClean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 </a:t>
                </a:r>
                <a:r>
                  <a:rPr lang="fr-FR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hữu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tỉ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203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43000" y="6487325"/>
                <a:ext cx="6569684" cy="835165"/>
              </a:xfrm>
              <a:prstGeom prst="rect">
                <a:avLst/>
              </a:prstGeom>
              <a:blipFill rotWithShape="1">
                <a:blip r:embed="rId4"/>
                <a:stretch>
                  <a:fillRect l="-3807" t="-7299" r="-5385" b="-3430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703" name="Rectangle 7"/>
              <p:cNvSpPr>
                <a:spLocks noChangeArrowheads="1"/>
              </p:cNvSpPr>
              <p:nvPr/>
            </p:nvSpPr>
            <p:spPr bwMode="auto">
              <a:xfrm>
                <a:off x="1219200" y="9144231"/>
                <a:ext cx="6357124" cy="8969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217709" tIns="108855" rIns="217709" bIns="108855" anchor="ctr">
                <a:spAutoFit/>
              </a:bodyPr>
              <a:lstStyle/>
              <a:p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  </a:t>
                </a:r>
                <a14:m>
                  <m:oMath xmlns:m="http://schemas.openxmlformats.org/officeDocument/2006/math">
                    <m:r>
                      <a:rPr lang="fr-FR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r>
                      <a:rPr lang="fr-FR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+ </m:t>
                    </m:r>
                    <m:r>
                      <a:rPr lang="fr-FR" sz="4400" b="1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d>
                      <m:dPr>
                        <m:ctrlPr>
                          <a:rPr lang="fr-FR" sz="4400" b="1" i="1" dirty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fr-FR" sz="4400" b="1" i="1" dirty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𝟏</m:t>
                        </m:r>
                        <m:r>
                          <a:rPr lang="fr-FR" sz="4400" b="1" i="1" dirty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 + </m:t>
                        </m:r>
                        <m:r>
                          <a:rPr lang="fr-FR" sz="4400" b="1" i="1" dirty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𝟔</m:t>
                        </m:r>
                      </m:e>
                    </m:d>
                    <m:r>
                      <a:rPr lang="fr-FR" sz="4400" b="1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= </m:t>
                    </m:r>
                    <m:r>
                      <a:rPr lang="fr-FR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𝟑𝟔</m:t>
                    </m:r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.</m:t>
                    </m:r>
                  </m:oMath>
                </a14:m>
                <a:endParaRPr lang="fr-FR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9703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19200" y="9144231"/>
                <a:ext cx="6357124" cy="896945"/>
              </a:xfrm>
              <a:prstGeom prst="rect">
                <a:avLst/>
              </a:prstGeom>
              <a:blipFill rotWithShape="1">
                <a:blip r:embed="rId5"/>
                <a:stretch>
                  <a:fillRect l="-1918" t="-6803" r="-3356" b="-2517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9505708" y="4942573"/>
            <a:ext cx="1950177" cy="1097449"/>
          </a:xfrm>
          <a:prstGeom prst="rect">
            <a:avLst/>
          </a:prstGeom>
          <a:noFill/>
          <a:ln>
            <a:noFill/>
          </a:ln>
        </p:spPr>
        <p:txBody>
          <a:bodyPr wrap="square" lIns="217709" tIns="108855" rIns="217709" bIns="108855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sz="4400" b="1" dirty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(S)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9505708" y="6262675"/>
            <a:ext cx="1828720" cy="1097449"/>
          </a:xfrm>
          <a:prstGeom prst="rect">
            <a:avLst/>
          </a:prstGeom>
          <a:noFill/>
          <a:ln>
            <a:noFill/>
          </a:ln>
        </p:spPr>
        <p:txBody>
          <a:bodyPr wrap="square" lIns="217709" tIns="108855" rIns="217709" bIns="108855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sz="4400" b="1" dirty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(S)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9505708" y="7612855"/>
            <a:ext cx="2599735" cy="1097449"/>
          </a:xfrm>
          <a:prstGeom prst="rect">
            <a:avLst/>
          </a:prstGeom>
          <a:noFill/>
          <a:ln>
            <a:noFill/>
          </a:ln>
        </p:spPr>
        <p:txBody>
          <a:bodyPr wrap="square" lIns="217709" tIns="108855" rIns="217709" bIns="108855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sz="4400" b="1" dirty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(Đ)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9505708" y="8982984"/>
            <a:ext cx="1820225" cy="1097449"/>
          </a:xfrm>
          <a:prstGeom prst="rect">
            <a:avLst/>
          </a:prstGeom>
          <a:noFill/>
          <a:ln>
            <a:noFill/>
          </a:ln>
        </p:spPr>
        <p:txBody>
          <a:bodyPr wrap="square" lIns="217709" tIns="108855" rIns="217709" bIns="108855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sz="4400" b="1" dirty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(S)</a:t>
            </a: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12441417" y="4896605"/>
            <a:ext cx="9334499" cy="896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7709" tIns="108855" rIns="217709" bIns="108855" anchor="ctr">
            <a:spAutoFit/>
          </a:bodyPr>
          <a:lstStyle/>
          <a:p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 </a:t>
            </a:r>
            <a:r>
              <a:rPr lang="fr-FR" sz="4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 </a:t>
            </a:r>
            <a:r>
              <a:rPr lang="fr-FR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fr-FR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rất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quan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trọng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!</a:t>
            </a:r>
          </a:p>
        </p:txBody>
      </p:sp>
      <p:sp>
        <p:nvSpPr>
          <p:cNvPr id="26" name="Rectangle 9"/>
          <p:cNvSpPr>
            <a:spLocks noChangeArrowheads="1"/>
          </p:cNvSpPr>
          <p:nvPr/>
        </p:nvSpPr>
        <p:spPr bwMode="auto">
          <a:xfrm>
            <a:off x="12441417" y="6871752"/>
            <a:ext cx="10096499" cy="896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7709" tIns="108855" rIns="217709" bIns="108855" anchor="ctr">
            <a:spAutoFit/>
          </a:bodyPr>
          <a:lstStyle/>
          <a:p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 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Hãy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đi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nhanh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lên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! ”</a:t>
            </a:r>
          </a:p>
        </p:txBody>
      </p:sp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12441417" y="8894153"/>
            <a:ext cx="10096501" cy="896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7709" tIns="108855" rIns="217709" bIns="108855" anchor="ctr">
            <a:spAutoFit/>
          </a:bodyPr>
          <a:lstStyle/>
          <a:p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 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Anh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bao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nhiêu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fr-FR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tuổi</a:t>
            </a:r>
            <a:r>
              <a:rPr lang="fr-FR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?”</a:t>
            </a:r>
            <a:endParaRPr lang="fr-FR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8" name="Rectangle 9"/>
          <p:cNvSpPr>
            <a:spLocks noChangeArrowheads="1"/>
          </p:cNvSpPr>
          <p:nvPr/>
        </p:nvSpPr>
        <p:spPr bwMode="auto">
          <a:xfrm>
            <a:off x="12441417" y="10602344"/>
            <a:ext cx="10096499" cy="896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7709" tIns="108855" rIns="217709" bIns="108855" anchor="ctr">
            <a:spAutoFit/>
          </a:bodyPr>
          <a:lstStyle/>
          <a:p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 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Chị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ơi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bây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giờ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mấy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giờ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rồi</a:t>
            </a:r>
            <a:r>
              <a:rPr lang="fr-FR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?”</a:t>
            </a:r>
            <a:endParaRPr lang="fr-FR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16447792" y="5636253"/>
            <a:ext cx="6922214" cy="1235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17709" tIns="108855" rIns="217709" bIns="108855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sz="4400" b="1" dirty="0" err="1">
                <a:solidFill>
                  <a:srgbClr val="008E4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Không</a:t>
            </a:r>
            <a:r>
              <a:rPr lang="en-US" sz="4400" b="1" dirty="0">
                <a:solidFill>
                  <a:srgbClr val="008E4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008E4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đúng</a:t>
            </a:r>
            <a:r>
              <a:rPr lang="en-US" sz="4400" b="1" dirty="0">
                <a:solidFill>
                  <a:srgbClr val="008E4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4400" b="1" dirty="0" err="1">
                <a:solidFill>
                  <a:srgbClr val="008E4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không</a:t>
            </a:r>
            <a:r>
              <a:rPr lang="en-US" sz="4400" b="1" dirty="0">
                <a:solidFill>
                  <a:srgbClr val="008E4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008E4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sai</a:t>
            </a:r>
            <a:endParaRPr lang="en-US" sz="4400" b="1" dirty="0">
              <a:solidFill>
                <a:srgbClr val="008E4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16447792" y="7643372"/>
            <a:ext cx="6922214" cy="1235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17709" tIns="108855" rIns="217709" bIns="108855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sz="4400" b="1" dirty="0" err="1">
                <a:solidFill>
                  <a:srgbClr val="008E4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Không</a:t>
            </a:r>
            <a:r>
              <a:rPr lang="en-US" sz="4400" b="1" dirty="0">
                <a:solidFill>
                  <a:srgbClr val="008E4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008E4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đúng</a:t>
            </a:r>
            <a:r>
              <a:rPr lang="en-US" sz="4400" b="1" dirty="0">
                <a:solidFill>
                  <a:srgbClr val="008E4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4400" b="1" dirty="0" err="1">
                <a:solidFill>
                  <a:srgbClr val="008E4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không</a:t>
            </a:r>
            <a:r>
              <a:rPr lang="en-US" sz="4400" b="1" dirty="0">
                <a:solidFill>
                  <a:srgbClr val="008E4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008E4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sai</a:t>
            </a:r>
            <a:endParaRPr lang="en-US" sz="4400" b="1" dirty="0">
              <a:solidFill>
                <a:srgbClr val="008E4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16447792" y="9491507"/>
            <a:ext cx="6922214" cy="1235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17709" tIns="108855" rIns="217709" bIns="108855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sz="4400" b="1" dirty="0" err="1">
                <a:solidFill>
                  <a:srgbClr val="008E4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Không</a:t>
            </a:r>
            <a:r>
              <a:rPr lang="en-US" sz="4400" b="1" dirty="0">
                <a:solidFill>
                  <a:srgbClr val="008E4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008E4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đúng</a:t>
            </a:r>
            <a:r>
              <a:rPr lang="en-US" sz="4400" b="1" dirty="0">
                <a:solidFill>
                  <a:srgbClr val="008E4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4400" b="1" dirty="0" err="1">
                <a:solidFill>
                  <a:srgbClr val="008E4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không</a:t>
            </a:r>
            <a:r>
              <a:rPr lang="en-US" sz="4400" b="1" dirty="0">
                <a:solidFill>
                  <a:srgbClr val="008E4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008E4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sai</a:t>
            </a:r>
            <a:endParaRPr lang="en-US" sz="4400" b="1" dirty="0">
              <a:solidFill>
                <a:srgbClr val="008E4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3" name="AutoShape 16"/>
          <p:cNvSpPr>
            <a:spLocks noChangeArrowheads="1"/>
          </p:cNvSpPr>
          <p:nvPr/>
        </p:nvSpPr>
        <p:spPr bwMode="auto">
          <a:xfrm>
            <a:off x="9810508" y="10833487"/>
            <a:ext cx="705092" cy="1815180"/>
          </a:xfrm>
          <a:prstGeom prst="downArrow">
            <a:avLst>
              <a:gd name="adj1" fmla="val 50000"/>
              <a:gd name="adj2" fmla="val 25044"/>
            </a:avLst>
          </a:prstGeom>
          <a:solidFill>
            <a:srgbClr val="00B050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none" lIns="214281" tIns="111426" rIns="214281" bIns="111426" anchor="ctr"/>
          <a:lstStyle/>
          <a:p>
            <a:pPr eaLnBrk="0" hangingPunct="0"/>
            <a:endParaRPr lang="vi-VN"/>
          </a:p>
        </p:txBody>
      </p:sp>
      <p:sp>
        <p:nvSpPr>
          <p:cNvPr id="34" name="Text Box 18"/>
          <p:cNvSpPr txBox="1">
            <a:spLocks noChangeArrowheads="1"/>
          </p:cNvSpPr>
          <p:nvPr/>
        </p:nvSpPr>
        <p:spPr bwMode="auto">
          <a:xfrm>
            <a:off x="8025900" y="12634748"/>
            <a:ext cx="4242300" cy="90213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214281" tIns="111426" rIns="214281" bIns="111426">
            <a:spAutoFit/>
          </a:bodyPr>
          <a:lstStyle/>
          <a:p>
            <a:pPr algn="ctr" eaLnBrk="0" hangingPunct="0">
              <a:defRPr/>
            </a:pP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Mệnh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đề</a:t>
            </a:r>
            <a:endParaRPr lang="en-US" sz="44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5" name="AutoShape 16"/>
          <p:cNvSpPr>
            <a:spLocks noChangeArrowheads="1"/>
          </p:cNvSpPr>
          <p:nvPr/>
        </p:nvSpPr>
        <p:spPr bwMode="auto">
          <a:xfrm>
            <a:off x="15248778" y="11400302"/>
            <a:ext cx="707001" cy="1327802"/>
          </a:xfrm>
          <a:prstGeom prst="downArrow">
            <a:avLst>
              <a:gd name="adj1" fmla="val 50000"/>
              <a:gd name="adj2" fmla="val 25044"/>
            </a:avLst>
          </a:prstGeom>
          <a:solidFill>
            <a:srgbClr val="00B050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none" lIns="214281" tIns="111426" rIns="214281" bIns="111426" anchor="ctr"/>
          <a:lstStyle/>
          <a:p>
            <a:pPr eaLnBrk="0" hangingPunct="0"/>
            <a:endParaRPr lang="vi-VN"/>
          </a:p>
        </p:txBody>
      </p:sp>
      <p:sp>
        <p:nvSpPr>
          <p:cNvPr id="36" name="Text Box 18"/>
          <p:cNvSpPr txBox="1">
            <a:spLocks noChangeArrowheads="1"/>
          </p:cNvSpPr>
          <p:nvPr/>
        </p:nvSpPr>
        <p:spPr bwMode="auto">
          <a:xfrm>
            <a:off x="13393480" y="12657090"/>
            <a:ext cx="8801335" cy="90213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214281" tIns="111426" rIns="214281" bIns="111426">
            <a:spAutoFit/>
          </a:bodyPr>
          <a:lstStyle/>
          <a:p>
            <a:pPr algn="ctr" eaLnBrk="0" hangingPunct="0">
              <a:defRPr/>
            </a:pP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Không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phải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Mệnh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đề</a:t>
            </a:r>
            <a:endParaRPr lang="en-US" sz="44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16447792" y="11299833"/>
            <a:ext cx="6922214" cy="1235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17709" tIns="108855" rIns="217709" bIns="108855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sz="4400" b="1" dirty="0" err="1">
                <a:solidFill>
                  <a:srgbClr val="008E4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Không</a:t>
            </a:r>
            <a:r>
              <a:rPr lang="en-US" sz="4400" b="1" dirty="0">
                <a:solidFill>
                  <a:srgbClr val="008E4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008E4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đúng</a:t>
            </a:r>
            <a:r>
              <a:rPr lang="en-US" sz="4400" b="1" dirty="0">
                <a:solidFill>
                  <a:srgbClr val="008E4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4400" b="1" dirty="0" err="1">
                <a:solidFill>
                  <a:srgbClr val="008E4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không</a:t>
            </a:r>
            <a:r>
              <a:rPr lang="en-US" sz="4400" b="1" dirty="0">
                <a:solidFill>
                  <a:srgbClr val="008E4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008E4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sai</a:t>
            </a:r>
            <a:endParaRPr lang="en-US" sz="4400" b="1" dirty="0">
              <a:solidFill>
                <a:srgbClr val="008E4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83699" y="2936405"/>
            <a:ext cx="22699730" cy="1780536"/>
            <a:chOff x="721799" y="1603075"/>
            <a:chExt cx="22602713" cy="1780536"/>
          </a:xfrm>
        </p:grpSpPr>
        <p:grpSp>
          <p:nvGrpSpPr>
            <p:cNvPr id="39" name="Group 54"/>
            <p:cNvGrpSpPr/>
            <p:nvPr/>
          </p:nvGrpSpPr>
          <p:grpSpPr>
            <a:xfrm>
              <a:off x="721799" y="1603075"/>
              <a:ext cx="22602713" cy="1780536"/>
              <a:chOff x="1268078" y="3405486"/>
              <a:chExt cx="22602713" cy="1780536"/>
            </a:xfrm>
          </p:grpSpPr>
          <p:sp>
            <p:nvSpPr>
              <p:cNvPr id="40" name="Rounded Rectangle 39"/>
              <p:cNvSpPr/>
              <p:nvPr/>
            </p:nvSpPr>
            <p:spPr>
              <a:xfrm>
                <a:off x="1532360" y="3579402"/>
                <a:ext cx="22338431" cy="1606620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41" name="Group 67"/>
              <p:cNvGrpSpPr/>
              <p:nvPr/>
            </p:nvGrpSpPr>
            <p:grpSpPr>
              <a:xfrm>
                <a:off x="1268078" y="3405486"/>
                <a:ext cx="3251532" cy="940513"/>
                <a:chOff x="1311958" y="3405486"/>
                <a:chExt cx="3251532" cy="940513"/>
              </a:xfrm>
            </p:grpSpPr>
            <p:sp>
              <p:nvSpPr>
                <p:cNvPr id="42" name="Freeform 20"/>
                <p:cNvSpPr>
                  <a:spLocks/>
                </p:cNvSpPr>
                <p:nvPr/>
              </p:nvSpPr>
              <p:spPr bwMode="auto">
                <a:xfrm rot="5400000">
                  <a:off x="2921386" y="2671082"/>
                  <a:ext cx="793396" cy="2490813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2250671" y="3527166"/>
                  <a:ext cx="2231701" cy="800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6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Ví</a:t>
                  </a:r>
                  <a:r>
                    <a:rPr lang="en-US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6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dụ</a:t>
                  </a:r>
                  <a:r>
                    <a:rPr lang="en-US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vi-VN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</a:t>
                  </a:r>
                  <a:endPara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44" name="Group 70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45" name="Rectangle 44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6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3" name="TextBox 2"/>
            <p:cNvSpPr txBox="1"/>
            <p:nvPr/>
          </p:nvSpPr>
          <p:spPr>
            <a:xfrm>
              <a:off x="4267200" y="2097670"/>
              <a:ext cx="9144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Các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câu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sau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đúng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hay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sai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?</a:t>
              </a:r>
              <a:endParaRPr lang="vi-VN" sz="4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3"/>
              <p:cNvSpPr>
                <a:spLocks noChangeArrowheads="1"/>
              </p:cNvSpPr>
              <p:nvPr/>
            </p:nvSpPr>
            <p:spPr bwMode="auto">
              <a:xfrm>
                <a:off x="1139286" y="7804130"/>
                <a:ext cx="4222181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r>
                  <a:rPr lang="fr-FR" sz="48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8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   </a:t>
                </a:r>
                <a14:m>
                  <m:oMath xmlns:m="http://schemas.openxmlformats.org/officeDocument/2006/math">
                    <m:r>
                      <a:rPr lang="fr-FR" sz="4800" b="1" i="1" dirty="0" smtClean="0">
                        <a:solidFill>
                          <a:schemeClr val="tx1"/>
                        </a:solidFill>
                        <a:latin typeface="Cambria Math"/>
                        <a:sym typeface="Symbol"/>
                      </a:rPr>
                      <m:t>𝟑</m:t>
                    </m:r>
                    <m:r>
                      <a:rPr lang="fr-FR" sz="4800" b="1" i="1" dirty="0" smtClean="0">
                        <a:solidFill>
                          <a:schemeClr val="tx1"/>
                        </a:solidFill>
                        <a:latin typeface="Cambria Math"/>
                        <a:sym typeface="Symbol"/>
                      </a:rPr>
                      <m:t> &lt;</m:t>
                    </m:r>
                    <m:r>
                      <a:rPr lang="fr-FR" sz="4800" b="1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sym typeface="Symbol"/>
                      </a:rPr>
                      <m:t>𝝅</m:t>
                    </m:r>
                    <m:r>
                      <a:rPr lang="en-US" sz="4800" b="1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sym typeface="Symbol"/>
                      </a:rPr>
                      <m:t>&lt;</m:t>
                    </m:r>
                    <m:r>
                      <a:rPr lang="en-US" sz="4800" b="1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sym typeface="Symbol"/>
                      </a:rPr>
                      <m:t>𝟒</m:t>
                    </m:r>
                    <m:r>
                      <a:rPr lang="en-US" sz="4800" b="1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sym typeface="Symbol"/>
                      </a:rPr>
                      <m:t>.</m:t>
                    </m:r>
                  </m:oMath>
                </a14:m>
                <a:endParaRPr lang="en-US" sz="48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0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39286" y="7804130"/>
                <a:ext cx="4222181" cy="830997"/>
              </a:xfrm>
              <a:prstGeom prst="rect">
                <a:avLst/>
              </a:prstGeom>
              <a:blipFill>
                <a:blip r:embed="rId6"/>
                <a:stretch>
                  <a:fillRect l="-2453" t="-16788" b="-3722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245662" y="12783057"/>
            <a:ext cx="74714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Vậy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mệnh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đề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gì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</a:p>
        </p:txBody>
      </p:sp>
      <p:grpSp>
        <p:nvGrpSpPr>
          <p:cNvPr id="71" name="Group 70"/>
          <p:cNvGrpSpPr/>
          <p:nvPr/>
        </p:nvGrpSpPr>
        <p:grpSpPr>
          <a:xfrm>
            <a:off x="325435" y="1931840"/>
            <a:ext cx="19202401" cy="830997"/>
            <a:chOff x="168274" y="1892299"/>
            <a:chExt cx="19202401" cy="830995"/>
          </a:xfrm>
        </p:grpSpPr>
        <p:sp>
          <p:nvSpPr>
            <p:cNvPr id="72" name="Rounded Rectangle 7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MỆNH ĐỀ. MỆNH ĐỀ CHỨA BIẾN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759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203" grpId="0"/>
      <p:bldP spid="29703" grpId="0"/>
      <p:bldP spid="19" grpId="0"/>
      <p:bldP spid="20" grpId="0"/>
      <p:bldP spid="21" grpId="0"/>
      <p:bldP spid="22" grpId="0"/>
      <p:bldP spid="29704" grpId="0"/>
      <p:bldP spid="26" grpId="0"/>
      <p:bldP spid="27" grpId="0"/>
      <p:bldP spid="28" grpId="0"/>
      <p:bldP spid="29" grpId="0"/>
      <p:bldP spid="31" grpId="0"/>
      <p:bldP spid="32" grpId="0"/>
      <p:bldP spid="33" grpId="0" animBg="1"/>
      <p:bldP spid="34" grpId="0"/>
      <p:bldP spid="35" grpId="0" animBg="1"/>
      <p:bldP spid="36" grpId="0"/>
      <p:bldP spid="37" grpId="0"/>
      <p:bldP spid="70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32666" y="1847400"/>
            <a:ext cx="22460788" cy="6754328"/>
            <a:chOff x="1339699" y="3480127"/>
            <a:chExt cx="22460788" cy="6754328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339699" y="3486539"/>
              <a:ext cx="22460788" cy="6747916"/>
              <a:chOff x="1339699" y="3486539"/>
              <a:chExt cx="22460788" cy="6747916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339699" y="3696072"/>
                <a:ext cx="22460788" cy="6538383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9152197" y="3486539"/>
                <a:ext cx="9518389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990169" y="3528000"/>
                <a:ext cx="825738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TRẮC NGHIỆM</a:t>
                </a:r>
                <a:endParaRPr lang="vi-VN" sz="5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19325" y="2962677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804051" y="1848439"/>
              <a:ext cx="1283801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Câu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2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926046" y="3101400"/>
            <a:ext cx="22366912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200000"/>
              </a:lnSpc>
            </a:pP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  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Mệnh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đề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nào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sau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đây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phủ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định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mệnh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đề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>
              <a:lnSpc>
                <a:spcPct val="200000"/>
              </a:lnSpc>
            </a:pP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   “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Mọi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động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vật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đều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di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chuyển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”.</a:t>
            </a:r>
            <a:endParaRPr lang="vi-VN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>
              <a:lnSpc>
                <a:spcPct val="200000"/>
              </a:lnSpc>
              <a:buAutoNum type="alphaUcPeriod"/>
            </a:pP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Mọi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động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vật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đều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không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di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chuyển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	 </a:t>
            </a:r>
            <a:r>
              <a:rPr lang="pt-B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ít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nhất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động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vật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di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chuyển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lnSpc>
                <a:spcPct val="200000"/>
              </a:lnSpc>
            </a:pPr>
            <a:r>
              <a:rPr lang="pt-B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 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Mọi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động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vật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đều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đứng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yên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       </a:t>
            </a:r>
            <a:r>
              <a:rPr lang="pt-B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ít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nhất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động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vật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không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di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chuyển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endParaRPr lang="vi-VN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0" name="Group 10"/>
          <p:cNvGrpSpPr/>
          <p:nvPr/>
        </p:nvGrpSpPr>
        <p:grpSpPr>
          <a:xfrm>
            <a:off x="1006620" y="8921766"/>
            <a:ext cx="22347506" cy="4109696"/>
            <a:chOff x="1270511" y="5867400"/>
            <a:chExt cx="22347506" cy="4546685"/>
          </a:xfrm>
        </p:grpSpPr>
        <p:sp>
          <p:nvSpPr>
            <p:cNvPr id="31" name="Rounded Rectangle 30"/>
            <p:cNvSpPr/>
            <p:nvPr/>
          </p:nvSpPr>
          <p:spPr>
            <a:xfrm>
              <a:off x="1272210" y="6139011"/>
              <a:ext cx="22345807" cy="427507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70511" y="5867400"/>
              <a:ext cx="3568119" cy="885307"/>
              <a:chOff x="1224541" y="6305967"/>
              <a:chExt cx="3568119" cy="885307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296330" y="6305967"/>
                <a:ext cx="2053767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7" name="Rectangle 36"/>
          <p:cNvSpPr/>
          <p:nvPr/>
        </p:nvSpPr>
        <p:spPr>
          <a:xfrm>
            <a:off x="4329368" y="9385524"/>
            <a:ext cx="16875778" cy="3187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Phủ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định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“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mọi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”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“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ít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nhất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”.</a:t>
            </a:r>
            <a:endParaRPr lang="vi-VN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Phủ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định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“di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chuyển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”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“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không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di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chuyển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”.</a:t>
            </a:r>
          </a:p>
          <a:p>
            <a:pPr marL="457200" indent="-4572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Chọn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D.</a:t>
            </a:r>
            <a:endParaRPr lang="vi-VN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Oval 5"/>
          <p:cNvSpPr>
            <a:spLocks noChangeArrowheads="1"/>
          </p:cNvSpPr>
          <p:nvPr/>
        </p:nvSpPr>
        <p:spPr bwMode="auto">
          <a:xfrm>
            <a:off x="10210800" y="7332734"/>
            <a:ext cx="1352907" cy="1277866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lnSpc>
                <a:spcPct val="200000"/>
              </a:lnSpc>
            </a:pPr>
            <a:endParaRPr lang="vi-VN" sz="4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84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A6C91E81-285C-4F21-BD02-2BB035A9FE1D}"/>
              </a:ext>
            </a:extLst>
          </p:cNvPr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531" name="Picture 27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810" y="11426827"/>
            <a:ext cx="4614333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0" name="Picture 26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277" y="10937876"/>
            <a:ext cx="3175000" cy="1355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9" name="Picture 25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311" y="6988176"/>
            <a:ext cx="4169832" cy="5318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8" name="Picture 24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3577" y="10083800"/>
            <a:ext cx="5283200" cy="127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7" name="Picture 23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9875" y="9636127"/>
            <a:ext cx="4288368" cy="1273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6" name="Picture 22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043" y="9553577"/>
            <a:ext cx="9156699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5" name="Picture 21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877" y="8928100"/>
            <a:ext cx="12335933" cy="1565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4" name="Picture 20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311" y="6988176"/>
            <a:ext cx="5799667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3" name="Picture 19" descr="Cov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5275" y="8232776"/>
            <a:ext cx="5355168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2" name="Picture 18" descr="Cov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5277" y="7661276"/>
            <a:ext cx="5126568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1" name="Picture 17" descr="Cove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843" y="7137401"/>
            <a:ext cx="12293600" cy="2079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0" name="Picture 16" descr="Cov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809" y="6959600"/>
            <a:ext cx="9262533" cy="115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Picture 14" descr="Cove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310" y="6975476"/>
            <a:ext cx="4944533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Picture 13" descr="Cove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144" y="4521200"/>
            <a:ext cx="16319501" cy="187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12" descr="Cover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2876" y="4175126"/>
            <a:ext cx="342053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11" descr="Cover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2877" y="3521077"/>
            <a:ext cx="375073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142" y="3705226"/>
            <a:ext cx="9740901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977" y="4371976"/>
            <a:ext cx="6125632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777" y="1882776"/>
            <a:ext cx="10227733" cy="1012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075" y="1143000"/>
            <a:ext cx="10672235" cy="179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778" y="1946276"/>
            <a:ext cx="11472333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978" y="1851026"/>
            <a:ext cx="4373032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942" y="6473827"/>
            <a:ext cx="229023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7" name="Group 46"/>
          <p:cNvGrpSpPr/>
          <p:nvPr/>
        </p:nvGrpSpPr>
        <p:grpSpPr>
          <a:xfrm>
            <a:off x="8710613" y="0"/>
            <a:ext cx="6962774" cy="960438"/>
            <a:chOff x="13477876" y="4114800"/>
            <a:chExt cx="6962774" cy="960438"/>
          </a:xfrm>
        </p:grpSpPr>
        <p:sp>
          <p:nvSpPr>
            <p:cNvPr id="48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49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0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1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2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4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5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6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7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8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9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0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1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2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3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4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5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6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7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8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9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0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1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2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3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4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5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0697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1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42999" y="1778782"/>
            <a:ext cx="22124734" cy="11506200"/>
            <a:chOff x="2177989" y="3480127"/>
            <a:chExt cx="20961801" cy="10499213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177989" y="3486537"/>
              <a:ext cx="20961801" cy="10492803"/>
              <a:chOff x="2177989" y="3486537"/>
              <a:chExt cx="20961801" cy="10492803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2177989" y="3683528"/>
                <a:ext cx="20961801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8273899" y="3486537"/>
                <a:ext cx="11353800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431188" y="3629270"/>
                <a:ext cx="8081995" cy="802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838200" y="3352800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568789" y="1848439"/>
              <a:ext cx="1754328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</a:t>
              </a:r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1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/9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623433A-9FEE-44D0-BEEF-D7F2D9756AA4}"/>
              </a:ext>
            </a:extLst>
          </p:cNvPr>
          <p:cNvSpPr/>
          <p:nvPr/>
        </p:nvSpPr>
        <p:spPr>
          <a:xfrm>
            <a:off x="1142999" y="4772561"/>
            <a:ext cx="2157054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Trong các câu sau, câu nào là mệnh đề, câu nào là mệnh đề chứa biến?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="" xmlns:a16="http://schemas.microsoft.com/office/drawing/2014/main" id="{3B322E7F-A0C0-40A9-B1F9-E8F66FC2864F}"/>
                  </a:ext>
                </a:extLst>
              </p:cNvPr>
              <p:cNvSpPr/>
              <p:nvPr/>
            </p:nvSpPr>
            <p:spPr>
              <a:xfrm>
                <a:off x="1943256" y="5943600"/>
                <a:ext cx="3451586" cy="8253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a, 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𝟕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B322E7F-A0C0-40A9-B1F9-E8F66FC286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3256" y="5943600"/>
                <a:ext cx="3451586" cy="825354"/>
              </a:xfrm>
              <a:prstGeom prst="rect">
                <a:avLst/>
              </a:prstGeom>
              <a:blipFill>
                <a:blip r:embed="rId2"/>
                <a:stretch>
                  <a:fillRect l="-7244" t="-8889" b="-3407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="" xmlns:a16="http://schemas.microsoft.com/office/drawing/2014/main" id="{76FA0F95-BAA8-4BCD-BA2F-97F6DC7739FD}"/>
                  </a:ext>
                </a:extLst>
              </p:cNvPr>
              <p:cNvSpPr/>
              <p:nvPr/>
            </p:nvSpPr>
            <p:spPr>
              <a:xfrm>
                <a:off x="12228505" y="6019800"/>
                <a:ext cx="3291286" cy="8253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b,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6FA0F95-BAA8-4BCD-BA2F-97F6DC7739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8505" y="6019800"/>
                <a:ext cx="3291286" cy="825354"/>
              </a:xfrm>
              <a:prstGeom prst="rect">
                <a:avLst/>
              </a:prstGeom>
              <a:blipFill>
                <a:blip r:embed="rId3"/>
                <a:stretch>
                  <a:fillRect l="-7593" t="-9630" b="-3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="" xmlns:a16="http://schemas.microsoft.com/office/drawing/2014/main" id="{EC025539-EC1C-4005-845B-3E08EF0999FE}"/>
                  </a:ext>
                </a:extLst>
              </p:cNvPr>
              <p:cNvSpPr/>
              <p:nvPr/>
            </p:nvSpPr>
            <p:spPr>
              <a:xfrm>
                <a:off x="1943256" y="7010400"/>
                <a:ext cx="3233578" cy="8253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c,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EC025539-EC1C-4005-845B-3E08EF0999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3256" y="7010400"/>
                <a:ext cx="3233578" cy="825354"/>
              </a:xfrm>
              <a:prstGeom prst="rect">
                <a:avLst/>
              </a:prstGeom>
              <a:blipFill>
                <a:blip r:embed="rId4"/>
                <a:stretch>
                  <a:fillRect l="-7736" t="-8889" b="-3407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="" xmlns:a16="http://schemas.microsoft.com/office/drawing/2014/main" id="{BA0DB3CD-2032-453E-B3CD-63907A8252A1}"/>
                  </a:ext>
                </a:extLst>
              </p:cNvPr>
              <p:cNvSpPr/>
              <p:nvPr/>
            </p:nvSpPr>
            <p:spPr>
              <a:xfrm>
                <a:off x="12211902" y="7086600"/>
                <a:ext cx="3676263" cy="8905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nl-NL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d,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rad>
                    <m:r>
                      <a:rPr lang="en-US" sz="4400" b="1" i="1" smtClean="0">
                        <a:effectLst/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400" b="1" i="1" smtClean="0">
                        <a:effectLst/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A0DB3CD-2032-453E-B3CD-63907A8252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11902" y="7086600"/>
                <a:ext cx="3676263" cy="890565"/>
              </a:xfrm>
              <a:prstGeom prst="rect">
                <a:avLst/>
              </a:prstGeom>
              <a:blipFill rotWithShape="1">
                <a:blip r:embed="rId5"/>
                <a:stretch>
                  <a:fillRect l="-6633" t="-1370" r="-10282" b="-301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1CCADED-1BF5-4BD3-9104-1CD8D44084F7}"/>
              </a:ext>
            </a:extLst>
          </p:cNvPr>
          <p:cNvSpPr/>
          <p:nvPr/>
        </p:nvSpPr>
        <p:spPr>
          <a:xfrm>
            <a:off x="11145880" y="8283714"/>
            <a:ext cx="20922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000" b="1" dirty="0">
              <a:solidFill>
                <a:srgbClr val="0999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DFEE83AB-51EE-47EE-B762-7AC2AF216A38}"/>
              </a:ext>
            </a:extLst>
          </p:cNvPr>
          <p:cNvSpPr/>
          <p:nvPr/>
        </p:nvSpPr>
        <p:spPr>
          <a:xfrm>
            <a:off x="2095656" y="9004446"/>
            <a:ext cx="4671472" cy="8175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nl-NL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a, d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nl-NL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mệnh đề 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E136165B-0723-4975-8E25-822158A6B163}"/>
              </a:ext>
            </a:extLst>
          </p:cNvPr>
          <p:cNvSpPr/>
          <p:nvPr/>
        </p:nvSpPr>
        <p:spPr>
          <a:xfrm>
            <a:off x="2095656" y="10680846"/>
            <a:ext cx="7747634" cy="8175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nl-NL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b, c 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nl-NL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mệnh đề chứa biến 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77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31" grpId="0"/>
      <p:bldP spid="33" grpId="0"/>
      <p:bldP spid="9" grpId="0"/>
      <p:bldP spid="28" grpId="0"/>
      <p:bldP spid="3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38698" y="1905000"/>
            <a:ext cx="23110482" cy="11734800"/>
            <a:chOff x="1523540" y="3480127"/>
            <a:chExt cx="21684885" cy="10511757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523540" y="3486537"/>
              <a:ext cx="21684885" cy="10505347"/>
              <a:chOff x="1523540" y="3486537"/>
              <a:chExt cx="21684885" cy="10505347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523540" y="3696072"/>
                <a:ext cx="21684885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8273899" y="3486537"/>
                <a:ext cx="11353800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340699" y="3678236"/>
                <a:ext cx="7227597" cy="6892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25356" y="3472447"/>
            <a:ext cx="4327643" cy="1632949"/>
            <a:chOff x="534987" y="1647869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50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9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3"/>
              <a:ext cx="582199" cy="537962"/>
              <a:chOff x="7440266" y="3398551"/>
              <a:chExt cx="757238" cy="76518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63"/>
                <a:ext cx="344488" cy="344488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85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3" y="3717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51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568790" y="1848443"/>
              <a:ext cx="1754328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2/9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ACD06054-8443-4578-AA38-F084E617AC39}"/>
              </a:ext>
            </a:extLst>
          </p:cNvPr>
          <p:cNvSpPr/>
          <p:nvPr/>
        </p:nvSpPr>
        <p:spPr>
          <a:xfrm>
            <a:off x="1523999" y="4754259"/>
            <a:ext cx="22228023" cy="817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Xét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mệnh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mệnh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phủ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="" xmlns:a16="http://schemas.microsoft.com/office/drawing/2014/main" id="{33B32842-8A89-477E-B98C-BB7803B73E4F}"/>
                  </a:ext>
                </a:extLst>
              </p:cNvPr>
              <p:cNvSpPr/>
              <p:nvPr/>
            </p:nvSpPr>
            <p:spPr>
              <a:xfrm>
                <a:off x="1523999" y="6019800"/>
                <a:ext cx="9613529" cy="8253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a, </a:t>
                </a:r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 đề  “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𝟏𝟕𝟗𝟒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chia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hết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”</a:t>
                </a: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3B32842-8A89-477E-B98C-BB7803B73E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999" y="6019800"/>
                <a:ext cx="9613529" cy="825354"/>
              </a:xfrm>
              <a:prstGeom prst="rect">
                <a:avLst/>
              </a:prstGeom>
              <a:blipFill>
                <a:blip r:embed="rId2"/>
                <a:stretch>
                  <a:fillRect l="-2536" t="-9630" r="-1585" b="-3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="" xmlns:a16="http://schemas.microsoft.com/office/drawing/2014/main" id="{2E6B0CCA-0DA9-4C44-A582-D107002AAD8B}"/>
                  </a:ext>
                </a:extLst>
              </p:cNvPr>
              <p:cNvSpPr/>
              <p:nvPr/>
            </p:nvSpPr>
            <p:spPr>
              <a:xfrm>
                <a:off x="2053809" y="9233046"/>
                <a:ext cx="13731644" cy="8253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 đề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phủ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“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𝟏𝟕𝟗𝟒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chia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hết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”.</a:t>
                </a: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2E6B0CCA-0DA9-4C44-A582-D107002AAD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3809" y="9233046"/>
                <a:ext cx="13731644" cy="825354"/>
              </a:xfrm>
              <a:prstGeom prst="rect">
                <a:avLst/>
              </a:prstGeom>
              <a:blipFill>
                <a:blip r:embed="rId3"/>
                <a:stretch>
                  <a:fillRect l="-1821" t="-9630" r="-888" b="-3407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="" xmlns:a16="http://schemas.microsoft.com/office/drawing/2014/main" id="{4DFAF051-2143-4713-8ABA-2044CA6AB780}"/>
                  </a:ext>
                </a:extLst>
              </p:cNvPr>
              <p:cNvSpPr/>
              <p:nvPr/>
            </p:nvSpPr>
            <p:spPr>
              <a:xfrm>
                <a:off x="12148727" y="6019800"/>
                <a:ext cx="9720673" cy="8863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b, </a:t>
                </a:r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 đề  “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hữu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tỉ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”</a:t>
                </a: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4DFAF051-2143-4713-8ABA-2044CA6AB7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8727" y="6019800"/>
                <a:ext cx="9720673" cy="886333"/>
              </a:xfrm>
              <a:prstGeom prst="rect">
                <a:avLst/>
              </a:prstGeom>
              <a:blipFill>
                <a:blip r:embed="rId4"/>
                <a:stretch>
                  <a:fillRect l="-2571" t="-2069" b="-3103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="" xmlns:a16="http://schemas.microsoft.com/office/drawing/2014/main" id="{DEEA1190-6168-4AAE-8E1C-FD36EB6B7135}"/>
                  </a:ext>
                </a:extLst>
              </p:cNvPr>
              <p:cNvSpPr/>
              <p:nvPr/>
            </p:nvSpPr>
            <p:spPr>
              <a:xfrm>
                <a:off x="2053809" y="11415400"/>
                <a:ext cx="14100591" cy="8863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 đề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phủ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 </a:t>
                </a:r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“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hữu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tỉ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”  .</a:t>
                </a: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DEEA1190-6168-4AAE-8E1C-FD36EB6B71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3809" y="11415400"/>
                <a:ext cx="14100591" cy="886333"/>
              </a:xfrm>
              <a:prstGeom prst="rect">
                <a:avLst/>
              </a:prstGeom>
              <a:blipFill>
                <a:blip r:embed="rId5"/>
                <a:stretch>
                  <a:fillRect l="-1773" t="-2069" r="-778" b="-317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9B15718F-0221-4A4C-9F63-D852C334C7D2}"/>
              </a:ext>
            </a:extLst>
          </p:cNvPr>
          <p:cNvSpPr/>
          <p:nvPr/>
        </p:nvSpPr>
        <p:spPr>
          <a:xfrm>
            <a:off x="11145880" y="7086600"/>
            <a:ext cx="20922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000" b="1" dirty="0">
              <a:solidFill>
                <a:srgbClr val="0999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D0A8FF50-AAC6-40CC-877A-80D0291B6595}"/>
              </a:ext>
            </a:extLst>
          </p:cNvPr>
          <p:cNvSpPr/>
          <p:nvPr/>
        </p:nvSpPr>
        <p:spPr>
          <a:xfrm>
            <a:off x="2053809" y="8131314"/>
            <a:ext cx="46009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a, </a:t>
            </a:r>
            <a:r>
              <a:rPr lang="nl-NL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Mệnh đề đúng </a:t>
            </a:r>
            <a:endParaRPr lang="vi-VN" dirty="0"/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DA201543-340A-45A1-B438-89574CA580E8}"/>
              </a:ext>
            </a:extLst>
          </p:cNvPr>
          <p:cNvSpPr/>
          <p:nvPr/>
        </p:nvSpPr>
        <p:spPr>
          <a:xfrm>
            <a:off x="2053809" y="10439400"/>
            <a:ext cx="42578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b, </a:t>
            </a:r>
            <a:r>
              <a:rPr lang="nl-NL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Mệnh đề sai</a:t>
            </a:r>
            <a:endParaRPr lang="vi-VN" sz="4400" dirty="0"/>
          </a:p>
        </p:txBody>
      </p:sp>
    </p:spTree>
    <p:extLst>
      <p:ext uri="{BB962C8B-B14F-4D97-AF65-F5344CB8AC3E}">
        <p14:creationId xmlns:p14="http://schemas.microsoft.com/office/powerpoint/2010/main" val="3894698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4" grpId="0"/>
      <p:bldP spid="38" grpId="0"/>
      <p:bldP spid="40" grpId="0"/>
      <p:bldP spid="28" grpId="0"/>
      <p:bldP spid="9" grpId="0"/>
      <p:bldP spid="2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03423" y="1905000"/>
            <a:ext cx="22848600" cy="10968957"/>
            <a:chOff x="1339699" y="3480127"/>
            <a:chExt cx="21868726" cy="10511757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339699" y="3486537"/>
              <a:ext cx="21868726" cy="10505347"/>
              <a:chOff x="1339699" y="3486537"/>
              <a:chExt cx="21868726" cy="10505347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339699" y="3696072"/>
                <a:ext cx="21868726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8273899" y="3486537"/>
                <a:ext cx="11353800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340699" y="3543554"/>
                <a:ext cx="9017137" cy="884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5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5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25356" y="3200398"/>
            <a:ext cx="4327643" cy="1534330"/>
            <a:chOff x="534987" y="1451890"/>
            <a:chExt cx="3113447" cy="1105293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33572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451890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568790" y="1652464"/>
              <a:ext cx="1754328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2/9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ACD06054-8443-4578-AA38-F084E617AC39}"/>
              </a:ext>
            </a:extLst>
          </p:cNvPr>
          <p:cNvSpPr/>
          <p:nvPr/>
        </p:nvSpPr>
        <p:spPr>
          <a:xfrm>
            <a:off x="1783359" y="4754259"/>
            <a:ext cx="20650200" cy="1717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Xét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tính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đúng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sai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mỗi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mệnh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đề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sau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phát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biểu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mệnh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đề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phủ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định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nó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="" xmlns:a16="http://schemas.microsoft.com/office/drawing/2014/main" id="{DAFFA63D-52A6-4458-9C79-BAE1F3C560D1}"/>
                  </a:ext>
                </a:extLst>
              </p:cNvPr>
              <p:cNvSpPr/>
              <p:nvPr/>
            </p:nvSpPr>
            <p:spPr>
              <a:xfrm>
                <a:off x="1783359" y="6781800"/>
                <a:ext cx="11511806" cy="8253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c, </a:t>
                </a:r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 đề  “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𝝅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𝟏𝟓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” 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AFFA63D-52A6-4458-9C79-BAE1F3C560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3359" y="6781800"/>
                <a:ext cx="11511806" cy="825354"/>
              </a:xfrm>
              <a:prstGeom prst="rect">
                <a:avLst/>
              </a:prstGeom>
              <a:blipFill>
                <a:blip r:embed="rId2"/>
                <a:stretch>
                  <a:fillRect l="-2172" t="-9630" r="-1271" b="-3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="" xmlns:a16="http://schemas.microsoft.com/office/drawing/2014/main" id="{B4DC8F68-18E7-4A29-8333-BBAFEB23989B}"/>
                  </a:ext>
                </a:extLst>
              </p:cNvPr>
              <p:cNvSpPr/>
              <p:nvPr/>
            </p:nvSpPr>
            <p:spPr>
              <a:xfrm>
                <a:off x="1783359" y="8233882"/>
                <a:ext cx="9354164" cy="8253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 đề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phủ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 </a:t>
                </a:r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“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𝝅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𝟏𝟓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”  .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4DC8F68-18E7-4A29-8333-BBAFEB2398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3359" y="8233882"/>
                <a:ext cx="9354164" cy="825354"/>
              </a:xfrm>
              <a:prstGeom prst="rect">
                <a:avLst/>
              </a:prstGeom>
              <a:blipFill>
                <a:blip r:embed="rId3"/>
                <a:stretch>
                  <a:fillRect l="-2673" t="-9630" r="-1695" b="-3407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="" xmlns:a16="http://schemas.microsoft.com/office/drawing/2014/main" id="{BF68F778-0011-411A-96B8-555F0A6B4DA5}"/>
                  </a:ext>
                </a:extLst>
              </p:cNvPr>
              <p:cNvSpPr/>
              <p:nvPr/>
            </p:nvSpPr>
            <p:spPr>
              <a:xfrm>
                <a:off x="1783359" y="9685964"/>
                <a:ext cx="11128752" cy="8253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d, </a:t>
                </a:r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 đề “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𝟏𝟐𝟓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”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BF68F778-0011-411A-96B8-555F0A6B4D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3359" y="9685964"/>
                <a:ext cx="11128752" cy="825354"/>
              </a:xfrm>
              <a:prstGeom prst="rect">
                <a:avLst/>
              </a:prstGeom>
              <a:blipFill>
                <a:blip r:embed="rId4"/>
                <a:stretch>
                  <a:fillRect l="-2247" t="-9630" r="-1260" b="-3407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="" xmlns:a16="http://schemas.microsoft.com/office/drawing/2014/main" id="{CAC26DB8-AC66-4963-A150-90A06C78A77A}"/>
                  </a:ext>
                </a:extLst>
              </p:cNvPr>
              <p:cNvSpPr/>
              <p:nvPr/>
            </p:nvSpPr>
            <p:spPr>
              <a:xfrm>
                <a:off x="1783359" y="11138046"/>
                <a:ext cx="8663334" cy="8253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phủ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𝟏𝟐𝟓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CAC26DB8-AC66-4963-A150-90A06C78A7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3359" y="11138046"/>
                <a:ext cx="8663334" cy="825354"/>
              </a:xfrm>
              <a:prstGeom prst="rect">
                <a:avLst/>
              </a:prstGeom>
              <a:blipFill>
                <a:blip r:embed="rId5"/>
                <a:stretch>
                  <a:fillRect l="-2885" t="-8824" r="-1900" b="-3308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4332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  <p:bldP spid="13" grpId="0"/>
      <p:bldP spid="3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38697" y="1828801"/>
            <a:ext cx="22819947" cy="11506200"/>
            <a:chOff x="1435586" y="3480127"/>
            <a:chExt cx="21772839" cy="10511757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435586" y="3486537"/>
              <a:ext cx="21772839" cy="10505347"/>
              <a:chOff x="1435586" y="3486537"/>
              <a:chExt cx="21772839" cy="10505347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435586" y="3696072"/>
                <a:ext cx="21772839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8273899" y="3486537"/>
                <a:ext cx="11353800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408461" y="3635887"/>
                <a:ext cx="839043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25356" y="3472448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568791" y="1848439"/>
              <a:ext cx="1754328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3/9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="" xmlns:a16="http://schemas.microsoft.com/office/drawing/2014/main" id="{0EBA0DA2-BD46-43C8-8ACA-135A92AA975D}"/>
                  </a:ext>
                </a:extLst>
              </p:cNvPr>
              <p:cNvSpPr/>
              <p:nvPr/>
            </p:nvSpPr>
            <p:spPr>
              <a:xfrm>
                <a:off x="1453617" y="5202945"/>
                <a:ext cx="20955803" cy="8253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chia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chia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𝑎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EBA0DA2-BD46-43C8-8ACA-135A92AA97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3617" y="5202945"/>
                <a:ext cx="20955803" cy="825354"/>
              </a:xfrm>
              <a:prstGeom prst="rect">
                <a:avLst/>
              </a:prstGeom>
              <a:blipFill>
                <a:blip r:embed="rId2"/>
                <a:stretch>
                  <a:fillRect l="-378" t="-9630" b="-3407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="" xmlns:a16="http://schemas.microsoft.com/office/drawing/2014/main" id="{4B5E5538-8DE8-4EC3-9C70-746BF33A093D}"/>
                  </a:ext>
                </a:extLst>
              </p:cNvPr>
              <p:cNvSpPr/>
              <p:nvPr/>
            </p:nvSpPr>
            <p:spPr>
              <a:xfrm>
                <a:off x="1453616" y="6936108"/>
                <a:ext cx="19806183" cy="8253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nguyên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tận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0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đều chia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5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B5E5538-8DE8-4EC3-9C70-746BF33A09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3616" y="6936108"/>
                <a:ext cx="19806183" cy="825354"/>
              </a:xfrm>
              <a:prstGeom prst="rect">
                <a:avLst/>
              </a:prstGeom>
              <a:blipFill>
                <a:blip r:embed="rId3"/>
                <a:stretch>
                  <a:fillRect l="-1231" t="-9630" b="-3407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B65C1760-78DA-4E78-9F88-9D7728792D47}"/>
              </a:ext>
            </a:extLst>
          </p:cNvPr>
          <p:cNvSpPr/>
          <p:nvPr/>
        </p:nvSpPr>
        <p:spPr>
          <a:xfrm>
            <a:off x="1453616" y="8669271"/>
            <a:ext cx="21787383" cy="817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Tam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tuyến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9488FDF7-E101-4E23-B317-62436D0692BB}"/>
              </a:ext>
            </a:extLst>
          </p:cNvPr>
          <p:cNvSpPr/>
          <p:nvPr/>
        </p:nvSpPr>
        <p:spPr>
          <a:xfrm>
            <a:off x="1453616" y="10394676"/>
            <a:ext cx="21457271" cy="817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 tam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diện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AD5139E0-A6E4-44A3-A536-10C0974883B4}"/>
              </a:ext>
            </a:extLst>
          </p:cNvPr>
          <p:cNvSpPr/>
          <p:nvPr/>
        </p:nvSpPr>
        <p:spPr>
          <a:xfrm>
            <a:off x="5637997" y="3822846"/>
            <a:ext cx="13183403" cy="8253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Cho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mệnh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kéo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theo.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294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9" grpId="0"/>
      <p:bldP spid="2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38697" y="1828801"/>
            <a:ext cx="22819947" cy="11506200"/>
            <a:chOff x="1435586" y="3480127"/>
            <a:chExt cx="21772839" cy="10511757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435586" y="3486537"/>
              <a:ext cx="21772839" cy="10505347"/>
              <a:chOff x="1435586" y="3486537"/>
              <a:chExt cx="21772839" cy="10505347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435586" y="3696072"/>
                <a:ext cx="21772839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8273899" y="3486537"/>
                <a:ext cx="11353800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408461" y="3635887"/>
                <a:ext cx="839043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25356" y="3472448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568791" y="1848439"/>
              <a:ext cx="1754328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3/9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="" xmlns:a16="http://schemas.microsoft.com/office/drawing/2014/main" id="{0EBA0DA2-BD46-43C8-8ACA-135A92AA975D}"/>
                  </a:ext>
                </a:extLst>
              </p:cNvPr>
              <p:cNvSpPr/>
              <p:nvPr/>
            </p:nvSpPr>
            <p:spPr>
              <a:xfrm>
                <a:off x="1453617" y="5202945"/>
                <a:ext cx="20955803" cy="8253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𝑎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𝑏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chia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EBA0DA2-BD46-43C8-8ACA-135A92AA97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3617" y="5202945"/>
                <a:ext cx="20955803" cy="825354"/>
              </a:xfrm>
              <a:prstGeom prst="rect">
                <a:avLst/>
              </a:prstGeom>
              <a:blipFill>
                <a:blip r:embed="rId2"/>
                <a:stretch>
                  <a:fillRect l="-1163" t="-9630" b="-3407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="" xmlns:a16="http://schemas.microsoft.com/office/drawing/2014/main" id="{4B5E5538-8DE8-4EC3-9C70-746BF33A093D}"/>
                  </a:ext>
                </a:extLst>
              </p:cNvPr>
              <p:cNvSpPr/>
              <p:nvPr/>
            </p:nvSpPr>
            <p:spPr>
              <a:xfrm>
                <a:off x="1453616" y="6936108"/>
                <a:ext cx="17748783" cy="9048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4400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</a:t>
                </a:r>
                <a:r>
                  <a:rPr lang="en-US" sz="4400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ố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nguyên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chia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5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0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B5E5538-8DE8-4EC3-9C70-746BF33A09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3616" y="6936108"/>
                <a:ext cx="17748783" cy="904863"/>
              </a:xfrm>
              <a:prstGeom prst="rect">
                <a:avLst/>
              </a:prstGeom>
              <a:blipFill rotWithShape="1">
                <a:blip r:embed="rId3"/>
                <a:stretch>
                  <a:fillRect l="-1374" t="-8108" r="-1992" b="-22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B65C1760-78DA-4E78-9F88-9D7728792D47}"/>
              </a:ext>
            </a:extLst>
          </p:cNvPr>
          <p:cNvSpPr/>
          <p:nvPr/>
        </p:nvSpPr>
        <p:spPr>
          <a:xfrm>
            <a:off x="1453616" y="8669271"/>
            <a:ext cx="21787383" cy="817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Tam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tuyến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thì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tam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Mệnh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9488FDF7-E101-4E23-B317-62436D0692BB}"/>
              </a:ext>
            </a:extLst>
          </p:cNvPr>
          <p:cNvSpPr/>
          <p:nvPr/>
        </p:nvSpPr>
        <p:spPr>
          <a:xfrm>
            <a:off x="1453616" y="10394676"/>
            <a:ext cx="21457271" cy="817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 tam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diện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thì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Mệnh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AD5139E0-A6E4-44A3-A536-10C0974883B4}"/>
              </a:ext>
            </a:extLst>
          </p:cNvPr>
          <p:cNvSpPr/>
          <p:nvPr/>
        </p:nvSpPr>
        <p:spPr>
          <a:xfrm>
            <a:off x="4893036" y="3822846"/>
            <a:ext cx="17738364" cy="8253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mệnh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đảo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mệnh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174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9" grpId="0"/>
      <p:bldP spid="34" grpId="0"/>
      <p:bldP spid="2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03423" y="1752600"/>
            <a:ext cx="23473893" cy="11429999"/>
            <a:chOff x="1339699" y="3480127"/>
            <a:chExt cx="21868726" cy="10511757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339699" y="3486537"/>
              <a:ext cx="21868726" cy="10505347"/>
              <a:chOff x="1339699" y="3486537"/>
              <a:chExt cx="21868726" cy="10505347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339699" y="3696072"/>
                <a:ext cx="21868726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8273899" y="3486537"/>
                <a:ext cx="11353800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8925795" y="3543554"/>
                <a:ext cx="8776941" cy="8491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5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5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25356" y="3472448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568791" y="1848439"/>
              <a:ext cx="1754328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3/9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="" xmlns:a16="http://schemas.microsoft.com/office/drawing/2014/main" id="{C7B2E7F3-1B57-4E40-9905-9441DB9BE397}"/>
                  </a:ext>
                </a:extLst>
              </p:cNvPr>
              <p:cNvSpPr/>
              <p:nvPr/>
            </p:nvSpPr>
            <p:spPr>
              <a:xfrm>
                <a:off x="1713266" y="4965846"/>
                <a:ext cx="23615230" cy="9048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𝑎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𝑏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chia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hết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𝑐</m:t>
                    </m:r>
                  </m:oMath>
                </a14:m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điều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kiện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đủ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để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𝑎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𝑏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chia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hết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𝑐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7B2E7F3-1B57-4E40-9905-9441DB9BE3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3266" y="4965846"/>
                <a:ext cx="23615230" cy="904863"/>
              </a:xfrm>
              <a:prstGeom prst="rect">
                <a:avLst/>
              </a:prstGeom>
              <a:blipFill rotWithShape="1">
                <a:blip r:embed="rId2"/>
                <a:stretch>
                  <a:fillRect t="-8108" b="-22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="" xmlns:a16="http://schemas.microsoft.com/office/drawing/2014/main" id="{41DA7450-489B-4A48-88E1-55430AAB6594}"/>
                  </a:ext>
                </a:extLst>
              </p:cNvPr>
              <p:cNvSpPr/>
              <p:nvPr/>
            </p:nvSpPr>
            <p:spPr>
              <a:xfrm>
                <a:off x="1713266" y="6489846"/>
                <a:ext cx="22498872" cy="9048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nguyên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tận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cùng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bằng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0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điều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kiện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đủ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để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chia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hết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5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1DA7450-489B-4A48-88E1-55430AAB65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3266" y="6489846"/>
                <a:ext cx="22498872" cy="904863"/>
              </a:xfrm>
              <a:prstGeom prst="rect">
                <a:avLst/>
              </a:prstGeom>
              <a:blipFill rotWithShape="1">
                <a:blip r:embed="rId3"/>
                <a:stretch>
                  <a:fillRect l="-1084" t="-8108" b="-22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AC7F1740-ED36-46F9-BEF2-311D3C80BFCD}"/>
              </a:ext>
            </a:extLst>
          </p:cNvPr>
          <p:cNvSpPr/>
          <p:nvPr/>
        </p:nvSpPr>
        <p:spPr>
          <a:xfrm>
            <a:off x="1713267" y="8250204"/>
            <a:ext cx="21897758" cy="817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Điều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kiện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đủ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để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tam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giác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cân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hai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đường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trung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tuyến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bằng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nhau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CF0D904D-E80C-4ED2-9CF8-E945132CEB0E}"/>
              </a:ext>
            </a:extLst>
          </p:cNvPr>
          <p:cNvSpPr/>
          <p:nvPr/>
        </p:nvSpPr>
        <p:spPr>
          <a:xfrm>
            <a:off x="1616076" y="10287000"/>
            <a:ext cx="21039022" cy="817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Hai tam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giác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bằng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nhau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điều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kiện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đủ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để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chúng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diện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tích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bằng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nhau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01C8204C-5B47-465A-B604-B37DBC6A7BE4}"/>
              </a:ext>
            </a:extLst>
          </p:cNvPr>
          <p:cNvSpPr/>
          <p:nvPr/>
        </p:nvSpPr>
        <p:spPr>
          <a:xfrm>
            <a:off x="4893036" y="3822846"/>
            <a:ext cx="19755726" cy="817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mệnh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sử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“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điều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kiện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đủ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2832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32076" y="2366043"/>
            <a:ext cx="22994724" cy="10816557"/>
            <a:chOff x="1428615" y="3480127"/>
            <a:chExt cx="21779810" cy="10511757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428615" y="3486537"/>
              <a:ext cx="21779810" cy="10505347"/>
              <a:chOff x="1428615" y="3486537"/>
              <a:chExt cx="21779810" cy="10505347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428615" y="3696072"/>
                <a:ext cx="21779810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8273899" y="3486537"/>
                <a:ext cx="11353800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340699" y="3543554"/>
                <a:ext cx="8424101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54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25356" y="3472448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568791" y="1848439"/>
              <a:ext cx="1754328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3/9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="" xmlns:a16="http://schemas.microsoft.com/office/drawing/2014/main" id="{D6B1CCB0-F67C-41CE-B216-BF71BE225BE2}"/>
                  </a:ext>
                </a:extLst>
              </p:cNvPr>
              <p:cNvSpPr/>
              <p:nvPr/>
            </p:nvSpPr>
            <p:spPr>
              <a:xfrm>
                <a:off x="1641417" y="5098775"/>
                <a:ext cx="20456583" cy="8253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𝑎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𝑏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chia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hết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𝑐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điều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kiện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cần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để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𝑎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𝑏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chia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hết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𝑐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6B1CCB0-F67C-41CE-B216-BF71BE225B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1417" y="5098775"/>
                <a:ext cx="20456583" cy="825354"/>
              </a:xfrm>
              <a:prstGeom prst="rect">
                <a:avLst/>
              </a:prstGeom>
              <a:blipFill>
                <a:blip r:embed="rId2"/>
                <a:stretch>
                  <a:fillRect t="-8824" b="-3308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="" xmlns:a16="http://schemas.microsoft.com/office/drawing/2014/main" id="{DF7A93F4-3204-4087-A535-768AB9B34317}"/>
                  </a:ext>
                </a:extLst>
              </p:cNvPr>
              <p:cNvSpPr/>
              <p:nvPr/>
            </p:nvSpPr>
            <p:spPr>
              <a:xfrm>
                <a:off x="1641417" y="6818946"/>
                <a:ext cx="21980583" cy="9048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nguyên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hia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hết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5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điều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kiện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cần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để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cùng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bằng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0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F7A93F4-3204-4087-A535-768AB9B343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1417" y="6818946"/>
                <a:ext cx="21980583" cy="904863"/>
              </a:xfrm>
              <a:prstGeom prst="rect">
                <a:avLst/>
              </a:prstGeom>
              <a:blipFill rotWithShape="1">
                <a:blip r:embed="rId3"/>
                <a:stretch>
                  <a:fillRect l="-1109" t="-8108" b="-22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E6252B85-4EC9-489F-B858-BCBF3DF0CF2E}"/>
              </a:ext>
            </a:extLst>
          </p:cNvPr>
          <p:cNvSpPr/>
          <p:nvPr/>
        </p:nvSpPr>
        <p:spPr>
          <a:xfrm>
            <a:off x="1641417" y="8539117"/>
            <a:ext cx="19278600" cy="1646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Điều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kiện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cần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để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tam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giác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tam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giác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cân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nó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hai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trung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tuyến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bằng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nhau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78943A30-6821-4C5C-8054-63B5274DF666}"/>
              </a:ext>
            </a:extLst>
          </p:cNvPr>
          <p:cNvSpPr/>
          <p:nvPr/>
        </p:nvSpPr>
        <p:spPr>
          <a:xfrm>
            <a:off x="1641417" y="11080476"/>
            <a:ext cx="19635940" cy="751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diện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tích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bằng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nhau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điều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kiện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cần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để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hai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tam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giác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bằng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nhau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89A55652-16F5-434A-ADB2-E91F5FE91EF4}"/>
              </a:ext>
            </a:extLst>
          </p:cNvPr>
          <p:cNvSpPr/>
          <p:nvPr/>
        </p:nvSpPr>
        <p:spPr>
          <a:xfrm>
            <a:off x="4893036" y="3822846"/>
            <a:ext cx="19755726" cy="817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c)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mệnh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sử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“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điều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kiện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đủ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60368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0" grpId="0"/>
      <p:bldP spid="2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32076" y="2366043"/>
            <a:ext cx="21774850" cy="10511757"/>
            <a:chOff x="1433575" y="3480127"/>
            <a:chExt cx="21774850" cy="10511757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433575" y="3486537"/>
              <a:ext cx="21774850" cy="10505347"/>
              <a:chOff x="1433575" y="3486537"/>
              <a:chExt cx="21774850" cy="10505347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433575" y="3696072"/>
                <a:ext cx="21774850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8273899" y="3486537"/>
                <a:ext cx="11353800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340699" y="3543554"/>
                <a:ext cx="942116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5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25356" y="3472448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568792" y="1848439"/>
              <a:ext cx="1754328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4/9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1978B4E-E2A0-4633-B357-38AFB560D848}"/>
              </a:ext>
            </a:extLst>
          </p:cNvPr>
          <p:cNvSpPr/>
          <p:nvPr/>
        </p:nvSpPr>
        <p:spPr>
          <a:xfrm>
            <a:off x="1677074" y="5791200"/>
            <a:ext cx="20420926" cy="1476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a)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tổng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chữ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chia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hết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cho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9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thì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chia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hết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cho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9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ngược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lại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C9AE0FD3-77A2-429B-9C0B-F1C98AE54AA3}"/>
              </a:ext>
            </a:extLst>
          </p:cNvPr>
          <p:cNvSpPr/>
          <p:nvPr/>
        </p:nvSpPr>
        <p:spPr>
          <a:xfrm>
            <a:off x="1677074" y="7848600"/>
            <a:ext cx="19788341" cy="1476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b)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hình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bình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hành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hai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đường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chéo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vuông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góc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hình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thoi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ngược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lại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E62A39D8-BB7B-4255-A2A6-7D7E9C8007DE}"/>
              </a:ext>
            </a:extLst>
          </p:cNvPr>
          <p:cNvSpPr/>
          <p:nvPr/>
        </p:nvSpPr>
        <p:spPr>
          <a:xfrm>
            <a:off x="1677074" y="10058400"/>
            <a:ext cx="19812000" cy="1492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c)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bậc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hai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hai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nghiệm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phân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biệt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khi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chỉ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khi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biệt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thức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nó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dương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EE41D4A4-1527-4D18-9FE1-99EDCF459F1D}"/>
              </a:ext>
            </a:extLst>
          </p:cNvPr>
          <p:cNvSpPr/>
          <p:nvPr/>
        </p:nvSpPr>
        <p:spPr>
          <a:xfrm>
            <a:off x="4893036" y="3822846"/>
            <a:ext cx="19755726" cy="1630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mệnh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sử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niệm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“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điều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kiện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đủ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4843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08457" y="2848991"/>
            <a:ext cx="10837113" cy="852016"/>
            <a:chOff x="895143" y="2795826"/>
            <a:chExt cx="10417389" cy="852016"/>
          </a:xfrm>
        </p:grpSpPr>
        <p:sp>
          <p:nvSpPr>
            <p:cNvPr id="7" name="TextBox 6"/>
            <p:cNvSpPr txBox="1"/>
            <p:nvPr/>
          </p:nvSpPr>
          <p:spPr>
            <a:xfrm>
              <a:off x="2320932" y="2816845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Mệnh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đề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895143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48916" y="3727648"/>
            <a:ext cx="22325581" cy="3568169"/>
            <a:chOff x="1076414" y="4334859"/>
            <a:chExt cx="22325581" cy="3568169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2480166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Ghi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nhớ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41" name="Group 40"/>
          <p:cNvGrpSpPr/>
          <p:nvPr/>
        </p:nvGrpSpPr>
        <p:grpSpPr>
          <a:xfrm>
            <a:off x="247742" y="1960892"/>
            <a:ext cx="19202401" cy="830997"/>
            <a:chOff x="168274" y="1892299"/>
            <a:chExt cx="19202401" cy="830995"/>
          </a:xfrm>
        </p:grpSpPr>
        <p:sp>
          <p:nvSpPr>
            <p:cNvPr id="42" name="Rounded Rectangle 4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MỆNH ĐỀ. MỆNH ĐỀ CHỨA BIẾN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825760" y="4178609"/>
            <a:ext cx="1592131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  <a:buFont typeface="Arial" charset="0"/>
              <a:buChar char="•"/>
            </a:pP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Mỗi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mệnh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đề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phải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hoặc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đúng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hoặc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sai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algn="just">
              <a:lnSpc>
                <a:spcPct val="200000"/>
              </a:lnSpc>
              <a:buFont typeface="Arial" charset="0"/>
              <a:buChar char="•"/>
            </a:pP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mệnh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đề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không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thể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vừa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đúng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vừa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sai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1087167" y="7864523"/>
            <a:ext cx="18710736" cy="1335132"/>
            <a:chOff x="781386" y="1724755"/>
            <a:chExt cx="18710736" cy="1335132"/>
          </a:xfrm>
        </p:grpSpPr>
        <p:grpSp>
          <p:nvGrpSpPr>
            <p:cNvPr id="55" name="Group 67"/>
            <p:cNvGrpSpPr/>
            <p:nvPr/>
          </p:nvGrpSpPr>
          <p:grpSpPr>
            <a:xfrm>
              <a:off x="781386" y="1724755"/>
              <a:ext cx="3282348" cy="800219"/>
              <a:chOff x="1371545" y="3527166"/>
              <a:chExt cx="3282348" cy="800219"/>
            </a:xfrm>
          </p:grpSpPr>
          <p:sp>
            <p:nvSpPr>
              <p:cNvPr id="57" name="TextBox 56"/>
              <p:cNvSpPr txBox="1"/>
              <p:nvPr/>
            </p:nvSpPr>
            <p:spPr>
              <a:xfrm>
                <a:off x="2250671" y="3527166"/>
                <a:ext cx="2403222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hỏi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58" name="Group 70"/>
              <p:cNvGrpSpPr/>
              <p:nvPr/>
            </p:nvGrpSpPr>
            <p:grpSpPr>
              <a:xfrm>
                <a:off x="1371545" y="3642225"/>
                <a:ext cx="666731" cy="642577"/>
                <a:chOff x="1371545" y="3642225"/>
                <a:chExt cx="666731" cy="642577"/>
              </a:xfrm>
            </p:grpSpPr>
            <p:sp>
              <p:nvSpPr>
                <p:cNvPr id="72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53" name="TextBox 52"/>
            <p:cNvSpPr txBox="1"/>
            <p:nvPr/>
          </p:nvSpPr>
          <p:spPr>
            <a:xfrm>
              <a:off x="5154708" y="2290446"/>
              <a:ext cx="1433741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a)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Nêu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thêm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về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những</a:t>
              </a:r>
              <a:r>
                <a: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câu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là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mệnh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đề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?</a:t>
              </a:r>
              <a:endParaRPr lang="vi-VN" sz="4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5520303" y="9561801"/>
            <a:ext cx="168002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b)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Nêu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thêm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ví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dụ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về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những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câu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không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phải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mệnh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đề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  <a:endParaRPr lang="vi-VN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5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145" y="8296869"/>
            <a:ext cx="3633707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282" y="10906354"/>
            <a:ext cx="2846387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6"/>
              <p:cNvSpPr>
                <a:spLocks noChangeArrowheads="1"/>
              </p:cNvSpPr>
              <p:nvPr/>
            </p:nvSpPr>
            <p:spPr bwMode="auto">
              <a:xfrm>
                <a:off x="5520303" y="11132065"/>
                <a:ext cx="8422901" cy="8969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217709" tIns="108855" rIns="217709" bIns="108855" anchor="ctr">
                <a:spAutoFit/>
              </a:bodyPr>
              <a:lstStyle/>
              <a:p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a) </a:t>
                </a:r>
                <a14:m>
                  <m:oMath xmlns:m="http://schemas.openxmlformats.org/officeDocument/2006/math">
                    <m:r>
                      <a:rPr lang="fr-FR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  <a:sym typeface="Symbol"/>
                      </a:rPr>
                      <m:t> </m:t>
                    </m:r>
                    <m:r>
                      <a:rPr lang="fr-FR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𝟓</m:t>
                    </m:r>
                    <m:r>
                      <a:rPr lang="fr-FR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</m:t>
                    </m:r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nguyên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tố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0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20303" y="11132065"/>
                <a:ext cx="8422901" cy="896945"/>
              </a:xfrm>
              <a:prstGeom prst="rect">
                <a:avLst/>
              </a:prstGeom>
              <a:blipFill>
                <a:blip r:embed="rId5"/>
                <a:stretch>
                  <a:fillRect l="-1448" t="-6803" b="-2449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Rectangle 90"/>
          <p:cNvSpPr>
            <a:spLocks noChangeArrowheads="1"/>
          </p:cNvSpPr>
          <p:nvPr/>
        </p:nvSpPr>
        <p:spPr bwMode="auto">
          <a:xfrm>
            <a:off x="12970586" y="10865951"/>
            <a:ext cx="4153894" cy="1097449"/>
          </a:xfrm>
          <a:prstGeom prst="rect">
            <a:avLst/>
          </a:prstGeom>
          <a:noFill/>
          <a:ln>
            <a:noFill/>
          </a:ln>
        </p:spPr>
        <p:txBody>
          <a:bodyPr wrap="square" lIns="217709" tIns="108855" rIns="217709" bIns="108855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Mđ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đúng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</p:txBody>
      </p:sp>
      <p:sp>
        <p:nvSpPr>
          <p:cNvPr id="92" name="Rectangle 9"/>
          <p:cNvSpPr>
            <a:spLocks noChangeArrowheads="1"/>
          </p:cNvSpPr>
          <p:nvPr/>
        </p:nvSpPr>
        <p:spPr bwMode="auto">
          <a:xfrm>
            <a:off x="5520303" y="12171673"/>
            <a:ext cx="8382000" cy="896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7709" tIns="108855" rIns="217709" bIns="108855" anchor="ctr">
            <a:spAutoFit/>
          </a:bodyPr>
          <a:lstStyle/>
          <a:p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b)  </a:t>
            </a:r>
            <a:r>
              <a:rPr lang="fr-FR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Hãy</a:t>
            </a:r>
            <a:r>
              <a:rPr lang="fr-FR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đốt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lửa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lên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! </a:t>
            </a:r>
          </a:p>
        </p:txBody>
      </p:sp>
    </p:spTree>
    <p:extLst>
      <p:ext uri="{BB962C8B-B14F-4D97-AF65-F5344CB8AC3E}">
        <p14:creationId xmlns:p14="http://schemas.microsoft.com/office/powerpoint/2010/main" val="331891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90" grpId="0"/>
      <p:bldP spid="91" grpId="0"/>
      <p:bldP spid="9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03423" y="2312504"/>
            <a:ext cx="21395056" cy="10511757"/>
            <a:chOff x="1339699" y="3480127"/>
            <a:chExt cx="21868726" cy="10511757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339699" y="3486537"/>
              <a:ext cx="21868726" cy="10505347"/>
              <a:chOff x="1339699" y="3486537"/>
              <a:chExt cx="21868726" cy="10505347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339699" y="3696072"/>
                <a:ext cx="21868726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8273899" y="3486537"/>
                <a:ext cx="11353800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340699" y="3543554"/>
                <a:ext cx="942116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5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25356" y="3472448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568793" y="1848439"/>
              <a:ext cx="1754328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5/9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="" xmlns:a16="http://schemas.microsoft.com/office/drawing/2014/main" id="{005A5657-123F-488A-8085-AEE9810A822F}"/>
                  </a:ext>
                </a:extLst>
              </p:cNvPr>
              <p:cNvSpPr/>
              <p:nvPr/>
            </p:nvSpPr>
            <p:spPr>
              <a:xfrm>
                <a:off x="1371600" y="8991600"/>
                <a:ext cx="5061642" cy="7593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∀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05A5657-123F-488A-8085-AEE9810A82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8991600"/>
                <a:ext cx="5061642" cy="759375"/>
              </a:xfrm>
              <a:prstGeom prst="rect">
                <a:avLst/>
              </a:prstGeom>
              <a:blipFill>
                <a:blip r:embed="rId2"/>
                <a:stretch>
                  <a:fillRect l="-4819" t="-18400" r="-3855" b="-36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="" xmlns:a16="http://schemas.microsoft.com/office/drawing/2014/main" id="{977E6038-9E79-44E3-90A7-04EEA1EB412E}"/>
                  </a:ext>
                </a:extLst>
              </p:cNvPr>
              <p:cNvSpPr/>
              <p:nvPr/>
            </p:nvSpPr>
            <p:spPr>
              <a:xfrm>
                <a:off x="1371600" y="10288312"/>
                <a:ext cx="5519781" cy="7593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∃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77E6038-9E79-44E3-90A7-04EEA1EB41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10288312"/>
                <a:ext cx="5519781" cy="759375"/>
              </a:xfrm>
              <a:prstGeom prst="rect">
                <a:avLst/>
              </a:prstGeom>
              <a:blipFill>
                <a:blip r:embed="rId3"/>
                <a:stretch>
                  <a:fillRect l="-4420" t="-19355" r="-3536" b="-370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="" xmlns:a16="http://schemas.microsoft.com/office/drawing/2014/main" id="{C81C9F04-02ED-4A7E-A37E-E92DD4A3DF2C}"/>
                  </a:ext>
                </a:extLst>
              </p:cNvPr>
              <p:cNvSpPr/>
              <p:nvPr/>
            </p:nvSpPr>
            <p:spPr>
              <a:xfrm>
                <a:off x="1371600" y="11585025"/>
                <a:ext cx="6374437" cy="7593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∀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C81C9F04-02ED-4A7E-A37E-E92DD4A3DF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11585025"/>
                <a:ext cx="6374437" cy="759375"/>
              </a:xfrm>
              <a:prstGeom prst="rect">
                <a:avLst/>
              </a:prstGeom>
              <a:blipFill>
                <a:blip r:embed="rId4"/>
                <a:stretch>
                  <a:fillRect l="-3824" t="-18400" r="-2868" b="-36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="" xmlns:a16="http://schemas.microsoft.com/office/drawing/2014/main" id="{5E69B60F-DAA3-462C-8EE1-43D5470EC090}"/>
                  </a:ext>
                </a:extLst>
              </p:cNvPr>
              <p:cNvSpPr/>
              <p:nvPr/>
            </p:nvSpPr>
            <p:spPr>
              <a:xfrm>
                <a:off x="5516223" y="3886200"/>
                <a:ext cx="11767452" cy="7593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Dùng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∀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5E69B60F-DAA3-462C-8EE1-43D5470EC0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6223" y="3886200"/>
                <a:ext cx="11767452" cy="759375"/>
              </a:xfrm>
              <a:prstGeom prst="rect">
                <a:avLst/>
              </a:prstGeom>
              <a:blipFill>
                <a:blip r:embed="rId5"/>
                <a:stretch>
                  <a:fillRect l="-2124" t="-19355" r="-1140" b="-3629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="" xmlns:a16="http://schemas.microsoft.com/office/drawing/2014/main" id="{D53D19B1-C5CC-433E-990F-BF326E99AB65}"/>
                  </a:ext>
                </a:extLst>
              </p:cNvPr>
              <p:cNvSpPr/>
              <p:nvPr/>
            </p:nvSpPr>
            <p:spPr>
              <a:xfrm>
                <a:off x="1149498" y="5286929"/>
                <a:ext cx="11428128" cy="7593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Mọi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số nhân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chính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D53D19B1-C5CC-433E-990F-BF326E99AB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9498" y="5286929"/>
                <a:ext cx="11428128" cy="759375"/>
              </a:xfrm>
              <a:prstGeom prst="rect">
                <a:avLst/>
              </a:prstGeom>
              <a:blipFill>
                <a:blip r:embed="rId6"/>
                <a:stretch>
                  <a:fillRect l="-2188" t="-18400" r="-1281" b="-36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="" xmlns:a16="http://schemas.microsoft.com/office/drawing/2014/main" id="{B71B0A1B-A5E3-41B0-9DF3-8911877764C7}"/>
                  </a:ext>
                </a:extLst>
              </p:cNvPr>
              <p:cNvSpPr/>
              <p:nvPr/>
            </p:nvSpPr>
            <p:spPr>
              <a:xfrm>
                <a:off x="1149498" y="6277529"/>
                <a:ext cx="11163634" cy="7593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cộng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chính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B71B0A1B-A5E3-41B0-9DF3-8911877764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9498" y="6277529"/>
                <a:ext cx="11163634" cy="759375"/>
              </a:xfrm>
              <a:prstGeom prst="rect">
                <a:avLst/>
              </a:prstGeom>
              <a:blipFill>
                <a:blip r:embed="rId7"/>
                <a:stretch>
                  <a:fillRect l="-2239" t="-19355" r="-1256" b="-370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DE4DAE04-2AB2-4224-B2A6-6E9365E48B60}"/>
              </a:ext>
            </a:extLst>
          </p:cNvPr>
          <p:cNvSpPr/>
          <p:nvPr/>
        </p:nvSpPr>
        <p:spPr>
          <a:xfrm>
            <a:off x="11145881" y="8359914"/>
            <a:ext cx="20922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000" b="1" dirty="0">
              <a:solidFill>
                <a:srgbClr val="0999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="" xmlns:a16="http://schemas.microsoft.com/office/drawing/2014/main" id="{E1A46478-6567-4CD0-99C3-D4F1F58E4141}"/>
                  </a:ext>
                </a:extLst>
              </p:cNvPr>
              <p:cNvSpPr/>
              <p:nvPr/>
            </p:nvSpPr>
            <p:spPr>
              <a:xfrm>
                <a:off x="1149498" y="7165425"/>
                <a:ext cx="10346102" cy="7593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Mọi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cộng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chính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E1A46478-6567-4CD0-99C3-D4F1F58E41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9498" y="7165425"/>
                <a:ext cx="10346102" cy="759375"/>
              </a:xfrm>
              <a:prstGeom prst="rect">
                <a:avLst/>
              </a:prstGeom>
              <a:blipFill>
                <a:blip r:embed="rId8"/>
                <a:stretch>
                  <a:fillRect l="-2416" t="-18400" r="-1473" b="-36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733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3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41643" y="2286000"/>
            <a:ext cx="22537524" cy="10511757"/>
            <a:chOff x="1339699" y="3480127"/>
            <a:chExt cx="21868726" cy="10511757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339699" y="3486537"/>
              <a:ext cx="21868726" cy="10505347"/>
              <a:chOff x="1339699" y="3486537"/>
              <a:chExt cx="21868726" cy="10505347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339699" y="3696072"/>
                <a:ext cx="21868726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8273899" y="3486537"/>
                <a:ext cx="11353800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340699" y="3543554"/>
                <a:ext cx="942116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5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25356" y="3472448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568795" y="1848439"/>
              <a:ext cx="1754328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6/9</a:t>
              </a: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2662674A-F119-4D44-AEB9-EF0A8AF5116C}"/>
              </a:ext>
            </a:extLst>
          </p:cNvPr>
          <p:cNvSpPr/>
          <p:nvPr/>
        </p:nvSpPr>
        <p:spPr>
          <a:xfrm>
            <a:off x="1676400" y="8036765"/>
            <a:ext cx="20672388" cy="816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Bình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4400" b="1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dương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="" xmlns:a16="http://schemas.microsoft.com/office/drawing/2014/main" id="{3DCFEE9F-8547-49E7-97ED-61540E627499}"/>
                  </a:ext>
                </a:extLst>
              </p:cNvPr>
              <p:cNvSpPr/>
              <p:nvPr/>
            </p:nvSpPr>
            <p:spPr>
              <a:xfrm>
                <a:off x="1676400" y="10344204"/>
                <a:ext cx="19407341" cy="7593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nó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3DCFEE9F-8547-49E7-97ED-61540E6274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10344204"/>
                <a:ext cx="19407341" cy="759375"/>
              </a:xfrm>
              <a:prstGeom prst="rect">
                <a:avLst/>
              </a:prstGeom>
              <a:blipFill>
                <a:blip r:embed="rId2"/>
                <a:stretch>
                  <a:fillRect l="-1256" t="-19355" b="-370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F108F9D7-A5B3-4341-A607-3B3A7F8F2B55}"/>
              </a:ext>
            </a:extLst>
          </p:cNvPr>
          <p:cNvSpPr/>
          <p:nvPr/>
        </p:nvSpPr>
        <p:spPr>
          <a:xfrm>
            <a:off x="4908737" y="3860587"/>
            <a:ext cx="18332263" cy="7516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Phát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biểu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mệnh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xét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sai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="" xmlns:a16="http://schemas.microsoft.com/office/drawing/2014/main" id="{75FF7E20-5364-4878-A746-7DC51B85EC71}"/>
                  </a:ext>
                </a:extLst>
              </p:cNvPr>
              <p:cNvSpPr/>
              <p:nvPr/>
            </p:nvSpPr>
            <p:spPr>
              <a:xfrm>
                <a:off x="1905000" y="5295900"/>
                <a:ext cx="4368696" cy="721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∀</m:t>
                    </m:r>
                    <m:r>
                      <a:rPr lang="en-US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sSup>
                      <m:sSupPr>
                        <m:ctrlPr>
                          <a:rPr lang="en-US" sz="40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vi-VN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5FF7E20-5364-4878-A746-7DC51B85EC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5295900"/>
                <a:ext cx="4368696" cy="721801"/>
              </a:xfrm>
              <a:prstGeom prst="rect">
                <a:avLst/>
              </a:prstGeom>
              <a:blipFill>
                <a:blip r:embed="rId3"/>
                <a:stretch>
                  <a:fillRect l="-5028" t="-15254" b="-3389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="" xmlns:a16="http://schemas.microsoft.com/office/drawing/2014/main" id="{A59B50A7-9E61-4D84-9FE6-99E10FC200A7}"/>
                  </a:ext>
                </a:extLst>
              </p:cNvPr>
              <p:cNvSpPr/>
              <p:nvPr/>
            </p:nvSpPr>
            <p:spPr>
              <a:xfrm>
                <a:off x="11784959" y="5295900"/>
                <a:ext cx="4445641" cy="721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∃</m:t>
                    </m:r>
                    <m:r>
                      <a:rPr lang="en-US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en-US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ℕ</m:t>
                    </m:r>
                    <m:r>
                      <a:rPr lang="en-US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sSup>
                      <m:sSupPr>
                        <m:ctrlPr>
                          <a:rPr lang="en-US" sz="40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4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</m:oMath>
                </a14:m>
                <a:r>
                  <a:rPr lang="en-US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vi-VN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59B50A7-9E61-4D84-9FE6-99E10FC200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4959" y="5295900"/>
                <a:ext cx="4445641" cy="721801"/>
              </a:xfrm>
              <a:prstGeom prst="rect">
                <a:avLst/>
              </a:prstGeom>
              <a:blipFill>
                <a:blip r:embed="rId4"/>
                <a:stretch>
                  <a:fillRect l="-4795" t="-15254" b="-3389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98225ED4-0817-419E-A61F-39F161567D57}"/>
              </a:ext>
            </a:extLst>
          </p:cNvPr>
          <p:cNvSpPr/>
          <p:nvPr/>
        </p:nvSpPr>
        <p:spPr>
          <a:xfrm>
            <a:off x="11145881" y="7369314"/>
            <a:ext cx="20922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000" b="1" dirty="0">
              <a:solidFill>
                <a:srgbClr val="0999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="" xmlns:a16="http://schemas.microsoft.com/office/drawing/2014/main" id="{1B2CBFCF-479F-42D8-AA46-378416969059}"/>
                  </a:ext>
                </a:extLst>
              </p:cNvPr>
              <p:cNvSpPr/>
              <p:nvPr/>
            </p:nvSpPr>
            <p:spPr>
              <a:xfrm>
                <a:off x="1676400" y="9179584"/>
                <a:ext cx="8875571" cy="8332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n-US" sz="4400" b="1" dirty="0" smtClean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B2CBFCF-479F-42D8-AA46-3784169690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9179584"/>
                <a:ext cx="8875571" cy="833241"/>
              </a:xfrm>
              <a:prstGeom prst="rect">
                <a:avLst/>
              </a:prstGeom>
              <a:blipFill rotWithShape="1">
                <a:blip r:embed="rId5"/>
                <a:stretch>
                  <a:fillRect l="-2747" t="-15328" r="-3640" b="-25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="" xmlns:a16="http://schemas.microsoft.com/office/drawing/2014/main" id="{5F0CFECC-A7C9-4F08-BD5A-FC0B37F4F2FA}"/>
                  </a:ext>
                </a:extLst>
              </p:cNvPr>
              <p:cNvSpPr/>
              <p:nvPr/>
            </p:nvSpPr>
            <p:spPr>
              <a:xfrm>
                <a:off x="1676400" y="11494783"/>
                <a:ext cx="8528810" cy="7734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ℕ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sSup>
                      <m:sSupPr>
                        <m:ctrlPr>
                          <a:rPr lang="en-US" sz="4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5F0CFECC-A7C9-4F08-BD5A-FC0B37F4F2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11494783"/>
                <a:ext cx="8528810" cy="773417"/>
              </a:xfrm>
              <a:prstGeom prst="rect">
                <a:avLst/>
              </a:prstGeom>
              <a:blipFill>
                <a:blip r:embed="rId6"/>
                <a:stretch>
                  <a:fillRect l="-2859" t="-17323" r="-1858" b="-354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="" xmlns:a16="http://schemas.microsoft.com/office/drawing/2014/main" id="{BB87F2ED-EAC7-42CD-9A01-853D80C37D49}"/>
                  </a:ext>
                </a:extLst>
              </p:cNvPr>
              <p:cNvSpPr/>
              <p:nvPr/>
            </p:nvSpPr>
            <p:spPr>
              <a:xfrm>
                <a:off x="1981200" y="6504057"/>
                <a:ext cx="4475649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∀</m:t>
                    </m:r>
                    <m:r>
                      <a:rPr lang="en-US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en-US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ℕ</m:t>
                    </m:r>
                    <m:r>
                      <a:rPr lang="en-US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en-US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</m:oMath>
                </a14:m>
                <a:r>
                  <a:rPr lang="en-US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vi-VN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BB87F2ED-EAC7-42CD-9A01-853D80C37D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6504057"/>
                <a:ext cx="4475649" cy="707886"/>
              </a:xfrm>
              <a:prstGeom prst="rect">
                <a:avLst/>
              </a:prstGeom>
              <a:blipFill>
                <a:blip r:embed="rId7"/>
                <a:stretch>
                  <a:fillRect l="-4768" t="-17241" b="-3448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="" xmlns:a16="http://schemas.microsoft.com/office/drawing/2014/main" id="{2C448AED-918B-4820-A353-28E21EE72D6A}"/>
                  </a:ext>
                </a:extLst>
              </p:cNvPr>
              <p:cNvSpPr/>
              <p:nvPr/>
            </p:nvSpPr>
            <p:spPr>
              <a:xfrm>
                <a:off x="11814778" y="6367257"/>
                <a:ext cx="4034822" cy="9814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d)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∃</m:t>
                    </m:r>
                    <m:r>
                      <a:rPr lang="en-US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f>
                      <m:fPr>
                        <m:ctrlPr>
                          <a:rPr lang="en-US" sz="40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vi-VN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2C448AED-918B-4820-A353-28E21EE72D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4778" y="6367257"/>
                <a:ext cx="4034822" cy="981487"/>
              </a:xfrm>
              <a:prstGeom prst="rect">
                <a:avLst/>
              </a:prstGeom>
              <a:blipFill>
                <a:blip r:embed="rId8"/>
                <a:stretch>
                  <a:fillRect l="-5287" b="-925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692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9" grpId="0"/>
      <p:bldP spid="10" grpId="0"/>
      <p:bldP spid="12" grpId="0"/>
      <p:bldP spid="30" grpId="0"/>
      <p:bldP spid="33" grpId="0"/>
      <p:bldP spid="3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19787" y="2209800"/>
            <a:ext cx="22548501" cy="10363200"/>
            <a:chOff x="1339699" y="3480127"/>
            <a:chExt cx="21868726" cy="10511757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339699" y="3486537"/>
              <a:ext cx="21868726" cy="10505347"/>
              <a:chOff x="1339699" y="3486537"/>
              <a:chExt cx="21868726" cy="10505347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339699" y="3696072"/>
                <a:ext cx="21868726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8273899" y="3486537"/>
                <a:ext cx="11353800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340699" y="3543554"/>
                <a:ext cx="942116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5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25356" y="3472448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568795" y="1848439"/>
              <a:ext cx="1754328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6/9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="" xmlns:a16="http://schemas.microsoft.com/office/drawing/2014/main" id="{57745493-005C-4CD0-9909-D84C603A774D}"/>
                  </a:ext>
                </a:extLst>
              </p:cNvPr>
              <p:cNvSpPr/>
              <p:nvPr/>
            </p:nvSpPr>
            <p:spPr>
              <a:xfrm>
                <a:off x="1730412" y="8139157"/>
                <a:ext cx="20824788" cy="19192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d) 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"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nhỏ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hơn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nghịch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đảo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nó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".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chẳng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57745493-005C-4CD0-9909-D84C603A77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0412" y="8139157"/>
                <a:ext cx="20824788" cy="1919243"/>
              </a:xfrm>
              <a:prstGeom prst="rect">
                <a:avLst/>
              </a:prstGeom>
              <a:blipFill rotWithShape="1">
                <a:blip r:embed="rId2"/>
                <a:stretch>
                  <a:fillRect l="-1200" t="-7302"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="" xmlns:a16="http://schemas.microsoft.com/office/drawing/2014/main" id="{258EC2CB-612D-4997-B829-45D78AC1133F}"/>
                  </a:ext>
                </a:extLst>
              </p:cNvPr>
              <p:cNvSpPr/>
              <p:nvPr/>
            </p:nvSpPr>
            <p:spPr>
              <a:xfrm>
                <a:off x="1730412" y="5602732"/>
                <a:ext cx="21205788" cy="14838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“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Mọi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hơn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ấy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". 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58EC2CB-612D-4997-B829-45D78AC113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0412" y="5602732"/>
                <a:ext cx="21205788" cy="1483868"/>
              </a:xfrm>
              <a:prstGeom prst="rect">
                <a:avLst/>
              </a:prstGeom>
              <a:blipFill rotWithShape="1">
                <a:blip r:embed="rId3"/>
                <a:stretch>
                  <a:fillRect l="-1178" t="-9426" b="-18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239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03423" y="1458489"/>
            <a:ext cx="23062023" cy="11598735"/>
            <a:chOff x="1803333" y="3470010"/>
            <a:chExt cx="21281661" cy="10295812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803333" y="3470010"/>
              <a:ext cx="21281661" cy="10295812"/>
              <a:chOff x="1803333" y="3470010"/>
              <a:chExt cx="21281661" cy="10295812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803333" y="3470010"/>
                <a:ext cx="21281661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8273899" y="3486537"/>
                <a:ext cx="11353800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340699" y="3543554"/>
                <a:ext cx="942116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5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5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25356" y="3472448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568796" y="1848439"/>
              <a:ext cx="1754328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7/9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="" xmlns:a16="http://schemas.microsoft.com/office/drawing/2014/main" id="{43C3BE13-91A3-493C-8DDD-C51EB9E7BBE9}"/>
                  </a:ext>
                </a:extLst>
              </p:cNvPr>
              <p:cNvSpPr/>
              <p:nvPr/>
            </p:nvSpPr>
            <p:spPr>
              <a:xfrm>
                <a:off x="1928659" y="7927425"/>
                <a:ext cx="20245541" cy="7593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phủ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“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chia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hết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chính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nó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”. 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3C3BE13-91A3-493C-8DDD-C51EB9E7BB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8659" y="7927425"/>
                <a:ext cx="20245541" cy="759375"/>
              </a:xfrm>
              <a:prstGeom prst="rect">
                <a:avLst/>
              </a:prstGeom>
              <a:blipFill rotWithShape="1">
                <a:blip r:embed="rId2"/>
                <a:stretch>
                  <a:fillRect l="-1204" t="-184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="" xmlns:a16="http://schemas.microsoft.com/office/drawing/2014/main" id="{23B63512-9830-4B3B-98EA-DA31AAF9959A}"/>
                  </a:ext>
                </a:extLst>
              </p:cNvPr>
              <p:cNvSpPr/>
              <p:nvPr/>
            </p:nvSpPr>
            <p:spPr>
              <a:xfrm>
                <a:off x="1928659" y="9290369"/>
                <a:ext cx="15468600" cy="7680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ℕ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chia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hết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3B63512-9830-4B3B-98EA-DA31AAF995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8659" y="9290369"/>
                <a:ext cx="15468600" cy="768031"/>
              </a:xfrm>
              <a:prstGeom prst="rect">
                <a:avLst/>
              </a:prstGeom>
              <a:blipFill rotWithShape="1">
                <a:blip r:embed="rId3"/>
                <a:stretch>
                  <a:fillRect l="-1576" t="-18254" r="-2600" b="-34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="" xmlns:a16="http://schemas.microsoft.com/office/drawing/2014/main" id="{BBB33AE7-43BF-44E5-A44B-5A34382A2C2B}"/>
                  </a:ext>
                </a:extLst>
              </p:cNvPr>
              <p:cNvSpPr/>
              <p:nvPr/>
            </p:nvSpPr>
            <p:spPr>
              <a:xfrm>
                <a:off x="1928659" y="10518225"/>
                <a:ext cx="21375289" cy="7593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phủ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"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hữu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tỉ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". 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BB33AE7-43BF-44E5-A44B-5A34382A2C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8659" y="10518225"/>
                <a:ext cx="21375289" cy="759375"/>
              </a:xfrm>
              <a:prstGeom prst="rect">
                <a:avLst/>
              </a:prstGeom>
              <a:blipFill>
                <a:blip r:embed="rId4"/>
                <a:stretch>
                  <a:fillRect l="-1141" t="-18400" b="-36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="" xmlns:a16="http://schemas.microsoft.com/office/drawing/2014/main" id="{8C36A059-34E4-44FF-B9CD-58CCF8538405}"/>
                  </a:ext>
                </a:extLst>
              </p:cNvPr>
              <p:cNvSpPr/>
              <p:nvPr/>
            </p:nvSpPr>
            <p:spPr>
              <a:xfrm>
                <a:off x="1928659" y="11753352"/>
                <a:ext cx="11036739" cy="8139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=±</m:t>
                    </m:r>
                    <m:rad>
                      <m:radPr>
                        <m:degHide m:val="on"/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C36A059-34E4-44FF-B9CD-58CCF85384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8659" y="11753352"/>
                <a:ext cx="11036739" cy="813941"/>
              </a:xfrm>
              <a:prstGeom prst="rect">
                <a:avLst/>
              </a:prstGeom>
              <a:blipFill>
                <a:blip r:embed="rId5"/>
                <a:stretch>
                  <a:fillRect l="-2209" t="-10448" r="-1270" b="-3358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D973FA51-DC25-42A2-97C8-2820379CE83D}"/>
              </a:ext>
            </a:extLst>
          </p:cNvPr>
          <p:cNvSpPr/>
          <p:nvPr/>
        </p:nvSpPr>
        <p:spPr>
          <a:xfrm>
            <a:off x="5257800" y="3886200"/>
            <a:ext cx="185919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Lập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mệnh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phủ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mệnh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xét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sai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</a:t>
            </a:r>
            <a:endParaRPr lang="vi-V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="" xmlns:a16="http://schemas.microsoft.com/office/drawing/2014/main" id="{ED8B350B-E711-48AD-8C86-60AFAB59E509}"/>
                  </a:ext>
                </a:extLst>
              </p:cNvPr>
              <p:cNvSpPr/>
              <p:nvPr/>
            </p:nvSpPr>
            <p:spPr>
              <a:xfrm>
                <a:off x="14998584" y="5181600"/>
                <a:ext cx="4222823" cy="7114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∃</m:t>
                    </m:r>
                    <m:r>
                      <a:rPr lang="en-US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ℚ</m:t>
                    </m:r>
                    <m:r>
                      <a:rPr lang="en-US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sSup>
                      <m:sSupPr>
                        <m:ctrlPr>
                          <a:rPr lang="en-US" sz="40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D8B350B-E711-48AD-8C86-60AFAB59E5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8584" y="5181600"/>
                <a:ext cx="4222823" cy="711413"/>
              </a:xfrm>
              <a:prstGeom prst="rect">
                <a:avLst/>
              </a:prstGeom>
              <a:blipFill>
                <a:blip r:embed="rId6"/>
                <a:stretch>
                  <a:fillRect l="-5051" t="-16239" b="-3418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="" xmlns:a16="http://schemas.microsoft.com/office/drawing/2014/main" id="{8C32CC32-9B0C-4735-8375-11E5C8A77574}"/>
                  </a:ext>
                </a:extLst>
              </p:cNvPr>
              <p:cNvSpPr/>
              <p:nvPr/>
            </p:nvSpPr>
            <p:spPr>
              <a:xfrm>
                <a:off x="2057400" y="5181600"/>
                <a:ext cx="3829638" cy="6986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∀</m:t>
                    </m:r>
                    <m:r>
                      <a:rPr lang="en-US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en-US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ℕ</m:t>
                    </m:r>
                    <m:r>
                      <a:rPr lang="en-US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en-US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⋮</m:t>
                    </m:r>
                    <m:r>
                      <a:rPr lang="en-US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</m:oMath>
                </a14:m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C32CC32-9B0C-4735-8375-11E5C8A775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5181600"/>
                <a:ext cx="3829638" cy="698653"/>
              </a:xfrm>
              <a:prstGeom prst="rect">
                <a:avLst/>
              </a:prstGeom>
              <a:blipFill>
                <a:blip r:embed="rId7"/>
                <a:stretch>
                  <a:fillRect l="-5732" t="-18261" b="-3478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24D56927-79BB-4E29-A46D-7C7E73484C50}"/>
              </a:ext>
            </a:extLst>
          </p:cNvPr>
          <p:cNvSpPr/>
          <p:nvPr/>
        </p:nvSpPr>
        <p:spPr>
          <a:xfrm>
            <a:off x="11582400" y="6629400"/>
            <a:ext cx="20922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000" b="1" dirty="0">
              <a:solidFill>
                <a:srgbClr val="0999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="" xmlns:a16="http://schemas.microsoft.com/office/drawing/2014/main" id="{D965B5D8-949B-4FA1-A091-753415D3B3DB}"/>
                  </a:ext>
                </a:extLst>
              </p:cNvPr>
              <p:cNvSpPr/>
              <p:nvPr/>
            </p:nvSpPr>
            <p:spPr>
              <a:xfrm>
                <a:off x="1981200" y="6172200"/>
                <a:ext cx="4843121" cy="6986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∀</m:t>
                    </m:r>
                    <m:r>
                      <a:rPr lang="en-US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965B5D8-949B-4FA1-A091-753415D3B3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6172200"/>
                <a:ext cx="4843121" cy="698653"/>
              </a:xfrm>
              <a:prstGeom prst="rect">
                <a:avLst/>
              </a:prstGeom>
              <a:blipFill>
                <a:blip r:embed="rId8"/>
                <a:stretch>
                  <a:fillRect l="-4408" t="-18421" b="-3508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="" xmlns:a16="http://schemas.microsoft.com/office/drawing/2014/main" id="{4BFF461A-6882-4EB1-80D9-D4921D07369A}"/>
                  </a:ext>
                </a:extLst>
              </p:cNvPr>
              <p:cNvSpPr/>
              <p:nvPr/>
            </p:nvSpPr>
            <p:spPr>
              <a:xfrm>
                <a:off x="14997743" y="5994187"/>
                <a:ext cx="5423857" cy="7114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d)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∃</m:t>
                    </m:r>
                    <m:r>
                      <a:rPr lang="en-US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4BFF461A-6882-4EB1-80D9-D4921D0736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7743" y="5994187"/>
                <a:ext cx="5423857" cy="711413"/>
              </a:xfrm>
              <a:prstGeom prst="rect">
                <a:avLst/>
              </a:prstGeom>
              <a:blipFill>
                <a:blip r:embed="rId9"/>
                <a:stretch>
                  <a:fillRect l="-3933" t="-16239" b="-3418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5594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32" grpId="0"/>
      <p:bldP spid="9" grpId="0"/>
      <p:bldP spid="11" grpId="0"/>
      <p:bldP spid="12" grpId="0"/>
      <p:bldP spid="30" grpId="0"/>
      <p:bldP spid="14" grpId="0"/>
      <p:bldP spid="2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03422" y="1600200"/>
            <a:ext cx="22577156" cy="11734799"/>
            <a:chOff x="1987766" y="3480127"/>
            <a:chExt cx="20901432" cy="10416593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987766" y="3486537"/>
              <a:ext cx="20901432" cy="10410183"/>
              <a:chOff x="1987766" y="3486537"/>
              <a:chExt cx="20901432" cy="10410183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987766" y="3600908"/>
                <a:ext cx="20901432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8273899" y="3486537"/>
                <a:ext cx="11353800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340699" y="3543554"/>
                <a:ext cx="942116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5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5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25356" y="3472448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568796" y="1848439"/>
              <a:ext cx="1754328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7/9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="" xmlns:a16="http://schemas.microsoft.com/office/drawing/2014/main" id="{27C1AD93-F355-4CC6-96B9-A214640D49F4}"/>
                  </a:ext>
                </a:extLst>
              </p:cNvPr>
              <p:cNvSpPr/>
              <p:nvPr/>
            </p:nvSpPr>
            <p:spPr>
              <a:xfrm>
                <a:off x="1288057" y="5021983"/>
                <a:ext cx="22277621" cy="21118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60000"/>
                  </a:lnSpc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phủ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∃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hay "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Tồn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en-US" sz="4400" b="1" dirty="0" smtClean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nhỏ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hơn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ấy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cộng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". 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7C1AD93-F355-4CC6-96B9-A214640D49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8057" y="5021983"/>
                <a:ext cx="22277621" cy="2111860"/>
              </a:xfrm>
              <a:prstGeom prst="rect">
                <a:avLst/>
              </a:prstGeom>
              <a:blipFill rotWithShape="1">
                <a:blip r:embed="rId2"/>
                <a:stretch>
                  <a:fillRect l="-1094" r="-1614" b="-12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>
                <a:extLst>
                  <a:ext uri="{FF2B5EF4-FFF2-40B4-BE49-F238E27FC236}">
                    <a16:creationId xmlns="" xmlns:a16="http://schemas.microsoft.com/office/drawing/2014/main" id="{E3903B43-83BB-4AFD-B177-D63F5B681A6D}"/>
                  </a:ext>
                </a:extLst>
              </p:cNvPr>
              <p:cNvSpPr/>
              <p:nvPr/>
            </p:nvSpPr>
            <p:spPr>
              <a:xfrm>
                <a:off x="1482355" y="7470225"/>
                <a:ext cx="12309845" cy="7593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vô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lý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4" name="Rectangle 1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3903B43-83BB-4AFD-B177-D63F5B681A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2355" y="7470225"/>
                <a:ext cx="12309845" cy="759375"/>
              </a:xfrm>
              <a:prstGeom prst="rect">
                <a:avLst/>
              </a:prstGeom>
              <a:blipFill rotWithShape="1">
                <a:blip r:embed="rId3"/>
                <a:stretch>
                  <a:fillRect l="-1980" t="-18400" r="-2426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="" xmlns:a16="http://schemas.microsoft.com/office/drawing/2014/main" id="{12DF1530-4C7E-4D99-9A40-DBED9D0681F5}"/>
                  </a:ext>
                </a:extLst>
              </p:cNvPr>
              <p:cNvSpPr/>
              <p:nvPr/>
            </p:nvSpPr>
            <p:spPr>
              <a:xfrm>
                <a:off x="1288057" y="8681327"/>
                <a:ext cx="20821482" cy="7734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d)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phủ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∀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12DF1530-4C7E-4D99-9A40-DBED9D0681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8057" y="8681327"/>
                <a:ext cx="20821482" cy="773417"/>
              </a:xfrm>
              <a:prstGeom prst="rect">
                <a:avLst/>
              </a:prstGeom>
              <a:blipFill>
                <a:blip r:embed="rId4"/>
                <a:stretch>
                  <a:fillRect l="-1171" t="-16535" b="-354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ctangle 32">
                <a:extLst>
                  <a:ext uri="{FF2B5EF4-FFF2-40B4-BE49-F238E27FC236}">
                    <a16:creationId xmlns="" xmlns:a16="http://schemas.microsoft.com/office/drawing/2014/main" id="{CF4F3766-53C0-4DCD-9E30-F000FD92C5D8}"/>
                  </a:ext>
                </a:extLst>
              </p:cNvPr>
              <p:cNvSpPr/>
              <p:nvPr/>
            </p:nvSpPr>
            <p:spPr>
              <a:xfrm>
                <a:off x="1501812" y="9525000"/>
                <a:ext cx="16557588" cy="12308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3" name="Rectangle 3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F4F3766-53C0-4DCD-9E30-F000FD92C5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1812" y="9525000"/>
                <a:ext cx="16557588" cy="1230850"/>
              </a:xfrm>
              <a:prstGeom prst="rect">
                <a:avLst/>
              </a:prstGeom>
              <a:blipFill rotWithShape="1">
                <a:blip r:embed="rId5"/>
                <a:stretch>
                  <a:fillRect l="-1472" r="-920" b="-9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558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0" grpId="0"/>
      <p:bldP spid="3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54"/>
          <p:cNvGrpSpPr/>
          <p:nvPr/>
        </p:nvGrpSpPr>
        <p:grpSpPr>
          <a:xfrm>
            <a:off x="846534" y="1814635"/>
            <a:ext cx="22486206" cy="5930509"/>
            <a:chOff x="1268078" y="3405486"/>
            <a:chExt cx="22486206" cy="4463292"/>
          </a:xfrm>
        </p:grpSpPr>
        <p:sp>
          <p:nvSpPr>
            <p:cNvPr id="31" name="Rounded Rectangle 30"/>
            <p:cNvSpPr/>
            <p:nvPr/>
          </p:nvSpPr>
          <p:spPr>
            <a:xfrm>
              <a:off x="1532360" y="3579401"/>
              <a:ext cx="22221924" cy="428937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7"/>
            <p:cNvGrpSpPr/>
            <p:nvPr/>
          </p:nvGrpSpPr>
          <p:grpSpPr>
            <a:xfrm>
              <a:off x="1268078" y="3405486"/>
              <a:ext cx="3343538" cy="940513"/>
              <a:chOff x="1311958" y="3405486"/>
              <a:chExt cx="3343538" cy="940513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5400000">
                <a:off x="2967389" y="2625080"/>
                <a:ext cx="793395" cy="2582819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294224" y="3586927"/>
                <a:ext cx="1858201" cy="602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  <p:grpSp>
            <p:nvGrpSpPr>
              <p:cNvPr id="35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36" name="Rectangle 35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73" name="Text Box 34"/>
          <p:cNvSpPr txBox="1">
            <a:spLocks noChangeArrowheads="1"/>
          </p:cNvSpPr>
          <p:nvPr/>
        </p:nvSpPr>
        <p:spPr bwMode="auto">
          <a:xfrm>
            <a:off x="4969574" y="13716000"/>
            <a:ext cx="2613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vi-VN"/>
          </a:p>
        </p:txBody>
      </p:sp>
      <p:grpSp>
        <p:nvGrpSpPr>
          <p:cNvPr id="65" name="Group 10"/>
          <p:cNvGrpSpPr/>
          <p:nvPr/>
        </p:nvGrpSpPr>
        <p:grpSpPr>
          <a:xfrm>
            <a:off x="1176005" y="7970284"/>
            <a:ext cx="22347506" cy="5243272"/>
            <a:chOff x="1270511" y="5867400"/>
            <a:chExt cx="22347506" cy="5800796"/>
          </a:xfrm>
        </p:grpSpPr>
        <p:sp>
          <p:nvSpPr>
            <p:cNvPr id="66" name="Rounded Rectangle 65"/>
            <p:cNvSpPr/>
            <p:nvPr/>
          </p:nvSpPr>
          <p:spPr>
            <a:xfrm>
              <a:off x="1272210" y="6139010"/>
              <a:ext cx="22345807" cy="552918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7" name="Group 60"/>
            <p:cNvGrpSpPr/>
            <p:nvPr/>
          </p:nvGrpSpPr>
          <p:grpSpPr>
            <a:xfrm>
              <a:off x="1270511" y="5867400"/>
              <a:ext cx="3568119" cy="885307"/>
              <a:chOff x="1224541" y="6305967"/>
              <a:chExt cx="3568119" cy="885307"/>
            </a:xfrm>
          </p:grpSpPr>
          <p:sp>
            <p:nvSpPr>
              <p:cNvPr id="68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2296330" y="6305967"/>
                <a:ext cx="2053767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0" name="Round Diagonal Corner Rectangle 69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62" name="Round Same Side Corner Rectangle 6">
            <a:extLst>
              <a:ext uri="{FF2B5EF4-FFF2-40B4-BE49-F238E27FC236}">
                <a16:creationId xmlns="" xmlns:a16="http://schemas.microsoft.com/office/drawing/2014/main" id="{44158B4D-8ECA-4EBB-B4DF-6DE425FB5743}"/>
              </a:ext>
            </a:extLst>
          </p:cNvPr>
          <p:cNvSpPr/>
          <p:nvPr/>
        </p:nvSpPr>
        <p:spPr>
          <a:xfrm flipV="1">
            <a:off x="8650698" y="1390785"/>
            <a:ext cx="9518389" cy="1099993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4E839076-FB5A-490F-8BCF-B88C96600FBF}"/>
              </a:ext>
            </a:extLst>
          </p:cNvPr>
          <p:cNvSpPr txBox="1"/>
          <p:nvPr/>
        </p:nvSpPr>
        <p:spPr>
          <a:xfrm>
            <a:off x="9372600" y="1371600"/>
            <a:ext cx="82573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 TRẮC NGHIỆM</a:t>
            </a:r>
            <a:endParaRPr lang="vi-VN" sz="5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="" xmlns:a16="http://schemas.microsoft.com/office/drawing/2014/main" id="{C673D670-6F25-4EA2-A3AE-DC21EBCAB798}"/>
                  </a:ext>
                </a:extLst>
              </p:cNvPr>
              <p:cNvSpPr/>
              <p:nvPr/>
            </p:nvSpPr>
            <p:spPr>
              <a:xfrm>
                <a:off x="1304793" y="2844782"/>
                <a:ext cx="21774413" cy="48240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Bef>
                    <a:spcPts val="300"/>
                  </a:spcBef>
                  <a:spcAft>
                    <a:spcPts val="300"/>
                  </a:spcAft>
                  <a:tabLst>
                    <a:tab pos="630555" algn="l"/>
                    <a:tab pos="2070735" algn="l"/>
                    <a:tab pos="3429000" algn="l"/>
                    <a:tab pos="4770755" algn="l"/>
                  </a:tabLs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?</a:t>
                </a:r>
              </a:p>
              <a:p>
                <a:pPr marL="629920" algn="just">
                  <a:lnSpc>
                    <a:spcPct val="107000"/>
                  </a:lnSpc>
                  <a:spcBef>
                    <a:spcPts val="300"/>
                  </a:spcBef>
                  <a:spcAft>
                    <a:spcPts val="300"/>
                  </a:spcAft>
                  <a:tabLst>
                    <a:tab pos="630555" algn="l"/>
                    <a:tab pos="2070735" algn="l"/>
                    <a:tab pos="3429000" algn="l"/>
                    <a:tab pos="4770755" algn="l"/>
                  </a:tabLst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Cố lên, sắp đến rồi ! 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algn="just">
                  <a:lnSpc>
                    <a:spcPct val="107000"/>
                  </a:lnSpc>
                  <a:spcBef>
                    <a:spcPts val="300"/>
                  </a:spcBef>
                  <a:spcAft>
                    <a:spcPts val="300"/>
                  </a:spcAft>
                  <a:tabLst>
                    <a:tab pos="630555" algn="l"/>
                    <a:tab pos="2070735" algn="l"/>
                    <a:tab pos="3429000" algn="l"/>
                    <a:tab pos="4770755" algn="l"/>
                  </a:tabLst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Số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𝟏𝟓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số nguyên tố.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algn="just">
                  <a:lnSpc>
                    <a:spcPct val="107000"/>
                  </a:lnSpc>
                  <a:spcBef>
                    <a:spcPts val="300"/>
                  </a:spcBef>
                  <a:spcAft>
                    <a:spcPts val="300"/>
                  </a:spcAft>
                  <a:tabLst>
                    <a:tab pos="630555" algn="l"/>
                    <a:tab pos="2070735" algn="l"/>
                    <a:tab pos="3429000" algn="l"/>
                    <a:tab pos="4770755" algn="l"/>
                  </a:tabLst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Tổng các </a:t>
                </a:r>
                <a:r>
                  <a:rPr lang="vi-VN" sz="4400" b="1" dirty="0" smtClean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ó</a:t>
                </a:r>
                <a:r>
                  <a:rPr lang="vi-VN" sz="4400" b="1" dirty="0" smtClean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 </a:t>
                </a:r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 một tam giác là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𝟏𝟖𝟎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algn="just">
                  <a:lnSpc>
                    <a:spcPct val="107000"/>
                  </a:lnSpc>
                  <a:spcBef>
                    <a:spcPts val="300"/>
                  </a:spcBef>
                  <a:spcAft>
                    <a:spcPts val="300"/>
                  </a:spcAft>
                  <a:tabLst>
                    <a:tab pos="630555" algn="l"/>
                    <a:tab pos="2070735" algn="l"/>
                    <a:tab pos="3429000" algn="l"/>
                    <a:tab pos="4770755" algn="l"/>
                  </a:tabLst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Số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số nguyên dương.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30555" algn="just">
                  <a:lnSpc>
                    <a:spcPct val="107000"/>
                  </a:lnSpc>
                  <a:spcBef>
                    <a:spcPts val="300"/>
                  </a:spcBef>
                  <a:spcAft>
                    <a:spcPts val="300"/>
                  </a:spcAft>
                  <a:tabLst>
                    <a:tab pos="630555" algn="l"/>
                    <a:tab pos="1980565" algn="l"/>
                    <a:tab pos="3420745" algn="l"/>
                    <a:tab pos="4860925" algn="l"/>
                  </a:tabLst>
                </a:pP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	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𝟏</m:t>
                    </m:r>
                    <m:r>
                      <a:rPr lang="vi-VN" sz="4400" b="1" i="1" smtClean="0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</a:t>
                </a:r>
                <a:r>
                  <a:rPr lang="vi-VN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673D670-6F25-4EA2-A3AE-DC21EBCAB7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793" y="2844782"/>
                <a:ext cx="21774413" cy="4824013"/>
              </a:xfrm>
              <a:prstGeom prst="rect">
                <a:avLst/>
              </a:prstGeom>
              <a:blipFill rotWithShape="1">
                <a:blip r:embed="rId2"/>
                <a:stretch>
                  <a:fillRect l="-1120" t="-2908" b="-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="" xmlns:a16="http://schemas.microsoft.com/office/drawing/2014/main" id="{D8CFC9F2-852D-45D4-9450-C2977A655AA7}"/>
                  </a:ext>
                </a:extLst>
              </p:cNvPr>
              <p:cNvSpPr/>
              <p:nvPr/>
            </p:nvSpPr>
            <p:spPr>
              <a:xfrm>
                <a:off x="1828800" y="8686800"/>
                <a:ext cx="21694711" cy="40866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1737360" algn="l"/>
                  </a:tabLst>
                </a:pPr>
                <a:r>
                  <a:rPr lang="vi-VN" sz="4400" b="1" dirty="0">
                    <a:solidFill>
                      <a:srgbClr val="0000FF"/>
                    </a:solidFill>
                    <a:highlight>
                      <a:srgbClr val="00FF00"/>
                    </a:highlight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Chọn 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highlight>
                      <a:srgbClr val="00FF00"/>
                    </a:highlight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highlight>
                      <a:srgbClr val="00FF00"/>
                    </a:highlight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 dirty="0"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629920" algn="just">
                  <a:lnSpc>
                    <a:spcPct val="107000"/>
                  </a:lnSpc>
                  <a:spcBef>
                    <a:spcPts val="300"/>
                  </a:spcBef>
                  <a:spcAft>
                    <a:spcPts val="300"/>
                  </a:spcAft>
                  <a:tabLst>
                    <a:tab pos="630555" algn="l"/>
                    <a:tab pos="2070735" algn="l"/>
                    <a:tab pos="3429000" algn="l"/>
                    <a:tab pos="4770755" algn="l"/>
                  </a:tabLs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“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Cố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lên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sắp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đến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rồi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!” 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cảm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thán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phải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mệnh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đề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 dirty="0"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629920" algn="just">
                  <a:lnSpc>
                    <a:spcPct val="107000"/>
                  </a:lnSpc>
                  <a:spcBef>
                    <a:spcPts val="300"/>
                  </a:spcBef>
                  <a:spcAft>
                    <a:spcPts val="300"/>
                  </a:spcAft>
                  <a:tabLst>
                    <a:tab pos="630555" algn="l"/>
                    <a:tab pos="2070735" algn="l"/>
                    <a:tab pos="3429000" algn="l"/>
                    <a:tab pos="4770755" algn="l"/>
                  </a:tabLs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“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𝟏𝟓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nguyên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tố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” 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mệnh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đề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 dirty="0"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629920" algn="just">
                  <a:lnSpc>
                    <a:spcPct val="107000"/>
                  </a:lnSpc>
                  <a:spcBef>
                    <a:spcPts val="300"/>
                  </a:spcBef>
                  <a:spcAft>
                    <a:spcPts val="300"/>
                  </a:spcAft>
                  <a:tabLst>
                    <a:tab pos="630555" algn="l"/>
                    <a:tab pos="2070735" algn="l"/>
                    <a:tab pos="3429000" algn="l"/>
                    <a:tab pos="4770755" algn="l"/>
                  </a:tabLs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“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Tổng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gốc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tam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𝟏𝟖𝟎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” 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mệnh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đề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đúng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 dirty="0"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629920" algn="just">
                  <a:lnSpc>
                    <a:spcPct val="107000"/>
                  </a:lnSpc>
                  <a:spcBef>
                    <a:spcPts val="300"/>
                  </a:spcBef>
                  <a:spcAft>
                    <a:spcPts val="300"/>
                  </a:spcAft>
                  <a:tabLst>
                    <a:tab pos="630555" algn="l"/>
                    <a:tab pos="2070735" algn="l"/>
                    <a:tab pos="3429000" algn="l"/>
                    <a:tab pos="4770755" algn="l"/>
                  </a:tabLst>
                </a:pPr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“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nguyên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dương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”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mệnh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đề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đúng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 dirty="0"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8CFC9F2-852D-45D4-9450-C2977A655A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8686800"/>
                <a:ext cx="21694711" cy="4086696"/>
              </a:xfrm>
              <a:prstGeom prst="rect">
                <a:avLst/>
              </a:prstGeom>
              <a:blipFill rotWithShape="1">
                <a:blip r:embed="rId3"/>
                <a:stretch>
                  <a:fillRect t="-3433" b="-462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Oval 5"/>
          <p:cNvSpPr>
            <a:spLocks noChangeArrowheads="1"/>
          </p:cNvSpPr>
          <p:nvPr/>
        </p:nvSpPr>
        <p:spPr bwMode="auto">
          <a:xfrm>
            <a:off x="13411200" y="6570734"/>
            <a:ext cx="1352907" cy="1277866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lnSpc>
                <a:spcPct val="200000"/>
              </a:lnSpc>
            </a:pPr>
            <a:endParaRPr lang="vi-VN" sz="4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296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54"/>
          <p:cNvGrpSpPr/>
          <p:nvPr/>
        </p:nvGrpSpPr>
        <p:grpSpPr>
          <a:xfrm>
            <a:off x="846534" y="1814635"/>
            <a:ext cx="22486206" cy="5930509"/>
            <a:chOff x="1268078" y="3405486"/>
            <a:chExt cx="22486206" cy="4463292"/>
          </a:xfrm>
        </p:grpSpPr>
        <p:sp>
          <p:nvSpPr>
            <p:cNvPr id="31" name="Rounded Rectangle 30"/>
            <p:cNvSpPr/>
            <p:nvPr/>
          </p:nvSpPr>
          <p:spPr>
            <a:xfrm>
              <a:off x="1532360" y="3579401"/>
              <a:ext cx="22221924" cy="428937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7"/>
            <p:cNvGrpSpPr/>
            <p:nvPr/>
          </p:nvGrpSpPr>
          <p:grpSpPr>
            <a:xfrm>
              <a:off x="1268078" y="3405486"/>
              <a:ext cx="3343538" cy="940513"/>
              <a:chOff x="1311958" y="3405486"/>
              <a:chExt cx="3343538" cy="940513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5400000">
                <a:off x="2967389" y="2625080"/>
                <a:ext cx="793395" cy="2582819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471586" y="3646323"/>
                <a:ext cx="1858201" cy="602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  <p:grpSp>
            <p:nvGrpSpPr>
              <p:cNvPr id="35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36" name="Rectangle 35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73" name="Text Box 34"/>
          <p:cNvSpPr txBox="1">
            <a:spLocks noChangeArrowheads="1"/>
          </p:cNvSpPr>
          <p:nvPr/>
        </p:nvSpPr>
        <p:spPr bwMode="auto">
          <a:xfrm>
            <a:off x="4969574" y="13716000"/>
            <a:ext cx="2613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vi-VN"/>
          </a:p>
        </p:txBody>
      </p:sp>
      <p:grpSp>
        <p:nvGrpSpPr>
          <p:cNvPr id="65" name="Group 10"/>
          <p:cNvGrpSpPr/>
          <p:nvPr/>
        </p:nvGrpSpPr>
        <p:grpSpPr>
          <a:xfrm>
            <a:off x="1176005" y="7970284"/>
            <a:ext cx="22347506" cy="5243272"/>
            <a:chOff x="1270511" y="5867400"/>
            <a:chExt cx="22347506" cy="5800796"/>
          </a:xfrm>
        </p:grpSpPr>
        <p:sp>
          <p:nvSpPr>
            <p:cNvPr id="66" name="Rounded Rectangle 65"/>
            <p:cNvSpPr/>
            <p:nvPr/>
          </p:nvSpPr>
          <p:spPr>
            <a:xfrm>
              <a:off x="1272210" y="6139010"/>
              <a:ext cx="22345807" cy="552918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7" name="Group 60"/>
            <p:cNvGrpSpPr/>
            <p:nvPr/>
          </p:nvGrpSpPr>
          <p:grpSpPr>
            <a:xfrm>
              <a:off x="1270511" y="5867400"/>
              <a:ext cx="3568119" cy="885307"/>
              <a:chOff x="1224541" y="6305967"/>
              <a:chExt cx="3568119" cy="885307"/>
            </a:xfrm>
          </p:grpSpPr>
          <p:sp>
            <p:nvSpPr>
              <p:cNvPr id="68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2296330" y="6305967"/>
                <a:ext cx="2053767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0" name="Round Diagonal Corner Rectangle 69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62" name="Round Same Side Corner Rectangle 6">
            <a:extLst>
              <a:ext uri="{FF2B5EF4-FFF2-40B4-BE49-F238E27FC236}">
                <a16:creationId xmlns="" xmlns:a16="http://schemas.microsoft.com/office/drawing/2014/main" id="{44158B4D-8ECA-4EBB-B4DF-6DE425FB5743}"/>
              </a:ext>
            </a:extLst>
          </p:cNvPr>
          <p:cNvSpPr/>
          <p:nvPr/>
        </p:nvSpPr>
        <p:spPr>
          <a:xfrm flipV="1">
            <a:off x="8650698" y="1390785"/>
            <a:ext cx="9518389" cy="1099993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4E839076-FB5A-490F-8BCF-B88C96600FBF}"/>
              </a:ext>
            </a:extLst>
          </p:cNvPr>
          <p:cNvSpPr txBox="1"/>
          <p:nvPr/>
        </p:nvSpPr>
        <p:spPr>
          <a:xfrm>
            <a:off x="9372600" y="1371600"/>
            <a:ext cx="82573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 TRẮC NGHIỆM</a:t>
            </a:r>
            <a:endParaRPr lang="vi-VN" sz="5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="" xmlns:a16="http://schemas.microsoft.com/office/drawing/2014/main" id="{2573F34A-5DEB-4B09-BC06-2A107FDD11DA}"/>
                  </a:ext>
                </a:extLst>
              </p:cNvPr>
              <p:cNvSpPr/>
              <p:nvPr/>
            </p:nvSpPr>
            <p:spPr>
              <a:xfrm>
                <a:off x="2156632" y="3753447"/>
                <a:ext cx="20070737" cy="26511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nguyên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tố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	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hết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3.</a:t>
                </a: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573F34A-5DEB-4B09-BC06-2A107FDD11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6632" y="3753447"/>
                <a:ext cx="20070737" cy="2651175"/>
              </a:xfrm>
              <a:prstGeom prst="rect">
                <a:avLst/>
              </a:prstGeom>
              <a:blipFill rotWithShape="1">
                <a:blip r:embed="rId2"/>
                <a:stretch>
                  <a:fillRect l="-1245" t="-3678" b="-71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4F05343-B2B6-4B23-BB23-357D1C7270D9}"/>
              </a:ext>
            </a:extLst>
          </p:cNvPr>
          <p:cNvSpPr/>
          <p:nvPr/>
        </p:nvSpPr>
        <p:spPr>
          <a:xfrm>
            <a:off x="10694796" y="9290369"/>
            <a:ext cx="2994409" cy="7516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29920" algn="ctr">
              <a:lnSpc>
                <a:spcPct val="107000"/>
              </a:lnSpc>
              <a:spcAft>
                <a:spcPts val="800"/>
              </a:spcAft>
              <a:tabLst>
                <a:tab pos="1737360" algn="l"/>
              </a:tabLst>
            </a:pPr>
            <a:r>
              <a:rPr lang="vi-VN" sz="4400" b="1" dirty="0">
                <a:solidFill>
                  <a:srgbClr val="0000FF"/>
                </a:solidFill>
                <a:highlight>
                  <a:srgbClr val="00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 </a:t>
            </a:r>
            <a:r>
              <a:rPr lang="en-US" sz="4400" b="1" dirty="0">
                <a:solidFill>
                  <a:srgbClr val="0000FF"/>
                </a:solidFill>
                <a:highlight>
                  <a:srgbClr val="00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vi-VN" sz="4400" b="1" dirty="0">
                <a:solidFill>
                  <a:srgbClr val="0000FF"/>
                </a:solidFill>
                <a:highlight>
                  <a:srgbClr val="00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" name="Oval 5"/>
          <p:cNvSpPr>
            <a:spLocks noChangeArrowheads="1"/>
          </p:cNvSpPr>
          <p:nvPr/>
        </p:nvSpPr>
        <p:spPr bwMode="auto">
          <a:xfrm>
            <a:off x="2258808" y="4440101"/>
            <a:ext cx="1352907" cy="1277866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lnSpc>
                <a:spcPct val="200000"/>
              </a:lnSpc>
            </a:pPr>
            <a:endParaRPr lang="vi-VN" sz="4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73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6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54"/>
          <p:cNvGrpSpPr/>
          <p:nvPr/>
        </p:nvGrpSpPr>
        <p:grpSpPr>
          <a:xfrm>
            <a:off x="846534" y="1814635"/>
            <a:ext cx="23053842" cy="6951093"/>
            <a:chOff x="1268078" y="3405486"/>
            <a:chExt cx="22486206" cy="4463292"/>
          </a:xfrm>
        </p:grpSpPr>
        <p:sp>
          <p:nvSpPr>
            <p:cNvPr id="31" name="Rounded Rectangle 30"/>
            <p:cNvSpPr/>
            <p:nvPr/>
          </p:nvSpPr>
          <p:spPr>
            <a:xfrm>
              <a:off x="1532360" y="3579401"/>
              <a:ext cx="22221924" cy="428937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7"/>
            <p:cNvGrpSpPr/>
            <p:nvPr/>
          </p:nvGrpSpPr>
          <p:grpSpPr>
            <a:xfrm>
              <a:off x="1268078" y="3405486"/>
              <a:ext cx="3343538" cy="940513"/>
              <a:chOff x="1311958" y="3405486"/>
              <a:chExt cx="3343538" cy="940513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5400000">
                <a:off x="2967389" y="2625080"/>
                <a:ext cx="793395" cy="2582819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426398" y="3642225"/>
                <a:ext cx="1858201" cy="602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</a:t>
                </a:r>
              </a:p>
            </p:txBody>
          </p:sp>
          <p:grpSp>
            <p:nvGrpSpPr>
              <p:cNvPr id="35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36" name="Rectangle 35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73" name="Text Box 34"/>
          <p:cNvSpPr txBox="1">
            <a:spLocks noChangeArrowheads="1"/>
          </p:cNvSpPr>
          <p:nvPr/>
        </p:nvSpPr>
        <p:spPr bwMode="auto">
          <a:xfrm>
            <a:off x="4969574" y="13716000"/>
            <a:ext cx="2613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vi-VN"/>
          </a:p>
        </p:txBody>
      </p:sp>
      <p:grpSp>
        <p:nvGrpSpPr>
          <p:cNvPr id="65" name="Group 10"/>
          <p:cNvGrpSpPr/>
          <p:nvPr/>
        </p:nvGrpSpPr>
        <p:grpSpPr>
          <a:xfrm>
            <a:off x="1176005" y="8991580"/>
            <a:ext cx="22724371" cy="4221975"/>
            <a:chOff x="1270511" y="5867400"/>
            <a:chExt cx="22347506" cy="5800796"/>
          </a:xfrm>
        </p:grpSpPr>
        <p:sp>
          <p:nvSpPr>
            <p:cNvPr id="66" name="Rounded Rectangle 65"/>
            <p:cNvSpPr/>
            <p:nvPr/>
          </p:nvSpPr>
          <p:spPr>
            <a:xfrm>
              <a:off x="1272210" y="6139010"/>
              <a:ext cx="22345807" cy="552918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7" name="Group 60"/>
            <p:cNvGrpSpPr/>
            <p:nvPr/>
          </p:nvGrpSpPr>
          <p:grpSpPr>
            <a:xfrm>
              <a:off x="1270511" y="5867400"/>
              <a:ext cx="3568119" cy="885307"/>
              <a:chOff x="1224541" y="6305967"/>
              <a:chExt cx="3568119" cy="885307"/>
            </a:xfrm>
          </p:grpSpPr>
          <p:sp>
            <p:nvSpPr>
              <p:cNvPr id="68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2296330" y="6305967"/>
                <a:ext cx="2053767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0" name="Round Diagonal Corner Rectangle 69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62" name="Round Same Side Corner Rectangle 6">
            <a:extLst>
              <a:ext uri="{FF2B5EF4-FFF2-40B4-BE49-F238E27FC236}">
                <a16:creationId xmlns="" xmlns:a16="http://schemas.microsoft.com/office/drawing/2014/main" id="{44158B4D-8ECA-4EBB-B4DF-6DE425FB5743}"/>
              </a:ext>
            </a:extLst>
          </p:cNvPr>
          <p:cNvSpPr/>
          <p:nvPr/>
        </p:nvSpPr>
        <p:spPr>
          <a:xfrm flipV="1">
            <a:off x="8650698" y="1390785"/>
            <a:ext cx="9518389" cy="1099993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4E839076-FB5A-490F-8BCF-B88C96600FBF}"/>
              </a:ext>
            </a:extLst>
          </p:cNvPr>
          <p:cNvSpPr txBox="1"/>
          <p:nvPr/>
        </p:nvSpPr>
        <p:spPr>
          <a:xfrm>
            <a:off x="9372600" y="1371600"/>
            <a:ext cx="82573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 TRẮC NGHIỆM</a:t>
            </a:r>
            <a:endParaRPr lang="vi-VN" sz="5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="" xmlns:a16="http://schemas.microsoft.com/office/drawing/2014/main" id="{30A9A2E0-DC21-4C05-A757-99FD24281EB6}"/>
                  </a:ext>
                </a:extLst>
              </p:cNvPr>
              <p:cNvSpPr/>
              <p:nvPr/>
            </p:nvSpPr>
            <p:spPr>
              <a:xfrm>
                <a:off x="1408005" y="3193438"/>
                <a:ext cx="21966607" cy="51123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mệnh đề  P: “ 4 là số chẵn” và mệnh đề Q: “Hà Nội là thủ đô của Việt Nam”. Phát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 nào sau đây là phát biểu của mệnh đề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𝑸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 4 là số chẵn thì Hà Nội là thủ đô của Việt Nam.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 Hà Nội là thủ đô của Việt Nam thì 4 là số chẵn.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 là số chẵn nếu Hà Nội là thủ đô của Việt Nam.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 4 là số chẵn thì Hà Nội không là thủ đô của Việt Nam.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0A9A2E0-DC21-4C05-A757-99FD24281E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8005" y="3193438"/>
                <a:ext cx="21966607" cy="5112362"/>
              </a:xfrm>
              <a:prstGeom prst="rect">
                <a:avLst/>
              </a:prstGeom>
              <a:blipFill>
                <a:blip r:embed="rId2"/>
                <a:stretch>
                  <a:fillRect l="-1138" t="-2026" r="-1110" b="-441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="" xmlns:a16="http://schemas.microsoft.com/office/drawing/2014/main" id="{CC7C7AB5-381D-443F-8430-55826CCC9C46}"/>
                  </a:ext>
                </a:extLst>
              </p:cNvPr>
              <p:cNvSpPr/>
              <p:nvPr/>
            </p:nvSpPr>
            <p:spPr>
              <a:xfrm>
                <a:off x="1898708" y="10023174"/>
                <a:ext cx="22001668" cy="16524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1737360" algn="l"/>
                  </a:tabLst>
                </a:pPr>
                <a:r>
                  <a:rPr lang="vi-VN" sz="4400" b="1" dirty="0">
                    <a:solidFill>
                      <a:srgbClr val="0000FF"/>
                    </a:solidFill>
                    <a:highlight>
                      <a:srgbClr val="00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 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highlight>
                      <a:srgbClr val="00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highlight>
                      <a:srgbClr val="00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indent="457200" algn="just"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 “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P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Q”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kéo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𝑸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C7C7AB5-381D-443F-8430-55826CCC9C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8708" y="10023174"/>
                <a:ext cx="22001668" cy="1652440"/>
              </a:xfrm>
              <a:prstGeom prst="rect">
                <a:avLst/>
              </a:prstGeom>
              <a:blipFill>
                <a:blip r:embed="rId3"/>
                <a:stretch>
                  <a:fillRect t="-8487" b="-162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Oval 5"/>
          <p:cNvSpPr>
            <a:spLocks noChangeArrowheads="1"/>
          </p:cNvSpPr>
          <p:nvPr/>
        </p:nvSpPr>
        <p:spPr bwMode="auto">
          <a:xfrm>
            <a:off x="1708089" y="4589534"/>
            <a:ext cx="1187511" cy="1277866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lnSpc>
                <a:spcPct val="200000"/>
              </a:lnSpc>
            </a:pPr>
            <a:endParaRPr lang="vi-VN" sz="4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796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61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54"/>
          <p:cNvGrpSpPr/>
          <p:nvPr/>
        </p:nvGrpSpPr>
        <p:grpSpPr>
          <a:xfrm>
            <a:off x="213995" y="1814635"/>
            <a:ext cx="23712805" cy="7080095"/>
            <a:chOff x="1268078" y="3405486"/>
            <a:chExt cx="22486206" cy="4463292"/>
          </a:xfrm>
        </p:grpSpPr>
        <p:sp>
          <p:nvSpPr>
            <p:cNvPr id="31" name="Rounded Rectangle 30"/>
            <p:cNvSpPr/>
            <p:nvPr/>
          </p:nvSpPr>
          <p:spPr>
            <a:xfrm>
              <a:off x="1532360" y="3579401"/>
              <a:ext cx="22221924" cy="428937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7"/>
            <p:cNvGrpSpPr/>
            <p:nvPr/>
          </p:nvGrpSpPr>
          <p:grpSpPr>
            <a:xfrm>
              <a:off x="1268078" y="3405486"/>
              <a:ext cx="3343538" cy="940513"/>
              <a:chOff x="1311958" y="3405486"/>
              <a:chExt cx="3343538" cy="940513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5400000">
                <a:off x="2967389" y="2625080"/>
                <a:ext cx="793395" cy="2582819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473828" y="3620366"/>
                <a:ext cx="1858201" cy="602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</a:t>
                </a:r>
              </a:p>
            </p:txBody>
          </p:sp>
          <p:grpSp>
            <p:nvGrpSpPr>
              <p:cNvPr id="35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36" name="Rectangle 35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73" name="Text Box 34"/>
          <p:cNvSpPr txBox="1">
            <a:spLocks noChangeArrowheads="1"/>
          </p:cNvSpPr>
          <p:nvPr/>
        </p:nvSpPr>
        <p:spPr bwMode="auto">
          <a:xfrm>
            <a:off x="4969574" y="13716000"/>
            <a:ext cx="2613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vi-VN"/>
          </a:p>
        </p:txBody>
      </p:sp>
      <p:grpSp>
        <p:nvGrpSpPr>
          <p:cNvPr id="65" name="Group 10"/>
          <p:cNvGrpSpPr/>
          <p:nvPr/>
        </p:nvGrpSpPr>
        <p:grpSpPr>
          <a:xfrm>
            <a:off x="492693" y="9344396"/>
            <a:ext cx="23434106" cy="4006875"/>
            <a:chOff x="1270511" y="5867400"/>
            <a:chExt cx="21748806" cy="4047754"/>
          </a:xfrm>
        </p:grpSpPr>
        <p:sp>
          <p:nvSpPr>
            <p:cNvPr id="66" name="Rounded Rectangle 65"/>
            <p:cNvSpPr/>
            <p:nvPr/>
          </p:nvSpPr>
          <p:spPr>
            <a:xfrm>
              <a:off x="1272210" y="6139010"/>
              <a:ext cx="21747107" cy="37761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7" name="Group 60"/>
            <p:cNvGrpSpPr/>
            <p:nvPr/>
          </p:nvGrpSpPr>
          <p:grpSpPr>
            <a:xfrm>
              <a:off x="1270511" y="5867400"/>
              <a:ext cx="3568119" cy="885307"/>
              <a:chOff x="1224541" y="6305967"/>
              <a:chExt cx="3568119" cy="885307"/>
            </a:xfrm>
          </p:grpSpPr>
          <p:sp>
            <p:nvSpPr>
              <p:cNvPr id="68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2296330" y="6305967"/>
                <a:ext cx="2053767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0" name="Round Diagonal Corner Rectangle 69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62" name="Round Same Side Corner Rectangle 6">
            <a:extLst>
              <a:ext uri="{FF2B5EF4-FFF2-40B4-BE49-F238E27FC236}">
                <a16:creationId xmlns="" xmlns:a16="http://schemas.microsoft.com/office/drawing/2014/main" id="{44158B4D-8ECA-4EBB-B4DF-6DE425FB5743}"/>
              </a:ext>
            </a:extLst>
          </p:cNvPr>
          <p:cNvSpPr/>
          <p:nvPr/>
        </p:nvSpPr>
        <p:spPr>
          <a:xfrm flipV="1">
            <a:off x="8650698" y="1390785"/>
            <a:ext cx="9518389" cy="1099993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4E839076-FB5A-490F-8BCF-B88C96600FBF}"/>
              </a:ext>
            </a:extLst>
          </p:cNvPr>
          <p:cNvSpPr txBox="1"/>
          <p:nvPr/>
        </p:nvSpPr>
        <p:spPr>
          <a:xfrm>
            <a:off x="9372600" y="1371600"/>
            <a:ext cx="82573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 TRẮC NGHIỆM</a:t>
            </a:r>
            <a:endParaRPr lang="vi-VN" sz="5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="" xmlns:a16="http://schemas.microsoft.com/office/drawing/2014/main" id="{0EE021CA-0DCE-4128-B5F8-A86495732786}"/>
                  </a:ext>
                </a:extLst>
              </p:cNvPr>
              <p:cNvSpPr/>
              <p:nvPr/>
            </p:nvSpPr>
            <p:spPr>
              <a:xfrm>
                <a:off x="685800" y="3224214"/>
                <a:ext cx="22855829" cy="57422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 indent="-630555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1000"/>
                  </a:spcAft>
                  <a:tabLst>
                    <a:tab pos="629920" algn="l"/>
                  </a:tabLst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phủ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“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𝒂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𝒃𝒙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≠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vô</a:t>
                </a:r>
                <a:endParaRPr lang="en-US" sz="4400" b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30555" indent="-630555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1000"/>
                  </a:spcAft>
                  <a:tabLst>
                    <a:tab pos="629920" algn="l"/>
                  </a:tabLs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nghiệm”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 marL="630555" indent="-630555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1000"/>
                  </a:spcAft>
                  <a:tabLst>
                    <a:tab pos="630555" algn="l"/>
                  </a:tabLst>
                </a:pPr>
                <a:r>
                  <a:rPr lang="vi-VN" sz="4400" b="1" i="0" u="none" strike="noStrike" spc="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𝒂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𝒃𝒙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≠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algn="just">
                  <a:lnSpc>
                    <a:spcPct val="107000"/>
                  </a:lnSpc>
                  <a:spcBef>
                    <a:spcPts val="900"/>
                  </a:spcBef>
                  <a:spcAft>
                    <a:spcPts val="900"/>
                  </a:spcAft>
                  <a:tabLst>
                    <a:tab pos="630555" algn="l"/>
                    <a:tab pos="2070735" algn="l"/>
                    <a:tab pos="3429000" algn="l"/>
                    <a:tab pos="4770755" algn="l"/>
                  </a:tabLst>
                </a:pP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𝒂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𝒃𝒙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≠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biệt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algn="just">
                  <a:lnSpc>
                    <a:spcPct val="107000"/>
                  </a:lnSpc>
                  <a:spcBef>
                    <a:spcPts val="900"/>
                  </a:spcBef>
                  <a:spcAft>
                    <a:spcPts val="900"/>
                  </a:spcAft>
                  <a:tabLst>
                    <a:tab pos="630555" algn="l"/>
                    <a:tab pos="2070735" algn="l"/>
                    <a:tab pos="3429000" algn="l"/>
                    <a:tab pos="4770755" algn="l"/>
                  </a:tabLst>
                </a:pP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𝒂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𝒃𝒙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≠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kép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algn="just">
                  <a:lnSpc>
                    <a:spcPct val="107000"/>
                  </a:lnSpc>
                  <a:spcBef>
                    <a:spcPts val="900"/>
                  </a:spcBef>
                  <a:spcAft>
                    <a:spcPts val="900"/>
                  </a:spcAft>
                  <a:tabLst>
                    <a:tab pos="630555" algn="l"/>
                    <a:tab pos="2070735" algn="l"/>
                    <a:tab pos="3429000" algn="l"/>
                    <a:tab pos="4770755" algn="l"/>
                  </a:tabLst>
                </a:pP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𝒂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𝒃𝒙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≠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EE021CA-0DCE-4128-B5F8-A864957327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224214"/>
                <a:ext cx="22855829" cy="5742213"/>
              </a:xfrm>
              <a:prstGeom prst="rect">
                <a:avLst/>
              </a:prstGeom>
              <a:blipFill>
                <a:blip r:embed="rId3"/>
                <a:stretch>
                  <a:fillRect l="-1094" t="-1592" b="-39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="" xmlns:a16="http://schemas.microsoft.com/office/drawing/2014/main" id="{EAB28B1D-EE56-45E4-BBB8-99A09659EF02}"/>
                  </a:ext>
                </a:extLst>
              </p:cNvPr>
              <p:cNvSpPr/>
              <p:nvPr/>
            </p:nvSpPr>
            <p:spPr>
              <a:xfrm>
                <a:off x="806706" y="10358787"/>
                <a:ext cx="22281894" cy="2379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1737360" algn="l"/>
                  </a:tabLst>
                </a:pPr>
                <a:r>
                  <a:rPr lang="vi-VN" sz="4400" b="1" dirty="0">
                    <a:solidFill>
                      <a:srgbClr val="0000FF"/>
                    </a:solidFill>
                    <a:highlight>
                      <a:srgbClr val="00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 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highlight>
                      <a:srgbClr val="00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highlight>
                      <a:srgbClr val="00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30555" algn="just">
                  <a:lnSpc>
                    <a:spcPct val="107000"/>
                  </a:lnSpc>
                  <a:spcBef>
                    <a:spcPts val="300"/>
                  </a:spcBef>
                  <a:spcAft>
                    <a:spcPts val="300"/>
                  </a:spcAft>
                  <a:tabLst>
                    <a:tab pos="630555" algn="l"/>
                    <a:tab pos="1980565" algn="l"/>
                    <a:tab pos="3420745" algn="l"/>
                    <a:tab pos="4860925" algn="l"/>
                  </a:tabLst>
                </a:pP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phủ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“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𝒂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𝒃𝒙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≠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vô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” 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“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𝒂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𝒃𝒙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≠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”.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AB28B1D-EE56-45E4-BBB8-99A09659EF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706" y="10358787"/>
                <a:ext cx="22281894" cy="2379882"/>
              </a:xfrm>
              <a:prstGeom prst="rect">
                <a:avLst/>
              </a:prstGeom>
              <a:blipFill>
                <a:blip r:embed="rId4"/>
                <a:stretch>
                  <a:fillRect t="-5882" r="-1094" b="-10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Oval 5"/>
          <p:cNvSpPr>
            <a:spLocks noChangeArrowheads="1"/>
          </p:cNvSpPr>
          <p:nvPr/>
        </p:nvSpPr>
        <p:spPr bwMode="auto">
          <a:xfrm>
            <a:off x="1083209" y="8041130"/>
            <a:ext cx="1128649" cy="1277866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lnSpc>
                <a:spcPct val="200000"/>
              </a:lnSpc>
            </a:pPr>
            <a:endParaRPr lang="vi-VN" sz="4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61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1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54"/>
          <p:cNvGrpSpPr/>
          <p:nvPr/>
        </p:nvGrpSpPr>
        <p:grpSpPr>
          <a:xfrm>
            <a:off x="304800" y="1814634"/>
            <a:ext cx="23513992" cy="8272845"/>
            <a:chOff x="1268078" y="3405486"/>
            <a:chExt cx="21958390" cy="4463292"/>
          </a:xfrm>
        </p:grpSpPr>
        <p:sp>
          <p:nvSpPr>
            <p:cNvPr id="31" name="Rounded Rectangle 30"/>
            <p:cNvSpPr/>
            <p:nvPr/>
          </p:nvSpPr>
          <p:spPr>
            <a:xfrm>
              <a:off x="1532360" y="3579401"/>
              <a:ext cx="21694108" cy="428937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2" name="Group 67"/>
            <p:cNvGrpSpPr/>
            <p:nvPr/>
          </p:nvGrpSpPr>
          <p:grpSpPr>
            <a:xfrm>
              <a:off x="1268078" y="3405486"/>
              <a:ext cx="3343538" cy="940513"/>
              <a:chOff x="1311958" y="3405486"/>
              <a:chExt cx="3343538" cy="940513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5400000">
                <a:off x="2967389" y="2625080"/>
                <a:ext cx="793395" cy="2582819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379226" y="3677977"/>
                <a:ext cx="1858201" cy="602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5</a:t>
                </a:r>
              </a:p>
            </p:txBody>
          </p:sp>
          <p:grpSp>
            <p:nvGrpSpPr>
              <p:cNvPr id="35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36" name="Rectangle 35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73" name="Text Box 34"/>
          <p:cNvSpPr txBox="1">
            <a:spLocks noChangeArrowheads="1"/>
          </p:cNvSpPr>
          <p:nvPr/>
        </p:nvSpPr>
        <p:spPr bwMode="auto">
          <a:xfrm>
            <a:off x="4969574" y="13716000"/>
            <a:ext cx="2613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vi-VN"/>
          </a:p>
        </p:txBody>
      </p:sp>
      <p:grpSp>
        <p:nvGrpSpPr>
          <p:cNvPr id="65" name="Group 10"/>
          <p:cNvGrpSpPr/>
          <p:nvPr/>
        </p:nvGrpSpPr>
        <p:grpSpPr>
          <a:xfrm>
            <a:off x="637502" y="10434198"/>
            <a:ext cx="23181290" cy="2507608"/>
            <a:chOff x="1270511" y="5884230"/>
            <a:chExt cx="22469340" cy="2407034"/>
          </a:xfrm>
        </p:grpSpPr>
        <p:sp>
          <p:nvSpPr>
            <p:cNvPr id="66" name="Rounded Rectangle 65"/>
            <p:cNvSpPr/>
            <p:nvPr/>
          </p:nvSpPr>
          <p:spPr>
            <a:xfrm>
              <a:off x="1384348" y="6055859"/>
              <a:ext cx="22355503" cy="223540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7" name="Group 60"/>
            <p:cNvGrpSpPr/>
            <p:nvPr/>
          </p:nvGrpSpPr>
          <p:grpSpPr>
            <a:xfrm>
              <a:off x="1270511" y="5884230"/>
              <a:ext cx="3568119" cy="923511"/>
              <a:chOff x="1224541" y="6322797"/>
              <a:chExt cx="3568119" cy="923511"/>
            </a:xfrm>
          </p:grpSpPr>
          <p:sp>
            <p:nvSpPr>
              <p:cNvPr id="68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2382924" y="6361000"/>
                <a:ext cx="2053767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0" name="Round Diagonal Corner Rectangle 69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62" name="Round Same Side Corner Rectangle 6">
            <a:extLst>
              <a:ext uri="{FF2B5EF4-FFF2-40B4-BE49-F238E27FC236}">
                <a16:creationId xmlns="" xmlns:a16="http://schemas.microsoft.com/office/drawing/2014/main" id="{44158B4D-8ECA-4EBB-B4DF-6DE425FB5743}"/>
              </a:ext>
            </a:extLst>
          </p:cNvPr>
          <p:cNvSpPr/>
          <p:nvPr/>
        </p:nvSpPr>
        <p:spPr>
          <a:xfrm flipV="1">
            <a:off x="8650698" y="1719407"/>
            <a:ext cx="9518389" cy="1099993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4E839076-FB5A-490F-8BCF-B88C96600FBF}"/>
              </a:ext>
            </a:extLst>
          </p:cNvPr>
          <p:cNvSpPr txBox="1"/>
          <p:nvPr/>
        </p:nvSpPr>
        <p:spPr>
          <a:xfrm>
            <a:off x="9372600" y="1743670"/>
            <a:ext cx="82573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 TRẮC NGHIỆM</a:t>
            </a:r>
            <a:endParaRPr lang="vi-VN" sz="5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8D40923E-242C-40D8-A5EF-024E7DBC94E3}"/>
              </a:ext>
            </a:extLst>
          </p:cNvPr>
          <p:cNvSpPr/>
          <p:nvPr/>
        </p:nvSpPr>
        <p:spPr>
          <a:xfrm>
            <a:off x="665233" y="3422038"/>
            <a:ext cx="22599358" cy="6653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3599815" algn="l"/>
                <a:tab pos="5039995" algn="l"/>
              </a:tabLst>
            </a:pP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mệnh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“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Nếu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tứ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thì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diện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tứ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”. </a:t>
            </a:r>
            <a:r>
              <a:rPr lang="fr-FR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fr-FR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fr-FR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mệnh</a:t>
            </a:r>
            <a:r>
              <a:rPr lang="fr-FR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</a:t>
            </a:r>
            <a:r>
              <a:rPr lang="fr-FR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fr-FR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đây</a:t>
            </a:r>
            <a:r>
              <a:rPr lang="fr-FR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fr-FR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đâu</a:t>
            </a:r>
            <a:r>
              <a:rPr lang="fr-FR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là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mệnh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đảo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mệnh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fr-FR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29920" algn="just">
              <a:lnSpc>
                <a:spcPct val="115000"/>
              </a:lnSpc>
              <a:spcAft>
                <a:spcPts val="800"/>
              </a:spcAft>
              <a:tabLst>
                <a:tab pos="3599815" algn="l"/>
                <a:tab pos="5039995" algn="l"/>
              </a:tabLst>
            </a:pPr>
            <a:r>
              <a:rPr lang="vi-VN" sz="4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Nếu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tứ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diện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thì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tứ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”.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29920" algn="just">
              <a:lnSpc>
                <a:spcPct val="115000"/>
              </a:lnSpc>
              <a:spcAft>
                <a:spcPts val="800"/>
              </a:spcAft>
              <a:tabLst>
                <a:tab pos="3599815" algn="l"/>
                <a:tab pos="5039995" algn="l"/>
              </a:tabLst>
            </a:pPr>
            <a:r>
              <a:rPr lang="vi-VN" sz="4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Nếu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tứ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thì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diện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tứ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”.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29920" algn="just">
              <a:lnSpc>
                <a:spcPct val="115000"/>
              </a:lnSpc>
              <a:spcAft>
                <a:spcPts val="800"/>
              </a:spcAft>
              <a:tabLst>
                <a:tab pos="3599815" algn="l"/>
                <a:tab pos="5039995" algn="l"/>
              </a:tabLst>
            </a:pPr>
            <a:r>
              <a:rPr lang="vi-VN" sz="4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“Hai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tứ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diện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tứ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”.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29920" algn="just">
              <a:lnSpc>
                <a:spcPct val="115000"/>
              </a:lnSpc>
              <a:spcAft>
                <a:spcPts val="800"/>
              </a:spcAft>
              <a:tabLst>
                <a:tab pos="3599815" algn="l"/>
                <a:tab pos="5039995" algn="l"/>
              </a:tabLst>
            </a:pPr>
            <a:r>
              <a:rPr lang="vi-VN" sz="4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Nếu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tứ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diện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thì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tứ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”.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7D58AC8-71A8-4C06-9F97-EC06A0E57D9F}"/>
              </a:ext>
            </a:extLst>
          </p:cNvPr>
          <p:cNvSpPr/>
          <p:nvPr/>
        </p:nvSpPr>
        <p:spPr>
          <a:xfrm>
            <a:off x="10793732" y="10830784"/>
            <a:ext cx="2994409" cy="7516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29920">
              <a:lnSpc>
                <a:spcPct val="107000"/>
              </a:lnSpc>
              <a:spcAft>
                <a:spcPts val="800"/>
              </a:spcAft>
              <a:tabLst>
                <a:tab pos="1737360" algn="l"/>
              </a:tabLst>
            </a:pPr>
            <a:r>
              <a:rPr lang="vi-VN" sz="4400" b="1" dirty="0">
                <a:solidFill>
                  <a:srgbClr val="0000FF"/>
                </a:solidFill>
                <a:highlight>
                  <a:srgbClr val="00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 </a:t>
            </a:r>
            <a:r>
              <a:rPr lang="en-US" sz="4400" b="1" dirty="0">
                <a:solidFill>
                  <a:srgbClr val="0000FF"/>
                </a:solidFill>
                <a:highlight>
                  <a:srgbClr val="00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vi-VN" sz="4400" b="1" dirty="0">
                <a:solidFill>
                  <a:srgbClr val="0000FF"/>
                </a:solidFill>
                <a:highlight>
                  <a:srgbClr val="00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" name="Oval 5"/>
          <p:cNvSpPr>
            <a:spLocks noChangeArrowheads="1"/>
          </p:cNvSpPr>
          <p:nvPr/>
        </p:nvSpPr>
        <p:spPr bwMode="auto">
          <a:xfrm>
            <a:off x="942885" y="4859769"/>
            <a:ext cx="1128649" cy="1277866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lnSpc>
                <a:spcPct val="200000"/>
              </a:lnSpc>
            </a:pPr>
            <a:endParaRPr lang="vi-VN" sz="4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53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54"/>
          <p:cNvGrpSpPr/>
          <p:nvPr/>
        </p:nvGrpSpPr>
        <p:grpSpPr>
          <a:xfrm>
            <a:off x="407954" y="11695709"/>
            <a:ext cx="22106109" cy="1821601"/>
            <a:chOff x="1268078" y="3405486"/>
            <a:chExt cx="22106109" cy="1821601"/>
          </a:xfrm>
        </p:grpSpPr>
        <p:sp>
          <p:nvSpPr>
            <p:cNvPr id="95" name="Rounded Rectangle 94"/>
            <p:cNvSpPr/>
            <p:nvPr/>
          </p:nvSpPr>
          <p:spPr>
            <a:xfrm>
              <a:off x="1532360" y="3579402"/>
              <a:ext cx="21841827" cy="1647685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6" name="Group 67"/>
            <p:cNvGrpSpPr/>
            <p:nvPr/>
          </p:nvGrpSpPr>
          <p:grpSpPr>
            <a:xfrm>
              <a:off x="1268078" y="3405486"/>
              <a:ext cx="3486057" cy="940513"/>
              <a:chOff x="1311958" y="3405486"/>
              <a:chExt cx="3486057" cy="940513"/>
            </a:xfrm>
          </p:grpSpPr>
          <p:sp>
            <p:nvSpPr>
              <p:cNvPr id="97" name="Freeform 20"/>
              <p:cNvSpPr>
                <a:spLocks/>
              </p:cNvSpPr>
              <p:nvPr/>
            </p:nvSpPr>
            <p:spPr bwMode="auto">
              <a:xfrm rot="5400000">
                <a:off x="3038648" y="2553820"/>
                <a:ext cx="793395" cy="2725339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2250671" y="3527166"/>
                <a:ext cx="2403222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hỏi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99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00" name="Rectangle 99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6" name="Group 5"/>
          <p:cNvGrpSpPr/>
          <p:nvPr/>
        </p:nvGrpSpPr>
        <p:grpSpPr>
          <a:xfrm>
            <a:off x="660869" y="2819939"/>
            <a:ext cx="7949731" cy="861774"/>
            <a:chOff x="644526" y="2766774"/>
            <a:chExt cx="794973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668767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Mệnh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đề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chứa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biến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47742" y="1960892"/>
            <a:ext cx="19202401" cy="830997"/>
            <a:chOff x="168274" y="1892299"/>
            <a:chExt cx="19202401" cy="830995"/>
          </a:xfrm>
        </p:grpSpPr>
        <p:sp>
          <p:nvSpPr>
            <p:cNvPr id="42" name="Rounded Rectangle 4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MỆNH ĐỀ. MỆNH ĐỀ CHỨA BIẾN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407954" y="4045799"/>
            <a:ext cx="22106109" cy="1821601"/>
            <a:chOff x="721799" y="1603075"/>
            <a:chExt cx="22106109" cy="1821601"/>
          </a:xfrm>
        </p:grpSpPr>
        <p:grpSp>
          <p:nvGrpSpPr>
            <p:cNvPr id="52" name="Group 54"/>
            <p:cNvGrpSpPr/>
            <p:nvPr/>
          </p:nvGrpSpPr>
          <p:grpSpPr>
            <a:xfrm>
              <a:off x="721799" y="1603075"/>
              <a:ext cx="22106109" cy="1821601"/>
              <a:chOff x="1268078" y="3405486"/>
              <a:chExt cx="22106109" cy="1821601"/>
            </a:xfrm>
          </p:grpSpPr>
          <p:sp>
            <p:nvSpPr>
              <p:cNvPr id="54" name="Rounded Rectangle 53"/>
              <p:cNvSpPr/>
              <p:nvPr/>
            </p:nvSpPr>
            <p:spPr>
              <a:xfrm>
                <a:off x="1532360" y="3579402"/>
                <a:ext cx="21841827" cy="1647685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5" name="Group 67"/>
              <p:cNvGrpSpPr/>
              <p:nvPr/>
            </p:nvGrpSpPr>
            <p:grpSpPr>
              <a:xfrm>
                <a:off x="1268078" y="3405486"/>
                <a:ext cx="3090860" cy="940513"/>
                <a:chOff x="1311958" y="3405486"/>
                <a:chExt cx="3090860" cy="940513"/>
              </a:xfrm>
            </p:grpSpPr>
            <p:sp>
              <p:nvSpPr>
                <p:cNvPr id="56" name="Freeform 20"/>
                <p:cNvSpPr>
                  <a:spLocks/>
                </p:cNvSpPr>
                <p:nvPr/>
              </p:nvSpPr>
              <p:spPr bwMode="auto">
                <a:xfrm rot="5400000">
                  <a:off x="2841050" y="2751419"/>
                  <a:ext cx="793395" cy="2330141"/>
                </a:xfrm>
                <a:prstGeom prst="round2SameRect">
                  <a:avLst>
                    <a:gd name="adj1" fmla="val 6498"/>
                    <a:gd name="adj2" fmla="val 0"/>
                  </a:avLst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TextBox 56"/>
                <p:cNvSpPr txBox="1"/>
                <p:nvPr/>
              </p:nvSpPr>
              <p:spPr>
                <a:xfrm>
                  <a:off x="2250671" y="3527166"/>
                  <a:ext cx="1856598" cy="800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Ví dụ </a:t>
                  </a:r>
                  <a:endPara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58" name="Group 70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59" name="Rectangle 58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1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2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3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4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5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6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7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9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0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3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53" name="TextBox 52"/>
            <p:cNvSpPr txBox="1"/>
            <p:nvPr/>
          </p:nvSpPr>
          <p:spPr>
            <a:xfrm>
              <a:off x="4082705" y="2225303"/>
              <a:ext cx="948150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Xét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xem</a:t>
              </a:r>
              <a:r>
                <a: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câu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sau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đúng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hay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sai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?</a:t>
              </a:r>
              <a:endParaRPr lang="vi-VN" sz="4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4422834" y="12289971"/>
            <a:ext cx="119981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Nêu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thêm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ví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dụ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về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mệnh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đề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chứa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biến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  <a:endParaRPr lang="vi-VN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6" name="TextBox 85"/>
          <p:cNvSpPr txBox="1">
            <a:spLocks noChangeArrowheads="1"/>
          </p:cNvSpPr>
          <p:nvPr/>
        </p:nvSpPr>
        <p:spPr bwMode="auto">
          <a:xfrm>
            <a:off x="12877800" y="4556802"/>
            <a:ext cx="6631453" cy="896945"/>
          </a:xfrm>
          <a:prstGeom prst="rect">
            <a:avLst/>
          </a:prstGeom>
          <a:noFill/>
          <a:ln>
            <a:noFill/>
          </a:ln>
        </p:spPr>
        <p:txBody>
          <a:bodyPr wrap="square" lIns="217709" tIns="108855" rIns="217709" bIns="10885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“ 2x + 3 </a:t>
            </a: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dương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”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2021774" y="6068829"/>
            <a:ext cx="168002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Với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câu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này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ta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chưa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khẳng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định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được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tính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đúng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sai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vi-VN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021774" y="7079159"/>
            <a:ext cx="180280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Tuy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nhiên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với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mỗi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giá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trị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x, 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câu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này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cho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ta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mệnh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đề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endParaRPr lang="vi-VN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2021774" y="8237247"/>
            <a:ext cx="180280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Chẳng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hạn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với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 = 1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, ta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“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 </a:t>
            </a: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dương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” (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đúng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). </a:t>
            </a:r>
            <a:endParaRPr lang="vi-VN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2021774" y="9448800"/>
            <a:ext cx="180280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Chẳng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hạn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với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 = -2 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, ta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“ 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-1 </a:t>
            </a: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dương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” (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sai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). </a:t>
            </a:r>
            <a:endParaRPr lang="vi-VN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2021774" y="10566909"/>
            <a:ext cx="148398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Câu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này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chính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ví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dụ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về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mệnh</a:t>
            </a:r>
            <a:r>
              <a:rPr lang="en-US" sz="44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đề</a:t>
            </a:r>
            <a:r>
              <a:rPr lang="en-US" sz="44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chứa</a:t>
            </a:r>
            <a:r>
              <a:rPr lang="en-US" sz="44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biến</a:t>
            </a:r>
            <a:r>
              <a:rPr lang="en-US" sz="44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vi-VN" sz="4400" b="1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27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6" grpId="0"/>
      <p:bldP spid="87" grpId="0"/>
      <p:bldP spid="88" grpId="0"/>
      <p:bldP spid="89" grpId="0"/>
      <p:bldP spid="90" grpId="0"/>
      <p:bldP spid="9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54"/>
          <p:cNvGrpSpPr/>
          <p:nvPr/>
        </p:nvGrpSpPr>
        <p:grpSpPr>
          <a:xfrm>
            <a:off x="846534" y="1814635"/>
            <a:ext cx="22486206" cy="5930509"/>
            <a:chOff x="1268078" y="3405486"/>
            <a:chExt cx="22486206" cy="4463292"/>
          </a:xfrm>
        </p:grpSpPr>
        <p:sp>
          <p:nvSpPr>
            <p:cNvPr id="31" name="Rounded Rectangle 30"/>
            <p:cNvSpPr/>
            <p:nvPr/>
          </p:nvSpPr>
          <p:spPr>
            <a:xfrm>
              <a:off x="1532360" y="3579401"/>
              <a:ext cx="22221924" cy="428937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7"/>
            <p:cNvGrpSpPr/>
            <p:nvPr/>
          </p:nvGrpSpPr>
          <p:grpSpPr>
            <a:xfrm>
              <a:off x="1268078" y="3405486"/>
              <a:ext cx="3343538" cy="940513"/>
              <a:chOff x="1311958" y="3405486"/>
              <a:chExt cx="3343538" cy="940513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5400000">
                <a:off x="2967389" y="2625080"/>
                <a:ext cx="793395" cy="2582819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391732" y="3614690"/>
                <a:ext cx="1858201" cy="602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6</a:t>
                </a:r>
              </a:p>
            </p:txBody>
          </p:sp>
          <p:grpSp>
            <p:nvGrpSpPr>
              <p:cNvPr id="35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36" name="Rectangle 35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73" name="Text Box 34"/>
          <p:cNvSpPr txBox="1">
            <a:spLocks noChangeArrowheads="1"/>
          </p:cNvSpPr>
          <p:nvPr/>
        </p:nvSpPr>
        <p:spPr bwMode="auto">
          <a:xfrm>
            <a:off x="4969574" y="13716000"/>
            <a:ext cx="2613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vi-VN"/>
          </a:p>
        </p:txBody>
      </p:sp>
      <p:grpSp>
        <p:nvGrpSpPr>
          <p:cNvPr id="65" name="Group 10"/>
          <p:cNvGrpSpPr/>
          <p:nvPr/>
        </p:nvGrpSpPr>
        <p:grpSpPr>
          <a:xfrm>
            <a:off x="1176005" y="7970284"/>
            <a:ext cx="22156736" cy="5243272"/>
            <a:chOff x="1270511" y="5867400"/>
            <a:chExt cx="22156736" cy="5800796"/>
          </a:xfrm>
        </p:grpSpPr>
        <p:sp>
          <p:nvSpPr>
            <p:cNvPr id="66" name="Rounded Rectangle 65"/>
            <p:cNvSpPr/>
            <p:nvPr/>
          </p:nvSpPr>
          <p:spPr>
            <a:xfrm>
              <a:off x="1272211" y="6139010"/>
              <a:ext cx="22155036" cy="552918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7" name="Group 60"/>
            <p:cNvGrpSpPr/>
            <p:nvPr/>
          </p:nvGrpSpPr>
          <p:grpSpPr>
            <a:xfrm>
              <a:off x="1270511" y="5867400"/>
              <a:ext cx="3568119" cy="885307"/>
              <a:chOff x="1224541" y="6305967"/>
              <a:chExt cx="3568119" cy="885307"/>
            </a:xfrm>
          </p:grpSpPr>
          <p:sp>
            <p:nvSpPr>
              <p:cNvPr id="68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2296330" y="6305967"/>
                <a:ext cx="2053767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0" name="Round Diagonal Corner Rectangle 69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62" name="Round Same Side Corner Rectangle 6">
            <a:extLst>
              <a:ext uri="{FF2B5EF4-FFF2-40B4-BE49-F238E27FC236}">
                <a16:creationId xmlns="" xmlns:a16="http://schemas.microsoft.com/office/drawing/2014/main" id="{44158B4D-8ECA-4EBB-B4DF-6DE425FB5743}"/>
              </a:ext>
            </a:extLst>
          </p:cNvPr>
          <p:cNvSpPr/>
          <p:nvPr/>
        </p:nvSpPr>
        <p:spPr>
          <a:xfrm flipV="1">
            <a:off x="8650698" y="1390785"/>
            <a:ext cx="9518389" cy="1099993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4E839076-FB5A-490F-8BCF-B88C96600FBF}"/>
              </a:ext>
            </a:extLst>
          </p:cNvPr>
          <p:cNvSpPr txBox="1"/>
          <p:nvPr/>
        </p:nvSpPr>
        <p:spPr>
          <a:xfrm>
            <a:off x="9372600" y="1371600"/>
            <a:ext cx="82573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 TRẮC NGHIỆM</a:t>
            </a:r>
            <a:endParaRPr lang="vi-VN" sz="5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="" xmlns:a16="http://schemas.microsoft.com/office/drawing/2014/main" id="{32917F3F-38E3-4C70-9022-52D29F65BFAB}"/>
                  </a:ext>
                </a:extLst>
              </p:cNvPr>
              <p:cNvSpPr/>
              <p:nvPr/>
            </p:nvSpPr>
            <p:spPr>
              <a:xfrm>
                <a:off x="2819400" y="3657600"/>
                <a:ext cx="20368596" cy="32643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 indent="-630555" algn="just">
                  <a:lnSpc>
                    <a:spcPct val="160000"/>
                  </a:lnSpc>
                  <a:tabLst>
                    <a:tab pos="629920" algn="l"/>
                  </a:tabLst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”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|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Cambria Math" panose="02040503050406030204" pitchFamily="18" charset="0"/>
                          </a:rPr>
                          <m:t>∃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Cambria Math" panose="02040503050406030204" pitchFamily="18" charset="0"/>
                          </a:rPr>
                          <m:t>∈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ℝ</m:t>
                        </m: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𝟐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”.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phủ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algn="just">
                  <a:lnSpc>
                    <a:spcPct val="160000"/>
                  </a:lnSpc>
                  <a:tabLst>
                    <a:tab pos="630555" algn="l"/>
                    <a:tab pos="2070735" algn="l"/>
                    <a:tab pos="3429000" algn="l"/>
                    <a:tab pos="4770755" algn="l"/>
                  </a:tabLst>
                </a:pP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“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|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∀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ℝ</m:t>
                        </m: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𝟐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”.	</a:t>
                </a:r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“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|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Cambria Math" panose="02040503050406030204" pitchFamily="18" charset="0"/>
                          </a:rPr>
                          <m:t>∀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Cambria Math" panose="02040503050406030204" pitchFamily="18" charset="0"/>
                          </a:rPr>
                          <m:t>∈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ℝ</m:t>
                        </m: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𝟐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”.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algn="just">
                  <a:lnSpc>
                    <a:spcPct val="160000"/>
                  </a:lnSpc>
                  <a:tabLst>
                    <a:tab pos="630555" algn="l"/>
                    <a:tab pos="2070735" algn="l"/>
                    <a:tab pos="3429000" algn="l"/>
                    <a:tab pos="4770755" algn="l"/>
                  </a:tabLst>
                </a:pP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“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|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∃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ℝ</m:t>
                        </m: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𝟐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”.	</a:t>
                </a:r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“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|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Cambria Math" panose="02040503050406030204" pitchFamily="18" charset="0"/>
                          </a:rPr>
                          <m:t>∃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Cambria Math" panose="02040503050406030204" pitchFamily="18" charset="0"/>
                          </a:rPr>
                          <m:t>∈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ℝ</m:t>
                        </m: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𝟐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”.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2917F3F-38E3-4C70-9022-52D29F65BF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3657600"/>
                <a:ext cx="20368596" cy="3264355"/>
              </a:xfrm>
              <a:prstGeom prst="rect">
                <a:avLst/>
              </a:prstGeom>
              <a:blipFill rotWithShape="1">
                <a:blip r:embed="rId2"/>
                <a:stretch>
                  <a:fillRect l="-1227" b="-7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="" xmlns:a16="http://schemas.microsoft.com/office/drawing/2014/main" id="{FE9E5ECC-6786-4F8E-B2CC-524E4A5C558E}"/>
                  </a:ext>
                </a:extLst>
              </p:cNvPr>
              <p:cNvSpPr/>
              <p:nvPr/>
            </p:nvSpPr>
            <p:spPr>
              <a:xfrm>
                <a:off x="2898663" y="9225280"/>
                <a:ext cx="19275537" cy="3391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60000"/>
                  </a:lnSpc>
                  <a:tabLst>
                    <a:tab pos="1737360" algn="l"/>
                  </a:tabLst>
                </a:pPr>
                <a:r>
                  <a:rPr lang="vi-VN" sz="4400" b="1" dirty="0">
                    <a:solidFill>
                      <a:srgbClr val="0000FF"/>
                    </a:solidFill>
                    <a:highlight>
                      <a:srgbClr val="00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 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highlight>
                      <a:srgbClr val="00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highlight>
                      <a:srgbClr val="00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30555" algn="just">
                  <a:lnSpc>
                    <a:spcPct val="160000"/>
                  </a:lnSpc>
                  <a:tabLst>
                    <a:tab pos="630555" algn="l"/>
                    <a:tab pos="1980565" algn="l"/>
                    <a:tab pos="3420745" algn="l"/>
                    <a:tab pos="4860925" algn="l"/>
                  </a:tabLst>
                </a:pP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phủ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“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|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∃</m:t>
                        </m:r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ℝ</m:t>
                        </m:r>
                      </m:e>
                    </m:d>
                    <m:r>
                      <a:rPr lang="en-US" sz="4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𝟐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”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“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|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Cambria Math" panose="02040503050406030204" pitchFamily="18" charset="0"/>
                          </a:rPr>
                          <m:t>∀</m:t>
                        </m:r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Cambria Math" panose="02040503050406030204" pitchFamily="18" charset="0"/>
                          </a:rPr>
                          <m:t>∈</m:t>
                        </m:r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ℝ</m:t>
                        </m:r>
                      </m:e>
                    </m:d>
                    <m:r>
                      <a:rPr lang="en-US" sz="4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𝟐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”.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E9E5ECC-6786-4F8E-B2CC-524E4A5C55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8663" y="9225280"/>
                <a:ext cx="19275537" cy="3391441"/>
              </a:xfrm>
              <a:prstGeom prst="rect">
                <a:avLst/>
              </a:prstGeom>
              <a:blipFill rotWithShape="1">
                <a:blip r:embed="rId3"/>
                <a:stretch>
                  <a:fillRect r="-2087" b="-2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Oval 5"/>
          <p:cNvSpPr>
            <a:spLocks noChangeArrowheads="1"/>
          </p:cNvSpPr>
          <p:nvPr/>
        </p:nvSpPr>
        <p:spPr bwMode="auto">
          <a:xfrm>
            <a:off x="3108055" y="4818134"/>
            <a:ext cx="1352907" cy="1277866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lnSpc>
                <a:spcPct val="200000"/>
              </a:lnSpc>
            </a:pPr>
            <a:endParaRPr lang="vi-VN" sz="4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4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1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54"/>
          <p:cNvGrpSpPr/>
          <p:nvPr/>
        </p:nvGrpSpPr>
        <p:grpSpPr>
          <a:xfrm>
            <a:off x="846534" y="1814635"/>
            <a:ext cx="22486206" cy="5195765"/>
            <a:chOff x="1268078" y="3405486"/>
            <a:chExt cx="22486206" cy="4463292"/>
          </a:xfrm>
        </p:grpSpPr>
        <p:sp>
          <p:nvSpPr>
            <p:cNvPr id="31" name="Rounded Rectangle 30"/>
            <p:cNvSpPr/>
            <p:nvPr/>
          </p:nvSpPr>
          <p:spPr>
            <a:xfrm>
              <a:off x="1532360" y="3579401"/>
              <a:ext cx="22221924" cy="428937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7"/>
            <p:cNvGrpSpPr/>
            <p:nvPr/>
          </p:nvGrpSpPr>
          <p:grpSpPr>
            <a:xfrm>
              <a:off x="1268078" y="3405486"/>
              <a:ext cx="3343538" cy="940513"/>
              <a:chOff x="1311958" y="3405486"/>
              <a:chExt cx="3343538" cy="940513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5400000">
                <a:off x="2967389" y="2625080"/>
                <a:ext cx="793395" cy="2582819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430004" y="3602394"/>
                <a:ext cx="1858201" cy="602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7</a:t>
                </a:r>
              </a:p>
            </p:txBody>
          </p:sp>
          <p:grpSp>
            <p:nvGrpSpPr>
              <p:cNvPr id="35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36" name="Rectangle 35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73" name="Text Box 34"/>
          <p:cNvSpPr txBox="1">
            <a:spLocks noChangeArrowheads="1"/>
          </p:cNvSpPr>
          <p:nvPr/>
        </p:nvSpPr>
        <p:spPr bwMode="auto">
          <a:xfrm>
            <a:off x="4969574" y="13716000"/>
            <a:ext cx="2613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vi-VN"/>
          </a:p>
        </p:txBody>
      </p:sp>
      <p:grpSp>
        <p:nvGrpSpPr>
          <p:cNvPr id="65" name="Group 10"/>
          <p:cNvGrpSpPr/>
          <p:nvPr/>
        </p:nvGrpSpPr>
        <p:grpSpPr>
          <a:xfrm>
            <a:off x="1176004" y="7177328"/>
            <a:ext cx="22156735" cy="6059197"/>
            <a:chOff x="1270511" y="5867400"/>
            <a:chExt cx="22031990" cy="5800796"/>
          </a:xfrm>
        </p:grpSpPr>
        <p:sp>
          <p:nvSpPr>
            <p:cNvPr id="66" name="Rounded Rectangle 65"/>
            <p:cNvSpPr/>
            <p:nvPr/>
          </p:nvSpPr>
          <p:spPr>
            <a:xfrm>
              <a:off x="1272210" y="6139010"/>
              <a:ext cx="22030291" cy="552918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7" name="Group 60"/>
            <p:cNvGrpSpPr/>
            <p:nvPr/>
          </p:nvGrpSpPr>
          <p:grpSpPr>
            <a:xfrm>
              <a:off x="1270511" y="5867400"/>
              <a:ext cx="3568119" cy="885307"/>
              <a:chOff x="1224541" y="6305967"/>
              <a:chExt cx="3568119" cy="885307"/>
            </a:xfrm>
          </p:grpSpPr>
          <p:sp>
            <p:nvSpPr>
              <p:cNvPr id="68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2296330" y="6305967"/>
                <a:ext cx="2053767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0" name="Round Diagonal Corner Rectangle 69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62" name="Round Same Side Corner Rectangle 6">
            <a:extLst>
              <a:ext uri="{FF2B5EF4-FFF2-40B4-BE49-F238E27FC236}">
                <a16:creationId xmlns="" xmlns:a16="http://schemas.microsoft.com/office/drawing/2014/main" id="{44158B4D-8ECA-4EBB-B4DF-6DE425FB5743}"/>
              </a:ext>
            </a:extLst>
          </p:cNvPr>
          <p:cNvSpPr/>
          <p:nvPr/>
        </p:nvSpPr>
        <p:spPr>
          <a:xfrm flipV="1">
            <a:off x="8650698" y="1390785"/>
            <a:ext cx="9518389" cy="1099993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4E839076-FB5A-490F-8BCF-B88C96600FBF}"/>
              </a:ext>
            </a:extLst>
          </p:cNvPr>
          <p:cNvSpPr txBox="1"/>
          <p:nvPr/>
        </p:nvSpPr>
        <p:spPr>
          <a:xfrm>
            <a:off x="9372600" y="1371600"/>
            <a:ext cx="82573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 TRẮC NGHIỆM</a:t>
            </a:r>
            <a:endParaRPr lang="vi-VN" sz="5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="" xmlns:a16="http://schemas.microsoft.com/office/drawing/2014/main" id="{8A64C20D-B518-4F2E-AC60-C38B0E71D267}"/>
                  </a:ext>
                </a:extLst>
              </p:cNvPr>
              <p:cNvSpPr/>
              <p:nvPr/>
            </p:nvSpPr>
            <p:spPr>
              <a:xfrm>
                <a:off x="2247794" y="3276600"/>
                <a:ext cx="20078806" cy="32398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5000" indent="-635000" algn="just">
                  <a:lnSpc>
                    <a:spcPct val="160000"/>
                  </a:lnSpc>
                </a:pP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các mệnh đề dưới đây mệnh đề nào đúng?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60000"/>
                  </a:lnSpc>
                  <a:tabLst>
                    <a:tab pos="635000" algn="l"/>
                    <a:tab pos="3810000" algn="l"/>
                  </a:tabLst>
                </a:pPr>
                <a:r>
                  <a:rPr lang="nl-NL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A. </a:t>
                </a:r>
                <a14:m>
                  <m:oMath xmlns:m="http://schemas.openxmlformats.org/officeDocument/2006/math"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∀ </m:t>
                    </m:r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ℕ</m:t>
                    </m:r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chia hết cho </a:t>
                </a:r>
                <a14:m>
                  <m:oMath xmlns:m="http://schemas.openxmlformats.org/officeDocument/2006/math"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nl-NL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B. </a:t>
                </a:r>
                <a14:m>
                  <m:oMath xmlns:m="http://schemas.openxmlformats.org/officeDocument/2006/math"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∀</m:t>
                    </m:r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nl-NL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60000"/>
                  </a:lnSpc>
                  <a:tabLst>
                    <a:tab pos="635000" algn="l"/>
                    <a:tab pos="3810000" algn="l"/>
                  </a:tabLst>
                </a:pP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C. </a:t>
                </a:r>
                <a14:m>
                  <m:oMath xmlns:m="http://schemas.openxmlformats.org/officeDocument/2006/math"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∃ </m:t>
                    </m:r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𝒓</m:t>
                    </m:r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ℚ</m:t>
                    </m:r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𝒓</m:t>
                        </m:r>
                      </m:e>
                      <m:sup>
                        <m:r>
                          <a:rPr lang="nl-NL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𝟕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nl-NL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D. </a:t>
                </a:r>
                <a14:m>
                  <m:oMath xmlns:m="http://schemas.openxmlformats.org/officeDocument/2006/math"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∀</m:t>
                    </m:r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nl-NL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A64C20D-B518-4F2E-AC60-C38B0E71D2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7794" y="3276600"/>
                <a:ext cx="20078806" cy="3239861"/>
              </a:xfrm>
              <a:prstGeom prst="rect">
                <a:avLst/>
              </a:prstGeom>
              <a:blipFill rotWithShape="1">
                <a:blip r:embed="rId2"/>
                <a:stretch>
                  <a:fillRect l="-1245" b="-7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="" xmlns:a16="http://schemas.microsoft.com/office/drawing/2014/main" id="{C37F65F6-F071-48C9-B5D6-9A7C0DAAE88D}"/>
                  </a:ext>
                </a:extLst>
              </p:cNvPr>
              <p:cNvSpPr/>
              <p:nvPr/>
            </p:nvSpPr>
            <p:spPr>
              <a:xfrm>
                <a:off x="3124200" y="7772400"/>
                <a:ext cx="20567583" cy="56348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60000"/>
                  </a:lnSpc>
                  <a:tabLst>
                    <a:tab pos="1737360" algn="l"/>
                  </a:tabLst>
                </a:pPr>
                <a:r>
                  <a:rPr lang="vi-VN" sz="4400" b="1" dirty="0">
                    <a:solidFill>
                      <a:srgbClr val="0000FF"/>
                    </a:solidFill>
                    <a:highlight>
                      <a:srgbClr val="00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 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highlight>
                      <a:srgbClr val="00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highlight>
                      <a:srgbClr val="00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35000">
                  <a:lnSpc>
                    <a:spcPct val="160000"/>
                  </a:lnSpc>
                </a:pPr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D: Đúng vì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nl-NL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,∀</m:t>
                    </m:r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nl-NL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,∀</m:t>
                    </m:r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35000">
                  <a:lnSpc>
                    <a:spcPct val="160000"/>
                  </a:lnSpc>
                </a:pPr>
                <a:r>
                  <a:rPr lang="nl-NL" sz="4400" b="1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A: </a:t>
                </a:r>
                <a14:m>
                  <m:oMath xmlns:m="http://schemas.openxmlformats.org/officeDocument/2006/math"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nl-NL" sz="4400" b="1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 chia hết cho </a:t>
                </a:r>
                <a14:m>
                  <m:oMath xmlns:m="http://schemas.openxmlformats.org/officeDocument/2006/math"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4400" b="1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35000">
                  <a:lnSpc>
                    <a:spcPct val="160000"/>
                  </a:lnSpc>
                </a:pPr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B: HS hiểu nhầm mọi số bình phương đều lớn hơn chính nó.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35000">
                  <a:lnSpc>
                    <a:spcPct val="160000"/>
                  </a:lnSpc>
                </a:pPr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C: HS hiểu nhầm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nl-NL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</m:e>
                    </m:rad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ℚ</m:t>
                    </m:r>
                  </m:oMath>
                </a14:m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37F65F6-F071-48C9-B5D6-9A7C0DAAE8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7772400"/>
                <a:ext cx="20567583" cy="5634876"/>
              </a:xfrm>
              <a:prstGeom prst="rect">
                <a:avLst/>
              </a:prstGeom>
              <a:blipFill rotWithShape="1">
                <a:blip r:embed="rId3"/>
                <a:stretch>
                  <a:fillRect b="-1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Oval 5"/>
          <p:cNvSpPr>
            <a:spLocks noChangeArrowheads="1"/>
          </p:cNvSpPr>
          <p:nvPr/>
        </p:nvSpPr>
        <p:spPr bwMode="auto">
          <a:xfrm>
            <a:off x="13335000" y="4437134"/>
            <a:ext cx="1128649" cy="1277866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lnSpc>
                <a:spcPct val="200000"/>
              </a:lnSpc>
            </a:pPr>
            <a:endParaRPr lang="vi-VN" sz="4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44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1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54"/>
          <p:cNvGrpSpPr/>
          <p:nvPr/>
        </p:nvGrpSpPr>
        <p:grpSpPr>
          <a:xfrm>
            <a:off x="846534" y="1814635"/>
            <a:ext cx="22486206" cy="5930509"/>
            <a:chOff x="1268078" y="3405486"/>
            <a:chExt cx="22486206" cy="4463292"/>
          </a:xfrm>
        </p:grpSpPr>
        <p:sp>
          <p:nvSpPr>
            <p:cNvPr id="31" name="Rounded Rectangle 30"/>
            <p:cNvSpPr/>
            <p:nvPr/>
          </p:nvSpPr>
          <p:spPr>
            <a:xfrm>
              <a:off x="1532360" y="3579401"/>
              <a:ext cx="22221924" cy="428937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7"/>
            <p:cNvGrpSpPr/>
            <p:nvPr/>
          </p:nvGrpSpPr>
          <p:grpSpPr>
            <a:xfrm>
              <a:off x="1268078" y="3405486"/>
              <a:ext cx="3343538" cy="940513"/>
              <a:chOff x="1311958" y="3405486"/>
              <a:chExt cx="3343538" cy="940513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5400000">
                <a:off x="2967389" y="2625080"/>
                <a:ext cx="793395" cy="2582819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370383" y="3646323"/>
                <a:ext cx="1858201" cy="602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8</a:t>
                </a:r>
              </a:p>
            </p:txBody>
          </p:sp>
          <p:grpSp>
            <p:nvGrpSpPr>
              <p:cNvPr id="35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36" name="Rectangle 35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73" name="Text Box 34"/>
          <p:cNvSpPr txBox="1">
            <a:spLocks noChangeArrowheads="1"/>
          </p:cNvSpPr>
          <p:nvPr/>
        </p:nvSpPr>
        <p:spPr bwMode="auto">
          <a:xfrm>
            <a:off x="4969574" y="13716000"/>
            <a:ext cx="2613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vi-VN"/>
          </a:p>
        </p:txBody>
      </p:sp>
      <p:grpSp>
        <p:nvGrpSpPr>
          <p:cNvPr id="65" name="Group 10"/>
          <p:cNvGrpSpPr/>
          <p:nvPr/>
        </p:nvGrpSpPr>
        <p:grpSpPr>
          <a:xfrm>
            <a:off x="1247171" y="8401108"/>
            <a:ext cx="22085570" cy="4843163"/>
            <a:chOff x="1270511" y="5867400"/>
            <a:chExt cx="22085570" cy="5800796"/>
          </a:xfrm>
        </p:grpSpPr>
        <p:sp>
          <p:nvSpPr>
            <p:cNvPr id="66" name="Rounded Rectangle 65"/>
            <p:cNvSpPr/>
            <p:nvPr/>
          </p:nvSpPr>
          <p:spPr>
            <a:xfrm>
              <a:off x="1272211" y="6139010"/>
              <a:ext cx="22083870" cy="552918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7" name="Group 60"/>
            <p:cNvGrpSpPr/>
            <p:nvPr/>
          </p:nvGrpSpPr>
          <p:grpSpPr>
            <a:xfrm>
              <a:off x="1270511" y="5867400"/>
              <a:ext cx="3568119" cy="885307"/>
              <a:chOff x="1224541" y="6305967"/>
              <a:chExt cx="3568119" cy="885307"/>
            </a:xfrm>
          </p:grpSpPr>
          <p:sp>
            <p:nvSpPr>
              <p:cNvPr id="68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2296330" y="6305967"/>
                <a:ext cx="2053767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0" name="Round Diagonal Corner Rectangle 69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62" name="Round Same Side Corner Rectangle 6">
            <a:extLst>
              <a:ext uri="{FF2B5EF4-FFF2-40B4-BE49-F238E27FC236}">
                <a16:creationId xmlns="" xmlns:a16="http://schemas.microsoft.com/office/drawing/2014/main" id="{44158B4D-8ECA-4EBB-B4DF-6DE425FB5743}"/>
              </a:ext>
            </a:extLst>
          </p:cNvPr>
          <p:cNvSpPr/>
          <p:nvPr/>
        </p:nvSpPr>
        <p:spPr>
          <a:xfrm flipV="1">
            <a:off x="8650698" y="1390785"/>
            <a:ext cx="9518389" cy="1099993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4E839076-FB5A-490F-8BCF-B88C96600FBF}"/>
              </a:ext>
            </a:extLst>
          </p:cNvPr>
          <p:cNvSpPr txBox="1"/>
          <p:nvPr/>
        </p:nvSpPr>
        <p:spPr>
          <a:xfrm>
            <a:off x="9372600" y="1371600"/>
            <a:ext cx="82573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 TRẮC NGHIỆM</a:t>
            </a:r>
            <a:endParaRPr lang="vi-VN" sz="5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="" xmlns:a16="http://schemas.microsoft.com/office/drawing/2014/main" id="{7D197FAE-4555-4F4D-81E3-9CD5114F4FC9}"/>
                  </a:ext>
                </a:extLst>
              </p:cNvPr>
              <p:cNvSpPr/>
              <p:nvPr/>
            </p:nvSpPr>
            <p:spPr>
              <a:xfrm>
                <a:off x="2438400" y="3524847"/>
                <a:ext cx="20116800" cy="42786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5000" indent="-635000" algn="just">
                  <a:lnSpc>
                    <a:spcPct val="160000"/>
                  </a:lnSpc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phát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dùng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60000"/>
                  </a:lnSpc>
                  <a:tabLst>
                    <a:tab pos="635000" algn="l"/>
                    <a:tab pos="3810000" algn="l"/>
                  </a:tabLst>
                </a:pP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A. </a:t>
                </a:r>
                <a14:m>
                  <m:oMath xmlns:m="http://schemas.openxmlformats.org/officeDocument/2006/math">
                    <m:r>
                      <a:rPr lang="en-US" sz="44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kiện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đủ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B. </a:t>
                </a:r>
                <a14:m>
                  <m:oMath xmlns:m="http://schemas.openxmlformats.org/officeDocument/2006/math">
                    <m:r>
                      <a:rPr lang="en-US" sz="44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kiện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>
                  <a:lnSpc>
                    <a:spcPct val="160000"/>
                  </a:lnSpc>
                  <a:tabLst>
                    <a:tab pos="635000" algn="l"/>
                    <a:tab pos="3810000" algn="l"/>
                  </a:tabLst>
                </a:pP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C.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thì 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  D. </a:t>
                </a:r>
                <a14:m>
                  <m:oMath xmlns:m="http://schemas.openxmlformats.org/officeDocument/2006/math">
                    <m:r>
                      <a:rPr lang="en-US" sz="44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kéo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D197FAE-4555-4F4D-81E3-9CD5114F4F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3524847"/>
                <a:ext cx="20116800" cy="4278607"/>
              </a:xfrm>
              <a:prstGeom prst="rect">
                <a:avLst/>
              </a:prstGeom>
              <a:blipFill rotWithShape="1">
                <a:blip r:embed="rId2"/>
                <a:stretch>
                  <a:fillRect l="-1212" r="-2000" b="-5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="" xmlns:a16="http://schemas.microsoft.com/office/drawing/2014/main" id="{EA1879CB-9DF1-48F0-BC59-95F453623618}"/>
                  </a:ext>
                </a:extLst>
              </p:cNvPr>
              <p:cNvSpPr/>
              <p:nvPr/>
            </p:nvSpPr>
            <p:spPr>
              <a:xfrm>
                <a:off x="4815290" y="9935581"/>
                <a:ext cx="14310910" cy="8710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500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mới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kiện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A1879CB-9DF1-48F0-BC59-95F4536236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5290" y="9935581"/>
                <a:ext cx="14310910" cy="871008"/>
              </a:xfrm>
              <a:prstGeom prst="rect">
                <a:avLst/>
              </a:prstGeom>
              <a:blipFill rotWithShape="1">
                <a:blip r:embed="rId3"/>
                <a:stretch>
                  <a:fillRect t="-11189" b="-2377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E237BC2-2BCF-4FF1-813A-3ACD2827F10A}"/>
              </a:ext>
            </a:extLst>
          </p:cNvPr>
          <p:cNvSpPr/>
          <p:nvPr/>
        </p:nvSpPr>
        <p:spPr>
          <a:xfrm>
            <a:off x="4782685" y="9062000"/>
            <a:ext cx="2837315" cy="6916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29920">
              <a:lnSpc>
                <a:spcPct val="107000"/>
              </a:lnSpc>
              <a:spcAft>
                <a:spcPts val="800"/>
              </a:spcAft>
              <a:tabLst>
                <a:tab pos="1737360" algn="l"/>
              </a:tabLst>
            </a:pPr>
            <a:r>
              <a:rPr lang="vi-VN" sz="4000" b="1" dirty="0">
                <a:solidFill>
                  <a:srgbClr val="0000FF"/>
                </a:solidFill>
                <a:highlight>
                  <a:srgbClr val="00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 </a:t>
            </a:r>
            <a:r>
              <a:rPr lang="en-US" sz="4000" b="1" dirty="0">
                <a:solidFill>
                  <a:srgbClr val="0000FF"/>
                </a:solidFill>
                <a:highlight>
                  <a:srgbClr val="00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vi-VN" sz="4000" b="1" dirty="0">
                <a:solidFill>
                  <a:srgbClr val="0000FF"/>
                </a:solidFill>
                <a:highlight>
                  <a:srgbClr val="00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" name="Oval 5"/>
          <p:cNvSpPr>
            <a:spLocks noChangeArrowheads="1"/>
          </p:cNvSpPr>
          <p:nvPr/>
        </p:nvSpPr>
        <p:spPr bwMode="auto">
          <a:xfrm>
            <a:off x="13868400" y="5656334"/>
            <a:ext cx="1128649" cy="1277866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lnSpc>
                <a:spcPct val="200000"/>
              </a:lnSpc>
            </a:pPr>
            <a:endParaRPr lang="vi-VN" sz="4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02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61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65207" y="1600200"/>
            <a:ext cx="22159098" cy="11887200"/>
            <a:chOff x="1339699" y="3480127"/>
            <a:chExt cx="21868726" cy="10511757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339699" y="3486539"/>
              <a:ext cx="21868726" cy="10505345"/>
              <a:chOff x="1339699" y="3486539"/>
              <a:chExt cx="21868726" cy="10505345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339699" y="3696072"/>
                <a:ext cx="21868726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9152197" y="3486539"/>
                <a:ext cx="9518389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990169" y="3528000"/>
                <a:ext cx="825738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TRẮC NGHIỆM</a:t>
                </a:r>
                <a:endParaRPr lang="vi-VN" sz="5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25355" y="3059380"/>
            <a:ext cx="4327643" cy="1632952"/>
            <a:chOff x="534987" y="1647863"/>
            <a:chExt cx="3113447" cy="1176334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1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3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3"/>
              <a:ext cx="582199" cy="537955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1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804051" y="1848436"/>
              <a:ext cx="1283801" cy="554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Câu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9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="" xmlns:a16="http://schemas.microsoft.com/office/drawing/2014/main" id="{2AC5B34B-BF3D-4E8A-8505-630B25D957ED}"/>
                  </a:ext>
                </a:extLst>
              </p:cNvPr>
              <p:cNvSpPr/>
              <p:nvPr/>
            </p:nvSpPr>
            <p:spPr>
              <a:xfrm>
                <a:off x="1085800" y="4468353"/>
                <a:ext cx="22211878" cy="90952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tabLst>
                    <a:tab pos="3599815" algn="l"/>
                    <a:tab pos="5039995" algn="l"/>
                  </a:tabLs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629920"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(1) </a:t>
                </a:r>
                <a14:m>
                  <m:oMath xmlns:m="http://schemas.openxmlformats.org/officeDocument/2006/math">
                    <m:r>
                      <a:rPr lang="pt-BR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pt-BR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⋮</m:t>
                    </m:r>
                    <m:r>
                      <a:rPr lang="pt-BR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⋮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⋮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	(2) </a:t>
                </a:r>
                <a14:m>
                  <m:oMath xmlns:m="http://schemas.openxmlformats.org/officeDocument/2006/math">
                    <m:r>
                      <a:rPr lang="pt-BR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pt-BR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⋮</m:t>
                    </m:r>
                    <m:r>
                      <a:rPr lang="pt-BR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pt-BR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pt-BR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pt-BR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⋮</m:t>
                    </m:r>
                    <m:r>
                      <a:rPr lang="pt-BR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(3) </a:t>
                </a:r>
                <a14:m>
                  <m:oMath xmlns:m="http://schemas.openxmlformats.org/officeDocument/2006/math">
                    <m:r>
                      <a:rPr lang="fr-FR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fr-FR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⋮</m:t>
                    </m:r>
                    <m:r>
                      <a:rPr lang="fr-FR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fr-FR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fr-FR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fr-FR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⋮</m:t>
                    </m:r>
                    <m:r>
                      <a:rPr lang="fr-FR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	(4)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⋮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⋮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⋮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𝟏𝟖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629920"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(5)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(6)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𝒂𝒃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629920"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(7) Hai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629920"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(8)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huyền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nửa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huyền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629920">
                  <a:lnSpc>
                    <a:spcPct val="150000"/>
                  </a:lnSpc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 marL="629920" algn="just">
                  <a:lnSpc>
                    <a:spcPct val="150000"/>
                  </a:lnSpc>
                  <a:tabLst>
                    <a:tab pos="3599815" algn="l"/>
                    <a:tab pos="5039995" algn="l"/>
                  </a:tabLst>
                </a:pP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4.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    B.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6.	         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5.		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7.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AC5B34B-BF3D-4E8A-8505-630B25D957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800" y="4468353"/>
                <a:ext cx="22211878" cy="9095247"/>
              </a:xfrm>
              <a:prstGeom prst="rect">
                <a:avLst/>
              </a:prstGeom>
              <a:blipFill rotWithShape="1">
                <a:blip r:embed="rId2"/>
                <a:stretch>
                  <a:fillRect l="-1098" b="-2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274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10"/>
          <p:cNvGrpSpPr/>
          <p:nvPr/>
        </p:nvGrpSpPr>
        <p:grpSpPr>
          <a:xfrm>
            <a:off x="533400" y="2938450"/>
            <a:ext cx="23182791" cy="10472749"/>
            <a:chOff x="1270511" y="5867400"/>
            <a:chExt cx="21861473" cy="8255068"/>
          </a:xfrm>
        </p:grpSpPr>
        <p:sp>
          <p:nvSpPr>
            <p:cNvPr id="66" name="Rounded Rectangle 65"/>
            <p:cNvSpPr/>
            <p:nvPr/>
          </p:nvSpPr>
          <p:spPr>
            <a:xfrm>
              <a:off x="1272210" y="6139009"/>
              <a:ext cx="21859774" cy="798345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7" name="Group 60"/>
            <p:cNvGrpSpPr/>
            <p:nvPr/>
          </p:nvGrpSpPr>
          <p:grpSpPr>
            <a:xfrm>
              <a:off x="1270511" y="5867400"/>
              <a:ext cx="3568119" cy="885307"/>
              <a:chOff x="1224541" y="6305967"/>
              <a:chExt cx="3568119" cy="885307"/>
            </a:xfrm>
          </p:grpSpPr>
          <p:sp>
            <p:nvSpPr>
              <p:cNvPr id="68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2296330" y="6305967"/>
                <a:ext cx="2053767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0" name="Round Diagonal Corner Rectangle 69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62" name="Round Same Side Corner Rectangle 6">
            <a:extLst>
              <a:ext uri="{FF2B5EF4-FFF2-40B4-BE49-F238E27FC236}">
                <a16:creationId xmlns="" xmlns:a16="http://schemas.microsoft.com/office/drawing/2014/main" id="{44158B4D-8ECA-4EBB-B4DF-6DE425FB5743}"/>
              </a:ext>
            </a:extLst>
          </p:cNvPr>
          <p:cNvSpPr/>
          <p:nvPr/>
        </p:nvSpPr>
        <p:spPr>
          <a:xfrm flipV="1">
            <a:off x="8650698" y="1390785"/>
            <a:ext cx="9518389" cy="1099993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4E839076-FB5A-490F-8BCF-B88C96600FBF}"/>
              </a:ext>
            </a:extLst>
          </p:cNvPr>
          <p:cNvSpPr txBox="1"/>
          <p:nvPr/>
        </p:nvSpPr>
        <p:spPr>
          <a:xfrm>
            <a:off x="9372600" y="1371600"/>
            <a:ext cx="82573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 TRẮC NGHIỆM</a:t>
            </a:r>
            <a:endParaRPr lang="vi-VN" sz="5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="" xmlns:a16="http://schemas.microsoft.com/office/drawing/2014/main" id="{B5C1E536-61F3-459E-9EAC-19A418B9198E}"/>
                  </a:ext>
                </a:extLst>
              </p:cNvPr>
              <p:cNvSpPr/>
              <p:nvPr/>
            </p:nvSpPr>
            <p:spPr>
              <a:xfrm>
                <a:off x="1752601" y="4007992"/>
                <a:ext cx="21963590" cy="91925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50000"/>
                  </a:lnSpc>
                  <a:tabLst>
                    <a:tab pos="1737360" algn="l"/>
                  </a:tabLst>
                </a:pPr>
                <a:r>
                  <a:rPr lang="vi-VN" sz="4400" b="1" dirty="0">
                    <a:solidFill>
                      <a:srgbClr val="0000FF"/>
                    </a:solidFill>
                    <a:highlight>
                      <a:srgbClr val="00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 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highlight>
                      <a:srgbClr val="00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highlight>
                      <a:srgbClr val="00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>
                  <a:lnSpc>
                    <a:spcPct val="150000"/>
                  </a:lnSpc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(1)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629920">
                  <a:lnSpc>
                    <a:spcPct val="150000"/>
                  </a:lnSpc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(2)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⋮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acc>
                      <m:accPr>
                        <m:chr m:val="̸"/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⋮</m:t>
                        </m:r>
                      </m:e>
                    </m:acc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629920">
                  <a:lnSpc>
                    <a:spcPct val="150000"/>
                  </a:lnSpc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(3)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⋮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acc>
                      <m:accPr>
                        <m:chr m:val="̸"/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⋮</m:t>
                        </m:r>
                      </m:e>
                    </m:acc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629920">
                  <a:lnSpc>
                    <a:spcPct val="150000"/>
                  </a:lnSpc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(4)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⋮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⋮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acc>
                      <m:accPr>
                        <m:chr m:val="̸"/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⋮</m:t>
                        </m:r>
                      </m:e>
                    </m:acc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𝟏𝟖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629920">
                  <a:lnSpc>
                    <a:spcPct val="150000"/>
                  </a:lnSpc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(5)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 = 5, b = -7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 + b &lt; 0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 &gt; 0.</a:t>
                </a:r>
              </a:p>
              <a:p>
                <a:pPr marL="629920">
                  <a:lnSpc>
                    <a:spcPct val="150000"/>
                  </a:lnSpc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(6)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629920">
                  <a:lnSpc>
                    <a:spcPct val="150000"/>
                  </a:lnSpc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(7)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2 tam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629920">
                  <a:lnSpc>
                    <a:spcPct val="150000"/>
                  </a:lnSpc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(8)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5C1E536-61F3-459E-9EAC-19A418B919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1" y="4007992"/>
                <a:ext cx="21963590" cy="9192581"/>
              </a:xfrm>
              <a:prstGeom prst="rect">
                <a:avLst/>
              </a:prstGeom>
              <a:blipFill rotWithShape="1">
                <a:blip r:embed="rId2"/>
                <a:stretch>
                  <a:fillRect b="-2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5710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38697" y="1600200"/>
            <a:ext cx="22541880" cy="11887200"/>
            <a:chOff x="1994977" y="3480127"/>
            <a:chExt cx="20801673" cy="10511757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994977" y="3486539"/>
              <a:ext cx="20801673" cy="10505345"/>
              <a:chOff x="1994977" y="3486539"/>
              <a:chExt cx="20801673" cy="10505345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994977" y="3696072"/>
                <a:ext cx="20801673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9152197" y="3486539"/>
                <a:ext cx="9518389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990169" y="3528000"/>
                <a:ext cx="825738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TRẮC NGHIỆM</a:t>
                </a:r>
                <a:endParaRPr lang="vi-VN" sz="5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25356" y="3472448"/>
            <a:ext cx="4327643" cy="1632952"/>
            <a:chOff x="534987" y="1647863"/>
            <a:chExt cx="3113447" cy="1176334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1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3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3"/>
              <a:ext cx="582199" cy="537955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1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674886" y="1848436"/>
              <a:ext cx="1542130" cy="554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Câu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10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ctangle 27">
                <a:extLst>
                  <a:ext uri="{FF2B5EF4-FFF2-40B4-BE49-F238E27FC236}">
                    <a16:creationId xmlns="" xmlns:a16="http://schemas.microsoft.com/office/drawing/2014/main" id="{ED0DE572-737C-4436-91F8-C8A39F6D6839}"/>
                  </a:ext>
                </a:extLst>
              </p:cNvPr>
              <p:cNvSpPr/>
              <p:nvPr/>
            </p:nvSpPr>
            <p:spPr>
              <a:xfrm>
                <a:off x="932077" y="4800600"/>
                <a:ext cx="22461324" cy="82974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5000" indent="-635000" algn="just">
                  <a:lnSpc>
                    <a:spcPct val="150000"/>
                  </a:lnSpc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=“∀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≥−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”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phủ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635000" indent="-635000" algn="just">
                  <a:lnSpc>
                    <a:spcPct val="150000"/>
                  </a:lnSpc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nó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50000"/>
                  </a:lnSpc>
                  <a:tabLst>
                    <a:tab pos="635000" algn="l"/>
                  </a:tabLst>
                </a:pP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A.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ba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=“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∃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≥−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”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50000"/>
                  </a:lnSpc>
                  <a:tabLst>
                    <a:tab pos="635000" algn="l"/>
                  </a:tabLst>
                </a:pP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B.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ba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=“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∃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≤−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”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50000"/>
                  </a:lnSpc>
                  <a:tabLst>
                    <a:tab pos="635000" algn="l"/>
                  </a:tabLst>
                </a:pP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C.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ba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=“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∃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&lt;−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”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50000"/>
                  </a:lnSpc>
                  <a:tabLst>
                    <a:tab pos="635000" algn="l"/>
                  </a:tabLst>
                </a:pPr>
                <a:r>
                  <a:rPr lang="fr-FR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D.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fr-FR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bar>
                    <m:r>
                      <a:rPr lang="fr-FR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=“</m:t>
                    </m:r>
                    <m:r>
                      <a:rPr lang="fr-FR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∃</m:t>
                    </m:r>
                    <m:r>
                      <a:rPr lang="fr-FR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fr-FR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fr-FR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fr-FR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fr-FR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fr-FR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fr-FR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&gt;−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fr-FR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r>
                      <a:rPr lang="fr-FR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”</m:t>
                    </m:r>
                  </m:oMath>
                </a14:m>
                <a:r>
                  <a:rPr lang="fr-FR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fr-FR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8" name="Rectangle 2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D0DE572-737C-4436-91F8-C8A39F6D68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077" y="4800600"/>
                <a:ext cx="22461324" cy="8297464"/>
              </a:xfrm>
              <a:prstGeom prst="rect">
                <a:avLst/>
              </a:prstGeom>
              <a:blipFill rotWithShape="1">
                <a:blip r:embed="rId2"/>
                <a:stretch>
                  <a:fillRect l="-1113" b="-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9018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 Box 34"/>
          <p:cNvSpPr txBox="1">
            <a:spLocks noChangeArrowheads="1"/>
          </p:cNvSpPr>
          <p:nvPr/>
        </p:nvSpPr>
        <p:spPr bwMode="auto">
          <a:xfrm>
            <a:off x="4969574" y="13716000"/>
            <a:ext cx="2613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vi-VN"/>
          </a:p>
        </p:txBody>
      </p:sp>
      <p:grpSp>
        <p:nvGrpSpPr>
          <p:cNvPr id="65" name="Group 10"/>
          <p:cNvGrpSpPr/>
          <p:nvPr/>
        </p:nvGrpSpPr>
        <p:grpSpPr>
          <a:xfrm>
            <a:off x="1066800" y="3048000"/>
            <a:ext cx="22927772" cy="6563844"/>
            <a:chOff x="1270511" y="5867400"/>
            <a:chExt cx="22345807" cy="7008192"/>
          </a:xfrm>
        </p:grpSpPr>
        <p:sp>
          <p:nvSpPr>
            <p:cNvPr id="66" name="Rounded Rectangle 65"/>
            <p:cNvSpPr/>
            <p:nvPr/>
          </p:nvSpPr>
          <p:spPr>
            <a:xfrm>
              <a:off x="1270511" y="5963314"/>
              <a:ext cx="22345807" cy="691227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7" name="Group 60"/>
            <p:cNvGrpSpPr/>
            <p:nvPr/>
          </p:nvGrpSpPr>
          <p:grpSpPr>
            <a:xfrm>
              <a:off x="1270511" y="5867400"/>
              <a:ext cx="3568119" cy="885307"/>
              <a:chOff x="1224541" y="6305967"/>
              <a:chExt cx="3568119" cy="885307"/>
            </a:xfrm>
          </p:grpSpPr>
          <p:sp>
            <p:nvSpPr>
              <p:cNvPr id="68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2296330" y="6305967"/>
                <a:ext cx="2053767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0" name="Round Diagonal Corner Rectangle 69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62" name="Round Same Side Corner Rectangle 6">
            <a:extLst>
              <a:ext uri="{FF2B5EF4-FFF2-40B4-BE49-F238E27FC236}">
                <a16:creationId xmlns="" xmlns:a16="http://schemas.microsoft.com/office/drawing/2014/main" id="{44158B4D-8ECA-4EBB-B4DF-6DE425FB5743}"/>
              </a:ext>
            </a:extLst>
          </p:cNvPr>
          <p:cNvSpPr/>
          <p:nvPr/>
        </p:nvSpPr>
        <p:spPr>
          <a:xfrm flipV="1">
            <a:off x="8650698" y="1390785"/>
            <a:ext cx="9518389" cy="1099993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4E839076-FB5A-490F-8BCF-B88C96600FBF}"/>
              </a:ext>
            </a:extLst>
          </p:cNvPr>
          <p:cNvSpPr txBox="1"/>
          <p:nvPr/>
        </p:nvSpPr>
        <p:spPr>
          <a:xfrm>
            <a:off x="9372600" y="1371600"/>
            <a:ext cx="82573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 TRẮC NGHIỆM</a:t>
            </a:r>
            <a:endParaRPr lang="vi-VN" sz="5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="" xmlns:a16="http://schemas.microsoft.com/office/drawing/2014/main" id="{90B33D26-8185-432E-B4B6-3E9682A49400}"/>
                  </a:ext>
                </a:extLst>
              </p:cNvPr>
              <p:cNvSpPr/>
              <p:nvPr/>
            </p:nvSpPr>
            <p:spPr>
              <a:xfrm>
                <a:off x="2209800" y="3962400"/>
                <a:ext cx="20193000" cy="30090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50000"/>
                  </a:lnSpc>
                  <a:tabLst>
                    <a:tab pos="1737360" algn="l"/>
                  </a:tabLst>
                </a:pPr>
                <a:r>
                  <a:rPr lang="fr-FR" sz="4400" b="1" dirty="0" err="1">
                    <a:solidFill>
                      <a:srgbClr val="0000FF"/>
                    </a:solidFill>
                    <a:highlight>
                      <a:srgbClr val="00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fr-FR" sz="4400" b="1" dirty="0">
                    <a:solidFill>
                      <a:srgbClr val="0000FF"/>
                    </a:solidFill>
                    <a:highlight>
                      <a:srgbClr val="00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</a:t>
                </a:r>
                <a:endParaRPr lang="en-US" sz="4400" b="1" dirty="0">
                  <a:solidFill>
                    <a:srgbClr val="0000FF"/>
                  </a:solidFill>
                  <a:highlight>
                    <a:srgbClr val="00FF00"/>
                  </a:highligh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35000" algn="just">
                  <a:lnSpc>
                    <a:spcPct val="150000"/>
                  </a:lnSpc>
                </a:pP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Phủ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∀</m:t>
                    </m:r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35000">
                  <a:lnSpc>
                    <a:spcPct val="150000"/>
                  </a:lnSpc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Phủ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0B33D26-8185-432E-B4B6-3E9682A494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3962400"/>
                <a:ext cx="20193000" cy="3009029"/>
              </a:xfrm>
              <a:prstGeom prst="rect">
                <a:avLst/>
              </a:prstGeom>
              <a:blipFill rotWithShape="1">
                <a:blip r:embed="rId2"/>
                <a:stretch>
                  <a:fillRect b="-85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="" xmlns:a16="http://schemas.microsoft.com/office/drawing/2014/main" id="{BBED0737-D905-47AE-B9C6-A83B85C00FC7}"/>
                  </a:ext>
                </a:extLst>
              </p:cNvPr>
              <p:cNvSpPr/>
              <p:nvPr/>
            </p:nvSpPr>
            <p:spPr>
              <a:xfrm>
                <a:off x="2866098" y="7162448"/>
                <a:ext cx="12754902" cy="10671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4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fr-FR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bar>
                    <m:r>
                      <a:rPr lang="fr-FR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=“</m:t>
                    </m:r>
                    <m:r>
                      <a:rPr lang="fr-FR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∃</m:t>
                    </m:r>
                    <m:r>
                      <a:rPr lang="fr-FR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fr-FR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fr-FR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fr-FR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sSup>
                      <m:sSupPr>
                        <m:ctrlPr>
                          <a:rPr lang="en-US" sz="4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fr-FR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fr-FR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fr-FR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&gt;−</m:t>
                    </m:r>
                    <m:f>
                      <m:fPr>
                        <m:ctrlPr>
                          <a:rPr lang="en-US" sz="4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fr-FR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r>
                      <a:rPr lang="fr-FR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”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dirty="0"/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BED0737-D905-47AE-B9C6-A83B85C00F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6098" y="7162448"/>
                <a:ext cx="12754902" cy="1067152"/>
              </a:xfrm>
              <a:prstGeom prst="rect">
                <a:avLst/>
              </a:prstGeom>
              <a:blipFill rotWithShape="1">
                <a:blip r:embed="rId3"/>
                <a:stretch>
                  <a:fillRect r="-2246"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164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: Rounded Corners 47">
            <a:extLst>
              <a:ext uri="{FF2B5EF4-FFF2-40B4-BE49-F238E27FC236}">
                <a16:creationId xmlns="" xmlns:a16="http://schemas.microsoft.com/office/drawing/2014/main" id="{53796A5A-EE14-49FF-A523-9EC574614AE5}"/>
              </a:ext>
            </a:extLst>
          </p:cNvPr>
          <p:cNvSpPr/>
          <p:nvPr/>
        </p:nvSpPr>
        <p:spPr>
          <a:xfrm>
            <a:off x="1040376" y="8717137"/>
            <a:ext cx="21972024" cy="254774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3" name="Group 54"/>
          <p:cNvGrpSpPr/>
          <p:nvPr/>
        </p:nvGrpSpPr>
        <p:grpSpPr>
          <a:xfrm>
            <a:off x="709332" y="4038600"/>
            <a:ext cx="22106109" cy="3810000"/>
            <a:chOff x="1268078" y="3405486"/>
            <a:chExt cx="22106109" cy="3810000"/>
          </a:xfrm>
        </p:grpSpPr>
        <p:sp>
          <p:nvSpPr>
            <p:cNvPr id="95" name="Rounded Rectangle 94"/>
            <p:cNvSpPr/>
            <p:nvPr/>
          </p:nvSpPr>
          <p:spPr>
            <a:xfrm>
              <a:off x="1532360" y="3579402"/>
              <a:ext cx="21841827" cy="3636084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96" name="Group 67"/>
            <p:cNvGrpSpPr/>
            <p:nvPr/>
          </p:nvGrpSpPr>
          <p:grpSpPr>
            <a:xfrm>
              <a:off x="1268078" y="3405486"/>
              <a:ext cx="3486057" cy="940513"/>
              <a:chOff x="1311958" y="3405486"/>
              <a:chExt cx="3486057" cy="940513"/>
            </a:xfrm>
          </p:grpSpPr>
          <p:sp>
            <p:nvSpPr>
              <p:cNvPr id="97" name="Freeform 20"/>
              <p:cNvSpPr>
                <a:spLocks/>
              </p:cNvSpPr>
              <p:nvPr/>
            </p:nvSpPr>
            <p:spPr bwMode="auto">
              <a:xfrm rot="5400000">
                <a:off x="3038648" y="2553820"/>
                <a:ext cx="793395" cy="2725339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2250671" y="3527166"/>
                <a:ext cx="2403222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hỏi</a:t>
                </a:r>
                <a:endParaRPr lang="en-US" sz="46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99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00" name="Rectangle 99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1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4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5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6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7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8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9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0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1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2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3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4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5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6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7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8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9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0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1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2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3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4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6" name="Group 5"/>
          <p:cNvGrpSpPr/>
          <p:nvPr/>
        </p:nvGrpSpPr>
        <p:grpSpPr>
          <a:xfrm>
            <a:off x="660869" y="2819939"/>
            <a:ext cx="7949731" cy="861774"/>
            <a:chOff x="644526" y="2766774"/>
            <a:chExt cx="794973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668767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Mệnh</a:t>
              </a:r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đề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chứa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biến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47742" y="1960892"/>
            <a:ext cx="19202401" cy="830997"/>
            <a:chOff x="168274" y="1892299"/>
            <a:chExt cx="19202401" cy="830995"/>
          </a:xfrm>
        </p:grpSpPr>
        <p:sp>
          <p:nvSpPr>
            <p:cNvPr id="42" name="Rounded Rectangle 4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MỆNH 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ĐỀ. MỆNH ĐỀ CHỨA BIẾN</a:t>
              </a:r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4724212" y="4632862"/>
            <a:ext cx="119981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Nêu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thêm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ví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dụ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về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mệnh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đề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chứa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biến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  <a:endParaRPr lang="vi-VN" sz="4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2514600" y="8524080"/>
            <a:ext cx="19802849" cy="2578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Như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vậy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cũng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những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ví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dụ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về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mệnh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đề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chứa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biến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vi-VN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5" name="TextBox 84"/>
          <p:cNvSpPr txBox="1">
            <a:spLocks noChangeArrowheads="1"/>
          </p:cNvSpPr>
          <p:nvPr/>
        </p:nvSpPr>
        <p:spPr bwMode="auto">
          <a:xfrm>
            <a:off x="4953000" y="6177035"/>
            <a:ext cx="4897159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“ 4 + </a:t>
            </a:r>
            <a:r>
              <a:rPr lang="fr-FR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x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= 3 ”, 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2" name="TextBox 91"/>
          <p:cNvSpPr txBox="1">
            <a:spLocks noChangeArrowheads="1"/>
          </p:cNvSpPr>
          <p:nvPr/>
        </p:nvSpPr>
        <p:spPr bwMode="auto">
          <a:xfrm>
            <a:off x="10092633" y="6177034"/>
            <a:ext cx="4343400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“ </a:t>
            </a:r>
            <a:r>
              <a:rPr lang="fr-FR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x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+ </a:t>
            </a:r>
            <a:r>
              <a:rPr lang="fr-FR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y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&gt; 7 ”,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17278443" y="6299816"/>
            <a:ext cx="2916610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fr-FR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v.v</a:t>
            </a:r>
            <a:r>
              <a:rPr lang="fr-FR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…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14436033" y="6177035"/>
            <a:ext cx="3603799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“ x &gt; 4”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14054" y="6156732"/>
            <a:ext cx="13626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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 </a:t>
            </a:r>
            <a:endParaRPr lang="vi-VN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87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85" grpId="0"/>
      <p:bldP spid="92" grpId="0"/>
      <p:bldP spid="49" grpId="0"/>
      <p:bldP spid="51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F1CD13A1-602A-4D7E-AA71-AA8FB9607D08}"/>
              </a:ext>
            </a:extLst>
          </p:cNvPr>
          <p:cNvSpPr/>
          <p:nvPr/>
        </p:nvSpPr>
        <p:spPr>
          <a:xfrm>
            <a:off x="4022133" y="10674492"/>
            <a:ext cx="16475667" cy="292932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47742" y="1973593"/>
            <a:ext cx="11791858" cy="839520"/>
            <a:chOff x="168274" y="1905000"/>
            <a:chExt cx="11791858" cy="839518"/>
          </a:xfrm>
        </p:grpSpPr>
        <p:sp>
          <p:nvSpPr>
            <p:cNvPr id="4" name="Rounded Rectangle 3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87532" y="1913523"/>
              <a:ext cx="9372600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PHỦ ĐỊNH CỦA MỆNH ĐỀ </a:t>
              </a:r>
            </a:p>
          </p:txBody>
        </p:sp>
      </p:grpSp>
      <p:grpSp>
        <p:nvGrpSpPr>
          <p:cNvPr id="8" name="Group 54"/>
          <p:cNvGrpSpPr/>
          <p:nvPr/>
        </p:nvGrpSpPr>
        <p:grpSpPr>
          <a:xfrm>
            <a:off x="678594" y="2964879"/>
            <a:ext cx="22106109" cy="5236022"/>
            <a:chOff x="1268078" y="3405486"/>
            <a:chExt cx="22106109" cy="3940622"/>
          </a:xfrm>
        </p:grpSpPr>
        <p:sp>
          <p:nvSpPr>
            <p:cNvPr id="10" name="Rounded Rectangle 9"/>
            <p:cNvSpPr/>
            <p:nvPr/>
          </p:nvSpPr>
          <p:spPr>
            <a:xfrm>
              <a:off x="1532360" y="3579402"/>
              <a:ext cx="21841827" cy="376670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67"/>
            <p:cNvGrpSpPr/>
            <p:nvPr/>
          </p:nvGrpSpPr>
          <p:grpSpPr>
            <a:xfrm>
              <a:off x="1268078" y="3405486"/>
              <a:ext cx="3343539" cy="940513"/>
              <a:chOff x="1311958" y="3405486"/>
              <a:chExt cx="3343539" cy="940513"/>
            </a:xfrm>
          </p:grpSpPr>
          <p:sp>
            <p:nvSpPr>
              <p:cNvPr id="12" name="Freeform 20"/>
              <p:cNvSpPr>
                <a:spLocks/>
              </p:cNvSpPr>
              <p:nvPr/>
            </p:nvSpPr>
            <p:spPr bwMode="auto">
              <a:xfrm rot="5400000">
                <a:off x="2841050" y="2751419"/>
                <a:ext cx="793395" cy="2330141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250671" y="3527166"/>
                <a:ext cx="2404826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dụ 1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9" name="TextBox 8"/>
          <p:cNvSpPr txBox="1"/>
          <p:nvPr/>
        </p:nvSpPr>
        <p:spPr>
          <a:xfrm>
            <a:off x="2121367" y="3382925"/>
            <a:ext cx="1442779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               Nam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Minh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tranh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luận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về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loài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r>
              <a:rPr lang="vi-VN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ơ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i. </a:t>
            </a:r>
          </a:p>
          <a:p>
            <a:pPr>
              <a:lnSpc>
                <a:spcPct val="200000"/>
              </a:lnSpc>
            </a:pP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Nam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nói</a:t>
            </a:r>
            <a:r>
              <a:rPr lang="en-US" sz="4400" b="1" dirty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“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r>
              <a:rPr lang="vi-VN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ơ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 </a:t>
            </a: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loài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chim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”.</a:t>
            </a:r>
          </a:p>
          <a:p>
            <a:pPr>
              <a:lnSpc>
                <a:spcPct val="200000"/>
              </a:lnSpc>
            </a:pP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Minh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phủ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đ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ịnh</a:t>
            </a:r>
            <a:r>
              <a:rPr lang="en-US" sz="4400" b="1" dirty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“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r>
              <a:rPr lang="vi-VN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ơ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 </a:t>
            </a: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không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phải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loài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chim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”.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450120" y="9365159"/>
            <a:ext cx="17896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Để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phủ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đ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ịnh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mệnh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đ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ề </a:t>
            </a:r>
            <a:r>
              <a:rPr lang="vi-VN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đ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ã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cho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ta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làm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thế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nào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</a:p>
        </p:txBody>
      </p:sp>
      <p:pic>
        <p:nvPicPr>
          <p:cNvPr id="14340" name="Picture 4" descr="Giải đáp thắc mắc loài dơi đã tiến hóa từ con vật gì? Tổ tiên của chúng có  phải là loài chuột không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9161" y="3126559"/>
            <a:ext cx="6614821" cy="48290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74" name="Text Box 9"/>
          <p:cNvSpPr txBox="1">
            <a:spLocks noChangeArrowheads="1"/>
          </p:cNvSpPr>
          <p:nvPr/>
        </p:nvSpPr>
        <p:spPr bwMode="auto">
          <a:xfrm>
            <a:off x="4431070" y="10994601"/>
            <a:ext cx="17072796" cy="212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Để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phủ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</a:t>
            </a:r>
            <a:r>
              <a:rPr lang="vi-VN" sz="4400" b="1" dirty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đ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ịnh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một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mệnh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</a:t>
            </a:r>
            <a:r>
              <a:rPr lang="vi-VN" sz="4400" b="1" dirty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đ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ề ta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thêm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(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hoặc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bớt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)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từ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“</a:t>
            </a:r>
            <a:r>
              <a:rPr lang="en-US" sz="4400" b="1" dirty="0" err="1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không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” (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hoặc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“</a:t>
            </a:r>
            <a:r>
              <a:rPr lang="en-US" sz="4400" b="1" dirty="0" err="1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không</a:t>
            </a:r>
            <a:r>
              <a:rPr lang="en-US" sz="4400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phải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”)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vào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tr</a:t>
            </a:r>
            <a:r>
              <a:rPr lang="vi-VN" sz="4400" b="1" dirty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ư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ớc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vị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ngữ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của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mệnh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</a:t>
            </a:r>
            <a:r>
              <a:rPr lang="vi-VN" sz="4400" b="1" dirty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đ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ề </a:t>
            </a:r>
            <a:r>
              <a:rPr lang="vi-VN" sz="4400" b="1" dirty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đ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ó. 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2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44" y="9118621"/>
            <a:ext cx="3633707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719" y="10954208"/>
            <a:ext cx="2846387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7555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0" grpId="0"/>
      <p:bldP spid="7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568828" y="2087439"/>
            <a:ext cx="22325581" cy="4673810"/>
            <a:chOff x="1076414" y="4377894"/>
            <a:chExt cx="22325581" cy="4673810"/>
          </a:xfrm>
        </p:grpSpPr>
        <p:grpSp>
          <p:nvGrpSpPr>
            <p:cNvPr id="19" name="Group 5"/>
            <p:cNvGrpSpPr/>
            <p:nvPr/>
          </p:nvGrpSpPr>
          <p:grpSpPr>
            <a:xfrm>
              <a:off x="1533269" y="4671092"/>
              <a:ext cx="21868726" cy="4380612"/>
              <a:chOff x="637542" y="1083939"/>
              <a:chExt cx="8611674" cy="1724666"/>
            </a:xfrm>
          </p:grpSpPr>
          <p:sp>
            <p:nvSpPr>
              <p:cNvPr id="36" name="Rounded Rectangle 35"/>
              <p:cNvSpPr/>
              <p:nvPr/>
            </p:nvSpPr>
            <p:spPr>
              <a:xfrm>
                <a:off x="637542" y="1083939"/>
                <a:ext cx="8611674" cy="1724666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0" name="Group 65"/>
            <p:cNvGrpSpPr/>
            <p:nvPr/>
          </p:nvGrpSpPr>
          <p:grpSpPr>
            <a:xfrm>
              <a:off x="1076414" y="4377894"/>
              <a:ext cx="3776573" cy="781943"/>
              <a:chOff x="166396" y="8755081"/>
              <a:chExt cx="3776573" cy="781943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3558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2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4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5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6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19"/>
              <p:cNvSpPr txBox="1">
                <a:spLocks noChangeArrowheads="1"/>
              </p:cNvSpPr>
              <p:nvPr/>
            </p:nvSpPr>
            <p:spPr bwMode="auto">
              <a:xfrm>
                <a:off x="4476350" y="2767884"/>
                <a:ext cx="13887850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Kí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hiệu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4400" b="1" i="1" dirty="0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dirty="0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𝑨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mệnh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đề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phủ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mệnh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đề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𝑨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76350" y="2767884"/>
                <a:ext cx="13887850" cy="769441"/>
              </a:xfrm>
              <a:prstGeom prst="rect">
                <a:avLst/>
              </a:prstGeom>
              <a:blipFill rotWithShape="1">
                <a:blip r:embed="rId2"/>
                <a:stretch>
                  <a:fillRect l="-1755" t="-16667" b="-3650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6150769" y="4414027"/>
            <a:ext cx="7191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 dirty="0">
                <a:sym typeface="Symbol" pitchFamily="18" charset="2"/>
              </a:rPr>
              <a:t></a:t>
            </a:r>
          </a:p>
        </p:txBody>
      </p:sp>
      <p:sp>
        <p:nvSpPr>
          <p:cNvPr id="6" name="AutoShape 21"/>
          <p:cNvSpPr>
            <a:spLocks/>
          </p:cNvSpPr>
          <p:nvPr/>
        </p:nvSpPr>
        <p:spPr bwMode="auto">
          <a:xfrm>
            <a:off x="7374871" y="4105450"/>
            <a:ext cx="549649" cy="1934304"/>
          </a:xfrm>
          <a:prstGeom prst="leftBrace">
            <a:avLst>
              <a:gd name="adj1" fmla="val 9336"/>
              <a:gd name="adj2" fmla="val 54486"/>
            </a:avLst>
          </a:prstGeom>
          <a:noFill/>
          <a:ln w="57150">
            <a:solidFill>
              <a:srgbClr val="270F6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vi-VN" sz="2400" b="1">
              <a:solidFill>
                <a:schemeClr val="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22"/>
              <p:cNvSpPr txBox="1">
                <a:spLocks noChangeArrowheads="1"/>
              </p:cNvSpPr>
              <p:nvPr/>
            </p:nvSpPr>
            <p:spPr bwMode="auto">
              <a:xfrm>
                <a:off x="7960379" y="5365182"/>
                <a:ext cx="6653492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Nếu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𝑨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đúng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thì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4400" b="1" i="1" dirty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dirty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𝑨</m:t>
                        </m:r>
                      </m:e>
                    </m:acc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" name="Text 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60379" y="5365182"/>
                <a:ext cx="6653492" cy="769441"/>
              </a:xfrm>
              <a:prstGeom prst="rect">
                <a:avLst/>
              </a:prstGeom>
              <a:blipFill rotWithShape="1">
                <a:blip r:embed="rId3"/>
                <a:stretch>
                  <a:fillRect l="-3758" t="-16667" b="-3650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Box 24"/>
          <p:cNvSpPr txBox="1">
            <a:spLocks noChangeArrowheads="1"/>
          </p:cNvSpPr>
          <p:nvPr/>
        </p:nvSpPr>
        <p:spPr bwMode="auto">
          <a:xfrm>
            <a:off x="13030200" y="5326559"/>
            <a:ext cx="145643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25"/>
              <p:cNvSpPr txBox="1">
                <a:spLocks noChangeArrowheads="1"/>
              </p:cNvSpPr>
              <p:nvPr/>
            </p:nvSpPr>
            <p:spPr bwMode="auto">
              <a:xfrm>
                <a:off x="8024774" y="4029307"/>
                <a:ext cx="5652294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𝑨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thì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4400" b="1" i="1" dirty="0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dirty="0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𝑨</m:t>
                        </m:r>
                      </m:e>
                    </m:acc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24774" y="4029307"/>
                <a:ext cx="5652294" cy="769441"/>
              </a:xfrm>
              <a:prstGeom prst="rect">
                <a:avLst/>
              </a:prstGeom>
              <a:blipFill rotWithShape="1">
                <a:blip r:embed="rId4"/>
                <a:stretch>
                  <a:fillRect l="-4310" t="-16667" b="-3650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12573000" y="4031159"/>
            <a:ext cx="228338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đúng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grpSp>
        <p:nvGrpSpPr>
          <p:cNvPr id="40" name="Group 54"/>
          <p:cNvGrpSpPr/>
          <p:nvPr/>
        </p:nvGrpSpPr>
        <p:grpSpPr>
          <a:xfrm>
            <a:off x="814804" y="7315200"/>
            <a:ext cx="22106109" cy="5236022"/>
            <a:chOff x="1268078" y="3405486"/>
            <a:chExt cx="22106109" cy="3940622"/>
          </a:xfrm>
        </p:grpSpPr>
        <p:sp>
          <p:nvSpPr>
            <p:cNvPr id="41" name="Rounded Rectangle 40"/>
            <p:cNvSpPr/>
            <p:nvPr/>
          </p:nvSpPr>
          <p:spPr>
            <a:xfrm>
              <a:off x="1532360" y="3579402"/>
              <a:ext cx="21841827" cy="376670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67"/>
            <p:cNvGrpSpPr/>
            <p:nvPr/>
          </p:nvGrpSpPr>
          <p:grpSpPr>
            <a:xfrm>
              <a:off x="1268078" y="3405486"/>
              <a:ext cx="3343539" cy="940513"/>
              <a:chOff x="1311958" y="3405486"/>
              <a:chExt cx="3343539" cy="940513"/>
            </a:xfrm>
          </p:grpSpPr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 rot="5400000">
                <a:off x="2967389" y="2625080"/>
                <a:ext cx="793395" cy="2582819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250671" y="3527166"/>
                <a:ext cx="2404826" cy="602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dụ 2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5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6" name="Rectangle 45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4419600" y="7785324"/>
                <a:ext cx="18745200" cy="3187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60000"/>
                  </a:lnSpc>
                </a:pP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Xét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đúng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tìm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mệnh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đề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phủ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mệnh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đề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: “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𝝅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vô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tỉ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”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Q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: “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Tổng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góc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tam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bằng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180</a:t>
                </a:r>
                <a:r>
                  <a:rPr lang="en-US" sz="4400" b="1" baseline="30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0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”</a:t>
                </a: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7785324"/>
                <a:ext cx="18745200" cy="3187476"/>
              </a:xfrm>
              <a:prstGeom prst="rect">
                <a:avLst/>
              </a:prstGeom>
              <a:blipFill rotWithShape="1">
                <a:blip r:embed="rId5"/>
                <a:stretch>
                  <a:fillRect l="-1301" b="-8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TextBox 72"/>
          <p:cNvSpPr txBox="1"/>
          <p:nvPr/>
        </p:nvSpPr>
        <p:spPr>
          <a:xfrm>
            <a:off x="4406153" y="11201400"/>
            <a:ext cx="83423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Cách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phát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biểu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khác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  <a:endParaRPr lang="vi-VN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416274" y="2029392"/>
            <a:ext cx="248016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Ghi</a:t>
            </a:r>
            <a:r>
              <a: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6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nhớ</a:t>
            </a:r>
            <a:endParaRPr lang="en-US" sz="4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747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9" grpId="0"/>
      <p:bldP spid="10" grpId="0"/>
      <p:bldP spid="12" grpId="0"/>
      <p:bldP spid="7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54"/>
          <p:cNvGrpSpPr/>
          <p:nvPr/>
        </p:nvGrpSpPr>
        <p:grpSpPr>
          <a:xfrm>
            <a:off x="453145" y="1651000"/>
            <a:ext cx="22106109" cy="4216400"/>
            <a:chOff x="1268078" y="3405486"/>
            <a:chExt cx="22106109" cy="3940622"/>
          </a:xfrm>
        </p:grpSpPr>
        <p:sp>
          <p:nvSpPr>
            <p:cNvPr id="41" name="Rounded Rectangle 40"/>
            <p:cNvSpPr/>
            <p:nvPr/>
          </p:nvSpPr>
          <p:spPr>
            <a:xfrm>
              <a:off x="1532360" y="3579402"/>
              <a:ext cx="21841827" cy="376670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67"/>
            <p:cNvGrpSpPr/>
            <p:nvPr/>
          </p:nvGrpSpPr>
          <p:grpSpPr>
            <a:xfrm>
              <a:off x="1268078" y="3405486"/>
              <a:ext cx="3343539" cy="940513"/>
              <a:chOff x="1311958" y="3405486"/>
              <a:chExt cx="3343539" cy="940513"/>
            </a:xfrm>
          </p:grpSpPr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 rot="5400000">
                <a:off x="2967389" y="2625080"/>
                <a:ext cx="793395" cy="2582819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250671" y="3646323"/>
                <a:ext cx="2404826" cy="602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dụ 2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5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6" name="Rectangle 45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4148819" y="1600200"/>
                <a:ext cx="18745200" cy="30012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Xét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đúng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tìm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mệnh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đề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phủ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mệnh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đề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: “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𝝅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vô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tỉ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”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Q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: “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Tổng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góc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tam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bằng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180</a:t>
                </a:r>
                <a:r>
                  <a:rPr lang="en-US" sz="4400" b="1" baseline="30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0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”</a:t>
                </a: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8819" y="1600200"/>
                <a:ext cx="18745200" cy="3001271"/>
              </a:xfrm>
              <a:prstGeom prst="rect">
                <a:avLst/>
              </a:prstGeom>
              <a:blipFill rotWithShape="1">
                <a:blip r:embed="rId2"/>
                <a:stretch>
                  <a:fillRect l="-1333" b="-8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TextBox 72"/>
          <p:cNvSpPr txBox="1"/>
          <p:nvPr/>
        </p:nvSpPr>
        <p:spPr>
          <a:xfrm>
            <a:off x="4135372" y="4793159"/>
            <a:ext cx="83423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Cách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phát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biểu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khác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  <a:endParaRPr lang="vi-VN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74" name="Group 10"/>
          <p:cNvGrpSpPr/>
          <p:nvPr/>
        </p:nvGrpSpPr>
        <p:grpSpPr>
          <a:xfrm>
            <a:off x="717427" y="6152296"/>
            <a:ext cx="21841826" cy="7284303"/>
            <a:chOff x="1270511" y="5867400"/>
            <a:chExt cx="21819676" cy="6322683"/>
          </a:xfrm>
        </p:grpSpPr>
        <p:sp>
          <p:nvSpPr>
            <p:cNvPr id="75" name="Rounded Rectangle 74"/>
            <p:cNvSpPr/>
            <p:nvPr/>
          </p:nvSpPr>
          <p:spPr>
            <a:xfrm>
              <a:off x="1272210" y="6139010"/>
              <a:ext cx="21817977" cy="605107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6" name="Group 60"/>
            <p:cNvGrpSpPr/>
            <p:nvPr/>
          </p:nvGrpSpPr>
          <p:grpSpPr>
            <a:xfrm>
              <a:off x="1270511" y="5867400"/>
              <a:ext cx="3300487" cy="885307"/>
              <a:chOff x="1224541" y="6305967"/>
              <a:chExt cx="3300487" cy="885307"/>
            </a:xfrm>
          </p:grpSpPr>
          <p:sp>
            <p:nvSpPr>
              <p:cNvPr id="77" name="Freeform 20"/>
              <p:cNvSpPr>
                <a:spLocks/>
              </p:cNvSpPr>
              <p:nvPr/>
            </p:nvSpPr>
            <p:spPr bwMode="auto">
              <a:xfrm rot="16200000" flipV="1">
                <a:off x="2746326" y="5372727"/>
                <a:ext cx="828631" cy="2728772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2296330" y="6305967"/>
                <a:ext cx="2053767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9" name="Round Diagonal Corner Rectangle 7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021263" y="6527006"/>
                <a:ext cx="18872755" cy="65973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60000"/>
                  </a:lnSpc>
                </a:pPr>
                <a:r>
                  <a:rPr lang="en-US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: “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𝝅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vô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tỉ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”      </a:t>
                </a:r>
                <a:r>
                  <a:rPr lang="en-US" sz="4400" b="1" i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 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đúng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.</a:t>
                </a:r>
                <a:endParaRPr lang="en-US" sz="4400" b="1" i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6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4400" b="1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𝑷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: “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𝝅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phải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vô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tỉ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” 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hoặc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𝑷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: “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𝝅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là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hữu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tỉ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”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sz="4400" b="1" i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Q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: “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Tổng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ba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góc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tam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giác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bằng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180</a:t>
                </a:r>
                <a:r>
                  <a:rPr lang="en-US" sz="4400" b="1" baseline="300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0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”       </a:t>
                </a:r>
                <a:r>
                  <a:rPr lang="en-US" sz="4400" b="1" i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Q 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đúng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  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6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4400" b="1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𝑸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: “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Tổng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góc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tam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bằng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180</a:t>
                </a:r>
                <a:r>
                  <a:rPr lang="en-US" sz="4400" b="1" baseline="30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0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”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hoặc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𝑸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: “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Tổng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góc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tam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180</a:t>
                </a:r>
                <a:r>
                  <a:rPr lang="en-US" sz="4400" b="1" baseline="30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0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”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1263" y="6527006"/>
                <a:ext cx="18872755" cy="6597319"/>
              </a:xfrm>
              <a:prstGeom prst="rect">
                <a:avLst/>
              </a:prstGeom>
              <a:blipFill rotWithShape="1">
                <a:blip r:embed="rId3"/>
                <a:stretch>
                  <a:fillRect l="-1324" r="-3488" b="-12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Text Box 20"/>
          <p:cNvSpPr txBox="1">
            <a:spLocks noChangeArrowheads="1"/>
          </p:cNvSpPr>
          <p:nvPr/>
        </p:nvSpPr>
        <p:spPr bwMode="auto">
          <a:xfrm>
            <a:off x="10363200" y="6629400"/>
            <a:ext cx="7191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 dirty="0" smtClean="0">
                <a:sym typeface="Symbol" pitchFamily="18" charset="2"/>
              </a:rPr>
              <a:t></a:t>
            </a:r>
            <a:endParaRPr lang="en-US" sz="4800" b="1" dirty="0">
              <a:sym typeface="Symbol" pitchFamily="18" charset="2"/>
            </a:endParaRPr>
          </a:p>
        </p:txBody>
      </p:sp>
      <p:sp>
        <p:nvSpPr>
          <p:cNvPr id="81" name="Text Box 20"/>
          <p:cNvSpPr txBox="1">
            <a:spLocks noChangeArrowheads="1"/>
          </p:cNvSpPr>
          <p:nvPr/>
        </p:nvSpPr>
        <p:spPr bwMode="auto">
          <a:xfrm>
            <a:off x="19329400" y="9982200"/>
            <a:ext cx="7191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 dirty="0" smtClean="0">
                <a:sym typeface="Symbol" pitchFamily="18" charset="2"/>
              </a:rPr>
              <a:t></a:t>
            </a:r>
            <a:endParaRPr lang="en-US" sz="4800" b="1" dirty="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6592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8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2572</TotalTime>
  <Words>5628</Words>
  <Application>Microsoft Office PowerPoint</Application>
  <PresentationFormat>Custom</PresentationFormat>
  <Paragraphs>598</Paragraphs>
  <Slides>56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56</vt:i4>
      </vt:variant>
    </vt:vector>
  </HeadingPairs>
  <TitlesOfParts>
    <vt:vector size="58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Laptop One</cp:lastModifiedBy>
  <cp:revision>252</cp:revision>
  <dcterms:created xsi:type="dcterms:W3CDTF">2013-08-31T11:42:51Z</dcterms:created>
  <dcterms:modified xsi:type="dcterms:W3CDTF">2021-08-27T16:29:39Z</dcterms:modified>
</cp:coreProperties>
</file>