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Cambria Math" pitchFamily="18" charset="0"/>
      <p:regular r:id="rId28"/>
    </p:embeddedFont>
    <p:embeddedFont>
      <p:font typeface="Calibri" pitchFamily="34" charset="0"/>
      <p:regular r:id="rId29"/>
      <p:bold r:id="rId30"/>
      <p:italic r:id="rId31"/>
      <p:boldItalic r:id="rId32"/>
    </p:embeddedFont>
    <p:embeddedFont>
      <p:font typeface="Secular One" charset="-79"/>
      <p:regular r:id="rId33"/>
    </p:embeddedFont>
    <p:embeddedFont>
      <p:font typeface="Didact Gothic" charset="0"/>
      <p:regular r:id="rId34"/>
    </p:embeddedFont>
    <p:embeddedFont>
      <p:font typeface="Bebas Neue"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2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5.png"/><Relationship Id="rId7" Type="http://schemas.openxmlformats.org/officeDocument/2006/relationships/image" Target="../media/image380.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360.png"/><Relationship Id="rId4" Type="http://schemas.openxmlformats.org/officeDocument/2006/relationships/image" Target="../media/image16.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5.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5.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4.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0.png"/><Relationship Id="rId5" Type="http://schemas.openxmlformats.org/officeDocument/2006/relationships/image" Target="../media/image57.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5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670.png"/><Relationship Id="rId4" Type="http://schemas.openxmlformats.org/officeDocument/2006/relationships/image" Target="../media/image660.png"/></Relationships>
</file>

<file path=ppt/slides/_rels/slide23.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9.png"/><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20.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84.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0.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20.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0.png"/><Relationship Id="rId5" Type="http://schemas.openxmlformats.org/officeDocument/2006/relationships/image" Target="../media/image3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90.png"/><Relationship Id="rId4" Type="http://schemas.openxmlformats.org/officeDocument/2006/relationships/image" Target="../media/image24.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10" Type="http://schemas.openxmlformats.org/officeDocument/2006/relationships/image" Target="../media/image310.png"/><Relationship Id="rId4" Type="http://schemas.openxmlformats.org/officeDocument/2006/relationships/image" Target="../media/image1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CHÀO MỪNG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smtClean="0">
                <a:latin typeface="+mn-lt"/>
              </a:rPr>
              <a:t>Ví dụ 1: </a:t>
            </a:r>
            <a:r>
              <a:rPr lang="en" sz="2000" dirty="0" smtClean="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smtClean="0">
                    <a:latin typeface="+mn-lt"/>
                  </a:rPr>
                  <a:t>a)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0,31818... = 0,3(18) </a:t>
                </a:r>
                <a:r>
                  <a:rPr lang="en-US" sz="2000" dirty="0" err="1" smtClean="0">
                    <a:latin typeface="+mn-lt"/>
                  </a:rPr>
                  <a:t>là</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thập</a:t>
                </a:r>
                <a:r>
                  <a:rPr lang="en-US" sz="2000" dirty="0" smtClean="0">
                    <a:latin typeface="+mn-lt"/>
                  </a:rPr>
                  <a:t> </a:t>
                </a:r>
                <a:r>
                  <a:rPr lang="en-US" sz="2000" dirty="0" err="1" smtClean="0">
                    <a:latin typeface="+mn-lt"/>
                  </a:rPr>
                  <a:t>phân</a:t>
                </a:r>
                <a:r>
                  <a:rPr lang="en-US" sz="2000" dirty="0" smtClean="0">
                    <a:latin typeface="+mn-lt"/>
                  </a:rPr>
                  <a:t> </a:t>
                </a:r>
                <a:r>
                  <a:rPr lang="en-US" sz="2000" dirty="0" err="1" smtClean="0">
                    <a:latin typeface="+mn-lt"/>
                  </a:rPr>
                  <a:t>vô</a:t>
                </a:r>
                <a:r>
                  <a:rPr lang="en-US" sz="2000" dirty="0" smtClean="0">
                    <a:latin typeface="+mn-lt"/>
                  </a:rPr>
                  <a:t> </a:t>
                </a:r>
                <a:r>
                  <a:rPr lang="en-US" sz="2000" dirty="0" err="1" smtClean="0">
                    <a:latin typeface="+mn-lt"/>
                  </a:rPr>
                  <a:t>hạn</a:t>
                </a:r>
                <a:r>
                  <a:rPr lang="en-US" sz="2000" dirty="0" smtClean="0">
                    <a:latin typeface="+mn-lt"/>
                  </a:rPr>
                  <a:t> </a:t>
                </a:r>
                <a:r>
                  <a:rPr lang="en-US" sz="2000" dirty="0" err="1" smtClean="0">
                    <a:latin typeface="+mn-lt"/>
                  </a:rPr>
                  <a:t>tuần</a:t>
                </a:r>
                <a:r>
                  <a:rPr lang="en-US" sz="2000" dirty="0" smtClean="0">
                    <a:latin typeface="+mn-lt"/>
                  </a:rPr>
                  <a:t> </a:t>
                </a:r>
                <a:r>
                  <a:rPr lang="en-US" sz="2000" dirty="0" err="1" smtClean="0">
                    <a:latin typeface="+mn-lt"/>
                  </a:rPr>
                  <a:t>hoàn</a:t>
                </a:r>
                <a:r>
                  <a:rPr lang="en-US" sz="2000" dirty="0" smtClean="0">
                    <a:latin typeface="+mn-lt"/>
                  </a:rPr>
                  <a:t> </a:t>
                </a:r>
                <a:r>
                  <a:rPr lang="en-US" sz="2000" dirty="0" err="1" smtClean="0">
                    <a:latin typeface="+mn-lt"/>
                  </a:rPr>
                  <a:t>với</a:t>
                </a:r>
                <a:r>
                  <a:rPr lang="en-US" sz="2000" dirty="0" smtClean="0">
                    <a:latin typeface="+mn-lt"/>
                  </a:rPr>
                  <a:t> </a:t>
                </a:r>
                <a:r>
                  <a:rPr lang="en-US" sz="2000" dirty="0" err="1" smtClean="0">
                    <a:latin typeface="+mn-lt"/>
                  </a:rPr>
                  <a:t>chu</a:t>
                </a:r>
                <a:r>
                  <a:rPr lang="en-US" sz="2000" dirty="0" smtClean="0">
                    <a:latin typeface="+mn-lt"/>
                  </a:rPr>
                  <a:t> </a:t>
                </a:r>
                <a:r>
                  <a:rPr lang="en-US" sz="2000" dirty="0" err="1" smtClean="0">
                    <a:latin typeface="+mn-lt"/>
                  </a:rPr>
                  <a:t>kì</a:t>
                </a:r>
                <a:r>
                  <a:rPr lang="en-US" sz="2000" dirty="0" smtClean="0">
                    <a:latin typeface="+mn-lt"/>
                  </a:rPr>
                  <a:t> </a:t>
                </a:r>
                <a:r>
                  <a:rPr lang="en-US" sz="2000" dirty="0" err="1" smtClean="0">
                    <a:latin typeface="+mn-lt"/>
                  </a:rPr>
                  <a:t>là</a:t>
                </a:r>
                <a:r>
                  <a:rPr lang="en-US" sz="2000" dirty="0" smtClean="0">
                    <a:latin typeface="+mn-lt"/>
                  </a:rPr>
                  <a:t> 18.</a:t>
                </a:r>
              </a:p>
              <a:p>
                <a:pPr algn="just">
                  <a:lnSpc>
                    <a:spcPct val="150000"/>
                  </a:lnSpc>
                </a:pPr>
                <a:r>
                  <a:rPr lang="en-US" sz="2000" dirty="0" smtClean="0">
                    <a:latin typeface="+mn-lt"/>
                  </a:rPr>
                  <a:t>b)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- 0,3(18)</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1020" y="3461828"/>
            <a:ext cx="1819461" cy="15674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latin typeface="+mn-lt"/>
              </a:rPr>
              <a:t>Luyện tập 1: </a:t>
            </a:r>
            <a:endParaRPr sz="2000" b="1" dirty="0">
              <a:latin typeface="+mn-lt"/>
            </a:endParaRPr>
          </a:p>
        </p:txBody>
      </p:sp>
      <p:pic>
        <p:nvPicPr>
          <p:cNvPr id="423" name="Google Shape;423;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smtClean="0"/>
                  <a:t>; -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rồi</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số</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hay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just">
                  <a:lnSpc>
                    <a:spcPct val="150000"/>
                  </a:lnSpc>
                </a:pPr>
                <a:r>
                  <a:rPr lang="en-US" sz="2000" dirty="0" err="1" smtClean="0"/>
                  <a:t>Chỉ</a:t>
                </a:r>
                <a:r>
                  <a:rPr lang="en-US" sz="2000" dirty="0" smtClean="0"/>
                  <a:t> </a:t>
                </a:r>
                <a:r>
                  <a:rPr lang="en-US" sz="2000" dirty="0" err="1" smtClean="0"/>
                  <a:t>ra</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rồi</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nếu</a:t>
                </a:r>
                <a:r>
                  <a:rPr lang="en-US" sz="2000" dirty="0" smtClean="0"/>
                  <a:t> </a:t>
                </a:r>
                <a:r>
                  <a:rPr lang="en-US" sz="2000" dirty="0" err="1" smtClean="0"/>
                  <a:t>đó</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a:t>
                </a:r>
                <a:r>
                  <a:rPr lang="en-US" sz="2000" dirty="0" smtClean="0">
                    <a:latin typeface="+mn-lt"/>
                    <a:ea typeface="Times New Roman" panose="02020603050405020304" pitchFamily="18" charset="0"/>
                    <a:cs typeface="Times New Roman" panose="02020603050405020304" pitchFamily="18" charset="0"/>
                  </a:rPr>
                  <a:t>=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smtClean="0">
                    <a:latin typeface="+mn-lt"/>
                    <a:ea typeface="Times New Roman" panose="02020603050405020304" pitchFamily="18" charset="0"/>
                    <a:cs typeface="Times New Roman" panose="02020603050405020304" pitchFamily="18" charset="0"/>
                  </a:rPr>
                  <a:t> = -0,181818... = -0,(18) </a:t>
                </a:r>
                <a:r>
                  <a:rPr lang="en-US" sz="2000" dirty="0" err="1" smtClean="0">
                    <a:latin typeface="+mn-lt"/>
                    <a:ea typeface="Times New Roman" panose="02020603050405020304" pitchFamily="18" charset="0"/>
                    <a:cs typeface="Times New Roman" panose="02020603050405020304" pitchFamily="18" charset="0"/>
                  </a:rPr>
                  <a:t>là</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smtClean="0">
                    <a:latin typeface="+mn-lt"/>
                    <a:ea typeface="Times New Roman" panose="02020603050405020304" pitchFamily="18" charset="0"/>
                    <a:cs typeface="Times New Roman" panose="02020603050405020304" pitchFamily="18" charset="0"/>
                  </a:rPr>
                  <a:t>hạn</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smtClean="0"/>
              <a:t>Chú</a:t>
            </a:r>
            <a:r>
              <a:rPr lang="en-US" sz="2400" b="1" dirty="0" smtClean="0"/>
              <a:t> ý:</a:t>
            </a:r>
            <a:endParaRPr lang="en-US" sz="2400" b="1" dirty="0"/>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smtClean="0">
                <a:latin typeface="+mn-lt"/>
              </a:rPr>
              <a:t>2. </a:t>
            </a:r>
            <a:r>
              <a:rPr lang="nl-NL" sz="2000" b="1" dirty="0">
                <a:latin typeface="+mn-lt"/>
              </a:rPr>
              <a:t>Làm tròn số thập phân căn cứ vào độ chính xác cho trước</a:t>
            </a:r>
            <a:r>
              <a:rPr lang="en-US" sz="2000" b="1" dirty="0" smtClean="0">
                <a:latin typeface="+mn-lt"/>
              </a:rPr>
              <a:t> </a:t>
            </a:r>
            <a:endParaRPr sz="2000" b="1" dirty="0">
              <a:latin typeface="+mn-lt"/>
            </a:endParaRPr>
          </a:p>
        </p:txBody>
      </p:sp>
      <p:pic>
        <p:nvPicPr>
          <p:cNvPr id="513" name="Google Shape;513;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smtClean="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smtClean="0">
                <a:solidFill>
                  <a:srgbClr val="C00000"/>
                </a:solidFill>
              </a:rPr>
              <a:t>0,3</a:t>
            </a:r>
            <a:endParaRPr lang="en-US" sz="2000" dirty="0">
              <a:solidFill>
                <a:srgbClr val="C00000"/>
              </a:solidFill>
            </a:endParaRP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smtClean="0">
                <a:solidFill>
                  <a:srgbClr val="C00000"/>
                </a:solidFill>
              </a:rPr>
              <a:t>0,32</a:t>
            </a:r>
            <a:endParaRPr lang="en-US" sz="2000" dirty="0">
              <a:solidFill>
                <a:srgbClr val="C00000"/>
              </a:solidFill>
            </a:endParaRP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smtClean="0">
                <a:solidFill>
                  <a:srgbClr val="C00000"/>
                </a:solidFill>
              </a:rPr>
              <a:t>0,318</a:t>
            </a:r>
            <a:endParaRPr lang="en-US" sz="2000" dirty="0">
              <a:solidFill>
                <a:srgbClr val="C00000"/>
              </a:solidFill>
            </a:endParaRP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smtClean="0"/>
              <a:t>L</a:t>
            </a:r>
            <a:r>
              <a:rPr lang="vi-VN" sz="2000" dirty="0" smtClean="0"/>
              <a:t>àm </a:t>
            </a:r>
            <a:r>
              <a:rPr lang="vi-VN" sz="2000" dirty="0"/>
              <a:t>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smtClean="0">
                <a:solidFill>
                  <a:schemeClr val="tx2">
                    <a:lumMod val="50000"/>
                  </a:schemeClr>
                </a:solidFill>
              </a:rPr>
              <a:t>46,</a:t>
            </a:r>
            <a:r>
              <a:rPr lang="en-US" sz="2800" b="1" dirty="0" smtClean="0">
                <a:solidFill>
                  <a:schemeClr val="accent3">
                    <a:lumMod val="50000"/>
                  </a:schemeClr>
                </a:solidFill>
              </a:rPr>
              <a:t>3</a:t>
            </a:r>
            <a:r>
              <a:rPr lang="en-US" sz="2800" b="1" dirty="0" smtClean="0">
                <a:solidFill>
                  <a:schemeClr val="tx2">
                    <a:lumMod val="50000"/>
                  </a:schemeClr>
                </a:solidFill>
              </a:rPr>
              <a:t>333...</a:t>
            </a:r>
            <a:endParaRPr lang="en-US" sz="2800" b="1" dirty="0">
              <a:solidFill>
                <a:schemeClr val="tx2">
                  <a:lumMod val="50000"/>
                </a:schemeClr>
              </a:solidFill>
            </a:endParaRP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smtClean="0">
                <a:solidFill>
                  <a:schemeClr val="tx2">
                    <a:lumMod val="50000"/>
                  </a:schemeClr>
                </a:solidFill>
              </a:rPr>
              <a:t>Chữ</a:t>
            </a:r>
            <a:r>
              <a:rPr lang="en-US" sz="2000" dirty="0" smtClean="0">
                <a:solidFill>
                  <a:schemeClr val="tx2">
                    <a:lumMod val="50000"/>
                  </a:schemeClr>
                </a:solidFill>
              </a:rPr>
              <a:t> </a:t>
            </a:r>
            <a:r>
              <a:rPr lang="en-US" sz="2000" dirty="0" err="1" smtClean="0">
                <a:solidFill>
                  <a:schemeClr val="tx2">
                    <a:lumMod val="50000"/>
                  </a:schemeClr>
                </a:solidFill>
              </a:rPr>
              <a:t>số</a:t>
            </a:r>
            <a:r>
              <a:rPr lang="en-US" sz="2000" dirty="0" smtClean="0">
                <a:solidFill>
                  <a:schemeClr val="tx2">
                    <a:lumMod val="50000"/>
                  </a:schemeClr>
                </a:solidFill>
              </a:rPr>
              <a:t> </a:t>
            </a:r>
            <a:r>
              <a:rPr lang="en-US" sz="2000" dirty="0" err="1" smtClean="0">
                <a:solidFill>
                  <a:schemeClr val="tx2">
                    <a:lumMod val="50000"/>
                  </a:schemeClr>
                </a:solidFill>
              </a:rPr>
              <a:t>sau</a:t>
            </a:r>
            <a:r>
              <a:rPr lang="en-US" sz="2000" dirty="0" smtClean="0">
                <a:solidFill>
                  <a:schemeClr val="tx2">
                    <a:lumMod val="50000"/>
                  </a:schemeClr>
                </a:solidFill>
              </a:rPr>
              <a:t> </a:t>
            </a:r>
            <a:r>
              <a:rPr lang="en-US" sz="2000" dirty="0" err="1" smtClean="0">
                <a:solidFill>
                  <a:schemeClr val="tx2">
                    <a:lumMod val="50000"/>
                  </a:schemeClr>
                </a:solidFill>
              </a:rPr>
              <a:t>hàng</a:t>
            </a:r>
            <a:r>
              <a:rPr lang="en-US" sz="2000" dirty="0" smtClean="0">
                <a:solidFill>
                  <a:schemeClr val="tx2">
                    <a:lumMod val="50000"/>
                  </a:schemeClr>
                </a:solidFill>
              </a:rPr>
              <a:t> </a:t>
            </a:r>
            <a:r>
              <a:rPr lang="en-US" sz="2000" dirty="0" err="1" smtClean="0">
                <a:solidFill>
                  <a:schemeClr val="tx2">
                    <a:lumMod val="50000"/>
                  </a:schemeClr>
                </a:solidFill>
              </a:rPr>
              <a:t>làm</a:t>
            </a:r>
            <a:r>
              <a:rPr lang="en-US" sz="2000" dirty="0" smtClean="0">
                <a:solidFill>
                  <a:schemeClr val="tx2">
                    <a:lumMod val="50000"/>
                  </a:schemeClr>
                </a:solidFill>
              </a:rPr>
              <a:t> </a:t>
            </a:r>
            <a:r>
              <a:rPr lang="en-US" sz="2000" dirty="0" err="1" smtClean="0">
                <a:solidFill>
                  <a:schemeClr val="tx2">
                    <a:lumMod val="50000"/>
                  </a:schemeClr>
                </a:solidFill>
              </a:rPr>
              <a:t>tròn</a:t>
            </a:r>
            <a:r>
              <a:rPr lang="en-US" sz="2000" dirty="0" smtClean="0">
                <a:solidFill>
                  <a:schemeClr val="tx2">
                    <a:lumMod val="50000"/>
                  </a:schemeClr>
                </a:solidFill>
              </a:rPr>
              <a:t> </a:t>
            </a:r>
            <a:r>
              <a:rPr lang="en-US" sz="2000" dirty="0" err="1" smtClean="0">
                <a:solidFill>
                  <a:schemeClr val="tx2">
                    <a:lumMod val="50000"/>
                  </a:schemeClr>
                </a:solidFill>
              </a:rPr>
              <a:t>là</a:t>
            </a:r>
            <a:r>
              <a:rPr lang="en-US" sz="2000" dirty="0" smtClean="0">
                <a:solidFill>
                  <a:schemeClr val="tx2">
                    <a:lumMod val="50000"/>
                  </a:schemeClr>
                </a:solidFill>
              </a:rPr>
              <a:t> 3 &lt; 5</a:t>
            </a:r>
            <a:endParaRPr lang="en-US" sz="2000" dirty="0">
              <a:solidFill>
                <a:schemeClr val="tx2">
                  <a:lumMod val="50000"/>
                </a:schemeClr>
              </a:solidFill>
            </a:endParaRP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smtClean="0">
                <a:solidFill>
                  <a:schemeClr val="tx2">
                    <a:lumMod val="50000"/>
                  </a:schemeClr>
                </a:solidFill>
              </a:rPr>
              <a:t>46</a:t>
            </a:r>
            <a:endParaRPr lang="en-US" sz="2800" b="1" dirty="0">
              <a:solidFill>
                <a:schemeClr val="tx2">
                  <a:lumMod val="50000"/>
                </a:schemeClr>
              </a:solidFill>
            </a:endParaRPr>
          </a:p>
        </p:txBody>
      </p:sp>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smtClean="0"/>
              <a:t>Tổng</a:t>
            </a:r>
            <a:r>
              <a:rPr lang="en-US" sz="2000" b="1" dirty="0" smtClean="0"/>
              <a:t> </a:t>
            </a:r>
            <a:r>
              <a:rPr lang="en-US" sz="2000" b="1" dirty="0" err="1" smtClean="0"/>
              <a:t>quát</a:t>
            </a:r>
            <a:r>
              <a:rPr lang="en-US" sz="2000" b="1" dirty="0" smtClean="0"/>
              <a:t>, ta </a:t>
            </a:r>
            <a:r>
              <a:rPr lang="en-US" sz="2000" b="1" dirty="0" err="1" smtClean="0"/>
              <a:t>có</a:t>
            </a:r>
            <a:r>
              <a:rPr lang="en-US" sz="2000" b="1" dirty="0" smtClean="0"/>
              <a:t>:</a:t>
            </a:r>
            <a:endParaRPr lang="en-US" sz="2000" b="1" dirty="0"/>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smtClean="0"/>
              <a:t>N</a:t>
            </a:r>
            <a:r>
              <a:rPr lang="vi-VN" sz="2000" i="1" dirty="0" smtClean="0"/>
              <a:t>ếu </a:t>
            </a:r>
            <a:r>
              <a:rPr lang="vi-VN" sz="2000" i="1" dirty="0"/>
              <a:t>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smtClean="0">
                <a:solidFill>
                  <a:srgbClr val="C00000"/>
                </a:solidFill>
              </a:rPr>
              <a:t>Một</a:t>
            </a:r>
            <a:r>
              <a:rPr lang="en-US" sz="2000" dirty="0" smtClean="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smtClean="0">
                <a:solidFill>
                  <a:srgbClr val="C00000"/>
                </a:solidFill>
              </a:rPr>
              <a:t>Chú</a:t>
            </a:r>
            <a:r>
              <a:rPr lang="en-US" sz="2200" b="1" dirty="0" smtClean="0">
                <a:solidFill>
                  <a:srgbClr val="C00000"/>
                </a:solidFill>
              </a:rPr>
              <a:t> ý</a:t>
            </a:r>
            <a:endParaRPr lang="en-US" sz="2200" b="1" dirty="0">
              <a:solidFill>
                <a:srgbClr val="C00000"/>
              </a:solidFill>
            </a:endParaRP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gridCol w="2176669"/>
              </a:tblGrid>
              <a:tr h="370840">
                <a:tc>
                  <a:txBody>
                    <a:bodyPr/>
                    <a:lstStyle/>
                    <a:p>
                      <a:pPr algn="ctr"/>
                      <a:r>
                        <a:rPr lang="en-US" sz="1800" b="1" dirty="0" err="1" smtClean="0"/>
                        <a:t>Hàng</a:t>
                      </a:r>
                      <a:r>
                        <a:rPr lang="en-US" sz="1800" b="1" baseline="0" dirty="0" smtClean="0"/>
                        <a:t> </a:t>
                      </a:r>
                      <a:r>
                        <a:rPr lang="en-US" sz="1800" b="1" baseline="0" dirty="0" err="1" smtClean="0"/>
                        <a:t>làm</a:t>
                      </a:r>
                      <a:r>
                        <a:rPr lang="en-US" sz="1800" b="1" baseline="0" dirty="0" smtClean="0"/>
                        <a:t> </a:t>
                      </a:r>
                      <a:r>
                        <a:rPr lang="en-US" sz="1800" b="1" baseline="0" dirty="0" err="1" smtClean="0"/>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smtClean="0"/>
                        <a:t>Độ</a:t>
                      </a:r>
                      <a:r>
                        <a:rPr lang="en-US" sz="1800" b="1" baseline="0" dirty="0" smtClean="0"/>
                        <a:t> </a:t>
                      </a:r>
                      <a:r>
                        <a:rPr lang="en-US" sz="1800" b="1" baseline="0" dirty="0" err="1" smtClean="0"/>
                        <a:t>chính</a:t>
                      </a:r>
                      <a:r>
                        <a:rPr lang="en-US" sz="1800" b="1" baseline="0" dirty="0" smtClean="0"/>
                        <a:t> </a:t>
                      </a:r>
                      <a:r>
                        <a:rPr lang="en-US" sz="1800" b="1" baseline="0" dirty="0" err="1" smtClean="0"/>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algn="l"/>
                      <a:r>
                        <a:rPr lang="en-US" sz="180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Đơn</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Phần</a:t>
                      </a:r>
                      <a:r>
                        <a:rPr lang="en-US" sz="1800" baseline="0" dirty="0" smtClean="0"/>
                        <a:t> </a:t>
                      </a:r>
                      <a:r>
                        <a:rPr lang="en-US" sz="1800" baseline="0" dirty="0" err="1" smtClean="0"/>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Phần</a:t>
                      </a:r>
                      <a:r>
                        <a:rPr lang="en-US" sz="1800" baseline="0" dirty="0" smtClean="0"/>
                        <a:t> </a:t>
                      </a:r>
                      <a:r>
                        <a:rPr lang="en-US" sz="1800" baseline="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r>
              <a:rPr lang="en-US" sz="2000" b="1" dirty="0" smtClean="0">
                <a:solidFill>
                  <a:schemeClr val="tx2">
                    <a:lumMod val="75000"/>
                  </a:schemeClr>
                </a:solidFill>
              </a:rPr>
              <a:t> 2:</a:t>
            </a:r>
            <a:endParaRPr lang="en-US" sz="2000" b="1" dirty="0">
              <a:solidFill>
                <a:schemeClr val="tx2">
                  <a:lumMod val="75000"/>
                </a:schemeClr>
              </a:solidFill>
            </a:endParaRP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12 591,27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a:t>
            </a:r>
          </a:p>
          <a:p>
            <a:pPr algn="ctr">
              <a:lnSpc>
                <a:spcPct val="150000"/>
              </a:lnSpc>
            </a:pPr>
            <a:r>
              <a:rPr lang="en-US" sz="2000" dirty="0" smtClean="0"/>
              <a:t>a) 50                              b) 0,05.</a:t>
            </a:r>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smtClean="0"/>
                  <a:t>a)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50,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trăm</a:t>
                </a:r>
                <a:r>
                  <a:rPr lang="en-US" sz="2000" dirty="0" smtClean="0"/>
                  <a:t>. </a:t>
                </a:r>
                <a:r>
                  <a:rPr lang="en-US" sz="2000" dirty="0" err="1" smtClean="0"/>
                  <a:t>Áp</a:t>
                </a:r>
                <a:r>
                  <a:rPr lang="en-US" sz="2000" dirty="0" smtClean="0"/>
                  <a:t> </a:t>
                </a:r>
                <a:r>
                  <a:rPr lang="en-US" sz="2000" dirty="0" err="1" smtClean="0"/>
                  <a:t>dụng</a:t>
                </a:r>
                <a:r>
                  <a:rPr lang="en-US" sz="2000" dirty="0" smtClean="0"/>
                  <a:t> </a:t>
                </a:r>
                <a:r>
                  <a:rPr lang="en-US" sz="2000" dirty="0" err="1" smtClean="0"/>
                  <a:t>quy</a:t>
                </a:r>
                <a:r>
                  <a:rPr lang="en-US" sz="2000" dirty="0" smtClean="0"/>
                  <a:t> </a:t>
                </a:r>
                <a:r>
                  <a:rPr lang="en-US" sz="2000" dirty="0" err="1" smtClean="0"/>
                  <a:t>tắc</a:t>
                </a:r>
                <a:r>
                  <a:rPr lang="en-US" sz="2000" dirty="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ta </a:t>
                </a:r>
                <a:r>
                  <a:rPr lang="en-US" sz="2000" dirty="0" err="1" smtClean="0"/>
                  <a:t>được</a:t>
                </a:r>
                <a:r>
                  <a:rPr lang="en-US" sz="2000" dirty="0" smtClean="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12 600</a:t>
                </a:r>
              </a:p>
              <a:p>
                <a:pPr algn="just">
                  <a:lnSpc>
                    <a:spcPct val="150000"/>
                  </a:lnSpc>
                </a:pPr>
                <a:r>
                  <a:rPr lang="en-US" sz="2000" dirty="0" smtClean="0"/>
                  <a:t>b)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được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a:t>
                </a:r>
                <a:r>
                  <a:rPr lang="en-US" sz="2000" dirty="0" smtClean="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a:t>
                </a:r>
                <a:r>
                  <a:rPr lang="en-US" sz="2000" dirty="0" smtClean="0"/>
                  <a:t>591,3.</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smtClean="0">
                <a:latin typeface="+mn-lt"/>
              </a:rPr>
              <a:t>Thảo</a:t>
            </a:r>
            <a:r>
              <a:rPr lang="en-US" sz="1800" i="1" dirty="0" smtClean="0">
                <a:latin typeface="+mn-lt"/>
              </a:rPr>
              <a:t> </a:t>
            </a:r>
            <a:r>
              <a:rPr lang="en-US" sz="1800" i="1" dirty="0" err="1" smtClean="0">
                <a:latin typeface="+mn-lt"/>
              </a:rPr>
              <a:t>luận</a:t>
            </a:r>
            <a:r>
              <a:rPr lang="en-US" sz="1800" i="1" dirty="0" smtClean="0">
                <a:latin typeface="+mn-lt"/>
              </a:rPr>
              <a:t> </a:t>
            </a:r>
            <a:r>
              <a:rPr lang="en-US" sz="1800" i="1" dirty="0" err="1" smtClean="0">
                <a:latin typeface="+mn-lt"/>
              </a:rPr>
              <a:t>nhóm</a:t>
            </a:r>
            <a:r>
              <a:rPr lang="en-US" sz="1800" i="1" dirty="0" smtClean="0">
                <a:latin typeface="+mn-lt"/>
              </a:rPr>
              <a:t> </a:t>
            </a:r>
            <a:r>
              <a:rPr lang="en-US" sz="1800" i="1" dirty="0" err="1" smtClean="0">
                <a:latin typeface="+mn-lt"/>
              </a:rPr>
              <a:t>đôi</a:t>
            </a:r>
            <a:r>
              <a:rPr lang="en-US" sz="1800" i="1" dirty="0" smtClean="0">
                <a:latin typeface="+mn-lt"/>
              </a:rPr>
              <a:t> </a:t>
            </a:r>
            <a:r>
              <a:rPr lang="en-US" sz="1800" i="1" dirty="0" err="1" smtClean="0">
                <a:latin typeface="+mn-lt"/>
              </a:rPr>
              <a:t>và</a:t>
            </a:r>
            <a:r>
              <a:rPr lang="en-US" sz="1800" i="1" dirty="0" smtClean="0">
                <a:latin typeface="+mn-lt"/>
              </a:rPr>
              <a:t> </a:t>
            </a:r>
            <a:r>
              <a:rPr lang="en-US" sz="1800" i="1" dirty="0" err="1" smtClean="0">
                <a:latin typeface="+mn-lt"/>
              </a:rPr>
              <a:t>hoàn</a:t>
            </a:r>
            <a:r>
              <a:rPr lang="en-US" sz="1800" i="1" dirty="0" smtClean="0">
                <a:latin typeface="+mn-lt"/>
              </a:rPr>
              <a:t> </a:t>
            </a:r>
            <a:r>
              <a:rPr lang="en-US" sz="1800" i="1" dirty="0" err="1" smtClean="0">
                <a:latin typeface="+mn-lt"/>
              </a:rPr>
              <a:t>thành</a:t>
            </a:r>
            <a:r>
              <a:rPr lang="en-US" sz="1800" i="1" dirty="0" smtClean="0">
                <a:latin typeface="+mn-lt"/>
              </a:rPr>
              <a:t> </a:t>
            </a:r>
            <a:r>
              <a:rPr lang="en-US" sz="1800" b="1" i="1" dirty="0" err="1" smtClean="0">
                <a:latin typeface="+mn-lt"/>
              </a:rPr>
              <a:t>Luyện</a:t>
            </a:r>
            <a:r>
              <a:rPr lang="en-US" sz="1800" b="1" i="1" dirty="0" smtClean="0">
                <a:latin typeface="+mn-lt"/>
              </a:rPr>
              <a:t> </a:t>
            </a:r>
            <a:r>
              <a:rPr lang="en-US" sz="1800" b="1" i="1" dirty="0" err="1" smtClean="0">
                <a:latin typeface="+mn-lt"/>
              </a:rPr>
              <a:t>tập</a:t>
            </a:r>
            <a:r>
              <a:rPr lang="en-US" sz="1800" b="1" i="1" dirty="0" smtClean="0">
                <a:latin typeface="+mn-lt"/>
              </a:rPr>
              <a:t> 2 + </a:t>
            </a:r>
            <a:r>
              <a:rPr lang="en-US" sz="1800" b="1" i="1" dirty="0" err="1" smtClean="0">
                <a:latin typeface="+mn-lt"/>
              </a:rPr>
              <a:t>Vận</a:t>
            </a:r>
            <a:r>
              <a:rPr lang="en-US" sz="1800" b="1" i="1" dirty="0" smtClean="0">
                <a:latin typeface="+mn-lt"/>
              </a:rPr>
              <a:t> </a:t>
            </a:r>
            <a:r>
              <a:rPr lang="en-US" sz="1800" b="1" i="1" dirty="0" err="1" smtClean="0">
                <a:latin typeface="+mn-lt"/>
              </a:rPr>
              <a:t>dụng</a:t>
            </a:r>
            <a:endParaRPr sz="1800" b="1" i="1" dirty="0">
              <a:latin typeface="+mn-lt"/>
            </a:endParaRPr>
          </a:p>
        </p:txBody>
      </p:sp>
      <p:pic>
        <p:nvPicPr>
          <p:cNvPr id="255" name="Google Shape;255;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smtClean="0">
                <a:solidFill>
                  <a:schemeClr val="accent1">
                    <a:lumMod val="50000"/>
                  </a:schemeClr>
                </a:solidFill>
              </a:rPr>
              <a:t>Luyện</a:t>
            </a:r>
            <a:r>
              <a:rPr lang="en-US" sz="1800" b="1" dirty="0" smtClean="0">
                <a:solidFill>
                  <a:schemeClr val="accent1">
                    <a:lumMod val="50000"/>
                  </a:schemeClr>
                </a:solidFill>
              </a:rPr>
              <a:t> </a:t>
            </a:r>
            <a:r>
              <a:rPr lang="en-US" sz="1800" b="1" dirty="0" err="1" smtClean="0">
                <a:solidFill>
                  <a:schemeClr val="accent1">
                    <a:lumMod val="50000"/>
                  </a:schemeClr>
                </a:solidFill>
              </a:rPr>
              <a:t>tập</a:t>
            </a:r>
            <a:r>
              <a:rPr lang="en-US" sz="1800" b="1" dirty="0" smtClean="0">
                <a:solidFill>
                  <a:schemeClr val="accent1">
                    <a:lumMod val="50000"/>
                  </a:schemeClr>
                </a:solidFill>
              </a:rPr>
              <a:t> 2</a:t>
            </a:r>
            <a:endParaRPr lang="en-US" sz="1800" b="1" dirty="0">
              <a:solidFill>
                <a:schemeClr val="accent1">
                  <a:lumMod val="50000"/>
                </a:schemeClr>
              </a:solidFill>
            </a:endParaRP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3,14159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a:t>
            </a:r>
            <a:r>
              <a:rPr lang="en-US" sz="1800" dirty="0" err="1" smtClean="0"/>
              <a:t>là</a:t>
            </a:r>
            <a:r>
              <a:rPr lang="en-US" sz="1800" dirty="0" smtClean="0"/>
              <a:t> 0,005</a:t>
            </a:r>
            <a:endParaRPr lang="en-US" sz="1800" dirty="0"/>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smtClean="0"/>
              <a:t>Để </a:t>
            </a:r>
            <a:r>
              <a:rPr lang="vi-VN" sz="1800" dirty="0"/>
              <a:t>kết quả làm tròn có độ chính xác là </a:t>
            </a:r>
            <a:r>
              <a:rPr lang="vi-VN" sz="1800" dirty="0" smtClean="0"/>
              <a:t>0,0</a:t>
            </a:r>
            <a:r>
              <a:rPr lang="en-US" sz="1800" dirty="0" smtClean="0"/>
              <a:t>0</a:t>
            </a:r>
            <a:r>
              <a:rPr lang="vi-VN" sz="1800" dirty="0" smtClean="0"/>
              <a:t>5</a:t>
            </a:r>
            <a:r>
              <a:rPr lang="vi-VN" sz="1800" dirty="0"/>
              <a:t>, ta làm </a:t>
            </a:r>
            <a:r>
              <a:rPr lang="vi-VN" sz="1800" dirty="0" smtClean="0"/>
              <a:t>tr</a:t>
            </a:r>
            <a:r>
              <a:rPr lang="en-US" sz="1800" dirty="0"/>
              <a:t>ò</a:t>
            </a:r>
            <a:r>
              <a:rPr lang="vi-VN" sz="1800" dirty="0" smtClean="0"/>
              <a:t>n </a:t>
            </a:r>
            <a:r>
              <a:rPr lang="vi-VN" sz="1800" dirty="0"/>
              <a:t>số đến hàng </a:t>
            </a:r>
            <a:r>
              <a:rPr lang="vi-VN" sz="1800" dirty="0" smtClean="0"/>
              <a:t>phần</a:t>
            </a:r>
            <a:r>
              <a:rPr lang="en-US" sz="1800" dirty="0" smtClean="0"/>
              <a:t> </a:t>
            </a:r>
            <a:r>
              <a:rPr lang="en-US" sz="1800" dirty="0" err="1" smtClean="0"/>
              <a:t>trăm</a:t>
            </a:r>
            <a:r>
              <a:rPr lang="vi-VN" sz="1800" dirty="0" smtClean="0"/>
              <a:t>, </a:t>
            </a:r>
            <a:r>
              <a:rPr lang="vi-VN" sz="1800" dirty="0"/>
              <a:t>được kết quả là </a:t>
            </a:r>
            <a:r>
              <a:rPr lang="en-US" sz="1800" dirty="0" smtClean="0"/>
              <a:t>3,14159 </a:t>
            </a:r>
            <a:r>
              <a:rPr lang="vi-VN" sz="1800" dirty="0" smtClean="0"/>
              <a:t>≈</a:t>
            </a:r>
            <a:r>
              <a:rPr lang="en-US" sz="1800" dirty="0" smtClean="0"/>
              <a:t> 3,14</a:t>
            </a:r>
            <a:r>
              <a:rPr lang="vi-VN" sz="1800" dirty="0" smtClean="0"/>
              <a:t>.</a:t>
            </a:r>
            <a:endParaRPr lang="vi-VN" sz="1800" dirty="0"/>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smtClean="0">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smtClean="0">
                <a:solidFill>
                  <a:schemeClr val="tx2">
                    <a:lumMod val="75000"/>
                  </a:schemeClr>
                </a:solidFill>
              </a:rPr>
              <a:t>Vận</a:t>
            </a:r>
            <a:r>
              <a:rPr lang="en-US" sz="1800" b="1" dirty="0" smtClean="0">
                <a:solidFill>
                  <a:schemeClr val="tx2">
                    <a:lumMod val="75000"/>
                  </a:schemeClr>
                </a:solidFill>
              </a:rPr>
              <a:t> </a:t>
            </a:r>
            <a:r>
              <a:rPr lang="en-US" sz="1800" b="1" dirty="0" err="1" smtClean="0">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smtClean="0"/>
              <a:t>Ước</a:t>
            </a:r>
            <a:r>
              <a:rPr lang="en-US" sz="1800" dirty="0" smtClean="0"/>
              <a:t> </a:t>
            </a:r>
            <a:r>
              <a:rPr lang="en-US" sz="1800" dirty="0" err="1" smtClean="0"/>
              <a:t>lượng</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phép</a:t>
            </a:r>
            <a:r>
              <a:rPr lang="en-US" sz="1800" dirty="0" smtClean="0"/>
              <a:t> </a:t>
            </a:r>
            <a:r>
              <a:rPr lang="en-US" sz="1800" dirty="0" err="1" smtClean="0"/>
              <a:t>tính</a:t>
            </a:r>
            <a:r>
              <a:rPr lang="en-US" sz="1800" dirty="0" smtClean="0"/>
              <a:t> 31,(81). 4,9 </a:t>
            </a:r>
            <a:r>
              <a:rPr lang="en-US" sz="1800" dirty="0" err="1" smtClean="0"/>
              <a:t>bằng</a:t>
            </a:r>
            <a:r>
              <a:rPr lang="en-US" sz="1800" dirty="0" smtClean="0"/>
              <a:t> </a:t>
            </a:r>
            <a:r>
              <a:rPr lang="en-US" sz="1800" dirty="0" err="1" smtClean="0"/>
              <a:t>cách</a:t>
            </a:r>
            <a:r>
              <a:rPr lang="en-US" sz="1800" dirty="0" smtClean="0"/>
              <a:t> </a:t>
            </a:r>
            <a:r>
              <a:rPr lang="en-US" sz="1800" dirty="0" err="1" smtClean="0"/>
              <a:t>làm</a:t>
            </a:r>
            <a:r>
              <a:rPr lang="en-US" sz="1800" dirty="0" smtClean="0"/>
              <a:t> </a:t>
            </a:r>
            <a:r>
              <a:rPr lang="en-US" sz="1800" dirty="0" err="1" smtClean="0"/>
              <a:t>tròn</a:t>
            </a:r>
            <a:r>
              <a:rPr lang="en-US" sz="1800" dirty="0" smtClean="0"/>
              <a:t> </a:t>
            </a:r>
            <a:r>
              <a:rPr lang="en-US" sz="1800" dirty="0" err="1" smtClean="0"/>
              <a:t>hai</a:t>
            </a:r>
            <a:r>
              <a:rPr lang="en-US" sz="1800" dirty="0" smtClean="0"/>
              <a:t> </a:t>
            </a:r>
            <a:r>
              <a:rPr lang="en-US" sz="1800" dirty="0" err="1" smtClean="0"/>
              <a:t>thừa</a:t>
            </a:r>
            <a:r>
              <a:rPr lang="en-US" sz="1800" dirty="0" smtClean="0"/>
              <a:t> </a:t>
            </a:r>
            <a:r>
              <a:rPr lang="en-US" sz="1800" dirty="0" err="1" smtClean="0"/>
              <a:t>số</a:t>
            </a:r>
            <a:r>
              <a:rPr lang="en-US" sz="1800" dirty="0" smtClean="0"/>
              <a:t> </a:t>
            </a:r>
            <a:r>
              <a:rPr lang="en-US" sz="1800" dirty="0" err="1" smtClean="0"/>
              <a:t>đến</a:t>
            </a:r>
            <a:r>
              <a:rPr lang="en-US" sz="1800" dirty="0" smtClean="0"/>
              <a:t> </a:t>
            </a:r>
            <a:r>
              <a:rPr lang="en-US" sz="1800" dirty="0" err="1" smtClean="0"/>
              <a:t>hàng</a:t>
            </a:r>
            <a:r>
              <a:rPr lang="en-US" sz="1800" dirty="0" smtClean="0"/>
              <a:t> </a:t>
            </a:r>
            <a:r>
              <a:rPr lang="en-US" sz="1800" dirty="0" err="1" smtClean="0"/>
              <a:t>đơn</a:t>
            </a:r>
            <a:r>
              <a:rPr lang="en-US" sz="1800" dirty="0" smtClean="0"/>
              <a:t> </a:t>
            </a:r>
            <a:r>
              <a:rPr lang="en-US" sz="1800" dirty="0" err="1" smtClean="0"/>
              <a:t>vị</a:t>
            </a:r>
            <a:r>
              <a:rPr lang="en-US" sz="1800" dirty="0" smtClean="0"/>
              <a:t>.</a:t>
            </a:r>
            <a:endParaRPr lang="en-US" sz="18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LUYỆN TẬP</a:t>
            </a:r>
            <a:endParaRPr sz="3200" b="1" dirty="0">
              <a:latin typeface="+mn-lt"/>
            </a:endParaRPr>
          </a:p>
        </p:txBody>
      </p:sp>
      <p:pic>
        <p:nvPicPr>
          <p:cNvPr id="623" name="Google Shape;623;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smtClean="0">
                <a:solidFill>
                  <a:schemeClr val="accent1">
                    <a:lumMod val="50000"/>
                  </a:schemeClr>
                </a:solidFill>
              </a:rPr>
              <a:t>Bài</a:t>
            </a:r>
            <a:r>
              <a:rPr lang="en-US" sz="2000" b="1" dirty="0" smtClean="0">
                <a:solidFill>
                  <a:schemeClr val="accent1">
                    <a:lumMod val="50000"/>
                  </a:schemeClr>
                </a:solidFill>
              </a:rPr>
              <a:t> 2.1 (SGK - tr28)</a:t>
            </a:r>
            <a:endParaRPr lang="en-US" sz="2000" b="1" dirty="0">
              <a:solidFill>
                <a:schemeClr val="accent1">
                  <a:lumMod val="50000"/>
                </a:schemeClr>
              </a:solidFill>
            </a:endParaRP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sau</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ctr">
              <a:lnSpc>
                <a:spcPct val="150000"/>
              </a:lnSpc>
            </a:pPr>
            <a:r>
              <a:rPr lang="en-US" sz="2000" dirty="0" smtClean="0"/>
              <a:t>0,1; -1,(23); 11,2(3); -6,725</a:t>
            </a:r>
            <a:endParaRPr lang="en-US" sz="2000" dirty="0"/>
          </a:p>
        </p:txBody>
      </p:sp>
      <p:pic>
        <p:nvPicPr>
          <p:cNvPr id="82" name="Picture 8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216" y="3729196"/>
            <a:ext cx="607794" cy="114191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50000"/>
                  </a:schemeClr>
                </a:solidFill>
              </a:rPr>
              <a:t>Bài</a:t>
            </a:r>
            <a:r>
              <a:rPr lang="en-US" sz="2000" b="1" dirty="0" smtClean="0">
                <a:solidFill>
                  <a:schemeClr val="accent3">
                    <a:lumMod val="50000"/>
                  </a:schemeClr>
                </a:solidFill>
              </a:rPr>
              <a:t> 2.2 (SGK - tr28)</a:t>
            </a:r>
            <a:endParaRPr lang="en-US" sz="2000" b="1" dirty="0">
              <a:solidFill>
                <a:schemeClr val="accent3">
                  <a:lumMod val="50000"/>
                </a:schemeClr>
              </a:solidFill>
            </a:endParaRP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0,010101...</a:t>
            </a:r>
            <a:endParaRPr lang="en-US" sz="2000" dirty="0"/>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smtClean="0"/>
              <a:t>0,(01)</a:t>
            </a:r>
            <a:endParaRPr lang="en-US" sz="2400" dirty="0"/>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50000"/>
                  </a:schemeClr>
                </a:solidFill>
              </a:rPr>
              <a:t>Bài</a:t>
            </a:r>
            <a:r>
              <a:rPr lang="en-US" sz="2000" b="1" dirty="0" smtClean="0">
                <a:solidFill>
                  <a:schemeClr val="bg2">
                    <a:lumMod val="50000"/>
                  </a:schemeClr>
                </a:solidFill>
              </a:rPr>
              <a:t> 2.3 (SGK - tr28)</a:t>
            </a:r>
            <a:endParaRPr lang="en-US" sz="2000" b="1" dirty="0">
              <a:solidFill>
                <a:schemeClr val="bg2">
                  <a:lumMod val="50000"/>
                </a:schemeClr>
              </a:solidFill>
            </a:endParaRP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 </a:t>
            </a:r>
            <a:r>
              <a:rPr lang="en-US" sz="2000" dirty="0" err="1" smtClean="0"/>
              <a:t>của</a:t>
            </a:r>
            <a:r>
              <a:rPr lang="en-US" sz="2000" dirty="0" smtClean="0"/>
              <a:t> </a:t>
            </a:r>
            <a:r>
              <a:rPr lang="en-US" sz="2000" dirty="0" err="1" smtClean="0"/>
              <a:t>số</a:t>
            </a:r>
            <a:r>
              <a:rPr lang="en-US" sz="2000" dirty="0" smtClean="0"/>
              <a:t> 3,2(31) </a:t>
            </a:r>
            <a:r>
              <a:rPr lang="en-US" sz="2000" dirty="0" err="1" smtClean="0"/>
              <a:t>và</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3,2(31)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a:t>
            </a:r>
            <a:endParaRPr lang="en-US" sz="2000" dirty="0"/>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t</a:t>
                </a:r>
                <a:r>
                  <a:rPr lang="vi-VN" sz="2000" dirty="0" smtClean="0">
                    <a:latin typeface="+mn-lt"/>
                  </a:rPr>
                  <a:t>hực </a:t>
                </a:r>
                <a:r>
                  <a:rPr lang="vi-VN" sz="2000" dirty="0">
                    <a:latin typeface="+mn-lt"/>
                  </a:rPr>
                  <a:t>hiện phép chia để viết </a:t>
                </a:r>
                <a14:m>
                  <m:oMath xmlns:m="http://schemas.openxmlformats.org/officeDocument/2006/math">
                    <m:f>
                      <m:fPr>
                        <m:ctrlPr>
                          <a:rPr lang="vi-VN" sz="2500" i="1" smtClean="0">
                            <a:latin typeface="Cambria Math"/>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smtClean="0"/>
              <a:t>4</a:t>
            </a:r>
            <a:endParaRPr lang="en-US" sz="2400" dirty="0"/>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smtClean="0"/>
              <a:t>0,8</a:t>
            </a:r>
            <a:endParaRPr lang="en-US" sz="2400" dirty="0"/>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smtClean="0"/>
              <a:t>4 0</a:t>
            </a:r>
            <a:endParaRPr lang="en-US" sz="2400" dirty="0"/>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smtClean="0"/>
              <a:t>0 0</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latin typeface="+mn-lt"/>
              </a:rPr>
              <a:t>VẬN DỤNG</a:t>
            </a:r>
            <a:endParaRPr sz="3200" b="1" dirty="0">
              <a:latin typeface="+mn-lt"/>
            </a:endParaRPr>
          </a:p>
        </p:txBody>
      </p:sp>
      <p:pic>
        <p:nvPicPr>
          <p:cNvPr id="760" name="Google Shape;760;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smtClean="0">
                <a:solidFill>
                  <a:schemeClr val="accent3">
                    <a:lumMod val="50000"/>
                  </a:schemeClr>
                </a:solidFill>
              </a:rPr>
              <a:t>Bài</a:t>
            </a:r>
            <a:r>
              <a:rPr lang="en-US" sz="2000" b="1" dirty="0" smtClean="0">
                <a:solidFill>
                  <a:schemeClr val="accent3">
                    <a:lumMod val="50000"/>
                  </a:schemeClr>
                </a:solidFill>
              </a:rPr>
              <a:t> 2.4 (SGK - tr28)</a:t>
            </a:r>
            <a:endParaRPr lang="en-US" sz="2000" b="1" dirty="0">
              <a:solidFill>
                <a:schemeClr val="accent3">
                  <a:lumMod val="50000"/>
                </a:schemeClr>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smtClean="0"/>
              <a:t>Số</a:t>
            </a:r>
            <a:r>
              <a:rPr lang="en-US" sz="2000" dirty="0" smtClean="0"/>
              <a:t> 0,1010010001000010...(</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10, 100, 1 000, 10 000,... </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có</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hay </a:t>
            </a:r>
            <a:r>
              <a:rPr lang="en-US" sz="2000" dirty="0" err="1" smtClean="0"/>
              <a:t>không</a:t>
            </a:r>
            <a:r>
              <a:rPr lang="en-US" sz="2000" dirty="0" smtClean="0"/>
              <a:t>?</a:t>
            </a:r>
            <a:endParaRPr lang="en-US" sz="2000" dirty="0"/>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smtClean="0">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a:t>
            </a:r>
            <a:r>
              <a:rPr lang="vi-VN" sz="1800" dirty="0" smtClean="0"/>
              <a:t>h</a:t>
            </a:r>
            <a:r>
              <a:rPr lang="en-US" sz="1800" dirty="0"/>
              <a:t>ạ</a:t>
            </a:r>
            <a:r>
              <a:rPr lang="vi-VN" sz="1800" dirty="0" smtClean="0"/>
              <a:t>n </a:t>
            </a:r>
            <a:r>
              <a:rPr lang="vi-VN" sz="1800" dirty="0"/>
              <a:t>tuần hoàn </a:t>
            </a:r>
            <a:r>
              <a:rPr lang="vi-VN" sz="1800" dirty="0" smtClean="0"/>
              <a:t>vớ</a:t>
            </a:r>
            <a:r>
              <a:rPr lang="en-US" sz="1800" dirty="0" err="1" smtClean="0"/>
              <a:t>i</a:t>
            </a:r>
            <a:r>
              <a:rPr lang="vi-VN" sz="1800" dirty="0" smtClean="0"/>
              <a:t> </a:t>
            </a:r>
            <a:r>
              <a:rPr lang="vi-VN" sz="1800" dirty="0"/>
              <a:t>chu kì có n chữ số và bắt đầu từ chữ số thứ m sau dấu phẩy thì trong dãy 000…0 (gồm </a:t>
            </a:r>
            <a:r>
              <a:rPr lang="vi-VN" sz="1800" dirty="0" smtClean="0"/>
              <a:t>m</a:t>
            </a:r>
            <a:r>
              <a:rPr lang="en-US" sz="1800" dirty="0" smtClean="0"/>
              <a:t> </a:t>
            </a:r>
            <a:r>
              <a:rPr lang="vi-VN" sz="1800" dirty="0" smtClean="0"/>
              <a:t>+</a:t>
            </a:r>
            <a:r>
              <a:rPr lang="en-US" sz="1800" dirty="0" smtClean="0"/>
              <a:t> </a:t>
            </a:r>
            <a:r>
              <a:rPr lang="vi-VN" sz="1800" dirty="0" smtClean="0"/>
              <a:t>n</a:t>
            </a:r>
            <a:r>
              <a:rPr lang="en-US" sz="1800" dirty="0" smtClean="0"/>
              <a:t> </a:t>
            </a:r>
            <a:r>
              <a:rPr lang="vi-VN" sz="1800" dirty="0" smtClean="0"/>
              <a:t>+</a:t>
            </a:r>
            <a:r>
              <a:rPr lang="en-US" sz="1800" dirty="0" smtClean="0"/>
              <a:t> </a:t>
            </a:r>
            <a:r>
              <a:rPr lang="vi-VN" sz="1800" dirty="0" smtClean="0"/>
              <a:t>1 </a:t>
            </a:r>
            <a:r>
              <a:rPr lang="vi-VN" sz="1800" dirty="0"/>
              <a:t>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smtClean="0">
                <a:solidFill>
                  <a:schemeClr val="tx2">
                    <a:lumMod val="75000"/>
                  </a:schemeClr>
                </a:solidFill>
              </a:rPr>
              <a:t>Bài</a:t>
            </a:r>
            <a:r>
              <a:rPr lang="en-US" sz="2000" b="1" dirty="0" smtClean="0">
                <a:solidFill>
                  <a:schemeClr val="tx2">
                    <a:lumMod val="75000"/>
                  </a:schemeClr>
                </a:solidFill>
              </a:rPr>
              <a:t> 2.5 (SGK - tr28)</a:t>
            </a:r>
            <a:endParaRPr lang="en-US" sz="2000" b="1" dirty="0">
              <a:solidFill>
                <a:schemeClr val="tx2">
                  <a:lumMod val="75000"/>
                </a:schemeClr>
              </a:solidFill>
            </a:endParaRP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ta </a:t>
                </a:r>
                <a:r>
                  <a:rPr lang="en-US" sz="2000" dirty="0" err="1" smtClean="0"/>
                  <a:t>được</a:t>
                </a:r>
                <a:r>
                  <a:rPr lang="en-US" sz="2000" dirty="0" smtClean="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3,142.</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a:t>
                </a:r>
                <a:r>
                  <a:rPr lang="en-US" sz="2000" dirty="0" smtClean="0"/>
                  <a:t>0,005</a:t>
                </a:r>
                <a:r>
                  <a:rPr lang="en-US" sz="2000" dirty="0"/>
                  <a:t>,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smtClean="0"/>
                  <a:t>trăm</a:t>
                </a:r>
                <a:r>
                  <a:rPr lang="en-US" sz="2000" dirty="0" smtClean="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a:t>
                </a:r>
                <a:r>
                  <a:rPr lang="en-US" sz="2000" dirty="0" smtClean="0"/>
                  <a:t>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smtClean="0"/>
                  <a:t>3,14.</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smtClean="0">
                <a:latin typeface="+mn-lt"/>
              </a:rPr>
              <a:t>Bài</a:t>
            </a:r>
            <a:r>
              <a:rPr lang="en-US" sz="2400" b="1" dirty="0" smtClean="0">
                <a:latin typeface="+mn-lt"/>
              </a:rPr>
              <a:t> </a:t>
            </a:r>
            <a:r>
              <a:rPr lang="en-US" sz="2400" b="1" dirty="0" err="1" smtClean="0">
                <a:latin typeface="+mn-lt"/>
              </a:rPr>
              <a:t>tập</a:t>
            </a:r>
            <a:r>
              <a:rPr lang="en-US" sz="2400" b="1" dirty="0" smtClean="0">
                <a:latin typeface="+mn-lt"/>
              </a:rPr>
              <a:t> </a:t>
            </a:r>
            <a:r>
              <a:rPr lang="en-US" sz="2400" b="1" dirty="0" err="1" smtClean="0">
                <a:latin typeface="+mn-lt"/>
              </a:rPr>
              <a:t>thêm</a:t>
            </a:r>
            <a:endParaRPr lang="en-US" sz="2400" b="1" dirty="0">
              <a:latin typeface="+mn-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smtClean="0">
                    <a:solidFill>
                      <a:srgbClr val="0070C0"/>
                    </a:solidFill>
                  </a:rPr>
                  <a:t> = 0,(36);     </a:t>
                </a:r>
                <a14:m>
                  <m:oMath xmlns:m="http://schemas.openxmlformats.org/officeDocument/2006/math">
                    <m:f>
                      <m:fPr>
                        <m:ctrlPr>
                          <a:rPr lang="en-US" sz="2800" i="1" smtClean="0">
                            <a:solidFill>
                              <a:srgbClr val="0070C0"/>
                            </a:solidFill>
                            <a:latin typeface="Cambria Math"/>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smtClean="0">
                    <a:solidFill>
                      <a:srgbClr val="0070C0"/>
                    </a:solidFill>
                  </a:rPr>
                  <a:t> = - 0,(38)</a:t>
                </a:r>
                <a:endParaRPr lang="en-US" sz="2000" dirty="0">
                  <a:solidFill>
                    <a:srgbClr val="0070C0"/>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smtClean="0"/>
              <a:t>“</a:t>
            </a:r>
            <a:r>
              <a:rPr lang="en-US" sz="2000" b="1" dirty="0" err="1" smtClean="0"/>
              <a:t>Bài</a:t>
            </a:r>
            <a:r>
              <a:rPr lang="en-US" sz="2000" b="1" dirty="0" smtClean="0"/>
              <a:t> 6.</a:t>
            </a:r>
          </a:p>
          <a:p>
            <a:pPr algn="ctr">
              <a:lnSpc>
                <a:spcPct val="150000"/>
              </a:lnSpc>
            </a:pPr>
            <a:r>
              <a:rPr lang="en-US" sz="2000" b="1" dirty="0" err="1" smtClean="0"/>
              <a:t>Số</a:t>
            </a:r>
            <a:r>
              <a:rPr lang="en-US" sz="2000" b="1" dirty="0" smtClean="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CẢM ƠN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a:t>
                </a:r>
                <a:r>
                  <a:rPr lang="en-US" sz="2000" dirty="0" err="1" smtClean="0">
                    <a:latin typeface="+mn-lt"/>
                  </a:rPr>
                  <a:t>đặt</a:t>
                </a:r>
                <a:r>
                  <a:rPr lang="en-US" sz="2000" dirty="0" smtClean="0">
                    <a:latin typeface="+mn-lt"/>
                  </a:rPr>
                  <a:t> </a:t>
                </a:r>
                <a:r>
                  <a:rPr lang="en-US" sz="2000" dirty="0" err="1" smtClean="0">
                    <a:latin typeface="+mn-lt"/>
                  </a:rPr>
                  <a:t>tính</a:t>
                </a:r>
                <a:r>
                  <a:rPr lang="en-US" sz="2000" dirty="0" smtClean="0">
                    <a:latin typeface="+mn-lt"/>
                  </a:rPr>
                  <a:t> </a:t>
                </a:r>
                <a:r>
                  <a:rPr lang="vi-VN" sz="2000" dirty="0" smtClean="0">
                    <a:latin typeface="+mn-lt"/>
                  </a:rPr>
                  <a:t>chia </a:t>
                </a:r>
                <a:r>
                  <a:rPr lang="vi-VN" sz="2000" dirty="0">
                    <a:latin typeface="+mn-lt"/>
                  </a:rPr>
                  <a:t>để viết </a:t>
                </a:r>
                <a14:m>
                  <m:oMath xmlns:m="http://schemas.openxmlformats.org/officeDocument/2006/math">
                    <m:f>
                      <m:fPr>
                        <m:ctrlPr>
                          <a:rPr lang="vi-VN" sz="2500" i="1" smtClean="0">
                            <a:latin typeface="Cambria Math"/>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smtClean="0"/>
              <a:t>18</a:t>
            </a:r>
            <a:endParaRPr lang="en-US" sz="2400" dirty="0"/>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smtClean="0"/>
              <a:t>0,2777...</a:t>
            </a:r>
            <a:endParaRPr lang="en-US" sz="2400" dirty="0"/>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smtClean="0"/>
              <a:t>5 0</a:t>
            </a:r>
            <a:endParaRPr lang="en-US" sz="2400" dirty="0"/>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smtClean="0"/>
              <a:t>1 4 0</a:t>
            </a:r>
            <a:endParaRPr lang="en-US" sz="2400" dirty="0"/>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smtClean="0"/>
              <a:t>1 4 0</a:t>
            </a:r>
            <a:endParaRPr lang="en-US" sz="2400" dirty="0"/>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smtClean="0"/>
              <a:t>1 4 0</a:t>
            </a:r>
            <a:endParaRPr lang="en-US" sz="2400" dirty="0"/>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smtClean="0"/>
              <a:t>...</a:t>
            </a:r>
            <a:endParaRPr lang="en-US" sz="2400" dirty="0"/>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này</a:t>
            </a:r>
            <a:r>
              <a:rPr lang="en-US" sz="2000" dirty="0" smtClean="0"/>
              <a:t>?</a:t>
            </a:r>
            <a:endParaRPr lang="en-US" sz="2000" dirty="0"/>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BÀI 5: LÀM QUEN VỚI SỐ </a:t>
            </a:r>
            <a:br>
              <a:rPr lang="en-US" sz="3200" b="1" dirty="0" smtClean="0">
                <a:latin typeface="+mn-lt"/>
              </a:rPr>
            </a:br>
            <a:r>
              <a:rPr lang="en-US" sz="3200" b="1" dirty="0" smtClean="0">
                <a:latin typeface="+mn-lt"/>
              </a:rPr>
              <a:t>THẬP PHÂN VÔ HẠN TUẦN HOÀN </a:t>
            </a:r>
            <a:br>
              <a:rPr lang="en-US" sz="3200" b="1" dirty="0" smtClean="0">
                <a:latin typeface="+mn-lt"/>
              </a:rPr>
            </a:br>
            <a:r>
              <a:rPr lang="en-US" sz="3200" b="1" dirty="0" smtClean="0">
                <a:latin typeface="+mn-lt"/>
              </a:rPr>
              <a:t>(2 </a:t>
            </a:r>
            <a:r>
              <a:rPr lang="en-US" sz="3200" b="1" dirty="0" err="1" smtClean="0">
                <a:latin typeface="+mn-lt"/>
              </a:rPr>
              <a:t>Tiết</a:t>
            </a:r>
            <a:r>
              <a:rPr lang="en-US" sz="3200" b="1" dirty="0" smtClean="0">
                <a:latin typeface="+mn-lt"/>
              </a:rPr>
              <a:t>)</a:t>
            </a:r>
            <a:endParaRPr sz="3200" b="1" dirty="0">
              <a:latin typeface="+mn-lt"/>
            </a:endParaRPr>
          </a:p>
        </p:txBody>
      </p:sp>
      <p:pic>
        <p:nvPicPr>
          <p:cNvPr id="664" name="Google Shape;664;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smtClean="0">
                <a:solidFill>
                  <a:schemeClr val="accent1">
                    <a:lumMod val="50000"/>
                  </a:schemeClr>
                </a:solidFill>
              </a:rPr>
              <a:t>CHƯƠNG II: SỐ THỰC</a:t>
            </a:r>
            <a:endParaRPr lang="en-US" sz="2800" b="1" dirty="0">
              <a:solidFill>
                <a:schemeClr val="accent1">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smtClean="0">
                <a:latin typeface="+mn-lt"/>
              </a:rPr>
              <a:t>NỘI DUNG BÀI HỌC</a:t>
            </a:r>
            <a:endParaRPr sz="3000" b="1" dirty="0">
              <a:latin typeface="+mn-lt"/>
            </a:endParaRPr>
          </a:p>
        </p:txBody>
      </p:sp>
      <p:pic>
        <p:nvPicPr>
          <p:cNvPr id="172" name="Google Shape;17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522389">
            <a:off x="7498356" y="430266"/>
            <a:ext cx="1582781" cy="1457502"/>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smtClean="0">
                <a:latin typeface="+mn-lt"/>
              </a:rPr>
              <a:t>Số</a:t>
            </a:r>
            <a:r>
              <a:rPr lang="en-US" sz="2200" b="1" dirty="0" smtClean="0">
                <a:latin typeface="+mn-lt"/>
              </a:rPr>
              <a:t> </a:t>
            </a:r>
            <a:r>
              <a:rPr lang="en-US" sz="2200" b="1" dirty="0" err="1" smtClean="0">
                <a:latin typeface="+mn-lt"/>
              </a:rPr>
              <a:t>thập</a:t>
            </a:r>
            <a:r>
              <a:rPr lang="en-US" sz="2200" b="1" dirty="0" smtClean="0">
                <a:latin typeface="+mn-lt"/>
              </a:rPr>
              <a:t> </a:t>
            </a:r>
            <a:r>
              <a:rPr lang="en-US" sz="2200" b="1" dirty="0" err="1" smtClean="0">
                <a:latin typeface="+mn-lt"/>
              </a:rPr>
              <a:t>phân</a:t>
            </a:r>
            <a:r>
              <a:rPr lang="en-US" sz="2200" b="1" dirty="0" smtClean="0">
                <a:latin typeface="+mn-lt"/>
              </a:rPr>
              <a:t> </a:t>
            </a:r>
            <a:r>
              <a:rPr lang="en-US" sz="2200" b="1" dirty="0" err="1" smtClean="0">
                <a:latin typeface="+mn-lt"/>
              </a:rPr>
              <a:t>vô</a:t>
            </a:r>
            <a:r>
              <a:rPr lang="en-US" sz="2200" b="1" dirty="0" smtClean="0">
                <a:latin typeface="+mn-lt"/>
              </a:rPr>
              <a:t> </a:t>
            </a:r>
            <a:r>
              <a:rPr lang="en-US" sz="2200" b="1" dirty="0" err="1" smtClean="0">
                <a:latin typeface="+mn-lt"/>
              </a:rPr>
              <a:t>hạn</a:t>
            </a:r>
            <a:r>
              <a:rPr lang="en-US" sz="2200" b="1" dirty="0" smtClean="0">
                <a:latin typeface="+mn-lt"/>
              </a:rPr>
              <a:t> </a:t>
            </a:r>
            <a:r>
              <a:rPr lang="en-US" sz="2200" b="1" dirty="0" err="1" smtClean="0">
                <a:latin typeface="+mn-lt"/>
              </a:rPr>
              <a:t>tuần</a:t>
            </a:r>
            <a:r>
              <a:rPr lang="en-US" sz="2200" b="1" dirty="0" smtClean="0">
                <a:latin typeface="+mn-lt"/>
              </a:rPr>
              <a:t> </a:t>
            </a:r>
            <a:r>
              <a:rPr lang="en-US" sz="2200" b="1" dirty="0" err="1" smtClean="0">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smtClean="0"/>
                  <a:t>Em </a:t>
                </a:r>
                <a:r>
                  <a:rPr lang="en-US" sz="2000" dirty="0" err="1" smtClean="0"/>
                  <a:t>hãy</a:t>
                </a:r>
                <a:r>
                  <a:rPr lang="en-US" sz="2000" dirty="0" smtClean="0"/>
                  <a:t> </a:t>
                </a:r>
                <a:r>
                  <a:rPr lang="en-US" sz="2000" dirty="0" err="1" smtClean="0"/>
                  <a:t>viết</a:t>
                </a:r>
                <a:r>
                  <a:rPr lang="en-US" sz="2000" dirty="0" smtClean="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smtClean="0"/>
                  <a:t> </a:t>
                </a:r>
                <a:r>
                  <a:rPr lang="en-US" sz="2000" dirty="0" err="1"/>
                  <a:t>và</a:t>
                </a:r>
                <a:r>
                  <a:rPr lang="en-US" sz="2000"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smtClean="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a:t>
            </a:r>
            <a:r>
              <a:rPr lang="en-US" sz="2000" dirty="0" smtClean="0"/>
              <a:t>18, </a:t>
            </a:r>
            <a:r>
              <a:rPr lang="en-US" sz="2000" dirty="0" err="1" smtClean="0"/>
              <a:t>em</a:t>
            </a:r>
            <a:r>
              <a:rPr lang="en-US" sz="2000" dirty="0" smtClean="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smtClean="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smtClean="0">
                    <a:solidFill>
                      <a:schemeClr val="tx2">
                        <a:lumMod val="50000"/>
                      </a:schemeClr>
                    </a:solidFill>
                  </a:rPr>
                  <a:t> = 0,2777...</a:t>
                </a:r>
                <a:endParaRPr lang="en-US" sz="2000" dirty="0">
                  <a:solidFill>
                    <a:schemeClr val="tx2">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hữu</a:t>
            </a:r>
            <a:r>
              <a:rPr lang="en-US" sz="2000" dirty="0" smtClean="0">
                <a:solidFill>
                  <a:srgbClr val="C00000"/>
                </a:solidFill>
              </a:rPr>
              <a:t> </a:t>
            </a:r>
            <a:r>
              <a:rPr lang="en-US" sz="2000" dirty="0" err="1" smtClean="0">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vô</a:t>
            </a:r>
            <a:r>
              <a:rPr lang="en-US" sz="2000" dirty="0" smtClean="0">
                <a:solidFill>
                  <a:srgbClr val="C00000"/>
                </a:solidFill>
              </a:rPr>
              <a:t> </a:t>
            </a:r>
            <a:r>
              <a:rPr lang="en-US" sz="2000" dirty="0" err="1" smtClean="0">
                <a:solidFill>
                  <a:srgbClr val="C00000"/>
                </a:solidFill>
              </a:rPr>
              <a:t>hạn</a:t>
            </a:r>
            <a:r>
              <a:rPr lang="en-US" sz="2000" dirty="0" smtClean="0">
                <a:solidFill>
                  <a:srgbClr val="C00000"/>
                </a:solidFill>
              </a:rPr>
              <a:t> </a:t>
            </a:r>
            <a:r>
              <a:rPr lang="en-US" sz="2000" dirty="0" err="1" smtClean="0">
                <a:solidFill>
                  <a:srgbClr val="C00000"/>
                </a:solidFill>
              </a:rPr>
              <a:t>tuần</a:t>
            </a:r>
            <a:r>
              <a:rPr lang="en-US" sz="2000" dirty="0" smtClean="0">
                <a:solidFill>
                  <a:srgbClr val="C00000"/>
                </a:solidFill>
              </a:rPr>
              <a:t> </a:t>
            </a:r>
            <a:r>
              <a:rPr lang="en-US" sz="2000" dirty="0" err="1" smtClean="0">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smtClean="0"/>
              <a:t>Tương</a:t>
            </a:r>
            <a:r>
              <a:rPr lang="en-US" sz="2000" dirty="0" smtClean="0"/>
              <a:t> </a:t>
            </a:r>
            <a:r>
              <a:rPr lang="en-US" sz="2000" dirty="0" err="1" smtClean="0"/>
              <a:t>tự</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đặt</a:t>
            </a:r>
            <a:r>
              <a:rPr lang="en-US" sz="2000" dirty="0" smtClean="0"/>
              <a:t> </a:t>
            </a:r>
            <a:r>
              <a:rPr lang="en-US" sz="2000" dirty="0" err="1"/>
              <a:t>tính</a:t>
            </a:r>
            <a:r>
              <a:rPr lang="en-US" sz="2000" dirty="0"/>
              <a:t> chia </a:t>
            </a:r>
            <a:r>
              <a:rPr lang="en-US" sz="2000" dirty="0">
                <a:solidFill>
                  <a:schemeClr val="accent3">
                    <a:lumMod val="50000"/>
                  </a:schemeClr>
                </a:solidFill>
              </a:rPr>
              <a:t>17: </a:t>
            </a:r>
            <a:r>
              <a:rPr lang="en-US" sz="2000" dirty="0" smtClean="0">
                <a:solidFill>
                  <a:schemeClr val="accent3">
                    <a:lumMod val="50000"/>
                  </a:schemeClr>
                </a:solidFill>
              </a:rPr>
              <a:t>11</a:t>
            </a:r>
            <a:endParaRPr lang="en-US" sz="2000" dirty="0">
              <a:solidFill>
                <a:schemeClr val="accent3">
                  <a:lumMod val="50000"/>
                </a:schemeClr>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smtClean="0"/>
              <a:t>Số</a:t>
            </a:r>
            <a:r>
              <a:rPr lang="en-US" sz="2000" dirty="0" smtClean="0"/>
              <a:t> 0,2777...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b="1" dirty="0" smtClean="0">
                <a:solidFill>
                  <a:srgbClr val="FF0000"/>
                </a:solidFill>
              </a:rPr>
              <a:t>0,2(7)</a:t>
            </a:r>
            <a:r>
              <a:rPr lang="en-US" sz="2000" dirty="0" smtClean="0"/>
              <a:t>.</a:t>
            </a:r>
            <a:endParaRPr lang="en-US" sz="2000" dirty="0"/>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smtClean="0"/>
              <a:t>Kí</a:t>
            </a:r>
            <a:r>
              <a:rPr lang="en-US" sz="1800" dirty="0" smtClean="0"/>
              <a:t> </a:t>
            </a:r>
            <a:r>
              <a:rPr lang="en-US" sz="1800" dirty="0" err="1" smtClean="0"/>
              <a:t>hiệu</a:t>
            </a:r>
            <a:r>
              <a:rPr lang="en-US" sz="1800" dirty="0" smtClean="0"/>
              <a:t> </a:t>
            </a:r>
            <a:r>
              <a:rPr lang="en-US" sz="1800" dirty="0" smtClean="0">
                <a:solidFill>
                  <a:schemeClr val="accent1">
                    <a:lumMod val="50000"/>
                  </a:schemeClr>
                </a:solidFill>
              </a:rPr>
              <a:t>(7)</a:t>
            </a:r>
            <a:r>
              <a:rPr lang="en-US" sz="1800" dirty="0" smtClean="0">
                <a:solidFill>
                  <a:srgbClr val="FF0000"/>
                </a:solidFill>
              </a:rPr>
              <a:t> </a:t>
            </a:r>
            <a:r>
              <a:rPr lang="en-US" sz="1800" dirty="0" err="1" smtClean="0"/>
              <a:t>được</a:t>
            </a:r>
            <a:r>
              <a:rPr lang="en-US" sz="1800" dirty="0" smtClean="0"/>
              <a:t> </a:t>
            </a:r>
            <a:r>
              <a:rPr lang="en-US" sz="1800" dirty="0" err="1" smtClean="0"/>
              <a:t>hiểu</a:t>
            </a:r>
            <a:r>
              <a:rPr lang="en-US" sz="1800" dirty="0" smtClean="0"/>
              <a:t> </a:t>
            </a:r>
            <a:r>
              <a:rPr lang="en-US" sz="1800" dirty="0" err="1" smtClean="0"/>
              <a:t>là</a:t>
            </a:r>
            <a:r>
              <a:rPr lang="en-US" sz="1800" dirty="0" smtClean="0"/>
              <a:t> </a:t>
            </a:r>
            <a:r>
              <a:rPr lang="en-US" sz="1800" dirty="0" err="1" smtClean="0"/>
              <a:t>chữ</a:t>
            </a:r>
            <a:r>
              <a:rPr lang="en-US" sz="1800" dirty="0" smtClean="0"/>
              <a:t> </a:t>
            </a:r>
            <a:r>
              <a:rPr lang="en-US" sz="1800" dirty="0" err="1" smtClean="0"/>
              <a:t>số</a:t>
            </a:r>
            <a:r>
              <a:rPr lang="en-US" sz="1800" dirty="0" smtClean="0"/>
              <a:t> 7 </a:t>
            </a:r>
            <a:r>
              <a:rPr lang="en-US" sz="1800" dirty="0" err="1" smtClean="0"/>
              <a:t>được</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lần</a:t>
            </a:r>
            <a:r>
              <a:rPr lang="en-US" sz="1800" dirty="0" smtClean="0"/>
              <a:t>. </a:t>
            </a:r>
            <a:endParaRPr lang="en-US" sz="1800" dirty="0"/>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smtClean="0"/>
              <a:t>Số</a:t>
            </a:r>
            <a:r>
              <a:rPr lang="en-US" sz="1800" dirty="0" smtClean="0"/>
              <a:t> </a:t>
            </a:r>
            <a:r>
              <a:rPr lang="en-US" sz="1800" dirty="0" smtClean="0">
                <a:solidFill>
                  <a:schemeClr val="accent1">
                    <a:lumMod val="50000"/>
                  </a:schemeClr>
                </a:solidFill>
              </a:rPr>
              <a:t>7</a:t>
            </a:r>
            <a:r>
              <a:rPr lang="en-US" sz="1800" dirty="0" smtClean="0"/>
              <a:t> </a:t>
            </a:r>
            <a:r>
              <a:rPr lang="en-US" sz="1800" dirty="0" err="1" smtClean="0"/>
              <a:t>được</a:t>
            </a:r>
            <a:r>
              <a:rPr lang="en-US" sz="1800" dirty="0" smtClean="0"/>
              <a:t> </a:t>
            </a:r>
            <a:r>
              <a:rPr lang="en-US" sz="1800" dirty="0" err="1" smtClean="0"/>
              <a:t>gọi</a:t>
            </a:r>
            <a:r>
              <a:rPr lang="en-US" sz="1800" dirty="0" smtClean="0"/>
              <a:t> </a:t>
            </a:r>
            <a:r>
              <a:rPr lang="en-US" sz="1800" dirty="0" err="1" smtClean="0"/>
              <a:t>là</a:t>
            </a:r>
            <a:r>
              <a:rPr lang="en-US" sz="1800" dirty="0" smtClean="0"/>
              <a:t> </a:t>
            </a:r>
            <a:r>
              <a:rPr lang="en-US" sz="1800" dirty="0" err="1" smtClean="0">
                <a:solidFill>
                  <a:srgbClr val="FF0000"/>
                </a:solidFill>
              </a:rPr>
              <a:t>chu</a:t>
            </a:r>
            <a:r>
              <a:rPr lang="en-US" sz="1800" dirty="0" smtClean="0">
                <a:solidFill>
                  <a:srgbClr val="FF0000"/>
                </a:solidFill>
              </a:rPr>
              <a:t> </a:t>
            </a:r>
            <a:r>
              <a:rPr lang="en-US" sz="1800" dirty="0" err="1" smtClean="0">
                <a:solidFill>
                  <a:srgbClr val="FF0000"/>
                </a:solidFill>
              </a:rPr>
              <a:t>kì</a:t>
            </a:r>
            <a:r>
              <a:rPr lang="en-US" sz="1800" dirty="0" smtClean="0">
                <a:solidFill>
                  <a:srgbClr val="FF0000"/>
                </a:solidFill>
              </a:rPr>
              <a:t> </a:t>
            </a:r>
            <a:r>
              <a:rPr lang="en-US" sz="1800" dirty="0" err="1" smtClean="0"/>
              <a:t>của</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tuần</a:t>
            </a:r>
            <a:r>
              <a:rPr lang="en-US" sz="1800" dirty="0" smtClean="0"/>
              <a:t> </a:t>
            </a:r>
            <a:r>
              <a:rPr lang="en-US" sz="1800" dirty="0" err="1" smtClean="0"/>
              <a:t>hoàn</a:t>
            </a:r>
            <a:r>
              <a:rPr lang="en-US" sz="1800" dirty="0" smtClean="0"/>
              <a:t> 0,2(7)</a:t>
            </a:r>
            <a:endParaRPr lang="en-US" sz="1800" dirty="0"/>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smtClean="0"/>
              <a:t>Tương</a:t>
            </a:r>
            <a:r>
              <a:rPr lang="en-US" sz="2000" dirty="0" smtClean="0"/>
              <a:t> </a:t>
            </a:r>
            <a:r>
              <a:rPr lang="en-US" sz="2000" dirty="0" err="1" smtClean="0"/>
              <a:t>tự</a:t>
            </a:r>
            <a:r>
              <a:rPr lang="en-US" sz="2000" dirty="0" smtClean="0"/>
              <a:t>, 1,545454... </a:t>
            </a:r>
            <a:r>
              <a:rPr lang="en-US" sz="2000" dirty="0" err="1" smtClean="0"/>
              <a:t>có</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là</a:t>
            </a:r>
            <a:r>
              <a:rPr lang="en-US" sz="2000" dirty="0" smtClean="0"/>
              <a:t> </a:t>
            </a:r>
            <a:r>
              <a:rPr lang="en-US" sz="2000" dirty="0" smtClean="0">
                <a:solidFill>
                  <a:srgbClr val="FF0000"/>
                </a:solidFill>
              </a:rPr>
              <a:t>54</a:t>
            </a:r>
            <a:r>
              <a:rPr lang="en-US" sz="2000" dirty="0" smtClean="0"/>
              <a:t> </a:t>
            </a:r>
            <a:r>
              <a:rPr lang="en-US" sz="2000" dirty="0" err="1" smtClean="0"/>
              <a:t>và</a:t>
            </a:r>
            <a:r>
              <a:rPr lang="en-US" sz="2000" dirty="0" smtClean="0"/>
              <a:t>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dirty="0" smtClean="0">
                <a:solidFill>
                  <a:srgbClr val="FF0000"/>
                </a:solidFill>
              </a:rPr>
              <a:t>1,(54).</a:t>
            </a:r>
            <a:endParaRPr lang="en-US" sz="2000"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smtClean="0">
                <a:solidFill>
                  <a:schemeClr val="accent3">
                    <a:lumMod val="50000"/>
                  </a:schemeClr>
                </a:solidFill>
              </a:rPr>
              <a:t>Vô</a:t>
            </a:r>
            <a:r>
              <a:rPr lang="en-US" sz="2000" b="1" dirty="0" smtClean="0">
                <a:solidFill>
                  <a:schemeClr val="accent3">
                    <a:lumMod val="50000"/>
                  </a:schemeClr>
                </a:solidFill>
              </a:rPr>
              <a:t> </a:t>
            </a:r>
            <a:r>
              <a:rPr lang="en-US" sz="2000" b="1" dirty="0" err="1" smtClean="0">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smtClean="0">
                    <a:latin typeface="+mn-lt"/>
                  </a:rPr>
                  <a:t>V</a:t>
                </a:r>
                <a:r>
                  <a:rPr lang="en-US" sz="2400" dirty="0" err="1" smtClean="0">
                    <a:latin typeface="+mn-lt"/>
                    <a:ea typeface="Times New Roman" panose="02020603050405020304" pitchFamily="18" charset="0"/>
                  </a:rPr>
                  <a:t>ậy</a:t>
                </a:r>
                <a:r>
                  <a:rPr lang="en-US" sz="2400" dirty="0" smtClean="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hạn</a:t>
                </a:r>
                <a:r>
                  <a:rPr lang="en-US" sz="2400" dirty="0" smtClean="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smtClean="0"/>
                  <a:t>Các phân số </a:t>
                </a:r>
                <a14:m>
                  <m:oMath xmlns:m="http://schemas.openxmlformats.org/officeDocument/2006/math">
                    <m:f>
                      <m:fPr>
                        <m:ctrlPr>
                          <a:rPr lang="vi-VN" sz="3200" i="1" smtClean="0">
                            <a:latin typeface="Cambria Math"/>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smtClean="0"/>
                  <a:t>, </a:t>
                </a:r>
                <a:r>
                  <a:rPr lang="vi-VN" sz="2400" dirty="0"/>
                  <a:t>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smtClean="0">
                <a:solidFill>
                  <a:schemeClr val="accent3">
                    <a:lumMod val="50000"/>
                  </a:schemeClr>
                </a:solidFill>
              </a:rPr>
              <a:t>Nhận</a:t>
            </a:r>
            <a:r>
              <a:rPr lang="en-US" sz="2400" b="1" u="sng" dirty="0" smtClean="0">
                <a:solidFill>
                  <a:schemeClr val="accent3">
                    <a:lumMod val="50000"/>
                  </a:schemeClr>
                </a:solidFill>
              </a:rPr>
              <a:t> </a:t>
            </a:r>
            <a:r>
              <a:rPr lang="en-US" sz="2400" b="1" u="sng" dirty="0" err="1" smtClean="0">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1464</Words>
  <PresentationFormat>On-screen Show (16:9)</PresentationFormat>
  <Paragraphs>134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Cambria Math</vt:lpstr>
      <vt:lpstr>Calibri</vt:lpstr>
      <vt:lpstr>Adobe Fangsong Std R</vt:lpstr>
      <vt:lpstr>Secular One</vt:lpstr>
      <vt:lpstr>Didact Gothic</vt:lpstr>
      <vt:lpstr>Bebas Neue</vt:lpstr>
      <vt:lpstr>Times New Roman</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modified xsi:type="dcterms:W3CDTF">2022-09-23T05:36:53Z</dcterms:modified>
</cp:coreProperties>
</file>