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audio1.wav" ContentType="audio/x-wav"/>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6.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78" r:id="rId3"/>
    <p:sldMasterId id="2147483690" r:id="rId4"/>
    <p:sldMasterId id="2147483702" r:id="rId5"/>
    <p:sldMasterId id="2147483714" r:id="rId6"/>
  </p:sldMasterIdLst>
  <p:notesMasterIdLst>
    <p:notesMasterId r:id="rId79"/>
  </p:notesMasterIdLst>
  <p:sldIdLst>
    <p:sldId id="260" r:id="rId7"/>
    <p:sldId id="259" r:id="rId8"/>
    <p:sldId id="257" r:id="rId9"/>
    <p:sldId id="264" r:id="rId10"/>
    <p:sldId id="262" r:id="rId11"/>
    <p:sldId id="265" r:id="rId12"/>
    <p:sldId id="267" r:id="rId13"/>
    <p:sldId id="269" r:id="rId14"/>
    <p:sldId id="270" r:id="rId15"/>
    <p:sldId id="272" r:id="rId16"/>
    <p:sldId id="268" r:id="rId17"/>
    <p:sldId id="276" r:id="rId18"/>
    <p:sldId id="274" r:id="rId19"/>
    <p:sldId id="271" r:id="rId20"/>
    <p:sldId id="275" r:id="rId21"/>
    <p:sldId id="505" r:id="rId22"/>
    <p:sldId id="278" r:id="rId23"/>
    <p:sldId id="404" r:id="rId24"/>
    <p:sldId id="405" r:id="rId25"/>
    <p:sldId id="277" r:id="rId26"/>
    <p:sldId id="290" r:id="rId27"/>
    <p:sldId id="456" r:id="rId28"/>
    <p:sldId id="279" r:id="rId29"/>
    <p:sldId id="280" r:id="rId30"/>
    <p:sldId id="281" r:id="rId31"/>
    <p:sldId id="292" r:id="rId32"/>
    <p:sldId id="294" r:id="rId33"/>
    <p:sldId id="291" r:id="rId34"/>
    <p:sldId id="354" r:id="rId35"/>
    <p:sldId id="293" r:id="rId36"/>
    <p:sldId id="309" r:id="rId37"/>
    <p:sldId id="299" r:id="rId38"/>
    <p:sldId id="297" r:id="rId39"/>
    <p:sldId id="282" r:id="rId40"/>
    <p:sldId id="295" r:id="rId41"/>
    <p:sldId id="298" r:id="rId42"/>
    <p:sldId id="300" r:id="rId43"/>
    <p:sldId id="296" r:id="rId44"/>
    <p:sldId id="301" r:id="rId45"/>
    <p:sldId id="283" r:id="rId46"/>
    <p:sldId id="506" r:id="rId47"/>
    <p:sldId id="507" r:id="rId48"/>
    <p:sldId id="302" r:id="rId49"/>
    <p:sldId id="306" r:id="rId50"/>
    <p:sldId id="315" r:id="rId51"/>
    <p:sldId id="303" r:id="rId52"/>
    <p:sldId id="308" r:id="rId53"/>
    <p:sldId id="305" r:id="rId54"/>
    <p:sldId id="307" r:id="rId55"/>
    <p:sldId id="316" r:id="rId56"/>
    <p:sldId id="284" r:id="rId57"/>
    <p:sldId id="287" r:id="rId58"/>
    <p:sldId id="289" r:id="rId59"/>
    <p:sldId id="352"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50" r:id="rId75"/>
    <p:sldId id="351" r:id="rId76"/>
    <p:sldId id="346" r:id="rId77"/>
    <p:sldId id="26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9"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4" d="100"/>
          <a:sy n="64" d="100"/>
        </p:scale>
        <p:origin x="-1336" y="-68"/>
      </p:cViewPr>
      <p:guideLst>
        <p:guide orient="horz" pos="2209"/>
        <p:guide pos="294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95779-6635-4B56-A4F0-69D32721D6B9}" type="datetimeFigureOut">
              <a:rPr lang="en-US" smtClean="0"/>
              <a:t>20-Aug-24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88BDCC-8439-49BE-A1CC-8CB7172270A1}" type="slidenum">
              <a:rPr lang="en-US" smtClean="0"/>
              <a:t>‹#›</a:t>
            </a:fld>
            <a:endParaRPr lang="en-US"/>
          </a:p>
        </p:txBody>
      </p:sp>
    </p:spTree>
    <p:extLst>
      <p:ext uri="{BB962C8B-B14F-4D97-AF65-F5344CB8AC3E}">
        <p14:creationId xmlns:p14="http://schemas.microsoft.com/office/powerpoint/2010/main" val="337595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20889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0A9CA6-153F-4311-80AD-5BF1E70DA34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0F11B-4C16-41CE-9CF4-F1EBAB9C66CE}"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A4F4C8-C13A-47F7-BAA9-1132446E3A63}"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
        <p:nvSpPr>
          <p:cNvPr id="24" name="TextBox 23"/>
          <p:cNvSpPr txBox="1"/>
          <p:nvPr/>
        </p:nvSpPr>
        <p:spPr>
          <a:xfrm>
            <a:off x="482712"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700"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44D2DB-473C-4EEB-AD90-125CBBE3BB1B}"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ACEDD4-C411-4587-8D67-406FDCB6687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
        <p:nvSpPr>
          <p:cNvPr id="24" name="TextBox 23"/>
          <p:cNvSpPr txBox="1"/>
          <p:nvPr/>
        </p:nvSpPr>
        <p:spPr>
          <a:xfrm>
            <a:off x="482712"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700"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6F5708-B3CA-4808-88A7-3A3555CB6206}"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FD2C23-EDAF-4B0B-90A5-074C8127EBD9}"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AFF48F-2043-4995-9206-142277A50B1B}"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altLang="en-US" sz="2400" smtClean="0">
                <a:latin typeface="Times New Roman" panose="02020603050405020304"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altLang="en-US" sz="2400" smtClean="0">
                <a:latin typeface="Times New Roman" panose="02020603050405020304" pitchFamily="18" charset="0"/>
              </a:endParaRPr>
            </a:p>
          </p:txBody>
        </p:sp>
      </p:grpSp>
      <p:grpSp>
        <p:nvGrpSpPr>
          <p:cNvPr id="7" name="Group 5"/>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
        <p:nvSpPr>
          <p:cNvPr id="5128" name="Rectangle 8"/>
          <p:cNvSpPr>
            <a:spLocks noGrp="1" noChangeArrowheads="1"/>
          </p:cNvSpPr>
          <p:nvPr>
            <p:ph type="subTitle" idx="1"/>
          </p:nvPr>
        </p:nvSpPr>
        <p:spPr>
          <a:xfrm>
            <a:off x="4673601" y="2927350"/>
            <a:ext cx="4013200" cy="1822450"/>
          </a:xfrm>
        </p:spPr>
        <p:txBody>
          <a:bodyPr anchor="b"/>
          <a:lstStyle>
            <a:lvl1pPr marL="0" indent="0">
              <a:buFont typeface="Wingdings" panose="05000000000000000000" pitchFamily="2" charset="2"/>
              <a:buNone/>
              <a:defRPr>
                <a:solidFill>
                  <a:schemeClr val="tx2"/>
                </a:solidFill>
              </a:defRPr>
            </a:lvl1pPr>
          </a:lstStyle>
          <a:p>
            <a:r>
              <a:rPr lang="en-US"/>
              <a:t>Click to edit Master subtitle style</a:t>
            </a:r>
          </a:p>
        </p:txBody>
      </p:sp>
      <p:sp>
        <p:nvSpPr>
          <p:cNvPr id="51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fld id="{459C614A-4C2D-46F4-86F5-BB59F22C1EE2}" type="datetime1">
              <a:rPr lang="en-US" smtClean="0"/>
              <a:t>20-Aug-24</a:t>
            </a:fld>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1F8F7D0F-1BB8-4C59-8D07-6C63B9575C22}"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2915364F-7119-400A-8F70-335C1348C99C}"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CE33AF89-221C-4394-AF00-C7A42AF8DF0D}"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fld id="{C61DF5BB-C34F-4D31-ADF6-3D560BFFC896}"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477F4B98-2B88-400F-A522-06474E677AE5}"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26BD3D-31A4-496F-B142-1FC60204B899}"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2362202"/>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4" y="2362202"/>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40E7EFA7-9907-4B59-B8DA-186B8729E4E8}" type="datetime1">
              <a:rPr lang="en-US" smtClean="0"/>
              <a:t>20-Aug-24</a:t>
            </a:fld>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3409AAF8-8FDD-4FFC-A6B9-110BDA4F22D7}"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vl1pPr>
          </a:lstStyle>
          <a:p>
            <a:pPr>
              <a:defRPr/>
            </a:pPr>
            <a:fld id="{82EED0E2-F4BD-43B7-836A-4007A7EABA45}" type="datetime1">
              <a:rPr lang="en-US" smtClean="0"/>
              <a:t>20-Aug-24</a:t>
            </a:fld>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fld id="{3390F767-E0AB-4C2A-853E-F343F669AC2A}"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vl1pPr>
          </a:lstStyle>
          <a:p>
            <a:pPr>
              <a:defRPr/>
            </a:pPr>
            <a:fld id="{FE4091FD-A48B-471D-87BB-C7E2861870D4}" type="datetime1">
              <a:rPr lang="en-US" smtClean="0"/>
              <a:t>20-Aug-24</a:t>
            </a:fld>
            <a:endParaRPr lang="en-US"/>
          </a:p>
        </p:txBody>
      </p:sp>
      <p:sp>
        <p:nvSpPr>
          <p:cNvPr id="4" name="Rectangle 12"/>
          <p:cNvSpPr>
            <a:spLocks noGrp="1" noChangeArrowheads="1"/>
          </p:cNvSpPr>
          <p:nvPr>
            <p:ph type="ftr" sz="quarter" idx="11"/>
          </p:nvPr>
        </p:nvSpPr>
        <p:spPr/>
        <p:txBody>
          <a:bodyPr/>
          <a:lstStyle>
            <a:lvl1pPr>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vl1pPr>
          </a:lstStyle>
          <a:p>
            <a:fld id="{935EC254-CE65-4626-8C7B-EB662A06D254}"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fld id="{8CBA5C18-54D6-47FA-92A7-095312A27F0A}" type="datetime1">
              <a:rPr lang="en-US" smtClean="0"/>
              <a:t>20-Aug-24</a:t>
            </a:fld>
            <a:endParaRPr lang="en-US"/>
          </a:p>
        </p:txBody>
      </p:sp>
      <p:sp>
        <p:nvSpPr>
          <p:cNvPr id="3" name="Rectangle 12"/>
          <p:cNvSpPr>
            <a:spLocks noGrp="1" noChangeArrowheads="1"/>
          </p:cNvSpPr>
          <p:nvPr>
            <p:ph type="ftr" sz="quarter" idx="11"/>
          </p:nvPr>
        </p:nvSpPr>
        <p:spPr/>
        <p:txBody>
          <a:bodyPr/>
          <a:lstStyle>
            <a:lvl1pPr>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vl1pPr>
          </a:lstStyle>
          <a:p>
            <a:fld id="{A6C4450D-66C5-42BD-89FA-7984F097D86F}"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458F4926-706B-4136-AA53-D1D8B9187834}" type="datetime1">
              <a:rPr lang="en-US" smtClean="0"/>
              <a:t>20-Aug-24</a:t>
            </a:fld>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B9223CE3-349C-4EF9-8CE8-AC02A1DAD59C}"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9B8E3BA5-73C9-4A4C-8CCC-31A5117F16F8}" type="datetime1">
              <a:rPr lang="en-US" smtClean="0"/>
              <a:t>20-Aug-24</a:t>
            </a:fld>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fld id="{E6D441BC-1701-4EBB-8B49-B9BA69767E6B}"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8F9F6A78-BE1A-4CF8-B261-A22A0996E5B5}"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451DCF2B-2EFC-4139-BA93-15FBA32EE9D2}" type="slidenum">
              <a:rPr lang="en-US" altLang="en-US"/>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2"/>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2"/>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92A239DF-D2E2-46E9-8421-80BBFF769C25}" type="datetime1">
              <a:rPr lang="en-US" smtClean="0"/>
              <a:t>20-Aug-24</a:t>
            </a:fld>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fld id="{DB56A931-F772-455C-8D0E-FD587612CBD9}" type="slidenum">
              <a:rPr lang="en-US" altLang="en-US"/>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1BC8DA0D-20E8-44A4-ACC4-B267B32198B1}" type="datetime1">
              <a:rPr lang="en-US" smtClean="0"/>
              <a:t>20-Aug-24</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EE2D5B0-BCE1-4548-8A0D-CA791CFCF6A6}"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47AD31-870D-4341-B9ED-F95FCAAFAD96}"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6569DD-05F6-4408-BED1-824151976CED}"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5A6418-22AD-4C8A-8345-92D73784B585}"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1E6CFAB-8A47-403D-96B8-AC47E78B53FA}"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95359F2-4AD1-4109-9F2E-E91A276F5F6D}"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2A8F81E-A64D-4712-9634-EE4788D29DD6}"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F0A2CA28-079D-4CFE-A88F-2AD6F227C4E9}"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2D5B0-BCE1-4548-8A0D-CA791CFCF6A6}"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2"/>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F2D85C-47E9-42F6-A8B9-6822D66C26C6}"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AA4E798-6111-4B94-8F64-8D2E68752AA4}"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210" algn="l" rtl="0" eaLnBrk="1" latinLnBrk="0" hangingPunct="1">
              <a:lnSpc>
                <a:spcPts val="3000"/>
              </a:lnSpc>
              <a:spcBef>
                <a:spcPts val="600"/>
              </a:spcBef>
              <a:buClr>
                <a:schemeClr val="accent1"/>
              </a:buClr>
              <a:buSzPct val="80000"/>
              <a:buFont typeface="Wingdings 2" panose="05020102010507070707"/>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DC28B-1CA9-458B-B97E-BD8C21523C21}"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2"/>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CF5547-FC28-46CD-AB88-2E9902FAD99F}"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75C206-9A71-4941-B30C-7CAAB9227765}"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3CDFFB-95F5-4F2A-8C3C-E33D1259C2D5}"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6A72B-7611-4E2A-AED4-AAEF76D8E101}"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27EB9A-56D2-4B22-991D-4E39C92044E7}"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97F94-5BF9-4312-83D0-E7AB65786DB3}"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6D31E-57C2-409B-9F21-BB84D49D806E}"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281C0-469D-4EC3-9438-1C3A05DF91AE}"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FB068-D03B-43AA-9FAD-34DC1265DA0E}"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E9C0E2-67D9-42A7-A173-4E0FCF83A08D}"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8C536F-A400-4FE6-B465-9CEB913C6AE6}"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1DDB5-16A8-46DB-99D1-E287BBBB222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4838BA-2B74-4DF2-AE58-6D665852FFF7}"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9BAC6-7F54-45FB-BC58-4F5ED29CBA0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85C6A-8C30-459A-82AF-1023D2A4E409}"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6714D-9C9F-466C-AD47-C4FECE71522B}"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53454-19D6-4FA0-820A-2AF3A445AEE3}"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3C5447-32FF-4E12-9B5C-83F29A2F3209}" type="datetime1">
              <a:rPr lang="en-US" smtClean="0">
                <a:solidFill>
                  <a:prstClr val="black">
                    <a:tint val="75000"/>
                  </a:prstClr>
                </a:solidFill>
              </a:rPr>
              <a:t>20-Aug-24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7CD644-1FC6-4235-8932-72E507B0E43F}" type="datetime1">
              <a:rPr lang="en-US" smtClean="0">
                <a:solidFill>
                  <a:prstClr val="black">
                    <a:tint val="75000"/>
                  </a:prstClr>
                </a:solidFill>
              </a:rPr>
              <a:t>20-Aug-24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0D8AC9-A215-4625-81DD-2B9C7EF0FBB4}" type="datetime1">
              <a:rPr lang="en-US" smtClean="0">
                <a:solidFill>
                  <a:prstClr val="black">
                    <a:tint val="75000"/>
                  </a:prstClr>
                </a:solidFill>
              </a:rPr>
              <a:t>20-Aug-24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2A889-3F67-4584-8D0C-AE492C77A258}" type="datetime1">
              <a:rPr lang="en-US" smtClean="0">
                <a:solidFill>
                  <a:prstClr val="black">
                    <a:tint val="75000"/>
                  </a:prstClr>
                </a:solidFill>
              </a:rPr>
              <a:t>20-Aug-24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529F91-B43A-4153-B2CC-30AD53CF5166}" type="datetime1">
              <a:rPr lang="en-US" smtClean="0">
                <a:solidFill>
                  <a:prstClr val="black">
                    <a:tint val="75000"/>
                  </a:prstClr>
                </a:solidFill>
              </a:rPr>
              <a:t>20-Aug-24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FC7A4-AF3C-4371-AFF6-524AD86D1D4C}" type="datetime1">
              <a:rPr lang="en-US" smtClean="0">
                <a:solidFill>
                  <a:prstClr val="black">
                    <a:tint val="75000"/>
                  </a:prstClr>
                </a:solidFill>
              </a:rPr>
              <a:t>20-Aug-24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733400-F9B1-48C5-B2BF-E13563F6913E}"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4BE56-BB10-471F-AE7E-01D623FA836A}"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4FDE47-D3A8-4171-ABEF-5A6E440A6059}"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E065E4-67ED-4775-AC16-FA6CF2BEABC9}"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52CBA7-B78C-4BFD-9503-C78009B301A2}"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6BB11B-256F-4585-8D36-6774E07907C4}"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C07765-880D-4D03-ABB5-A7D63C605DDC}"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F424B4-491A-4A54-97EE-23C40A7402C1}" type="datetime1">
              <a:rPr lang="en-US" smtClean="0"/>
              <a:t>20-Aug-24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D7C903-E6F9-446C-AF7B-3EF1BC4FDC3F}" type="datetime1">
              <a:rPr lang="en-US" smtClean="0"/>
              <a:t>20-Aug-24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0D316-71AE-4AC0-929C-7CFC76BBD934}"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149E66-36B9-40E4-93BD-8C37BFF89AED}"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A0FF4-080F-475E-A7E5-7A8C543E30F7}" type="datetime1">
              <a:rPr lang="en-US" smtClean="0"/>
              <a:t>20-Aug-24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A943BF-8B0F-40DA-9FB8-FFD7E756D463}"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32199-A272-47F1-9417-3E97BB443846}"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EE191B-7E5E-44B7-A32E-D310E709AC47}" type="datetime1">
              <a:rPr lang="en-US" smtClean="0"/>
              <a:t>20-Aug-24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C819A-758C-44D6-8E91-DF3DD3D9F05D}"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93098-E600-4E6A-9E0F-50B916564BD8}" type="datetime1">
              <a:rPr lang="en-US" smtClean="0"/>
              <a:t>20-Aug-24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2D5B0-BCE1-4548-8A0D-CA791CFCF6A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D2BF1F3-06D9-4693-9A1C-E7DD239863E6}" type="datetime1">
              <a:rPr lang="en-US" smtClean="0"/>
              <a:t>20-Aug-24</a:t>
            </a:fld>
            <a:endParaRPr lang="en-US"/>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ABFFB21-C0B5-48EB-A861-69FE2E1AC47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p:nvPr/>
        </p:nvGrpSpPr>
        <p:grpSpPr bwMode="auto">
          <a:xfrm>
            <a:off x="0" y="0"/>
            <a:ext cx="7620000" cy="6858000"/>
            <a:chOff x="0" y="0"/>
            <a:chExt cx="4800" cy="4320"/>
          </a:xfrm>
        </p:grpSpPr>
        <p:grpSp>
          <p:nvGrpSpPr>
            <p:cNvPr id="1032" name="Group 3"/>
            <p:cNvGrpSpPr/>
            <p:nvPr userDrawn="1"/>
          </p:nvGrpSpPr>
          <p:grpSpPr bwMode="auto">
            <a:xfrm>
              <a:off x="0" y="0"/>
              <a:ext cx="2016" cy="4320"/>
              <a:chOff x="0" y="0"/>
              <a:chExt cx="2016" cy="4320"/>
            </a:xfrm>
          </p:grpSpPr>
          <p:sp>
            <p:nvSpPr>
              <p:cNvPr id="1036"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7" name="Freeform 5"/>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033" name="Group 6"/>
            <p:cNvGrpSpPr/>
            <p:nvPr/>
          </p:nvGrpSpPr>
          <p:grpSpPr bwMode="auto">
            <a:xfrm>
              <a:off x="144" y="1248"/>
              <a:ext cx="4656" cy="201"/>
              <a:chOff x="144" y="1248"/>
              <a:chExt cx="4656" cy="201"/>
            </a:xfrm>
          </p:grpSpPr>
          <p:sp>
            <p:nvSpPr>
              <p:cNvPr id="1034"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5"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b" anchorCtr="0" compatLnSpc="1"/>
          <a:lstStyle/>
          <a:p>
            <a:pPr lvl="0"/>
            <a:r>
              <a:rPr lang="en-US" altLang="en-US" smtClean="0"/>
              <a:t>Click to edit Master title style</a:t>
            </a:r>
          </a:p>
        </p:txBody>
      </p:sp>
      <p:sp>
        <p:nvSpPr>
          <p:cNvPr id="1028" name="Rectangle 10"/>
          <p:cNvSpPr>
            <a:spLocks noGrp="1" noChangeArrowheads="1"/>
          </p:cNvSpPr>
          <p:nvPr>
            <p:ph type="body" idx="1"/>
          </p:nvPr>
        </p:nvSpPr>
        <p:spPr bwMode="auto">
          <a:xfrm>
            <a:off x="838201" y="2362202"/>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7" name="Rectangle 11"/>
          <p:cNvSpPr>
            <a:spLocks noGrp="1" noChangeArrowheads="1"/>
          </p:cNvSpPr>
          <p:nvPr>
            <p:ph type="dt" sz="half" idx="2"/>
          </p:nvPr>
        </p:nvSpPr>
        <p:spPr bwMode="auto">
          <a:xfrm>
            <a:off x="2438401" y="6248402"/>
            <a:ext cx="2130425" cy="474663"/>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a:latin typeface="Arial" panose="020B0604020202020204" pitchFamily="34" charset="0"/>
                <a:cs typeface="Arial" panose="020B0604020202020204" pitchFamily="34" charset="0"/>
              </a:defRPr>
            </a:lvl1pPr>
          </a:lstStyle>
          <a:p>
            <a:pPr>
              <a:defRPr/>
            </a:pPr>
            <a:fld id="{4B510238-4FEA-4B89-AEDD-163B46D54AF2}" type="datetime1">
              <a:rPr lang="en-US" smtClean="0"/>
              <a:t>20-Aug-24</a:t>
            </a:fld>
            <a:endParaRPr lang="en-US"/>
          </a:p>
        </p:txBody>
      </p:sp>
      <p:sp>
        <p:nvSpPr>
          <p:cNvPr id="4108" name="Rectangle 12"/>
          <p:cNvSpPr>
            <a:spLocks noGrp="1" noChangeArrowheads="1"/>
          </p:cNvSpPr>
          <p:nvPr>
            <p:ph type="ftr" sz="quarter" idx="3"/>
          </p:nvPr>
        </p:nvSpPr>
        <p:spPr bwMode="auto">
          <a:xfrm>
            <a:off x="5791200" y="6248402"/>
            <a:ext cx="2897188" cy="474663"/>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4109" name="Rectangle 13"/>
          <p:cNvSpPr>
            <a:spLocks noGrp="1" noChangeArrowheads="1"/>
          </p:cNvSpPr>
          <p:nvPr>
            <p:ph type="sldNum" sz="quarter" idx="4"/>
          </p:nvPr>
        </p:nvSpPr>
        <p:spPr bwMode="auto">
          <a:xfrm>
            <a:off x="84139" y="6242050"/>
            <a:ext cx="587375" cy="488950"/>
          </a:xfrm>
          <a:prstGeom prst="rect">
            <a:avLst/>
          </a:prstGeom>
          <a:noFill/>
          <a:ln w="9525">
            <a:noFill/>
            <a:miter lim="800000"/>
          </a:ln>
          <a:effectLst/>
        </p:spPr>
        <p:txBody>
          <a:bodyPr vert="horz" wrap="square" lIns="91440" tIns="45720" rIns="91440" bIns="45720" numCol="1" anchor="b" anchorCtr="1" compatLnSpc="1"/>
          <a:lstStyle>
            <a:lvl1pPr eaLnBrk="1" hangingPunct="1">
              <a:defRPr sz="2600" b="1">
                <a:solidFill>
                  <a:schemeClr val="bg1"/>
                </a:solidFill>
              </a:defRPr>
            </a:lvl1pPr>
          </a:lstStyle>
          <a:p>
            <a:fld id="{A26CC6A1-CEB5-470C-9F6B-F16AAD325F3C}"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6"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7" y="21104"/>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pPr>
              <a:defRPr/>
            </a:pPr>
            <a:fld id="{E3FA2D6B-23DF-4760-9F26-DC9501402733}" type="datetime1">
              <a:rPr lang="en-US" smtClean="0"/>
              <a:t>20-Aug-24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pPr>
              <a:defRPr/>
            </a:pPr>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pPr>
              <a:defRPr/>
            </a:pPr>
            <a:fld id="{3ABFFB21-C0B5-48EB-A861-69FE2E1AC47A}"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210" algn="l" rtl="0" eaLnBrk="1" latinLnBrk="0" hangingPunct="1">
        <a:lnSpc>
          <a:spcPct val="100000"/>
        </a:lnSpc>
        <a:spcBef>
          <a:spcPts val="600"/>
        </a:spcBef>
        <a:buClr>
          <a:schemeClr val="accent1"/>
        </a:buClr>
        <a:buSzPct val="80000"/>
        <a:buFont typeface="Wingdings 2" panose="05020102010507070707"/>
        <a:buChar char=""/>
        <a:defRPr kumimoji="0" sz="3200" kern="1200">
          <a:solidFill>
            <a:schemeClr val="tx1"/>
          </a:solidFill>
          <a:latin typeface="+mn-lt"/>
          <a:ea typeface="+mn-ea"/>
          <a:cs typeface="+mn-cs"/>
        </a:defRPr>
      </a:lvl1pPr>
      <a:lvl2pPr marL="640080" indent="-237490" algn="l" rtl="0" eaLnBrk="1" latinLnBrk="0" hangingPunct="1">
        <a:lnSpc>
          <a:spcPct val="100000"/>
        </a:lnSpc>
        <a:spcBef>
          <a:spcPts val="550"/>
        </a:spcBef>
        <a:buClr>
          <a:schemeClr val="accent1"/>
        </a:buClr>
        <a:buFont typeface="Verdana" panose="020B0604030504040204"/>
        <a:buChar char="◦"/>
        <a:defRPr kumimoji="0" sz="2800" kern="1200">
          <a:solidFill>
            <a:schemeClr val="tx1"/>
          </a:solidFill>
          <a:latin typeface="+mn-lt"/>
          <a:ea typeface="+mn-ea"/>
          <a:cs typeface="+mn-cs"/>
        </a:defRPr>
      </a:lvl2pPr>
      <a:lvl3pPr marL="887095" indent="-228600" algn="l" rtl="0" eaLnBrk="1" latinLnBrk="0" hangingPunct="1">
        <a:lnSpc>
          <a:spcPct val="100000"/>
        </a:lnSpc>
        <a:spcBef>
          <a:spcPct val="20000"/>
        </a:spcBef>
        <a:buClr>
          <a:schemeClr val="accent2"/>
        </a:buClr>
        <a:buFont typeface="Wingdings 2" panose="05020102010507070707"/>
        <a:buChar char=""/>
        <a:defRPr kumimoji="0" sz="2400" kern="1200">
          <a:solidFill>
            <a:schemeClr val="tx1"/>
          </a:solidFill>
          <a:latin typeface="+mn-lt"/>
          <a:ea typeface="+mn-ea"/>
          <a:cs typeface="+mn-cs"/>
        </a:defRPr>
      </a:lvl3pPr>
      <a:lvl4pPr marL="1097280" indent="-173990" algn="l" rtl="0" eaLnBrk="1" latinLnBrk="0" hangingPunct="1">
        <a:lnSpc>
          <a:spcPct val="100000"/>
        </a:lnSpc>
        <a:spcBef>
          <a:spcPct val="20000"/>
        </a:spcBef>
        <a:buClr>
          <a:schemeClr val="accent3"/>
        </a:buClr>
        <a:buFont typeface="Wingdings 2" panose="05020102010507070707"/>
        <a:buChar char=""/>
        <a:defRPr kumimoji="0" sz="2000" kern="1200">
          <a:solidFill>
            <a:schemeClr val="tx1"/>
          </a:solidFill>
          <a:latin typeface="+mn-lt"/>
          <a:ea typeface="+mn-ea"/>
          <a:cs typeface="+mn-cs"/>
        </a:defRPr>
      </a:lvl4pPr>
      <a:lvl5pPr marL="1298575" indent="-182880" algn="l" rtl="0" eaLnBrk="1" latinLnBrk="0" hangingPunct="1">
        <a:lnSpc>
          <a:spcPct val="100000"/>
        </a:lnSpc>
        <a:spcBef>
          <a:spcPct val="20000"/>
        </a:spcBef>
        <a:buClr>
          <a:schemeClr val="accent4"/>
        </a:buClr>
        <a:buFont typeface="Wingdings 2" panose="05020102010507070707"/>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D071F-44DD-4E17-8AAE-C9598CDB325E}" type="datetime1">
              <a:rPr lang="en-US" smtClean="0"/>
              <a:t>20-Aug-24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C8539-6EC4-49AE-8406-72C02329D98B}" type="datetime1">
              <a:rPr lang="en-US" smtClean="0">
                <a:solidFill>
                  <a:prstClr val="black">
                    <a:tint val="75000"/>
                  </a:prstClr>
                </a:solidFill>
              </a:rPr>
              <a:t>20-Aug-24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55EB2-1E6F-424A-BF94-2DFCA28FDA12}" type="datetime1">
              <a:rPr lang="en-US" smtClean="0"/>
              <a:t>20-Aug-24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LCfwsW_crEU"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g3yTRR1nG-c" TargetMode="Externa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6.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d7zXYCxUKn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3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GIF"/></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4.xml"/><Relationship Id="rId18" Type="http://schemas.openxmlformats.org/officeDocument/2006/relationships/image" Target="../media/image41.png"/><Relationship Id="rId26" Type="http://schemas.openxmlformats.org/officeDocument/2006/relationships/image" Target="../media/image45.png"/><Relationship Id="rId39" Type="http://schemas.openxmlformats.org/officeDocument/2006/relationships/image" Target="../media/image52.png"/><Relationship Id="rId3" Type="http://schemas.openxmlformats.org/officeDocument/2006/relationships/image" Target="../media/image33.jpeg"/><Relationship Id="rId21" Type="http://schemas.openxmlformats.org/officeDocument/2006/relationships/slide" Target="slide5.xml"/><Relationship Id="rId34" Type="http://schemas.openxmlformats.org/officeDocument/2006/relationships/slide" Target="slide59.xml"/><Relationship Id="rId42" Type="http://schemas.openxmlformats.org/officeDocument/2006/relationships/slide" Target="slide61.xml"/><Relationship Id="rId7" Type="http://schemas.openxmlformats.org/officeDocument/2006/relationships/slide" Target="slide66.xml"/><Relationship Id="rId12" Type="http://schemas.openxmlformats.org/officeDocument/2006/relationships/image" Target="../media/image38.png"/><Relationship Id="rId17" Type="http://schemas.openxmlformats.org/officeDocument/2006/relationships/slide" Target="slide47.xml"/><Relationship Id="rId25" Type="http://schemas.openxmlformats.org/officeDocument/2006/relationships/slide" Target="slide39.xml"/><Relationship Id="rId33" Type="http://schemas.openxmlformats.org/officeDocument/2006/relationships/image" Target="../media/image49.png"/><Relationship Id="rId38" Type="http://schemas.openxmlformats.org/officeDocument/2006/relationships/slide" Target="slide60.xml"/><Relationship Id="rId2" Type="http://schemas.openxmlformats.org/officeDocument/2006/relationships/image" Target="../media/image32.jpeg"/><Relationship Id="rId16" Type="http://schemas.openxmlformats.org/officeDocument/2006/relationships/image" Target="../media/image40.png"/><Relationship Id="rId20" Type="http://schemas.openxmlformats.org/officeDocument/2006/relationships/image" Target="../media/image42.png"/><Relationship Id="rId29" Type="http://schemas.openxmlformats.org/officeDocument/2006/relationships/image" Target="../media/image47.png"/><Relationship Id="rId41" Type="http://schemas.openxmlformats.org/officeDocument/2006/relationships/image" Target="../media/image53.png"/><Relationship Id="rId1" Type="http://schemas.openxmlformats.org/officeDocument/2006/relationships/slideLayout" Target="../slideLayouts/slideLayout51.xml"/><Relationship Id="rId6" Type="http://schemas.openxmlformats.org/officeDocument/2006/relationships/image" Target="../media/image35.png"/><Relationship Id="rId11" Type="http://schemas.openxmlformats.org/officeDocument/2006/relationships/slide" Target="slide65.xml"/><Relationship Id="rId24" Type="http://schemas.openxmlformats.org/officeDocument/2006/relationships/image" Target="../media/image44.png"/><Relationship Id="rId32" Type="http://schemas.openxmlformats.org/officeDocument/2006/relationships/slide" Target="slide2.xml"/><Relationship Id="rId37" Type="http://schemas.openxmlformats.org/officeDocument/2006/relationships/image" Target="../media/image51.png"/><Relationship Id="rId40" Type="http://schemas.openxmlformats.org/officeDocument/2006/relationships/slide" Target="slide72.xml"/><Relationship Id="rId5" Type="http://schemas.openxmlformats.org/officeDocument/2006/relationships/slide" Target="slide50.xml"/><Relationship Id="rId15" Type="http://schemas.openxmlformats.org/officeDocument/2006/relationships/slide" Target="slide64.xml"/><Relationship Id="rId23" Type="http://schemas.openxmlformats.org/officeDocument/2006/relationships/slide" Target="slide62.xml"/><Relationship Id="rId28" Type="http://schemas.openxmlformats.org/officeDocument/2006/relationships/image" Target="../media/image46.png"/><Relationship Id="rId36" Type="http://schemas.openxmlformats.org/officeDocument/2006/relationships/slide" Target="slide1.xml"/><Relationship Id="rId10" Type="http://schemas.openxmlformats.org/officeDocument/2006/relationships/image" Target="../media/image37.png"/><Relationship Id="rId19" Type="http://schemas.openxmlformats.org/officeDocument/2006/relationships/slide" Target="slide63.xml"/><Relationship Id="rId31" Type="http://schemas.openxmlformats.org/officeDocument/2006/relationships/image" Target="../media/image48.png"/><Relationship Id="rId4" Type="http://schemas.openxmlformats.org/officeDocument/2006/relationships/image" Target="../media/image34.GIF"/><Relationship Id="rId9" Type="http://schemas.openxmlformats.org/officeDocument/2006/relationships/slide" Target="slide6.xml"/><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slide" Target="slide57.xml"/><Relationship Id="rId30" Type="http://schemas.openxmlformats.org/officeDocument/2006/relationships/slide" Target="slide58.xml"/><Relationship Id="rId35" Type="http://schemas.openxmlformats.org/officeDocument/2006/relationships/image" Target="../media/image50.png"/><Relationship Id="rId43"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0.GIF"/><Relationship Id="rId17"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3.wav"/><Relationship Id="rId9" Type="http://schemas.openxmlformats.org/officeDocument/2006/relationships/image" Target="../media/image58.jpeg"/><Relationship Id="rId14" Type="http://schemas.openxmlformats.org/officeDocument/2006/relationships/image" Target="../media/image62.GIF"/></Relationships>
</file>

<file path=ppt/slides/_rels/slide5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6.wav"/><Relationship Id="rId3" Type="http://schemas.openxmlformats.org/officeDocument/2006/relationships/audio" Target="../media/audio4.wav"/><Relationship Id="rId7" Type="http://schemas.openxmlformats.org/officeDocument/2006/relationships/image" Target="../media/image65.png"/><Relationship Id="rId12" Type="http://schemas.openxmlformats.org/officeDocument/2006/relationships/image" Target="../media/image60.GIF"/><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59.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6.jpeg"/><Relationship Id="rId12" Type="http://schemas.openxmlformats.org/officeDocument/2006/relationships/image" Target="../media/image60.GIF"/><Relationship Id="rId17"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7.jpeg"/><Relationship Id="rId12" Type="http://schemas.openxmlformats.org/officeDocument/2006/relationships/image" Target="../media/image60.GIF"/><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1.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8.jpeg"/><Relationship Id="rId12" Type="http://schemas.openxmlformats.org/officeDocument/2006/relationships/image" Target="../media/image60.GIF"/><Relationship Id="rId17" Type="http://schemas.openxmlformats.org/officeDocument/2006/relationships/image" Target="../media/image54.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2.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69.jpeg"/><Relationship Id="rId12" Type="http://schemas.openxmlformats.org/officeDocument/2006/relationships/image" Target="../media/image60.GIF"/><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3.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70.jpeg"/><Relationship Id="rId12" Type="http://schemas.openxmlformats.org/officeDocument/2006/relationships/image" Target="../media/image60.GIF"/><Relationship Id="rId17"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3.wav"/><Relationship Id="rId9" Type="http://schemas.openxmlformats.org/officeDocument/2006/relationships/image" Target="../media/image58.jpeg"/><Relationship Id="rId14" Type="http://schemas.openxmlformats.org/officeDocument/2006/relationships/image" Target="../media/image62.GIF"/></Relationships>
</file>

<file path=ppt/slides/_rels/slide64.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71.jpeg"/><Relationship Id="rId12" Type="http://schemas.openxmlformats.org/officeDocument/2006/relationships/image" Target="../media/image60.GIF"/><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5.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72.jpeg"/><Relationship Id="rId12" Type="http://schemas.openxmlformats.org/officeDocument/2006/relationships/image" Target="../media/image60.GIF"/><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4.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3.wav"/><Relationship Id="rId9" Type="http://schemas.openxmlformats.org/officeDocument/2006/relationships/image" Target="../media/image58.jpeg"/><Relationship Id="rId14" Type="http://schemas.openxmlformats.org/officeDocument/2006/relationships/image" Target="../media/image62.GIF"/></Relationships>
</file>

<file path=ppt/slides/_rels/slide66.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1.GIF"/><Relationship Id="rId1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73.jpeg"/><Relationship Id="rId12" Type="http://schemas.openxmlformats.org/officeDocument/2006/relationships/image" Target="../media/image60.GIF"/><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51.xml"/><Relationship Id="rId6" Type="http://schemas.openxmlformats.org/officeDocument/2006/relationships/image" Target="../media/image55.png"/><Relationship Id="rId11" Type="http://schemas.openxmlformats.org/officeDocument/2006/relationships/image" Target="../media/image59.GIF"/><Relationship Id="rId5" Type="http://schemas.openxmlformats.org/officeDocument/2006/relationships/audio" Target="../media/audio3.wav"/><Relationship Id="rId15" Type="http://schemas.openxmlformats.org/officeDocument/2006/relationships/image" Target="../media/image63.GIF"/><Relationship Id="rId10" Type="http://schemas.openxmlformats.org/officeDocument/2006/relationships/slide" Target="slide56.xml"/><Relationship Id="rId4" Type="http://schemas.openxmlformats.org/officeDocument/2006/relationships/audio" Target="../media/audio2.wav"/><Relationship Id="rId9" Type="http://schemas.openxmlformats.org/officeDocument/2006/relationships/image" Target="../media/image58.jpeg"/><Relationship Id="rId14" Type="http://schemas.openxmlformats.org/officeDocument/2006/relationships/image" Target="../media/image62.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Ô HÌNH BỘ CHỮ WELCOME - MOHINH-CHU-WELC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708660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3200402"/>
            <a:ext cx="8079267" cy="1323439"/>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rPr>
              <a:t>CHÀO MỪNG QUÝ THẦY CÔ VÀ CÁC EM HỌC SINH</a:t>
            </a:r>
            <a:endParaRPr lang="en-US" sz="4000" b="1" cap="none" spc="0" dirty="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095" y="4510089"/>
            <a:ext cx="326707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8382000" y="6324600"/>
            <a:ext cx="512638" cy="365125"/>
          </a:xfrm>
        </p:spPr>
        <p:txBody>
          <a:bodyPr/>
          <a:lstStyle/>
          <a:p>
            <a:fld id="{FEE2D5B0-BCE1-4548-8A0D-CA791CFCF6A6}" type="slidenum">
              <a:rPr lang="en-US" sz="2400" b="1" smtClean="0">
                <a:solidFill>
                  <a:schemeClr val="tx1"/>
                </a:solidFill>
              </a:rPr>
              <a:t>1</a:t>
            </a:fld>
            <a:endParaRPr lang="en-US" sz="2400" b="1"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
          <p:cNvSpPr txBox="1">
            <a:spLocks/>
          </p:cNvSpPr>
          <p:nvPr/>
        </p:nvSpPr>
        <p:spPr>
          <a:xfrm>
            <a:off x="8382000" y="6324600"/>
            <a:ext cx="7620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57882"/>
            <a:ext cx="5440913"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a:r>
              <a:rPr lang="en-US" sz="3200" b="1" cap="none" spc="0" dirty="0" smtClean="0">
                <a:solidFill>
                  <a:srgbClr val="FF0000"/>
                </a:solidFill>
                <a:effectLst/>
                <a:latin typeface="Arial" panose="020B0604020202020204" pitchFamily="34" charset="0"/>
                <a:cs typeface="Arial" panose="020B0604020202020204" pitchFamily="34" charset="0"/>
              </a:rPr>
              <a:t>2.</a:t>
            </a:r>
            <a:r>
              <a:rPr lang="vi-VN" sz="3200" b="1" dirty="0">
                <a:solidFill>
                  <a:srgbClr val="FF0000"/>
                </a:solidFill>
                <a:latin typeface="Arial" panose="020B0604020202020204" pitchFamily="34" charset="0"/>
                <a:cs typeface="Arial" panose="020B0604020202020204" pitchFamily="34" charset="0"/>
              </a:rPr>
              <a:t> Thận và vai trò của </a:t>
            </a:r>
            <a:r>
              <a:rPr lang="vi-VN" sz="3200" b="1" dirty="0" smtClean="0">
                <a:solidFill>
                  <a:srgbClr val="FF0000"/>
                </a:solidFill>
                <a:latin typeface="Arial" panose="020B0604020202020204" pitchFamily="34" charset="0"/>
                <a:cs typeface="Arial" panose="020B0604020202020204" pitchFamily="34" charset="0"/>
              </a:rPr>
              <a:t>thận</a:t>
            </a:r>
            <a:r>
              <a:rPr lang="en-US" sz="3200" b="1" cap="none" spc="0" dirty="0" smtClean="0">
                <a:solidFill>
                  <a:srgbClr val="FF0000"/>
                </a:solidFill>
                <a:effectLst/>
                <a:latin typeface="Arial" panose="020B0604020202020204" pitchFamily="34" charset="0"/>
                <a:cs typeface="Arial" panose="020B0604020202020204" pitchFamily="34" charset="0"/>
              </a:rPr>
              <a:t> </a:t>
            </a:r>
          </a:p>
        </p:txBody>
      </p:sp>
      <p:sp>
        <p:nvSpPr>
          <p:cNvPr id="5" name="TextBox 4"/>
          <p:cNvSpPr txBox="1"/>
          <p:nvPr/>
        </p:nvSpPr>
        <p:spPr>
          <a:xfrm>
            <a:off x="1539357" y="909386"/>
            <a:ext cx="7376044" cy="953135"/>
          </a:xfrm>
          <a:prstGeom prst="rect">
            <a:avLst/>
          </a:prstGeom>
          <a:noFill/>
        </p:spPr>
        <p:txBody>
          <a:bodyPr wrap="square" rtlCol="0">
            <a:spAutoFit/>
          </a:bodyPr>
          <a:lstStyle/>
          <a:p>
            <a:r>
              <a:rPr lang="en-GB" sz="2800" b="1" dirty="0" smtClean="0">
                <a:solidFill>
                  <a:srgbClr val="002060"/>
                </a:solidFill>
                <a:latin typeface="Arial" panose="020B0604020202020204" pitchFamily="34" charset="0"/>
                <a:cs typeface="Arial" panose="020B0604020202020204" pitchFamily="34" charset="0"/>
              </a:rPr>
              <a:t>HS </a:t>
            </a:r>
            <a:r>
              <a:rPr lang="en-GB" sz="2800" b="1" dirty="0" err="1" smtClean="0">
                <a:solidFill>
                  <a:srgbClr val="002060"/>
                </a:solidFill>
                <a:latin typeface="Arial" panose="020B0604020202020204" pitchFamily="34" charset="0"/>
                <a:cs typeface="Arial" panose="020B0604020202020204" pitchFamily="34" charset="0"/>
              </a:rPr>
              <a:t>quan</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sát</a:t>
            </a:r>
            <a:r>
              <a:rPr lang="en-GB" sz="2800" b="1" dirty="0" smtClean="0">
                <a:solidFill>
                  <a:srgbClr val="002060"/>
                </a:solidFill>
                <a:latin typeface="Arial" panose="020B0604020202020204" pitchFamily="34" charset="0"/>
                <a:cs typeface="Arial" panose="020B0604020202020204" pitchFamily="34" charset="0"/>
              </a:rPr>
              <a:t> video </a:t>
            </a:r>
            <a:r>
              <a:rPr lang="en-GB" sz="2800" b="1" dirty="0" smtClean="0">
                <a:solidFill>
                  <a:srgbClr val="002060"/>
                </a:solidFill>
                <a:latin typeface="Arial" panose="020B0604020202020204" pitchFamily="34" charset="0"/>
                <a:cs typeface="Arial" panose="020B0604020202020204" pitchFamily="34" charset="0"/>
                <a:sym typeface="Wingdings 3" panose="05040102010807070707"/>
              </a:rPr>
              <a:t></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bày</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quá</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hình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thành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và</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nước</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tiểu</a:t>
            </a:r>
            <a:r>
              <a:rPr lang="en-GB" sz="2800" b="1" dirty="0">
                <a:solidFill>
                  <a:srgbClr val="002060"/>
                </a:solidFill>
                <a:latin typeface="Arial" panose="020B0604020202020204" pitchFamily="34" charset="0"/>
                <a:cs typeface="Arial" panose="020B0604020202020204" pitchFamily="34" charset="0"/>
              </a:rPr>
              <a:t> </a:t>
            </a:r>
            <a:r>
              <a:rPr lang="en-GB" sz="2800" b="1" dirty="0" smtClean="0">
                <a:solidFill>
                  <a:srgbClr val="002060"/>
                </a:solidFill>
                <a:latin typeface="Arial" panose="020B0604020202020204" pitchFamily="34" charset="0"/>
                <a:cs typeface="Arial" panose="020B0604020202020204" pitchFamily="34" charset="0"/>
              </a:rPr>
              <a:t>ở </a:t>
            </a:r>
            <a:r>
              <a:rPr lang="en-GB" sz="2800" b="1" dirty="0" err="1" smtClean="0">
                <a:solidFill>
                  <a:srgbClr val="002060"/>
                </a:solidFill>
                <a:latin typeface="Arial" panose="020B0604020202020204" pitchFamily="34" charset="0"/>
                <a:cs typeface="Arial" panose="020B0604020202020204" pitchFamily="34" charset="0"/>
              </a:rPr>
              <a:t>thận</a:t>
            </a:r>
            <a:r>
              <a:rPr lang="en-GB" sz="2800" b="1" dirty="0" smtClean="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2590800" y="1981200"/>
            <a:ext cx="5257800" cy="646331"/>
          </a:xfrm>
          <a:prstGeom prst="rect">
            <a:avLst/>
          </a:prstGeom>
        </p:spPr>
        <p:txBody>
          <a:bodyPr wrap="square">
            <a:spAutoFit/>
          </a:bodyPr>
          <a:lstStyle/>
          <a:p>
            <a:r>
              <a:rPr lang="en-US" dirty="0">
                <a:hlinkClick r:id="rId2"/>
              </a:rPr>
              <a:t>https://</a:t>
            </a:r>
            <a:r>
              <a:rPr lang="en-US" dirty="0" smtClean="0">
                <a:hlinkClick r:id="rId2"/>
              </a:rPr>
              <a:t>www.youtube.com/watch?v=LCfwsW_crEU</a:t>
            </a:r>
            <a:endParaRPr lang="en-US" dirty="0" smtClean="0"/>
          </a:p>
          <a:p>
            <a:endParaRPr lang="en-US" dirty="0"/>
          </a:p>
        </p:txBody>
      </p:sp>
      <p:sp>
        <p:nvSpPr>
          <p:cNvPr id="3" name="Slide Number Placeholder 2"/>
          <p:cNvSpPr>
            <a:spLocks noGrp="1"/>
          </p:cNvSpPr>
          <p:nvPr>
            <p:ph type="sldNum" sz="quarter" idx="12"/>
          </p:nvPr>
        </p:nvSpPr>
        <p:spPr/>
        <p:txBody>
          <a:bodyPr/>
          <a:lstStyle/>
          <a:p>
            <a:fld id="{FEE2D5B0-BCE1-4548-8A0D-CA791CFCF6A6}" type="slidenum">
              <a:rPr lang="en-US" sz="2000" b="1" smtClean="0">
                <a:solidFill>
                  <a:schemeClr val="tx1"/>
                </a:solidFill>
              </a:rPr>
              <a:t>11</a:t>
            </a:fld>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1140" y="5081"/>
            <a:ext cx="4980940" cy="6852922"/>
          </a:xfrm>
          <a:prstGeom prst="rect">
            <a:avLst/>
          </a:prstGeo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wrap="square">
            <a:noAutofit/>
          </a:bodyPr>
          <a:lstStyle/>
          <a:p>
            <a:pPr algn="just">
              <a:spcAft>
                <a:spcPts val="0"/>
              </a:spcAft>
              <a:defRPr/>
            </a:pPr>
            <a:r>
              <a:rPr lang="vi-VN"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Quá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trình hình thành và bài tiết nước tiểu gồm bốn giai đoạn:</a:t>
            </a:r>
            <a:endPar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1: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Lọc máu ở cầu thận để tạo thành nước tiểu </a:t>
            </a:r>
            <a:r>
              <a:rPr lang="vi-VN"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đầu</a:t>
            </a:r>
            <a:r>
              <a:rPr lang="en-GB"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2: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Tái hấp thu các chất cần thiết cho cơ thể.</a:t>
            </a:r>
            <a:endParaRPr lang="en-US" sz="2800" b="1"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3: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Tiết các ion thừa, chất độc hại vào dịch lọc hình thành nước tiểu chính thức.</a:t>
            </a:r>
            <a:endParaRPr lang="en-US" sz="2800" b="1"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Giai</a:t>
            </a:r>
            <a:r>
              <a:rPr lang="en-SG" sz="28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SG" sz="28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đoạn</a:t>
            </a:r>
            <a:r>
              <a:rPr lang="en-SG"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4: </a:t>
            </a:r>
            <a:r>
              <a:rPr lang="vi-VN"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Nước tiểu theo ống dẫn nước tiểu xuống bàng quang để thải ra ngoài.</a:t>
            </a:r>
            <a:endParaRPr lang="en-US" sz="2800" b="1"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spcAft>
                <a:spcPts val="0"/>
              </a:spcAft>
              <a:defRPr/>
            </a:pPr>
            <a:r>
              <a:rPr lang="en-SG"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4765"/>
            <a:ext cx="417036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z="2000" b="1" smtClean="0">
                <a:solidFill>
                  <a:schemeClr val="tx1"/>
                </a:solidFill>
              </a:rPr>
              <a:t>12</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417195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ardrop 3"/>
          <p:cNvSpPr/>
          <p:nvPr/>
        </p:nvSpPr>
        <p:spPr>
          <a:xfrm>
            <a:off x="4190365" y="76200"/>
            <a:ext cx="4466590" cy="2286000"/>
          </a:xfrm>
          <a:prstGeom prst="teardrop">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dirty="0">
                <a:solidFill>
                  <a:srgbClr val="3333CC"/>
                </a:solidFill>
                <a:latin typeface="Arial" panose="020B0604020202020204" pitchFamily="34" charset="0"/>
                <a:ea typeface="Arial" panose="020B0604020202020204" pitchFamily="34" charset="0"/>
                <a:cs typeface="Arial" panose="020B0604020202020204" pitchFamily="34" charset="0"/>
              </a:rPr>
              <a:t>Nếu thận không hoạt động thì sẽ gây hậu quả gì đối với cơ thể?</a:t>
            </a:r>
            <a:endParaRPr lang="en-US" sz="2800" b="1" dirty="0">
              <a:solidFill>
                <a:srgbClr val="3333CC"/>
              </a:solidFill>
              <a:latin typeface="Arial" panose="020B0604020202020204" pitchFamily="34" charset="0"/>
              <a:cs typeface="Arial" panose="020B0604020202020204" pitchFamily="34" charset="0"/>
            </a:endParaRPr>
          </a:p>
        </p:txBody>
      </p:sp>
      <p:sp>
        <p:nvSpPr>
          <p:cNvPr id="6" name="Down Arrow 5"/>
          <p:cNvSpPr/>
          <p:nvPr/>
        </p:nvSpPr>
        <p:spPr>
          <a:xfrm>
            <a:off x="6019800" y="2438573"/>
            <a:ext cx="838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19601" y="2819400"/>
            <a:ext cx="4689764" cy="3969385"/>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en-GB" sz="2800" b="1" dirty="0" smtClean="0">
                <a:solidFill>
                  <a:schemeClr val="bg1"/>
                </a:solidFill>
                <a:latin typeface="Arial" panose="020B0604020202020204" pitchFamily="34" charset="0"/>
                <a:cs typeface="Arial" panose="020B0604020202020204" pitchFamily="34" charset="0"/>
              </a:rPr>
              <a:t>T</a:t>
            </a:r>
            <a:r>
              <a:rPr lang="vi-VN" sz="2800" b="1" dirty="0" smtClean="0">
                <a:solidFill>
                  <a:schemeClr val="bg1"/>
                </a:solidFill>
                <a:latin typeface="Arial" panose="020B0604020202020204" pitchFamily="34" charset="0"/>
                <a:cs typeface="Arial" panose="020B0604020202020204" pitchFamily="34" charset="0"/>
              </a:rPr>
              <a:t>hể </a:t>
            </a:r>
            <a:r>
              <a:rPr lang="vi-VN" sz="2800" b="1" dirty="0">
                <a:solidFill>
                  <a:schemeClr val="bg1"/>
                </a:solidFill>
                <a:latin typeface="Arial" panose="020B0604020202020204" pitchFamily="34" charset="0"/>
                <a:cs typeface="Arial" panose="020B0604020202020204" pitchFamily="34" charset="0"/>
              </a:rPr>
              <a:t>tích và thành phần của dịch ngoại bào mất đi sự ổn </a:t>
            </a:r>
            <a:r>
              <a:rPr lang="vi-VN" sz="2800" b="1" dirty="0" smtClean="0">
                <a:solidFill>
                  <a:schemeClr val="bg1"/>
                </a:solidFill>
                <a:latin typeface="Arial" panose="020B0604020202020204" pitchFamily="34" charset="0"/>
                <a:cs typeface="Arial" panose="020B0604020202020204" pitchFamily="34" charset="0"/>
              </a:rPr>
              <a:t>định</a:t>
            </a:r>
            <a:r>
              <a:rPr lang="en-GB" sz="2800" b="1" dirty="0" smtClean="0">
                <a:solidFill>
                  <a:schemeClr val="bg1"/>
                </a:solidFill>
                <a:latin typeface="Arial" panose="020B0604020202020204" pitchFamily="34" charset="0"/>
                <a:cs typeface="Arial" panose="020B0604020202020204" pitchFamily="34" charset="0"/>
              </a:rPr>
              <a:t>. </a:t>
            </a:r>
            <a:r>
              <a:rPr lang="vi-VN" sz="2800" b="1" dirty="0">
                <a:solidFill>
                  <a:schemeClr val="bg1"/>
                </a:solidFill>
                <a:latin typeface="Arial" panose="020B0604020202020204" pitchFamily="34" charset="0"/>
                <a:cs typeface="Arial" panose="020B0604020202020204" pitchFamily="34" charset="0"/>
              </a:rPr>
              <a:t>Biến chứng có thể xảy </a:t>
            </a:r>
            <a:r>
              <a:rPr lang="vi-VN" sz="2800" b="1" dirty="0" smtClean="0">
                <a:solidFill>
                  <a:schemeClr val="bg1"/>
                </a:solidFill>
                <a:latin typeface="Arial" panose="020B0604020202020204" pitchFamily="34" charset="0"/>
                <a:cs typeface="Arial" panose="020B0604020202020204" pitchFamily="34" charset="0"/>
              </a:rPr>
              <a:t>ra</a:t>
            </a:r>
            <a:r>
              <a:rPr lang="en-GB" sz="2800" b="1" dirty="0" smtClean="0">
                <a:solidFill>
                  <a:schemeClr val="bg1"/>
                </a:solidFill>
                <a:latin typeface="Arial" panose="020B0604020202020204" pitchFamily="34" charset="0"/>
                <a:cs typeface="Arial" panose="020B0604020202020204" pitchFamily="34" charset="0"/>
              </a:rPr>
              <a:t>:</a:t>
            </a:r>
            <a:r>
              <a:rPr lang="vi-VN" sz="2800" b="1" dirty="0">
                <a:solidFill>
                  <a:schemeClr val="bg1"/>
                </a:solidFill>
                <a:latin typeface="Arial" panose="020B0604020202020204" pitchFamily="34" charset="0"/>
                <a:cs typeface="Arial" panose="020B0604020202020204" pitchFamily="34" charset="0"/>
              </a:rPr>
              <a:t> Giữ nước, có thể dẫn đến phù ở tay và chân, tăng huyết áp, phù phổi cấp, tăng kali </a:t>
            </a:r>
            <a:r>
              <a:rPr lang="vi-VN" sz="2800" b="1" dirty="0" smtClean="0">
                <a:solidFill>
                  <a:schemeClr val="bg1"/>
                </a:solidFill>
                <a:latin typeface="Arial" panose="020B0604020202020204" pitchFamily="34" charset="0"/>
                <a:cs typeface="Arial" panose="020B0604020202020204" pitchFamily="34" charset="0"/>
              </a:rPr>
              <a:t>máu</a:t>
            </a:r>
            <a:r>
              <a:rPr lang="en-GB" sz="2800" b="1" dirty="0" smtClean="0">
                <a:solidFill>
                  <a:schemeClr val="bg1"/>
                </a:solidFill>
                <a:latin typeface="Arial" panose="020B0604020202020204" pitchFamily="34" charset="0"/>
                <a:cs typeface="Arial" panose="020B0604020202020204" pitchFamily="34" charset="0"/>
              </a:rPr>
              <a:t>…</a:t>
            </a:r>
            <a:r>
              <a:rPr lang="vi-VN" sz="2800" b="1" dirty="0">
                <a:solidFill>
                  <a:schemeClr val="bg1"/>
                </a:solidFill>
                <a:latin typeface="Arial" panose="020B0604020202020204" pitchFamily="34" charset="0"/>
                <a:cs typeface="Arial" panose="020B0604020202020204" pitchFamily="34" charset="0"/>
              </a:rPr>
              <a:t> có khả năng gây tử vong</a:t>
            </a:r>
            <a:endParaRPr lang="en-US" sz="28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458200" y="6305550"/>
            <a:ext cx="612648" cy="476250"/>
          </a:xfrm>
        </p:spPr>
        <p:txBody>
          <a:bodyPr/>
          <a:lstStyle/>
          <a:p>
            <a:fld id="{FEE2D5B0-BCE1-4548-8A0D-CA791CFCF6A6}" type="slidenum">
              <a:rPr lang="en-US" sz="2000" b="1" smtClean="0">
                <a:solidFill>
                  <a:schemeClr val="tx1">
                    <a:lumMod val="50000"/>
                    <a:lumOff val="50000"/>
                  </a:schemeClr>
                </a:solidFill>
              </a:rPr>
              <a:t>13</a:t>
            </a:fld>
            <a:endParaRPr lang="en-US" sz="2000" b="1"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57882"/>
            <a:ext cx="5440913"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a:r>
              <a:rPr lang="en-US" sz="3200" b="1" cap="none" spc="0" dirty="0" smtClean="0">
                <a:solidFill>
                  <a:srgbClr val="FF0000"/>
                </a:solidFill>
                <a:effectLst/>
                <a:latin typeface="Arial" panose="020B0604020202020204" pitchFamily="34" charset="0"/>
                <a:cs typeface="Arial" panose="020B0604020202020204" pitchFamily="34" charset="0"/>
              </a:rPr>
              <a:t>2.</a:t>
            </a:r>
            <a:r>
              <a:rPr lang="vi-VN" sz="3200" b="1" dirty="0">
                <a:solidFill>
                  <a:srgbClr val="FF0000"/>
                </a:solidFill>
                <a:latin typeface="Arial" panose="020B0604020202020204" pitchFamily="34" charset="0"/>
                <a:cs typeface="Arial" panose="020B0604020202020204" pitchFamily="34" charset="0"/>
              </a:rPr>
              <a:t> Thận và vai trò của </a:t>
            </a:r>
            <a:r>
              <a:rPr lang="vi-VN" sz="3200" b="1" dirty="0" smtClean="0">
                <a:solidFill>
                  <a:srgbClr val="FF0000"/>
                </a:solidFill>
                <a:latin typeface="Arial" panose="020B0604020202020204" pitchFamily="34" charset="0"/>
                <a:cs typeface="Arial" panose="020B0604020202020204" pitchFamily="34" charset="0"/>
              </a:rPr>
              <a:t>thận</a:t>
            </a:r>
            <a:r>
              <a:rPr lang="en-US" sz="3200" b="1" cap="none" spc="0" dirty="0" smtClean="0">
                <a:solidFill>
                  <a:srgbClr val="FF0000"/>
                </a:solidFill>
                <a:effectLst/>
                <a:latin typeface="Arial" panose="020B0604020202020204" pitchFamily="34" charset="0"/>
                <a:cs typeface="Arial" panose="020B0604020202020204" pitchFamily="34" charset="0"/>
              </a:rPr>
              <a:t> </a:t>
            </a:r>
            <a:endParaRPr lang="en-US" sz="3200" b="1" cap="none" spc="0" dirty="0">
              <a:solidFill>
                <a:srgbClr val="FF0000"/>
              </a:solidFill>
              <a:effectLst/>
              <a:latin typeface="Arial" panose="020B0604020202020204" pitchFamily="34" charset="0"/>
              <a:cs typeface="Arial" panose="020B0604020202020204" pitchFamily="34" charset="0"/>
            </a:endParaRPr>
          </a:p>
        </p:txBody>
      </p:sp>
      <p:sp>
        <p:nvSpPr>
          <p:cNvPr id="5" name="WordArt 6"/>
          <p:cNvSpPr>
            <a:spLocks noChangeArrowheads="1" noChangeShapeType="1" noTextEdit="1"/>
          </p:cNvSpPr>
          <p:nvPr/>
        </p:nvSpPr>
        <p:spPr bwMode="auto">
          <a:xfrm rot="-5400000">
            <a:off x="-1270000" y="403860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2" name="Snip Diagonal Corner Rectangle 1"/>
          <p:cNvSpPr/>
          <p:nvPr/>
        </p:nvSpPr>
        <p:spPr>
          <a:xfrm>
            <a:off x="1371600" y="685800"/>
            <a:ext cx="1981200" cy="990600"/>
          </a:xfrm>
          <a:prstGeom prst="snip2DiagRect">
            <a:avLst/>
          </a:prstGeom>
          <a:solidFill>
            <a:srgbClr val="00206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800" b="1" dirty="0" err="1" smtClean="0">
                <a:latin typeface="Arial" panose="020B0604020202020204" pitchFamily="34" charset="0"/>
                <a:cs typeface="Arial" panose="020B0604020202020204" pitchFamily="34" charset="0"/>
              </a:rPr>
              <a:t>Cấu</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tạo</a:t>
            </a:r>
            <a:endParaRPr lang="en-US" sz="2800" b="1" dirty="0">
              <a:latin typeface="Arial" panose="020B0604020202020204" pitchFamily="34" charset="0"/>
              <a:cs typeface="Arial" panose="020B0604020202020204" pitchFamily="34" charset="0"/>
            </a:endParaRPr>
          </a:p>
        </p:txBody>
      </p:sp>
      <p:sp>
        <p:nvSpPr>
          <p:cNvPr id="6" name="Snip Diagonal Corner Rectangle 5"/>
          <p:cNvSpPr/>
          <p:nvPr/>
        </p:nvSpPr>
        <p:spPr>
          <a:xfrm>
            <a:off x="3874886" y="685800"/>
            <a:ext cx="1981200" cy="990600"/>
          </a:xfrm>
          <a:prstGeom prst="snip2DiagRect">
            <a:avLst/>
          </a:prstGeom>
          <a:solidFill>
            <a:srgbClr val="00206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800" b="1" dirty="0" err="1" smtClean="0">
                <a:latin typeface="Arial" panose="020B0604020202020204" pitchFamily="34" charset="0"/>
                <a:cs typeface="Arial" panose="020B0604020202020204" pitchFamily="34" charset="0"/>
              </a:rPr>
              <a:t>Vai</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trò</a:t>
            </a:r>
            <a:endParaRPr lang="en-US" sz="2800" b="1" dirty="0">
              <a:latin typeface="Arial" panose="020B0604020202020204" pitchFamily="34" charset="0"/>
              <a:cs typeface="Arial" panose="020B0604020202020204" pitchFamily="34" charset="0"/>
            </a:endParaRPr>
          </a:p>
        </p:txBody>
      </p:sp>
      <p:sp>
        <p:nvSpPr>
          <p:cNvPr id="7" name="Snip Diagonal Corner Rectangle 6"/>
          <p:cNvSpPr/>
          <p:nvPr/>
        </p:nvSpPr>
        <p:spPr>
          <a:xfrm>
            <a:off x="6720955" y="685800"/>
            <a:ext cx="1981200" cy="990600"/>
          </a:xfrm>
          <a:prstGeom prst="snip2DiagRect">
            <a:avLst/>
          </a:prstGeom>
          <a:solidFill>
            <a:srgbClr val="00206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800" b="1" dirty="0" err="1" smtClean="0">
                <a:latin typeface="Arial" panose="020B0604020202020204" pitchFamily="34" charset="0"/>
                <a:cs typeface="Arial" panose="020B0604020202020204" pitchFamily="34" charset="0"/>
              </a:rPr>
              <a:t>Quá</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trình</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bài</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tiết</a:t>
            </a:r>
            <a:endParaRPr lang="en-US" sz="2800" b="1" dirty="0">
              <a:latin typeface="Arial" panose="020B0604020202020204" pitchFamily="34" charset="0"/>
              <a:cs typeface="Arial" panose="020B0604020202020204" pitchFamily="34" charset="0"/>
            </a:endParaRPr>
          </a:p>
        </p:txBody>
      </p:sp>
      <p:sp>
        <p:nvSpPr>
          <p:cNvPr id="3" name="Plaque 2"/>
          <p:cNvSpPr/>
          <p:nvPr/>
        </p:nvSpPr>
        <p:spPr>
          <a:xfrm>
            <a:off x="6096001" y="1828800"/>
            <a:ext cx="3047999" cy="114300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L</a:t>
            </a:r>
            <a:r>
              <a:rPr lang="vi-VN" sz="2800" b="1" dirty="0" smtClean="0">
                <a:latin typeface="Arial" panose="020B0604020202020204" pitchFamily="34" charset="0"/>
                <a:cs typeface="Arial" panose="020B0604020202020204" pitchFamily="34" charset="0"/>
              </a:rPr>
              <a:t>ọc </a:t>
            </a:r>
            <a:r>
              <a:rPr lang="vi-VN" sz="2800" b="1" dirty="0">
                <a:latin typeface="Arial" panose="020B0604020202020204" pitchFamily="34" charset="0"/>
                <a:cs typeface="Arial" panose="020B0604020202020204" pitchFamily="34" charset="0"/>
              </a:rPr>
              <a:t>máu</a:t>
            </a:r>
            <a:endParaRPr lang="en-US" sz="2800" b="1" dirty="0">
              <a:latin typeface="Arial" panose="020B0604020202020204" pitchFamily="34" charset="0"/>
              <a:cs typeface="Arial" panose="020B0604020202020204" pitchFamily="34" charset="0"/>
            </a:endParaRPr>
          </a:p>
        </p:txBody>
      </p:sp>
      <p:sp>
        <p:nvSpPr>
          <p:cNvPr id="8" name="Plaque 7"/>
          <p:cNvSpPr/>
          <p:nvPr/>
        </p:nvSpPr>
        <p:spPr>
          <a:xfrm>
            <a:off x="6089073" y="3048000"/>
            <a:ext cx="3047999" cy="114300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T</a:t>
            </a:r>
            <a:r>
              <a:rPr lang="vi-VN" sz="2800" b="1" dirty="0" smtClean="0">
                <a:latin typeface="Arial" panose="020B0604020202020204" pitchFamily="34" charset="0"/>
                <a:cs typeface="Arial" panose="020B0604020202020204" pitchFamily="34" charset="0"/>
              </a:rPr>
              <a:t>ái </a:t>
            </a:r>
            <a:r>
              <a:rPr lang="vi-VN" sz="2800" b="1" dirty="0">
                <a:latin typeface="Arial" panose="020B0604020202020204" pitchFamily="34" charset="0"/>
                <a:cs typeface="Arial" panose="020B0604020202020204" pitchFamily="34" charset="0"/>
              </a:rPr>
              <a:t>hấp thu các chất </a:t>
            </a:r>
            <a:r>
              <a:rPr lang="vi-VN" sz="2800" b="1" dirty="0" smtClean="0">
                <a:latin typeface="Arial" panose="020B0604020202020204" pitchFamily="34" charset="0"/>
                <a:cs typeface="Arial" panose="020B0604020202020204" pitchFamily="34" charset="0"/>
              </a:rPr>
              <a:t>c</a:t>
            </a:r>
            <a:r>
              <a:rPr lang="en-GB" sz="2800" b="1" dirty="0" smtClean="0">
                <a:latin typeface="Arial" panose="020B0604020202020204" pitchFamily="34" charset="0"/>
                <a:cs typeface="Arial" panose="020B0604020202020204" pitchFamily="34" charset="0"/>
              </a:rPr>
              <a:t>ầ</a:t>
            </a:r>
            <a:r>
              <a:rPr lang="vi-VN" sz="2800" b="1" dirty="0" smtClean="0">
                <a:latin typeface="Arial" panose="020B0604020202020204" pitchFamily="34" charset="0"/>
                <a:cs typeface="Arial" panose="020B0604020202020204" pitchFamily="34" charset="0"/>
              </a:rPr>
              <a:t>n </a:t>
            </a:r>
            <a:r>
              <a:rPr lang="vi-VN" sz="2800" b="1" dirty="0">
                <a:latin typeface="Arial" panose="020B0604020202020204" pitchFamily="34" charset="0"/>
                <a:cs typeface="Arial" panose="020B0604020202020204" pitchFamily="34" charset="0"/>
              </a:rPr>
              <a:t>thiết</a:t>
            </a:r>
            <a:endParaRPr lang="en-US" sz="2800" b="1" dirty="0">
              <a:latin typeface="Arial" panose="020B0604020202020204" pitchFamily="34" charset="0"/>
              <a:cs typeface="Arial" panose="020B0604020202020204" pitchFamily="34" charset="0"/>
            </a:endParaRPr>
          </a:p>
        </p:txBody>
      </p:sp>
      <p:sp>
        <p:nvSpPr>
          <p:cNvPr id="9" name="Plaque 8"/>
          <p:cNvSpPr/>
          <p:nvPr/>
        </p:nvSpPr>
        <p:spPr>
          <a:xfrm>
            <a:off x="6120765" y="4253230"/>
            <a:ext cx="3048000" cy="123317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T</a:t>
            </a:r>
            <a:r>
              <a:rPr lang="vi-VN" sz="2800" b="1" dirty="0" smtClean="0">
                <a:latin typeface="Arial" panose="020B0604020202020204" pitchFamily="34" charset="0"/>
                <a:cs typeface="Arial" panose="020B0604020202020204" pitchFamily="34" charset="0"/>
              </a:rPr>
              <a:t>iết </a:t>
            </a:r>
            <a:r>
              <a:rPr lang="vi-VN" sz="2800" b="1" dirty="0">
                <a:latin typeface="Arial" panose="020B0604020202020204" pitchFamily="34" charset="0"/>
                <a:cs typeface="Arial" panose="020B0604020202020204" pitchFamily="34" charset="0"/>
              </a:rPr>
              <a:t>các chất</a:t>
            </a:r>
            <a:r>
              <a:rPr lang="en-US" altLang="vi-VN"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độc, chất dư thừa </a:t>
            </a:r>
            <a:endParaRPr lang="en-US" sz="2800" b="1" dirty="0">
              <a:latin typeface="Arial" panose="020B0604020202020204" pitchFamily="34" charset="0"/>
              <a:cs typeface="Arial" panose="020B0604020202020204" pitchFamily="34" charset="0"/>
            </a:endParaRPr>
          </a:p>
        </p:txBody>
      </p:sp>
      <p:sp>
        <p:nvSpPr>
          <p:cNvPr id="10" name="Plaque 9"/>
          <p:cNvSpPr/>
          <p:nvPr/>
        </p:nvSpPr>
        <p:spPr>
          <a:xfrm>
            <a:off x="6065288" y="5562600"/>
            <a:ext cx="3047999" cy="1143000"/>
          </a:xfrm>
          <a:prstGeom prst="plaque">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T</a:t>
            </a:r>
            <a:r>
              <a:rPr lang="vi-VN" sz="2800" b="1" dirty="0" smtClean="0">
                <a:latin typeface="Arial" panose="020B0604020202020204" pitchFamily="34" charset="0"/>
                <a:cs typeface="Arial" panose="020B0604020202020204" pitchFamily="34" charset="0"/>
              </a:rPr>
              <a:t>hải </a:t>
            </a:r>
            <a:r>
              <a:rPr lang="vi-VN" sz="2800" b="1" dirty="0">
                <a:latin typeface="Arial" panose="020B0604020202020204" pitchFamily="34" charset="0"/>
                <a:cs typeface="Arial" panose="020B0604020202020204" pitchFamily="34" charset="0"/>
              </a:rPr>
              <a:t>nước tiểu</a:t>
            </a:r>
            <a:endParaRPr lang="en-US" sz="2800" b="1" dirty="0">
              <a:latin typeface="Arial" panose="020B0604020202020204" pitchFamily="34" charset="0"/>
              <a:cs typeface="Arial" panose="020B0604020202020204" pitchFamily="34" charset="0"/>
            </a:endParaRPr>
          </a:p>
        </p:txBody>
      </p:sp>
      <p:sp>
        <p:nvSpPr>
          <p:cNvPr id="11" name="Snip Diagonal Corner Rectangle 10"/>
          <p:cNvSpPr/>
          <p:nvPr/>
        </p:nvSpPr>
        <p:spPr>
          <a:xfrm>
            <a:off x="3787140" y="1771015"/>
            <a:ext cx="2229485" cy="5010785"/>
          </a:xfrm>
          <a:prstGeom prst="snip2DiagRect">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lvl="0"/>
            <a:r>
              <a:rPr lang="vi-VN" sz="2800" b="1" dirty="0">
                <a:solidFill>
                  <a:schemeClr val="bg1"/>
                </a:solidFill>
                <a:latin typeface="Arial" panose="020B0604020202020204" pitchFamily="34" charset="0"/>
                <a:cs typeface="Arial" panose="020B0604020202020204" pitchFamily="34" charset="0"/>
              </a:rPr>
              <a:t>Thận đóng vai trò quan trọng trong việc bài tiết các chất thải và duy trì cân bằng nội môi.</a:t>
            </a:r>
            <a:endParaRPr lang="en-US" sz="2800" b="1" dirty="0">
              <a:solidFill>
                <a:schemeClr val="bg1"/>
              </a:solidFill>
              <a:latin typeface="Arial" panose="020B0604020202020204" pitchFamily="34" charset="0"/>
              <a:cs typeface="Arial" panose="020B0604020202020204" pitchFamily="34" charset="0"/>
            </a:endParaRPr>
          </a:p>
        </p:txBody>
      </p:sp>
      <p:sp>
        <p:nvSpPr>
          <p:cNvPr id="12" name="Snip Diagonal Corner Rectangle 11"/>
          <p:cNvSpPr/>
          <p:nvPr/>
        </p:nvSpPr>
        <p:spPr>
          <a:xfrm>
            <a:off x="990600" y="1762760"/>
            <a:ext cx="2768600" cy="5095240"/>
          </a:xfrm>
          <a:prstGeom prst="snip2DiagRect">
            <a:avLst/>
          </a:prstGeom>
          <a:solidFill>
            <a:schemeClr val="tx1"/>
          </a:solidFill>
        </p:spPr>
        <p:style>
          <a:lnRef idx="3">
            <a:schemeClr val="lt1"/>
          </a:lnRef>
          <a:fillRef idx="1">
            <a:schemeClr val="accent4"/>
          </a:fillRef>
          <a:effectRef idx="1">
            <a:schemeClr val="accent4"/>
          </a:effectRef>
          <a:fontRef idx="minor">
            <a:schemeClr val="lt1"/>
          </a:fontRef>
        </p:style>
        <p:txBody>
          <a:bodyPr rtlCol="0" anchor="ctr"/>
          <a:lstStyle/>
          <a:p>
            <a:pPr lvl="0" algn="ctr" defTabSz="889000">
              <a:lnSpc>
                <a:spcPct val="90000"/>
              </a:lnSpc>
              <a:spcBef>
                <a:spcPct val="0"/>
              </a:spcBef>
              <a:spcAft>
                <a:spcPct val="35000"/>
              </a:spcAft>
            </a:pPr>
            <a:r>
              <a:rPr lang="en-US" sz="2800" b="1" dirty="0" err="1" smtClean="0">
                <a:solidFill>
                  <a:schemeClr val="bg1"/>
                </a:solidFill>
                <a:latin typeface="Arial" panose="020B0604020202020204" pitchFamily="34" charset="0"/>
                <a:cs typeface="Arial" panose="020B0604020202020204" pitchFamily="34" charset="0"/>
              </a:rPr>
              <a:t>Mỗi</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khoảng</a:t>
            </a:r>
            <a:r>
              <a:rPr lang="en-US" sz="2800" b="1" dirty="0">
                <a:solidFill>
                  <a:schemeClr val="bg1"/>
                </a:solidFill>
                <a:latin typeface="Arial" panose="020B0604020202020204" pitchFamily="34" charset="0"/>
                <a:cs typeface="Arial" panose="020B0604020202020204" pitchFamily="34" charset="0"/>
              </a:rPr>
              <a:t> 1 </a:t>
            </a:r>
            <a:r>
              <a:rPr lang="en-US" sz="2800" b="1" dirty="0" err="1">
                <a:solidFill>
                  <a:schemeClr val="bg1"/>
                </a:solidFill>
                <a:latin typeface="Arial" panose="020B0604020202020204" pitchFamily="34" charset="0"/>
                <a:cs typeface="Arial" panose="020B0604020202020204" pitchFamily="34" charset="0"/>
              </a:rPr>
              <a:t>triệu</a:t>
            </a:r>
            <a:r>
              <a:rPr lang="en-US" sz="2800" b="1" dirty="0">
                <a:solidFill>
                  <a:schemeClr val="bg1"/>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nephron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Mỗi</a:t>
            </a:r>
            <a:r>
              <a:rPr lang="en-US" sz="2800" b="1" dirty="0">
                <a:solidFill>
                  <a:schemeClr val="bg1"/>
                </a:solidFill>
                <a:latin typeface="Arial" panose="020B0604020202020204" pitchFamily="34" charset="0"/>
                <a:cs typeface="Arial" panose="020B0604020202020204" pitchFamily="34" charset="0"/>
              </a:rPr>
              <a:t> nephron </a:t>
            </a:r>
            <a:r>
              <a:rPr lang="en-US" sz="2800" b="1" dirty="0" err="1">
                <a:solidFill>
                  <a:schemeClr val="bg1"/>
                </a:solidFill>
                <a:latin typeface="Arial" panose="020B0604020202020204" pitchFamily="34" charset="0"/>
                <a:cs typeface="Arial" panose="020B0604020202020204" pitchFamily="34" charset="0"/>
              </a:rPr>
              <a:t>gồm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quản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cầu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thận</a:t>
            </a:r>
            <a:r>
              <a:rPr lang="en-US" sz="2800" b="1" dirty="0">
                <a:solidFill>
                  <a:srgbClr val="FFFF00"/>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a:t>
            </a:r>
            <a:r>
              <a:rPr lang="en-US" sz="2800" b="1" dirty="0" err="1">
                <a:solidFill>
                  <a:schemeClr val="bg1"/>
                </a:solidFill>
                <a:latin typeface="Arial" panose="020B0604020202020204" pitchFamily="34" charset="0"/>
                <a:cs typeface="Arial" panose="020B0604020202020204" pitchFamily="34" charset="0"/>
              </a:rPr>
              <a:t>lọc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máu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ống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thận</a:t>
            </a:r>
            <a:r>
              <a:rPr lang="en-US" sz="2800" b="1" dirty="0">
                <a:solidFill>
                  <a:srgbClr val="FFFF00"/>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a:t>
            </a:r>
            <a:r>
              <a:rPr lang="en-US" sz="2800" b="1" dirty="0" err="1">
                <a:solidFill>
                  <a:schemeClr val="bg1"/>
                </a:solidFill>
                <a:latin typeface="Arial" panose="020B0604020202020204" pitchFamily="34" charset="0"/>
                <a:cs typeface="Arial" panose="020B0604020202020204" pitchFamily="34" charset="0"/>
              </a:rPr>
              <a:t>tái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hấp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p>
        </p:txBody>
      </p:sp>
      <p:sp>
        <p:nvSpPr>
          <p:cNvPr id="13" name="Slide Number Placeholder 12"/>
          <p:cNvSpPr>
            <a:spLocks noGrp="1"/>
          </p:cNvSpPr>
          <p:nvPr>
            <p:ph type="sldNum" sz="quarter" idx="12"/>
          </p:nvPr>
        </p:nvSpPr>
        <p:spPr>
          <a:xfrm>
            <a:off x="8458200" y="6305550"/>
            <a:ext cx="612648" cy="476250"/>
          </a:xfrm>
        </p:spPr>
        <p:txBody>
          <a:bodyPr/>
          <a:lstStyle/>
          <a:p>
            <a:fld id="{FEE2D5B0-BCE1-4548-8A0D-CA791CFCF6A6}" type="slidenum">
              <a:rPr lang="en-US" sz="2000" b="1" smtClean="0">
                <a:solidFill>
                  <a:schemeClr val="bg1"/>
                </a:solidFill>
              </a:rPr>
              <a:t>14</a:t>
            </a:fld>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P spid="3" grpId="0" bldLvl="0" animBg="1"/>
      <p:bldP spid="8" grpId="0" bldLvl="0" animBg="1"/>
      <p:bldP spid="9" grpId="0" bldLvl="0" animBg="1"/>
      <p:bldP spid="10" grpId="0" bldLvl="0" animBg="1"/>
      <p:bldP spid="11" grpId="0" bldLvl="0" animBg="1"/>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700" y="152349"/>
            <a:ext cx="5686173" cy="707886"/>
          </a:xfrm>
          <a:prstGeom prst="rect">
            <a:avLst/>
          </a:prstGeom>
          <a:noFill/>
        </p:spPr>
        <p:txBody>
          <a:bodyPr wrap="none" lIns="91440" tIns="45720" rIns="91440" bIns="45720">
            <a:spAutoFit/>
            <a:scene3d>
              <a:camera prst="orthographicFront"/>
              <a:lightRig rig="threePt" dir="t"/>
            </a:scene3d>
          </a:bodyPr>
          <a:lstStyle/>
          <a:p>
            <a:pPr algn="ct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ii.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Cân</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bằng</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nội môi</a:t>
            </a:r>
          </a:p>
        </p:txBody>
      </p:sp>
      <p:sp>
        <p:nvSpPr>
          <p:cNvPr id="8" name="TextBox 5"/>
          <p:cNvSpPr txBox="1">
            <a:spLocks noChangeArrowheads="1"/>
          </p:cNvSpPr>
          <p:nvPr/>
        </p:nvSpPr>
        <p:spPr bwMode="auto">
          <a:xfrm>
            <a:off x="381000" y="914400"/>
            <a:ext cx="85661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9" name="TextBox 8"/>
          <p:cNvSpPr txBox="1"/>
          <p:nvPr/>
        </p:nvSpPr>
        <p:spPr>
          <a:xfrm>
            <a:off x="292100" y="1630045"/>
            <a:ext cx="8559800" cy="953135"/>
          </a:xfrm>
          <a:prstGeom prst="rect">
            <a:avLst/>
          </a:prstGeom>
          <a:noFill/>
        </p:spPr>
        <p:txBody>
          <a:bodyPr wrap="square" rtlCol="0">
            <a:spAutoFit/>
          </a:bodyPr>
          <a:lstStyle/>
          <a:p>
            <a:pPr algn="just"/>
            <a:r>
              <a:rPr lang="en-GB" sz="2800" b="1" dirty="0" err="1" smtClean="0">
                <a:solidFill>
                  <a:srgbClr val="0070C0"/>
                </a:solidFill>
                <a:latin typeface="Arial" panose="020B0604020202020204" pitchFamily="34" charset="0"/>
                <a:cs typeface="Arial" panose="020B0604020202020204" pitchFamily="34" charset="0"/>
              </a:rPr>
              <a:t>Theo dõi đoạn phim</a:t>
            </a:r>
            <a:r>
              <a:rPr lang="vi-VN" altLang="en-GB" sz="2800" b="1" dirty="0" err="1" smtClean="0">
                <a:solidFill>
                  <a:srgbClr val="0070C0"/>
                </a:solidFill>
                <a:latin typeface="Arial" panose="020B0604020202020204" pitchFamily="34" charset="0"/>
                <a:cs typeface="Arial" panose="020B0604020202020204" pitchFamily="34" charset="0"/>
              </a:rPr>
              <a:t> và n</a:t>
            </a:r>
            <a:r>
              <a:rPr lang="en-GB" sz="2800" b="1" dirty="0" err="1" smtClean="0">
                <a:solidFill>
                  <a:srgbClr val="0070C0"/>
                </a:solidFill>
                <a:latin typeface="Arial" panose="020B0604020202020204" pitchFamily="34" charset="0"/>
                <a:cs typeface="Arial" panose="020B0604020202020204" pitchFamily="34" charset="0"/>
              </a:rPr>
              <a:t>ghiên</a:t>
            </a:r>
            <a:r>
              <a:rPr lang="en-GB" sz="2800" b="1" dirty="0" smtClean="0">
                <a:solidFill>
                  <a:srgbClr val="0070C0"/>
                </a:solidFill>
                <a:latin typeface="Arial" panose="020B0604020202020204" pitchFamily="34" charset="0"/>
                <a:cs typeface="Arial" panose="020B0604020202020204" pitchFamily="34" charset="0"/>
              </a:rPr>
              <a:t> </a:t>
            </a:r>
            <a:r>
              <a:rPr lang="en-GB" sz="2800" b="1" dirty="0" err="1" smtClean="0">
                <a:solidFill>
                  <a:srgbClr val="0070C0"/>
                </a:solidFill>
                <a:latin typeface="Arial" panose="020B0604020202020204" pitchFamily="34" charset="0"/>
                <a:cs typeface="Arial" panose="020B0604020202020204" pitchFamily="34" charset="0"/>
              </a:rPr>
              <a:t>cứu</a:t>
            </a:r>
            <a:r>
              <a:rPr lang="en-GB" sz="2800" b="1" dirty="0" smtClean="0">
                <a:solidFill>
                  <a:srgbClr val="0070C0"/>
                </a:solidFill>
                <a:latin typeface="Arial" panose="020B0604020202020204" pitchFamily="34" charset="0"/>
                <a:cs typeface="Arial" panose="020B0604020202020204" pitchFamily="34" charset="0"/>
              </a:rPr>
              <a:t> SGK</a:t>
            </a:r>
            <a:r>
              <a:rPr lang="vi-VN" altLang="en-GB" sz="2800" b="1" dirty="0" smtClean="0">
                <a:solidFill>
                  <a:srgbClr val="0070C0"/>
                </a:solidFill>
                <a:latin typeface="Arial" panose="020B0604020202020204" pitchFamily="34" charset="0"/>
                <a:cs typeface="Arial" panose="020B0604020202020204" pitchFamily="34" charset="0"/>
              </a:rPr>
              <a:t>( thông tin và hình ảnh)</a:t>
            </a:r>
            <a:r>
              <a:rPr lang="en-GB" sz="2800" b="1" dirty="0" smtClean="0">
                <a:solidFill>
                  <a:srgbClr val="0070C0"/>
                </a:solidFill>
                <a:latin typeface="Arial" panose="020B0604020202020204" pitchFamily="34" charset="0"/>
                <a:cs typeface="Arial" panose="020B0604020202020204" pitchFamily="34" charset="0"/>
              </a:rPr>
              <a:t> </a:t>
            </a:r>
            <a:r>
              <a:rPr lang="vi-VN" altLang="en-GB" sz="2800" b="1" dirty="0" smtClean="0">
                <a:solidFill>
                  <a:srgbClr val="0070C0"/>
                </a:solidFill>
                <a:latin typeface="Arial" panose="020B0604020202020204" pitchFamily="34" charset="0"/>
                <a:cs typeface="Arial" panose="020B0604020202020204" pitchFamily="34" charset="0"/>
              </a:rPr>
              <a:t>để hoàn thành phiếu học tập số 2</a:t>
            </a:r>
          </a:p>
        </p:txBody>
      </p:sp>
      <p:sp>
        <p:nvSpPr>
          <p:cNvPr id="6" name="Text Box 5"/>
          <p:cNvSpPr txBox="1"/>
          <p:nvPr/>
        </p:nvSpPr>
        <p:spPr>
          <a:xfrm>
            <a:off x="2032000" y="3809683"/>
            <a:ext cx="5080000" cy="337185"/>
          </a:xfrm>
          <a:prstGeom prst="rect">
            <a:avLst/>
          </a:prstGeom>
        </p:spPr>
        <p:txBody>
          <a:bodyPr>
            <a:spAutoFit/>
          </a:bodyPr>
          <a:lstStyle/>
          <a:p>
            <a:pPr defTabSz="266700"/>
            <a:r>
              <a:rPr sz="1600" u="sng">
                <a:solidFill>
                  <a:srgbClr val="800080"/>
                </a:solidFill>
                <a:latin typeface="Times New Roman" panose="02020603050405020304"/>
                <a:ea typeface="Calibri" panose="020F0502020204030204"/>
                <a:hlinkClick r:id="rId2"/>
              </a:rPr>
              <a:t>https://www.youtube.com/watch?v=g3yTRR1nG-c</a:t>
            </a:r>
          </a:p>
        </p:txBody>
      </p:sp>
      <p:sp>
        <p:nvSpPr>
          <p:cNvPr id="2" name="Slide Number Placeholder 1"/>
          <p:cNvSpPr>
            <a:spLocks noGrp="1"/>
          </p:cNvSpPr>
          <p:nvPr>
            <p:ph type="sldNum" sz="quarter" idx="12"/>
          </p:nvPr>
        </p:nvSpPr>
        <p:spPr>
          <a:xfrm>
            <a:off x="8382000" y="6324600"/>
            <a:ext cx="565150" cy="365125"/>
          </a:xfrm>
        </p:spPr>
        <p:txBody>
          <a:bodyPr/>
          <a:lstStyle/>
          <a:p>
            <a:fld id="{CC8A4EFB-0D95-4D66-8DB7-7B35D2AA263F}" type="slidenum">
              <a:rPr lang="en-US" sz="2000" b="1" smtClean="0">
                <a:solidFill>
                  <a:schemeClr val="tx1"/>
                </a:solidFill>
              </a:rPr>
              <a:t>15</a:t>
            </a:fld>
            <a:endParaRPr lang="en-US" sz="20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500" y="131394"/>
            <a:ext cx="5686173" cy="707886"/>
          </a:xfrm>
          <a:prstGeom prst="rect">
            <a:avLst/>
          </a:prstGeom>
          <a:noFill/>
        </p:spPr>
        <p:txBody>
          <a:bodyPr wrap="none" lIns="91440" tIns="45720" rIns="91440" bIns="45720">
            <a:spAutoFit/>
            <a:scene3d>
              <a:camera prst="orthographicFront"/>
              <a:lightRig rig="threePt" dir="t"/>
            </a:scene3d>
          </a:bodyPr>
          <a:lstStyle/>
          <a:p>
            <a:pPr algn="ct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ii.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Cân</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bằng</a:t>
            </a:r>
            <a:r>
              <a:rPr lang="en-US" sz="4000" b="1" cap="all" spc="0" dirty="0"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 </a:t>
            </a:r>
            <a:r>
              <a:rPr lang="en-US" sz="4000" b="1" cap="all" spc="0" dirty="0" err="1" smtClean="0">
                <a:ln w="22225">
                  <a:solidFill>
                    <a:schemeClr val="accent2"/>
                  </a:solidFill>
                  <a:prstDash val="solid"/>
                </a:ln>
                <a:solidFill>
                  <a:schemeClr val="accent2">
                    <a:lumMod val="50000"/>
                  </a:schemeClr>
                </a:solidFill>
                <a:effectLst/>
                <a:latin typeface="Arial" panose="020B0604020202020204" pitchFamily="34" charset="0"/>
                <a:cs typeface="Arial" panose="020B0604020202020204" pitchFamily="34" charset="0"/>
              </a:rPr>
              <a:t>nội môi</a:t>
            </a:r>
          </a:p>
        </p:txBody>
      </p:sp>
      <p:sp>
        <p:nvSpPr>
          <p:cNvPr id="8" name="TextBox 5"/>
          <p:cNvSpPr txBox="1">
            <a:spLocks noChangeArrowheads="1"/>
          </p:cNvSpPr>
          <p:nvPr/>
        </p:nvSpPr>
        <p:spPr bwMode="auto">
          <a:xfrm>
            <a:off x="-76200" y="914400"/>
            <a:ext cx="85661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10" name="Rectangle 9"/>
          <p:cNvSpPr/>
          <p:nvPr/>
        </p:nvSpPr>
        <p:spPr>
          <a:xfrm>
            <a:off x="152400" y="2286000"/>
            <a:ext cx="8571230" cy="1576070"/>
          </a:xfrm>
          <a:prstGeom prst="rect">
            <a:avLst/>
          </a:prstGeom>
        </p:spPr>
        <p:txBody>
          <a:bodyPr wrap="square">
            <a:spAutoFit/>
          </a:bodyPr>
          <a:lstStyle/>
          <a:p>
            <a:pPr algn="just">
              <a:lnSpc>
                <a:spcPct val="115000"/>
              </a:lnSpc>
              <a:spcAft>
                <a:spcPts val="1000"/>
              </a:spcAft>
            </a:pPr>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1.1/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ea typeface="Arial" panose="020B0604020202020204" pitchFamily="34" charset="0"/>
                <a:cs typeface="Arial" panose="020B0604020202020204" pitchFamily="34" charset="0"/>
              </a:rPr>
              <a:t>Nội môi là gì?</a:t>
            </a:r>
            <a:endParaRPr lang="en-US" sz="2800" b="1" dirty="0">
              <a:solidFill>
                <a:srgbClr val="002060"/>
              </a:solidFill>
              <a:latin typeface="Arial" panose="020B0604020202020204" pitchFamily="34" charset="0"/>
              <a:ea typeface="Arial" panose="020B0604020202020204" pitchFamily="34" charset="0"/>
              <a:cs typeface="Arial" panose="020B0604020202020204" pitchFamily="34" charset="0"/>
            </a:endParaRPr>
          </a:p>
          <a:p>
            <a:pPr algn="just"/>
            <a:r>
              <a:rPr lang="vi-VN" sz="2800" b="1" dirty="0">
                <a:solidFill>
                  <a:srgbClr val="002060"/>
                </a:solidFill>
                <a:latin typeface="Arial" panose="020B0604020202020204" pitchFamily="34" charset="0"/>
                <a:ea typeface="Arial" panose="020B0604020202020204" pitchFamily="34" charset="0"/>
                <a:cs typeface="Arial" panose="020B0604020202020204" pitchFamily="34" charset="0"/>
              </a:rPr>
              <a:t>- Cân bằng nội môi là gì? Vì sao cân bằng nội môi là cân bằng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động</a:t>
            </a:r>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a:t>
            </a:r>
          </a:p>
        </p:txBody>
      </p:sp>
      <p:sp>
        <p:nvSpPr>
          <p:cNvPr id="11" name="Rectangle 10"/>
          <p:cNvSpPr/>
          <p:nvPr/>
        </p:nvSpPr>
        <p:spPr>
          <a:xfrm>
            <a:off x="304800" y="4419600"/>
            <a:ext cx="8657590" cy="953135"/>
          </a:xfrm>
          <a:prstGeom prst="rect">
            <a:avLst/>
          </a:prstGeom>
        </p:spPr>
        <p:txBody>
          <a:bodyPr wrap="square">
            <a:spAutoFit/>
          </a:bodyPr>
          <a:lstStyle/>
          <a:p>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1.2/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Cho </a:t>
            </a:r>
            <a:r>
              <a:rPr lang="vi-VN" sz="2800" b="1" dirty="0">
                <a:solidFill>
                  <a:srgbClr val="002060"/>
                </a:solidFill>
                <a:latin typeface="Arial" panose="020B0604020202020204" pitchFamily="34" charset="0"/>
                <a:ea typeface="Arial" panose="020B0604020202020204" pitchFamily="34" charset="0"/>
                <a:cs typeface="Arial" panose="020B0604020202020204" pitchFamily="34" charset="0"/>
              </a:rPr>
              <a:t>biết vai trò của duy trì cân bằng nội môi đối với cơ </a:t>
            </a:r>
            <a:r>
              <a:rPr lang="vi-VN"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thể</a:t>
            </a:r>
            <a:r>
              <a:rPr lang="en-GB" sz="2800" b="1" dirty="0" smtClean="0">
                <a:solidFill>
                  <a:srgbClr val="002060"/>
                </a:solidFill>
                <a:latin typeface="Arial" panose="020B0604020202020204" pitchFamily="34" charset="0"/>
                <a:ea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CC8A4EFB-0D95-4D66-8DB7-7B35D2AA263F}" type="slidenum">
              <a:rPr lang="en-US" smtClean="0"/>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51"/>
            <a:ext cx="5628640" cy="70675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ii.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Cân</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bằng</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nội</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môi</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838200" y="762000"/>
            <a:ext cx="83966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6" name="Snip Diagonal Corner Rectangle 5"/>
          <p:cNvSpPr/>
          <p:nvPr/>
        </p:nvSpPr>
        <p:spPr>
          <a:xfrm>
            <a:off x="1142935" y="1523865"/>
            <a:ext cx="7825170" cy="1139325"/>
          </a:xfrm>
          <a:prstGeom prst="snip2DiagRect">
            <a:avLst/>
          </a:prstGeom>
          <a:solidFill>
            <a:schemeClr val="tx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just" defTabSz="889000">
              <a:lnSpc>
                <a:spcPct val="90000"/>
              </a:lnSpc>
              <a:spcBef>
                <a:spcPct val="0"/>
              </a:spcBef>
              <a:spcAft>
                <a:spcPct val="35000"/>
              </a:spcAft>
            </a:pPr>
            <a:r>
              <a:rPr lang="en-US" sz="2800" b="1" dirty="0" err="1">
                <a:solidFill>
                  <a:srgbClr val="FFFF00"/>
                </a:solidFill>
                <a:latin typeface="Arial" panose="020B0604020202020204" pitchFamily="34" charset="0"/>
                <a:cs typeface="Arial" panose="020B0604020202020204" pitchFamily="34" charset="0"/>
              </a:rPr>
              <a:t>- Nội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môi</a:t>
            </a:r>
            <a:r>
              <a:rPr lang="en-US" sz="2800" b="1" dirty="0">
                <a:solidFill>
                  <a:srgbClr val="FFFF00"/>
                </a:solidFill>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được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bởi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máu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bạch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dịch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mô</a:t>
            </a:r>
            <a:endParaRPr lang="en-US" sz="2800" b="1" dirty="0">
              <a:latin typeface="Arial" panose="020B0604020202020204" pitchFamily="34" charset="0"/>
              <a:cs typeface="Arial" panose="020B0604020202020204" pitchFamily="34" charset="0"/>
            </a:endParaRPr>
          </a:p>
        </p:txBody>
      </p:sp>
      <p:sp>
        <p:nvSpPr>
          <p:cNvPr id="7" name="Snip Diagonal Corner Rectangle 6"/>
          <p:cNvSpPr/>
          <p:nvPr/>
        </p:nvSpPr>
        <p:spPr>
          <a:xfrm>
            <a:off x="1219020" y="3048000"/>
            <a:ext cx="7825170" cy="2057400"/>
          </a:xfrm>
          <a:prstGeom prst="snip2Diag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just" defTabSz="889000">
              <a:lnSpc>
                <a:spcPct val="90000"/>
              </a:lnSpc>
              <a:spcBef>
                <a:spcPct val="0"/>
              </a:spcBef>
              <a:spcAft>
                <a:spcPct val="35000"/>
              </a:spcAft>
            </a:pPr>
            <a:r>
              <a:rPr lang="en-US" sz="2800" b="1" dirty="0" err="1">
                <a:solidFill>
                  <a:srgbClr val="FFFF00"/>
                </a:solidFill>
                <a:latin typeface="Arial" panose="020B0604020202020204" pitchFamily="34" charset="0"/>
                <a:cs typeface="Arial" panose="020B0604020202020204" pitchFamily="34" charset="0"/>
              </a:rPr>
              <a:t>- Cân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bằng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nội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môi</a:t>
            </a:r>
            <a:r>
              <a:rPr lang="en-US" sz="2800" b="1" dirty="0">
                <a:solidFill>
                  <a:srgbClr val="FFFF00"/>
                </a:solidFill>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duy</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trì</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ổn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định</a:t>
            </a:r>
            <a:r>
              <a:rPr lang="en-US" sz="2800" b="1" dirty="0">
                <a:solidFill>
                  <a:srgbClr val="FFFF00"/>
                </a:solidFill>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áp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thẩm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a:t>
            </a:r>
            <a:r>
              <a:rPr lang="en-US" sz="2800" b="1" dirty="0">
                <a:latin typeface="Arial" panose="020B0604020202020204" pitchFamily="34" charset="0"/>
                <a:cs typeface="Arial" panose="020B0604020202020204" pitchFamily="34" charset="0"/>
              </a:rPr>
              <a:t> pH, </a:t>
            </a:r>
            <a:r>
              <a:rPr lang="en-US" sz="2800" b="1" dirty="0" err="1">
                <a:latin typeface="Arial" panose="020B0604020202020204" pitchFamily="34" charset="0"/>
                <a:cs typeface="Arial" panose="020B0604020202020204" pitchFamily="34" charset="0"/>
              </a:rPr>
              <a:t>huyết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áp</a:t>
            </a:r>
            <a:r>
              <a:rPr lang="en-US" sz="2800" b="1" dirty="0">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đảm</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bảo</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cho</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sự</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tồn</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tại</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và</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thực</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hiện</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các</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chức</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năng</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sinh</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lí</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của</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tế</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err="1">
                <a:solidFill>
                  <a:srgbClr val="FFFF00"/>
                </a:solidFill>
                <a:latin typeface="Arial" panose="020B0604020202020204" pitchFamily="34" charset="0"/>
                <a:cs typeface="Arial" panose="020B0604020202020204" pitchFamily="34" charset="0"/>
              </a:rPr>
              <a:t>bào</a:t>
            </a:r>
            <a:endParaRPr lang="en-US" sz="2800" b="1" dirty="0">
              <a:solidFill>
                <a:srgbClr val="FFFF00"/>
              </a:solidFill>
              <a:latin typeface="Arial" panose="020B0604020202020204" pitchFamily="34" charset="0"/>
              <a:cs typeface="Arial" panose="020B0604020202020204" pitchFamily="34" charset="0"/>
            </a:endParaRPr>
          </a:p>
        </p:txBody>
      </p:sp>
      <p:sp>
        <p:nvSpPr>
          <p:cNvPr id="8" name="WordArt 6"/>
          <p:cNvSpPr>
            <a:spLocks noChangeArrowheads="1" noChangeShapeType="1" noTextEdit="1"/>
          </p:cNvSpPr>
          <p:nvPr/>
        </p:nvSpPr>
        <p:spPr bwMode="auto">
          <a:xfrm rot="-5400000">
            <a:off x="-1279525" y="403860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2" name="Rectangle 1"/>
          <p:cNvSpPr/>
          <p:nvPr/>
        </p:nvSpPr>
        <p:spPr>
          <a:xfrm>
            <a:off x="1371608" y="5334171"/>
            <a:ext cx="7407902" cy="1383665"/>
          </a:xfrm>
          <a:prstGeom prst="rect">
            <a:avLst/>
          </a:prstGeom>
        </p:spPr>
        <p:txBody>
          <a:bodyPr wrap="square">
            <a:spAutoFit/>
          </a:bodyPr>
          <a:lstStyle/>
          <a:p>
            <a:r>
              <a:rPr lang="vi-VN" sz="2800" b="1" dirty="0">
                <a:solidFill>
                  <a:srgbClr val="002060"/>
                </a:solidFill>
                <a:latin typeface="Arial" panose="020B0604020202020204" pitchFamily="34" charset="0"/>
                <a:cs typeface="Arial" panose="020B0604020202020204" pitchFamily="34" charset="0"/>
              </a:rPr>
              <a:t>Ví dụ: Nồng độ glucose trong máu người luôn dao động trong khoảng 3,9 - 6,4 mmol/L</a:t>
            </a:r>
          </a:p>
        </p:txBody>
      </p:sp>
      <p:sp>
        <p:nvSpPr>
          <p:cNvPr id="3" name="Slide Number Placeholder 2"/>
          <p:cNvSpPr>
            <a:spLocks noGrp="1"/>
          </p:cNvSpPr>
          <p:nvPr>
            <p:ph type="sldNum" sz="quarter" idx="12"/>
          </p:nvPr>
        </p:nvSpPr>
        <p:spPr/>
        <p:txBody>
          <a:bodyPr/>
          <a:lstStyle/>
          <a:p>
            <a:fld id="{FEE2D5B0-BCE1-4548-8A0D-CA791CFCF6A6}" type="slidenum">
              <a:rPr lang="en-US" smtClean="0"/>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76149"/>
            <a:ext cx="5628640" cy="70675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ii.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Cân</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bằng</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nội</a:t>
            </a: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 </a:t>
            </a:r>
            <a:r>
              <a:rPr lang="en-US" sz="40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môi</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914400" y="914400"/>
            <a:ext cx="830707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200" b="1" dirty="0">
                <a:solidFill>
                  <a:srgbClr val="C00000"/>
                </a:solidFill>
                <a:cs typeface="Arial" panose="020B0604020202020204" pitchFamily="34" charset="0"/>
              </a:rPr>
              <a:t>1. Khái niệm nội môi và cân bằng nội </a:t>
            </a:r>
            <a:r>
              <a:rPr lang="vi-VN" altLang="en-US" sz="3200" b="1" dirty="0" smtClean="0">
                <a:solidFill>
                  <a:srgbClr val="C00000"/>
                </a:solidFill>
                <a:cs typeface="Arial" panose="020B0604020202020204" pitchFamily="34" charset="0"/>
              </a:rPr>
              <a:t>mô</a:t>
            </a:r>
            <a:r>
              <a:rPr lang="en-GB" altLang="en-US" sz="3200" b="1" dirty="0" smtClean="0">
                <a:solidFill>
                  <a:srgbClr val="C00000"/>
                </a:solidFill>
                <a:cs typeface="Arial" panose="020B0604020202020204" pitchFamily="34" charset="0"/>
              </a:rPr>
              <a:t>i</a:t>
            </a:r>
            <a:endParaRPr lang="en-US" altLang="en-US" sz="3200" b="1" dirty="0">
              <a:solidFill>
                <a:srgbClr val="C00000"/>
              </a:solidFill>
              <a:cs typeface="Arial" panose="020B0604020202020204" pitchFamily="34" charset="0"/>
            </a:endParaRPr>
          </a:p>
        </p:txBody>
      </p:sp>
      <p:sp>
        <p:nvSpPr>
          <p:cNvPr id="8" name="WordArt 6"/>
          <p:cNvSpPr>
            <a:spLocks noChangeArrowheads="1" noChangeShapeType="1" noTextEdit="1"/>
          </p:cNvSpPr>
          <p:nvPr/>
        </p:nvSpPr>
        <p:spPr bwMode="auto">
          <a:xfrm rot="-5400000">
            <a:off x="-1279525" y="403860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rgbClr val="C00000"/>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3" name="Text Box 2"/>
          <p:cNvSpPr txBox="1"/>
          <p:nvPr/>
        </p:nvSpPr>
        <p:spPr>
          <a:xfrm>
            <a:off x="1310005" y="2057400"/>
            <a:ext cx="7200900" cy="2562225"/>
          </a:xfrm>
          <a:prstGeom prst="rect">
            <a:avLst/>
          </a:prstGeom>
          <a:solidFill>
            <a:schemeClr val="tx1"/>
          </a:solidFill>
        </p:spPr>
        <p:txBody>
          <a:bodyPr wrap="square" rtlCol="0" anchor="t">
            <a:noAutofit/>
          </a:bodyPr>
          <a:lstStyle/>
          <a:p>
            <a:r>
              <a:rPr lang="en-US" altLang="en-GB" sz="2800" b="1" dirty="0" err="1" smtClean="0">
                <a:solidFill>
                  <a:srgbClr val="FFFF00"/>
                </a:solidFill>
                <a:latin typeface="Arial" panose="020B0604020202020204" pitchFamily="34" charset="0"/>
                <a:cs typeface="Arial" panose="020B0604020202020204" pitchFamily="34" charset="0"/>
                <a:sym typeface="+mn-ea"/>
              </a:rPr>
              <a:t>- </a:t>
            </a:r>
            <a:r>
              <a:rPr lang="en-GB" altLang="en-US" sz="2800" b="1" dirty="0" err="1" smtClean="0">
                <a:solidFill>
                  <a:srgbClr val="FFFF00"/>
                </a:solidFill>
                <a:latin typeface="Arial" panose="020B0604020202020204" pitchFamily="34" charset="0"/>
                <a:cs typeface="Arial" panose="020B0604020202020204" pitchFamily="34" charset="0"/>
                <a:sym typeface="+mn-ea"/>
              </a:rPr>
              <a:t>Vai</a:t>
            </a:r>
            <a:r>
              <a:rPr lang="en-GB" altLang="en-US" sz="2800" b="1" dirty="0" smtClean="0">
                <a:solidFill>
                  <a:srgbClr val="FFFF00"/>
                </a:solidFill>
                <a:latin typeface="Arial" panose="020B0604020202020204" pitchFamily="34" charset="0"/>
                <a:cs typeface="Arial" panose="020B0604020202020204" pitchFamily="34" charset="0"/>
                <a:sym typeface="+mn-ea"/>
              </a:rPr>
              <a:t> </a:t>
            </a:r>
            <a:r>
              <a:rPr lang="en-GB" altLang="en-US" sz="2800" b="1" dirty="0" err="1" smtClean="0">
                <a:solidFill>
                  <a:srgbClr val="FFFF00"/>
                </a:solidFill>
                <a:latin typeface="Arial" panose="020B0604020202020204" pitchFamily="34" charset="0"/>
                <a:cs typeface="Arial" panose="020B0604020202020204" pitchFamily="34" charset="0"/>
                <a:sym typeface="+mn-ea"/>
              </a:rPr>
              <a:t>trò</a:t>
            </a:r>
            <a:r>
              <a:rPr lang="en-GB" altLang="en-US" sz="2800" b="1" dirty="0" smtClean="0">
                <a:solidFill>
                  <a:srgbClr val="FFFF00"/>
                </a:solidFill>
                <a:latin typeface="Arial" panose="020B0604020202020204" pitchFamily="34" charset="0"/>
                <a:cs typeface="Arial" panose="020B0604020202020204" pitchFamily="34" charset="0"/>
                <a:sym typeface="+mn-ea"/>
              </a:rPr>
              <a:t> </a:t>
            </a:r>
            <a:r>
              <a:rPr lang="en-GB" altLang="en-US" sz="2800" b="1" dirty="0" err="1" smtClean="0">
                <a:solidFill>
                  <a:srgbClr val="FFFF00"/>
                </a:solidFill>
                <a:latin typeface="Arial" panose="020B0604020202020204" pitchFamily="34" charset="0"/>
                <a:cs typeface="Arial" panose="020B0604020202020204" pitchFamily="34" charset="0"/>
                <a:sym typeface="+mn-ea"/>
              </a:rPr>
              <a:t>của</a:t>
            </a:r>
            <a:r>
              <a:rPr lang="en-GB" altLang="en-US" sz="2800" b="1" dirty="0" smtClean="0">
                <a:solidFill>
                  <a:srgbClr val="FFFF00"/>
                </a:solidFill>
                <a:latin typeface="Arial" panose="020B0604020202020204" pitchFamily="34" charset="0"/>
                <a:cs typeface="Arial" panose="020B0604020202020204" pitchFamily="34" charset="0"/>
                <a:sym typeface="+mn-ea"/>
              </a:rPr>
              <a:t> </a:t>
            </a:r>
            <a:r>
              <a:rPr lang="vi-VN" altLang="en-US" sz="2800" b="1" dirty="0" smtClean="0">
                <a:solidFill>
                  <a:srgbClr val="FFFF00"/>
                </a:solidFill>
                <a:latin typeface="Arial" panose="020B0604020202020204" pitchFamily="34" charset="0"/>
                <a:cs typeface="Arial" panose="020B0604020202020204" pitchFamily="34" charset="0"/>
                <a:sym typeface="+mn-ea"/>
              </a:rPr>
              <a:t>cân </a:t>
            </a:r>
            <a:r>
              <a:rPr lang="vi-VN" altLang="en-US" sz="2800" b="1" dirty="0">
                <a:solidFill>
                  <a:srgbClr val="FFFF00"/>
                </a:solidFill>
                <a:latin typeface="Arial" panose="020B0604020202020204" pitchFamily="34" charset="0"/>
                <a:cs typeface="Arial" panose="020B0604020202020204" pitchFamily="34" charset="0"/>
                <a:sym typeface="+mn-ea"/>
              </a:rPr>
              <a:t>bằng nội </a:t>
            </a:r>
            <a:r>
              <a:rPr lang="vi-VN" altLang="en-US" sz="2800" b="1" dirty="0" smtClean="0">
                <a:solidFill>
                  <a:srgbClr val="FFFF00"/>
                </a:solidFill>
                <a:latin typeface="Arial" panose="020B0604020202020204" pitchFamily="34" charset="0"/>
                <a:cs typeface="Arial" panose="020B0604020202020204" pitchFamily="34" charset="0"/>
                <a:sym typeface="+mn-ea"/>
              </a:rPr>
              <a:t>mô</a:t>
            </a:r>
            <a:r>
              <a:rPr lang="en-GB" altLang="en-US" sz="2800" b="1" dirty="0" smtClean="0">
                <a:solidFill>
                  <a:srgbClr val="FFFF00"/>
                </a:solidFill>
                <a:latin typeface="Arial" panose="020B0604020202020204" pitchFamily="34" charset="0"/>
                <a:cs typeface="Arial" panose="020B0604020202020204" pitchFamily="34" charset="0"/>
                <a:sym typeface="+mn-ea"/>
              </a:rPr>
              <a:t>i</a:t>
            </a:r>
            <a:r>
              <a:rPr lang="en-US" altLang="en-GB" sz="2800" b="1" dirty="0" smtClean="0">
                <a:solidFill>
                  <a:srgbClr val="FFFF00"/>
                </a:solidFill>
                <a:latin typeface="Arial" panose="020B0604020202020204" pitchFamily="34" charset="0"/>
                <a:cs typeface="Arial" panose="020B0604020202020204" pitchFamily="34" charset="0"/>
                <a:sym typeface="+mn-ea"/>
              </a:rPr>
              <a:t>: </a:t>
            </a:r>
            <a:r>
              <a:rPr lang="en-US" altLang="en-GB" sz="2800" b="1" dirty="0" smtClean="0">
                <a:solidFill>
                  <a:schemeClr val="bg1"/>
                </a:solidFill>
                <a:latin typeface="Arial" panose="020B0604020202020204" pitchFamily="34" charset="0"/>
                <a:cs typeface="Arial" panose="020B0604020202020204" pitchFamily="34" charset="0"/>
                <a:sym typeface="+mn-ea"/>
              </a:rPr>
              <a:t>Đ</a:t>
            </a:r>
            <a:r>
              <a:rPr lang="vi-VN" sz="2800" b="1" dirty="0">
                <a:solidFill>
                  <a:schemeClr val="bg1"/>
                </a:solidFill>
                <a:latin typeface="Arial" panose="020B0604020202020204" pitchFamily="34" charset="0"/>
                <a:cs typeface="Arial" panose="020B0604020202020204" pitchFamily="34" charset="0"/>
                <a:sym typeface="+mn-ea"/>
              </a:rPr>
              <a:t>ảm bảo cho các tế bào, cơ quan trong cơ thể hoạt động bình thường.→đảm bảo cho động vật tồn tại và phát triển.</a:t>
            </a:r>
            <a:endParaRPr lang="en-US" sz="2800" b="1" dirty="0">
              <a:solidFill>
                <a:schemeClr val="bg1"/>
              </a:solidFill>
              <a:latin typeface="Arial" panose="020B0604020202020204" pitchFamily="34" charset="0"/>
              <a:cs typeface="Arial" panose="020B0604020202020204" pitchFamily="34" charset="0"/>
            </a:endParaRPr>
          </a:p>
          <a:p>
            <a:endParaRPr lang="en-GB" altLang="en-US" sz="2800" b="1" dirty="0" smtClean="0">
              <a:solidFill>
                <a:srgbClr val="FFFF00"/>
              </a:solidFill>
              <a:latin typeface="Arial" panose="020B0604020202020204" pitchFamily="34" charset="0"/>
              <a:cs typeface="Arial" panose="020B0604020202020204" pitchFamily="34" charset="0"/>
            </a:endParaRPr>
          </a:p>
          <a:p>
            <a:endParaRPr lang="en-GB" altLang="en-US" sz="2800" b="1" dirty="0" smtClean="0">
              <a:solidFill>
                <a:srgbClr val="FFFF00"/>
              </a:solidFill>
              <a:latin typeface="Times New Roman" panose="02020603050405020304" pitchFamily="18" charset="0"/>
              <a:sym typeface="+mn-ea"/>
            </a:endParaRPr>
          </a:p>
          <a:p>
            <a:endParaRPr lang="en-US" sz="2800" dirty="0" smtClean="0">
              <a:solidFill>
                <a:schemeClr val="bg1"/>
              </a:solidFill>
              <a:latin typeface="+mj-lt"/>
              <a:sym typeface="+mn-ea"/>
            </a:endParaRPr>
          </a:p>
        </p:txBody>
      </p:sp>
      <p:sp>
        <p:nvSpPr>
          <p:cNvPr id="2" name="Slide Number Placeholder 1"/>
          <p:cNvSpPr>
            <a:spLocks noGrp="1"/>
          </p:cNvSpPr>
          <p:nvPr>
            <p:ph type="sldNum" sz="quarter" idx="12"/>
          </p:nvPr>
        </p:nvSpPr>
        <p:spPr/>
        <p:txBody>
          <a:bodyPr/>
          <a:lstStyle/>
          <a:p>
            <a:fld id="{FEE2D5B0-BCE1-4548-8A0D-CA791CFCF6A6}" type="slidenum">
              <a:rPr lang="en-US" smtClean="0"/>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228834"/>
            <a:ext cx="7270750" cy="583565"/>
          </a:xfrm>
          <a:prstGeom prst="rect">
            <a:avLst/>
          </a:prstGeom>
        </p:spPr>
        <p:txBody>
          <a:bodyPr wrap="none">
            <a:spAutoFit/>
          </a:bodyPr>
          <a:lstStyle/>
          <a:p>
            <a:r>
              <a:rPr lang="vi-VN" altLang="en-US" sz="3200" b="1" dirty="0">
                <a:solidFill>
                  <a:srgbClr val="C00000"/>
                </a:solidFill>
                <a:latin typeface="Arial" panose="020B0604020202020204" pitchFamily="34" charset="0"/>
                <a:cs typeface="Arial" panose="020B0604020202020204" pitchFamily="34" charset="0"/>
              </a:rPr>
              <a:t>2. Cơ chế điều hoà cân bằng nội môi</a:t>
            </a:r>
            <a:endParaRPr lang="en-US" altLang="en-US" sz="3200" b="1" dirty="0">
              <a:solidFill>
                <a:srgbClr val="C0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2"/>
          <p:cNvSpPr/>
          <p:nvPr/>
        </p:nvSpPr>
        <p:spPr>
          <a:xfrm>
            <a:off x="0" y="107315"/>
            <a:ext cx="5407025" cy="2850515"/>
          </a:xfrm>
          <a:custGeom>
            <a:avLst/>
            <a:gdLst>
              <a:gd name="connsiteX0" fmla="*/ 0 w 5689600"/>
              <a:gd name="connsiteY0" fmla="*/ 49201 h 295200"/>
              <a:gd name="connsiteX1" fmla="*/ 49201 w 5689600"/>
              <a:gd name="connsiteY1" fmla="*/ 0 h 295200"/>
              <a:gd name="connsiteX2" fmla="*/ 5640399 w 5689600"/>
              <a:gd name="connsiteY2" fmla="*/ 0 h 295200"/>
              <a:gd name="connsiteX3" fmla="*/ 5689600 w 5689600"/>
              <a:gd name="connsiteY3" fmla="*/ 49201 h 295200"/>
              <a:gd name="connsiteX4" fmla="*/ 5689600 w 5689600"/>
              <a:gd name="connsiteY4" fmla="*/ 245999 h 295200"/>
              <a:gd name="connsiteX5" fmla="*/ 5640399 w 5689600"/>
              <a:gd name="connsiteY5" fmla="*/ 295200 h 295200"/>
              <a:gd name="connsiteX6" fmla="*/ 49201 w 5689600"/>
              <a:gd name="connsiteY6" fmla="*/ 295200 h 295200"/>
              <a:gd name="connsiteX7" fmla="*/ 0 w 5689600"/>
              <a:gd name="connsiteY7" fmla="*/ 245999 h 295200"/>
              <a:gd name="connsiteX8" fmla="*/ 0 w 5689600"/>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95200">
                <a:moveTo>
                  <a:pt x="0" y="49201"/>
                </a:moveTo>
                <a:cubicBezTo>
                  <a:pt x="0" y="22028"/>
                  <a:pt x="22028" y="0"/>
                  <a:pt x="49201" y="0"/>
                </a:cubicBezTo>
                <a:lnTo>
                  <a:pt x="5640399" y="0"/>
                </a:lnTo>
                <a:cubicBezTo>
                  <a:pt x="5667572" y="0"/>
                  <a:pt x="5689600" y="22028"/>
                  <a:pt x="5689600" y="49201"/>
                </a:cubicBezTo>
                <a:lnTo>
                  <a:pt x="5689600" y="245999"/>
                </a:lnTo>
                <a:cubicBezTo>
                  <a:pt x="5689600" y="273172"/>
                  <a:pt x="5667572" y="295200"/>
                  <a:pt x="5640399" y="295200"/>
                </a:cubicBezTo>
                <a:lnTo>
                  <a:pt x="49201" y="295200"/>
                </a:lnTo>
                <a:cubicBezTo>
                  <a:pt x="22028" y="295200"/>
                  <a:pt x="0" y="273172"/>
                  <a:pt x="0" y="245999"/>
                </a:cubicBezTo>
                <a:lnTo>
                  <a:pt x="0" y="49201"/>
                </a:lnTo>
                <a:close/>
              </a:path>
            </a:pathLst>
          </a:custGeom>
          <a:solidFill>
            <a:schemeClr val="accent1">
              <a:lumMod val="50000"/>
            </a:schemeClr>
          </a:solidFill>
          <a:ln>
            <a:gradFill>
              <a:gsLst>
                <a:gs pos="0">
                  <a:srgbClr val="007BD3"/>
                </a:gs>
                <a:gs pos="100000">
                  <a:srgbClr val="034373"/>
                </a:gs>
              </a:gsLst>
            </a:gradFill>
          </a:ln>
        </p:spPr>
        <p:style>
          <a:lnRef idx="0">
            <a:schemeClr val="accent5"/>
          </a:lnRef>
          <a:fillRef idx="3">
            <a:schemeClr val="accent5"/>
          </a:fillRef>
          <a:effectRef idx="3">
            <a:schemeClr val="accent5"/>
          </a:effectRef>
          <a:fontRef idx="minor">
            <a:schemeClr val="lt1"/>
          </a:fontRef>
        </p:style>
        <p:txBody>
          <a:bodyPr spcFirstLastPara="0" vert="horz" wrap="square" lIns="229463" tIns="14410" rIns="229463" bIns="14410" numCol="1" spcCol="1270" anchor="ctr" anchorCtr="0">
            <a:noAutofit/>
          </a:bodyPr>
          <a:lstStyle/>
          <a:p>
            <a:pPr marL="0" lvl="0" indent="0" algn="l" defTabSz="4445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1. </a:t>
            </a:r>
            <a:r>
              <a:rPr lang="en-US" sz="2800" b="1" dirty="0">
                <a:latin typeface="Arial" panose="020B0604020202020204" pitchFamily="34" charset="0"/>
                <a:cs typeface="Arial" panose="020B0604020202020204" pitchFamily="34" charset="0"/>
              </a:rPr>
              <a:t>Ở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hơn</a:t>
            </a:r>
            <a:r>
              <a:rPr lang="en-US" sz="2800" b="1" dirty="0">
                <a:latin typeface="Arial" panose="020B0604020202020204" pitchFamily="34" charset="0"/>
                <a:cs typeface="Arial" panose="020B0604020202020204" pitchFamily="34" charset="0"/>
              </a:rPr>
              <a:t> so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nào</a:t>
            </a:r>
            <a:r>
              <a:rPr lang="en-US" sz="2800" b="1" dirty="0">
                <a:latin typeface="Arial" panose="020B0604020202020204" pitchFamily="34" charset="0"/>
                <a:cs typeface="Arial" panose="020B0604020202020204" pitchFamily="34" charset="0"/>
              </a:rPr>
              <a:t>?</a:t>
            </a:r>
            <a:endParaRPr lang="en-US" sz="2800" b="1" kern="1200" dirty="0">
              <a:latin typeface="Arial" panose="020B0604020202020204" pitchFamily="34" charset="0"/>
              <a:cs typeface="Arial" panose="020B0604020202020204" pitchFamily="34" charset="0"/>
            </a:endParaRPr>
          </a:p>
        </p:txBody>
      </p:sp>
      <p:sp>
        <p:nvSpPr>
          <p:cNvPr id="5" name="Freeform: Shape 5"/>
          <p:cNvSpPr/>
          <p:nvPr/>
        </p:nvSpPr>
        <p:spPr>
          <a:xfrm>
            <a:off x="4800600" y="3324860"/>
            <a:ext cx="4357370" cy="3455670"/>
          </a:xfrm>
          <a:custGeom>
            <a:avLst/>
            <a:gdLst>
              <a:gd name="connsiteX0" fmla="*/ 0 w 5689600"/>
              <a:gd name="connsiteY0" fmla="*/ 49201 h 295200"/>
              <a:gd name="connsiteX1" fmla="*/ 49201 w 5689600"/>
              <a:gd name="connsiteY1" fmla="*/ 0 h 295200"/>
              <a:gd name="connsiteX2" fmla="*/ 5640399 w 5689600"/>
              <a:gd name="connsiteY2" fmla="*/ 0 h 295200"/>
              <a:gd name="connsiteX3" fmla="*/ 5689600 w 5689600"/>
              <a:gd name="connsiteY3" fmla="*/ 49201 h 295200"/>
              <a:gd name="connsiteX4" fmla="*/ 5689600 w 5689600"/>
              <a:gd name="connsiteY4" fmla="*/ 245999 h 295200"/>
              <a:gd name="connsiteX5" fmla="*/ 5640399 w 5689600"/>
              <a:gd name="connsiteY5" fmla="*/ 295200 h 295200"/>
              <a:gd name="connsiteX6" fmla="*/ 49201 w 5689600"/>
              <a:gd name="connsiteY6" fmla="*/ 295200 h 295200"/>
              <a:gd name="connsiteX7" fmla="*/ 0 w 5689600"/>
              <a:gd name="connsiteY7" fmla="*/ 245999 h 295200"/>
              <a:gd name="connsiteX8" fmla="*/ 0 w 5689600"/>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95200">
                <a:moveTo>
                  <a:pt x="0" y="49201"/>
                </a:moveTo>
                <a:cubicBezTo>
                  <a:pt x="0" y="22028"/>
                  <a:pt x="22028" y="0"/>
                  <a:pt x="49201" y="0"/>
                </a:cubicBezTo>
                <a:lnTo>
                  <a:pt x="5640399" y="0"/>
                </a:lnTo>
                <a:cubicBezTo>
                  <a:pt x="5667572" y="0"/>
                  <a:pt x="5689600" y="22028"/>
                  <a:pt x="5689600" y="49201"/>
                </a:cubicBezTo>
                <a:lnTo>
                  <a:pt x="5689600" y="245999"/>
                </a:lnTo>
                <a:cubicBezTo>
                  <a:pt x="5689600" y="273172"/>
                  <a:pt x="5667572" y="295200"/>
                  <a:pt x="5640399" y="295200"/>
                </a:cubicBezTo>
                <a:lnTo>
                  <a:pt x="49201" y="295200"/>
                </a:lnTo>
                <a:cubicBezTo>
                  <a:pt x="22028" y="295200"/>
                  <a:pt x="0" y="273172"/>
                  <a:pt x="0" y="245999"/>
                </a:cubicBezTo>
                <a:lnTo>
                  <a:pt x="0" y="49201"/>
                </a:lnTo>
                <a:close/>
              </a:path>
            </a:pathLst>
          </a:custGeom>
        </p:spPr>
        <p:style>
          <a:lnRef idx="2">
            <a:schemeClr val="lt1"/>
          </a:lnRef>
          <a:fillRef idx="1">
            <a:schemeClr val="accent6"/>
          </a:fillRef>
          <a:effectRef idx="1">
            <a:schemeClr val="accent6"/>
          </a:effectRef>
          <a:fontRef idx="minor">
            <a:schemeClr val="lt1"/>
          </a:fontRef>
        </p:style>
        <p:txBody>
          <a:bodyPr spcFirstLastPara="0" vert="horz" wrap="square" lIns="229463" tIns="14410" rIns="229463" bIns="14410" numCol="1" spcCol="1270" anchor="ctr" anchorCtr="0">
            <a:noAutofit/>
          </a:bodyPr>
          <a:lstStyle/>
          <a:p>
            <a:pPr marL="0" lvl="0" indent="0" algn="l" defTabSz="4445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2. </a:t>
            </a:r>
            <a:r>
              <a:rPr lang="en-US" sz="2800" b="1" kern="1200" dirty="0" err="1">
                <a:latin typeface="Arial" panose="020B0604020202020204" pitchFamily="34" charset="0"/>
                <a:cs typeface="Arial" panose="020B0604020202020204" pitchFamily="34" charset="0"/>
              </a:rPr>
              <a:t>Điều</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gì</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sẽ</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xảy</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ra</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với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cơ</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thể</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nếu</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như</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các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chất</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độc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hại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và</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các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chất</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dư</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thừa</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không</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được</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thải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ra</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bên</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ngoài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mà</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lại</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tích</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tụ</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trong</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cơ</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thể</a:t>
            </a:r>
            <a:r>
              <a:rPr lang="en-US" sz="2800" b="1" kern="1200" dirty="0">
                <a:latin typeface="Arial" panose="020B0604020202020204" pitchFamily="34" charset="0"/>
                <a:cs typeface="Arial" panose="020B0604020202020204" pitchFamily="34"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618" y="107198"/>
            <a:ext cx="3657600" cy="278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5092"/>
            <a:ext cx="4579198" cy="352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a:xfrm>
            <a:off x="8458200" y="62484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9220" y="76200"/>
            <a:ext cx="8989060" cy="1113155"/>
          </a:xfrm>
          <a:prstGeom prst="rect">
            <a:avLst/>
          </a:prstGeom>
        </p:spPr>
        <p:txBody>
          <a:bodyPr wrap="square">
            <a:noAutofit/>
          </a:bodyPr>
          <a:lstStyle/>
          <a:p>
            <a:pPr algn="ctr"/>
            <a:r>
              <a:rPr lang="vi-VN" sz="2800" b="1" dirty="0">
                <a:solidFill>
                  <a:srgbClr val="3333CC"/>
                </a:solidFill>
                <a:latin typeface="Arial" panose="020B0604020202020204" pitchFamily="34" charset="0"/>
                <a:ea typeface="Arial" panose="020B0604020202020204" pitchFamily="34" charset="0"/>
                <a:cs typeface="Arial" panose="020B0604020202020204" pitchFamily="34" charset="0"/>
              </a:rPr>
              <a:t>CH2.Trình bày vai trò của các bộ phận trong quá trình điều hòa cân bằng nội </a:t>
            </a:r>
            <a:r>
              <a:rPr lang="vi-VN" sz="2800" b="1" dirty="0" smtClean="0">
                <a:solidFill>
                  <a:srgbClr val="3333CC"/>
                </a:solidFill>
                <a:latin typeface="Arial" panose="020B0604020202020204" pitchFamily="34" charset="0"/>
                <a:ea typeface="Arial" panose="020B0604020202020204" pitchFamily="34" charset="0"/>
                <a:cs typeface="Arial" panose="020B0604020202020204" pitchFamily="34" charset="0"/>
              </a:rPr>
              <a:t>môi</a:t>
            </a:r>
            <a:r>
              <a:rPr lang="en-GB" sz="2800" b="1" dirty="0" smtClean="0">
                <a:solidFill>
                  <a:srgbClr val="3333CC"/>
                </a:solidFill>
                <a:latin typeface="Arial" panose="020B0604020202020204" pitchFamily="34" charset="0"/>
                <a:ea typeface="Arial" panose="020B0604020202020204" pitchFamily="34" charset="0"/>
                <a:cs typeface="Arial" panose="020B0604020202020204" pitchFamily="34" charset="0"/>
              </a:rPr>
              <a:t>?</a:t>
            </a:r>
            <a:endParaRPr lang="en-US" sz="2800" b="1" dirty="0">
              <a:solidFill>
                <a:srgbClr val="3333CC"/>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85" y="1075055"/>
            <a:ext cx="7601585"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custDataLst>
              <p:tags r:id="rId1"/>
            </p:custDataLst>
          </p:nvPr>
        </p:nvGraphicFramePr>
        <p:xfrm>
          <a:off x="596900" y="4343400"/>
          <a:ext cx="7867015" cy="2318176"/>
        </p:xfrm>
        <a:graphic>
          <a:graphicData uri="http://schemas.openxmlformats.org/drawingml/2006/table">
            <a:tbl>
              <a:tblPr firstRow="1" firstCol="1" bandRow="1"/>
              <a:tblGrid>
                <a:gridCol w="3916045"/>
                <a:gridCol w="2469515"/>
                <a:gridCol w="1481455"/>
              </a:tblGrid>
              <a:tr h="546497">
                <a:tc>
                  <a:txBody>
                    <a:bodyPr/>
                    <a:lstStyle/>
                    <a:p>
                      <a:pPr algn="ctr"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Bộ phận</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Cơ quan</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Vai trò</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46497">
                <a:tc>
                  <a:txBody>
                    <a:bodyPr/>
                    <a:lstStyle/>
                    <a:p>
                      <a:pPr algn="just"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Tiếp nhận kích thích</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46497">
                <a:tc>
                  <a:txBody>
                    <a:bodyPr/>
                    <a:lstStyle/>
                    <a:p>
                      <a:pPr algn="just"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Điều khiển</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546497">
                <a:tc>
                  <a:txBody>
                    <a:bodyPr/>
                    <a:lstStyle/>
                    <a:p>
                      <a:pPr algn="just" defTabSz="457200" rtl="0" eaLnBrk="1" fontAlgn="auto" hangingPunct="1">
                        <a:lnSpc>
                          <a:spcPct val="115000"/>
                        </a:lnSpc>
                        <a:spcBef>
                          <a:spcPts val="0"/>
                        </a:spcBef>
                        <a:spcAft>
                          <a:spcPts val="0"/>
                        </a:spcAft>
                      </a:pPr>
                      <a:r>
                        <a:rPr lang="en-GB" sz="2800" b="1" kern="1200" dirty="0" err="1" smtClean="0">
                          <a:solidFill>
                            <a:schemeClr val="tx1"/>
                          </a:solidFill>
                          <a:latin typeface="Arial" panose="020B0604020202020204" pitchFamily="34" charset="0"/>
                          <a:ea typeface="+mn-ea"/>
                          <a:cs typeface="Arial" panose="020B0604020202020204" pitchFamily="34" charset="0"/>
                        </a:rPr>
                        <a:t>Đáp</a:t>
                      </a:r>
                      <a:r>
                        <a:rPr lang="en-GB" sz="2800" b="1" kern="1200" baseline="0" dirty="0" smtClean="0">
                          <a:solidFill>
                            <a:schemeClr val="tx1"/>
                          </a:solidFill>
                          <a:latin typeface="Arial" panose="020B0604020202020204" pitchFamily="34" charset="0"/>
                          <a:ea typeface="+mn-ea"/>
                          <a:cs typeface="Arial" panose="020B0604020202020204" pitchFamily="34" charset="0"/>
                        </a:rPr>
                        <a:t> </a:t>
                      </a:r>
                      <a:r>
                        <a:rPr lang="en-GB" sz="2800" b="1" kern="1200" baseline="0" dirty="0" err="1" smtClean="0">
                          <a:solidFill>
                            <a:schemeClr val="tx1"/>
                          </a:solidFill>
                          <a:latin typeface="Arial" panose="020B0604020202020204" pitchFamily="34" charset="0"/>
                          <a:ea typeface="+mn-ea"/>
                          <a:cs typeface="Arial" panose="020B0604020202020204" pitchFamily="34" charset="0"/>
                        </a:rPr>
                        <a:t>ứng</a:t>
                      </a:r>
                      <a:r>
                        <a:rPr lang="en-GB" sz="2800" b="1" kern="1200" baseline="0" dirty="0" smtClean="0">
                          <a:solidFill>
                            <a:schemeClr val="tx1"/>
                          </a:solidFill>
                          <a:latin typeface="Arial" panose="020B0604020202020204" pitchFamily="34" charset="0"/>
                          <a:ea typeface="+mn-ea"/>
                          <a:cs typeface="Arial" panose="020B0604020202020204" pitchFamily="34" charset="0"/>
                        </a:rPr>
                        <a:t> </a:t>
                      </a:r>
                      <a:r>
                        <a:rPr lang="en-GB" sz="2800" b="1" kern="1200" baseline="0" dirty="0" err="1" smtClean="0">
                          <a:solidFill>
                            <a:schemeClr val="tx1"/>
                          </a:solidFill>
                          <a:latin typeface="Arial" panose="020B0604020202020204" pitchFamily="34" charset="0"/>
                          <a:ea typeface="+mn-ea"/>
                          <a:cs typeface="Arial" panose="020B0604020202020204" pitchFamily="34" charset="0"/>
                        </a:rPr>
                        <a:t>kích</a:t>
                      </a:r>
                      <a:r>
                        <a:rPr lang="en-GB" sz="2800" b="1" kern="1200" baseline="0" dirty="0" smtClean="0">
                          <a:solidFill>
                            <a:schemeClr val="tx1"/>
                          </a:solidFill>
                          <a:latin typeface="Arial" panose="020B0604020202020204" pitchFamily="34" charset="0"/>
                          <a:ea typeface="+mn-ea"/>
                          <a:cs typeface="Arial" panose="020B0604020202020204" pitchFamily="34" charset="0"/>
                        </a:rPr>
                        <a:t> </a:t>
                      </a:r>
                      <a:r>
                        <a:rPr lang="en-GB" sz="2800" b="1" kern="1200" baseline="0" dirty="0" err="1" smtClean="0">
                          <a:solidFill>
                            <a:schemeClr val="tx1"/>
                          </a:solidFill>
                          <a:latin typeface="Arial" panose="020B0604020202020204" pitchFamily="34" charset="0"/>
                          <a:ea typeface="+mn-ea"/>
                          <a:cs typeface="Arial" panose="020B0604020202020204" pitchFamily="34" charset="0"/>
                        </a:rPr>
                        <a:t>thích</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defTabSz="457200" rtl="0" eaLnBrk="1" fontAlgn="auto" hangingPunct="1">
                        <a:lnSpc>
                          <a:spcPct val="115000"/>
                        </a:lnSpc>
                        <a:spcBef>
                          <a:spcPts val="0"/>
                        </a:spcBef>
                        <a:spcAft>
                          <a:spcPts val="0"/>
                        </a:spcAft>
                      </a:pPr>
                      <a:r>
                        <a:rPr lang="vi-VN" sz="2800" b="1" kern="1200" dirty="0">
                          <a:solidFill>
                            <a:schemeClr val="tx1"/>
                          </a:solidFill>
                          <a:latin typeface="Arial" panose="020B0604020202020204" pitchFamily="34" charset="0"/>
                          <a:ea typeface="+mn-ea"/>
                          <a:cs typeface="Arial" panose="020B0604020202020204" pitchFamily="34" charset="0"/>
                        </a:rPr>
                        <a:t> </a:t>
                      </a:r>
                    </a:p>
                  </a:txBody>
                  <a:tcPr marL="47623" marR="47623" marT="44408" marB="4440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4" y="1524000"/>
            <a:ext cx="87137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752600" y="304802"/>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sz="2800" b="1">
                <a:solidFill>
                  <a:srgbClr val="000099"/>
                </a:solidFill>
                <a:latin typeface="Arial" panose="020B0604020202020204" pitchFamily="34" charset="0"/>
              </a:rPr>
              <a:t>Phản xạ </a:t>
            </a:r>
            <a:r>
              <a:rPr lang="vi-VN" sz="2800" b="1">
                <a:solidFill>
                  <a:srgbClr val="000099"/>
                </a:solidFill>
                <a:latin typeface="Arial" panose="020B0604020202020204" pitchFamily="34" charset="0"/>
              </a:rPr>
              <a:t>đ</a:t>
            </a:r>
            <a:r>
              <a:rPr lang="en-US" sz="2800" b="1">
                <a:solidFill>
                  <a:srgbClr val="000099"/>
                </a:solidFill>
                <a:latin typeface="Arial" panose="020B0604020202020204" pitchFamily="34" charset="0"/>
              </a:rPr>
              <a:t>iều hòa tim - mạch</a:t>
            </a:r>
          </a:p>
        </p:txBody>
      </p:sp>
      <p:sp>
        <p:nvSpPr>
          <p:cNvPr id="2" name="Slide Number Placeholder 1"/>
          <p:cNvSpPr>
            <a:spLocks noGrp="1"/>
          </p:cNvSpPr>
          <p:nvPr>
            <p:ph type="sldNum" sz="quarter" idx="12"/>
          </p:nvPr>
        </p:nvSpPr>
        <p:spPr/>
        <p:txBody>
          <a:bodyPr/>
          <a:lstStyle/>
          <a:p>
            <a:fld id="{FEE2D5B0-BCE1-4548-8A0D-CA791CFCF6A6}" type="slidenum">
              <a:rPr lang="en-US" smtClean="0"/>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60418"/>
                                        </p:tgtEl>
                                        <p:attrNameLst>
                                          <p:attrName>style.visibility</p:attrName>
                                        </p:attrNameLst>
                                      </p:cBhvr>
                                      <p:to>
                                        <p:strVal val="visible"/>
                                      </p:to>
                                    </p:set>
                                    <p:animEffect transition="in" filter="box(in)">
                                      <p:cBhvr>
                                        <p:cTn id="14"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52634"/>
            <a:ext cx="6383020" cy="521970"/>
          </a:xfrm>
          <a:prstGeom prst="rect">
            <a:avLst/>
          </a:prstGeom>
        </p:spPr>
        <p:txBody>
          <a:bodyPr wrap="none">
            <a:spAutoFit/>
          </a:bodyPr>
          <a:lstStyle/>
          <a:p>
            <a:r>
              <a:rPr lang="vi-VN" altLang="en-US" sz="2800" b="1" dirty="0">
                <a:solidFill>
                  <a:srgbClr val="C00000"/>
                </a:solidFill>
                <a:latin typeface="Arial" panose="020B0604020202020204" pitchFamily="34" charset="0"/>
                <a:cs typeface="Arial" panose="020B0604020202020204" pitchFamily="34" charset="0"/>
              </a:rPr>
              <a:t>2. Cơ chế điều hoà cân bằng nội môi</a:t>
            </a:r>
            <a:endParaRPr lang="en-US" altLang="en-US" sz="2800" b="1" dirty="0">
              <a:solidFill>
                <a:srgbClr val="C0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296"/>
          <a:ext cx="9144000" cy="7154182"/>
        </p:xfrm>
        <a:graphic>
          <a:graphicData uri="http://schemas.openxmlformats.org/drawingml/2006/table">
            <a:tbl>
              <a:tblPr firstRow="1" firstCol="1" bandRow="1"/>
              <a:tblGrid>
                <a:gridCol w="1300419"/>
                <a:gridCol w="1933575"/>
                <a:gridCol w="5910006"/>
              </a:tblGrid>
              <a:tr h="589067">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Bộ phận</a:t>
                      </a: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Cơ quan</a:t>
                      </a: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Vai trò</a:t>
                      </a: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r>
              <a:tr h="1252457">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Tiếp nhận kích thích</a:t>
                      </a: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endParaRPr lang="en-US" sz="2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en-US" sz="24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2010576">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Điều khiển</a:t>
                      </a: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endParaRPr lang="en-US" sz="2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en-US" sz="24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2392786">
                <a:tc>
                  <a:txBody>
                    <a:bodyPr/>
                    <a:lstStyle/>
                    <a:p>
                      <a:pPr algn="ctr">
                        <a:lnSpc>
                          <a:spcPct val="100000"/>
                        </a:lnSpc>
                        <a:spcAft>
                          <a:spcPts val="0"/>
                        </a:spcAft>
                      </a:pPr>
                      <a:r>
                        <a:rPr lang="en-GB" sz="2800" b="1"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Đáp</a:t>
                      </a:r>
                      <a:r>
                        <a:rPr lang="en-GB" sz="2800" b="1" baseline="0"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2800" b="1" baseline="0"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ứng</a:t>
                      </a:r>
                      <a:r>
                        <a:rPr lang="en-GB" sz="2800" b="1" baseline="0"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2800" b="1" baseline="0"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kích</a:t>
                      </a:r>
                      <a:r>
                        <a:rPr lang="en-GB" sz="2800" b="1" baseline="0"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sz="2800" b="1" baseline="0" dirty="0" err="1" smtClean="0">
                          <a:solidFill>
                            <a:schemeClr val="bg1"/>
                          </a:solidFill>
                          <a:effectLst/>
                          <a:latin typeface="Arial" panose="020B0604020202020204" pitchFamily="34" charset="0"/>
                          <a:ea typeface="Arial" panose="020B0604020202020204" pitchFamily="34" charset="0"/>
                          <a:cs typeface="Arial" panose="020B0604020202020204" pitchFamily="34" charset="0"/>
                        </a:rPr>
                        <a:t>thích</a:t>
                      </a:r>
                      <a:endParaRPr lang="en-GB" sz="28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3333CC"/>
                    </a:solidFill>
                  </a:tcPr>
                </a:tc>
                <a:tc>
                  <a:txBody>
                    <a:bodyPr/>
                    <a:lstStyle/>
                    <a:p>
                      <a:pPr algn="ctr">
                        <a:lnSpc>
                          <a:spcPct val="100000"/>
                        </a:lnSpc>
                        <a:spcAft>
                          <a:spcPts val="0"/>
                        </a:spcAft>
                      </a:pPr>
                      <a:endParaRPr lang="en-US" sz="2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en-US" sz="24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47626" marR="47626" marT="47625" marB="4762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
        <p:nvSpPr>
          <p:cNvPr id="7" name="Rectangle 6"/>
          <p:cNvSpPr/>
          <p:nvPr/>
        </p:nvSpPr>
        <p:spPr>
          <a:xfrm>
            <a:off x="1371854" y="1037633"/>
            <a:ext cx="1357375" cy="1814830"/>
          </a:xfrm>
          <a:prstGeom prst="rect">
            <a:avLst/>
          </a:prstGeom>
        </p:spPr>
        <p:txBody>
          <a:bodyPr wrap="square">
            <a:spAutoFit/>
          </a:bodyPr>
          <a:lstStyle/>
          <a:p>
            <a:pPr algn="ctr">
              <a:lnSpc>
                <a:spcPct val="100000"/>
              </a:lnSpc>
              <a:spcAft>
                <a:spcPts val="0"/>
              </a:spcAft>
            </a:pPr>
            <a:r>
              <a:rPr lang="vi-VN" sz="2800" b="1" dirty="0">
                <a:solidFill>
                  <a:srgbClr val="002060"/>
                </a:solidFill>
                <a:ea typeface="Arial" panose="020B0604020202020204" pitchFamily="34" charset="0"/>
                <a:cs typeface="Times New Roman" panose="02020603050405020304" pitchFamily="18" charset="0"/>
              </a:rPr>
              <a:t>Thụ thể, </a:t>
            </a:r>
            <a:r>
              <a:rPr lang="en-US" sz="2800" b="1" dirty="0">
                <a:solidFill>
                  <a:srgbClr val="002060"/>
                </a:solidFill>
                <a:ea typeface="Arial" panose="020B0604020202020204" pitchFamily="34" charset="0"/>
                <a:cs typeface="Times New Roman" panose="02020603050405020304" pitchFamily="18" charset="0"/>
              </a:rPr>
              <a:t>CQ</a:t>
            </a:r>
            <a:r>
              <a:rPr lang="vi-VN" sz="2800" b="1" dirty="0">
                <a:solidFill>
                  <a:srgbClr val="002060"/>
                </a:solidFill>
                <a:ea typeface="Arial" panose="020B0604020202020204" pitchFamily="34" charset="0"/>
                <a:cs typeface="Times New Roman" panose="02020603050405020304" pitchFamily="18" charset="0"/>
              </a:rPr>
              <a:t> thụ cảm</a:t>
            </a:r>
          </a:p>
        </p:txBody>
      </p:sp>
      <p:sp>
        <p:nvSpPr>
          <p:cNvPr id="8" name="Rectangle 7"/>
          <p:cNvSpPr/>
          <p:nvPr/>
        </p:nvSpPr>
        <p:spPr>
          <a:xfrm>
            <a:off x="3282315" y="1037590"/>
            <a:ext cx="5852160" cy="1814830"/>
          </a:xfrm>
          <a:prstGeom prst="rect">
            <a:avLst/>
          </a:prstGeom>
        </p:spPr>
        <p:txBody>
          <a:bodyPr wrap="square">
            <a:spAutoFit/>
          </a:bodyPr>
          <a:lstStyle/>
          <a:p>
            <a:pPr algn="just">
              <a:lnSpc>
                <a:spcPct val="100000"/>
              </a:lnSpc>
              <a:spcAft>
                <a:spcPts val="0"/>
              </a:spcAft>
            </a:pPr>
            <a:r>
              <a:rPr lang="vi-VN" sz="2800" b="1" dirty="0">
                <a:solidFill>
                  <a:schemeClr val="tx1"/>
                </a:solidFill>
                <a:ea typeface="Arial" panose="020B0604020202020204" pitchFamily="34" charset="0"/>
                <a:cs typeface="Times New Roman" panose="02020603050405020304" pitchFamily="18" charset="0"/>
              </a:rPr>
              <a:t>- Tiếp nhận kích thích từ môi trường (trong, ngoài)</a:t>
            </a:r>
            <a:endParaRPr lang="en-US" sz="2800" b="1" dirty="0">
              <a:solidFill>
                <a:schemeClr val="tx1"/>
              </a:solidFill>
              <a:ea typeface="Arial" panose="020B0604020202020204" pitchFamily="34" charset="0"/>
              <a:cs typeface="Times New Roman" panose="02020603050405020304" pitchFamily="18" charset="0"/>
            </a:endParaRPr>
          </a:p>
          <a:p>
            <a:pPr algn="just">
              <a:lnSpc>
                <a:spcPct val="100000"/>
              </a:lnSpc>
              <a:spcAft>
                <a:spcPts val="0"/>
              </a:spcAft>
            </a:pP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T</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ruyền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thông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tin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về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bộ phận điều khiển</a:t>
            </a:r>
          </a:p>
        </p:txBody>
      </p:sp>
      <p:sp>
        <p:nvSpPr>
          <p:cNvPr id="9" name="Rectangle 8"/>
          <p:cNvSpPr/>
          <p:nvPr/>
        </p:nvSpPr>
        <p:spPr>
          <a:xfrm>
            <a:off x="1219200" y="2667000"/>
            <a:ext cx="2094230" cy="2120900"/>
          </a:xfrm>
          <a:prstGeom prst="rect">
            <a:avLst/>
          </a:prstGeom>
        </p:spPr>
        <p:txBody>
          <a:bodyPr wrap="square">
            <a:noAutofit/>
          </a:bodyPr>
          <a:lstStyle/>
          <a:p>
            <a:pPr algn="ctr">
              <a:lnSpc>
                <a:spcPct val="100000"/>
              </a:lnSpc>
              <a:spcAft>
                <a:spcPts val="0"/>
              </a:spcAft>
            </a:pPr>
            <a:r>
              <a:rPr lang="vi-VN" sz="2800" b="1" dirty="0">
                <a:solidFill>
                  <a:srgbClr val="002060"/>
                </a:solidFill>
                <a:ea typeface="Arial" panose="020B0604020202020204" pitchFamily="34" charset="0"/>
                <a:cs typeface="Times New Roman" panose="02020603050405020304" pitchFamily="18" charset="0"/>
              </a:rPr>
              <a:t>Trung ương thần kinh hoặc tuyến nội tiết</a:t>
            </a:r>
          </a:p>
        </p:txBody>
      </p:sp>
      <p:sp>
        <p:nvSpPr>
          <p:cNvPr id="10" name="Rectangle 9"/>
          <p:cNvSpPr/>
          <p:nvPr/>
        </p:nvSpPr>
        <p:spPr>
          <a:xfrm>
            <a:off x="3382645" y="2852420"/>
            <a:ext cx="5761355" cy="1896745"/>
          </a:xfrm>
          <a:prstGeom prst="rect">
            <a:avLst/>
          </a:prstGeom>
        </p:spPr>
        <p:txBody>
          <a:bodyPr wrap="square">
            <a:noAutofit/>
          </a:bodyPr>
          <a:lstStyle/>
          <a:p>
            <a:pPr algn="just"/>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 Tiếp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nhận</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x</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ử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lí thông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tin</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p>
          <a:p>
            <a:pPr algn="just"/>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Gửi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các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tín hiệu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dưới</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dạng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xung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thần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kinh hoặc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h</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or</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mon</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e</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đến </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bộ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phận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đáp</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ứng</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kích</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800" b="1" dirty="0" err="1" smtClean="0">
                <a:solidFill>
                  <a:schemeClr val="tx1"/>
                </a:solidFill>
                <a:latin typeface="Arial" panose="020B0604020202020204" pitchFamily="34" charset="0"/>
                <a:ea typeface="Arial" panose="020B0604020202020204" pitchFamily="34" charset="0"/>
                <a:cs typeface="Arial" panose="020B0604020202020204" pitchFamily="34" charset="0"/>
              </a:rPr>
              <a:t>thích</a:t>
            </a:r>
          </a:p>
        </p:txBody>
      </p:sp>
      <p:sp>
        <p:nvSpPr>
          <p:cNvPr id="11" name="Rectangle 10"/>
          <p:cNvSpPr/>
          <p:nvPr/>
        </p:nvSpPr>
        <p:spPr>
          <a:xfrm>
            <a:off x="1371600" y="4818380"/>
            <a:ext cx="1873250" cy="2139950"/>
          </a:xfrm>
          <a:prstGeom prst="rect">
            <a:avLst/>
          </a:prstGeom>
        </p:spPr>
        <p:txBody>
          <a:bodyPr wrap="square">
            <a:noAutofit/>
          </a:bodyPr>
          <a:lstStyle/>
          <a:p>
            <a:pPr algn="ctr">
              <a:lnSpc>
                <a:spcPct val="100000"/>
              </a:lnSpc>
              <a:spcAft>
                <a:spcPts val="0"/>
              </a:spcAft>
            </a:pPr>
            <a:r>
              <a:rPr lang="vi-VN" sz="2800" b="1" dirty="0">
                <a:solidFill>
                  <a:srgbClr val="002060"/>
                </a:solidFill>
                <a:ea typeface="Arial" panose="020B0604020202020204" pitchFamily="34" charset="0"/>
                <a:cs typeface="Times New Roman" panose="02020603050405020304" pitchFamily="18" charset="0"/>
              </a:rPr>
              <a:t>Thận, gan, phổi, tim, mạch máu</a:t>
            </a:r>
          </a:p>
        </p:txBody>
      </p:sp>
      <p:sp>
        <p:nvSpPr>
          <p:cNvPr id="12" name="Rectangle 11"/>
          <p:cNvSpPr/>
          <p:nvPr/>
        </p:nvSpPr>
        <p:spPr>
          <a:xfrm>
            <a:off x="3124200" y="4665980"/>
            <a:ext cx="5993765" cy="2245360"/>
          </a:xfrm>
          <a:prstGeom prst="rect">
            <a:avLst/>
          </a:prstGeom>
        </p:spPr>
        <p:txBody>
          <a:bodyPr wrap="square">
            <a:spAutoFit/>
          </a:bodyPr>
          <a:lstStyle/>
          <a:p>
            <a:pPr algn="just">
              <a:lnSpc>
                <a:spcPct val="100000"/>
              </a:lnSpc>
              <a:spcAft>
                <a:spcPts val="0"/>
              </a:spcAft>
            </a:pPr>
            <a:r>
              <a:rPr lang="vi-VN" sz="2800" b="1" dirty="0" smtClean="0">
                <a:solidFill>
                  <a:schemeClr val="tx1"/>
                </a:solidFill>
                <a:ea typeface="Arial" panose="020B0604020202020204" pitchFamily="34" charset="0"/>
                <a:cs typeface="Times New Roman" panose="02020603050405020304" pitchFamily="18" charset="0"/>
              </a:rPr>
              <a:t>- </a:t>
            </a:r>
            <a:r>
              <a:rPr lang="en-GB" sz="2800" b="1" dirty="0">
                <a:solidFill>
                  <a:schemeClr val="tx1"/>
                </a:solidFill>
                <a:latin typeface="Arial" panose="020B0604020202020204" pitchFamily="34" charset="0"/>
                <a:ea typeface="Arial" panose="020B0604020202020204" pitchFamily="34" charset="0"/>
                <a:cs typeface="Arial" panose="020B0604020202020204" pitchFamily="34" charset="0"/>
              </a:rPr>
              <a:t>Đ</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i</a:t>
            </a:r>
            <a:r>
              <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ề</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u </a:t>
            </a:r>
            <a:r>
              <a:rPr lang="vi-VN" sz="2800" b="1" dirty="0">
                <a:solidFill>
                  <a:schemeClr val="tx1"/>
                </a:solidFill>
                <a:latin typeface="Arial" panose="020B0604020202020204" pitchFamily="34" charset="0"/>
                <a:ea typeface="Arial" panose="020B0604020202020204" pitchFamily="34" charset="0"/>
                <a:cs typeface="Arial" panose="020B0604020202020204" pitchFamily="34" charset="0"/>
              </a:rPr>
              <a:t>chỉnh hoạt động dựa trên các tín hiệu được truyền đến từ bộ phận điều khiển</a:t>
            </a:r>
            <a:r>
              <a:rPr lang="vi-VN" sz="2800" b="1" dirty="0" smtClean="0">
                <a:solidFill>
                  <a:schemeClr val="tx1"/>
                </a:solidFill>
                <a:latin typeface="Arial" panose="020B0604020202020204" pitchFamily="34" charset="0"/>
                <a:ea typeface="Arial" panose="020B0604020202020204" pitchFamily="34" charset="0"/>
                <a:cs typeface="Arial" panose="020B0604020202020204" pitchFamily="34" charset="0"/>
              </a:rPr>
              <a:t>.</a:t>
            </a:r>
            <a:endParaRPr lang="en-GB" sz="2800" b="1" dirty="0" smtClean="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lnSpc>
                <a:spcPct val="100000"/>
              </a:lnSpc>
              <a:spcAft>
                <a:spcPts val="0"/>
              </a:spcAft>
            </a:pPr>
            <a:r>
              <a:rPr lang="vi-VN" sz="2800" b="1" dirty="0" smtClean="0">
                <a:solidFill>
                  <a:schemeClr val="tx1"/>
                </a:solidFill>
                <a:ea typeface="Arial" panose="020B0604020202020204" pitchFamily="34" charset="0"/>
                <a:cs typeface="Times New Roman" panose="02020603050405020304" pitchFamily="18" charset="0"/>
              </a:rPr>
              <a:t>- </a:t>
            </a:r>
            <a:r>
              <a:rPr lang="vi-VN" sz="2800" b="1" dirty="0">
                <a:solidFill>
                  <a:schemeClr val="tx1"/>
                </a:solidFill>
                <a:ea typeface="Arial" panose="020B0604020202020204" pitchFamily="34" charset="0"/>
                <a:cs typeface="Times New Roman" panose="02020603050405020304" pitchFamily="18" charset="0"/>
              </a:rPr>
              <a:t>Tác động ngược lại bộ phận tiếp nhận kích thích(liên hệ ngược)</a:t>
            </a:r>
          </a:p>
        </p:txBody>
      </p:sp>
      <p:sp>
        <p:nvSpPr>
          <p:cNvPr id="2" name="Slide Number Placeholder 1"/>
          <p:cNvSpPr>
            <a:spLocks noGrp="1"/>
          </p:cNvSpPr>
          <p:nvPr>
            <p:ph type="sldNum" sz="quarter" idx="12"/>
          </p:nvPr>
        </p:nvSpPr>
        <p:spPr/>
        <p:txBody>
          <a:bodyPr/>
          <a:lstStyle/>
          <a:p>
            <a:fld id="{CC8A4EFB-0D95-4D66-8DB7-7B35D2AA263F}" type="slidenum">
              <a:rPr lang="en-US" smtClean="0"/>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 y="0"/>
            <a:ext cx="5807075" cy="657225"/>
          </a:xfrm>
          <a:prstGeom prst="rect">
            <a:avLst/>
          </a:prstGeom>
        </p:spPr>
        <p:txBody>
          <a:bodyPr wrap="none">
            <a:spAutoFit/>
          </a:bodyPr>
          <a:lstStyle/>
          <a:p>
            <a:pPr lvl="0" algn="just" defTabSz="457200" fontAlgn="base">
              <a:lnSpc>
                <a:spcPct val="115000"/>
              </a:lnSpc>
              <a:spcBef>
                <a:spcPct val="0"/>
              </a:spcBef>
              <a:spcAft>
                <a:spcPts val="1000"/>
              </a:spcAft>
            </a:pPr>
            <a:r>
              <a:rPr lang="vi-VN" sz="3200" b="1" dirty="0">
                <a:solidFill>
                  <a:srgbClr val="FF0000"/>
                </a:solidFill>
                <a:latin typeface="Arial" panose="020B0604020202020204" pitchFamily="34" charset="0"/>
                <a:cs typeface="Arial" panose="020B0604020202020204" pitchFamily="34" charset="0"/>
              </a:rPr>
              <a:t>3. Điều hoà cân bằng nội môi</a:t>
            </a:r>
            <a:endParaRPr lang="en-US" sz="3200" b="1"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636736" y="625170"/>
            <a:ext cx="5219700" cy="586105"/>
          </a:xfrm>
          <a:prstGeom prst="rect">
            <a:avLst/>
          </a:prstGeom>
        </p:spPr>
        <p:txBody>
          <a:bodyPr wrap="none">
            <a:spAutoFit/>
          </a:bodyPr>
          <a:lstStyle/>
          <a:p>
            <a:pPr lvl="0" algn="just" defTabSz="457200" fontAlgn="base">
              <a:lnSpc>
                <a:spcPct val="115000"/>
              </a:lnSpc>
              <a:spcBef>
                <a:spcPct val="0"/>
              </a:spcBef>
              <a:spcAft>
                <a:spcPts val="1000"/>
              </a:spcAft>
            </a:pPr>
            <a:r>
              <a:rPr lang="en-GB" sz="2800" b="1" dirty="0" smtClean="0">
                <a:solidFill>
                  <a:srgbClr val="0070C0"/>
                </a:solidFill>
                <a:latin typeface="Arial" panose="020B0604020202020204" pitchFamily="34" charset="0"/>
                <a:cs typeface="Arial" panose="020B0604020202020204" pitchFamily="34" charset="0"/>
              </a:rPr>
              <a:t>a</a:t>
            </a:r>
            <a:r>
              <a:rPr lang="vi-VN" sz="2800" b="1" dirty="0" smtClean="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Điều hoà áp su</a:t>
            </a:r>
            <a:r>
              <a:rPr lang="en-GB" sz="2800" b="1" dirty="0">
                <a:solidFill>
                  <a:srgbClr val="0070C0"/>
                </a:solidFill>
                <a:latin typeface="Arial" panose="020B0604020202020204" pitchFamily="34" charset="0"/>
                <a:cs typeface="Arial" panose="020B0604020202020204" pitchFamily="34" charset="0"/>
              </a:rPr>
              <a:t>ấ</a:t>
            </a:r>
            <a:r>
              <a:rPr lang="vi-VN" sz="2800" b="1" dirty="0">
                <a:solidFill>
                  <a:srgbClr val="0070C0"/>
                </a:solidFill>
                <a:latin typeface="Arial" panose="020B0604020202020204" pitchFamily="34" charset="0"/>
                <a:cs typeface="Arial" panose="020B0604020202020204" pitchFamily="34" charset="0"/>
              </a:rPr>
              <a:t>t thẩm thấu</a:t>
            </a:r>
            <a:endParaRPr lang="en-US" sz="2800" b="1" dirty="0">
              <a:solidFill>
                <a:srgbClr val="0070C0"/>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0" y="1240087"/>
            <a:ext cx="9095510" cy="561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43400"/>
            <a:ext cx="9144000" cy="2459355"/>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wrap="square">
            <a:noAutofit/>
          </a:bodyPr>
          <a:lstStyle/>
          <a:p>
            <a:pPr algn="just"/>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3.1.Quan sát </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h</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ình</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 hãy:</a:t>
            </a:r>
            <a:r>
              <a:rPr lang="en-US" alt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Mô tả cơ chế điều hòa hàm lượng nước khi cơ thể bị mất </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nước</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7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Trong trường hợp hàm lượng nước trong cơ thể tăng thì cơ chế điều hòa sẽ diễn ra như thế nào?</a:t>
            </a:r>
            <a:endParaRPr lang="en-US" sz="27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700" b="1" dirty="0">
                <a:solidFill>
                  <a:schemeClr val="bg1"/>
                </a:solidFill>
                <a:latin typeface="Arial" panose="020B0604020202020204" pitchFamily="34" charset="0"/>
                <a:ea typeface="Times New Roman" panose="02020603050405020304" pitchFamily="18" charset="0"/>
                <a:cs typeface="Arial" panose="020B0604020202020204" pitchFamily="34" charset="0"/>
              </a:rPr>
              <a:t>Nêu vai trò của thận trong điều hòa cân bằng nội </a:t>
            </a:r>
            <a:r>
              <a:rPr lang="vi-VN"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môi</a:t>
            </a:r>
            <a:r>
              <a:rPr lang="en-GB" sz="27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7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442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38914" name="Text Box 5"/>
          <p:cNvSpPr txBox="1">
            <a:spLocks noChangeArrowheads="1"/>
          </p:cNvSpPr>
          <p:nvPr/>
        </p:nvSpPr>
        <p:spPr bwMode="auto">
          <a:xfrm>
            <a:off x="0" y="78107"/>
            <a:ext cx="8991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dirty="0" err="1" smtClean="0">
                <a:solidFill>
                  <a:srgbClr val="003300"/>
                </a:solidFill>
                <a:latin typeface="Arial" panose="020B0604020202020204" pitchFamily="34" charset="0"/>
              </a:rPr>
              <a:t>Sơ</a:t>
            </a:r>
            <a:r>
              <a:rPr lang="en-US" altLang="en-US" sz="2800" b="1" dirty="0" smtClean="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đồ</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cơ</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chế</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điều</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tiết</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nước</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của</a:t>
            </a:r>
            <a:r>
              <a:rPr lang="en-US" altLang="en-US" sz="2800" b="1" dirty="0">
                <a:solidFill>
                  <a:srgbClr val="003300"/>
                </a:solidFill>
                <a:latin typeface="Arial" panose="020B0604020202020204" pitchFamily="34" charset="0"/>
              </a:rPr>
              <a:t> </a:t>
            </a:r>
            <a:r>
              <a:rPr lang="en-US" altLang="en-US" sz="2800" b="1" dirty="0" err="1">
                <a:solidFill>
                  <a:srgbClr val="003300"/>
                </a:solidFill>
                <a:latin typeface="Arial" panose="020B0604020202020204" pitchFamily="34" charset="0"/>
              </a:rPr>
              <a:t>thận</a:t>
            </a:r>
            <a:endParaRPr lang="en-US" altLang="en-US" sz="2800" b="1" dirty="0">
              <a:solidFill>
                <a:srgbClr val="003300"/>
              </a:solidFill>
              <a:latin typeface="Arial" panose="020B0604020202020204" pitchFamily="34" charset="0"/>
            </a:endParaRPr>
          </a:p>
        </p:txBody>
      </p:sp>
      <p:sp>
        <p:nvSpPr>
          <p:cNvPr id="62472" name="Text Box 8"/>
          <p:cNvSpPr txBox="1">
            <a:spLocks noChangeArrowheads="1"/>
          </p:cNvSpPr>
          <p:nvPr/>
        </p:nvSpPr>
        <p:spPr bwMode="auto">
          <a:xfrm>
            <a:off x="381000" y="609600"/>
            <a:ext cx="22860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u="sng">
                <a:solidFill>
                  <a:srgbClr val="FF0000"/>
                </a:solidFill>
                <a:latin typeface="Arial" panose="020B0604020202020204" pitchFamily="34" charset="0"/>
              </a:rPr>
              <a:t>Mất nước</a:t>
            </a:r>
          </a:p>
        </p:txBody>
      </p:sp>
      <p:sp>
        <p:nvSpPr>
          <p:cNvPr id="62475" name="Line 11"/>
          <p:cNvSpPr>
            <a:spLocks noChangeShapeType="1"/>
          </p:cNvSpPr>
          <p:nvPr/>
        </p:nvSpPr>
        <p:spPr bwMode="auto">
          <a:xfrm>
            <a:off x="1828800" y="1219200"/>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7" name="Arc 12"/>
          <p:cNvSpPr/>
          <p:nvPr/>
        </p:nvSpPr>
        <p:spPr bwMode="auto">
          <a:xfrm>
            <a:off x="5257801" y="3778250"/>
            <a:ext cx="309880" cy="3683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en-US"/>
          </a:p>
        </p:txBody>
      </p:sp>
      <p:sp>
        <p:nvSpPr>
          <p:cNvPr id="62477" name="Arc 13"/>
          <p:cNvSpPr/>
          <p:nvPr/>
        </p:nvSpPr>
        <p:spPr bwMode="auto">
          <a:xfrm>
            <a:off x="6096001" y="1303338"/>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8" name="Arc 14"/>
          <p:cNvSpPr/>
          <p:nvPr/>
        </p:nvSpPr>
        <p:spPr bwMode="auto">
          <a:xfrm rot="10800000" flipH="1">
            <a:off x="7162800" y="2590800"/>
            <a:ext cx="9144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80" name="Text Box 16"/>
          <p:cNvSpPr txBox="1">
            <a:spLocks noChangeArrowheads="1"/>
          </p:cNvSpPr>
          <p:nvPr/>
        </p:nvSpPr>
        <p:spPr bwMode="auto">
          <a:xfrm>
            <a:off x="228600" y="1905001"/>
            <a:ext cx="22098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sz="2800" b="1">
                <a:solidFill>
                  <a:srgbClr val="000099"/>
                </a:solidFill>
                <a:latin typeface="Arial" panose="020B0604020202020204" pitchFamily="34" charset="0"/>
              </a:rPr>
              <a:t>Lượng nước bình thường</a:t>
            </a:r>
          </a:p>
        </p:txBody>
      </p:sp>
      <p:sp>
        <p:nvSpPr>
          <p:cNvPr id="62481" name="Arc 17"/>
          <p:cNvSpPr/>
          <p:nvPr/>
        </p:nvSpPr>
        <p:spPr bwMode="auto">
          <a:xfrm rot="10800000">
            <a:off x="1905001" y="2590800"/>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82" name="Arc 18"/>
          <p:cNvSpPr/>
          <p:nvPr/>
        </p:nvSpPr>
        <p:spPr bwMode="auto">
          <a:xfrm rot="10145302" flipV="1">
            <a:off x="1662114" y="1604963"/>
            <a:ext cx="1243012" cy="762000"/>
          </a:xfrm>
          <a:custGeom>
            <a:avLst/>
            <a:gdLst>
              <a:gd name="T0" fmla="*/ 0 w 23471"/>
              <a:gd name="T1" fmla="*/ 2147483646 h 21600"/>
              <a:gd name="T2" fmla="*/ 2147483646 w 23471"/>
              <a:gd name="T3" fmla="*/ 2147483646 h 21600"/>
              <a:gd name="T4" fmla="*/ 2147483646 w 23471"/>
              <a:gd name="T5" fmla="*/ 2147483646 h 21600"/>
              <a:gd name="T6" fmla="*/ 0 60000 65536"/>
              <a:gd name="T7" fmla="*/ 0 60000 65536"/>
              <a:gd name="T8" fmla="*/ 0 60000 65536"/>
              <a:gd name="T9" fmla="*/ 0 w 23471"/>
              <a:gd name="T10" fmla="*/ 0 h 21600"/>
              <a:gd name="T11" fmla="*/ 23471 w 23471"/>
              <a:gd name="T12" fmla="*/ 21600 h 21600"/>
            </a:gdLst>
            <a:ahLst/>
            <a:cxnLst>
              <a:cxn ang="T6">
                <a:pos x="T0" y="T1"/>
              </a:cxn>
              <a:cxn ang="T7">
                <a:pos x="T2" y="T3"/>
              </a:cxn>
              <a:cxn ang="T8">
                <a:pos x="T4" y="T5"/>
              </a:cxn>
            </a:cxnLst>
            <a:rect l="T9" t="T10" r="T11" b="T12"/>
            <a:pathLst>
              <a:path w="23471" h="21600" fill="none" extrusionOk="0">
                <a:moveTo>
                  <a:pt x="0" y="847"/>
                </a:moveTo>
                <a:cubicBezTo>
                  <a:pt x="1947" y="285"/>
                  <a:pt x="3964" y="-1"/>
                  <a:pt x="5991" y="0"/>
                </a:cubicBezTo>
                <a:cubicBezTo>
                  <a:pt x="12908" y="0"/>
                  <a:pt x="19407" y="3313"/>
                  <a:pt x="23470" y="8911"/>
                </a:cubicBezTo>
              </a:path>
              <a:path w="23471" h="21600" stroke="0" extrusionOk="0">
                <a:moveTo>
                  <a:pt x="0" y="847"/>
                </a:moveTo>
                <a:cubicBezTo>
                  <a:pt x="1947" y="285"/>
                  <a:pt x="3964" y="-1"/>
                  <a:pt x="5991" y="0"/>
                </a:cubicBezTo>
                <a:cubicBezTo>
                  <a:pt x="12908" y="0"/>
                  <a:pt x="19407" y="3313"/>
                  <a:pt x="23470" y="8911"/>
                </a:cubicBezTo>
                <a:lnTo>
                  <a:pt x="5991" y="21600"/>
                </a:lnTo>
                <a:lnTo>
                  <a:pt x="0" y="847"/>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3" name="Text Box 21"/>
          <p:cNvSpPr txBox="1">
            <a:spLocks noChangeArrowheads="1"/>
          </p:cNvSpPr>
          <p:nvPr/>
        </p:nvSpPr>
        <p:spPr bwMode="auto">
          <a:xfrm>
            <a:off x="3048001" y="3048001"/>
            <a:ext cx="3098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endParaRPr lang="en-US" altLang="en-US" sz="1800">
              <a:latin typeface="Arial" panose="020B0604020202020204" pitchFamily="34" charset="0"/>
            </a:endParaRPr>
          </a:p>
        </p:txBody>
      </p:sp>
      <p:sp>
        <p:nvSpPr>
          <p:cNvPr id="62486" name="Text Box 22"/>
          <p:cNvSpPr txBox="1">
            <a:spLocks noChangeArrowheads="1"/>
          </p:cNvSpPr>
          <p:nvPr/>
        </p:nvSpPr>
        <p:spPr bwMode="auto">
          <a:xfrm>
            <a:off x="2667000" y="1143001"/>
            <a:ext cx="41160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Cơ quan thụ cảm ASTT</a:t>
            </a:r>
          </a:p>
        </p:txBody>
      </p:sp>
      <p:sp>
        <p:nvSpPr>
          <p:cNvPr id="62487" name="Text Box 23"/>
          <p:cNvSpPr txBox="1">
            <a:spLocks noChangeArrowheads="1"/>
          </p:cNvSpPr>
          <p:nvPr/>
        </p:nvSpPr>
        <p:spPr bwMode="auto">
          <a:xfrm>
            <a:off x="5562600" y="1773240"/>
            <a:ext cx="35814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Vùng dưới đồi của não tăng tiết </a:t>
            </a:r>
            <a:r>
              <a:rPr lang="en-US" altLang="en-US" sz="2800" b="1">
                <a:solidFill>
                  <a:srgbClr val="990033"/>
                </a:solidFill>
                <a:latin typeface="Arial" panose="020B0604020202020204" pitchFamily="34" charset="0"/>
              </a:rPr>
              <a:t>ADH</a:t>
            </a:r>
          </a:p>
        </p:txBody>
      </p:sp>
      <p:sp>
        <p:nvSpPr>
          <p:cNvPr id="62489" name="Text Box 25"/>
          <p:cNvSpPr txBox="1">
            <a:spLocks noChangeArrowheads="1"/>
          </p:cNvSpPr>
          <p:nvPr/>
        </p:nvSpPr>
        <p:spPr bwMode="auto">
          <a:xfrm>
            <a:off x="2895600" y="2819402"/>
            <a:ext cx="44958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Times New Roman" panose="02020603050405020304" pitchFamily="18" charset="0"/>
                <a:cs typeface="Times New Roman" panose="02020603050405020304" pitchFamily="18" charset="0"/>
              </a:rPr>
              <a:t>Thận tăng tái hấp thu nước</a:t>
            </a:r>
          </a:p>
        </p:txBody>
      </p:sp>
      <p:sp>
        <p:nvSpPr>
          <p:cNvPr id="38927" name="Line 29"/>
          <p:cNvSpPr>
            <a:spLocks noChangeShapeType="1"/>
          </p:cNvSpPr>
          <p:nvPr/>
        </p:nvSpPr>
        <p:spPr bwMode="auto">
          <a:xfrm flipV="1">
            <a:off x="685800" y="3962400"/>
            <a:ext cx="7315200" cy="7620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62494" name="Text Box 30"/>
          <p:cNvSpPr txBox="1">
            <a:spLocks noChangeArrowheads="1"/>
          </p:cNvSpPr>
          <p:nvPr/>
        </p:nvSpPr>
        <p:spPr bwMode="auto">
          <a:xfrm>
            <a:off x="47626" y="4125914"/>
            <a:ext cx="20967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u="sng">
                <a:solidFill>
                  <a:srgbClr val="FF0000"/>
                </a:solidFill>
                <a:latin typeface="Arial" panose="020B0604020202020204" pitchFamily="34" charset="0"/>
              </a:rPr>
              <a:t>Thừa nước</a:t>
            </a:r>
          </a:p>
        </p:txBody>
      </p:sp>
      <p:sp>
        <p:nvSpPr>
          <p:cNvPr id="62497" name="Text Box 33"/>
          <p:cNvSpPr txBox="1">
            <a:spLocks noChangeArrowheads="1"/>
          </p:cNvSpPr>
          <p:nvPr/>
        </p:nvSpPr>
        <p:spPr bwMode="auto">
          <a:xfrm>
            <a:off x="2819400" y="4403726"/>
            <a:ext cx="41160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Cơ quan thụ cảm ASTT</a:t>
            </a:r>
          </a:p>
        </p:txBody>
      </p:sp>
      <p:sp>
        <p:nvSpPr>
          <p:cNvPr id="62498" name="Text Box 34"/>
          <p:cNvSpPr txBox="1">
            <a:spLocks noChangeArrowheads="1"/>
          </p:cNvSpPr>
          <p:nvPr/>
        </p:nvSpPr>
        <p:spPr bwMode="auto">
          <a:xfrm>
            <a:off x="7488238" y="5013326"/>
            <a:ext cx="8540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Não</a:t>
            </a:r>
          </a:p>
        </p:txBody>
      </p:sp>
      <p:sp>
        <p:nvSpPr>
          <p:cNvPr id="62499" name="Text Box 35"/>
          <p:cNvSpPr txBox="1">
            <a:spLocks noChangeArrowheads="1"/>
          </p:cNvSpPr>
          <p:nvPr/>
        </p:nvSpPr>
        <p:spPr bwMode="auto">
          <a:xfrm>
            <a:off x="2711450" y="6003926"/>
            <a:ext cx="48806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sz="2800" b="1">
                <a:solidFill>
                  <a:srgbClr val="000099"/>
                </a:solidFill>
                <a:latin typeface="Arial" panose="020B0604020202020204" pitchFamily="34" charset="0"/>
              </a:rPr>
              <a:t>Thận tăng bài tiết nước tiểu</a:t>
            </a:r>
          </a:p>
        </p:txBody>
      </p:sp>
      <p:sp>
        <p:nvSpPr>
          <p:cNvPr id="62501" name="Rectangle 37"/>
          <p:cNvSpPr>
            <a:spLocks noChangeArrowheads="1"/>
          </p:cNvSpPr>
          <p:nvPr/>
        </p:nvSpPr>
        <p:spPr bwMode="auto">
          <a:xfrm>
            <a:off x="0" y="5089525"/>
            <a:ext cx="25146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800" b="1">
                <a:solidFill>
                  <a:srgbClr val="000099"/>
                </a:solidFill>
              </a:rPr>
              <a:t>Lượng nước bình thường</a:t>
            </a:r>
          </a:p>
        </p:txBody>
      </p:sp>
      <p:sp>
        <p:nvSpPr>
          <p:cNvPr id="62502" name="Line 38"/>
          <p:cNvSpPr>
            <a:spLocks noChangeShapeType="1"/>
          </p:cNvSpPr>
          <p:nvPr/>
        </p:nvSpPr>
        <p:spPr bwMode="auto">
          <a:xfrm>
            <a:off x="2057400" y="4526280"/>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3" name="Arc 39"/>
          <p:cNvSpPr/>
          <p:nvPr/>
        </p:nvSpPr>
        <p:spPr bwMode="auto">
          <a:xfrm rot="10914354" flipV="1">
            <a:off x="1816101" y="4724400"/>
            <a:ext cx="925513"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Arc 40"/>
          <p:cNvSpPr/>
          <p:nvPr/>
        </p:nvSpPr>
        <p:spPr bwMode="auto">
          <a:xfrm rot="10800000">
            <a:off x="1490664" y="5638800"/>
            <a:ext cx="1709737"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Arc 41"/>
          <p:cNvSpPr/>
          <p:nvPr/>
        </p:nvSpPr>
        <p:spPr bwMode="auto">
          <a:xfrm>
            <a:off x="6811645" y="4638040"/>
            <a:ext cx="986155"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Arc 42"/>
          <p:cNvSpPr/>
          <p:nvPr/>
        </p:nvSpPr>
        <p:spPr bwMode="auto">
          <a:xfrm rot="9916328" flipH="1">
            <a:off x="6324601" y="5410200"/>
            <a:ext cx="1712913" cy="609600"/>
          </a:xfrm>
          <a:custGeom>
            <a:avLst/>
            <a:gdLst>
              <a:gd name="T0" fmla="*/ 0 w 19431"/>
              <a:gd name="T1" fmla="*/ 0 h 21600"/>
              <a:gd name="T2" fmla="*/ 2147483646 w 19431"/>
              <a:gd name="T3" fmla="*/ 2147483646 h 21600"/>
              <a:gd name="T4" fmla="*/ 0 w 19431"/>
              <a:gd name="T5" fmla="*/ 2147483646 h 21600"/>
              <a:gd name="T6" fmla="*/ 0 60000 65536"/>
              <a:gd name="T7" fmla="*/ 0 60000 65536"/>
              <a:gd name="T8" fmla="*/ 0 60000 65536"/>
              <a:gd name="T9" fmla="*/ 0 w 19431"/>
              <a:gd name="T10" fmla="*/ 0 h 21600"/>
              <a:gd name="T11" fmla="*/ 19431 w 19431"/>
              <a:gd name="T12" fmla="*/ 21600 h 21600"/>
            </a:gdLst>
            <a:ahLst/>
            <a:cxnLst>
              <a:cxn ang="T6">
                <a:pos x="T0" y="T1"/>
              </a:cxn>
              <a:cxn ang="T7">
                <a:pos x="T2" y="T3"/>
              </a:cxn>
              <a:cxn ang="T8">
                <a:pos x="T4" y="T5"/>
              </a:cxn>
            </a:cxnLst>
            <a:rect l="T9" t="T10" r="T11" b="T12"/>
            <a:pathLst>
              <a:path w="19431" h="21600" fill="none" extrusionOk="0">
                <a:moveTo>
                  <a:pt x="-1" y="0"/>
                </a:moveTo>
                <a:cubicBezTo>
                  <a:pt x="8271" y="0"/>
                  <a:pt x="15817" y="4724"/>
                  <a:pt x="19430" y="12165"/>
                </a:cubicBezTo>
              </a:path>
              <a:path w="19431" h="21600" stroke="0" extrusionOk="0">
                <a:moveTo>
                  <a:pt x="-1" y="0"/>
                </a:moveTo>
                <a:cubicBezTo>
                  <a:pt x="8271" y="0"/>
                  <a:pt x="15817" y="4724"/>
                  <a:pt x="19430" y="12165"/>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TextBox 1"/>
          <p:cNvSpPr txBox="1">
            <a:spLocks noChangeArrowheads="1"/>
          </p:cNvSpPr>
          <p:nvPr/>
        </p:nvSpPr>
        <p:spPr bwMode="auto">
          <a:xfrm>
            <a:off x="7772400" y="2727325"/>
            <a:ext cx="1481455" cy="107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r>
              <a:rPr lang="en-US" altLang="en-US" sz="2000" i="1" dirty="0">
                <a:solidFill>
                  <a:srgbClr val="C00000"/>
                </a:solidFill>
              </a:rPr>
              <a:t>Antidiuretic </a:t>
            </a:r>
          </a:p>
          <a:p>
            <a:r>
              <a:rPr lang="en-US" altLang="en-US" sz="2000" i="1" dirty="0">
                <a:solidFill>
                  <a:srgbClr val="C00000"/>
                </a:solidFill>
              </a:rPr>
              <a:t>Hormone</a:t>
            </a:r>
          </a:p>
        </p:txBody>
      </p:sp>
      <p:sp>
        <p:nvSpPr>
          <p:cNvPr id="2" name="Slide Number Placeholder 1"/>
          <p:cNvSpPr>
            <a:spLocks noGrp="1"/>
          </p:cNvSpPr>
          <p:nvPr>
            <p:ph type="sldNum" sz="quarter" idx="12"/>
          </p:nvPr>
        </p:nvSpPr>
        <p:spPr/>
        <p:txBody>
          <a:bodyPr/>
          <a:lstStyle/>
          <a:p>
            <a:fld id="{CC8A4EFB-0D95-4D66-8DB7-7B35D2AA263F}" type="slidenum">
              <a:rPr lang="en-US" smtClean="0"/>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diamond(in)">
                                      <p:cBhvr>
                                        <p:cTn id="7" dur="500"/>
                                        <p:tgtEl>
                                          <p:spTgt spid="6247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2475"/>
                                        </p:tgtEl>
                                        <p:attrNameLst>
                                          <p:attrName>style.visibility</p:attrName>
                                        </p:attrNameLst>
                                      </p:cBhvr>
                                      <p:to>
                                        <p:strVal val="visible"/>
                                      </p:to>
                                    </p:set>
                                    <p:animEffect transition="in" filter="diamond(in)">
                                      <p:cBhvr>
                                        <p:cTn id="11" dur="500"/>
                                        <p:tgtEl>
                                          <p:spTgt spid="62475"/>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62486"/>
                                        </p:tgtEl>
                                        <p:attrNameLst>
                                          <p:attrName>style.visibility</p:attrName>
                                        </p:attrNameLst>
                                      </p:cBhvr>
                                      <p:to>
                                        <p:strVal val="visible"/>
                                      </p:to>
                                    </p:set>
                                    <p:animEffect transition="in" filter="wheel(4)">
                                      <p:cBhvr>
                                        <p:cTn id="15" dur="500"/>
                                        <p:tgtEl>
                                          <p:spTgt spid="62486"/>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62477"/>
                                        </p:tgtEl>
                                        <p:attrNameLst>
                                          <p:attrName>style.visibility</p:attrName>
                                        </p:attrNameLst>
                                      </p:cBhvr>
                                      <p:to>
                                        <p:strVal val="visible"/>
                                      </p:to>
                                    </p:set>
                                    <p:animEffect transition="in" filter="diamond(in)">
                                      <p:cBhvr>
                                        <p:cTn id="19" dur="500"/>
                                        <p:tgtEl>
                                          <p:spTgt spid="62477"/>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62487"/>
                                        </p:tgtEl>
                                        <p:attrNameLst>
                                          <p:attrName>style.visibility</p:attrName>
                                        </p:attrNameLst>
                                      </p:cBhvr>
                                      <p:to>
                                        <p:strVal val="visible"/>
                                      </p:to>
                                    </p:set>
                                    <p:animEffect transition="in" filter="wheel(4)">
                                      <p:cBhvr>
                                        <p:cTn id="23" dur="500"/>
                                        <p:tgtEl>
                                          <p:spTgt spid="6248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2500"/>
                            </p:stCondLst>
                            <p:childTnLst>
                              <p:par>
                                <p:cTn id="27" presetID="8" presetClass="entr" presetSubtype="16" fill="hold" grpId="0" nodeType="afterEffect">
                                  <p:stCondLst>
                                    <p:cond delay="0"/>
                                  </p:stCondLst>
                                  <p:childTnLst>
                                    <p:set>
                                      <p:cBhvr>
                                        <p:cTn id="28" dur="1" fill="hold">
                                          <p:stCondLst>
                                            <p:cond delay="0"/>
                                          </p:stCondLst>
                                        </p:cTn>
                                        <p:tgtEl>
                                          <p:spTgt spid="62478"/>
                                        </p:tgtEl>
                                        <p:attrNameLst>
                                          <p:attrName>style.visibility</p:attrName>
                                        </p:attrNameLst>
                                      </p:cBhvr>
                                      <p:to>
                                        <p:strVal val="visible"/>
                                      </p:to>
                                    </p:set>
                                    <p:animEffect transition="in" filter="diamond(in)">
                                      <p:cBhvr>
                                        <p:cTn id="29" dur="500"/>
                                        <p:tgtEl>
                                          <p:spTgt spid="62478"/>
                                        </p:tgtEl>
                                      </p:cBhvr>
                                    </p:animEffect>
                                  </p:childTnLst>
                                </p:cTn>
                              </p:par>
                            </p:childTnLst>
                          </p:cTn>
                        </p:par>
                        <p:par>
                          <p:cTn id="30" fill="hold">
                            <p:stCondLst>
                              <p:cond delay="3000"/>
                            </p:stCondLst>
                            <p:childTnLst>
                              <p:par>
                                <p:cTn id="31" presetID="8" presetClass="entr" presetSubtype="16" fill="hold" grpId="0" nodeType="afterEffect">
                                  <p:stCondLst>
                                    <p:cond delay="0"/>
                                  </p:stCondLst>
                                  <p:childTnLst>
                                    <p:set>
                                      <p:cBhvr>
                                        <p:cTn id="32" dur="1" fill="hold">
                                          <p:stCondLst>
                                            <p:cond delay="0"/>
                                          </p:stCondLst>
                                        </p:cTn>
                                        <p:tgtEl>
                                          <p:spTgt spid="62489"/>
                                        </p:tgtEl>
                                        <p:attrNameLst>
                                          <p:attrName>style.visibility</p:attrName>
                                        </p:attrNameLst>
                                      </p:cBhvr>
                                      <p:to>
                                        <p:strVal val="visible"/>
                                      </p:to>
                                    </p:set>
                                    <p:animEffect transition="in" filter="diamond(in)">
                                      <p:cBhvr>
                                        <p:cTn id="33" dur="500"/>
                                        <p:tgtEl>
                                          <p:spTgt spid="62489"/>
                                        </p:tgtEl>
                                      </p:cBhvr>
                                    </p:animEffect>
                                  </p:childTnLst>
                                </p:cTn>
                              </p:par>
                            </p:childTnLst>
                          </p:cTn>
                        </p:par>
                        <p:par>
                          <p:cTn id="34" fill="hold">
                            <p:stCondLst>
                              <p:cond delay="3500"/>
                            </p:stCondLst>
                            <p:childTnLst>
                              <p:par>
                                <p:cTn id="35" presetID="8" presetClass="entr" presetSubtype="16" fill="hold" grpId="0" nodeType="afterEffect">
                                  <p:stCondLst>
                                    <p:cond delay="0"/>
                                  </p:stCondLst>
                                  <p:childTnLst>
                                    <p:set>
                                      <p:cBhvr>
                                        <p:cTn id="36" dur="1" fill="hold">
                                          <p:stCondLst>
                                            <p:cond delay="0"/>
                                          </p:stCondLst>
                                        </p:cTn>
                                        <p:tgtEl>
                                          <p:spTgt spid="62481"/>
                                        </p:tgtEl>
                                        <p:attrNameLst>
                                          <p:attrName>style.visibility</p:attrName>
                                        </p:attrNameLst>
                                      </p:cBhvr>
                                      <p:to>
                                        <p:strVal val="visible"/>
                                      </p:to>
                                    </p:set>
                                    <p:animEffect transition="in" filter="diamond(in)">
                                      <p:cBhvr>
                                        <p:cTn id="37" dur="500"/>
                                        <p:tgtEl>
                                          <p:spTgt spid="62481"/>
                                        </p:tgtEl>
                                      </p:cBhvr>
                                    </p:animEffect>
                                  </p:childTnLst>
                                </p:cTn>
                              </p:par>
                            </p:childTnLst>
                          </p:cTn>
                        </p:par>
                        <p:par>
                          <p:cTn id="38" fill="hold">
                            <p:stCondLst>
                              <p:cond delay="4000"/>
                            </p:stCondLst>
                            <p:childTnLst>
                              <p:par>
                                <p:cTn id="39" presetID="8" presetClass="entr" presetSubtype="16" fill="hold" grpId="0" nodeType="afterEffect">
                                  <p:stCondLst>
                                    <p:cond delay="0"/>
                                  </p:stCondLst>
                                  <p:childTnLst>
                                    <p:set>
                                      <p:cBhvr>
                                        <p:cTn id="40" dur="1" fill="hold">
                                          <p:stCondLst>
                                            <p:cond delay="0"/>
                                          </p:stCondLst>
                                        </p:cTn>
                                        <p:tgtEl>
                                          <p:spTgt spid="62480"/>
                                        </p:tgtEl>
                                        <p:attrNameLst>
                                          <p:attrName>style.visibility</p:attrName>
                                        </p:attrNameLst>
                                      </p:cBhvr>
                                      <p:to>
                                        <p:strVal val="visible"/>
                                      </p:to>
                                    </p:set>
                                    <p:animEffect transition="in" filter="diamond(in)">
                                      <p:cBhvr>
                                        <p:cTn id="41" dur="500"/>
                                        <p:tgtEl>
                                          <p:spTgt spid="62480"/>
                                        </p:tgtEl>
                                      </p:cBhvr>
                                    </p:animEffect>
                                  </p:childTnLst>
                                </p:cTn>
                              </p:par>
                            </p:childTnLst>
                          </p:cTn>
                        </p:par>
                        <p:par>
                          <p:cTn id="42" fill="hold">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62482"/>
                                        </p:tgtEl>
                                        <p:attrNameLst>
                                          <p:attrName>style.visibility</p:attrName>
                                        </p:attrNameLst>
                                      </p:cBhvr>
                                      <p:to>
                                        <p:strVal val="visible"/>
                                      </p:to>
                                    </p:set>
                                    <p:animEffect transition="in" filter="diamond(in)">
                                      <p:cBhvr>
                                        <p:cTn id="45" dur="500"/>
                                        <p:tgtEl>
                                          <p:spTgt spid="62482"/>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62494"/>
                                        </p:tgtEl>
                                        <p:attrNameLst>
                                          <p:attrName>style.visibility</p:attrName>
                                        </p:attrNameLst>
                                      </p:cBhvr>
                                      <p:to>
                                        <p:strVal val="visible"/>
                                      </p:to>
                                    </p:set>
                                    <p:animEffect transition="in" filter="diamond(in)">
                                      <p:cBhvr>
                                        <p:cTn id="50" dur="500"/>
                                        <p:tgtEl>
                                          <p:spTgt spid="62494"/>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62502"/>
                                        </p:tgtEl>
                                        <p:attrNameLst>
                                          <p:attrName>style.visibility</p:attrName>
                                        </p:attrNameLst>
                                      </p:cBhvr>
                                      <p:to>
                                        <p:strVal val="visible"/>
                                      </p:to>
                                    </p:set>
                                    <p:animEffect transition="in" filter="diamond(in)">
                                      <p:cBhvr>
                                        <p:cTn id="53" dur="500"/>
                                        <p:tgtEl>
                                          <p:spTgt spid="62502"/>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62497"/>
                                        </p:tgtEl>
                                        <p:attrNameLst>
                                          <p:attrName>style.visibility</p:attrName>
                                        </p:attrNameLst>
                                      </p:cBhvr>
                                      <p:to>
                                        <p:strVal val="visible"/>
                                      </p:to>
                                    </p:set>
                                    <p:animEffect transition="in" filter="diamond(in)">
                                      <p:cBhvr>
                                        <p:cTn id="56" dur="500"/>
                                        <p:tgtEl>
                                          <p:spTgt spid="62497"/>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62505"/>
                                        </p:tgtEl>
                                        <p:attrNameLst>
                                          <p:attrName>style.visibility</p:attrName>
                                        </p:attrNameLst>
                                      </p:cBhvr>
                                      <p:to>
                                        <p:strVal val="visible"/>
                                      </p:to>
                                    </p:set>
                                    <p:animEffect transition="in" filter="diamond(in)">
                                      <p:cBhvr>
                                        <p:cTn id="59" dur="500"/>
                                        <p:tgtEl>
                                          <p:spTgt spid="62505"/>
                                        </p:tgtEl>
                                      </p:cBhvr>
                                    </p:animEffect>
                                  </p:childTnLst>
                                </p:cTn>
                              </p:par>
                              <p:par>
                                <p:cTn id="60" presetID="8" presetClass="entr" presetSubtype="16" fill="hold" grpId="0" nodeType="withEffect">
                                  <p:stCondLst>
                                    <p:cond delay="0"/>
                                  </p:stCondLst>
                                  <p:childTnLst>
                                    <p:set>
                                      <p:cBhvr>
                                        <p:cTn id="61" dur="1" fill="hold">
                                          <p:stCondLst>
                                            <p:cond delay="0"/>
                                          </p:stCondLst>
                                        </p:cTn>
                                        <p:tgtEl>
                                          <p:spTgt spid="62498"/>
                                        </p:tgtEl>
                                        <p:attrNameLst>
                                          <p:attrName>style.visibility</p:attrName>
                                        </p:attrNameLst>
                                      </p:cBhvr>
                                      <p:to>
                                        <p:strVal val="visible"/>
                                      </p:to>
                                    </p:set>
                                    <p:animEffect transition="in" filter="diamond(in)">
                                      <p:cBhvr>
                                        <p:cTn id="62" dur="500"/>
                                        <p:tgtEl>
                                          <p:spTgt spid="62498"/>
                                        </p:tgtEl>
                                      </p:cBhvr>
                                    </p:animEffect>
                                  </p:childTnLst>
                                </p:cTn>
                              </p:par>
                              <p:par>
                                <p:cTn id="63" presetID="8" presetClass="entr" presetSubtype="16" fill="hold" grpId="0" nodeType="withEffect">
                                  <p:stCondLst>
                                    <p:cond delay="0"/>
                                  </p:stCondLst>
                                  <p:childTnLst>
                                    <p:set>
                                      <p:cBhvr>
                                        <p:cTn id="64" dur="1" fill="hold">
                                          <p:stCondLst>
                                            <p:cond delay="0"/>
                                          </p:stCondLst>
                                        </p:cTn>
                                        <p:tgtEl>
                                          <p:spTgt spid="62506"/>
                                        </p:tgtEl>
                                        <p:attrNameLst>
                                          <p:attrName>style.visibility</p:attrName>
                                        </p:attrNameLst>
                                      </p:cBhvr>
                                      <p:to>
                                        <p:strVal val="visible"/>
                                      </p:to>
                                    </p:set>
                                    <p:animEffect transition="in" filter="diamond(in)">
                                      <p:cBhvr>
                                        <p:cTn id="65" dur="500"/>
                                        <p:tgtEl>
                                          <p:spTgt spid="62506"/>
                                        </p:tgtEl>
                                      </p:cBhvr>
                                    </p:animEffect>
                                  </p:childTnLst>
                                </p:cTn>
                              </p:par>
                              <p:par>
                                <p:cTn id="66" presetID="8" presetClass="entr" presetSubtype="16" fill="hold" grpId="0" nodeType="withEffect">
                                  <p:stCondLst>
                                    <p:cond delay="0"/>
                                  </p:stCondLst>
                                  <p:childTnLst>
                                    <p:set>
                                      <p:cBhvr>
                                        <p:cTn id="67" dur="1" fill="hold">
                                          <p:stCondLst>
                                            <p:cond delay="0"/>
                                          </p:stCondLst>
                                        </p:cTn>
                                        <p:tgtEl>
                                          <p:spTgt spid="62499"/>
                                        </p:tgtEl>
                                        <p:attrNameLst>
                                          <p:attrName>style.visibility</p:attrName>
                                        </p:attrNameLst>
                                      </p:cBhvr>
                                      <p:to>
                                        <p:strVal val="visible"/>
                                      </p:to>
                                    </p:set>
                                    <p:animEffect transition="in" filter="diamond(in)">
                                      <p:cBhvr>
                                        <p:cTn id="68" dur="500"/>
                                        <p:tgtEl>
                                          <p:spTgt spid="62499"/>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62504"/>
                                        </p:tgtEl>
                                        <p:attrNameLst>
                                          <p:attrName>style.visibility</p:attrName>
                                        </p:attrNameLst>
                                      </p:cBhvr>
                                      <p:to>
                                        <p:strVal val="visible"/>
                                      </p:to>
                                    </p:set>
                                    <p:animEffect transition="in" filter="diamond(in)">
                                      <p:cBhvr>
                                        <p:cTn id="71" dur="500"/>
                                        <p:tgtEl>
                                          <p:spTgt spid="62504"/>
                                        </p:tgtEl>
                                      </p:cBhvr>
                                    </p:animEffect>
                                  </p:childTnLst>
                                </p:cTn>
                              </p:par>
                              <p:par>
                                <p:cTn id="72" presetID="8" presetClass="entr" presetSubtype="16" fill="hold" grpId="0" nodeType="withEffect">
                                  <p:stCondLst>
                                    <p:cond delay="0"/>
                                  </p:stCondLst>
                                  <p:childTnLst>
                                    <p:set>
                                      <p:cBhvr>
                                        <p:cTn id="73" dur="1" fill="hold">
                                          <p:stCondLst>
                                            <p:cond delay="0"/>
                                          </p:stCondLst>
                                        </p:cTn>
                                        <p:tgtEl>
                                          <p:spTgt spid="62501"/>
                                        </p:tgtEl>
                                        <p:attrNameLst>
                                          <p:attrName>style.visibility</p:attrName>
                                        </p:attrNameLst>
                                      </p:cBhvr>
                                      <p:to>
                                        <p:strVal val="visible"/>
                                      </p:to>
                                    </p:set>
                                    <p:animEffect transition="in" filter="diamond(in)">
                                      <p:cBhvr>
                                        <p:cTn id="74" dur="500"/>
                                        <p:tgtEl>
                                          <p:spTgt spid="62501"/>
                                        </p:tgtEl>
                                      </p:cBhvr>
                                    </p:animEffect>
                                  </p:childTnLst>
                                </p:cTn>
                              </p:par>
                              <p:par>
                                <p:cTn id="75" presetID="8" presetClass="entr" presetSubtype="16" fill="hold" grpId="0" nodeType="withEffect">
                                  <p:stCondLst>
                                    <p:cond delay="0"/>
                                  </p:stCondLst>
                                  <p:childTnLst>
                                    <p:set>
                                      <p:cBhvr>
                                        <p:cTn id="76" dur="1" fill="hold">
                                          <p:stCondLst>
                                            <p:cond delay="0"/>
                                          </p:stCondLst>
                                        </p:cTn>
                                        <p:tgtEl>
                                          <p:spTgt spid="62503"/>
                                        </p:tgtEl>
                                        <p:attrNameLst>
                                          <p:attrName>style.visibility</p:attrName>
                                        </p:attrNameLst>
                                      </p:cBhvr>
                                      <p:to>
                                        <p:strVal val="visible"/>
                                      </p:to>
                                    </p:set>
                                    <p:animEffect transition="in" filter="diamond(in)">
                                      <p:cBhvr>
                                        <p:cTn id="77" dur="500"/>
                                        <p:tgtEl>
                                          <p:spTgt spid="62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p:bldP spid="62475" grpId="0" animBg="1"/>
      <p:bldP spid="62477" grpId="0" animBg="1"/>
      <p:bldP spid="62478" grpId="0" animBg="1"/>
      <p:bldP spid="62480" grpId="0"/>
      <p:bldP spid="62481" grpId="0" animBg="1"/>
      <p:bldP spid="62482" grpId="0" animBg="1"/>
      <p:bldP spid="62486" grpId="0"/>
      <p:bldP spid="62487" grpId="0"/>
      <p:bldP spid="62489" grpId="0"/>
      <p:bldP spid="62494" grpId="0"/>
      <p:bldP spid="62497" grpId="0"/>
      <p:bldP spid="62498" grpId="0"/>
      <p:bldP spid="62499" grpId="0"/>
      <p:bldP spid="62501" grpId="0"/>
      <p:bldP spid="62502" grpId="0" bldLvl="0" animBg="1"/>
      <p:bldP spid="62503" grpId="0" animBg="1"/>
      <p:bldP spid="62504" grpId="0" animBg="1"/>
      <p:bldP spid="62505" grpId="0" bldLvl="0" animBg="1"/>
      <p:bldP spid="62506" grpId="0" animBg="1"/>
      <p:bldP spid="27" grpId="0"/>
      <p:bldP spid="2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0962" name="Text Box 5"/>
          <p:cNvSpPr txBox="1">
            <a:spLocks noChangeArrowheads="1"/>
          </p:cNvSpPr>
          <p:nvPr/>
        </p:nvSpPr>
        <p:spPr bwMode="auto">
          <a:xfrm>
            <a:off x="533400" y="13337"/>
            <a:ext cx="8991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dirty="0" err="1" smtClean="0">
                <a:solidFill>
                  <a:srgbClr val="C00000"/>
                </a:solidFill>
                <a:latin typeface="Arial" panose="020B0604020202020204" pitchFamily="34" charset="0"/>
              </a:rPr>
              <a:t>Sơ</a:t>
            </a:r>
            <a:r>
              <a:rPr lang="en-US" altLang="en-US" sz="2800" b="1" dirty="0" smtClean="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đồ</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cơ</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chế</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điều</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tiết</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muối</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khoáng</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của</a:t>
            </a:r>
            <a:r>
              <a:rPr lang="en-US" altLang="en-US" sz="2800" b="1" dirty="0">
                <a:solidFill>
                  <a:srgbClr val="C00000"/>
                </a:solidFill>
                <a:latin typeface="Arial" panose="020B0604020202020204" pitchFamily="34" charset="0"/>
              </a:rPr>
              <a:t> </a:t>
            </a:r>
            <a:r>
              <a:rPr lang="en-US" altLang="en-US" sz="2800" b="1" dirty="0" err="1">
                <a:solidFill>
                  <a:srgbClr val="C00000"/>
                </a:solidFill>
                <a:latin typeface="Arial" panose="020B0604020202020204" pitchFamily="34" charset="0"/>
              </a:rPr>
              <a:t>thận</a:t>
            </a:r>
            <a:endParaRPr lang="en-US" altLang="en-US" sz="2800" b="1" dirty="0">
              <a:solidFill>
                <a:srgbClr val="C00000"/>
              </a:solidFill>
              <a:latin typeface="Arial" panose="020B0604020202020204" pitchFamily="34" charset="0"/>
            </a:endParaRPr>
          </a:p>
        </p:txBody>
      </p:sp>
      <p:sp>
        <p:nvSpPr>
          <p:cNvPr id="65542" name="Text Box 6"/>
          <p:cNvSpPr txBox="1">
            <a:spLocks noChangeArrowheads="1"/>
          </p:cNvSpPr>
          <p:nvPr/>
        </p:nvSpPr>
        <p:spPr bwMode="auto">
          <a:xfrm>
            <a:off x="170180" y="593725"/>
            <a:ext cx="17748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u="sng">
                <a:solidFill>
                  <a:srgbClr val="FF0000"/>
                </a:solidFill>
                <a:latin typeface="Arial" panose="020B0604020202020204" pitchFamily="34" charset="0"/>
              </a:rPr>
              <a:t>Na</a:t>
            </a:r>
            <a:r>
              <a:rPr lang="en-US" altLang="en-US" sz="2800" b="1" u="sng" baseline="30000">
                <a:solidFill>
                  <a:srgbClr val="FF0000"/>
                </a:solidFill>
                <a:latin typeface="Arial" panose="020B0604020202020204" pitchFamily="34" charset="0"/>
              </a:rPr>
              <a:t>+ </a:t>
            </a:r>
            <a:r>
              <a:rPr lang="en-US" altLang="en-US" sz="2800" b="1" u="sng">
                <a:solidFill>
                  <a:srgbClr val="FF0000"/>
                </a:solidFill>
                <a:latin typeface="Arial" panose="020B0604020202020204" pitchFamily="34" charset="0"/>
              </a:rPr>
              <a:t>giảm</a:t>
            </a:r>
          </a:p>
        </p:txBody>
      </p:sp>
      <p:sp>
        <p:nvSpPr>
          <p:cNvPr id="65543" name="Line 7"/>
          <p:cNvSpPr>
            <a:spLocks noChangeShapeType="1"/>
          </p:cNvSpPr>
          <p:nvPr/>
        </p:nvSpPr>
        <p:spPr bwMode="auto">
          <a:xfrm>
            <a:off x="1676400" y="838200"/>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Text Box 8"/>
          <p:cNvSpPr txBox="1">
            <a:spLocks noChangeArrowheads="1"/>
          </p:cNvSpPr>
          <p:nvPr/>
        </p:nvSpPr>
        <p:spPr bwMode="auto">
          <a:xfrm>
            <a:off x="2971800" y="533400"/>
            <a:ext cx="29718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Cơ quan thụ cảm ASTT</a:t>
            </a:r>
          </a:p>
        </p:txBody>
      </p:sp>
      <p:sp>
        <p:nvSpPr>
          <p:cNvPr id="65545" name="Arc 9"/>
          <p:cNvSpPr/>
          <p:nvPr/>
        </p:nvSpPr>
        <p:spPr bwMode="auto">
          <a:xfrm>
            <a:off x="5943600" y="1149350"/>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Text Box 10"/>
          <p:cNvSpPr txBox="1">
            <a:spLocks noChangeArrowheads="1"/>
          </p:cNvSpPr>
          <p:nvPr/>
        </p:nvSpPr>
        <p:spPr bwMode="auto">
          <a:xfrm>
            <a:off x="4800600" y="1660527"/>
            <a:ext cx="43434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dirty="0" err="1">
                <a:solidFill>
                  <a:srgbClr val="000099"/>
                </a:solidFill>
                <a:latin typeface="Arial" panose="020B0604020202020204" pitchFamily="34" charset="0"/>
              </a:rPr>
              <a:t>Tuyến</a:t>
            </a:r>
            <a:r>
              <a:rPr lang="en-US" altLang="en-US" sz="2800" b="1" dirty="0">
                <a:solidFill>
                  <a:srgbClr val="000099"/>
                </a:solidFill>
                <a:latin typeface="Arial" panose="020B0604020202020204" pitchFamily="34" charset="0"/>
              </a:rPr>
              <a:t> </a:t>
            </a:r>
            <a:r>
              <a:rPr lang="en-US" altLang="en-US" sz="2800" b="1" dirty="0" err="1">
                <a:solidFill>
                  <a:srgbClr val="000099"/>
                </a:solidFill>
                <a:latin typeface="Arial" panose="020B0604020202020204" pitchFamily="34" charset="0"/>
              </a:rPr>
              <a:t>trên</a:t>
            </a:r>
            <a:r>
              <a:rPr lang="en-US" altLang="en-US" sz="2800" b="1" dirty="0">
                <a:solidFill>
                  <a:srgbClr val="000099"/>
                </a:solidFill>
                <a:latin typeface="Arial" panose="020B0604020202020204" pitchFamily="34" charset="0"/>
              </a:rPr>
              <a:t> </a:t>
            </a:r>
            <a:r>
              <a:rPr lang="en-US" altLang="en-US" sz="2800" b="1" dirty="0" err="1">
                <a:solidFill>
                  <a:srgbClr val="000099"/>
                </a:solidFill>
                <a:latin typeface="Arial" panose="020B0604020202020204" pitchFamily="34" charset="0"/>
              </a:rPr>
              <a:t>thận</a:t>
            </a:r>
            <a:r>
              <a:rPr lang="en-US" altLang="en-US" sz="2800" b="1" dirty="0">
                <a:solidFill>
                  <a:srgbClr val="000099"/>
                </a:solidFill>
                <a:latin typeface="Arial" panose="020B0604020202020204" pitchFamily="34" charset="0"/>
              </a:rPr>
              <a:t> </a:t>
            </a:r>
            <a:r>
              <a:rPr lang="en-US" altLang="en-US" sz="2800" b="1" dirty="0" err="1">
                <a:solidFill>
                  <a:srgbClr val="000099"/>
                </a:solidFill>
                <a:latin typeface="Arial" panose="020B0604020202020204" pitchFamily="34" charset="0"/>
              </a:rPr>
              <a:t>tăng</a:t>
            </a:r>
            <a:r>
              <a:rPr lang="en-US" altLang="en-US" sz="2800" b="1" dirty="0">
                <a:solidFill>
                  <a:srgbClr val="000099"/>
                </a:solidFill>
                <a:latin typeface="Arial" panose="020B0604020202020204" pitchFamily="34" charset="0"/>
              </a:rPr>
              <a:t> </a:t>
            </a:r>
            <a:r>
              <a:rPr lang="en-US" altLang="en-US" sz="2800" b="1" dirty="0" err="1" smtClean="0">
                <a:solidFill>
                  <a:srgbClr val="000099"/>
                </a:solidFill>
                <a:latin typeface="Arial" panose="020B0604020202020204" pitchFamily="34" charset="0"/>
              </a:rPr>
              <a:t>tiết</a:t>
            </a:r>
            <a:endParaRPr lang="en-US" altLang="en-US" sz="2800" b="1" dirty="0" smtClean="0">
              <a:solidFill>
                <a:srgbClr val="000099"/>
              </a:solidFill>
              <a:latin typeface="Arial" panose="020B0604020202020204" pitchFamily="34" charset="0"/>
            </a:endParaRPr>
          </a:p>
          <a:p>
            <a:pPr algn="ctr"/>
            <a:r>
              <a:rPr lang="en-US" altLang="en-US" sz="2800" b="1" i="1" dirty="0" smtClean="0">
                <a:solidFill>
                  <a:srgbClr val="990033"/>
                </a:solidFill>
                <a:latin typeface="Arial" panose="020B0604020202020204" pitchFamily="34" charset="0"/>
                <a:cs typeface="Arial" panose="020B0604020202020204" pitchFamily="34" charset="0"/>
              </a:rPr>
              <a:t>Aldosterone</a:t>
            </a:r>
            <a:endParaRPr lang="en-US" altLang="en-US" sz="2800" b="1" dirty="0">
              <a:solidFill>
                <a:srgbClr val="990033"/>
              </a:solidFill>
              <a:latin typeface="Arial" panose="020B0604020202020204" pitchFamily="34" charset="0"/>
              <a:cs typeface="Arial" panose="020B0604020202020204" pitchFamily="34" charset="0"/>
            </a:endParaRPr>
          </a:p>
        </p:txBody>
      </p:sp>
      <p:sp>
        <p:nvSpPr>
          <p:cNvPr id="65547" name="Arc 11"/>
          <p:cNvSpPr/>
          <p:nvPr/>
        </p:nvSpPr>
        <p:spPr bwMode="auto">
          <a:xfrm rot="10167238" flipH="1">
            <a:off x="6096000" y="2514600"/>
            <a:ext cx="19050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8" name="Text Box 12"/>
          <p:cNvSpPr txBox="1">
            <a:spLocks noChangeArrowheads="1"/>
          </p:cNvSpPr>
          <p:nvPr/>
        </p:nvSpPr>
        <p:spPr bwMode="auto">
          <a:xfrm>
            <a:off x="2438400" y="2743200"/>
            <a:ext cx="39624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Thận tăng tái hấp thu Na</a:t>
            </a:r>
            <a:r>
              <a:rPr lang="en-US" altLang="en-US" sz="2800" b="1" baseline="30000">
                <a:solidFill>
                  <a:srgbClr val="000099"/>
                </a:solidFill>
                <a:latin typeface="Arial" panose="020B0604020202020204" pitchFamily="34" charset="0"/>
              </a:rPr>
              <a:t>+</a:t>
            </a:r>
          </a:p>
        </p:txBody>
      </p:sp>
      <p:sp>
        <p:nvSpPr>
          <p:cNvPr id="65549" name="Arc 13"/>
          <p:cNvSpPr/>
          <p:nvPr/>
        </p:nvSpPr>
        <p:spPr bwMode="auto">
          <a:xfrm rot="-9926990">
            <a:off x="1676401" y="2616200"/>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0" name="Text Box 14"/>
          <p:cNvSpPr txBox="1">
            <a:spLocks noChangeArrowheads="1"/>
          </p:cNvSpPr>
          <p:nvPr/>
        </p:nvSpPr>
        <p:spPr bwMode="auto">
          <a:xfrm>
            <a:off x="228600" y="1828800"/>
            <a:ext cx="22098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sz="2800" b="1">
                <a:solidFill>
                  <a:srgbClr val="000099"/>
                </a:solidFill>
                <a:latin typeface="Arial" panose="020B0604020202020204" pitchFamily="34" charset="0"/>
              </a:rPr>
              <a:t>Na</a:t>
            </a:r>
            <a:r>
              <a:rPr lang="en-US" altLang="en-US" sz="2800" b="1" baseline="30000">
                <a:solidFill>
                  <a:srgbClr val="000099"/>
                </a:solidFill>
                <a:latin typeface="Arial" panose="020B0604020202020204" pitchFamily="34" charset="0"/>
              </a:rPr>
              <a:t>+</a:t>
            </a:r>
            <a:r>
              <a:rPr lang="en-US" altLang="en-US" sz="2800" b="1">
                <a:solidFill>
                  <a:srgbClr val="000099"/>
                </a:solidFill>
                <a:latin typeface="Arial" panose="020B0604020202020204" pitchFamily="34" charset="0"/>
              </a:rPr>
              <a:t> bình thường</a:t>
            </a:r>
          </a:p>
        </p:txBody>
      </p:sp>
      <p:sp>
        <p:nvSpPr>
          <p:cNvPr id="65551" name="Arc 15"/>
          <p:cNvSpPr/>
          <p:nvPr/>
        </p:nvSpPr>
        <p:spPr bwMode="auto">
          <a:xfrm rot="10297631" flipV="1">
            <a:off x="1663701" y="1371600"/>
            <a:ext cx="925513"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73" name="AutoShape 16">
            <a:hlinkClick r:id="rId2" action="ppaction://hlinksldjump" highlightClick="1"/>
          </p:cNvPr>
          <p:cNvSpPr>
            <a:spLocks noChangeArrowheads="1"/>
          </p:cNvSpPr>
          <p:nvPr/>
        </p:nvSpPr>
        <p:spPr bwMode="auto">
          <a:xfrm>
            <a:off x="8153400" y="4724400"/>
            <a:ext cx="381000" cy="381000"/>
          </a:xfrm>
          <a:prstGeom prst="actionButtonBackPrevious">
            <a:avLst/>
          </a:prstGeom>
          <a:solidFill>
            <a:srgbClr val="EFE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GB" altLang="en-US"/>
          </a:p>
        </p:txBody>
      </p:sp>
      <p:sp>
        <p:nvSpPr>
          <p:cNvPr id="14" name="Text Box 6"/>
          <p:cNvSpPr txBox="1">
            <a:spLocks noChangeArrowheads="1"/>
          </p:cNvSpPr>
          <p:nvPr/>
        </p:nvSpPr>
        <p:spPr bwMode="auto">
          <a:xfrm>
            <a:off x="229235" y="3449955"/>
            <a:ext cx="19043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u="sng">
                <a:solidFill>
                  <a:srgbClr val="FF0000"/>
                </a:solidFill>
                <a:latin typeface="Arial" panose="020B0604020202020204" pitchFamily="34" charset="0"/>
              </a:rPr>
              <a:t>Na</a:t>
            </a:r>
            <a:r>
              <a:rPr lang="en-US" altLang="en-US" sz="2800" b="1" u="sng" baseline="30000">
                <a:solidFill>
                  <a:srgbClr val="FF0000"/>
                </a:solidFill>
                <a:latin typeface="Arial" panose="020B0604020202020204" pitchFamily="34" charset="0"/>
              </a:rPr>
              <a:t>+ </a:t>
            </a:r>
            <a:r>
              <a:rPr lang="en-US" altLang="en-US" sz="2800" b="1" u="sng">
                <a:solidFill>
                  <a:srgbClr val="FF0000"/>
                </a:solidFill>
                <a:latin typeface="Arial" panose="020B0604020202020204" pitchFamily="34" charset="0"/>
              </a:rPr>
              <a:t>tăng</a:t>
            </a:r>
          </a:p>
        </p:txBody>
      </p:sp>
      <p:sp>
        <p:nvSpPr>
          <p:cNvPr id="15" name="Line 7"/>
          <p:cNvSpPr>
            <a:spLocks noChangeShapeType="1"/>
          </p:cNvSpPr>
          <p:nvPr/>
        </p:nvSpPr>
        <p:spPr bwMode="auto">
          <a:xfrm>
            <a:off x="1981200" y="3694113"/>
            <a:ext cx="838200" cy="1524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8"/>
          <p:cNvSpPr txBox="1">
            <a:spLocks noChangeArrowheads="1"/>
          </p:cNvSpPr>
          <p:nvPr/>
        </p:nvSpPr>
        <p:spPr bwMode="auto">
          <a:xfrm>
            <a:off x="2819400" y="3657600"/>
            <a:ext cx="4419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Cơ quan thụ cảm ASTT</a:t>
            </a:r>
          </a:p>
        </p:txBody>
      </p:sp>
      <p:sp>
        <p:nvSpPr>
          <p:cNvPr id="17" name="Arc 9"/>
          <p:cNvSpPr/>
          <p:nvPr/>
        </p:nvSpPr>
        <p:spPr bwMode="auto">
          <a:xfrm>
            <a:off x="6248401" y="4005263"/>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Text Box 10"/>
          <p:cNvSpPr txBox="1">
            <a:spLocks noChangeArrowheads="1"/>
          </p:cNvSpPr>
          <p:nvPr/>
        </p:nvSpPr>
        <p:spPr bwMode="auto">
          <a:xfrm>
            <a:off x="5105400" y="4516440"/>
            <a:ext cx="43434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Trung ương TK</a:t>
            </a:r>
            <a:endParaRPr lang="en-US" altLang="en-US" sz="2800" b="1">
              <a:solidFill>
                <a:srgbClr val="990033"/>
              </a:solidFill>
              <a:latin typeface="Arial" panose="020B0604020202020204" pitchFamily="34" charset="0"/>
            </a:endParaRPr>
          </a:p>
        </p:txBody>
      </p:sp>
      <p:sp>
        <p:nvSpPr>
          <p:cNvPr id="19" name="Arc 11"/>
          <p:cNvSpPr/>
          <p:nvPr/>
        </p:nvSpPr>
        <p:spPr bwMode="auto">
          <a:xfrm rot="10167238" flipH="1">
            <a:off x="6400800" y="5370513"/>
            <a:ext cx="19050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Text Box 12"/>
          <p:cNvSpPr txBox="1">
            <a:spLocks noChangeArrowheads="1"/>
          </p:cNvSpPr>
          <p:nvPr/>
        </p:nvSpPr>
        <p:spPr bwMode="auto">
          <a:xfrm>
            <a:off x="3200400" y="5903915"/>
            <a:ext cx="31242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sz="2800" b="1">
                <a:solidFill>
                  <a:srgbClr val="000099"/>
                </a:solidFill>
                <a:latin typeface="Arial" panose="020B0604020202020204" pitchFamily="34" charset="0"/>
              </a:rPr>
              <a:t>Thận thải muối dư thừa </a:t>
            </a:r>
            <a:endParaRPr lang="en-US" altLang="en-US" sz="2800" b="1" baseline="30000">
              <a:solidFill>
                <a:srgbClr val="000099"/>
              </a:solidFill>
              <a:latin typeface="Arial" panose="020B0604020202020204" pitchFamily="34" charset="0"/>
            </a:endParaRPr>
          </a:p>
        </p:txBody>
      </p:sp>
      <p:sp>
        <p:nvSpPr>
          <p:cNvPr id="21" name="Arc 13"/>
          <p:cNvSpPr/>
          <p:nvPr/>
        </p:nvSpPr>
        <p:spPr bwMode="auto">
          <a:xfrm rot="-9926990">
            <a:off x="1981200" y="5472113"/>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Text Box 14"/>
          <p:cNvSpPr txBox="1">
            <a:spLocks noChangeArrowheads="1"/>
          </p:cNvSpPr>
          <p:nvPr/>
        </p:nvSpPr>
        <p:spPr bwMode="auto">
          <a:xfrm>
            <a:off x="533400" y="4684714"/>
            <a:ext cx="22098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a:solidFill>
                  <a:srgbClr val="000099"/>
                </a:solidFill>
                <a:latin typeface="Arial" panose="020B0604020202020204" pitchFamily="34" charset="0"/>
              </a:rPr>
              <a:t>Nồng độ Na</a:t>
            </a:r>
            <a:r>
              <a:rPr lang="en-US" altLang="en-US" sz="2800" b="1" baseline="30000">
                <a:solidFill>
                  <a:srgbClr val="000099"/>
                </a:solidFill>
                <a:latin typeface="Arial" panose="020B0604020202020204" pitchFamily="34" charset="0"/>
              </a:rPr>
              <a:t>+</a:t>
            </a:r>
            <a:r>
              <a:rPr lang="en-US" altLang="en-US" sz="2800" b="1">
                <a:solidFill>
                  <a:srgbClr val="000099"/>
                </a:solidFill>
                <a:latin typeface="Arial" panose="020B0604020202020204" pitchFamily="34" charset="0"/>
              </a:rPr>
              <a:t> bình thường</a:t>
            </a:r>
          </a:p>
        </p:txBody>
      </p:sp>
      <p:sp>
        <p:nvSpPr>
          <p:cNvPr id="23" name="Arc 15"/>
          <p:cNvSpPr/>
          <p:nvPr/>
        </p:nvSpPr>
        <p:spPr bwMode="auto">
          <a:xfrm rot="10297631" flipV="1">
            <a:off x="1968501" y="4227513"/>
            <a:ext cx="925513"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diamond(in)">
                                      <p:cBhvr>
                                        <p:cTn id="7" dur="500"/>
                                        <p:tgtEl>
                                          <p:spTgt spid="6554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5543"/>
                                        </p:tgtEl>
                                        <p:attrNameLst>
                                          <p:attrName>style.visibility</p:attrName>
                                        </p:attrNameLst>
                                      </p:cBhvr>
                                      <p:to>
                                        <p:strVal val="visible"/>
                                      </p:to>
                                    </p:set>
                                    <p:animEffect transition="in" filter="diamond(in)">
                                      <p:cBhvr>
                                        <p:cTn id="11" dur="500"/>
                                        <p:tgtEl>
                                          <p:spTgt spid="65543"/>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65544"/>
                                        </p:tgtEl>
                                        <p:attrNameLst>
                                          <p:attrName>style.visibility</p:attrName>
                                        </p:attrNameLst>
                                      </p:cBhvr>
                                      <p:to>
                                        <p:strVal val="visible"/>
                                      </p:to>
                                    </p:set>
                                    <p:animEffect transition="in" filter="wheel(4)">
                                      <p:cBhvr>
                                        <p:cTn id="15" dur="500"/>
                                        <p:tgtEl>
                                          <p:spTgt spid="65544"/>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65545"/>
                                        </p:tgtEl>
                                        <p:attrNameLst>
                                          <p:attrName>style.visibility</p:attrName>
                                        </p:attrNameLst>
                                      </p:cBhvr>
                                      <p:to>
                                        <p:strVal val="visible"/>
                                      </p:to>
                                    </p:set>
                                    <p:animEffect transition="in" filter="diamond(in)">
                                      <p:cBhvr>
                                        <p:cTn id="19" dur="500"/>
                                        <p:tgtEl>
                                          <p:spTgt spid="65545"/>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65546"/>
                                        </p:tgtEl>
                                        <p:attrNameLst>
                                          <p:attrName>style.visibility</p:attrName>
                                        </p:attrNameLst>
                                      </p:cBhvr>
                                      <p:to>
                                        <p:strVal val="visible"/>
                                      </p:to>
                                    </p:set>
                                    <p:animEffect transition="in" filter="wheel(4)">
                                      <p:cBhvr>
                                        <p:cTn id="23" dur="500"/>
                                        <p:tgtEl>
                                          <p:spTgt spid="65546"/>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65547"/>
                                        </p:tgtEl>
                                        <p:attrNameLst>
                                          <p:attrName>style.visibility</p:attrName>
                                        </p:attrNameLst>
                                      </p:cBhvr>
                                      <p:to>
                                        <p:strVal val="visible"/>
                                      </p:to>
                                    </p:set>
                                    <p:animEffect transition="in" filter="diamond(in)">
                                      <p:cBhvr>
                                        <p:cTn id="27" dur="500"/>
                                        <p:tgtEl>
                                          <p:spTgt spid="65547"/>
                                        </p:tgtEl>
                                      </p:cBhvr>
                                    </p:animEffect>
                                  </p:childTnLst>
                                </p:cTn>
                              </p:par>
                            </p:childTnLst>
                          </p:cTn>
                        </p:par>
                        <p:par>
                          <p:cTn id="28" fill="hold">
                            <p:stCondLst>
                              <p:cond delay="3000"/>
                            </p:stCondLst>
                            <p:childTnLst>
                              <p:par>
                                <p:cTn id="29" presetID="8" presetClass="entr" presetSubtype="16" fill="hold" grpId="0" nodeType="afterEffect">
                                  <p:stCondLst>
                                    <p:cond delay="0"/>
                                  </p:stCondLst>
                                  <p:childTnLst>
                                    <p:set>
                                      <p:cBhvr>
                                        <p:cTn id="30" dur="1" fill="hold">
                                          <p:stCondLst>
                                            <p:cond delay="0"/>
                                          </p:stCondLst>
                                        </p:cTn>
                                        <p:tgtEl>
                                          <p:spTgt spid="65548"/>
                                        </p:tgtEl>
                                        <p:attrNameLst>
                                          <p:attrName>style.visibility</p:attrName>
                                        </p:attrNameLst>
                                      </p:cBhvr>
                                      <p:to>
                                        <p:strVal val="visible"/>
                                      </p:to>
                                    </p:set>
                                    <p:animEffect transition="in" filter="diamond(in)">
                                      <p:cBhvr>
                                        <p:cTn id="31" dur="500"/>
                                        <p:tgtEl>
                                          <p:spTgt spid="65548"/>
                                        </p:tgtEl>
                                      </p:cBhvr>
                                    </p:animEffect>
                                  </p:childTnLst>
                                </p:cTn>
                              </p:par>
                            </p:childTnLst>
                          </p:cTn>
                        </p:par>
                        <p:par>
                          <p:cTn id="32" fill="hold">
                            <p:stCondLst>
                              <p:cond delay="3500"/>
                            </p:stCondLst>
                            <p:childTnLst>
                              <p:par>
                                <p:cTn id="33" presetID="8" presetClass="entr" presetSubtype="16" fill="hold" grpId="0" nodeType="afterEffect">
                                  <p:stCondLst>
                                    <p:cond delay="0"/>
                                  </p:stCondLst>
                                  <p:childTnLst>
                                    <p:set>
                                      <p:cBhvr>
                                        <p:cTn id="34" dur="1" fill="hold">
                                          <p:stCondLst>
                                            <p:cond delay="0"/>
                                          </p:stCondLst>
                                        </p:cTn>
                                        <p:tgtEl>
                                          <p:spTgt spid="65549"/>
                                        </p:tgtEl>
                                        <p:attrNameLst>
                                          <p:attrName>style.visibility</p:attrName>
                                        </p:attrNameLst>
                                      </p:cBhvr>
                                      <p:to>
                                        <p:strVal val="visible"/>
                                      </p:to>
                                    </p:set>
                                    <p:animEffect transition="in" filter="diamond(in)">
                                      <p:cBhvr>
                                        <p:cTn id="35" dur="500"/>
                                        <p:tgtEl>
                                          <p:spTgt spid="65549"/>
                                        </p:tgtEl>
                                      </p:cBhvr>
                                    </p:animEffect>
                                  </p:childTnLst>
                                </p:cTn>
                              </p:par>
                            </p:childTnLst>
                          </p:cTn>
                        </p:par>
                        <p:par>
                          <p:cTn id="36" fill="hold">
                            <p:stCondLst>
                              <p:cond delay="4000"/>
                            </p:stCondLst>
                            <p:childTnLst>
                              <p:par>
                                <p:cTn id="37" presetID="8" presetClass="entr" presetSubtype="16" fill="hold" grpId="0" nodeType="afterEffect">
                                  <p:stCondLst>
                                    <p:cond delay="0"/>
                                  </p:stCondLst>
                                  <p:childTnLst>
                                    <p:set>
                                      <p:cBhvr>
                                        <p:cTn id="38" dur="1" fill="hold">
                                          <p:stCondLst>
                                            <p:cond delay="0"/>
                                          </p:stCondLst>
                                        </p:cTn>
                                        <p:tgtEl>
                                          <p:spTgt spid="65550"/>
                                        </p:tgtEl>
                                        <p:attrNameLst>
                                          <p:attrName>style.visibility</p:attrName>
                                        </p:attrNameLst>
                                      </p:cBhvr>
                                      <p:to>
                                        <p:strVal val="visible"/>
                                      </p:to>
                                    </p:set>
                                    <p:animEffect transition="in" filter="diamond(in)">
                                      <p:cBhvr>
                                        <p:cTn id="39" dur="500"/>
                                        <p:tgtEl>
                                          <p:spTgt spid="65550"/>
                                        </p:tgtEl>
                                      </p:cBhvr>
                                    </p:animEffect>
                                  </p:childTnLst>
                                </p:cTn>
                              </p:par>
                            </p:childTnLst>
                          </p:cTn>
                        </p:par>
                        <p:par>
                          <p:cTn id="40" fill="hold">
                            <p:stCondLst>
                              <p:cond delay="4500"/>
                            </p:stCondLst>
                            <p:childTnLst>
                              <p:par>
                                <p:cTn id="41" presetID="8" presetClass="entr" presetSubtype="16" fill="hold" grpId="0" nodeType="afterEffect">
                                  <p:stCondLst>
                                    <p:cond delay="0"/>
                                  </p:stCondLst>
                                  <p:childTnLst>
                                    <p:set>
                                      <p:cBhvr>
                                        <p:cTn id="42" dur="1" fill="hold">
                                          <p:stCondLst>
                                            <p:cond delay="0"/>
                                          </p:stCondLst>
                                        </p:cTn>
                                        <p:tgtEl>
                                          <p:spTgt spid="65551"/>
                                        </p:tgtEl>
                                        <p:attrNameLst>
                                          <p:attrName>style.visibility</p:attrName>
                                        </p:attrNameLst>
                                      </p:cBhvr>
                                      <p:to>
                                        <p:strVal val="visible"/>
                                      </p:to>
                                    </p:set>
                                    <p:animEffect transition="in" filter="diamond(in)">
                                      <p:cBhvr>
                                        <p:cTn id="43" dur="500"/>
                                        <p:tgtEl>
                                          <p:spTgt spid="65551"/>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amond(in)">
                                      <p:cBhvr>
                                        <p:cTn id="48" dur="500"/>
                                        <p:tgtEl>
                                          <p:spTgt spid="14"/>
                                        </p:tgtEl>
                                      </p:cBhvr>
                                    </p:animEffect>
                                  </p:childTnLst>
                                </p:cTn>
                              </p:par>
                            </p:childTnLst>
                          </p:cTn>
                        </p:par>
                        <p:par>
                          <p:cTn id="49" fill="hold">
                            <p:stCondLst>
                              <p:cond delay="500"/>
                            </p:stCondLst>
                            <p:childTnLst>
                              <p:par>
                                <p:cTn id="50" presetID="8" presetClass="entr" presetSubtype="16"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amond(in)">
                                      <p:cBhvr>
                                        <p:cTn id="52" dur="500"/>
                                        <p:tgtEl>
                                          <p:spTgt spid="15"/>
                                        </p:tgtEl>
                                      </p:cBhvr>
                                    </p:animEffect>
                                  </p:childTnLst>
                                </p:cTn>
                              </p:par>
                            </p:childTnLst>
                          </p:cTn>
                        </p:par>
                        <p:par>
                          <p:cTn id="53" fill="hold">
                            <p:stCondLst>
                              <p:cond delay="1000"/>
                            </p:stCondLst>
                            <p:childTnLst>
                              <p:par>
                                <p:cTn id="54" presetID="21" presetClass="entr" presetSubtype="4"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4)">
                                      <p:cBhvr>
                                        <p:cTn id="56" dur="500"/>
                                        <p:tgtEl>
                                          <p:spTgt spid="16"/>
                                        </p:tgtEl>
                                      </p:cBhvr>
                                    </p:animEffect>
                                  </p:childTnLst>
                                </p:cTn>
                              </p:par>
                            </p:childTnLst>
                          </p:cTn>
                        </p:par>
                        <p:par>
                          <p:cTn id="57" fill="hold">
                            <p:stCondLst>
                              <p:cond delay="1500"/>
                            </p:stCondLst>
                            <p:childTnLst>
                              <p:par>
                                <p:cTn id="58" presetID="8"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diamond(in)">
                                      <p:cBhvr>
                                        <p:cTn id="60" dur="500"/>
                                        <p:tgtEl>
                                          <p:spTgt spid="17"/>
                                        </p:tgtEl>
                                      </p:cBhvr>
                                    </p:animEffect>
                                  </p:childTnLst>
                                </p:cTn>
                              </p:par>
                            </p:childTnLst>
                          </p:cTn>
                        </p:par>
                        <p:par>
                          <p:cTn id="61" fill="hold">
                            <p:stCondLst>
                              <p:cond delay="2000"/>
                            </p:stCondLst>
                            <p:childTnLst>
                              <p:par>
                                <p:cTn id="62" presetID="21" presetClass="entr" presetSubtype="4"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heel(4)">
                                      <p:cBhvr>
                                        <p:cTn id="64" dur="500"/>
                                        <p:tgtEl>
                                          <p:spTgt spid="18"/>
                                        </p:tgtEl>
                                      </p:cBhvr>
                                    </p:animEffect>
                                  </p:childTnLst>
                                </p:cTn>
                              </p:par>
                            </p:childTnLst>
                          </p:cTn>
                        </p:par>
                        <p:par>
                          <p:cTn id="65" fill="hold">
                            <p:stCondLst>
                              <p:cond delay="2500"/>
                            </p:stCondLst>
                            <p:childTnLst>
                              <p:par>
                                <p:cTn id="66" presetID="8" presetClass="entr" presetSubtype="16"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diamond(in)">
                                      <p:cBhvr>
                                        <p:cTn id="68" dur="500"/>
                                        <p:tgtEl>
                                          <p:spTgt spid="19"/>
                                        </p:tgtEl>
                                      </p:cBhvr>
                                    </p:animEffect>
                                  </p:childTnLst>
                                </p:cTn>
                              </p:par>
                            </p:childTnLst>
                          </p:cTn>
                        </p:par>
                        <p:par>
                          <p:cTn id="69" fill="hold">
                            <p:stCondLst>
                              <p:cond delay="3000"/>
                            </p:stCondLst>
                            <p:childTnLst>
                              <p:par>
                                <p:cTn id="70" presetID="8" presetClass="entr" presetSubtype="16"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diamond(in)">
                                      <p:cBhvr>
                                        <p:cTn id="72" dur="500"/>
                                        <p:tgtEl>
                                          <p:spTgt spid="20"/>
                                        </p:tgtEl>
                                      </p:cBhvr>
                                    </p:animEffect>
                                  </p:childTnLst>
                                </p:cTn>
                              </p:par>
                            </p:childTnLst>
                          </p:cTn>
                        </p:par>
                        <p:par>
                          <p:cTn id="73" fill="hold">
                            <p:stCondLst>
                              <p:cond delay="3500"/>
                            </p:stCondLst>
                            <p:childTnLst>
                              <p:par>
                                <p:cTn id="74" presetID="8" presetClass="entr" presetSubtype="16"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diamond(in)">
                                      <p:cBhvr>
                                        <p:cTn id="76" dur="500"/>
                                        <p:tgtEl>
                                          <p:spTgt spid="21"/>
                                        </p:tgtEl>
                                      </p:cBhvr>
                                    </p:animEffect>
                                  </p:childTnLst>
                                </p:cTn>
                              </p:par>
                            </p:childTnLst>
                          </p:cTn>
                        </p:par>
                        <p:par>
                          <p:cTn id="77" fill="hold">
                            <p:stCondLst>
                              <p:cond delay="4000"/>
                            </p:stCondLst>
                            <p:childTnLst>
                              <p:par>
                                <p:cTn id="78" presetID="8" presetClass="entr" presetSubtype="16"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diamond(in)">
                                      <p:cBhvr>
                                        <p:cTn id="80" dur="500"/>
                                        <p:tgtEl>
                                          <p:spTgt spid="22"/>
                                        </p:tgtEl>
                                      </p:cBhvr>
                                    </p:animEffect>
                                  </p:childTnLst>
                                </p:cTn>
                              </p:par>
                            </p:childTnLst>
                          </p:cTn>
                        </p:par>
                        <p:par>
                          <p:cTn id="81" fill="hold">
                            <p:stCondLst>
                              <p:cond delay="4500"/>
                            </p:stCondLst>
                            <p:childTnLst>
                              <p:par>
                                <p:cTn id="82" presetID="8" presetClass="entr" presetSubtype="16"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amond(in)">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p:bldP spid="65543" grpId="0" animBg="1"/>
      <p:bldP spid="65544" grpId="0"/>
      <p:bldP spid="65545" grpId="0" animBg="1"/>
      <p:bldP spid="65546" grpId="0"/>
      <p:bldP spid="65547" grpId="0" animBg="1"/>
      <p:bldP spid="65548" grpId="0"/>
      <p:bldP spid="65549" grpId="0" animBg="1"/>
      <p:bldP spid="65550" grpId="0"/>
      <p:bldP spid="65551" grpId="0" animBg="1"/>
      <p:bldP spid="14" grpId="0"/>
      <p:bldP spid="15" grpId="0" animBg="1"/>
      <p:bldP spid="16" grpId="0"/>
      <p:bldP spid="17" grpId="0" animBg="1"/>
      <p:bldP spid="18" grpId="0"/>
      <p:bldP spid="19" grpId="0" animBg="1"/>
      <p:bldP spid="20" grpId="0"/>
      <p:bldP spid="21" grpId="0" animBg="1"/>
      <p:bldP spid="2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13970" y="0"/>
            <a:ext cx="7757795" cy="798830"/>
          </a:xfrm>
          <a:prstGeom prst="rect">
            <a:avLst/>
          </a:prstGeom>
        </p:spPr>
        <p:txBody>
          <a:bodyPr wrap="square">
            <a:spAutoFit/>
          </a:bodyPr>
          <a:lstStyle/>
          <a:p>
            <a:pPr lvl="0" algn="just" defTabSz="457200" fontAlgn="base">
              <a:lnSpc>
                <a:spcPct val="115000"/>
              </a:lnSpc>
              <a:spcBef>
                <a:spcPct val="0"/>
              </a:spcBef>
              <a:spcAft>
                <a:spcPts val="1000"/>
              </a:spcAft>
            </a:pPr>
            <a:r>
              <a:rPr lang="vi-VN" sz="4000" b="1" dirty="0">
                <a:solidFill>
                  <a:srgbClr val="FF0000"/>
                </a:solidFill>
                <a:latin typeface="Arial" panose="020B0604020202020204" pitchFamily="34" charset="0"/>
                <a:cs typeface="Arial" panose="020B0604020202020204" pitchFamily="34" charset="0"/>
              </a:rPr>
              <a:t>3. Điều hoà cân bằng nội môi</a:t>
            </a:r>
            <a:endParaRPr lang="en-US" sz="4000" b="1"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275421" y="761695"/>
            <a:ext cx="5942330" cy="657225"/>
          </a:xfrm>
          <a:prstGeom prst="rect">
            <a:avLst/>
          </a:prstGeom>
        </p:spPr>
        <p:txBody>
          <a:bodyPr wrap="none">
            <a:spAutoFit/>
          </a:bodyPr>
          <a:lstStyle/>
          <a:p>
            <a:pPr lvl="0" algn="just" defTabSz="457200" fontAlgn="base">
              <a:lnSpc>
                <a:spcPct val="115000"/>
              </a:lnSpc>
              <a:spcBef>
                <a:spcPct val="0"/>
              </a:spcBef>
              <a:spcAft>
                <a:spcPts val="1000"/>
              </a:spcAft>
            </a:pPr>
            <a:r>
              <a:rPr lang="en-GB" sz="3200" b="1" dirty="0" smtClean="0">
                <a:solidFill>
                  <a:srgbClr val="0070C0"/>
                </a:solidFill>
                <a:latin typeface="Arial" panose="020B0604020202020204" pitchFamily="34" charset="0"/>
                <a:cs typeface="Arial" panose="020B0604020202020204" pitchFamily="34" charset="0"/>
              </a:rPr>
              <a:t>a</a:t>
            </a:r>
            <a:r>
              <a:rPr lang="vi-VN" sz="3200" b="1" dirty="0" smtClean="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Điều hoà áp su</a:t>
            </a:r>
            <a:r>
              <a:rPr lang="en-GB" sz="3200" b="1" dirty="0">
                <a:solidFill>
                  <a:srgbClr val="0070C0"/>
                </a:solidFill>
                <a:latin typeface="Arial" panose="020B0604020202020204" pitchFamily="34" charset="0"/>
                <a:cs typeface="Arial" panose="020B0604020202020204" pitchFamily="34" charset="0"/>
              </a:rPr>
              <a:t>ấ</a:t>
            </a:r>
            <a:r>
              <a:rPr lang="vi-VN" sz="3200" b="1" dirty="0">
                <a:solidFill>
                  <a:srgbClr val="0070C0"/>
                </a:solidFill>
                <a:latin typeface="Arial" panose="020B0604020202020204" pitchFamily="34" charset="0"/>
                <a:cs typeface="Arial" panose="020B0604020202020204" pitchFamily="34" charset="0"/>
              </a:rPr>
              <a:t>t thẩm thấu</a:t>
            </a:r>
            <a:endParaRPr lang="en-US" sz="3200" b="1" dirty="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152400" y="1829087"/>
            <a:ext cx="8305800" cy="3599815"/>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a:spAutoFit/>
          </a:bodyPr>
          <a:lstStyle/>
          <a:p>
            <a:pPr algn="just" eaLnBrk="1" hangingPunct="1">
              <a:defRPr/>
            </a:pP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Thận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điều</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hòa</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lượng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nước</a:t>
            </a:r>
            <a:r>
              <a:rPr lang="en-US" sz="2800" b="1" dirty="0">
                <a:solidFill>
                  <a:srgbClr val="FFFF00"/>
                </a:solidFill>
                <a:latin typeface="Arial" panose="020B0604020202020204" pitchFamily="34" charset="0"/>
                <a:cs typeface="Arial" panose="020B0604020202020204" pitchFamily="34" charset="0"/>
              </a:rPr>
              <a:t>:</a:t>
            </a: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suất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thẩm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thấu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máu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vùng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dưới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đồi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hormone </a:t>
            </a:r>
            <a:r>
              <a:rPr lang="en-US" sz="2800" b="1" dirty="0">
                <a:solidFill>
                  <a:srgbClr val="FFFF00"/>
                </a:solidFill>
                <a:latin typeface="Arial" panose="020B0604020202020204" pitchFamily="34" charset="0"/>
                <a:cs typeface="Arial" panose="020B0604020202020204" pitchFamily="34" charset="0"/>
              </a:rPr>
              <a:t>ADH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hấp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uống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giảm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tiểu</a:t>
            </a:r>
            <a:r>
              <a:rPr lang="en-US" sz="2800" b="1" dirty="0">
                <a:solidFill>
                  <a:schemeClr val="bg1"/>
                </a:solidFill>
                <a:latin typeface="Arial" panose="020B0604020202020204" pitchFamily="34" charset="0"/>
                <a:cs typeface="Arial" panose="020B0604020202020204" pitchFamily="34" charset="0"/>
              </a:rPr>
              <a:t>.</a:t>
            </a: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lượng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giảm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ASTT</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tiểu</a:t>
            </a:r>
            <a:r>
              <a:rPr lang="en-US" sz="2800" b="1" dirty="0">
                <a:solidFill>
                  <a:schemeClr val="bg1"/>
                </a:solidFill>
                <a:latin typeface="Arial" panose="020B0604020202020204" pitchFamily="34" charset="0"/>
                <a:cs typeface="Arial" panose="020B0604020202020204" pitchFamily="34" charset="0"/>
              </a:rPr>
              <a:t>.</a:t>
            </a:r>
            <a:endParaRPr lang="en-US" sz="2800" b="1" dirty="0">
              <a:solidFill>
                <a:srgbClr val="FF00FF"/>
              </a:solidFill>
              <a:latin typeface="Arial" panose="020B0604020202020204" pitchFamily="34" charset="0"/>
              <a:cs typeface="Arial" panose="020B0604020202020204" pitchFamily="34" charset="0"/>
            </a:endParaRPr>
          </a:p>
          <a:p>
            <a:pPr algn="just" eaLnBrk="1" hangingPunct="1">
              <a:defRPr/>
            </a:pPr>
            <a:r>
              <a:rPr lang="en-US" sz="3200" b="1" dirty="0">
                <a:solidFill>
                  <a:schemeClr val="bg1"/>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CC8A4EFB-0D95-4D66-8DB7-7B35D2AA263F}" type="slidenum">
              <a:rPr lang="en-US" smtClean="0"/>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4" name="TextBox 3"/>
          <p:cNvSpPr txBox="1"/>
          <p:nvPr/>
        </p:nvSpPr>
        <p:spPr>
          <a:xfrm>
            <a:off x="609369" y="1905000"/>
            <a:ext cx="7696200" cy="3599815"/>
          </a:xfrm>
          <a:prstGeom prst="rect">
            <a:avLst/>
          </a:prstGeom>
          <a:solidFill>
            <a:srgbClr val="002060"/>
          </a:solidFill>
        </p:spPr>
        <p:txBody>
          <a:bodyPr wrap="square">
            <a:spAutoFit/>
          </a:bodyPr>
          <a:lstStyle/>
          <a:p>
            <a:pPr algn="just" eaLnBrk="1" hangingPunct="1">
              <a:defRPr/>
            </a:pPr>
            <a:r>
              <a:rPr lang="en-US" sz="2800" b="1" dirty="0" smtClean="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Điều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hòa</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muối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khoáng</a:t>
            </a:r>
            <a:r>
              <a:rPr lang="en-US" sz="2800" b="1" dirty="0">
                <a:solidFill>
                  <a:srgbClr val="FFFF00"/>
                </a:solidFill>
                <a:latin typeface="Arial" panose="020B0604020202020204" pitchFamily="34" charset="0"/>
                <a:cs typeface="Arial" panose="020B0604020202020204" pitchFamily="34" charset="0"/>
              </a:rPr>
              <a:t>:</a:t>
            </a: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Na</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máu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giảm</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tuyến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trên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Aldosterone</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hấp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a:t>
            </a:r>
            <a:r>
              <a:rPr lang="en-US" sz="2800" b="1" dirty="0">
                <a:solidFill>
                  <a:schemeClr val="bg1"/>
                </a:solidFill>
                <a:latin typeface="Arial" panose="020B0604020202020204" pitchFamily="34" charset="0"/>
                <a:cs typeface="Arial" panose="020B0604020202020204" pitchFamily="34" charset="0"/>
              </a:rPr>
              <a:t> Na</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thận</a:t>
            </a:r>
            <a:endParaRPr lang="en-US" sz="2800" b="1" baseline="30000" dirty="0">
              <a:solidFill>
                <a:schemeClr val="bg1"/>
              </a:solidFill>
              <a:latin typeface="Arial" panose="020B0604020202020204" pitchFamily="34" charset="0"/>
              <a:cs typeface="Arial" panose="020B0604020202020204" pitchFamily="34" charset="0"/>
            </a:endParaRPr>
          </a:p>
          <a:p>
            <a:pPr algn="just" eaLnBrk="1" hangingPunct="1">
              <a:defRPr/>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thừa</a:t>
            </a:r>
            <a:r>
              <a:rPr lang="en-US" sz="2800" b="1" dirty="0">
                <a:solidFill>
                  <a:schemeClr val="bg1"/>
                </a:solidFill>
                <a:latin typeface="Arial" panose="020B0604020202020204" pitchFamily="34" charset="0"/>
                <a:cs typeface="Arial" panose="020B0604020202020204" pitchFamily="34" charset="0"/>
              </a:rPr>
              <a:t> Na</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tăng</a:t>
            </a:r>
            <a:r>
              <a:rPr lang="en-US" sz="2800" b="1" dirty="0">
                <a:solidFill>
                  <a:schemeClr val="bg1"/>
                </a:solidFill>
                <a:latin typeface="Arial" panose="020B0604020202020204" pitchFamily="34" charset="0"/>
                <a:cs typeface="Arial" panose="020B0604020202020204" pitchFamily="34" charset="0"/>
              </a:rPr>
              <a:t> ASTT, </a:t>
            </a:r>
            <a:r>
              <a:rPr lang="en-US" sz="2800" b="1" dirty="0" err="1">
                <a:solidFill>
                  <a:schemeClr val="bg1"/>
                </a:solidFill>
                <a:latin typeface="Arial" panose="020B0604020202020204" pitchFamily="34" charset="0"/>
                <a:cs typeface="Arial" panose="020B0604020202020204" pitchFamily="34" charset="0"/>
              </a:rPr>
              <a:t>gây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cảm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uống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nhiều</a:t>
            </a:r>
            <a:r>
              <a:rPr lang="en-US" sz="2800" b="1" dirty="0">
                <a:solidFill>
                  <a:schemeClr val="bg1"/>
                </a:solidFill>
                <a:latin typeface="Arial" panose="020B0604020202020204" pitchFamily="34" charset="0"/>
                <a:cs typeface="Arial" panose="020B0604020202020204" pitchFamily="34" charset="0"/>
              </a:rPr>
              <a:t> → </a:t>
            </a:r>
            <a:r>
              <a:rPr lang="en-US" sz="2800" b="1" dirty="0" err="1">
                <a:solidFill>
                  <a:schemeClr val="bg1"/>
                </a:solidFill>
                <a:latin typeface="Arial" panose="020B0604020202020204" pitchFamily="34" charset="0"/>
                <a:cs typeface="Arial" panose="020B0604020202020204" pitchFamily="34" charset="0"/>
              </a:rPr>
              <a:t>muối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thừa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sẽ</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loại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thải</a:t>
            </a:r>
            <a:r>
              <a:rPr lang="en-US" sz="2800" b="1" dirty="0">
                <a:solidFill>
                  <a:schemeClr val="bg1"/>
                </a:solidFill>
                <a:latin typeface="Arial" panose="020B0604020202020204" pitchFamily="34" charset="0"/>
                <a:cs typeface="Arial" panose="020B0604020202020204" pitchFamily="34" charset="0"/>
              </a:rPr>
              <a:t> qua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tiểu</a:t>
            </a:r>
            <a:r>
              <a:rPr lang="en-US" sz="2800" b="1" dirty="0">
                <a:solidFill>
                  <a:schemeClr val="bg1"/>
                </a:solidFill>
                <a:latin typeface="Arial" panose="020B0604020202020204" pitchFamily="34" charset="0"/>
                <a:cs typeface="Arial" panose="020B0604020202020204" pitchFamily="34" charset="0"/>
              </a:rPr>
              <a:t>.</a:t>
            </a:r>
            <a:endParaRPr lang="en-US" sz="2800" b="1" dirty="0">
              <a:solidFill>
                <a:srgbClr val="FF00FF"/>
              </a:solidFill>
              <a:latin typeface="Arial" panose="020B0604020202020204" pitchFamily="34" charset="0"/>
              <a:cs typeface="Arial" panose="020B0604020202020204" pitchFamily="34" charset="0"/>
            </a:endParaRPr>
          </a:p>
          <a:p>
            <a:pPr algn="just" eaLnBrk="1" hangingPunct="1">
              <a:defRPr/>
            </a:pPr>
            <a:r>
              <a:rPr lang="en-US" sz="3200" b="1" dirty="0">
                <a:solidFill>
                  <a:schemeClr val="bg1"/>
                </a:solidFill>
                <a:latin typeface="Arial" panose="020B0604020202020204" pitchFamily="34" charset="0"/>
                <a:cs typeface="Arial" panose="020B0604020202020204" pitchFamily="34" charset="0"/>
              </a:rPr>
              <a:t> </a:t>
            </a:r>
          </a:p>
        </p:txBody>
      </p:sp>
      <p:sp>
        <p:nvSpPr>
          <p:cNvPr id="3" name="Rectangle 2"/>
          <p:cNvSpPr/>
          <p:nvPr/>
        </p:nvSpPr>
        <p:spPr>
          <a:xfrm>
            <a:off x="56" y="76200"/>
            <a:ext cx="7211695" cy="798830"/>
          </a:xfrm>
          <a:prstGeom prst="rect">
            <a:avLst/>
          </a:prstGeom>
        </p:spPr>
        <p:txBody>
          <a:bodyPr wrap="none">
            <a:spAutoFit/>
          </a:bodyPr>
          <a:lstStyle/>
          <a:p>
            <a:pPr lvl="0" algn="just" defTabSz="457200" fontAlgn="base">
              <a:lnSpc>
                <a:spcPct val="115000"/>
              </a:lnSpc>
              <a:spcBef>
                <a:spcPct val="0"/>
              </a:spcBef>
              <a:spcAft>
                <a:spcPts val="1000"/>
              </a:spcAft>
            </a:pPr>
            <a:r>
              <a:rPr lang="vi-VN" sz="4000" b="1" dirty="0">
                <a:solidFill>
                  <a:srgbClr val="FF0000"/>
                </a:solidFill>
                <a:latin typeface="Arial" panose="020B0604020202020204" pitchFamily="34" charset="0"/>
                <a:cs typeface="Arial" panose="020B0604020202020204" pitchFamily="34" charset="0"/>
              </a:rPr>
              <a:t>3. Điều hoà cân bằng nội môi</a:t>
            </a:r>
            <a:endParaRPr lang="vi-VN" sz="40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80831" y="837895"/>
            <a:ext cx="5942330" cy="657225"/>
          </a:xfrm>
          <a:prstGeom prst="rect">
            <a:avLst/>
          </a:prstGeom>
        </p:spPr>
        <p:txBody>
          <a:bodyPr wrap="none">
            <a:spAutoFit/>
          </a:bodyPr>
          <a:lstStyle/>
          <a:p>
            <a:pPr lvl="0" algn="just" defTabSz="457200" fontAlgn="base">
              <a:lnSpc>
                <a:spcPct val="115000"/>
              </a:lnSpc>
              <a:spcBef>
                <a:spcPct val="0"/>
              </a:spcBef>
              <a:spcAft>
                <a:spcPts val="1000"/>
              </a:spcAft>
            </a:pPr>
            <a:r>
              <a:rPr lang="en-GB" sz="3200" b="1" dirty="0" smtClean="0">
                <a:solidFill>
                  <a:srgbClr val="0070C0"/>
                </a:solidFill>
                <a:latin typeface="Arial" panose="020B0604020202020204" pitchFamily="34" charset="0"/>
                <a:cs typeface="Arial" panose="020B0604020202020204" pitchFamily="34" charset="0"/>
              </a:rPr>
              <a:t>a</a:t>
            </a:r>
            <a:r>
              <a:rPr lang="vi-VN" sz="3200" b="1" dirty="0" smtClean="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Điều hoà áp su</a:t>
            </a:r>
            <a:r>
              <a:rPr lang="en-GB" sz="3200" b="1" dirty="0">
                <a:solidFill>
                  <a:srgbClr val="0070C0"/>
                </a:solidFill>
                <a:latin typeface="Arial" panose="020B0604020202020204" pitchFamily="34" charset="0"/>
                <a:cs typeface="Arial" panose="020B0604020202020204" pitchFamily="34" charset="0"/>
              </a:rPr>
              <a:t>ấ</a:t>
            </a:r>
            <a:r>
              <a:rPr lang="vi-VN" sz="3200" b="1" dirty="0">
                <a:solidFill>
                  <a:srgbClr val="0070C0"/>
                </a:solidFill>
                <a:latin typeface="Arial" panose="020B0604020202020204" pitchFamily="34" charset="0"/>
                <a:cs typeface="Arial" panose="020B0604020202020204" pitchFamily="34" charset="0"/>
              </a:rPr>
              <a:t>t thẩm thấu</a:t>
            </a:r>
            <a:endParaRPr lang="en-US" sz="3200" b="1" dirty="0">
              <a:solidFill>
                <a:srgbClr val="0070C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0520" y="96258"/>
            <a:ext cx="1679575" cy="706755"/>
          </a:xfrm>
          <a:prstGeom prst="rect">
            <a:avLst/>
          </a:prstGeom>
          <a:noFill/>
        </p:spPr>
        <p:txBody>
          <a:bodyPr wrap="none">
            <a:spAutoFit/>
          </a:bodyPr>
          <a:lstStyle/>
          <a:p>
            <a:pPr algn="ctr" eaLnBrk="1" hangingPunct="1">
              <a:defRPr/>
            </a:pPr>
            <a:r>
              <a:rPr lang="en-US" sz="4000" b="1" dirty="0" err="1" smtClean="0">
                <a:ln w="1905"/>
                <a:solidFill>
                  <a:srgbClr val="FF0000"/>
                </a:solidFill>
                <a:effectLst>
                  <a:innerShdw blurRad="69850" dist="43180" dir="5400000">
                    <a:srgbClr val="000000">
                      <a:alpha val="65000"/>
                    </a:srgbClr>
                  </a:innerShdw>
                </a:effectLst>
              </a:rPr>
              <a:t>Bài</a:t>
            </a:r>
            <a:r>
              <a:rPr lang="en-US" sz="4000" b="1" dirty="0" smtClean="0">
                <a:ln w="1905"/>
                <a:solidFill>
                  <a:srgbClr val="FF0000"/>
                </a:solidFill>
                <a:effectLst>
                  <a:innerShdw blurRad="69850" dist="43180" dir="5400000">
                    <a:srgbClr val="000000">
                      <a:alpha val="65000"/>
                    </a:srgbClr>
                  </a:innerShdw>
                </a:effectLst>
              </a:rPr>
              <a:t> 13</a:t>
            </a:r>
            <a:endParaRPr lang="en-US" sz="4000" b="1" dirty="0">
              <a:ln w="1905"/>
              <a:solidFill>
                <a:srgbClr val="FF0000"/>
              </a:solidFill>
              <a:effectLst>
                <a:innerShdw blurRad="69850" dist="43180" dir="5400000">
                  <a:srgbClr val="000000">
                    <a:alpha val="65000"/>
                  </a:srgbClr>
                </a:innerShdw>
              </a:effectLst>
            </a:endParaRPr>
          </a:p>
        </p:txBody>
      </p:sp>
      <p:sp>
        <p:nvSpPr>
          <p:cNvPr id="7" name="Rectangle 6"/>
          <p:cNvSpPr/>
          <p:nvPr/>
        </p:nvSpPr>
        <p:spPr>
          <a:xfrm>
            <a:off x="1676401" y="1047931"/>
            <a:ext cx="7145162" cy="1446550"/>
          </a:xfrm>
          <a:prstGeom prst="rect">
            <a:avLst/>
          </a:prstGeom>
          <a:noFill/>
        </p:spPr>
        <p:txBody>
          <a:bodyPr wrap="square">
            <a:spAutoFit/>
          </a:bodyPr>
          <a:lstStyle/>
          <a:p>
            <a:pPr algn="ctr" eaLnBrk="1" hangingPunct="1">
              <a:defRPr/>
            </a:pP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BÀI TIẾT VÀ </a:t>
            </a:r>
          </a:p>
          <a:p>
            <a:pPr algn="ctr" eaLnBrk="1" hangingPunct="1">
              <a:defRPr/>
            </a:pP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Cân</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bằng</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nội</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môi</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5248982" y="5486402"/>
            <a:ext cx="3322641" cy="769441"/>
          </a:xfrm>
          <a:prstGeom prst="rect">
            <a:avLst/>
          </a:prstGeom>
          <a:noFill/>
        </p:spPr>
        <p:txBody>
          <a:bodyPr wrap="none">
            <a:spAutoFit/>
          </a:bodyPr>
          <a:lstStyle/>
          <a:p>
            <a:pPr algn="ctr" eaLnBrk="1" hangingPunct="1">
              <a:defRPr/>
            </a:pPr>
            <a:r>
              <a:rPr lang="en-US" sz="4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Sinh</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học</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11</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736" y="2494481"/>
            <a:ext cx="2972864" cy="223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3886202"/>
            <a:ext cx="3085040" cy="21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1F8F7D0F-1BB8-4C59-8D07-6C63B9575C22}" type="slidenum">
              <a:rPr lang="en-US" altLang="en-US" smtClean="0"/>
              <a:t>3</a:t>
            </a:fld>
            <a:endParaRPr lang="en-US" altLang="en-US"/>
          </a:p>
        </p:txBody>
      </p:sp>
      <p:sp>
        <p:nvSpPr>
          <p:cNvPr id="8"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15" y="5142232"/>
            <a:ext cx="9157855" cy="18148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just"/>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3.2.Quan sát Hình 13.4, hãy mô tả cơ chế điều hòa hàm lượng đường trong cơ thể. Từ đó giải thích tại sao gan đóng vai trò quan trọng trong việc duy trì cân bằng nội môi</a:t>
            </a:r>
            <a:r>
              <a:rPr lang="en-US" alt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 y="685800"/>
            <a:ext cx="9107488" cy="445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042" y="152170"/>
            <a:ext cx="6068695"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70C0"/>
                </a:solidFill>
                <a:latin typeface="Arial" panose="020B0604020202020204" pitchFamily="34" charset="0"/>
                <a:cs typeface="Arial" panose="020B0604020202020204" pitchFamily="34" charset="0"/>
              </a:rPr>
              <a:t>b. </a:t>
            </a:r>
            <a:r>
              <a:rPr lang="vi-VN" sz="3200" b="1" dirty="0" smtClean="0">
                <a:solidFill>
                  <a:srgbClr val="0070C0"/>
                </a:solidFill>
                <a:latin typeface="Arial" panose="020B0604020202020204" pitchFamily="34" charset="0"/>
                <a:cs typeface="Arial" panose="020B0604020202020204" pitchFamily="34" charset="0"/>
              </a:rPr>
              <a:t>Điều </a:t>
            </a:r>
            <a:r>
              <a:rPr lang="vi-VN" sz="3200" b="1" dirty="0">
                <a:solidFill>
                  <a:srgbClr val="0070C0"/>
                </a:solidFill>
                <a:latin typeface="Arial" panose="020B0604020202020204" pitchFamily="34" charset="0"/>
                <a:cs typeface="Arial" panose="020B0604020202020204" pitchFamily="34" charset="0"/>
              </a:rPr>
              <a:t>hoà hàm lượng đường</a:t>
            </a:r>
          </a:p>
        </p:txBody>
      </p:sp>
      <p:sp>
        <p:nvSpPr>
          <p:cNvPr id="6" name="Slide Number Placeholder 5"/>
          <p:cNvSpPr>
            <a:spLocks noGrp="1"/>
          </p:cNvSpPr>
          <p:nvPr>
            <p:ph type="sldNum" sz="quarter" idx="12"/>
          </p:nvPr>
        </p:nvSpPr>
        <p:spPr/>
        <p:txBody>
          <a:bodyPr/>
          <a:lstStyle/>
          <a:p>
            <a:fld id="{CC8A4EFB-0D95-4D66-8DB7-7B35D2AA263F}" type="slidenum">
              <a:rPr lang="en-US" smtClean="0"/>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922866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mtClean="0"/>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139700" y="152083"/>
            <a:ext cx="89916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sz="2800" b="1" dirty="0" err="1" smtClean="0">
                <a:solidFill>
                  <a:srgbClr val="002060"/>
                </a:solidFill>
                <a:latin typeface="Arial" panose="020B0604020202020204" pitchFamily="34" charset="0"/>
              </a:rPr>
              <a:t>Sơ</a:t>
            </a:r>
            <a:r>
              <a:rPr lang="en-US" altLang="en-US" sz="2800" b="1" dirty="0" smtClean="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đồ</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cơ</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chế</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điều</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hoà</a:t>
            </a:r>
            <a:r>
              <a:rPr lang="en-US" altLang="en-US" sz="2800" b="1" dirty="0">
                <a:solidFill>
                  <a:srgbClr val="002060"/>
                </a:solidFill>
                <a:latin typeface="Arial" panose="020B0604020202020204" pitchFamily="34" charset="0"/>
              </a:rPr>
              <a:t> </a:t>
            </a:r>
            <a:r>
              <a:rPr lang="en-US" altLang="en-US" sz="2800" b="1" dirty="0" smtClean="0">
                <a:solidFill>
                  <a:srgbClr val="002060"/>
                </a:solidFill>
                <a:latin typeface="Arial" panose="020B0604020202020204" pitchFamily="34" charset="0"/>
              </a:rPr>
              <a:t>glucose </a:t>
            </a:r>
            <a:r>
              <a:rPr lang="en-US" altLang="en-US" sz="2800" b="1" dirty="0" err="1">
                <a:solidFill>
                  <a:srgbClr val="002060"/>
                </a:solidFill>
                <a:latin typeface="Arial" panose="020B0604020202020204" pitchFamily="34" charset="0"/>
              </a:rPr>
              <a:t>huyết</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của</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gan</a:t>
            </a:r>
          </a:p>
        </p:txBody>
      </p:sp>
      <p:sp>
        <p:nvSpPr>
          <p:cNvPr id="64518" name="Text Box 6"/>
          <p:cNvSpPr txBox="1">
            <a:spLocks noChangeArrowheads="1"/>
          </p:cNvSpPr>
          <p:nvPr/>
        </p:nvSpPr>
        <p:spPr bwMode="auto">
          <a:xfrm>
            <a:off x="194945" y="906780"/>
            <a:ext cx="223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pPr>
            <a:r>
              <a:rPr lang="en-US" altLang="en-US" b="1" u="sng" dirty="0" smtClean="0">
                <a:solidFill>
                  <a:srgbClr val="FF0000"/>
                </a:solidFill>
                <a:latin typeface="Arial" panose="020B0604020202020204" pitchFamily="34" charset="0"/>
              </a:rPr>
              <a:t>Glucose </a:t>
            </a:r>
            <a:r>
              <a:rPr lang="en-US" altLang="en-US" b="1" u="sng" dirty="0" err="1">
                <a:solidFill>
                  <a:srgbClr val="FF0000"/>
                </a:solidFill>
                <a:latin typeface="Arial" panose="020B0604020202020204" pitchFamily="34" charset="0"/>
              </a:rPr>
              <a:t>tăng</a:t>
            </a:r>
            <a:endParaRPr lang="en-US" altLang="en-US" b="1" u="sng" dirty="0">
              <a:solidFill>
                <a:srgbClr val="FF0000"/>
              </a:solidFill>
              <a:latin typeface="Arial" panose="020B0604020202020204" pitchFamily="34" charset="0"/>
            </a:endParaRPr>
          </a:p>
        </p:txBody>
      </p:sp>
      <p:sp>
        <p:nvSpPr>
          <p:cNvPr id="64519" name="Line 7"/>
          <p:cNvSpPr>
            <a:spLocks noChangeShapeType="1"/>
          </p:cNvSpPr>
          <p:nvPr/>
        </p:nvSpPr>
        <p:spPr bwMode="auto">
          <a:xfrm>
            <a:off x="1373188" y="1363663"/>
            <a:ext cx="1600200" cy="762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0" name="Text Box 8"/>
          <p:cNvSpPr txBox="1">
            <a:spLocks noChangeArrowheads="1"/>
          </p:cNvSpPr>
          <p:nvPr/>
        </p:nvSpPr>
        <p:spPr bwMode="auto">
          <a:xfrm>
            <a:off x="2971800" y="1219202"/>
            <a:ext cx="35534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b="1">
                <a:solidFill>
                  <a:srgbClr val="000099"/>
                </a:solidFill>
                <a:latin typeface="Arial" panose="020B0604020202020204" pitchFamily="34" charset="0"/>
              </a:rPr>
              <a:t>Cơ quan thụ cảm ASTT</a:t>
            </a:r>
          </a:p>
        </p:txBody>
      </p:sp>
      <p:sp>
        <p:nvSpPr>
          <p:cNvPr id="64521" name="Arc 9"/>
          <p:cNvSpPr/>
          <p:nvPr/>
        </p:nvSpPr>
        <p:spPr bwMode="auto">
          <a:xfrm>
            <a:off x="6173788" y="1447800"/>
            <a:ext cx="1930400" cy="527050"/>
          </a:xfrm>
          <a:custGeom>
            <a:avLst/>
            <a:gdLst>
              <a:gd name="T0" fmla="*/ 2147483646 w 21056"/>
              <a:gd name="T1" fmla="*/ 0 h 21315"/>
              <a:gd name="T2" fmla="*/ 2147483646 w 21056"/>
              <a:gd name="T3" fmla="*/ 2147483646 h 21315"/>
              <a:gd name="T4" fmla="*/ 0 w 21056"/>
              <a:gd name="T5" fmla="*/ 2147483646 h 21315"/>
              <a:gd name="T6" fmla="*/ 0 60000 65536"/>
              <a:gd name="T7" fmla="*/ 0 60000 65536"/>
              <a:gd name="T8" fmla="*/ 0 60000 65536"/>
              <a:gd name="T9" fmla="*/ 0 w 21056"/>
              <a:gd name="T10" fmla="*/ 0 h 21315"/>
              <a:gd name="T11" fmla="*/ 21056 w 21056"/>
              <a:gd name="T12" fmla="*/ 21315 h 21315"/>
            </a:gdLst>
            <a:ahLst/>
            <a:cxnLst>
              <a:cxn ang="T6">
                <a:pos x="T0" y="T1"/>
              </a:cxn>
              <a:cxn ang="T7">
                <a:pos x="T2" y="T3"/>
              </a:cxn>
              <a:cxn ang="T8">
                <a:pos x="T4" y="T5"/>
              </a:cxn>
            </a:cxnLst>
            <a:rect l="T9" t="T10" r="T11" b="T12"/>
            <a:pathLst>
              <a:path w="21056" h="21315" fill="none" extrusionOk="0">
                <a:moveTo>
                  <a:pt x="3494" y="-1"/>
                </a:moveTo>
                <a:cubicBezTo>
                  <a:pt x="12157" y="1419"/>
                  <a:pt x="19099" y="7941"/>
                  <a:pt x="21056" y="16499"/>
                </a:cubicBezTo>
              </a:path>
              <a:path w="21056" h="21315" stroke="0" extrusionOk="0">
                <a:moveTo>
                  <a:pt x="3494" y="-1"/>
                </a:moveTo>
                <a:cubicBezTo>
                  <a:pt x="12157" y="1419"/>
                  <a:pt x="19099" y="7941"/>
                  <a:pt x="21056" y="16499"/>
                </a:cubicBezTo>
                <a:lnTo>
                  <a:pt x="0" y="21315"/>
                </a:lnTo>
                <a:lnTo>
                  <a:pt x="349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2" name="Text Box 10"/>
          <p:cNvSpPr txBox="1">
            <a:spLocks noChangeArrowheads="1"/>
          </p:cNvSpPr>
          <p:nvPr/>
        </p:nvSpPr>
        <p:spPr bwMode="auto">
          <a:xfrm>
            <a:off x="6604000" y="1917702"/>
            <a:ext cx="251777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US" altLang="en-US" b="1">
                <a:solidFill>
                  <a:srgbClr val="000099"/>
                </a:solidFill>
                <a:latin typeface="Arial" panose="020B0604020202020204" pitchFamily="34" charset="0"/>
              </a:rPr>
              <a:t>Tuyến tuỵ </a:t>
            </a:r>
          </a:p>
          <a:p>
            <a:pPr eaLnBrk="1" hangingPunct="1"/>
            <a:r>
              <a:rPr lang="en-US" altLang="en-US" b="1">
                <a:solidFill>
                  <a:srgbClr val="000099"/>
                </a:solidFill>
                <a:latin typeface="Arial" panose="020B0604020202020204" pitchFamily="34" charset="0"/>
              </a:rPr>
              <a:t>Tăng tiết </a:t>
            </a:r>
            <a:r>
              <a:rPr lang="en-US" altLang="en-US" b="1">
                <a:solidFill>
                  <a:srgbClr val="C00000"/>
                </a:solidFill>
                <a:latin typeface="Arial" panose="020B0604020202020204" pitchFamily="34" charset="0"/>
              </a:rPr>
              <a:t>Insulin</a:t>
            </a:r>
          </a:p>
        </p:txBody>
      </p:sp>
      <p:sp>
        <p:nvSpPr>
          <p:cNvPr id="64523" name="Arc 11"/>
          <p:cNvSpPr/>
          <p:nvPr/>
        </p:nvSpPr>
        <p:spPr bwMode="auto">
          <a:xfrm rot="10800000" flipH="1">
            <a:off x="6326188" y="2735263"/>
            <a:ext cx="1905000" cy="609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4" name="Text Box 12"/>
          <p:cNvSpPr txBox="1">
            <a:spLocks noChangeArrowheads="1"/>
          </p:cNvSpPr>
          <p:nvPr/>
        </p:nvSpPr>
        <p:spPr bwMode="auto">
          <a:xfrm>
            <a:off x="2973388" y="2887663"/>
            <a:ext cx="39624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dirty="0" err="1">
                <a:solidFill>
                  <a:srgbClr val="000099"/>
                </a:solidFill>
                <a:latin typeface="Arial" panose="020B0604020202020204" pitchFamily="34" charset="0"/>
              </a:rPr>
              <a:t>Gan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chuyển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hoá</a:t>
            </a:r>
            <a:r>
              <a:rPr lang="en-US" altLang="en-US" b="1" dirty="0">
                <a:solidFill>
                  <a:srgbClr val="000099"/>
                </a:solidFill>
                <a:latin typeface="Arial" panose="020B0604020202020204" pitchFamily="34" charset="0"/>
              </a:rPr>
              <a:t> </a:t>
            </a:r>
            <a:r>
              <a:rPr lang="en-US" altLang="en-US" b="1" dirty="0" smtClean="0">
                <a:solidFill>
                  <a:srgbClr val="C00000"/>
                </a:solidFill>
                <a:latin typeface="Arial" panose="020B0604020202020204" pitchFamily="34" charset="0"/>
              </a:rPr>
              <a:t>glucose </a:t>
            </a:r>
            <a:r>
              <a:rPr lang="en-US" altLang="en-US" b="1" dirty="0" err="1">
                <a:solidFill>
                  <a:srgbClr val="C00000"/>
                </a:solidFill>
                <a:latin typeface="Arial" panose="020B0604020202020204" pitchFamily="34" charset="0"/>
              </a:rPr>
              <a:t>thành</a:t>
            </a:r>
            <a:r>
              <a:rPr lang="en-US" altLang="en-US" b="1" dirty="0">
                <a:solidFill>
                  <a:srgbClr val="C00000"/>
                </a:solidFill>
                <a:latin typeface="Arial" panose="020B0604020202020204" pitchFamily="34" charset="0"/>
              </a:rPr>
              <a:t> </a:t>
            </a:r>
            <a:r>
              <a:rPr lang="en-US" altLang="en-US" b="1" dirty="0" smtClean="0">
                <a:solidFill>
                  <a:srgbClr val="C00000"/>
                </a:solidFill>
                <a:latin typeface="Arial" panose="020B0604020202020204" pitchFamily="34" charset="0"/>
              </a:rPr>
              <a:t>glycogen</a:t>
            </a:r>
          </a:p>
        </p:txBody>
      </p:sp>
      <p:sp>
        <p:nvSpPr>
          <p:cNvPr id="64525" name="Arc 13"/>
          <p:cNvSpPr/>
          <p:nvPr/>
        </p:nvSpPr>
        <p:spPr bwMode="auto">
          <a:xfrm rot="10800000">
            <a:off x="1830389" y="2735263"/>
            <a:ext cx="1709737"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6" name="Text Box 14"/>
          <p:cNvSpPr txBox="1">
            <a:spLocks noChangeArrowheads="1"/>
          </p:cNvSpPr>
          <p:nvPr/>
        </p:nvSpPr>
        <p:spPr bwMode="auto">
          <a:xfrm>
            <a:off x="-74612" y="2201864"/>
            <a:ext cx="2209801"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b="1" dirty="0" err="1">
                <a:solidFill>
                  <a:srgbClr val="000099"/>
                </a:solidFill>
                <a:latin typeface="Arial" panose="020B0604020202020204" pitchFamily="34" charset="0"/>
              </a:rPr>
              <a:t>Nồng</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độ</a:t>
            </a:r>
            <a:r>
              <a:rPr lang="en-US" altLang="en-US" b="1" dirty="0">
                <a:solidFill>
                  <a:srgbClr val="000099"/>
                </a:solidFill>
                <a:latin typeface="Arial" panose="020B0604020202020204" pitchFamily="34" charset="0"/>
              </a:rPr>
              <a:t> </a:t>
            </a:r>
            <a:r>
              <a:rPr lang="en-US" altLang="en-US" b="1" dirty="0" smtClean="0">
                <a:solidFill>
                  <a:srgbClr val="000099"/>
                </a:solidFill>
                <a:latin typeface="Arial" panose="020B0604020202020204" pitchFamily="34" charset="0"/>
              </a:rPr>
              <a:t>glucose </a:t>
            </a:r>
            <a:r>
              <a:rPr lang="en-US" altLang="en-US" b="1" dirty="0" err="1">
                <a:solidFill>
                  <a:srgbClr val="000099"/>
                </a:solidFill>
                <a:latin typeface="Arial" panose="020B0604020202020204" pitchFamily="34" charset="0"/>
              </a:rPr>
              <a:t>bình</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thường</a:t>
            </a:r>
            <a:r>
              <a:rPr lang="en-US" altLang="en-US" b="1" dirty="0">
                <a:solidFill>
                  <a:srgbClr val="000099"/>
                </a:solidFill>
                <a:latin typeface="Arial" panose="020B0604020202020204" pitchFamily="34" charset="0"/>
              </a:rPr>
              <a:t> </a:t>
            </a:r>
          </a:p>
        </p:txBody>
      </p:sp>
      <p:sp>
        <p:nvSpPr>
          <p:cNvPr id="64527" name="Arc 15"/>
          <p:cNvSpPr/>
          <p:nvPr/>
        </p:nvSpPr>
        <p:spPr bwMode="auto">
          <a:xfrm rot="9913027" flipV="1">
            <a:off x="1741488" y="1744663"/>
            <a:ext cx="925512" cy="762000"/>
          </a:xfrm>
          <a:custGeom>
            <a:avLst/>
            <a:gdLst>
              <a:gd name="T0" fmla="*/ 0 w 17480"/>
              <a:gd name="T1" fmla="*/ 0 h 21600"/>
              <a:gd name="T2" fmla="*/ 2147483646 w 17480"/>
              <a:gd name="T3" fmla="*/ 2147483646 h 21600"/>
              <a:gd name="T4" fmla="*/ 0 w 17480"/>
              <a:gd name="T5" fmla="*/ 2147483646 h 21600"/>
              <a:gd name="T6" fmla="*/ 0 60000 65536"/>
              <a:gd name="T7" fmla="*/ 0 60000 65536"/>
              <a:gd name="T8" fmla="*/ 0 60000 65536"/>
              <a:gd name="T9" fmla="*/ 0 w 17480"/>
              <a:gd name="T10" fmla="*/ 0 h 21600"/>
              <a:gd name="T11" fmla="*/ 17480 w 17480"/>
              <a:gd name="T12" fmla="*/ 21600 h 21600"/>
            </a:gdLst>
            <a:ahLst/>
            <a:cxnLst>
              <a:cxn ang="T6">
                <a:pos x="T0" y="T1"/>
              </a:cxn>
              <a:cxn ang="T7">
                <a:pos x="T2" y="T3"/>
              </a:cxn>
              <a:cxn ang="T8">
                <a:pos x="T4" y="T5"/>
              </a:cxn>
            </a:cxnLst>
            <a:rect l="T9" t="T10" r="T11" b="T12"/>
            <a:pathLst>
              <a:path w="17480" h="21600" fill="none" extrusionOk="0">
                <a:moveTo>
                  <a:pt x="-1" y="0"/>
                </a:moveTo>
                <a:cubicBezTo>
                  <a:pt x="6917" y="0"/>
                  <a:pt x="13416" y="3313"/>
                  <a:pt x="17479" y="8911"/>
                </a:cubicBezTo>
              </a:path>
              <a:path w="17480" h="21600" stroke="0" extrusionOk="0">
                <a:moveTo>
                  <a:pt x="-1" y="0"/>
                </a:moveTo>
                <a:cubicBezTo>
                  <a:pt x="6917" y="0"/>
                  <a:pt x="13416" y="3313"/>
                  <a:pt x="17479" y="8911"/>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8" name="Arc 16"/>
          <p:cNvSpPr/>
          <p:nvPr/>
        </p:nvSpPr>
        <p:spPr bwMode="auto">
          <a:xfrm rot="10914354" flipV="1">
            <a:off x="1825626" y="4664075"/>
            <a:ext cx="1082675" cy="762000"/>
          </a:xfrm>
          <a:custGeom>
            <a:avLst/>
            <a:gdLst>
              <a:gd name="T0" fmla="*/ 0 w 20447"/>
              <a:gd name="T1" fmla="*/ 0 h 21600"/>
              <a:gd name="T2" fmla="*/ 2147483646 w 20447"/>
              <a:gd name="T3" fmla="*/ 2147483646 h 21600"/>
              <a:gd name="T4" fmla="*/ 0 w 20447"/>
              <a:gd name="T5" fmla="*/ 2147483646 h 21600"/>
              <a:gd name="T6" fmla="*/ 0 60000 65536"/>
              <a:gd name="T7" fmla="*/ 0 60000 65536"/>
              <a:gd name="T8" fmla="*/ 0 60000 65536"/>
              <a:gd name="T9" fmla="*/ 0 w 20447"/>
              <a:gd name="T10" fmla="*/ 0 h 21600"/>
              <a:gd name="T11" fmla="*/ 20447 w 20447"/>
              <a:gd name="T12" fmla="*/ 21600 h 21600"/>
            </a:gdLst>
            <a:ahLst/>
            <a:cxnLst>
              <a:cxn ang="T6">
                <a:pos x="T0" y="T1"/>
              </a:cxn>
              <a:cxn ang="T7">
                <a:pos x="T2" y="T3"/>
              </a:cxn>
              <a:cxn ang="T8">
                <a:pos x="T4" y="T5"/>
              </a:cxn>
            </a:cxnLst>
            <a:rect l="T9" t="T10" r="T11" b="T12"/>
            <a:pathLst>
              <a:path w="20447" h="21600" fill="none" extrusionOk="0">
                <a:moveTo>
                  <a:pt x="-1" y="0"/>
                </a:moveTo>
                <a:cubicBezTo>
                  <a:pt x="9246" y="0"/>
                  <a:pt x="17467" y="5885"/>
                  <a:pt x="20447" y="14637"/>
                </a:cubicBezTo>
              </a:path>
              <a:path w="20447" h="21600" stroke="0" extrusionOk="0">
                <a:moveTo>
                  <a:pt x="-1" y="0"/>
                </a:moveTo>
                <a:cubicBezTo>
                  <a:pt x="9246" y="0"/>
                  <a:pt x="17467" y="5885"/>
                  <a:pt x="20447" y="14637"/>
                </a:cubicBezTo>
                <a:lnTo>
                  <a:pt x="0" y="21600"/>
                </a:lnTo>
                <a:lnTo>
                  <a:pt x="-1" y="0"/>
                </a:lnTo>
                <a:close/>
              </a:path>
            </a:pathLst>
          </a:custGeom>
          <a:noFill/>
          <a:ln w="9525">
            <a:solidFill>
              <a:srgbClr val="FF0000"/>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0" name="Text Box 18"/>
          <p:cNvSpPr txBox="1">
            <a:spLocks noChangeArrowheads="1"/>
          </p:cNvSpPr>
          <p:nvPr/>
        </p:nvSpPr>
        <p:spPr bwMode="auto">
          <a:xfrm>
            <a:off x="0" y="4114166"/>
            <a:ext cx="1447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b="1" u="sng" dirty="0" smtClean="0">
                <a:solidFill>
                  <a:srgbClr val="FF0000"/>
                </a:solidFill>
                <a:latin typeface="Arial" panose="020B0604020202020204" pitchFamily="34" charset="0"/>
              </a:rPr>
              <a:t>Glucose </a:t>
            </a:r>
            <a:r>
              <a:rPr lang="en-US" altLang="en-US" b="1" u="sng" dirty="0" err="1">
                <a:solidFill>
                  <a:srgbClr val="FF0000"/>
                </a:solidFill>
                <a:latin typeface="Arial" panose="020B0604020202020204" pitchFamily="34" charset="0"/>
              </a:rPr>
              <a:t>giảm</a:t>
            </a:r>
            <a:endParaRPr lang="en-US" altLang="en-US" b="1" u="sng" dirty="0">
              <a:solidFill>
                <a:srgbClr val="FF0000"/>
              </a:solidFill>
              <a:latin typeface="Arial" panose="020B0604020202020204" pitchFamily="34" charset="0"/>
            </a:endParaRPr>
          </a:p>
        </p:txBody>
      </p:sp>
      <p:sp>
        <p:nvSpPr>
          <p:cNvPr id="64531" name="Line 19"/>
          <p:cNvSpPr>
            <a:spLocks noChangeShapeType="1"/>
          </p:cNvSpPr>
          <p:nvPr/>
        </p:nvSpPr>
        <p:spPr bwMode="auto">
          <a:xfrm>
            <a:off x="1447800" y="4514850"/>
            <a:ext cx="1371600" cy="762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32" name="Text Box 20"/>
          <p:cNvSpPr txBox="1">
            <a:spLocks noChangeArrowheads="1"/>
          </p:cNvSpPr>
          <p:nvPr/>
        </p:nvSpPr>
        <p:spPr bwMode="auto">
          <a:xfrm>
            <a:off x="3141346" y="4422777"/>
            <a:ext cx="35534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a:solidFill>
                  <a:srgbClr val="000099"/>
                </a:solidFill>
                <a:latin typeface="Arial" panose="020B0604020202020204" pitchFamily="34" charset="0"/>
              </a:rPr>
              <a:t>Cơ quan thụ cảm ASTT</a:t>
            </a:r>
          </a:p>
        </p:txBody>
      </p:sp>
      <p:sp>
        <p:nvSpPr>
          <p:cNvPr id="64533" name="Text Box 21"/>
          <p:cNvSpPr txBox="1">
            <a:spLocks noChangeArrowheads="1"/>
          </p:cNvSpPr>
          <p:nvPr/>
        </p:nvSpPr>
        <p:spPr bwMode="auto">
          <a:xfrm>
            <a:off x="6189823" y="4953002"/>
            <a:ext cx="294132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dirty="0" err="1">
                <a:solidFill>
                  <a:srgbClr val="000099"/>
                </a:solidFill>
                <a:latin typeface="Arial" panose="020B0604020202020204" pitchFamily="34" charset="0"/>
              </a:rPr>
              <a:t>Tuyến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tuỵ</a:t>
            </a:r>
            <a:r>
              <a:rPr lang="en-US" altLang="en-US" b="1" dirty="0">
                <a:solidFill>
                  <a:srgbClr val="000099"/>
                </a:solidFill>
                <a:latin typeface="Arial" panose="020B0604020202020204" pitchFamily="34" charset="0"/>
              </a:rPr>
              <a:t> </a:t>
            </a:r>
          </a:p>
          <a:p>
            <a:pPr algn="ctr" eaLnBrk="1" hangingPunct="1"/>
            <a:r>
              <a:rPr lang="en-US" altLang="en-US" b="1" dirty="0" err="1">
                <a:solidFill>
                  <a:srgbClr val="000099"/>
                </a:solidFill>
                <a:latin typeface="Arial" panose="020B0604020202020204" pitchFamily="34" charset="0"/>
              </a:rPr>
              <a:t>Tăng</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tiết</a:t>
            </a:r>
            <a:r>
              <a:rPr lang="en-US" altLang="en-US" b="1" dirty="0">
                <a:solidFill>
                  <a:srgbClr val="000099"/>
                </a:solidFill>
                <a:latin typeface="Arial" panose="020B0604020202020204" pitchFamily="34" charset="0"/>
              </a:rPr>
              <a:t> </a:t>
            </a:r>
            <a:r>
              <a:rPr lang="en-US" altLang="en-US" b="1" dirty="0" smtClean="0">
                <a:solidFill>
                  <a:srgbClr val="C00000"/>
                </a:solidFill>
                <a:latin typeface="Arial" panose="020B0604020202020204" pitchFamily="34" charset="0"/>
              </a:rPr>
              <a:t>Glucagon</a:t>
            </a:r>
          </a:p>
        </p:txBody>
      </p:sp>
      <p:sp>
        <p:nvSpPr>
          <p:cNvPr id="64534" name="Arc 22"/>
          <p:cNvSpPr/>
          <p:nvPr/>
        </p:nvSpPr>
        <p:spPr bwMode="auto">
          <a:xfrm>
            <a:off x="5562601" y="4559300"/>
            <a:ext cx="1930400" cy="488950"/>
          </a:xfrm>
          <a:custGeom>
            <a:avLst/>
            <a:gdLst>
              <a:gd name="T0" fmla="*/ 2147483646 w 21056"/>
              <a:gd name="T1" fmla="*/ 0 h 19771"/>
              <a:gd name="T2" fmla="*/ 2147483646 w 21056"/>
              <a:gd name="T3" fmla="*/ 2147483646 h 19771"/>
              <a:gd name="T4" fmla="*/ 0 w 21056"/>
              <a:gd name="T5" fmla="*/ 2147483646 h 19771"/>
              <a:gd name="T6" fmla="*/ 0 60000 65536"/>
              <a:gd name="T7" fmla="*/ 0 60000 65536"/>
              <a:gd name="T8" fmla="*/ 0 60000 65536"/>
              <a:gd name="T9" fmla="*/ 0 w 21056"/>
              <a:gd name="T10" fmla="*/ 0 h 19771"/>
              <a:gd name="T11" fmla="*/ 21056 w 21056"/>
              <a:gd name="T12" fmla="*/ 19771 h 19771"/>
            </a:gdLst>
            <a:ahLst/>
            <a:cxnLst>
              <a:cxn ang="T6">
                <a:pos x="T0" y="T1"/>
              </a:cxn>
              <a:cxn ang="T7">
                <a:pos x="T2" y="T3"/>
              </a:cxn>
              <a:cxn ang="T8">
                <a:pos x="T4" y="T5"/>
              </a:cxn>
            </a:cxnLst>
            <a:rect l="T9" t="T10" r="T11" b="T12"/>
            <a:pathLst>
              <a:path w="21056" h="19771" fill="none" extrusionOk="0">
                <a:moveTo>
                  <a:pt x="8699" y="0"/>
                </a:moveTo>
                <a:cubicBezTo>
                  <a:pt x="14951" y="2751"/>
                  <a:pt x="19533" y="8297"/>
                  <a:pt x="21056" y="14955"/>
                </a:cubicBezTo>
              </a:path>
              <a:path w="21056" h="19771" stroke="0" extrusionOk="0">
                <a:moveTo>
                  <a:pt x="8699" y="0"/>
                </a:moveTo>
                <a:cubicBezTo>
                  <a:pt x="14951" y="2751"/>
                  <a:pt x="19533" y="8297"/>
                  <a:pt x="21056" y="14955"/>
                </a:cubicBezTo>
                <a:lnTo>
                  <a:pt x="0" y="19771"/>
                </a:lnTo>
                <a:lnTo>
                  <a:pt x="8699" y="0"/>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5" name="Arc 23"/>
          <p:cNvSpPr/>
          <p:nvPr/>
        </p:nvSpPr>
        <p:spPr bwMode="auto">
          <a:xfrm rot="10403710" flipH="1">
            <a:off x="6094414" y="5491163"/>
            <a:ext cx="1544637" cy="609600"/>
          </a:xfrm>
          <a:custGeom>
            <a:avLst/>
            <a:gdLst>
              <a:gd name="T0" fmla="*/ 0 w 17542"/>
              <a:gd name="T1" fmla="*/ 0 h 21600"/>
              <a:gd name="T2" fmla="*/ 2147483646 w 17542"/>
              <a:gd name="T3" fmla="*/ 2147483646 h 21600"/>
              <a:gd name="T4" fmla="*/ 0 w 17542"/>
              <a:gd name="T5" fmla="*/ 2147483646 h 21600"/>
              <a:gd name="T6" fmla="*/ 0 60000 65536"/>
              <a:gd name="T7" fmla="*/ 0 60000 65536"/>
              <a:gd name="T8" fmla="*/ 0 60000 65536"/>
              <a:gd name="T9" fmla="*/ 0 w 17542"/>
              <a:gd name="T10" fmla="*/ 0 h 21600"/>
              <a:gd name="T11" fmla="*/ 17542 w 17542"/>
              <a:gd name="T12" fmla="*/ 21600 h 21600"/>
            </a:gdLst>
            <a:ahLst/>
            <a:cxnLst>
              <a:cxn ang="T6">
                <a:pos x="T0" y="T1"/>
              </a:cxn>
              <a:cxn ang="T7">
                <a:pos x="T2" y="T3"/>
              </a:cxn>
              <a:cxn ang="T8">
                <a:pos x="T4" y="T5"/>
              </a:cxn>
            </a:cxnLst>
            <a:rect l="T9" t="T10" r="T11" b="T12"/>
            <a:pathLst>
              <a:path w="17542" h="21600" fill="none" extrusionOk="0">
                <a:moveTo>
                  <a:pt x="-1" y="0"/>
                </a:moveTo>
                <a:cubicBezTo>
                  <a:pt x="6954" y="0"/>
                  <a:pt x="13483" y="3348"/>
                  <a:pt x="17541" y="8996"/>
                </a:cubicBezTo>
              </a:path>
              <a:path w="17542" h="21600" stroke="0" extrusionOk="0">
                <a:moveTo>
                  <a:pt x="-1" y="0"/>
                </a:moveTo>
                <a:cubicBezTo>
                  <a:pt x="6954" y="0"/>
                  <a:pt x="13483" y="3348"/>
                  <a:pt x="17541" y="8996"/>
                </a:cubicBezTo>
                <a:lnTo>
                  <a:pt x="0" y="21600"/>
                </a:lnTo>
                <a:lnTo>
                  <a:pt x="-1" y="0"/>
                </a:lnTo>
                <a:close/>
              </a:path>
            </a:pathLst>
          </a:custGeom>
          <a:noFill/>
          <a:ln w="9525">
            <a:solidFill>
              <a:schemeClr val="tx1"/>
            </a:solidFill>
            <a:round/>
            <a:head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36" name="Text Box 24"/>
          <p:cNvSpPr txBox="1">
            <a:spLocks noChangeArrowheads="1"/>
          </p:cNvSpPr>
          <p:nvPr/>
        </p:nvSpPr>
        <p:spPr bwMode="auto">
          <a:xfrm>
            <a:off x="3048000" y="5657851"/>
            <a:ext cx="32766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r>
              <a:rPr lang="en-US" altLang="en-US" b="1" dirty="0" err="1">
                <a:solidFill>
                  <a:srgbClr val="000099"/>
                </a:solidFill>
                <a:latin typeface="Arial" panose="020B0604020202020204" pitchFamily="34" charset="0"/>
              </a:rPr>
              <a:t>Gan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chuyển</a:t>
            </a:r>
            <a:r>
              <a:rPr lang="en-US" altLang="en-US" b="1" dirty="0">
                <a:solidFill>
                  <a:srgbClr val="000099"/>
                </a:solidFill>
                <a:latin typeface="Arial" panose="020B0604020202020204" pitchFamily="34" charset="0"/>
              </a:rPr>
              <a:t> </a:t>
            </a:r>
            <a:r>
              <a:rPr lang="en-US" altLang="en-US" b="1" dirty="0" err="1">
                <a:solidFill>
                  <a:srgbClr val="000099"/>
                </a:solidFill>
                <a:latin typeface="Arial" panose="020B0604020202020204" pitchFamily="34" charset="0"/>
              </a:rPr>
              <a:t>hoá</a:t>
            </a:r>
            <a:r>
              <a:rPr lang="en-US" altLang="en-US" b="1" dirty="0">
                <a:solidFill>
                  <a:srgbClr val="000099"/>
                </a:solidFill>
                <a:latin typeface="Arial" panose="020B0604020202020204" pitchFamily="34" charset="0"/>
              </a:rPr>
              <a:t> </a:t>
            </a:r>
            <a:r>
              <a:rPr lang="en-US" altLang="en-US" b="1" dirty="0" smtClean="0">
                <a:solidFill>
                  <a:srgbClr val="C00000"/>
                </a:solidFill>
                <a:latin typeface="Arial" panose="020B0604020202020204" pitchFamily="34" charset="0"/>
              </a:rPr>
              <a:t>glycogen </a:t>
            </a:r>
            <a:r>
              <a:rPr lang="en-US" altLang="en-US" b="1" dirty="0" err="1">
                <a:solidFill>
                  <a:srgbClr val="C00000"/>
                </a:solidFill>
                <a:latin typeface="Arial" panose="020B0604020202020204" pitchFamily="34" charset="0"/>
              </a:rPr>
              <a:t>thành</a:t>
            </a:r>
            <a:r>
              <a:rPr lang="en-US" altLang="en-US" b="1" dirty="0">
                <a:solidFill>
                  <a:srgbClr val="C00000"/>
                </a:solidFill>
                <a:latin typeface="Arial" panose="020B0604020202020204" pitchFamily="34" charset="0"/>
              </a:rPr>
              <a:t> </a:t>
            </a:r>
            <a:r>
              <a:rPr lang="en-US" altLang="en-US" b="1" dirty="0" smtClean="0">
                <a:solidFill>
                  <a:srgbClr val="C00000"/>
                </a:solidFill>
                <a:latin typeface="Arial" panose="020B0604020202020204" pitchFamily="34" charset="0"/>
              </a:rPr>
              <a:t>glucose</a:t>
            </a:r>
            <a:r>
              <a:rPr lang="en-US" altLang="en-US" dirty="0" smtClean="0">
                <a:solidFill>
                  <a:srgbClr val="C00000"/>
                </a:solidFill>
                <a:latin typeface="Arial" panose="020B0604020202020204" pitchFamily="34" charset="0"/>
              </a:rPr>
              <a:t> </a:t>
            </a:r>
          </a:p>
        </p:txBody>
      </p:sp>
      <p:sp>
        <p:nvSpPr>
          <p:cNvPr id="64537" name="Text Box 25"/>
          <p:cNvSpPr txBox="1">
            <a:spLocks noChangeArrowheads="1"/>
          </p:cNvSpPr>
          <p:nvPr/>
        </p:nvSpPr>
        <p:spPr bwMode="auto">
          <a:xfrm>
            <a:off x="0" y="4972051"/>
            <a:ext cx="22098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defRPr>
            </a:lvl1pPr>
            <a:lvl2pPr marL="742950" indent="-285750">
              <a:defRPr sz="2100">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sz="1600">
                <a:solidFill>
                  <a:schemeClr val="tx1"/>
                </a:solidFill>
                <a:latin typeface="Century Schoolbook" panose="02040604050505020304" pitchFamily="18" charset="0"/>
              </a:defRPr>
            </a:lvl5pPr>
            <a:lvl6pPr marL="25146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50000"/>
              </a:spcBef>
            </a:pPr>
            <a:r>
              <a:rPr lang="en-US" altLang="en-US" b="1">
                <a:solidFill>
                  <a:srgbClr val="000099"/>
                </a:solidFill>
                <a:latin typeface="Arial" panose="020B0604020202020204" pitchFamily="34" charset="0"/>
              </a:rPr>
              <a:t>Nồng độ glucozơ bình thường </a:t>
            </a:r>
          </a:p>
        </p:txBody>
      </p:sp>
      <p:sp>
        <p:nvSpPr>
          <p:cNvPr id="64538" name="Arc 26"/>
          <p:cNvSpPr/>
          <p:nvPr/>
        </p:nvSpPr>
        <p:spPr bwMode="auto">
          <a:xfrm rot="10800000">
            <a:off x="1905001" y="5505450"/>
            <a:ext cx="1709738" cy="508000"/>
          </a:xfrm>
          <a:custGeom>
            <a:avLst/>
            <a:gdLst>
              <a:gd name="T0" fmla="*/ 2147483646 w 18648"/>
              <a:gd name="T1" fmla="*/ 0 h 20616"/>
              <a:gd name="T2" fmla="*/ 2147483646 w 18648"/>
              <a:gd name="T3" fmla="*/ 2147483646 h 20616"/>
              <a:gd name="T4" fmla="*/ 0 w 18648"/>
              <a:gd name="T5" fmla="*/ 2147483646 h 20616"/>
              <a:gd name="T6" fmla="*/ 0 60000 65536"/>
              <a:gd name="T7" fmla="*/ 0 60000 65536"/>
              <a:gd name="T8" fmla="*/ 0 60000 65536"/>
              <a:gd name="T9" fmla="*/ 0 w 18648"/>
              <a:gd name="T10" fmla="*/ 0 h 20616"/>
              <a:gd name="T11" fmla="*/ 18648 w 18648"/>
              <a:gd name="T12" fmla="*/ 20616 h 20616"/>
            </a:gdLst>
            <a:ahLst/>
            <a:cxnLst>
              <a:cxn ang="T6">
                <a:pos x="T0" y="T1"/>
              </a:cxn>
              <a:cxn ang="T7">
                <a:pos x="T2" y="T3"/>
              </a:cxn>
              <a:cxn ang="T8">
                <a:pos x="T4" y="T5"/>
              </a:cxn>
            </a:cxnLst>
            <a:rect l="T9" t="T10" r="T11" b="T12"/>
            <a:pathLst>
              <a:path w="18648" h="20616" fill="none" extrusionOk="0">
                <a:moveTo>
                  <a:pt x="6444" y="-1"/>
                </a:moveTo>
                <a:cubicBezTo>
                  <a:pt x="11580" y="1605"/>
                  <a:pt x="15931" y="5069"/>
                  <a:pt x="18647" y="9715"/>
                </a:cubicBezTo>
              </a:path>
              <a:path w="18648" h="20616" stroke="0" extrusionOk="0">
                <a:moveTo>
                  <a:pt x="6444" y="-1"/>
                </a:moveTo>
                <a:cubicBezTo>
                  <a:pt x="11580" y="1605"/>
                  <a:pt x="15931" y="5069"/>
                  <a:pt x="18647" y="9715"/>
                </a:cubicBezTo>
                <a:lnTo>
                  <a:pt x="0" y="20616"/>
                </a:lnTo>
                <a:lnTo>
                  <a:pt x="6444" y="-1"/>
                </a:lnTo>
                <a:close/>
              </a:path>
            </a:pathLst>
          </a:custGeom>
          <a:noFill/>
          <a:ln w="9525">
            <a:solidFill>
              <a:schemeClr val="tx1"/>
            </a:solidFill>
            <a:rou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1" name="Line 27"/>
          <p:cNvSpPr>
            <a:spLocks noChangeShapeType="1"/>
          </p:cNvSpPr>
          <p:nvPr/>
        </p:nvSpPr>
        <p:spPr bwMode="auto">
          <a:xfrm>
            <a:off x="533400" y="4267200"/>
            <a:ext cx="7924800"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43032" name="AutoShape 28">
            <a:hlinkClick r:id="rId2" action="ppaction://hlinksldjump" highlightClick="1"/>
          </p:cNvPr>
          <p:cNvSpPr>
            <a:spLocks noChangeArrowheads="1"/>
          </p:cNvSpPr>
          <p:nvPr/>
        </p:nvSpPr>
        <p:spPr bwMode="auto">
          <a:xfrm>
            <a:off x="8686800" y="4038600"/>
            <a:ext cx="457200" cy="457200"/>
          </a:xfrm>
          <a:prstGeom prst="actionButtonBackPrevious">
            <a:avLst/>
          </a:prstGeom>
          <a:solidFill>
            <a:srgbClr val="EFE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GB" altLang="en-US"/>
          </a:p>
        </p:txBody>
      </p:sp>
      <p:sp>
        <p:nvSpPr>
          <p:cNvPr id="2" name="Slide Number Placeholder 1"/>
          <p:cNvSpPr>
            <a:spLocks noGrp="1"/>
          </p:cNvSpPr>
          <p:nvPr>
            <p:ph type="sldNum" sz="quarter" idx="12"/>
          </p:nvPr>
        </p:nvSpPr>
        <p:spPr/>
        <p:txBody>
          <a:bodyPr/>
          <a:lstStyle/>
          <a:p>
            <a:fld id="{CC8A4EFB-0D95-4D66-8DB7-7B35D2AA263F}" type="slidenum">
              <a:rPr lang="en-US" smtClean="0"/>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diamond(in)">
                                      <p:cBhvr>
                                        <p:cTn id="7" dur="500"/>
                                        <p:tgtEl>
                                          <p:spTgt spid="64518"/>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4519"/>
                                        </p:tgtEl>
                                        <p:attrNameLst>
                                          <p:attrName>style.visibility</p:attrName>
                                        </p:attrNameLst>
                                      </p:cBhvr>
                                      <p:to>
                                        <p:strVal val="visible"/>
                                      </p:to>
                                    </p:set>
                                    <p:animEffect transition="in" filter="diamond(in)">
                                      <p:cBhvr>
                                        <p:cTn id="11" dur="500"/>
                                        <p:tgtEl>
                                          <p:spTgt spid="64519"/>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64520"/>
                                        </p:tgtEl>
                                        <p:attrNameLst>
                                          <p:attrName>style.visibility</p:attrName>
                                        </p:attrNameLst>
                                      </p:cBhvr>
                                      <p:to>
                                        <p:strVal val="visible"/>
                                      </p:to>
                                    </p:set>
                                    <p:animEffect transition="in" filter="wheel(4)">
                                      <p:cBhvr>
                                        <p:cTn id="15" dur="500"/>
                                        <p:tgtEl>
                                          <p:spTgt spid="64520"/>
                                        </p:tgtEl>
                                      </p:cBhvr>
                                    </p:animEffect>
                                  </p:childTnLst>
                                </p:cTn>
                              </p:par>
                            </p:childTnLst>
                          </p:cTn>
                        </p:par>
                        <p:par>
                          <p:cTn id="16" fill="hold">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amond(in)">
                                      <p:cBhvr>
                                        <p:cTn id="19" dur="500"/>
                                        <p:tgtEl>
                                          <p:spTgt spid="64521"/>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64522"/>
                                        </p:tgtEl>
                                        <p:attrNameLst>
                                          <p:attrName>style.visibility</p:attrName>
                                        </p:attrNameLst>
                                      </p:cBhvr>
                                      <p:to>
                                        <p:strVal val="visible"/>
                                      </p:to>
                                    </p:set>
                                    <p:animEffect transition="in" filter="wheel(4)">
                                      <p:cBhvr>
                                        <p:cTn id="23" dur="500"/>
                                        <p:tgtEl>
                                          <p:spTgt spid="64522"/>
                                        </p:tgtEl>
                                      </p:cBhvr>
                                    </p:animEffect>
                                  </p:childTnLst>
                                </p:cTn>
                              </p:par>
                            </p:childTnLst>
                          </p:cTn>
                        </p:par>
                        <p:par>
                          <p:cTn id="24" fill="hold">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64523"/>
                                        </p:tgtEl>
                                        <p:attrNameLst>
                                          <p:attrName>style.visibility</p:attrName>
                                        </p:attrNameLst>
                                      </p:cBhvr>
                                      <p:to>
                                        <p:strVal val="visible"/>
                                      </p:to>
                                    </p:set>
                                    <p:animEffect transition="in" filter="diamond(in)">
                                      <p:cBhvr>
                                        <p:cTn id="27" dur="500"/>
                                        <p:tgtEl>
                                          <p:spTgt spid="64523"/>
                                        </p:tgtEl>
                                      </p:cBhvr>
                                    </p:animEffect>
                                  </p:childTnLst>
                                </p:cTn>
                              </p:par>
                            </p:childTnLst>
                          </p:cTn>
                        </p:par>
                        <p:par>
                          <p:cTn id="28" fill="hold">
                            <p:stCondLst>
                              <p:cond delay="3000"/>
                            </p:stCondLst>
                            <p:childTnLst>
                              <p:par>
                                <p:cTn id="29" presetID="8" presetClass="entr" presetSubtype="16" fill="hold" grpId="0" nodeType="afterEffect">
                                  <p:stCondLst>
                                    <p:cond delay="0"/>
                                  </p:stCondLst>
                                  <p:childTnLst>
                                    <p:set>
                                      <p:cBhvr>
                                        <p:cTn id="30" dur="1" fill="hold">
                                          <p:stCondLst>
                                            <p:cond delay="0"/>
                                          </p:stCondLst>
                                        </p:cTn>
                                        <p:tgtEl>
                                          <p:spTgt spid="64524"/>
                                        </p:tgtEl>
                                        <p:attrNameLst>
                                          <p:attrName>style.visibility</p:attrName>
                                        </p:attrNameLst>
                                      </p:cBhvr>
                                      <p:to>
                                        <p:strVal val="visible"/>
                                      </p:to>
                                    </p:set>
                                    <p:animEffect transition="in" filter="diamond(in)">
                                      <p:cBhvr>
                                        <p:cTn id="31" dur="500"/>
                                        <p:tgtEl>
                                          <p:spTgt spid="64524"/>
                                        </p:tgtEl>
                                      </p:cBhvr>
                                    </p:animEffect>
                                  </p:childTnLst>
                                </p:cTn>
                              </p:par>
                            </p:childTnLst>
                          </p:cTn>
                        </p:par>
                        <p:par>
                          <p:cTn id="32" fill="hold">
                            <p:stCondLst>
                              <p:cond delay="3500"/>
                            </p:stCondLst>
                            <p:childTnLst>
                              <p:par>
                                <p:cTn id="33" presetID="8" presetClass="entr" presetSubtype="16" fill="hold" grpId="0" nodeType="afterEffect">
                                  <p:stCondLst>
                                    <p:cond delay="0"/>
                                  </p:stCondLst>
                                  <p:childTnLst>
                                    <p:set>
                                      <p:cBhvr>
                                        <p:cTn id="34" dur="1" fill="hold">
                                          <p:stCondLst>
                                            <p:cond delay="0"/>
                                          </p:stCondLst>
                                        </p:cTn>
                                        <p:tgtEl>
                                          <p:spTgt spid="64525"/>
                                        </p:tgtEl>
                                        <p:attrNameLst>
                                          <p:attrName>style.visibility</p:attrName>
                                        </p:attrNameLst>
                                      </p:cBhvr>
                                      <p:to>
                                        <p:strVal val="visible"/>
                                      </p:to>
                                    </p:set>
                                    <p:animEffect transition="in" filter="diamond(in)">
                                      <p:cBhvr>
                                        <p:cTn id="35" dur="500"/>
                                        <p:tgtEl>
                                          <p:spTgt spid="64525"/>
                                        </p:tgtEl>
                                      </p:cBhvr>
                                    </p:animEffect>
                                  </p:childTnLst>
                                </p:cTn>
                              </p:par>
                            </p:childTnLst>
                          </p:cTn>
                        </p:par>
                        <p:par>
                          <p:cTn id="36" fill="hold">
                            <p:stCondLst>
                              <p:cond delay="4000"/>
                            </p:stCondLst>
                            <p:childTnLst>
                              <p:par>
                                <p:cTn id="37" presetID="8" presetClass="entr" presetSubtype="16" fill="hold" grpId="0" nodeType="afterEffect">
                                  <p:stCondLst>
                                    <p:cond delay="0"/>
                                  </p:stCondLst>
                                  <p:childTnLst>
                                    <p:set>
                                      <p:cBhvr>
                                        <p:cTn id="38" dur="1" fill="hold">
                                          <p:stCondLst>
                                            <p:cond delay="0"/>
                                          </p:stCondLst>
                                        </p:cTn>
                                        <p:tgtEl>
                                          <p:spTgt spid="64526"/>
                                        </p:tgtEl>
                                        <p:attrNameLst>
                                          <p:attrName>style.visibility</p:attrName>
                                        </p:attrNameLst>
                                      </p:cBhvr>
                                      <p:to>
                                        <p:strVal val="visible"/>
                                      </p:to>
                                    </p:set>
                                    <p:animEffect transition="in" filter="diamond(in)">
                                      <p:cBhvr>
                                        <p:cTn id="39" dur="500"/>
                                        <p:tgtEl>
                                          <p:spTgt spid="64526"/>
                                        </p:tgtEl>
                                      </p:cBhvr>
                                    </p:animEffect>
                                  </p:childTnLst>
                                </p:cTn>
                              </p:par>
                            </p:childTnLst>
                          </p:cTn>
                        </p:par>
                        <p:par>
                          <p:cTn id="40" fill="hold">
                            <p:stCondLst>
                              <p:cond delay="4500"/>
                            </p:stCondLst>
                            <p:childTnLst>
                              <p:par>
                                <p:cTn id="41" presetID="8" presetClass="entr" presetSubtype="16" fill="hold" grpId="0" nodeType="afterEffect">
                                  <p:stCondLst>
                                    <p:cond delay="0"/>
                                  </p:stCondLst>
                                  <p:childTnLst>
                                    <p:set>
                                      <p:cBhvr>
                                        <p:cTn id="42" dur="1" fill="hold">
                                          <p:stCondLst>
                                            <p:cond delay="0"/>
                                          </p:stCondLst>
                                        </p:cTn>
                                        <p:tgtEl>
                                          <p:spTgt spid="64527"/>
                                        </p:tgtEl>
                                        <p:attrNameLst>
                                          <p:attrName>style.visibility</p:attrName>
                                        </p:attrNameLst>
                                      </p:cBhvr>
                                      <p:to>
                                        <p:strVal val="visible"/>
                                      </p:to>
                                    </p:set>
                                    <p:animEffect transition="in" filter="diamond(in)">
                                      <p:cBhvr>
                                        <p:cTn id="43" dur="500"/>
                                        <p:tgtEl>
                                          <p:spTgt spid="64527"/>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64530"/>
                                        </p:tgtEl>
                                        <p:attrNameLst>
                                          <p:attrName>style.visibility</p:attrName>
                                        </p:attrNameLst>
                                      </p:cBhvr>
                                      <p:to>
                                        <p:strVal val="visible"/>
                                      </p:to>
                                    </p:set>
                                    <p:animEffect transition="in" filter="diamond(in)">
                                      <p:cBhvr>
                                        <p:cTn id="48" dur="500"/>
                                        <p:tgtEl>
                                          <p:spTgt spid="64530"/>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64531"/>
                                        </p:tgtEl>
                                        <p:attrNameLst>
                                          <p:attrName>style.visibility</p:attrName>
                                        </p:attrNameLst>
                                      </p:cBhvr>
                                      <p:to>
                                        <p:strVal val="visible"/>
                                      </p:to>
                                    </p:set>
                                    <p:animEffect transition="in" filter="diamond(in)">
                                      <p:cBhvr>
                                        <p:cTn id="51" dur="500"/>
                                        <p:tgtEl>
                                          <p:spTgt spid="64531"/>
                                        </p:tgtEl>
                                      </p:cBhvr>
                                    </p:animEffect>
                                  </p:childTnLst>
                                </p:cTn>
                              </p:par>
                              <p:par>
                                <p:cTn id="52" presetID="21" presetClass="entr" presetSubtype="4" fill="hold" grpId="0" nodeType="withEffect">
                                  <p:stCondLst>
                                    <p:cond delay="0"/>
                                  </p:stCondLst>
                                  <p:childTnLst>
                                    <p:set>
                                      <p:cBhvr>
                                        <p:cTn id="53" dur="1" fill="hold">
                                          <p:stCondLst>
                                            <p:cond delay="0"/>
                                          </p:stCondLst>
                                        </p:cTn>
                                        <p:tgtEl>
                                          <p:spTgt spid="64532"/>
                                        </p:tgtEl>
                                        <p:attrNameLst>
                                          <p:attrName>style.visibility</p:attrName>
                                        </p:attrNameLst>
                                      </p:cBhvr>
                                      <p:to>
                                        <p:strVal val="visible"/>
                                      </p:to>
                                    </p:set>
                                    <p:animEffect transition="in" filter="wheel(4)">
                                      <p:cBhvr>
                                        <p:cTn id="54" dur="500"/>
                                        <p:tgtEl>
                                          <p:spTgt spid="64532"/>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64534"/>
                                        </p:tgtEl>
                                        <p:attrNameLst>
                                          <p:attrName>style.visibility</p:attrName>
                                        </p:attrNameLst>
                                      </p:cBhvr>
                                      <p:to>
                                        <p:strVal val="visible"/>
                                      </p:to>
                                    </p:set>
                                    <p:animEffect transition="in" filter="diamond(in)">
                                      <p:cBhvr>
                                        <p:cTn id="57" dur="500"/>
                                        <p:tgtEl>
                                          <p:spTgt spid="64534"/>
                                        </p:tgtEl>
                                      </p:cBhvr>
                                    </p:animEffect>
                                  </p:childTnLst>
                                </p:cTn>
                              </p:par>
                              <p:par>
                                <p:cTn id="58" presetID="21" presetClass="entr" presetSubtype="4" fill="hold" grpId="0" nodeType="withEffect">
                                  <p:stCondLst>
                                    <p:cond delay="0"/>
                                  </p:stCondLst>
                                  <p:childTnLst>
                                    <p:set>
                                      <p:cBhvr>
                                        <p:cTn id="59" dur="1" fill="hold">
                                          <p:stCondLst>
                                            <p:cond delay="0"/>
                                          </p:stCondLst>
                                        </p:cTn>
                                        <p:tgtEl>
                                          <p:spTgt spid="64533"/>
                                        </p:tgtEl>
                                        <p:attrNameLst>
                                          <p:attrName>style.visibility</p:attrName>
                                        </p:attrNameLst>
                                      </p:cBhvr>
                                      <p:to>
                                        <p:strVal val="visible"/>
                                      </p:to>
                                    </p:set>
                                    <p:animEffect transition="in" filter="wheel(4)">
                                      <p:cBhvr>
                                        <p:cTn id="60" dur="500"/>
                                        <p:tgtEl>
                                          <p:spTgt spid="64533"/>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64535"/>
                                        </p:tgtEl>
                                        <p:attrNameLst>
                                          <p:attrName>style.visibility</p:attrName>
                                        </p:attrNameLst>
                                      </p:cBhvr>
                                      <p:to>
                                        <p:strVal val="visible"/>
                                      </p:to>
                                    </p:set>
                                    <p:animEffect transition="in" filter="diamond(in)">
                                      <p:cBhvr>
                                        <p:cTn id="63" dur="500"/>
                                        <p:tgtEl>
                                          <p:spTgt spid="64535"/>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64536"/>
                                        </p:tgtEl>
                                        <p:attrNameLst>
                                          <p:attrName>style.visibility</p:attrName>
                                        </p:attrNameLst>
                                      </p:cBhvr>
                                      <p:to>
                                        <p:strVal val="visible"/>
                                      </p:to>
                                    </p:set>
                                    <p:animEffect transition="in" filter="diamond(in)">
                                      <p:cBhvr>
                                        <p:cTn id="66" dur="500"/>
                                        <p:tgtEl>
                                          <p:spTgt spid="64536"/>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64538"/>
                                        </p:tgtEl>
                                        <p:attrNameLst>
                                          <p:attrName>style.visibility</p:attrName>
                                        </p:attrNameLst>
                                      </p:cBhvr>
                                      <p:to>
                                        <p:strVal val="visible"/>
                                      </p:to>
                                    </p:set>
                                    <p:animEffect transition="in" filter="diamond(in)">
                                      <p:cBhvr>
                                        <p:cTn id="69" dur="500"/>
                                        <p:tgtEl>
                                          <p:spTgt spid="64538"/>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64537"/>
                                        </p:tgtEl>
                                        <p:attrNameLst>
                                          <p:attrName>style.visibility</p:attrName>
                                        </p:attrNameLst>
                                      </p:cBhvr>
                                      <p:to>
                                        <p:strVal val="visible"/>
                                      </p:to>
                                    </p:set>
                                    <p:animEffect transition="in" filter="diamond(in)">
                                      <p:cBhvr>
                                        <p:cTn id="72" dur="500"/>
                                        <p:tgtEl>
                                          <p:spTgt spid="64537"/>
                                        </p:tgtEl>
                                      </p:cBhvr>
                                    </p:animEffect>
                                  </p:childTnLst>
                                </p:cTn>
                              </p:par>
                              <p:par>
                                <p:cTn id="73" presetID="8" presetClass="entr" presetSubtype="16" fill="hold" grpId="0" nodeType="withEffect">
                                  <p:stCondLst>
                                    <p:cond delay="0"/>
                                  </p:stCondLst>
                                  <p:childTnLst>
                                    <p:set>
                                      <p:cBhvr>
                                        <p:cTn id="74" dur="1" fill="hold">
                                          <p:stCondLst>
                                            <p:cond delay="0"/>
                                          </p:stCondLst>
                                        </p:cTn>
                                        <p:tgtEl>
                                          <p:spTgt spid="64528"/>
                                        </p:tgtEl>
                                        <p:attrNameLst>
                                          <p:attrName>style.visibility</p:attrName>
                                        </p:attrNameLst>
                                      </p:cBhvr>
                                      <p:to>
                                        <p:strVal val="visible"/>
                                      </p:to>
                                    </p:set>
                                    <p:animEffect transition="in" filter="diamond(in)">
                                      <p:cBhvr>
                                        <p:cTn id="75" dur="500"/>
                                        <p:tgtEl>
                                          <p:spTgt spid="64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animBg="1"/>
      <p:bldP spid="64520" grpId="0"/>
      <p:bldP spid="64521" grpId="0" animBg="1"/>
      <p:bldP spid="64522" grpId="0"/>
      <p:bldP spid="64523" grpId="0" animBg="1"/>
      <p:bldP spid="64524" grpId="0"/>
      <p:bldP spid="64525" grpId="0" animBg="1"/>
      <p:bldP spid="64526" grpId="0"/>
      <p:bldP spid="64527" grpId="0" animBg="1"/>
      <p:bldP spid="64528" grpId="0" animBg="1"/>
      <p:bldP spid="64530" grpId="0"/>
      <p:bldP spid="64531" grpId="0" animBg="1"/>
      <p:bldP spid="64532" grpId="0"/>
      <p:bldP spid="64533" grpId="0"/>
      <p:bldP spid="64534" grpId="0" animBg="1"/>
      <p:bldP spid="64535" grpId="0" animBg="1"/>
      <p:bldP spid="64536" grpId="0"/>
      <p:bldP spid="64537" grpId="0"/>
      <p:bldP spid="645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815340"/>
            <a:ext cx="8917940" cy="5944235"/>
          </a:xfrm>
          <a:prstGeom prst="rect">
            <a:avLst/>
          </a:prstGeom>
        </p:spPr>
        <p:txBody>
          <a:bodyPr wrap="square">
            <a:noAutofit/>
          </a:bodyPr>
          <a:lstStyle/>
          <a:p>
            <a:pPr algn="just">
              <a:spcAft>
                <a:spcPts val="0"/>
              </a:spcAft>
              <a:defRPr/>
            </a:pPr>
            <a:r>
              <a:rPr lang="vi-VN" sz="2800" b="1" dirty="0">
                <a:solidFill>
                  <a:schemeClr val="tx1"/>
                </a:solidFill>
                <a:latin typeface="Arial" panose="020B0604020202020204" pitchFamily="34" charset="0"/>
                <a:cs typeface="Arial" panose="020B0604020202020204" pitchFamily="34" charset="0"/>
              </a:rPr>
              <a:t>- Sau bữa ăn, nồng độ glucôzơ trong máu</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tăng cao</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tuyến tụy tiết ra</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insulin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gan chuyển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glucose thành </a:t>
            </a:r>
            <a:r>
              <a:rPr lang="vi-VN" sz="2800" b="1" dirty="0" smtClean="0">
                <a:solidFill>
                  <a:srgbClr val="C00000"/>
                </a:solidFill>
                <a:latin typeface="Arial" panose="020B0604020202020204" pitchFamily="34" charset="0"/>
                <a:cs typeface="Arial" panose="020B0604020202020204" pitchFamily="34" charset="0"/>
              </a:rPr>
              <a:t>gl</a:t>
            </a:r>
            <a:r>
              <a:rPr lang="en-GB" sz="2800" b="1" dirty="0" smtClean="0">
                <a:solidFill>
                  <a:srgbClr val="C00000"/>
                </a:solidFill>
                <a:latin typeface="Arial" panose="020B0604020202020204" pitchFamily="34" charset="0"/>
                <a:cs typeface="Arial" panose="020B0604020202020204" pitchFamily="34" charset="0"/>
              </a:rPr>
              <a:t>y</a:t>
            </a:r>
            <a:r>
              <a:rPr lang="vi-VN" sz="2800" b="1" dirty="0" smtClean="0">
                <a:solidFill>
                  <a:srgbClr val="C00000"/>
                </a:solidFill>
                <a:latin typeface="Arial" panose="020B0604020202020204" pitchFamily="34" charset="0"/>
                <a:cs typeface="Arial" panose="020B0604020202020204" pitchFamily="34" charset="0"/>
              </a:rPr>
              <a:t>cogen</a:t>
            </a:r>
            <a:r>
              <a:rPr lang="vi-VN" sz="2800" b="1" dirty="0" smtClean="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dự trữ, đồng thời kích thích tế bào nhận và sử dụng glucose → nồng độ glucose trong máu giảm và duy trì ổn định.</a:t>
            </a:r>
            <a:endParaRPr lang="en-US" sz="2800" b="1" dirty="0">
              <a:solidFill>
                <a:srgbClr val="0070C0"/>
              </a:solidFill>
              <a:latin typeface="Arial" panose="020B0604020202020204" pitchFamily="34" charset="0"/>
              <a:cs typeface="Arial" panose="020B0604020202020204" pitchFamily="34" charset="0"/>
            </a:endParaRPr>
          </a:p>
          <a:p>
            <a:pPr algn="just">
              <a:spcAft>
                <a:spcPts val="0"/>
              </a:spcAft>
              <a:defRPr/>
            </a:pPr>
            <a:r>
              <a:rPr lang="vi-VN" sz="2800" b="1" dirty="0">
                <a:solidFill>
                  <a:schemeClr val="tx1"/>
                </a:solidFill>
                <a:latin typeface="Arial" panose="020B0604020202020204" pitchFamily="34" charset="0"/>
                <a:cs typeface="Arial" panose="020B0604020202020204" pitchFamily="34" charset="0"/>
              </a:rPr>
              <a:t>- Khi đói, do các tế bào sử dụng nhiều glucose → nồng độ glucose trong máu</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giảm</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tuyết tụy tiết ra</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glucagon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 gan chuyển</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gl</a:t>
            </a:r>
            <a:r>
              <a:rPr lang="en-US" altLang="vi-VN" sz="2800" b="1" dirty="0">
                <a:solidFill>
                  <a:srgbClr val="C00000"/>
                </a:solidFill>
                <a:latin typeface="Arial" panose="020B0604020202020204" pitchFamily="34" charset="0"/>
                <a:cs typeface="Arial" panose="020B0604020202020204" pitchFamily="34" charset="0"/>
              </a:rPr>
              <a:t>y</a:t>
            </a:r>
            <a:r>
              <a:rPr lang="vi-VN" sz="2800" b="1" dirty="0">
                <a:solidFill>
                  <a:srgbClr val="C00000"/>
                </a:solidFill>
                <a:latin typeface="Arial" panose="020B0604020202020204" pitchFamily="34" charset="0"/>
                <a:cs typeface="Arial" panose="020B0604020202020204" pitchFamily="34" charset="0"/>
              </a:rPr>
              <a:t>cogen thành glucose</a:t>
            </a:r>
            <a:r>
              <a:rPr lang="vi-VN" sz="2800" b="1" dirty="0">
                <a:solidFill>
                  <a:srgbClr val="0070C0"/>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đưa vào máu → nồng độ glucose trong máu tăng lên và duy trì ổn định</a:t>
            </a:r>
            <a:endParaRPr lang="en-US" sz="2800" b="1" dirty="0">
              <a:solidFill>
                <a:schemeClr val="tx1"/>
              </a:solidFill>
              <a:latin typeface="Arial" panose="020B0604020202020204" pitchFamily="34" charset="0"/>
              <a:cs typeface="Arial" panose="020B0604020202020204" pitchFamily="34" charset="0"/>
            </a:endParaRPr>
          </a:p>
          <a:p>
            <a:pPr algn="just">
              <a:spcAft>
                <a:spcPts val="0"/>
              </a:spcAft>
              <a:defRPr/>
            </a:pPr>
            <a:r>
              <a:rPr lang="vi-VN" sz="2800" b="1" dirty="0">
                <a:solidFill>
                  <a:schemeClr val="tx1"/>
                </a:solidFill>
                <a:latin typeface="Arial" panose="020B0604020202020204" pitchFamily="34" charset="0"/>
                <a:cs typeface="Arial" panose="020B0604020202020204" pitchFamily="34" charset="0"/>
              </a:rPr>
              <a:t>- Gan điều hòa nồng độ nhiều chất trong huyết tương như: protein, các chất tan và glucose trong máu.</a:t>
            </a:r>
          </a:p>
        </p:txBody>
      </p:sp>
      <p:sp>
        <p:nvSpPr>
          <p:cNvPr id="3" name="Rectangle 2"/>
          <p:cNvSpPr/>
          <p:nvPr/>
        </p:nvSpPr>
        <p:spPr>
          <a:xfrm>
            <a:off x="-158" y="27710"/>
            <a:ext cx="6068695"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70C0"/>
                </a:solidFill>
                <a:latin typeface="Arial" panose="020B0604020202020204" pitchFamily="34" charset="0"/>
                <a:cs typeface="Arial" panose="020B0604020202020204" pitchFamily="34" charset="0"/>
              </a:rPr>
              <a:t>b. </a:t>
            </a:r>
            <a:r>
              <a:rPr lang="vi-VN" sz="3200" b="1" dirty="0" smtClean="0">
                <a:solidFill>
                  <a:srgbClr val="0070C0"/>
                </a:solidFill>
                <a:latin typeface="Arial" panose="020B0604020202020204" pitchFamily="34" charset="0"/>
                <a:cs typeface="Arial" panose="020B0604020202020204" pitchFamily="34" charset="0"/>
              </a:rPr>
              <a:t>Điều </a:t>
            </a:r>
            <a:r>
              <a:rPr lang="vi-VN" sz="3200" b="1" dirty="0">
                <a:solidFill>
                  <a:srgbClr val="0070C0"/>
                </a:solidFill>
                <a:latin typeface="Arial" panose="020B0604020202020204" pitchFamily="34" charset="0"/>
                <a:cs typeface="Arial" panose="020B0604020202020204" pitchFamily="34" charset="0"/>
              </a:rPr>
              <a:t>hoà hàm lượng đường</a:t>
            </a:r>
          </a:p>
        </p:txBody>
      </p:sp>
      <p:sp>
        <p:nvSpPr>
          <p:cNvPr id="2" name="Slide Number Placeholder 1"/>
          <p:cNvSpPr>
            <a:spLocks noGrp="1"/>
          </p:cNvSpPr>
          <p:nvPr>
            <p:ph type="sldNum" sz="quarter" idx="12"/>
          </p:nvPr>
        </p:nvSpPr>
        <p:spPr/>
        <p:txBody>
          <a:bodyPr/>
          <a:lstStyle/>
          <a:p>
            <a:fld id="{CC8A4EFB-0D95-4D66-8DB7-7B35D2AA263F}" type="slidenum">
              <a:rPr lang="en-US" smtClean="0">
                <a:solidFill>
                  <a:prstClr val="black">
                    <a:tint val="75000"/>
                  </a:prstClr>
                </a:solidFill>
              </a:rPr>
              <a:t>33</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38911"/>
            <a:ext cx="9137073" cy="431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592" y="-230"/>
            <a:ext cx="6068695"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B0F0"/>
                </a:solidFill>
                <a:latin typeface="Arial" panose="020B0604020202020204" pitchFamily="34" charset="0"/>
                <a:cs typeface="Arial" panose="020B0604020202020204" pitchFamily="34" charset="0"/>
              </a:rPr>
              <a:t>b. </a:t>
            </a:r>
            <a:r>
              <a:rPr lang="vi-VN" sz="3200" b="1" dirty="0" smtClean="0">
                <a:solidFill>
                  <a:srgbClr val="00B0F0"/>
                </a:solidFill>
                <a:latin typeface="Arial" panose="020B0604020202020204" pitchFamily="34" charset="0"/>
                <a:cs typeface="Arial" panose="020B0604020202020204" pitchFamily="34" charset="0"/>
              </a:rPr>
              <a:t>Điều </a:t>
            </a:r>
            <a:r>
              <a:rPr lang="vi-VN" sz="3200" b="1" dirty="0">
                <a:solidFill>
                  <a:srgbClr val="00B0F0"/>
                </a:solidFill>
                <a:latin typeface="Arial" panose="020B0604020202020204" pitchFamily="34" charset="0"/>
                <a:cs typeface="Arial" panose="020B0604020202020204" pitchFamily="34" charset="0"/>
              </a:rPr>
              <a:t>hoà hàm lượng đường</a:t>
            </a:r>
          </a:p>
        </p:txBody>
      </p:sp>
      <p:sp>
        <p:nvSpPr>
          <p:cNvPr id="5" name="TextBox 4"/>
          <p:cNvSpPr txBox="1"/>
          <p:nvPr/>
        </p:nvSpPr>
        <p:spPr>
          <a:xfrm>
            <a:off x="32038" y="628471"/>
            <a:ext cx="8305800" cy="521970"/>
          </a:xfrm>
          <a:prstGeom prst="rect">
            <a:avLst/>
          </a:prstGeom>
          <a:noFill/>
        </p:spPr>
        <p:txBody>
          <a:bodyPr>
            <a:spAutoFit/>
          </a:bodyPr>
          <a:lstStyle/>
          <a:p>
            <a:pPr marL="742950" indent="-742950" algn="just" eaLnBrk="1" hangingPunct="1">
              <a:defRPr/>
            </a:pP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Gan</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điều</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hàm</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lượng</a:t>
            </a:r>
            <a:r>
              <a:rPr lang="en-US" sz="2800" b="1" dirty="0" smtClean="0">
                <a:solidFill>
                  <a:srgbClr val="3333CC"/>
                </a:solidFill>
                <a:latin typeface="Arial" panose="020B0604020202020204" pitchFamily="34" charset="0"/>
                <a:cs typeface="Arial" panose="020B0604020202020204" pitchFamily="34" charset="0"/>
              </a:rPr>
              <a:t> glucose </a:t>
            </a:r>
            <a:r>
              <a:rPr lang="en-US" sz="2800" b="1" dirty="0" err="1" smtClean="0">
                <a:solidFill>
                  <a:srgbClr val="3333CC"/>
                </a:solidFill>
                <a:latin typeface="Arial" panose="020B0604020202020204" pitchFamily="34" charset="0"/>
                <a:cs typeface="Arial" panose="020B0604020202020204" pitchFamily="34" charset="0"/>
              </a:rPr>
              <a:t>trong</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máu</a:t>
            </a:r>
            <a:r>
              <a:rPr lang="en-US" sz="2800" b="1" dirty="0" smtClean="0">
                <a:solidFill>
                  <a:srgbClr val="3333CC"/>
                </a:solidFill>
                <a:latin typeface="Arial" panose="020B0604020202020204" pitchFamily="34" charset="0"/>
                <a:cs typeface="Arial" panose="020B0604020202020204" pitchFamily="34" charset="0"/>
              </a:rPr>
              <a:t>: </a:t>
            </a:r>
            <a:endParaRPr lang="en-US" sz="2800" b="1" dirty="0">
              <a:solidFill>
                <a:srgbClr val="3333CC"/>
              </a:solidFill>
              <a:latin typeface="Arial" panose="020B0604020202020204" pitchFamily="34" charset="0"/>
              <a:cs typeface="Arial" panose="020B0604020202020204" pitchFamily="34" charset="0"/>
            </a:endParaRPr>
          </a:p>
        </p:txBody>
      </p:sp>
      <p:sp>
        <p:nvSpPr>
          <p:cNvPr id="6" name="Text Box 43"/>
          <p:cNvSpPr txBox="1">
            <a:spLocks noChangeArrowheads="1"/>
          </p:cNvSpPr>
          <p:nvPr/>
        </p:nvSpPr>
        <p:spPr bwMode="auto">
          <a:xfrm>
            <a:off x="794039" y="1634689"/>
            <a:ext cx="2646363"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smtClean="0">
                <a:solidFill>
                  <a:srgbClr val="3333CC"/>
                </a:solidFill>
              </a:rPr>
              <a:t>Glucose</a:t>
            </a:r>
            <a:endParaRPr lang="en-US" altLang="en-US" b="1" dirty="0">
              <a:solidFill>
                <a:srgbClr val="3333CC"/>
              </a:solidFill>
              <a:cs typeface="Times New Roman" panose="02020603050405020304" pitchFamily="18" charset="0"/>
              <a:sym typeface="Wingdings 3" panose="05040102010807070707" charset="2"/>
            </a:endParaRPr>
          </a:p>
        </p:txBody>
      </p:sp>
      <p:sp>
        <p:nvSpPr>
          <p:cNvPr id="7" name="Text Box 46"/>
          <p:cNvSpPr txBox="1">
            <a:spLocks noChangeArrowheads="1"/>
          </p:cNvSpPr>
          <p:nvPr/>
        </p:nvSpPr>
        <p:spPr bwMode="auto">
          <a:xfrm>
            <a:off x="4985038" y="1558489"/>
            <a:ext cx="35814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smtClean="0">
                <a:solidFill>
                  <a:srgbClr val="3333CC"/>
                </a:solidFill>
              </a:rPr>
              <a:t>glycogen</a:t>
            </a:r>
            <a:endParaRPr lang="en-US" altLang="en-US" b="1" dirty="0">
              <a:solidFill>
                <a:srgbClr val="3333CC"/>
              </a:solidFill>
            </a:endParaRPr>
          </a:p>
        </p:txBody>
      </p:sp>
      <p:sp>
        <p:nvSpPr>
          <p:cNvPr id="8" name="Text Box 47"/>
          <p:cNvSpPr txBox="1">
            <a:spLocks noChangeArrowheads="1"/>
          </p:cNvSpPr>
          <p:nvPr/>
        </p:nvSpPr>
        <p:spPr bwMode="auto">
          <a:xfrm>
            <a:off x="2699038" y="1177489"/>
            <a:ext cx="249078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dirty="0">
                <a:solidFill>
                  <a:srgbClr val="3333CC"/>
                </a:solidFill>
              </a:rPr>
              <a:t>insulin</a:t>
            </a:r>
          </a:p>
        </p:txBody>
      </p:sp>
      <p:sp>
        <p:nvSpPr>
          <p:cNvPr id="9" name="Text Box 48"/>
          <p:cNvSpPr txBox="1">
            <a:spLocks noChangeArrowheads="1"/>
          </p:cNvSpPr>
          <p:nvPr/>
        </p:nvSpPr>
        <p:spPr bwMode="auto">
          <a:xfrm>
            <a:off x="2470439" y="2015689"/>
            <a:ext cx="31146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hangingPunct="0">
              <a:defRPr>
                <a:solidFill>
                  <a:schemeClr val="tx1"/>
                </a:solidFill>
                <a:latin typeface="Arial" panose="020B0604020202020204" pitchFamily="34" charset="0"/>
                <a:cs typeface="Arial" panose="020B0604020202020204" pitchFamily="34" charset="0"/>
              </a:defRPr>
            </a:lvl6pPr>
            <a:lvl7pPr eaLnBrk="0" hangingPunct="0">
              <a:defRPr>
                <a:solidFill>
                  <a:schemeClr val="tx1"/>
                </a:solidFill>
                <a:latin typeface="Arial" panose="020B0604020202020204" pitchFamily="34" charset="0"/>
                <a:cs typeface="Arial" panose="020B0604020202020204" pitchFamily="34" charset="0"/>
              </a:defRPr>
            </a:lvl7pPr>
            <a:lvl8pPr eaLnBrk="0" hangingPunct="0">
              <a:defRPr>
                <a:solidFill>
                  <a:schemeClr val="tx1"/>
                </a:solidFill>
                <a:latin typeface="Arial" panose="020B0604020202020204" pitchFamily="34" charset="0"/>
                <a:cs typeface="Arial" panose="020B0604020202020204" pitchFamily="34" charset="0"/>
              </a:defRPr>
            </a:lvl8pPr>
            <a:lvl9pPr eaLnBrk="0" hangingPunct="0">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dirty="0" smtClean="0">
                <a:solidFill>
                  <a:srgbClr val="3333CC"/>
                </a:solidFill>
              </a:rPr>
              <a:t>glucagon</a:t>
            </a:r>
            <a:endParaRPr lang="en-US" altLang="en-US" b="1" dirty="0">
              <a:solidFill>
                <a:srgbClr val="3333CC"/>
              </a:solidFill>
            </a:endParaRPr>
          </a:p>
        </p:txBody>
      </p:sp>
      <p:cxnSp>
        <p:nvCxnSpPr>
          <p:cNvPr id="10" name="Straight Arrow Connector 9"/>
          <p:cNvCxnSpPr/>
          <p:nvPr/>
        </p:nvCxnSpPr>
        <p:spPr>
          <a:xfrm>
            <a:off x="2775238" y="1787089"/>
            <a:ext cx="2209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2775238" y="2015689"/>
            <a:ext cx="2133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C8A4EFB-0D95-4D66-8DB7-7B35D2AA263F}" type="slidenum">
              <a:rPr lang="en-US" smtClean="0"/>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out)">
                                      <p:cBhvr>
                                        <p:cTn id="14" dur="2000"/>
                                        <p:tgtEl>
                                          <p:spTgt spid="6"/>
                                        </p:tgtEl>
                                      </p:cBhvr>
                                    </p:animEffect>
                                  </p:childTnLst>
                                </p:cTn>
                              </p:par>
                            </p:childTnLst>
                          </p:cTn>
                        </p:par>
                        <p:par>
                          <p:cTn id="15" fill="hold">
                            <p:stCondLst>
                              <p:cond delay="2000"/>
                            </p:stCondLst>
                            <p:childTnLst>
                              <p:par>
                                <p:cTn id="16" presetID="3"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8" presetClass="entr" presetSubtype="3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out)">
                                      <p:cBhvr>
                                        <p:cTn id="21" dur="2000"/>
                                        <p:tgtEl>
                                          <p:spTgt spid="8"/>
                                        </p:tgtEl>
                                      </p:cBhvr>
                                    </p:animEffect>
                                  </p:childTnLst>
                                </p:cTn>
                              </p:par>
                              <p:par>
                                <p:cTn id="22" presetID="8" presetClass="entr" presetSubtype="3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amond(out)">
                                      <p:cBhvr>
                                        <p:cTn id="24" dur="2000"/>
                                        <p:tgtEl>
                                          <p:spTgt spid="7"/>
                                        </p:tgtEl>
                                      </p:cBhvr>
                                    </p:animEffect>
                                  </p:childTnLst>
                                </p:cTn>
                              </p:par>
                            </p:childTnLst>
                          </p:cTn>
                        </p:par>
                        <p:par>
                          <p:cTn id="25" fill="hold">
                            <p:stCondLst>
                              <p:cond delay="2500"/>
                            </p:stCondLst>
                            <p:childTnLst>
                              <p:par>
                                <p:cTn id="26" presetID="3" presetClass="entr" presetSubtype="1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8" presetClass="entr" presetSubtype="32"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out)">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686" y="-1"/>
            <a:ext cx="4564380"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B0F0"/>
                </a:solidFill>
                <a:latin typeface="Arial" panose="020B0604020202020204" pitchFamily="34" charset="0"/>
                <a:cs typeface="Arial" panose="020B0604020202020204" pitchFamily="34" charset="0"/>
              </a:rPr>
              <a:t>c. </a:t>
            </a:r>
            <a:r>
              <a:rPr lang="vi-VN" sz="3200" b="1" dirty="0" smtClean="0">
                <a:solidFill>
                  <a:srgbClr val="00B0F0"/>
                </a:solidFill>
                <a:latin typeface="Arial" panose="020B0604020202020204" pitchFamily="34" charset="0"/>
                <a:cs typeface="Arial" panose="020B0604020202020204" pitchFamily="34" charset="0"/>
              </a:rPr>
              <a:t>Điều </a:t>
            </a:r>
            <a:r>
              <a:rPr lang="vi-VN" sz="3200" b="1" dirty="0">
                <a:solidFill>
                  <a:srgbClr val="00B0F0"/>
                </a:solidFill>
                <a:latin typeface="Arial" panose="020B0604020202020204" pitchFamily="34" charset="0"/>
                <a:cs typeface="Arial" panose="020B0604020202020204" pitchFamily="34" charset="0"/>
              </a:rPr>
              <a:t>hoà pH nội môi</a:t>
            </a:r>
          </a:p>
        </p:txBody>
      </p:sp>
      <p:sp>
        <p:nvSpPr>
          <p:cNvPr id="5" name="Rectangle 4"/>
          <p:cNvSpPr/>
          <p:nvPr/>
        </p:nvSpPr>
        <p:spPr>
          <a:xfrm>
            <a:off x="228600" y="643255"/>
            <a:ext cx="8651875" cy="2457450"/>
          </a:xfrm>
          <a:prstGeom prst="rect">
            <a:avLst/>
          </a:prstGeom>
        </p:spPr>
        <p:txBody>
          <a:bodyPr wrap="square">
            <a:noAutofit/>
          </a:bodyPr>
          <a:lstStyle/>
          <a:p>
            <a:pPr algn="just" defTabSz="457200"/>
            <a:r>
              <a:rPr lang="vi-VN" altLang="en-US" sz="2800" b="1" dirty="0">
                <a:solidFill>
                  <a:srgbClr val="3333CC"/>
                </a:solidFill>
                <a:latin typeface="Arial" panose="020B0604020202020204" pitchFamily="34" charset="0"/>
                <a:cs typeface="Arial" panose="020B0604020202020204" pitchFamily="34" charset="0"/>
              </a:rPr>
              <a:t>3.3. a/</a:t>
            </a:r>
            <a:r>
              <a:rPr lang="en-US" sz="2800" b="1" dirty="0">
                <a:solidFill>
                  <a:srgbClr val="3333CC"/>
                </a:solidFill>
                <a:latin typeface="Arial" panose="020B0604020202020204" pitchFamily="34" charset="0"/>
                <a:cs typeface="Arial" panose="020B0604020202020204" pitchFamily="34" charset="0"/>
              </a:rPr>
              <a:t> pH </a:t>
            </a:r>
            <a:r>
              <a:rPr lang="en-US" sz="2800" b="1" dirty="0" err="1" smtClean="0">
                <a:solidFill>
                  <a:srgbClr val="3333CC"/>
                </a:solidFill>
                <a:latin typeface="Arial" panose="020B0604020202020204" pitchFamily="34" charset="0"/>
                <a:cs typeface="Arial" panose="020B0604020202020204" pitchFamily="34" charset="0"/>
              </a:rPr>
              <a:t>trong</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máu</a:t>
            </a:r>
            <a:r>
              <a:rPr lang="en-US" sz="2800" b="1" dirty="0" smtClean="0">
                <a:solidFill>
                  <a:srgbClr val="3333CC"/>
                </a:solidFill>
                <a:latin typeface="Arial" panose="020B0604020202020204" pitchFamily="34" charset="0"/>
                <a:cs typeface="Arial" panose="020B0604020202020204" pitchFamily="34" charset="0"/>
              </a:rPr>
              <a:t> ở </a:t>
            </a:r>
            <a:r>
              <a:rPr lang="en-US" sz="2800" b="1" dirty="0" err="1" smtClean="0">
                <a:solidFill>
                  <a:srgbClr val="3333CC"/>
                </a:solidFill>
                <a:latin typeface="Arial" panose="020B0604020202020204" pitchFamily="34" charset="0"/>
                <a:cs typeface="Arial" panose="020B0604020202020204" pitchFamily="34" charset="0"/>
              </a:rPr>
              <a:t>người</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bao</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nhiêu</a:t>
            </a:r>
            <a:r>
              <a:rPr lang="en-US" sz="2800" b="1" dirty="0">
                <a:solidFill>
                  <a:srgbClr val="3333CC"/>
                </a:solidFill>
                <a:latin typeface="Arial" panose="020B0604020202020204" pitchFamily="34" charset="0"/>
                <a:cs typeface="Arial" panose="020B0604020202020204" pitchFamily="34" charset="0"/>
              </a:rPr>
              <a:t>?</a:t>
            </a:r>
          </a:p>
          <a:p>
            <a:pPr algn="just" defTabSz="457200"/>
            <a:r>
              <a:rPr lang="en-US" sz="2800" b="1" dirty="0">
                <a:solidFill>
                  <a:srgbClr val="3333CC"/>
                </a:solidFill>
                <a:latin typeface="Arial" panose="020B0604020202020204" pitchFamily="34" charset="0"/>
                <a:cs typeface="Arial" panose="020B0604020202020204" pitchFamily="34" charset="0"/>
              </a:rPr>
              <a:t>+ pH </a:t>
            </a:r>
            <a:r>
              <a:rPr lang="en-US" sz="2800" b="1" dirty="0" err="1">
                <a:solidFill>
                  <a:srgbClr val="3333CC"/>
                </a:solidFill>
                <a:latin typeface="Arial" panose="020B0604020202020204" pitchFamily="34" charset="0"/>
                <a:cs typeface="Arial" panose="020B0604020202020204" pitchFamily="34" charset="0"/>
              </a:rPr>
              <a:t>máu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được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quyết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định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bởi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yếu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tố</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nào</a:t>
            </a:r>
            <a:r>
              <a:rPr lang="en-US" sz="2800" b="1" dirty="0">
                <a:solidFill>
                  <a:srgbClr val="3333CC"/>
                </a:solidFill>
                <a:latin typeface="Arial" panose="020B0604020202020204" pitchFamily="34" charset="0"/>
                <a:cs typeface="Arial" panose="020B0604020202020204" pitchFamily="34" charset="0"/>
              </a:rPr>
              <a:t>?</a:t>
            </a:r>
          </a:p>
          <a:p>
            <a:pPr algn="just" defTabSz="457200"/>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Kể</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tên</a:t>
            </a:r>
            <a:r>
              <a:rPr lang="en-US" sz="2800" b="1" dirty="0" smtClean="0">
                <a:solidFill>
                  <a:srgbClr val="3333CC"/>
                </a:solidFill>
                <a:latin typeface="Arial" panose="020B0604020202020204" pitchFamily="34" charset="0"/>
                <a:cs typeface="Arial" panose="020B0604020202020204" pitchFamily="34" charset="0"/>
              </a:rPr>
              <a:t> 3 </a:t>
            </a:r>
            <a:r>
              <a:rPr lang="en-US" sz="2800" b="1" dirty="0" err="1" smtClean="0">
                <a:solidFill>
                  <a:srgbClr val="3333CC"/>
                </a:solidFill>
                <a:latin typeface="Arial" panose="020B0604020202020204" pitchFamily="34" charset="0"/>
                <a:cs typeface="Arial" panose="020B0604020202020204" pitchFamily="34" charset="0"/>
              </a:rPr>
              <a:t>hệ</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đệm</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chủ</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yếu</a:t>
            </a:r>
            <a:r>
              <a:rPr lang="en-US" sz="2800" b="1" dirty="0" smtClean="0">
                <a:solidFill>
                  <a:srgbClr val="3333CC"/>
                </a:solidFill>
                <a:latin typeface="Arial" panose="020B0604020202020204" pitchFamily="34" charset="0"/>
                <a:cs typeface="Arial" panose="020B0604020202020204" pitchFamily="34" charset="0"/>
              </a:rPr>
              <a:t>?</a:t>
            </a:r>
            <a:endParaRPr lang="en-US" sz="2800" b="1" dirty="0">
              <a:solidFill>
                <a:srgbClr val="3333CC"/>
              </a:solidFill>
              <a:latin typeface="Arial" panose="020B0604020202020204" pitchFamily="34" charset="0"/>
              <a:cs typeface="Arial" panose="020B0604020202020204" pitchFamily="34" charset="0"/>
            </a:endParaRPr>
          </a:p>
          <a:p>
            <a:pPr algn="just" defTabSz="457200"/>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Nếu</a:t>
            </a:r>
            <a:r>
              <a:rPr lang="en-US" sz="2800" b="1" dirty="0">
                <a:solidFill>
                  <a:srgbClr val="3333CC"/>
                </a:solidFill>
                <a:latin typeface="Arial" panose="020B0604020202020204" pitchFamily="34" charset="0"/>
                <a:cs typeface="Arial" panose="020B0604020202020204" pitchFamily="34" charset="0"/>
              </a:rPr>
              <a:t> pH </a:t>
            </a:r>
            <a:r>
              <a:rPr lang="en-US" sz="2800" b="1" dirty="0" err="1">
                <a:solidFill>
                  <a:srgbClr val="3333CC"/>
                </a:solidFill>
                <a:latin typeface="Arial" panose="020B0604020202020204" pitchFamily="34" charset="0"/>
                <a:cs typeface="Arial" panose="020B0604020202020204" pitchFamily="34" charset="0"/>
              </a:rPr>
              <a:t>máu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thay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đổi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gây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ảnh</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hưởng</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như</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thế</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nào</a:t>
            </a:r>
            <a:r>
              <a:rPr lang="en-US" sz="2800" b="1" dirty="0" smtClean="0">
                <a:solidFill>
                  <a:srgbClr val="3333CC"/>
                </a:solidFill>
                <a:latin typeface="Arial" panose="020B0604020202020204" pitchFamily="34" charset="0"/>
                <a:cs typeface="Arial" panose="020B0604020202020204" pitchFamily="34" charset="0"/>
              </a:rPr>
              <a:t>?</a:t>
            </a:r>
            <a:endParaRPr lang="en-US" sz="2800" b="1" dirty="0">
              <a:solidFill>
                <a:srgbClr val="3333CC"/>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2425"/>
            <a:ext cx="914400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nvPr>
        </p:nvGraphicFramePr>
        <p:xfrm>
          <a:off x="76200" y="140335"/>
          <a:ext cx="8990965" cy="6676390"/>
        </p:xfrm>
        <a:graphic>
          <a:graphicData uri="http://schemas.openxmlformats.org/drawingml/2006/table">
            <a:tbl>
              <a:tblPr/>
              <a:tblGrid>
                <a:gridCol w="2329180"/>
                <a:gridCol w="6661785"/>
              </a:tblGrid>
              <a:tr h="1371600">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30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pH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trong</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máu</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ở </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người</a:t>
                      </a:r>
                      <a:endParaRPr kumimoji="0" 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pPr>
                      <a:endParaRPr kumimoji="0" lang="vi-VN" sz="3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26845">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pH máu được quyết định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pPr>
                      <a:r>
                        <a:rPr kumimoji="0" lang="vi-VN" sz="3000" b="0" i="0" u="none" strike="noStrike" cap="none" normalizeH="0" baseline="0" dirty="0" smtClean="0">
                          <a:ln>
                            <a:noFill/>
                          </a:ln>
                          <a:solidFill>
                            <a:srgbClr val="3333CC"/>
                          </a:solidFill>
                          <a:effectLst/>
                          <a:latin typeface="Times New Roman" panose="02020603050405020304" pitchFamily="18" charset="0"/>
                          <a:cs typeface="Times New Roman" panose="02020603050405020304" pitchFamily="18" charset="0"/>
                        </a:rPr>
                        <a:t>	</a:t>
                      </a:r>
                      <a:endParaRPr kumimoji="0" lang="en-US" sz="3000" b="0" i="0" u="none" strike="noStrike" cap="none" normalizeH="0" baseline="30000" dirty="0" smtClean="0">
                        <a:ln>
                          <a:noFill/>
                        </a:ln>
                        <a:solidFill>
                          <a:srgbClr val="3333CC"/>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33295">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3 h</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ệ đệm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chủ</a:t>
                      </a:r>
                      <a:r>
                        <a:rPr kumimoji="0" lang="en-GB"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t>
                      </a:r>
                      <a:r>
                        <a:rPr kumimoji="0" lang="en-GB" sz="28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yếu</a:t>
                      </a: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điều hòa pH máu</a:t>
                      </a:r>
                      <a:endParaRPr kumimoji="0" lang="en-US"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just" defTabSz="457200" rtl="0" eaLnBrk="0" fontAlgn="base" latinLnBrk="0" hangingPunct="0">
                        <a:lnSpc>
                          <a:spcPct val="129000"/>
                        </a:lnSpc>
                        <a:spcBef>
                          <a:spcPct val="0"/>
                        </a:spcBef>
                        <a:spcAft>
                          <a:spcPct val="0"/>
                        </a:spcAft>
                        <a:buClrTx/>
                        <a:buSzTx/>
                        <a:buFontTx/>
                        <a:buNone/>
                      </a:pPr>
                      <a:endParaRPr kumimoji="0" lang="en-US" sz="3000" b="0" i="0" u="none" strike="noStrike" cap="none" normalizeH="0" baseline="0" dirty="0" smtClean="0">
                        <a:ln>
                          <a:noFill/>
                        </a:ln>
                        <a:solidFill>
                          <a:srgbClr val="3333C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644650">
                <a:tc>
                  <a:txBody>
                    <a:bodyPr/>
                    <a:lstStyle/>
                    <a:p>
                      <a:pPr marL="0" marR="0" lvl="0" indent="0" algn="just" defTabSz="457200" rtl="0" eaLnBrk="0" fontAlgn="base" latinLnBrk="0" hangingPunct="0">
                        <a:lnSpc>
                          <a:spcPct val="100000"/>
                        </a:lnSpc>
                        <a:spcBef>
                          <a:spcPct val="0"/>
                        </a:spcBef>
                        <a:spcAft>
                          <a:spcPct val="0"/>
                        </a:spcAft>
                        <a:buClrTx/>
                        <a:buSzTx/>
                        <a:buFontTx/>
                        <a:buNone/>
                      </a:pPr>
                      <a:r>
                        <a:rPr kumimoji="0" lang="vi-VN" sz="28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Nếu pH máu thay đổi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just" defTabSz="457200" rtl="0" eaLnBrk="0" fontAlgn="base" latinLnBrk="0" hangingPunct="0">
                        <a:lnSpc>
                          <a:spcPct val="100000"/>
                        </a:lnSpc>
                        <a:spcBef>
                          <a:spcPct val="0"/>
                        </a:spcBef>
                        <a:spcAft>
                          <a:spcPct val="0"/>
                        </a:spcAft>
                        <a:buClrTx/>
                        <a:buSzTx/>
                        <a:buFontTx/>
                        <a:buNone/>
                      </a:pPr>
                      <a:endParaRPr kumimoji="0" lang="en-US" sz="3000" b="0" i="0" u="none" strike="noStrike" cap="none" normalizeH="0" baseline="0" dirty="0" smtClean="0">
                        <a:ln>
                          <a:noFill/>
                        </a:ln>
                        <a:solidFill>
                          <a:srgbClr val="3333CC"/>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 Box 4"/>
          <p:cNvSpPr txBox="1"/>
          <p:nvPr/>
        </p:nvSpPr>
        <p:spPr>
          <a:xfrm>
            <a:off x="2969895" y="646430"/>
            <a:ext cx="5793105" cy="539750"/>
          </a:xfrm>
          <a:prstGeom prst="rect">
            <a:avLst/>
          </a:prstGeom>
          <a:noFill/>
        </p:spPr>
        <p:txBody>
          <a:bodyPr wrap="square" rtlCol="0">
            <a:noAutofit/>
          </a:bodyPr>
          <a:lstStyle/>
          <a:p>
            <a:pPr algn="ctr"/>
            <a:r>
              <a:rPr lang="vi-VN" sz="2800" b="1" dirty="0" smtClean="0">
                <a:ln>
                  <a:noFill/>
                </a:ln>
                <a:solidFill>
                  <a:srgbClr val="002060"/>
                </a:solidFill>
                <a:effectLst/>
                <a:latin typeface="Arial" panose="020B0604020202020204" pitchFamily="34" charset="0"/>
                <a:cs typeface="Arial" panose="020B0604020202020204" pitchFamily="34" charset="0"/>
                <a:sym typeface="+mn-ea"/>
              </a:rPr>
              <a:t>7,35 - 7,45</a:t>
            </a:r>
            <a:endParaRPr kumimoji="0" lang="vi-VN" sz="28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endParaRPr lang="en-US" sz="2800" b="1">
              <a:latin typeface="Arial" panose="020B0604020202020204" pitchFamily="34" charset="0"/>
              <a:cs typeface="Arial" panose="020B0604020202020204" pitchFamily="34" charset="0"/>
            </a:endParaRPr>
          </a:p>
        </p:txBody>
      </p:sp>
      <p:sp>
        <p:nvSpPr>
          <p:cNvPr id="6" name="Text Box 5"/>
          <p:cNvSpPr txBox="1"/>
          <p:nvPr/>
        </p:nvSpPr>
        <p:spPr>
          <a:xfrm>
            <a:off x="3352800" y="1524000"/>
            <a:ext cx="5137150" cy="801370"/>
          </a:xfrm>
          <a:prstGeom prst="rect">
            <a:avLst/>
          </a:prstGeom>
          <a:noFill/>
        </p:spPr>
        <p:txBody>
          <a:bodyPr wrap="square" rtlCol="0">
            <a:spAutoFit/>
          </a:bodyPr>
          <a:lstStyle/>
          <a:p>
            <a:pPr algn="ctr"/>
            <a:r>
              <a:rPr lang="en-US" altLang="vi-VN" sz="2800" b="1" dirty="0" smtClean="0">
                <a:ln>
                  <a:noFill/>
                </a:ln>
                <a:solidFill>
                  <a:srgbClr val="002060"/>
                </a:solidFill>
                <a:effectLst/>
                <a:latin typeface="Arial" panose="020B0604020202020204" pitchFamily="34" charset="0"/>
                <a:cs typeface="Arial" panose="020B0604020202020204" pitchFamily="34" charset="0"/>
                <a:sym typeface="+mn-ea"/>
              </a:rPr>
              <a:t>N</a:t>
            </a:r>
            <a:r>
              <a:rPr lang="en-GB" sz="2800" b="1" dirty="0" smtClean="0">
                <a:ln>
                  <a:noFill/>
                </a:ln>
                <a:solidFill>
                  <a:srgbClr val="002060"/>
                </a:solidFill>
                <a:effectLst/>
                <a:latin typeface="Arial" panose="020B0604020202020204" pitchFamily="34" charset="0"/>
                <a:cs typeface="Arial" panose="020B0604020202020204" pitchFamily="34" charset="0"/>
                <a:sym typeface="+mn-ea"/>
              </a:rPr>
              <a:t>ồ</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ng độ H</a:t>
            </a:r>
            <a:r>
              <a:rPr lang="vi-VN" sz="2800" b="1" baseline="30000" dirty="0" smtClean="0">
                <a:ln>
                  <a:noFill/>
                </a:ln>
                <a:solidFill>
                  <a:srgbClr val="002060"/>
                </a:solidFill>
                <a:effectLst/>
                <a:latin typeface="Arial" panose="020B0604020202020204" pitchFamily="34" charset="0"/>
                <a:cs typeface="Arial" panose="020B0604020202020204" pitchFamily="34" charset="0"/>
                <a:sym typeface="+mn-ea"/>
              </a:rPr>
              <a:t>+</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 và OH</a:t>
            </a:r>
            <a:r>
              <a:rPr lang="en-US" sz="2800" b="1" baseline="30000" dirty="0" smtClean="0">
                <a:ln>
                  <a:noFill/>
                </a:ln>
                <a:solidFill>
                  <a:srgbClr val="002060"/>
                </a:solidFill>
                <a:effectLst/>
                <a:latin typeface="Arial" panose="020B0604020202020204" pitchFamily="34" charset="0"/>
                <a:cs typeface="Arial" panose="020B0604020202020204" pitchFamily="34" charset="0"/>
                <a:sym typeface="+mn-ea"/>
              </a:rPr>
              <a:t>-</a:t>
            </a:r>
            <a:endParaRPr kumimoji="0" lang="en-US" sz="2800" b="1"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endParaRPr>
          </a:p>
          <a:p>
            <a:endParaRPr kumimoji="0" lang="en-US" sz="2800" b="1"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endParaRPr>
          </a:p>
        </p:txBody>
      </p:sp>
      <p:sp>
        <p:nvSpPr>
          <p:cNvPr id="7" name="Text Box 6"/>
          <p:cNvSpPr txBox="1"/>
          <p:nvPr/>
        </p:nvSpPr>
        <p:spPr>
          <a:xfrm>
            <a:off x="2438400" y="2971800"/>
            <a:ext cx="6953885" cy="1693545"/>
          </a:xfrm>
          <a:prstGeom prst="rect">
            <a:avLst/>
          </a:prstGeom>
          <a:noFill/>
        </p:spPr>
        <p:txBody>
          <a:bodyPr wrap="square" rtlCol="0">
            <a:noAutofit/>
          </a:bodyPr>
          <a:lstStyle/>
          <a:p>
            <a:pPr marL="0" marR="0" lvl="0" indent="0" algn="l" defTabSz="457200" rtl="0" eaLnBrk="0" fontAlgn="base" latinLnBrk="0" hangingPunct="0">
              <a:lnSpc>
                <a:spcPct val="129000"/>
              </a:lnSpc>
              <a:spcBef>
                <a:spcPct val="0"/>
              </a:spcBef>
              <a:spcAft>
                <a:spcPct val="0"/>
              </a:spcAft>
              <a:buClrTx/>
              <a:buSzTx/>
              <a:buFontTx/>
              <a:buNone/>
            </a:pPr>
            <a:r>
              <a:rPr lang="en-US" alt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ệ đệm bicarbonate (H</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2</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CO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3</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/NaHCO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3</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a:t>
            </a:r>
            <a:endParaRPr kumimoji="0" lang="en-US" sz="2800" b="1" i="0" u="none" strike="noStrike" cap="none" normalizeH="0" baseline="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pPr>
            <a:r>
              <a:rPr lang="en-US" alt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ệ đệm phosphate(Na</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2</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HPO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4</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/NaH</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2</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PO</a:t>
            </a:r>
            <a:r>
              <a:rPr lang="vi-VN" sz="2800" b="1" baseline="-2500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4</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  </a:t>
            </a:r>
          </a:p>
          <a:p>
            <a:pPr marL="0" marR="0" lvl="0" indent="0" algn="l" defTabSz="457200" rtl="0" eaLnBrk="0" fontAlgn="base" latinLnBrk="0" hangingPunct="0">
              <a:lnSpc>
                <a:spcPct val="100000"/>
              </a:lnSpc>
              <a:spcBef>
                <a:spcPct val="0"/>
              </a:spcBef>
              <a:spcAft>
                <a:spcPct val="0"/>
              </a:spcAft>
              <a:buClrTx/>
              <a:buSzTx/>
              <a:buFontTx/>
              <a:buNone/>
            </a:pPr>
            <a:r>
              <a:rPr lang="en-US" alt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H</a:t>
            </a:r>
            <a:r>
              <a:rPr lang="vi-VN" sz="2800" b="1"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sym typeface="+mn-ea"/>
              </a:rPr>
              <a:t>ệ đệm proteinate.</a:t>
            </a:r>
            <a:endParaRPr kumimoji="0" lang="en-US" sz="2800" b="1" i="0" u="none" strike="noStrike" cap="none" normalizeH="0" baseline="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endParaRPr>
          </a:p>
          <a:p>
            <a:pPr marL="0" marR="0" lvl="0" indent="0" algn="l" rtl="0" eaLnBrk="0" fontAlgn="base" latinLnBrk="0" hangingPunct="0">
              <a:spcBef>
                <a:spcPct val="0"/>
              </a:spcBef>
              <a:spcAft>
                <a:spcPct val="0"/>
              </a:spcAft>
              <a:buClrTx/>
              <a:buSzTx/>
              <a:buFontTx/>
              <a:buNone/>
            </a:pPr>
            <a:endParaRPr kumimoji="0" lang="en-US" sz="2800" b="1" i="0" u="none" strike="noStrike" cap="none" normalizeH="0" baseline="0" dirty="0" smtClean="0">
              <a:ln>
                <a:noFill/>
              </a:ln>
              <a:solidFill>
                <a:srgbClr val="002060"/>
              </a:solidFill>
              <a:effectLst/>
              <a:latin typeface="Arial" panose="020B0604020202020204" pitchFamily="34" charset="0"/>
              <a:ea typeface="Segoe UI" panose="020B0502040204020203" pitchFamily="34" charset="0"/>
              <a:cs typeface="Arial" panose="020B0604020202020204" pitchFamily="34" charset="0"/>
            </a:endParaRPr>
          </a:p>
        </p:txBody>
      </p:sp>
      <p:sp>
        <p:nvSpPr>
          <p:cNvPr id="8" name="Text Box 7"/>
          <p:cNvSpPr txBox="1"/>
          <p:nvPr/>
        </p:nvSpPr>
        <p:spPr>
          <a:xfrm>
            <a:off x="2611755" y="5311775"/>
            <a:ext cx="6455410" cy="1721485"/>
          </a:xfrm>
          <a:prstGeom prst="rect">
            <a:avLst/>
          </a:prstGeom>
          <a:noFill/>
        </p:spPr>
        <p:txBody>
          <a:bodyPr wrap="square" rtlCol="0">
            <a:noAutofit/>
          </a:bodyPr>
          <a:lstStyle/>
          <a:p>
            <a:r>
              <a:rPr lang="vi-VN" sz="2800" b="1" dirty="0" smtClean="0">
                <a:ln>
                  <a:noFill/>
                </a:ln>
                <a:solidFill>
                  <a:srgbClr val="002060"/>
                </a:solidFill>
                <a:effectLst/>
                <a:latin typeface="Arial" panose="020B0604020202020204" pitchFamily="34" charset="0"/>
                <a:cs typeface="Arial" panose="020B0604020202020204" pitchFamily="34" charset="0"/>
                <a:sym typeface="+mn-ea"/>
              </a:rPr>
              <a:t>Có thể gây ra những biến đổi lớn hoặc rối loạn hoạt động của t</a:t>
            </a:r>
            <a:r>
              <a:rPr lang="en-US" sz="2800" b="1" dirty="0" smtClean="0">
                <a:ln>
                  <a:noFill/>
                </a:ln>
                <a:solidFill>
                  <a:srgbClr val="002060"/>
                </a:solidFill>
                <a:effectLst/>
                <a:latin typeface="Arial" panose="020B0604020202020204" pitchFamily="34" charset="0"/>
                <a:cs typeface="Arial" panose="020B0604020202020204" pitchFamily="34" charset="0"/>
                <a:sym typeface="+mn-ea"/>
              </a:rPr>
              <a:t>ế </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bào, c</a:t>
            </a:r>
            <a:r>
              <a:rPr lang="en-US" sz="2800" b="1" dirty="0" smtClean="0">
                <a:ln>
                  <a:noFill/>
                </a:ln>
                <a:solidFill>
                  <a:srgbClr val="002060"/>
                </a:solidFill>
                <a:effectLst/>
                <a:latin typeface="Arial" panose="020B0604020202020204" pitchFamily="34" charset="0"/>
                <a:cs typeface="Arial" panose="020B0604020202020204" pitchFamily="34" charset="0"/>
                <a:sym typeface="+mn-ea"/>
              </a:rPr>
              <a:t>ơ</a:t>
            </a:r>
            <a:r>
              <a:rPr lang="vi-VN" sz="2800" b="1" dirty="0" smtClean="0">
                <a:ln>
                  <a:noFill/>
                </a:ln>
                <a:solidFill>
                  <a:srgbClr val="002060"/>
                </a:solidFill>
                <a:effectLst/>
                <a:latin typeface="Arial" panose="020B0604020202020204" pitchFamily="34" charset="0"/>
                <a:cs typeface="Arial" panose="020B0604020202020204" pitchFamily="34" charset="0"/>
                <a:sym typeface="+mn-ea"/>
              </a:rPr>
              <a:t> quan, gây tử vong</a:t>
            </a:r>
            <a:r>
              <a:rPr lang="en-US" sz="2800" b="1" dirty="0" smtClean="0">
                <a:ln>
                  <a:noFill/>
                </a:ln>
                <a:solidFill>
                  <a:srgbClr val="002060"/>
                </a:solidFill>
                <a:effectLst/>
                <a:latin typeface="Arial" panose="020B0604020202020204" pitchFamily="34" charset="0"/>
                <a:cs typeface="Arial" panose="020B0604020202020204" pitchFamily="34" charset="0"/>
                <a:sym typeface="+mn-ea"/>
              </a:rPr>
              <a:t>,…</a:t>
            </a:r>
            <a:endParaRPr kumimoji="0" lang="en-US" sz="28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endParaRPr kumimoji="0" lang="en-US" sz="28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6" y="-1"/>
            <a:ext cx="4564380" cy="657225"/>
          </a:xfrm>
          <a:prstGeom prst="rect">
            <a:avLst/>
          </a:prstGeom>
        </p:spPr>
        <p:txBody>
          <a:bodyPr wrap="none">
            <a:spAutoFit/>
          </a:bodyPr>
          <a:lstStyle/>
          <a:p>
            <a:pPr lvl="0" algn="just" defTabSz="457200">
              <a:lnSpc>
                <a:spcPct val="115000"/>
              </a:lnSpc>
              <a:spcAft>
                <a:spcPts val="1000"/>
              </a:spcAft>
              <a:defRPr/>
            </a:pPr>
            <a:r>
              <a:rPr lang="en-GB" sz="3200" b="1" dirty="0" smtClean="0">
                <a:solidFill>
                  <a:srgbClr val="0070C0"/>
                </a:solidFill>
                <a:latin typeface="Arial" panose="020B0604020202020204" pitchFamily="34" charset="0"/>
                <a:cs typeface="Arial" panose="020B0604020202020204" pitchFamily="34" charset="0"/>
              </a:rPr>
              <a:t>c. </a:t>
            </a:r>
            <a:r>
              <a:rPr lang="vi-VN" sz="3200" b="1" dirty="0" smtClean="0">
                <a:solidFill>
                  <a:srgbClr val="0070C0"/>
                </a:solidFill>
                <a:latin typeface="Arial" panose="020B0604020202020204" pitchFamily="34" charset="0"/>
                <a:cs typeface="Arial" panose="020B0604020202020204" pitchFamily="34" charset="0"/>
              </a:rPr>
              <a:t>Điều </a:t>
            </a:r>
            <a:r>
              <a:rPr lang="vi-VN" sz="3200" b="1" dirty="0">
                <a:solidFill>
                  <a:srgbClr val="0070C0"/>
                </a:solidFill>
                <a:latin typeface="Arial" panose="020B0604020202020204" pitchFamily="34" charset="0"/>
                <a:cs typeface="Arial" panose="020B0604020202020204" pitchFamily="34" charset="0"/>
              </a:rPr>
              <a:t>hoà pH nội môi</a:t>
            </a:r>
          </a:p>
        </p:txBody>
      </p:sp>
      <p:sp>
        <p:nvSpPr>
          <p:cNvPr id="2" name="Rectangle 1"/>
          <p:cNvSpPr/>
          <p:nvPr/>
        </p:nvSpPr>
        <p:spPr>
          <a:xfrm>
            <a:off x="0" y="1295400"/>
            <a:ext cx="8871585" cy="3969385"/>
          </a:xfrm>
          <a:prstGeom prst="rect">
            <a:avLst/>
          </a:prstGeom>
        </p:spPr>
        <p:txBody>
          <a:bodyPr wrap="square">
            <a:spAutoFit/>
          </a:bodyPr>
          <a:lstStyle/>
          <a:p>
            <a:pPr lvl="0" algn="just"/>
            <a:r>
              <a:rPr lang="en-US" sz="2800" b="1" dirty="0" smtClean="0">
                <a:solidFill>
                  <a:schemeClr val="tx1"/>
                </a:solidFill>
                <a:latin typeface="Arial" panose="020B0604020202020204" pitchFamily="34" charset="0"/>
                <a:cs typeface="Arial" panose="020B0604020202020204" pitchFamily="34" charset="0"/>
              </a:rPr>
              <a:t>- Ở </a:t>
            </a:r>
            <a:r>
              <a:rPr lang="en-US" sz="2800" b="1" dirty="0" err="1">
                <a:solidFill>
                  <a:schemeClr val="tx1"/>
                </a:solidFill>
                <a:latin typeface="Arial" panose="020B0604020202020204" pitchFamily="34" charset="0"/>
                <a:cs typeface="Arial" panose="020B0604020202020204" pitchFamily="34" charset="0"/>
              </a:rPr>
              <a:t>người</a:t>
            </a:r>
            <a:r>
              <a:rPr lang="en-US" sz="2800" b="1" dirty="0">
                <a:solidFill>
                  <a:schemeClr val="tx1"/>
                </a:solidFill>
                <a:latin typeface="Arial" panose="020B0604020202020204" pitchFamily="34" charset="0"/>
                <a:cs typeface="Arial" panose="020B0604020202020204" pitchFamily="34" charset="0"/>
              </a:rPr>
              <a:t> pH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trong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khoảng</a:t>
            </a:r>
            <a:r>
              <a:rPr lang="en-US" sz="2800" b="1" dirty="0">
                <a:solidFill>
                  <a:srgbClr val="3333CC"/>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7,35 – </a:t>
            </a:r>
            <a:r>
              <a:rPr lang="en-US" sz="2800" b="1" dirty="0" smtClean="0">
                <a:solidFill>
                  <a:srgbClr val="C00000"/>
                </a:solidFill>
                <a:latin typeface="Arial" panose="020B0604020202020204" pitchFamily="34" charset="0"/>
                <a:cs typeface="Arial" panose="020B0604020202020204" pitchFamily="34" charset="0"/>
              </a:rPr>
              <a:t>7,45 </a:t>
            </a:r>
            <a:r>
              <a:rPr lang="en-US" sz="2800" b="1" dirty="0" smtClean="0">
                <a:solidFill>
                  <a:schemeClr val="tx1"/>
                </a:solidFill>
                <a:latin typeface="Arial" panose="020B0604020202020204" pitchFamily="34" charset="0"/>
                <a:cs typeface="Arial" panose="020B0604020202020204" pitchFamily="34" charset="0"/>
                <a:sym typeface="Wingdings 3" panose="05040102010807070707"/>
              </a:rPr>
              <a:t></a:t>
            </a:r>
            <a:r>
              <a:rPr lang="en-US" sz="2800" b="1" dirty="0" err="1" smtClean="0">
                <a:solidFill>
                  <a:schemeClr val="tx1"/>
                </a:solidFill>
                <a:latin typeface="Arial" panose="020B0604020202020204" pitchFamily="34" charset="0"/>
                <a:cs typeface="Arial" panose="020B0604020202020204" pitchFamily="34" charset="0"/>
              </a:rPr>
              <a:t>thay</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đổi</a:t>
            </a:r>
            <a:r>
              <a:rPr lang="en-US" sz="2800" b="1" dirty="0">
                <a:solidFill>
                  <a:schemeClr val="tx1"/>
                </a:solidFill>
                <a:latin typeface="Arial" panose="020B0604020202020204" pitchFamily="34" charset="0"/>
                <a:cs typeface="Arial" panose="020B0604020202020204" pitchFamily="34" charset="0"/>
              </a:rPr>
              <a:t> pH </a:t>
            </a:r>
            <a:r>
              <a:rPr lang="en-US" sz="2800" b="1" dirty="0" err="1">
                <a:solidFill>
                  <a:schemeClr val="tx1"/>
                </a:solidFill>
                <a:latin typeface="Arial" panose="020B0604020202020204" pitchFamily="34" charset="0"/>
                <a:cs typeface="Arial" panose="020B0604020202020204" pitchFamily="34" charset="0"/>
              </a:rPr>
              <a:t>làm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rối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loạn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TB, </a:t>
            </a:r>
            <a:r>
              <a:rPr lang="en-US" sz="2800" b="1" dirty="0" err="1">
                <a:solidFill>
                  <a:schemeClr val="tx1"/>
                </a:solidFill>
                <a:latin typeface="Arial" panose="020B0604020202020204" pitchFamily="34" charset="0"/>
                <a:cs typeface="Arial" panose="020B0604020202020204" pitchFamily="34" charset="0"/>
              </a:rPr>
              <a:t>cơ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quan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có</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thể</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tử</a:t>
            </a:r>
            <a:r>
              <a:rPr lang="en-US" sz="2800" b="1" dirty="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vong</a:t>
            </a:r>
            <a:endParaRPr lang="en-US" sz="2800" b="1" dirty="0" smtClean="0">
              <a:solidFill>
                <a:schemeClr val="tx1"/>
              </a:solidFill>
              <a:latin typeface="Arial" panose="020B0604020202020204" pitchFamily="34" charset="0"/>
              <a:cs typeface="Arial" panose="020B0604020202020204" pitchFamily="34" charset="0"/>
            </a:endParaRPr>
          </a:p>
          <a:p>
            <a:pPr lvl="0" algn="just"/>
            <a:endParaRPr lang="en-US" sz="2800" b="1" dirty="0">
              <a:solidFill>
                <a:srgbClr val="3333CC"/>
              </a:solidFill>
              <a:latin typeface="Arial" panose="020B0604020202020204" pitchFamily="34" charset="0"/>
              <a:cs typeface="Arial" panose="020B0604020202020204" pitchFamily="34" charset="0"/>
            </a:endParaRPr>
          </a:p>
          <a:p>
            <a:pPr algn="just"/>
            <a:r>
              <a:rPr lang="en-US" sz="2800" b="1" dirty="0" smtClean="0">
                <a:solidFill>
                  <a:schemeClr val="tx1"/>
                </a:solidFill>
                <a:latin typeface="Arial" panose="020B0604020202020204" pitchFamily="34" charset="0"/>
                <a:cs typeface="Arial" panose="020B0604020202020204" pitchFamily="34" charset="0"/>
              </a:rPr>
              <a:t>- pH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được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quyết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định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bởi</a:t>
            </a:r>
            <a:r>
              <a:rPr lang="en-US" sz="2800" b="1" dirty="0">
                <a:solidFill>
                  <a:schemeClr val="tx1"/>
                </a:solidFill>
                <a:latin typeface="Arial" panose="020B0604020202020204" pitchFamily="34" charset="0"/>
                <a:cs typeface="Arial" panose="020B0604020202020204" pitchFamily="34" charset="0"/>
              </a:rPr>
              <a:t> H</a:t>
            </a:r>
            <a:r>
              <a:rPr lang="en-US" sz="2800" b="1" baseline="30000" dirty="0">
                <a:solidFill>
                  <a:schemeClr val="tx1"/>
                </a:solidFill>
                <a:latin typeface="Arial" panose="020B0604020202020204" pitchFamily="34" charset="0"/>
                <a:cs typeface="Arial" panose="020B0604020202020204" pitchFamily="34" charset="0"/>
              </a:rPr>
              <a: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và</a:t>
            </a:r>
            <a:r>
              <a:rPr lang="en-US" sz="2800" b="1" dirty="0">
                <a:solidFill>
                  <a:schemeClr val="tx1"/>
                </a:solidFill>
                <a:latin typeface="Arial" panose="020B0604020202020204" pitchFamily="34" charset="0"/>
                <a:cs typeface="Arial" panose="020B0604020202020204" pitchFamily="34" charset="0"/>
              </a:rPr>
              <a:t> </a:t>
            </a:r>
            <a:r>
              <a:rPr lang="en-US" sz="2800" b="1" dirty="0" smtClean="0">
                <a:solidFill>
                  <a:schemeClr val="tx1"/>
                </a:solidFill>
                <a:latin typeface="Arial" panose="020B0604020202020204" pitchFamily="34" charset="0"/>
                <a:cs typeface="Arial" panose="020B0604020202020204" pitchFamily="34" charset="0"/>
              </a:rPr>
              <a:t>OH</a:t>
            </a:r>
            <a:r>
              <a:rPr lang="en-US" sz="2800" b="1" baseline="30000" dirty="0" smtClean="0">
                <a:solidFill>
                  <a:schemeClr val="tx1"/>
                </a:solidFill>
                <a:latin typeface="Arial" panose="020B0604020202020204" pitchFamily="34" charset="0"/>
                <a:cs typeface="Arial" panose="020B0604020202020204" pitchFamily="34" charset="0"/>
              </a:rPr>
              <a:t>- </a:t>
            </a:r>
            <a:r>
              <a:rPr lang="en-US" sz="2800" b="1" baseline="30000" dirty="0" smtClean="0">
                <a:solidFill>
                  <a:schemeClr val="tx1"/>
                </a:solidFill>
                <a:latin typeface="Arial" panose="020B0604020202020204" pitchFamily="34" charset="0"/>
                <a:cs typeface="Arial" panose="020B0604020202020204" pitchFamily="34" charset="0"/>
                <a:sym typeface="Wingdings 3" panose="05040102010807070707"/>
              </a:rPr>
              <a:t></a:t>
            </a:r>
            <a:r>
              <a:rPr lang="vi-VN" sz="2800" b="1" dirty="0" smtClean="0">
                <a:solidFill>
                  <a:schemeClr val="tx1"/>
                </a:solidFill>
                <a:latin typeface="Arial" panose="020B0604020202020204" pitchFamily="34" charset="0"/>
                <a:cs typeface="Arial" panose="020B0604020202020204" pitchFamily="34" charset="0"/>
              </a:rPr>
              <a:t>điều </a:t>
            </a:r>
            <a:r>
              <a:rPr lang="vi-VN" sz="2800" b="1" dirty="0">
                <a:solidFill>
                  <a:schemeClr val="tx1"/>
                </a:solidFill>
                <a:latin typeface="Arial" panose="020B0604020202020204" pitchFamily="34" charset="0"/>
                <a:cs typeface="Arial" panose="020B0604020202020204" pitchFamily="34" charset="0"/>
              </a:rPr>
              <a:t>hoà </a:t>
            </a:r>
            <a:r>
              <a:rPr lang="en-US" sz="2800" b="1" dirty="0">
                <a:solidFill>
                  <a:schemeClr val="tx1"/>
                </a:solidFill>
                <a:latin typeface="Arial" panose="020B0604020202020204" pitchFamily="34" charset="0"/>
                <a:cs typeface="Arial" panose="020B0604020202020204" pitchFamily="34" charset="0"/>
              </a:rPr>
              <a:t>pH </a:t>
            </a:r>
            <a:r>
              <a:rPr lang="vi-VN" sz="2800" b="1" dirty="0">
                <a:solidFill>
                  <a:schemeClr val="tx1"/>
                </a:solidFill>
                <a:latin typeface="Arial" panose="020B0604020202020204" pitchFamily="34" charset="0"/>
                <a:cs typeface="Arial" panose="020B0604020202020204" pitchFamily="34" charset="0"/>
              </a:rPr>
              <a:t>nội môi chính là điều hoà </a:t>
            </a:r>
            <a:r>
              <a:rPr lang="vi-VN" sz="2800" b="1" dirty="0" smtClean="0">
                <a:solidFill>
                  <a:schemeClr val="tx1"/>
                </a:solidFill>
                <a:latin typeface="Arial" panose="020B0604020202020204" pitchFamily="34" charset="0"/>
                <a:cs typeface="Arial" panose="020B0604020202020204" pitchFamily="34" charset="0"/>
              </a:rPr>
              <a:t>n</a:t>
            </a:r>
            <a:r>
              <a:rPr lang="en-GB" sz="2800" b="1" dirty="0" smtClean="0">
                <a:solidFill>
                  <a:schemeClr val="tx1"/>
                </a:solidFill>
                <a:latin typeface="Arial" panose="020B0604020202020204" pitchFamily="34" charset="0"/>
                <a:cs typeface="Arial" panose="020B0604020202020204" pitchFamily="34" charset="0"/>
              </a:rPr>
              <a:t>ồ</a:t>
            </a:r>
            <a:r>
              <a:rPr lang="vi-VN" sz="2800" b="1" dirty="0" smtClean="0">
                <a:solidFill>
                  <a:schemeClr val="tx1"/>
                </a:solidFill>
                <a:latin typeface="Arial" panose="020B0604020202020204" pitchFamily="34" charset="0"/>
                <a:cs typeface="Arial" panose="020B0604020202020204" pitchFamily="34" charset="0"/>
              </a:rPr>
              <a:t>ng </a:t>
            </a:r>
            <a:r>
              <a:rPr lang="vi-VN" sz="2800" b="1" dirty="0">
                <a:solidFill>
                  <a:schemeClr val="tx1"/>
                </a:solidFill>
                <a:latin typeface="Arial" panose="020B0604020202020204" pitchFamily="34" charset="0"/>
                <a:cs typeface="Arial" panose="020B0604020202020204" pitchFamily="34" charset="0"/>
              </a:rPr>
              <a:t>độ H</a:t>
            </a:r>
            <a:r>
              <a:rPr lang="vi-VN" sz="2800" b="1" baseline="30000" dirty="0">
                <a:solidFill>
                  <a:schemeClr val="tx1"/>
                </a:solidFill>
                <a:latin typeface="Arial" panose="020B0604020202020204" pitchFamily="34" charset="0"/>
                <a:cs typeface="Arial" panose="020B0604020202020204" pitchFamily="34" charset="0"/>
              </a:rPr>
              <a:t>+</a:t>
            </a:r>
            <a:r>
              <a:rPr lang="vi-VN" sz="2800" b="1" dirty="0">
                <a:solidFill>
                  <a:schemeClr val="tx1"/>
                </a:solidFill>
                <a:latin typeface="Arial" panose="020B0604020202020204" pitchFamily="34" charset="0"/>
                <a:cs typeface="Arial" panose="020B0604020202020204" pitchFamily="34" charset="0"/>
              </a:rPr>
              <a:t> và </a:t>
            </a:r>
            <a:r>
              <a:rPr lang="en-US" altLang="en-US" sz="2800" b="1" dirty="0" smtClean="0">
                <a:solidFill>
                  <a:schemeClr val="tx1"/>
                </a:solidFill>
                <a:latin typeface="Arial" panose="020B0604020202020204" pitchFamily="34" charset="0"/>
                <a:cs typeface="Arial" panose="020B0604020202020204" pitchFamily="34" charset="0"/>
              </a:rPr>
              <a:t>OH</a:t>
            </a:r>
            <a:r>
              <a:rPr lang="en-US" altLang="en-US" sz="2800" b="1" baseline="30000" dirty="0" smtClean="0">
                <a:solidFill>
                  <a:schemeClr val="tx1"/>
                </a:solidFill>
                <a:latin typeface="Arial" panose="020B0604020202020204" pitchFamily="34" charset="0"/>
                <a:cs typeface="Arial" panose="020B0604020202020204" pitchFamily="34" charset="0"/>
              </a:rPr>
              <a:t>- </a:t>
            </a:r>
          </a:p>
          <a:p>
            <a:pPr algn="just"/>
            <a:endParaRPr lang="en-US" sz="2800" b="1" dirty="0">
              <a:solidFill>
                <a:schemeClr val="tx1"/>
              </a:solidFill>
              <a:latin typeface="Arial" panose="020B0604020202020204" pitchFamily="34" charset="0"/>
              <a:cs typeface="Arial" panose="020B0604020202020204" pitchFamily="34" charset="0"/>
            </a:endParaRPr>
          </a:p>
          <a:p>
            <a:pPr algn="just"/>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Điều</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hoà</a:t>
            </a:r>
            <a:r>
              <a:rPr lang="en-US" sz="2800" b="1" dirty="0">
                <a:solidFill>
                  <a:schemeClr val="tx1"/>
                </a:solidFill>
                <a:latin typeface="Arial" panose="020B0604020202020204" pitchFamily="34" charset="0"/>
                <a:cs typeface="Arial" panose="020B0604020202020204" pitchFamily="34" charset="0"/>
              </a:rPr>
              <a:t> pH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hệ</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đệm</a:t>
            </a:r>
            <a:r>
              <a:rPr lang="en-US" sz="2800" b="1" dirty="0">
                <a:solidFill>
                  <a:srgbClr val="C00000"/>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(bicarbonate, phosphate, </a:t>
            </a:r>
            <a:r>
              <a:rPr lang="en-US" sz="2800" b="1" dirty="0" err="1">
                <a:solidFill>
                  <a:schemeClr val="tx1"/>
                </a:solidFill>
                <a:latin typeface="Arial" panose="020B0604020202020204" pitchFamily="34" charset="0"/>
                <a:cs typeface="Arial" panose="020B0604020202020204" pitchFamily="34" charset="0"/>
              </a:rPr>
              <a:t>proteinate</a:t>
            </a:r>
            <a:r>
              <a:rPr lang="en-US" sz="2800" b="1" dirty="0" smtClean="0">
                <a:solidFill>
                  <a:schemeClr val="tx1"/>
                </a:solidFill>
                <a:latin typeface="Arial" panose="020B0604020202020204" pitchFamily="34" charset="0"/>
                <a:cs typeface="Arial" panose="020B0604020202020204" pitchFamily="34" charset="0"/>
              </a:rPr>
              <a:t>),</a:t>
            </a:r>
            <a:r>
              <a:rPr lang="en-US" sz="2800" b="1" dirty="0" err="1" smtClean="0">
                <a:solidFill>
                  <a:srgbClr val="C00000"/>
                </a:solidFill>
                <a:latin typeface="Arial" panose="020B0604020202020204" pitchFamily="34" charset="0"/>
                <a:cs typeface="Arial" panose="020B0604020202020204" pitchFamily="34" charset="0"/>
              </a:rPr>
              <a:t>phổi</a:t>
            </a:r>
            <a:r>
              <a:rPr lang="en-US" sz="2800" b="1" dirty="0" smtClean="0">
                <a:solidFill>
                  <a:srgbClr val="3333CC"/>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en-US" sz="2800" b="1" dirty="0" err="1">
                <a:solidFill>
                  <a:schemeClr val="tx1"/>
                </a:solidFill>
                <a:latin typeface="Arial" panose="020B0604020202020204" pitchFamily="34" charset="0"/>
                <a:cs typeface="Arial" panose="020B0604020202020204" pitchFamily="34" charset="0"/>
              </a:rPr>
              <a:t>thải</a:t>
            </a:r>
            <a:r>
              <a:rPr lang="en-US" sz="2800" b="1" dirty="0">
                <a:solidFill>
                  <a:schemeClr val="tx1"/>
                </a:solidFill>
                <a:latin typeface="Arial" panose="020B0604020202020204" pitchFamily="34" charset="0"/>
                <a:cs typeface="Arial" panose="020B0604020202020204" pitchFamily="34" charset="0"/>
              </a:rPr>
              <a:t> CO</a:t>
            </a:r>
            <a:r>
              <a:rPr lang="en-US" sz="2800" b="1" baseline="-25000" dirty="0">
                <a:solidFill>
                  <a:schemeClr val="tx1"/>
                </a:solidFill>
                <a:latin typeface="Arial" panose="020B0604020202020204" pitchFamily="34" charset="0"/>
                <a:cs typeface="Arial" panose="020B0604020202020204" pitchFamily="34" charset="0"/>
              </a:rPr>
              <a:t>2</a:t>
            </a:r>
            <a:r>
              <a:rPr lang="en-US" sz="2800" b="1" dirty="0">
                <a:solidFill>
                  <a:schemeClr val="tx1"/>
                </a:solidFill>
                <a:latin typeface="Arial" panose="020B0604020202020204" pitchFamily="34" charset="0"/>
                <a:cs typeface="Arial" panose="020B0604020202020204" pitchFamily="34" charset="0"/>
              </a:rPr>
              <a: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thận</a:t>
            </a:r>
            <a:r>
              <a:rPr lang="en-US" sz="2800" b="1" dirty="0">
                <a:solidFill>
                  <a:srgbClr val="3333CC"/>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en-US" sz="2800" b="1" dirty="0" err="1">
                <a:solidFill>
                  <a:schemeClr val="tx1"/>
                </a:solidFill>
                <a:latin typeface="Arial" panose="020B0604020202020204" pitchFamily="34" charset="0"/>
                <a:cs typeface="Arial" panose="020B0604020202020204" pitchFamily="34" charset="0"/>
              </a:rPr>
              <a:t>thải</a:t>
            </a:r>
            <a:r>
              <a:rPr lang="en-US" sz="2800" b="1" dirty="0">
                <a:solidFill>
                  <a:schemeClr val="tx1"/>
                </a:solidFill>
                <a:latin typeface="Arial" panose="020B0604020202020204" pitchFamily="34" charset="0"/>
                <a:cs typeface="Arial" panose="020B0604020202020204" pitchFamily="34" charset="0"/>
              </a:rPr>
              <a:t> H</a:t>
            </a:r>
            <a:r>
              <a:rPr lang="en-US" sz="2800" b="1" baseline="30000" dirty="0" smtClean="0">
                <a:solidFill>
                  <a:schemeClr val="tx1"/>
                </a:solidFill>
                <a:latin typeface="Arial" panose="020B0604020202020204" pitchFamily="34" charset="0"/>
                <a:cs typeface="Arial" panose="020B0604020202020204" pitchFamily="34" charset="0"/>
              </a:rPr>
              <a:t>+</a:t>
            </a:r>
            <a:r>
              <a:rPr lang="en-US" sz="2800" b="1" dirty="0" smtClean="0">
                <a:solidFill>
                  <a:schemeClr val="tx1"/>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CC8A4EFB-0D95-4D66-8DB7-7B35D2AA263F}" type="slidenum">
              <a:rPr lang="en-US" smtClean="0"/>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0"/>
            <a:ext cx="8366760" cy="953135"/>
          </a:xfrm>
          <a:prstGeom prst="rect">
            <a:avLst/>
          </a:prstGeom>
        </p:spPr>
        <p:txBody>
          <a:bodyPr wrap="square">
            <a:spAutoFit/>
          </a:bodyPr>
          <a:lstStyle/>
          <a:p>
            <a:pPr algn="ctr" defTabSz="457200"/>
            <a:r>
              <a:rPr lang="vi-VN" sz="2800" b="1" dirty="0">
                <a:solidFill>
                  <a:srgbClr val="002060"/>
                </a:solidFill>
                <a:latin typeface="Arial" panose="020B0604020202020204" pitchFamily="34" charset="0"/>
                <a:cs typeface="Arial" panose="020B0604020202020204" pitchFamily="34" charset="0"/>
              </a:rPr>
              <a:t>3.3.b/Thận có vai trò như thế nào trong việc duy trì cân bằng nội môi</a:t>
            </a:r>
            <a:r>
              <a:rPr lang="en-US" sz="2800" b="1" dirty="0">
                <a:solidFill>
                  <a:srgbClr val="002060"/>
                </a:solidFill>
                <a:latin typeface="Arial" panose="020B0604020202020204" pitchFamily="34" charset="0"/>
                <a:cs typeface="Arial" panose="020B0604020202020204" pitchFamily="34"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2907"/>
            <a:ext cx="9144000" cy="549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8A4EFB-0D95-4D66-8DB7-7B35D2AA263F}" type="slidenum">
              <a:rPr lang="en-US" smtClean="0"/>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66420"/>
            <a:ext cx="8723630" cy="4831080"/>
          </a:xfrm>
          <a:prstGeom prst="rect">
            <a:avLst/>
          </a:prstGeom>
        </p:spPr>
        <p:txBody>
          <a:bodyPr wrap="square">
            <a:spAutoFit/>
          </a:bodyPr>
          <a:lstStyle/>
          <a:p>
            <a:pPr algn="just"/>
            <a:r>
              <a:rPr lang="en-GB" sz="2800" b="1" dirty="0" smtClean="0">
                <a:solidFill>
                  <a:srgbClr val="3333CC"/>
                </a:solidFill>
                <a:latin typeface="Arial" panose="020B0604020202020204" pitchFamily="34" charset="0"/>
                <a:cs typeface="Arial" panose="020B0604020202020204" pitchFamily="34" charset="0"/>
              </a:rPr>
              <a:t>T</a:t>
            </a:r>
            <a:r>
              <a:rPr lang="vi-VN" sz="2800" b="1" dirty="0" smtClean="0">
                <a:solidFill>
                  <a:srgbClr val="3333CC"/>
                </a:solidFill>
                <a:latin typeface="Arial" panose="020B0604020202020204" pitchFamily="34" charset="0"/>
                <a:cs typeface="Arial" panose="020B0604020202020204" pitchFamily="34" charset="0"/>
              </a:rPr>
              <a:t>hận </a:t>
            </a:r>
            <a:r>
              <a:rPr lang="vi-VN" sz="2800" b="1" dirty="0">
                <a:solidFill>
                  <a:srgbClr val="3333CC"/>
                </a:solidFill>
                <a:latin typeface="Arial" panose="020B0604020202020204" pitchFamily="34" charset="0"/>
                <a:cs typeface="Arial" panose="020B0604020202020204" pitchFamily="34" charset="0"/>
              </a:rPr>
              <a:t>điều hòa áp suất thẩm thấu của máu nhờ vào điều hòa lượng nước và nồng độ các chất hòa tan trong máu</a:t>
            </a:r>
            <a:r>
              <a:rPr lang="vi-VN" sz="2800" b="1" dirty="0" smtClean="0">
                <a:solidFill>
                  <a:srgbClr val="3333CC"/>
                </a:solidFill>
                <a:latin typeface="Arial" panose="020B0604020202020204" pitchFamily="34" charset="0"/>
                <a:cs typeface="Arial" panose="020B0604020202020204" pitchFamily="34" charset="0"/>
              </a:rPr>
              <a:t>.</a:t>
            </a:r>
            <a:endParaRPr lang="en-GB" sz="2800" b="1" dirty="0" smtClean="0">
              <a:solidFill>
                <a:srgbClr val="3333CC"/>
              </a:solidFill>
              <a:latin typeface="Arial" panose="020B0604020202020204" pitchFamily="34" charset="0"/>
              <a:cs typeface="Arial" panose="020B0604020202020204" pitchFamily="34" charset="0"/>
            </a:endParaRPr>
          </a:p>
          <a:p>
            <a:pPr algn="just"/>
            <a:endParaRPr lang="en-US" sz="2800" b="1" dirty="0">
              <a:solidFill>
                <a:srgbClr val="3333CC"/>
              </a:solidFill>
              <a:latin typeface="Arial" panose="020B0604020202020204" pitchFamily="34" charset="0"/>
              <a:cs typeface="Arial" panose="020B0604020202020204" pitchFamily="34" charset="0"/>
            </a:endParaRPr>
          </a:p>
          <a:p>
            <a:pPr algn="just"/>
            <a:r>
              <a:rPr lang="vi-VN" sz="2800" b="1" dirty="0" smtClean="0">
                <a:solidFill>
                  <a:schemeClr val="accent1">
                    <a:lumMod val="75000"/>
                  </a:schemeClr>
                </a:solidFill>
                <a:latin typeface="Arial" panose="020B0604020202020204" pitchFamily="34" charset="0"/>
                <a:cs typeface="Arial" panose="020B0604020202020204" pitchFamily="34" charset="0"/>
              </a:rPr>
              <a:t>- Khi </a:t>
            </a:r>
            <a:r>
              <a:rPr lang="vi-VN" sz="2800" b="1" dirty="0">
                <a:solidFill>
                  <a:schemeClr val="accent1">
                    <a:lumMod val="75000"/>
                  </a:schemeClr>
                </a:solidFill>
                <a:latin typeface="Arial" panose="020B0604020202020204" pitchFamily="34" charset="0"/>
                <a:cs typeface="Arial" panose="020B0604020202020204" pitchFamily="34" charset="0"/>
              </a:rPr>
              <a:t>áp suất thẩm thấu của máu tăng cao (ăn mặn, mất nhiều mồ hôi,…) thận tăng cường tái hấp thụ nước để trả về máu</a:t>
            </a:r>
            <a:r>
              <a:rPr lang="vi-VN" sz="2800" b="1" dirty="0" smtClean="0">
                <a:solidFill>
                  <a:schemeClr val="accent1">
                    <a:lumMod val="75000"/>
                  </a:schemeClr>
                </a:solidFill>
                <a:latin typeface="Arial" panose="020B0604020202020204" pitchFamily="34" charset="0"/>
                <a:cs typeface="Arial" panose="020B0604020202020204" pitchFamily="34" charset="0"/>
              </a:rPr>
              <a:t>.</a:t>
            </a:r>
            <a:endParaRPr lang="en-US" sz="2800" b="1" dirty="0">
              <a:solidFill>
                <a:schemeClr val="accent1">
                  <a:lumMod val="75000"/>
                </a:schemeClr>
              </a:solidFill>
              <a:latin typeface="Arial" panose="020B0604020202020204" pitchFamily="34" charset="0"/>
              <a:cs typeface="Arial" panose="020B0604020202020204" pitchFamily="34" charset="0"/>
            </a:endParaRPr>
          </a:p>
          <a:p>
            <a:pPr algn="just"/>
            <a:r>
              <a:rPr lang="vi-VN" sz="2800" b="1" dirty="0">
                <a:solidFill>
                  <a:schemeClr val="accent1">
                    <a:lumMod val="75000"/>
                  </a:schemeClr>
                </a:solidFill>
                <a:latin typeface="Arial" panose="020B0604020202020204" pitchFamily="34" charset="0"/>
                <a:cs typeface="Arial" panose="020B0604020202020204" pitchFamily="34" charset="0"/>
              </a:rPr>
              <a:t>- Khi áp suất thẩm thấu của máu giảm (uống dư thừa nước) thận tăng thải nước.</a:t>
            </a:r>
            <a:endParaRPr lang="en-US" sz="2800" b="1" dirty="0">
              <a:solidFill>
                <a:schemeClr val="accent1">
                  <a:lumMod val="75000"/>
                </a:schemeClr>
              </a:solidFill>
              <a:latin typeface="Arial" panose="020B0604020202020204" pitchFamily="34" charset="0"/>
              <a:cs typeface="Arial" panose="020B0604020202020204" pitchFamily="34" charset="0"/>
            </a:endParaRPr>
          </a:p>
          <a:p>
            <a:pPr algn="just"/>
            <a:r>
              <a:rPr lang="vi-VN" sz="2800" b="1" dirty="0">
                <a:solidFill>
                  <a:schemeClr val="accent1">
                    <a:lumMod val="75000"/>
                  </a:schemeClr>
                </a:solidFill>
                <a:latin typeface="Arial" panose="020B0604020202020204" pitchFamily="34" charset="0"/>
                <a:cs typeface="Arial" panose="020B0604020202020204" pitchFamily="34" charset="0"/>
              </a:rPr>
              <a:t>- Thận thải các chất độc đối với cơ thể (ure, creatin,…).</a:t>
            </a:r>
          </a:p>
        </p:txBody>
      </p:sp>
      <p:sp>
        <p:nvSpPr>
          <p:cNvPr id="2" name="Slide Number Placeholder 1"/>
          <p:cNvSpPr>
            <a:spLocks noGrp="1"/>
          </p:cNvSpPr>
          <p:nvPr>
            <p:ph type="sldNum" sz="quarter" idx="12"/>
          </p:nvPr>
        </p:nvSpPr>
        <p:spPr/>
        <p:txBody>
          <a:bodyPr/>
          <a:lstStyle/>
          <a:p>
            <a:fld id="{CC8A4EFB-0D95-4D66-8DB7-7B35D2AA263F}" type="slidenum">
              <a:rPr lang="en-US" smtClean="0"/>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535" y="2057440"/>
            <a:ext cx="6781800" cy="1383665"/>
          </a:xfrm>
          <a:prstGeom prst="rect">
            <a:avLst/>
          </a:prstGeom>
          <a:noFill/>
        </p:spPr>
        <p:txBody>
          <a:bodyPr wrap="square" rtlCol="0">
            <a:spAutoFit/>
          </a:bodyPr>
          <a:lstStyle/>
          <a:p>
            <a:r>
              <a:rPr lang="en-GB" sz="2800" b="1" dirty="0" smtClean="0">
                <a:solidFill>
                  <a:srgbClr val="002060"/>
                </a:solidFill>
                <a:latin typeface="Arial" panose="020B0604020202020204" pitchFamily="34" charset="0"/>
                <a:cs typeface="Arial" panose="020B0604020202020204" pitchFamily="34" charset="0"/>
              </a:rPr>
              <a:t>1.1 HS </a:t>
            </a:r>
            <a:r>
              <a:rPr lang="en-GB" sz="2800" b="1" dirty="0" err="1" smtClean="0">
                <a:solidFill>
                  <a:srgbClr val="002060"/>
                </a:solidFill>
                <a:latin typeface="Arial" panose="020B0604020202020204" pitchFamily="34" charset="0"/>
                <a:cs typeface="Arial" panose="020B0604020202020204" pitchFamily="34" charset="0"/>
              </a:rPr>
              <a:t>quan</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sát</a:t>
            </a:r>
            <a:r>
              <a:rPr lang="en-GB" sz="2800" b="1" dirty="0" smtClean="0">
                <a:solidFill>
                  <a:srgbClr val="002060"/>
                </a:solidFill>
                <a:latin typeface="Arial" panose="020B0604020202020204" pitchFamily="34" charset="0"/>
                <a:cs typeface="Arial" panose="020B0604020202020204" pitchFamily="34" charset="0"/>
              </a:rPr>
              <a:t> video, </a:t>
            </a:r>
            <a:r>
              <a:rPr lang="en-GB" sz="2800" b="1" dirty="0" err="1" smtClean="0">
                <a:solidFill>
                  <a:srgbClr val="002060"/>
                </a:solidFill>
                <a:latin typeface="Arial" panose="020B0604020202020204" pitchFamily="34" charset="0"/>
                <a:cs typeface="Arial" panose="020B0604020202020204" pitchFamily="34" charset="0"/>
              </a:rPr>
              <a:t>nghiên</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cứu</a:t>
            </a:r>
            <a:r>
              <a:rPr lang="en-GB" sz="2800" b="1" dirty="0" smtClean="0">
                <a:solidFill>
                  <a:srgbClr val="002060"/>
                </a:solidFill>
                <a:latin typeface="Arial" panose="020B0604020202020204" pitchFamily="34" charset="0"/>
                <a:cs typeface="Arial" panose="020B0604020202020204" pitchFamily="34" charset="0"/>
              </a:rPr>
              <a:t> SGK </a:t>
            </a:r>
            <a:r>
              <a:rPr lang="en-GB" sz="2800" b="1" dirty="0" err="1" smtClean="0">
                <a:solidFill>
                  <a:srgbClr val="002060"/>
                </a:solidFill>
                <a:latin typeface="Arial" panose="020B0604020202020204" pitchFamily="34" charset="0"/>
                <a:cs typeface="Arial" panose="020B0604020202020204" pitchFamily="34" charset="0"/>
              </a:rPr>
              <a:t>và</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nêu</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khái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niệm</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vai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trò</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của</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a:t>
            </a:r>
          </a:p>
        </p:txBody>
      </p:sp>
      <p:sp>
        <p:nvSpPr>
          <p:cNvPr id="2" name="Rectangle 1"/>
          <p:cNvSpPr/>
          <p:nvPr/>
        </p:nvSpPr>
        <p:spPr>
          <a:xfrm>
            <a:off x="1295400" y="3977005"/>
            <a:ext cx="5410200" cy="646331"/>
          </a:xfrm>
          <a:prstGeom prst="rect">
            <a:avLst/>
          </a:prstGeom>
        </p:spPr>
        <p:txBody>
          <a:bodyPr wrap="square">
            <a:spAutoFit/>
          </a:bodyPr>
          <a:lstStyle/>
          <a:p>
            <a:r>
              <a:rPr lang="en-US" dirty="0">
                <a:hlinkClick r:id="rId2"/>
              </a:rPr>
              <a:t>https://</a:t>
            </a:r>
            <a:r>
              <a:rPr lang="en-US" dirty="0" smtClean="0">
                <a:hlinkClick r:id="rId2"/>
              </a:rPr>
              <a:t>www.youtube.com/watch?v=d7zXYCxUKnA</a:t>
            </a:r>
            <a:endParaRPr lang="en-US" dirty="0" smtClean="0"/>
          </a:p>
          <a:p>
            <a:endParaRPr lang="en-US" dirty="0"/>
          </a:p>
        </p:txBody>
      </p:sp>
      <p:sp>
        <p:nvSpPr>
          <p:cNvPr id="5" name="Rectangle 4"/>
          <p:cNvSpPr/>
          <p:nvPr/>
        </p:nvSpPr>
        <p:spPr>
          <a:xfrm>
            <a:off x="-15385" y="189315"/>
            <a:ext cx="2722880" cy="706755"/>
          </a:xfrm>
          <a:prstGeom prst="rect">
            <a:avLst/>
          </a:prstGeom>
        </p:spPr>
        <p:style>
          <a:lnRef idx="0">
            <a:srgbClr val="FFFFFF"/>
          </a:lnRef>
          <a:fillRef idx="1">
            <a:schemeClr val="accent5"/>
          </a:fillRef>
          <a:effectRef idx="0">
            <a:srgbClr val="FFFFFF"/>
          </a:effectRef>
          <a:fontRef idx="minor">
            <a:schemeClr val="lt1"/>
          </a:fontRef>
        </p:style>
        <p:txBody>
          <a:bodyPr wrap="none">
            <a:spAutoFit/>
          </a:bodyPr>
          <a:lstStyle/>
          <a:p>
            <a:pPr algn="ctr">
              <a:spcBef>
                <a:spcPct val="50000"/>
              </a:spcBef>
            </a:pPr>
            <a:r>
              <a:rPr lang="en-US" altLang="en-US" sz="4000" b="1" dirty="0">
                <a:solidFill>
                  <a:schemeClr val="bg1"/>
                </a:solidFill>
                <a:latin typeface="Arial" panose="020B0604020202020204" pitchFamily="34" charset="0"/>
                <a:cs typeface="Arial" panose="020B0604020202020204" pitchFamily="34" charset="0"/>
              </a:rPr>
              <a:t>I. BÀI TIẾT</a:t>
            </a:r>
          </a:p>
        </p:txBody>
      </p:sp>
      <p:sp>
        <p:nvSpPr>
          <p:cNvPr id="3" name="Rectangle 2"/>
          <p:cNvSpPr/>
          <p:nvPr/>
        </p:nvSpPr>
        <p:spPr>
          <a:xfrm>
            <a:off x="87" y="1219373"/>
            <a:ext cx="6711950" cy="583565"/>
          </a:xfrm>
          <a:prstGeom prst="rect">
            <a:avLst/>
          </a:prstGeom>
        </p:spPr>
        <p:txBody>
          <a:bodyPr wrap="none">
            <a:spAutoFit/>
          </a:bodyPr>
          <a:lstStyle/>
          <a:p>
            <a:pPr lvl="0"/>
            <a:r>
              <a:rPr lang="en-GB" sz="3200" b="1" dirty="0" smtClean="0">
                <a:solidFill>
                  <a:srgbClr val="FF0000"/>
                </a:solidFill>
                <a:latin typeface="Arial" panose="020B0604020202020204" pitchFamily="34" charset="0"/>
                <a:cs typeface="Arial" panose="020B0604020202020204" pitchFamily="34" charset="0"/>
              </a:rPr>
              <a:t>1. </a:t>
            </a:r>
            <a:r>
              <a:rPr lang="vi-VN" sz="3200" b="1" dirty="0" smtClean="0">
                <a:solidFill>
                  <a:srgbClr val="FF0000"/>
                </a:solidFill>
                <a:latin typeface="Arial" panose="020B0604020202020204" pitchFamily="34" charset="0"/>
                <a:cs typeface="Arial" panose="020B0604020202020204" pitchFamily="34" charset="0"/>
              </a:rPr>
              <a:t>Khái </a:t>
            </a:r>
            <a:r>
              <a:rPr lang="vi-VN" sz="3200" b="1" dirty="0">
                <a:solidFill>
                  <a:srgbClr val="FF0000"/>
                </a:solidFill>
                <a:latin typeface="Arial" panose="020B0604020202020204" pitchFamily="34" charset="0"/>
                <a:cs typeface="Arial" panose="020B0604020202020204" pitchFamily="34" charset="0"/>
              </a:rPr>
              <a:t>niệm và vai trò của bài tiết</a:t>
            </a:r>
          </a:p>
        </p:txBody>
      </p:sp>
      <p:sp>
        <p:nvSpPr>
          <p:cNvPr id="6" name="Slide Number Placeholder 5"/>
          <p:cNvSpPr>
            <a:spLocks noGrp="1"/>
          </p:cNvSpPr>
          <p:nvPr>
            <p:ph type="sldNum" sz="quarter" idx="12"/>
          </p:nvPr>
        </p:nvSpPr>
        <p:spPr/>
        <p:txBody>
          <a:bodyPr/>
          <a:lstStyle/>
          <a:p>
            <a:fld id="{FEE2D5B0-BCE1-4548-8A0D-CA791CFCF6A6}" type="slidenum">
              <a:rPr lang="en-US" smtClean="0"/>
              <a:t>4</a:t>
            </a:fld>
            <a:endParaRPr lang="en-US"/>
          </a:p>
        </p:txBody>
      </p:sp>
      <p:sp>
        <p:nvSpPr>
          <p:cNvPr id="7"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E2D5B0-BCE1-4548-8A0D-CA791CFCF6A6}" type="slidenum">
              <a:rPr lang="en-US" sz="2400" b="1" smtClean="0">
                <a:solidFill>
                  <a:schemeClr val="tx1"/>
                </a:solidFill>
              </a:rPr>
              <a:pPr/>
              <a:t>4</a:t>
            </a:fld>
            <a:endParaRPr 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3" y="268287"/>
            <a:ext cx="9066213" cy="658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mtClean="0"/>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0" y="76200"/>
            <a:ext cx="9130030" cy="622300"/>
          </a:xfrm>
          <a:prstGeom prst="rect">
            <a:avLst/>
          </a:prstGeom>
        </p:spPr>
        <p:txBody>
          <a:bodyPr wrap="square">
            <a:spAutoFit/>
          </a:bodyPr>
          <a:lstStyle/>
          <a:p>
            <a:pPr algn="ctr">
              <a:lnSpc>
                <a:spcPct val="115000"/>
              </a:lnSpc>
              <a:spcBef>
                <a:spcPct val="50000"/>
              </a:spcBef>
            </a:pPr>
            <a:r>
              <a:rPr lang="en-US" sz="3000" b="1" dirty="0">
                <a:solidFill>
                  <a:srgbClr val="C00000"/>
                </a:solidFill>
                <a:latin typeface="Arial" panose="020B0604020202020204" pitchFamily="34" charset="0"/>
                <a:cs typeface="Arial" panose="020B0604020202020204" pitchFamily="34" charset="0"/>
              </a:rPr>
              <a:t>III. </a:t>
            </a:r>
            <a:r>
              <a:rPr lang="vi-VN" sz="3000" b="1" dirty="0">
                <a:solidFill>
                  <a:srgbClr val="C00000"/>
                </a:solidFill>
                <a:latin typeface="Arial" panose="020B0604020202020204" pitchFamily="34" charset="0"/>
                <a:cs typeface="Arial" panose="020B0604020202020204" pitchFamily="34" charset="0"/>
              </a:rPr>
              <a:t>BẢO VỆ SỨC KHOẺ THẬN VÀ HỆ BÀI </a:t>
            </a:r>
            <a:r>
              <a:rPr lang="vi-VN" sz="3000" b="1" dirty="0" smtClean="0">
                <a:solidFill>
                  <a:srgbClr val="C00000"/>
                </a:solidFill>
                <a:latin typeface="Arial" panose="020B0604020202020204" pitchFamily="34" charset="0"/>
                <a:cs typeface="Arial" panose="020B0604020202020204" pitchFamily="34" charset="0"/>
              </a:rPr>
              <a:t>T</a:t>
            </a:r>
            <a:r>
              <a:rPr lang="en-GB" sz="3000" b="1" dirty="0" smtClean="0">
                <a:solidFill>
                  <a:srgbClr val="C00000"/>
                </a:solidFill>
                <a:latin typeface="Arial" panose="020B0604020202020204" pitchFamily="34" charset="0"/>
                <a:cs typeface="Arial" panose="020B0604020202020204" pitchFamily="34" charset="0"/>
              </a:rPr>
              <a:t>IẾ</a:t>
            </a:r>
            <a:r>
              <a:rPr lang="vi-VN" sz="3000" b="1" dirty="0" smtClean="0">
                <a:solidFill>
                  <a:srgbClr val="C00000"/>
                </a:solidFill>
                <a:latin typeface="Arial" panose="020B0604020202020204" pitchFamily="34" charset="0"/>
                <a:cs typeface="Arial" panose="020B0604020202020204" pitchFamily="34" charset="0"/>
              </a:rPr>
              <a:t>T</a:t>
            </a:r>
            <a:endParaRPr lang="en-US" sz="3000" b="1" dirty="0">
              <a:solidFill>
                <a:srgbClr val="C00000"/>
              </a:solidFill>
              <a:latin typeface="Arial" panose="020B0604020202020204" pitchFamily="34" charset="0"/>
              <a:cs typeface="Arial" panose="020B0604020202020204" pitchFamily="34" charset="0"/>
            </a:endParaRPr>
          </a:p>
        </p:txBody>
      </p:sp>
      <p:sp>
        <p:nvSpPr>
          <p:cNvPr id="7" name="Text Box 6"/>
          <p:cNvSpPr txBox="1"/>
          <p:nvPr/>
        </p:nvSpPr>
        <p:spPr>
          <a:xfrm>
            <a:off x="228600" y="698500"/>
            <a:ext cx="8522970" cy="6084570"/>
          </a:xfrm>
          <a:prstGeom prst="rect">
            <a:avLst/>
          </a:prstGeom>
        </p:spPr>
        <p:txBody>
          <a:bodyPr wrap="square">
            <a:spAutoFit/>
          </a:bodyPr>
          <a:lstStyle/>
          <a:p>
            <a:pPr marL="0" indent="180340" algn="just" defTabSz="266700">
              <a:lnSpc>
                <a:spcPct val="107000"/>
              </a:lnSpc>
              <a:spcAft>
                <a:spcPct val="0"/>
              </a:spcAft>
            </a:pPr>
            <a:r>
              <a:rPr lang="vi-VN" sz="2800" b="1" dirty="0">
                <a:latin typeface="Arial" panose="020B0604020202020204" pitchFamily="34" charset="0"/>
                <a:ea typeface="Calibri" panose="020F0502020204030204"/>
                <a:cs typeface="Arial" panose="020B0604020202020204" pitchFamily="34" charset="0"/>
              </a:rPr>
              <a:t>C</a:t>
            </a:r>
            <a:r>
              <a:rPr sz="2800" b="1" dirty="0" err="1">
                <a:latin typeface="Arial" panose="020B0604020202020204" pitchFamily="34" charset="0"/>
                <a:ea typeface="Calibri" panose="020F0502020204030204"/>
                <a:cs typeface="Arial" panose="020B0604020202020204" pitchFamily="34" charset="0"/>
              </a:rPr>
              <a:t>hia</a:t>
            </a:r>
            <a:r>
              <a:rPr sz="2800" b="1" dirty="0">
                <a:latin typeface="Arial" panose="020B0604020202020204" pitchFamily="34" charset="0"/>
                <a:ea typeface="Calibri" panose="020F0502020204030204"/>
                <a:cs typeface="Arial" panose="020B0604020202020204" pitchFamily="34" charset="0"/>
              </a:rPr>
              <a:t> </a:t>
            </a:r>
            <a:r>
              <a:rPr lang="vi-VN" sz="2800" b="1" dirty="0">
                <a:latin typeface="Arial" panose="020B0604020202020204" pitchFamily="34" charset="0"/>
                <a:ea typeface="Calibri" panose="020F0502020204030204"/>
                <a:cs typeface="Arial" panose="020B0604020202020204" pitchFamily="34" charset="0"/>
              </a:rPr>
              <a:t>lớp </a:t>
            </a:r>
            <a:r>
              <a:rPr sz="2800" b="1" dirty="0" err="1">
                <a:latin typeface="Arial" panose="020B0604020202020204" pitchFamily="34" charset="0"/>
                <a:ea typeface="Calibri" panose="020F0502020204030204"/>
                <a:cs typeface="Arial" panose="020B0604020202020204" pitchFamily="34" charset="0"/>
              </a:rPr>
              <a:t>thành</a:t>
            </a:r>
            <a:r>
              <a:rPr sz="2800" b="1" dirty="0">
                <a:latin typeface="Arial" panose="020B0604020202020204" pitchFamily="34" charset="0"/>
                <a:ea typeface="Calibri" panose="020F0502020204030204"/>
                <a:cs typeface="Arial" panose="020B0604020202020204" pitchFamily="34" charset="0"/>
              </a:rPr>
              <a:t> 4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để</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tìm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hiểu</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về</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các</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biện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pháp</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bảo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vệ</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thận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hệ</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tiết</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niệu</a:t>
            </a:r>
            <a:r>
              <a:rPr sz="2800" b="1" dirty="0">
                <a:latin typeface="Arial" panose="020B0604020202020204" pitchFamily="34" charset="0"/>
                <a:ea typeface="Calibri" panose="020F0502020204030204"/>
                <a:cs typeface="Arial" panose="020B0604020202020204" pitchFamily="34" charset="0"/>
              </a:rPr>
              <a:t>, HS </a:t>
            </a:r>
            <a:r>
              <a:rPr sz="2800" b="1" dirty="0" err="1">
                <a:latin typeface="Arial" panose="020B0604020202020204" pitchFamily="34" charset="0"/>
                <a:ea typeface="Calibri" panose="020F0502020204030204"/>
                <a:cs typeface="Arial" panose="020B0604020202020204" pitchFamily="34" charset="0"/>
              </a:rPr>
              <a:t>phân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công</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nhiệm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vụ</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và</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tìm</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hiểu</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thông</a:t>
            </a:r>
            <a:r>
              <a:rPr sz="2800" b="1" dirty="0">
                <a:latin typeface="Arial" panose="020B0604020202020204" pitchFamily="34" charset="0"/>
                <a:ea typeface="Calibri" panose="020F0502020204030204"/>
                <a:cs typeface="Arial" panose="020B0604020202020204" pitchFamily="34" charset="0"/>
              </a:rPr>
              <a:t> tin qua SGK, internet </a:t>
            </a:r>
            <a:r>
              <a:rPr sz="2800" b="1" dirty="0" err="1">
                <a:latin typeface="Arial" panose="020B0604020202020204" pitchFamily="34" charset="0"/>
                <a:ea typeface="Calibri" panose="020F0502020204030204"/>
                <a:cs typeface="Arial" panose="020B0604020202020204" pitchFamily="34" charset="0"/>
              </a:rPr>
              <a:t>để</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hoàn</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thành</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bài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báo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cáo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trên</a:t>
            </a:r>
            <a:r>
              <a:rPr sz="2800" b="1" dirty="0">
                <a:latin typeface="Arial" panose="020B0604020202020204" pitchFamily="34" charset="0"/>
                <a:ea typeface="Calibri" panose="020F0502020204030204"/>
                <a:cs typeface="Arial" panose="020B0604020202020204" pitchFamily="34" charset="0"/>
              </a:rPr>
              <a:t> MS </a:t>
            </a:r>
            <a:r>
              <a:rPr sz="2800" b="1" dirty="0" err="1">
                <a:latin typeface="Arial" panose="020B0604020202020204" pitchFamily="34" charset="0"/>
                <a:ea typeface="Calibri" panose="020F0502020204030204"/>
                <a:cs typeface="Arial" panose="020B0604020202020204" pitchFamily="34" charset="0"/>
              </a:rPr>
              <a:t>powepoint</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tại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nhà</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Tại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lớp</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đại</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diện</a:t>
            </a:r>
            <a:r>
              <a:rPr sz="2800" b="1" dirty="0">
                <a:latin typeface="Arial" panose="020B0604020202020204" pitchFamily="34" charset="0"/>
                <a:ea typeface="Calibri" panose="020F0502020204030204"/>
                <a:cs typeface="Arial" panose="020B0604020202020204" pitchFamily="34" charset="0"/>
              </a:rPr>
              <a:t> HS </a:t>
            </a:r>
            <a:r>
              <a:rPr sz="2800" b="1" dirty="0" err="1">
                <a:latin typeface="Arial" panose="020B0604020202020204" pitchFamily="34" charset="0"/>
                <a:ea typeface="Calibri" panose="020F0502020204030204"/>
                <a:cs typeface="Arial" panose="020B0604020202020204" pitchFamily="34" charset="0"/>
              </a:rPr>
              <a:t>báo</a:t>
            </a: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cáo</a:t>
            </a:r>
            <a:r>
              <a:rPr sz="2800" b="1" dirty="0">
                <a:latin typeface="Arial" panose="020B0604020202020204" pitchFamily="34" charset="0"/>
                <a:ea typeface="Calibri" panose="020F0502020204030204"/>
                <a:cs typeface="Arial" panose="020B0604020202020204" pitchFamily="34" charset="0"/>
              </a:rPr>
              <a:t>.</a:t>
            </a: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1: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1</a:t>
            </a:r>
            <a:r>
              <a:rPr lang="vi-VN" sz="2800" b="1" i="1" dirty="0">
                <a:latin typeface="Arial" panose="020B0604020202020204" pitchFamily="34" charset="0"/>
                <a:ea typeface="Calibri" panose="020F0502020204030204"/>
                <a:cs typeface="Arial" panose="020B0604020202020204" pitchFamily="34" charset="0"/>
              </a:rPr>
              <a:t> (Câu 7 SGK)</a:t>
            </a:r>
            <a:endParaRPr sz="2800" b="1" i="1" dirty="0">
              <a:latin typeface="Arial" panose="020B0604020202020204" pitchFamily="34" charset="0"/>
              <a:ea typeface="Calibri" panose="020F0502020204030204"/>
              <a:cs typeface="Arial" panose="020B0604020202020204" pitchFamily="34" charset="0"/>
            </a:endParaRP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2: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2</a:t>
            </a:r>
            <a:r>
              <a:rPr lang="vi-VN" sz="2800" b="1" i="1" dirty="0">
                <a:latin typeface="Arial" panose="020B0604020202020204" pitchFamily="34" charset="0"/>
                <a:ea typeface="Calibri" panose="020F0502020204030204"/>
                <a:cs typeface="Arial" panose="020B0604020202020204" pitchFamily="34" charset="0"/>
              </a:rPr>
              <a:t> (Câu 8 SGK)</a:t>
            </a: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3: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3</a:t>
            </a:r>
            <a:r>
              <a:rPr lang="vi-VN" sz="2800" b="1" i="1" dirty="0">
                <a:latin typeface="Arial" panose="020B0604020202020204" pitchFamily="34" charset="0"/>
                <a:ea typeface="Calibri" panose="020F0502020204030204"/>
                <a:cs typeface="Arial" panose="020B0604020202020204" pitchFamily="34" charset="0"/>
              </a:rPr>
              <a:t> </a:t>
            </a:r>
            <a:r>
              <a:rPr lang="vi-VN" sz="2800" b="1" i="1" dirty="0">
                <a:latin typeface="Arial" panose="020B0604020202020204" pitchFamily="34" charset="0"/>
                <a:ea typeface="Calibri" panose="020F0502020204030204"/>
                <a:cs typeface="Arial" panose="020B0604020202020204" pitchFamily="34" charset="0"/>
                <a:sym typeface="+mn-ea"/>
              </a:rPr>
              <a:t>(Câu 9 SGK)</a:t>
            </a:r>
            <a:endParaRPr lang="vi-VN" sz="2800" b="1" i="1" dirty="0">
              <a:latin typeface="Arial" panose="020B0604020202020204" pitchFamily="34" charset="0"/>
              <a:ea typeface="Calibri" panose="020F0502020204030204"/>
              <a:cs typeface="Arial" panose="020B0604020202020204" pitchFamily="34" charset="0"/>
            </a:endParaRPr>
          </a:p>
          <a:p>
            <a:pPr marL="0" indent="180340" algn="just" defTabSz="266700">
              <a:lnSpc>
                <a:spcPct val="107000"/>
              </a:lnSpc>
              <a:spcAft>
                <a:spcPct val="0"/>
              </a:spcAft>
            </a:pPr>
            <a:r>
              <a:rPr sz="2800" b="1" dirty="0">
                <a:latin typeface="Arial" panose="020B0604020202020204" pitchFamily="34" charset="0"/>
                <a:ea typeface="Calibri" panose="020F0502020204030204"/>
                <a:cs typeface="Arial" panose="020B0604020202020204" pitchFamily="34" charset="0"/>
              </a:rPr>
              <a:t>+ </a:t>
            </a:r>
            <a:r>
              <a:rPr sz="2800" b="1" dirty="0" err="1">
                <a:latin typeface="Arial" panose="020B0604020202020204" pitchFamily="34" charset="0"/>
                <a:ea typeface="Calibri" panose="020F0502020204030204"/>
                <a:cs typeface="Arial" panose="020B0604020202020204" pitchFamily="34" charset="0"/>
              </a:rPr>
              <a:t>Nhóm</a:t>
            </a:r>
            <a:r>
              <a:rPr sz="2800" b="1" dirty="0">
                <a:latin typeface="Arial" panose="020B0604020202020204" pitchFamily="34" charset="0"/>
                <a:ea typeface="Calibri" panose="020F0502020204030204"/>
                <a:cs typeface="Arial" panose="020B0604020202020204" pitchFamily="34" charset="0"/>
              </a:rPr>
              <a:t> 4: </a:t>
            </a:r>
            <a:r>
              <a:rPr sz="2800" b="1" i="1" dirty="0" err="1">
                <a:latin typeface="Arial" panose="020B0604020202020204" pitchFamily="34" charset="0"/>
                <a:ea typeface="Calibri" panose="020F0502020204030204"/>
                <a:cs typeface="Arial" panose="020B0604020202020204" pitchFamily="34" charset="0"/>
              </a:rPr>
              <a:t>Tìm</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hiểu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trả</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lời</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câu</a:t>
            </a:r>
            <a:r>
              <a:rPr sz="2800" b="1" i="1" dirty="0">
                <a:latin typeface="Arial" panose="020B0604020202020204" pitchFamily="34" charset="0"/>
                <a:ea typeface="Calibri" panose="020F0502020204030204"/>
                <a:cs typeface="Arial" panose="020B0604020202020204" pitchFamily="34" charset="0"/>
              </a:rPr>
              <a:t> </a:t>
            </a:r>
            <a:r>
              <a:rPr sz="2800" b="1" i="1" dirty="0" err="1">
                <a:latin typeface="Arial" panose="020B0604020202020204" pitchFamily="34" charset="0"/>
                <a:ea typeface="Calibri" panose="020F0502020204030204"/>
                <a:cs typeface="Arial" panose="020B0604020202020204" pitchFamily="34" charset="0"/>
              </a:rPr>
              <a:t>hỏi</a:t>
            </a:r>
            <a:r>
              <a:rPr sz="2800" b="1" i="1" dirty="0">
                <a:latin typeface="Arial" panose="020B0604020202020204" pitchFamily="34" charset="0"/>
                <a:ea typeface="Calibri" panose="020F0502020204030204"/>
                <a:cs typeface="Arial" panose="020B0604020202020204" pitchFamily="34" charset="0"/>
              </a:rPr>
              <a:t> 4</a:t>
            </a:r>
            <a:r>
              <a:rPr lang="vi-VN" sz="2800" b="1" i="1" dirty="0">
                <a:latin typeface="Arial" panose="020B0604020202020204" pitchFamily="34" charset="0"/>
                <a:ea typeface="Calibri" panose="020F0502020204030204"/>
                <a:cs typeface="Arial" panose="020B0604020202020204" pitchFamily="34" charset="0"/>
              </a:rPr>
              <a:t> (Câu hỏi vận dụng cuối bài)</a:t>
            </a:r>
          </a:p>
        </p:txBody>
      </p:sp>
      <p:sp>
        <p:nvSpPr>
          <p:cNvPr id="2" name="Slide Number Placeholder 1"/>
          <p:cNvSpPr>
            <a:spLocks noGrp="1"/>
          </p:cNvSpPr>
          <p:nvPr>
            <p:ph type="sldNum" sz="quarter" idx="12"/>
          </p:nvPr>
        </p:nvSpPr>
        <p:spPr/>
        <p:txBody>
          <a:bodyPr/>
          <a:lstStyle/>
          <a:p>
            <a:fld id="{CC8A4EFB-0D95-4D66-8DB7-7B35D2AA263F}" type="slidenum">
              <a:rPr lang="en-US" smtClean="0"/>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55" y="1066800"/>
            <a:ext cx="8731885" cy="1962785"/>
          </a:xfrm>
        </p:spPr>
        <p:txBody>
          <a:bodyPr>
            <a:normAutofit/>
            <a:scene3d>
              <a:camera prst="orthographicFront"/>
              <a:lightRig rig="threePt" dir="t"/>
            </a:scene3d>
          </a:bodyPr>
          <a:lstStyle/>
          <a:p>
            <a:r>
              <a:rPr lang="vi-VN" altLang="en-US" dirty="0">
                <a:ln w="22225">
                  <a:solidFill>
                    <a:schemeClr val="accent2"/>
                  </a:solidFill>
                  <a:prstDash val="solid"/>
                </a:ln>
                <a:solidFill>
                  <a:schemeClr val="accent2">
                    <a:lumMod val="75000"/>
                  </a:schemeClr>
                </a:solidFill>
                <a:effectLst/>
                <a:latin typeface="Arial" panose="020B0604020202020204" pitchFamily="34" charset="0"/>
                <a:cs typeface="Arial" panose="020B0604020202020204" pitchFamily="34" charset="0"/>
              </a:rPr>
              <a:t>PHẦN BÁO CÁO CỦA HỌC SINH</a:t>
            </a:r>
          </a:p>
        </p:txBody>
      </p:sp>
      <p:sp>
        <p:nvSpPr>
          <p:cNvPr id="3" name="Slide Number Placeholder 2"/>
          <p:cNvSpPr>
            <a:spLocks noGrp="1"/>
          </p:cNvSpPr>
          <p:nvPr>
            <p:ph type="sldNum" sz="quarter" idx="12"/>
          </p:nvPr>
        </p:nvSpPr>
        <p:spPr/>
        <p:txBody>
          <a:bodyPr/>
          <a:lstStyle/>
          <a:p>
            <a:fld id="{CC8A4EFB-0D95-4D66-8DB7-7B35D2AA263F}" type="slidenum">
              <a:rPr lang="en-US" smtClean="0"/>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510"/>
            <a:ext cx="9130030" cy="622300"/>
          </a:xfrm>
          <a:prstGeom prst="rect">
            <a:avLst/>
          </a:prstGeom>
        </p:spPr>
        <p:txBody>
          <a:bodyPr wrap="square">
            <a:spAutoFit/>
          </a:bodyPr>
          <a:lstStyle/>
          <a:p>
            <a:pPr algn="ctr">
              <a:lnSpc>
                <a:spcPct val="115000"/>
              </a:lnSpc>
              <a:spcBef>
                <a:spcPct val="50000"/>
              </a:spcBef>
            </a:pPr>
            <a:r>
              <a:rPr lang="en-US" sz="3000" b="1" dirty="0">
                <a:solidFill>
                  <a:srgbClr val="C00000"/>
                </a:solidFill>
                <a:latin typeface="Arial" panose="020B0604020202020204" pitchFamily="34" charset="0"/>
                <a:cs typeface="Arial" panose="020B0604020202020204" pitchFamily="34" charset="0"/>
              </a:rPr>
              <a:t>III. </a:t>
            </a:r>
            <a:r>
              <a:rPr lang="vi-VN" sz="3000" b="1" dirty="0">
                <a:solidFill>
                  <a:srgbClr val="C00000"/>
                </a:solidFill>
                <a:latin typeface="Arial" panose="020B0604020202020204" pitchFamily="34" charset="0"/>
                <a:cs typeface="Arial" panose="020B0604020202020204" pitchFamily="34" charset="0"/>
              </a:rPr>
              <a:t>BẢO VỆ SỨC KHOẺ THẬN VÀ HỆ BÀI </a:t>
            </a:r>
            <a:r>
              <a:rPr lang="vi-VN" sz="3000" b="1" dirty="0" smtClean="0">
                <a:solidFill>
                  <a:srgbClr val="C00000"/>
                </a:solidFill>
                <a:latin typeface="Arial" panose="020B0604020202020204" pitchFamily="34" charset="0"/>
                <a:cs typeface="Arial" panose="020B0604020202020204" pitchFamily="34" charset="0"/>
              </a:rPr>
              <a:t>T</a:t>
            </a:r>
            <a:r>
              <a:rPr lang="en-GB" sz="3000" b="1" dirty="0" smtClean="0">
                <a:solidFill>
                  <a:srgbClr val="C00000"/>
                </a:solidFill>
                <a:latin typeface="Arial" panose="020B0604020202020204" pitchFamily="34" charset="0"/>
                <a:cs typeface="Arial" panose="020B0604020202020204" pitchFamily="34" charset="0"/>
              </a:rPr>
              <a:t>IẾ</a:t>
            </a:r>
            <a:r>
              <a:rPr lang="vi-VN" sz="3000" b="1" dirty="0" smtClean="0">
                <a:solidFill>
                  <a:srgbClr val="C00000"/>
                </a:solidFill>
                <a:latin typeface="Arial" panose="020B0604020202020204" pitchFamily="34" charset="0"/>
                <a:cs typeface="Arial" panose="020B0604020202020204" pitchFamily="34" charset="0"/>
              </a:rPr>
              <a:t>T</a:t>
            </a:r>
            <a:endParaRPr lang="en-US" sz="3000" b="1"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460" y="685800"/>
            <a:ext cx="5322570" cy="618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 y="1066800"/>
            <a:ext cx="3731260" cy="5487670"/>
          </a:xfrm>
          <a:prstGeom prst="rect">
            <a:avLst/>
          </a:prstGeom>
          <a:solidFill>
            <a:srgbClr val="002060"/>
          </a:solidFill>
        </p:spPr>
        <p:style>
          <a:lnRef idx="0">
            <a:schemeClr val="accent4"/>
          </a:lnRef>
          <a:fillRef idx="3">
            <a:schemeClr val="accent4"/>
          </a:fillRef>
          <a:effectRef idx="3">
            <a:schemeClr val="accent4"/>
          </a:effectRef>
          <a:fontRef idx="minor">
            <a:schemeClr val="lt1"/>
          </a:fontRef>
        </p:style>
        <p:txBody>
          <a:bodyPr wrap="square">
            <a:noAutofit/>
          </a:bodyPr>
          <a:lstStyle/>
          <a:p>
            <a:pPr algn="just" defTabSz="457200">
              <a:lnSpc>
                <a:spcPct val="115000"/>
              </a:lnSpc>
              <a:spcAft>
                <a:spcPts val="1000"/>
              </a:spcAft>
            </a:pPr>
            <a:r>
              <a:rPr lang="en-GB" sz="2400" b="1" dirty="0" smtClean="0">
                <a:solidFill>
                  <a:schemeClr val="bg1"/>
                </a:solidFill>
                <a:latin typeface="Arial" panose="020B0604020202020204" pitchFamily="34" charset="0"/>
                <a:cs typeface="Arial" panose="020B0604020202020204" pitchFamily="34" charset="0"/>
              </a:rPr>
              <a:t>CH1. </a:t>
            </a:r>
            <a:r>
              <a:rPr lang="vi-VN" sz="2400" b="1" dirty="0" smtClean="0">
                <a:solidFill>
                  <a:schemeClr val="bg1"/>
                </a:solidFill>
                <a:latin typeface="Arial" panose="020B0604020202020204" pitchFamily="34" charset="0"/>
                <a:cs typeface="Arial" panose="020B0604020202020204" pitchFamily="34" charset="0"/>
              </a:rPr>
              <a:t>Dựa </a:t>
            </a:r>
            <a:r>
              <a:rPr lang="vi-VN" sz="2400" b="1" dirty="0">
                <a:solidFill>
                  <a:schemeClr val="bg1"/>
                </a:solidFill>
                <a:latin typeface="Arial" panose="020B0604020202020204" pitchFamily="34" charset="0"/>
                <a:cs typeface="Arial" panose="020B0604020202020204" pitchFamily="34" charset="0"/>
              </a:rPr>
              <a:t>vào bảng hãy:</a:t>
            </a:r>
            <a:endParaRPr lang="en-US" sz="2400" b="1" dirty="0">
              <a:solidFill>
                <a:schemeClr val="bg1"/>
              </a:solidFill>
              <a:latin typeface="Arial" panose="020B0604020202020204" pitchFamily="34" charset="0"/>
              <a:cs typeface="Arial" panose="020B0604020202020204" pitchFamily="34" charset="0"/>
            </a:endParaRPr>
          </a:p>
          <a:p>
            <a:pPr algn="just" defTabSz="457200">
              <a:lnSpc>
                <a:spcPct val="115000"/>
              </a:lnSpc>
              <a:spcAft>
                <a:spcPts val="1000"/>
              </a:spcAft>
            </a:pPr>
            <a:r>
              <a:rPr lang="vi-VN" sz="2400" b="1" dirty="0">
                <a:solidFill>
                  <a:schemeClr val="bg1"/>
                </a:solidFill>
                <a:latin typeface="Arial" panose="020B0604020202020204" pitchFamily="34" charset="0"/>
                <a:cs typeface="Arial" panose="020B0604020202020204" pitchFamily="34" charset="0"/>
              </a:rPr>
              <a:t>a</a:t>
            </a:r>
            <a:r>
              <a:rPr lang="en-US" altLang="vi-VN"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Cho biết cách nhận biết các chỉ số xét nghiệm bình thường và không bình thường.</a:t>
            </a:r>
            <a:endParaRPr lang="en-US" sz="2400" b="1" dirty="0">
              <a:solidFill>
                <a:schemeClr val="bg1"/>
              </a:solidFill>
              <a:latin typeface="Arial" panose="020B0604020202020204" pitchFamily="34" charset="0"/>
              <a:cs typeface="Arial" panose="020B0604020202020204" pitchFamily="34" charset="0"/>
            </a:endParaRPr>
          </a:p>
          <a:p>
            <a:pPr algn="just" defTabSz="457200">
              <a:lnSpc>
                <a:spcPct val="115000"/>
              </a:lnSpc>
              <a:spcAft>
                <a:spcPts val="1000"/>
              </a:spcAft>
            </a:pPr>
            <a:r>
              <a:rPr lang="vi-VN" sz="2400" b="1" dirty="0">
                <a:solidFill>
                  <a:schemeClr val="bg1"/>
                </a:solidFill>
                <a:latin typeface="Arial" panose="020B0604020202020204" pitchFamily="34" charset="0"/>
                <a:cs typeface="Arial" panose="020B0604020202020204" pitchFamily="34" charset="0"/>
              </a:rPr>
              <a:t>b</a:t>
            </a:r>
            <a:r>
              <a:rPr lang="en-US" altLang="vi-VN"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Dự đoán người A và B đang gặp phải vấn đề gì về sức khỏe. Giải thích.</a:t>
            </a:r>
            <a:endParaRPr lang="en-US" sz="2400" b="1" dirty="0">
              <a:solidFill>
                <a:schemeClr val="bg1"/>
              </a:solidFill>
              <a:latin typeface="Arial" panose="020B0604020202020204" pitchFamily="34" charset="0"/>
              <a:cs typeface="Arial" panose="020B0604020202020204" pitchFamily="34" charset="0"/>
            </a:endParaRPr>
          </a:p>
          <a:p>
            <a:pPr algn="just" defTabSz="457200">
              <a:lnSpc>
                <a:spcPct val="115000"/>
              </a:lnSpc>
              <a:spcAft>
                <a:spcPts val="1000"/>
              </a:spcAft>
            </a:pPr>
            <a:r>
              <a:rPr lang="vi-VN" sz="2400" b="1" dirty="0">
                <a:solidFill>
                  <a:schemeClr val="bg1"/>
                </a:solidFill>
                <a:latin typeface="Arial" panose="020B0604020202020204" pitchFamily="34" charset="0"/>
                <a:cs typeface="Arial" panose="020B0604020202020204" pitchFamily="34" charset="0"/>
              </a:rPr>
              <a:t>c</a:t>
            </a:r>
            <a:r>
              <a:rPr lang="en-US" altLang="vi-VN"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Đề xuất một số biện pháp giúp họ khắc phục hoặc phòng tránh vấn đề đó.</a:t>
            </a:r>
            <a:endParaRPr lang="en-US" sz="24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 y="152400"/>
            <a:ext cx="9109364" cy="65544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vi-VN" sz="2800" b="1" u="sng"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a:t>
            </a:r>
            <a:r>
              <a:rPr lang="en-US" altLang="vi-VN" sz="2800" b="1" u="sng"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 Cách nhận biết: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Dựa vào </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khoảng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chỉ số bình thường quy định và kết quả xét nghiệm của bệnh nhân có nằm trong khoảng đó hay không</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b</a:t>
            </a:r>
            <a:r>
              <a:rPr lang="en-US" alt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 Dự đoán:</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Người A tăng chỉ số về triglyceride, cholesterol toàn phần và glucose dấn đến có nguy cơ rất cao bị bệnh tim mạch</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Người B tăng chỉ số về urea và creatinie dẫn đến nguy cơ mắc bệnh suy thận </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en-US" alt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 Một số biện pháp:</a:t>
            </a:r>
            <a:endParaRPr lang="en-US" sz="2800" b="1"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Cần có</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 </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hế độ ăn hợp lý</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d</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uy trì cân nặng hợp lý ...</a:t>
            </a:r>
            <a:endPar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Nên tập thể dục thường xuyên: ...</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Không hút thuốc lá, thuốc lào.</a:t>
            </a: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defRPr/>
            </a:pPr>
            <a:r>
              <a:rPr lang="en-US" alt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sym typeface="+mn-ea"/>
              </a:rPr>
              <a:t>Hạn chế uống rượu, bia.</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Khám sức khỏe định kỳ ...</a:t>
            </a:r>
            <a:endParaRPr lang="en-US" sz="28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vi-VN" sz="2800" b="1" dirty="0">
                <a:solidFill>
                  <a:srgbClr val="002060"/>
                </a:solidFill>
                <a:latin typeface="Arial" panose="020B0604020202020204" pitchFamily="34" charset="0"/>
                <a:ea typeface="Times New Roman" panose="02020603050405020304" pitchFamily="18" charset="0"/>
                <a:cs typeface="Arial" panose="020B0604020202020204" pitchFamily="34" charset="0"/>
              </a:rPr>
              <a:t>- Kiểm soát tốt đường huyết</a:t>
            </a:r>
            <a:r>
              <a:rPr lang="vi-VN"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2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CC8A4EFB-0D95-4D66-8DB7-7B35D2AA263F}" type="slidenum">
              <a:rPr lang="en-US" smtClean="0"/>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838200"/>
            <a:ext cx="8731250" cy="953135"/>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smtClean="0">
                <a:ln w="0"/>
                <a:solidFill>
                  <a:schemeClr val="bg1"/>
                </a:solidFill>
                <a:latin typeface="Arial" panose="020B0604020202020204" pitchFamily="34" charset="0"/>
                <a:cs typeface="Arial" panose="020B0604020202020204" pitchFamily="34" charset="0"/>
              </a:rPr>
              <a:t>1. </a:t>
            </a:r>
            <a:r>
              <a:rPr lang="en-US" sz="2800" b="1" dirty="0" err="1" smtClean="0">
                <a:ln w="0"/>
                <a:solidFill>
                  <a:schemeClr val="bg1"/>
                </a:solidFill>
                <a:latin typeface="Arial" panose="020B0604020202020204" pitchFamily="34" charset="0"/>
                <a:cs typeface="Arial" panose="020B0604020202020204" pitchFamily="34" charset="0"/>
              </a:rPr>
              <a:t>Các</a:t>
            </a:r>
            <a:r>
              <a:rPr lang="en-US" sz="2800" b="1" dirty="0" smtClean="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chỉ</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số</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sinh</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hoá</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liên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quan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đến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cân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bằng</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nội</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môi</a:t>
            </a:r>
            <a:endParaRPr lang="en-US" sz="2800" b="1" dirty="0">
              <a:ln w="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16510"/>
            <a:ext cx="9055735" cy="657225"/>
          </a:xfrm>
          <a:prstGeom prst="rect">
            <a:avLst/>
          </a:prstGeom>
        </p:spPr>
        <p:txBody>
          <a:bodyPr wrap="square">
            <a:spAutoFit/>
          </a:bodyPr>
          <a:lstStyle/>
          <a:p>
            <a:pPr algn="ctr">
              <a:lnSpc>
                <a:spcPct val="115000"/>
              </a:lnSpc>
              <a:spcBef>
                <a:spcPct val="50000"/>
              </a:spcBef>
            </a:pPr>
            <a:r>
              <a:rPr lang="en-US" sz="3200" b="1" dirty="0">
                <a:solidFill>
                  <a:srgbClr val="C00000"/>
                </a:solidFill>
                <a:latin typeface="Arial" panose="020B0604020202020204" pitchFamily="34" charset="0"/>
                <a:cs typeface="Arial" panose="020B0604020202020204" pitchFamily="34" charset="0"/>
              </a:rPr>
              <a:t>III. </a:t>
            </a:r>
            <a:r>
              <a:rPr lang="vi-VN" sz="3200" b="1" dirty="0">
                <a:solidFill>
                  <a:srgbClr val="C00000"/>
                </a:solidFill>
                <a:latin typeface="Arial" panose="020B0604020202020204" pitchFamily="34" charset="0"/>
                <a:cs typeface="Arial" panose="020B0604020202020204" pitchFamily="34" charset="0"/>
              </a:rPr>
              <a:t>BẢO VỆ SỨC KHOẺ THẬN VÀ HỆ BÀI </a:t>
            </a:r>
            <a:r>
              <a:rPr lang="vi-VN" sz="3200" b="1" dirty="0" smtClean="0">
                <a:solidFill>
                  <a:srgbClr val="C00000"/>
                </a:solidFill>
                <a:latin typeface="Arial" panose="020B0604020202020204" pitchFamily="34" charset="0"/>
                <a:cs typeface="Arial" panose="020B0604020202020204" pitchFamily="34" charset="0"/>
              </a:rPr>
              <a:t>T</a:t>
            </a:r>
            <a:r>
              <a:rPr lang="en-GB" sz="3200" b="1" dirty="0" smtClean="0">
                <a:solidFill>
                  <a:srgbClr val="C00000"/>
                </a:solidFill>
                <a:latin typeface="Arial" panose="020B0604020202020204" pitchFamily="34" charset="0"/>
                <a:cs typeface="Arial" panose="020B0604020202020204" pitchFamily="34" charset="0"/>
              </a:rPr>
              <a:t>IẾ</a:t>
            </a:r>
            <a:r>
              <a:rPr lang="vi-VN" sz="3200" b="1" dirty="0" smtClean="0">
                <a:solidFill>
                  <a:srgbClr val="C00000"/>
                </a:solidFill>
                <a:latin typeface="Arial" panose="020B0604020202020204" pitchFamily="34" charset="0"/>
                <a:cs typeface="Arial" panose="020B0604020202020204" pitchFamily="34" charset="0"/>
              </a:rPr>
              <a:t>T</a:t>
            </a:r>
            <a:endParaRPr lang="en-US" sz="3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304800" y="2133600"/>
            <a:ext cx="8307070" cy="3138170"/>
          </a:xfrm>
          <a:prstGeom prst="rect">
            <a:avLst/>
          </a:prstGeom>
        </p:spPr>
        <p:txBody>
          <a:bodyPr wrap="square">
            <a:spAutoFit/>
          </a:bodyPr>
          <a:lstStyle/>
          <a:p>
            <a:pPr lvl="0" algn="just" defTabSz="889000">
              <a:lnSpc>
                <a:spcPct val="90000"/>
              </a:lnSpc>
              <a:spcBef>
                <a:spcPct val="0"/>
              </a:spcBef>
              <a:spcAft>
                <a:spcPct val="35000"/>
              </a:spcAft>
            </a:pP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Xét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nghiệm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sinh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Xét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nghiệm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hàm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lượng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các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chất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trong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máu</a:t>
            </a:r>
            <a:r>
              <a:rPr lang="en-US" sz="2800" b="1" dirty="0">
                <a:solidFill>
                  <a:schemeClr val="tx1"/>
                </a:solidFill>
                <a:latin typeface="Arial" panose="020B0604020202020204" pitchFamily="34" charset="0"/>
                <a:cs typeface="Arial" panose="020B0604020202020204" pitchFamily="34" charset="0"/>
              </a:rPr>
              <a:t> → </a:t>
            </a:r>
            <a:r>
              <a:rPr lang="en-US" sz="2800" b="1" dirty="0" err="1">
                <a:solidFill>
                  <a:schemeClr val="tx1"/>
                </a:solidFill>
                <a:latin typeface="Arial" panose="020B0604020202020204" pitchFamily="34" charset="0"/>
                <a:cs typeface="Arial" panose="020B0604020202020204" pitchFamily="34" charset="0"/>
              </a:rPr>
              <a:t>đánh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giá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cơ</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quan</a:t>
            </a:r>
            <a:r>
              <a:rPr lang="en-US" sz="2800" b="1" dirty="0">
                <a:solidFill>
                  <a:schemeClr val="tx1"/>
                </a:solidFill>
                <a:latin typeface="Arial" panose="020B0604020202020204" pitchFamily="34" charset="0"/>
                <a:cs typeface="Arial" panose="020B0604020202020204" pitchFamily="34" charset="0"/>
              </a:rPr>
              <a:t>.</a:t>
            </a:r>
          </a:p>
          <a:p>
            <a:pPr lvl="0" algn="just" defTabSz="889000">
              <a:lnSpc>
                <a:spcPct val="90000"/>
              </a:lnSpc>
              <a:spcBef>
                <a:spcPct val="0"/>
              </a:spcBef>
              <a:spcAft>
                <a:spcPct val="35000"/>
              </a:spcAft>
            </a:pP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Xét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nghiệm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định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kì</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để</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phát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hiện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kịp</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thời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trạng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mất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cân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bằng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nội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môi</a:t>
            </a:r>
            <a:r>
              <a:rPr lang="en-US" sz="2800" b="1" dirty="0">
                <a:solidFill>
                  <a:schemeClr val="tx1"/>
                </a:solidFill>
                <a:latin typeface="Arial" panose="020B0604020202020204" pitchFamily="34" charset="0"/>
                <a:cs typeface="Arial" panose="020B0604020202020204" pitchFamily="34" charset="0"/>
              </a:rPr>
              <a:t>.</a:t>
            </a:r>
          </a:p>
          <a:p>
            <a:pPr lvl="0" algn="just" defTabSz="889000">
              <a:lnSpc>
                <a:spcPct val="90000"/>
              </a:lnSpc>
              <a:spcBef>
                <a:spcPct val="0"/>
              </a:spcBef>
              <a:spcAft>
                <a:spcPct val="35000"/>
              </a:spcAft>
            </a:pP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Đối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chiếu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kết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quả</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của</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bản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thân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với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chỉ</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số</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bình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thường</a:t>
            </a:r>
            <a:r>
              <a:rPr lang="en-US" sz="2800" b="1" dirty="0">
                <a:solidFill>
                  <a:schemeClr val="tx1"/>
                </a:solidFill>
                <a:latin typeface="Arial" panose="020B0604020202020204" pitchFamily="34" charset="0"/>
                <a:cs typeface="Arial" panose="020B0604020202020204" pitchFamily="34" charset="0"/>
              </a:rPr>
              <a:t> → </a:t>
            </a:r>
            <a:r>
              <a:rPr lang="en-US" sz="2800" b="1" dirty="0" err="1">
                <a:solidFill>
                  <a:schemeClr val="tx1"/>
                </a:solidFill>
                <a:latin typeface="Arial" panose="020B0604020202020204" pitchFamily="34" charset="0"/>
                <a:cs typeface="Arial" panose="020B0604020202020204" pitchFamily="34" charset="0"/>
              </a:rPr>
              <a:t>để</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khắc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phục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vấn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đề</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về</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sức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khoẻ</a:t>
            </a:r>
            <a:r>
              <a:rPr lang="en-US" sz="2800" b="1" dirty="0">
                <a:solidFill>
                  <a:schemeClr val="tx1"/>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CC8A4EFB-0D95-4D66-8DB7-7B35D2AA263F}" type="slidenum">
              <a:rPr lang="en-US" smtClean="0"/>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940"/>
            <a:ext cx="9002395" cy="1081405"/>
          </a:xfrm>
          <a:prstGeom prst="rect">
            <a:avLst/>
          </a:prstGeom>
        </p:spPr>
        <p:txBody>
          <a:bodyPr wrap="square">
            <a:spAutoFit/>
          </a:bodyPr>
          <a:lstStyle/>
          <a:p>
            <a:pPr algn="just">
              <a:lnSpc>
                <a:spcPct val="115000"/>
              </a:lnSpc>
              <a:spcAft>
                <a:spcPts val="1000"/>
              </a:spcAft>
            </a:pPr>
            <a:r>
              <a:rPr lang="en-GB" sz="2800" b="1" dirty="0" smtClean="0">
                <a:solidFill>
                  <a:srgbClr val="002060"/>
                </a:solidFill>
                <a:latin typeface="Arial" panose="020B0604020202020204" pitchFamily="34" charset="0"/>
                <a:cs typeface="Arial" panose="020B0604020202020204" pitchFamily="34" charset="0"/>
              </a:rPr>
              <a:t>CH2. </a:t>
            </a:r>
            <a:r>
              <a:rPr lang="vi-VN" sz="2800" b="1" dirty="0" smtClean="0">
                <a:solidFill>
                  <a:srgbClr val="002060"/>
                </a:solidFill>
                <a:latin typeface="Arial" panose="020B0604020202020204" pitchFamily="34" charset="0"/>
                <a:cs typeface="Arial" panose="020B0604020202020204" pitchFamily="34" charset="0"/>
              </a:rPr>
              <a:t>Hãy </a:t>
            </a:r>
            <a:r>
              <a:rPr lang="vi-VN" sz="2800" b="1" dirty="0">
                <a:solidFill>
                  <a:srgbClr val="002060"/>
                </a:solidFill>
                <a:latin typeface="Arial" panose="020B0604020202020204" pitchFamily="34" charset="0"/>
                <a:cs typeface="Arial" panose="020B0604020202020204" pitchFamily="34" charset="0"/>
              </a:rPr>
              <a:t>cho biết biện pháp phòng chống một số bệnh liên quan đến thận và bài </a:t>
            </a:r>
            <a:r>
              <a:rPr lang="vi-VN" sz="2800" b="1" dirty="0"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a:t>
            </a:r>
          </a:p>
        </p:txBody>
      </p:sp>
      <p:graphicFrame>
        <p:nvGraphicFramePr>
          <p:cNvPr id="5" name="Table 4"/>
          <p:cNvGraphicFramePr>
            <a:graphicFrameLocks noGrp="1"/>
          </p:cNvGraphicFramePr>
          <p:nvPr/>
        </p:nvGraphicFramePr>
        <p:xfrm>
          <a:off x="762000" y="1828800"/>
          <a:ext cx="7239000" cy="2590800"/>
        </p:xfrm>
        <a:graphic>
          <a:graphicData uri="http://schemas.openxmlformats.org/drawingml/2006/table">
            <a:tbl>
              <a:tblPr firstRow="1" bandRow="1">
                <a:tableStyleId>{5C22544A-7EE6-4342-B048-85BDC9FD1C3A}</a:tableStyleId>
              </a:tblPr>
              <a:tblGrid>
                <a:gridCol w="3619500"/>
                <a:gridCol w="3619500"/>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2800" b="1" dirty="0" err="1" smtClean="0">
                          <a:latin typeface="Arial" panose="020B0604020202020204" pitchFamily="34" charset="0"/>
                          <a:cs typeface="Arial" panose="020B0604020202020204" pitchFamily="34" charset="0"/>
                        </a:rPr>
                        <a:t>Tên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bệnh</a:t>
                      </a:r>
                      <a:endParaRPr lang="en-US" sz="2800" b="1" dirty="0" smtClean="0">
                        <a:latin typeface="Arial" panose="020B0604020202020204" pitchFamily="34" charset="0"/>
                        <a:cs typeface="Arial" panose="020B0604020202020204"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sz="2800" b="1" dirty="0" err="1" smtClean="0">
                          <a:latin typeface="Arial" panose="020B0604020202020204" pitchFamily="34" charset="0"/>
                          <a:cs typeface="Arial" panose="020B0604020202020204" pitchFamily="34" charset="0"/>
                        </a:rPr>
                        <a:t>Biện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pháp</a:t>
                      </a:r>
                      <a:endParaRPr lang="en-US" sz="2800" b="1" dirty="0" smtClean="0">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dirty="0">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dirty="0">
                        <a:latin typeface="Arial" panose="020B0604020202020204" pitchFamily="34" charset="0"/>
                        <a:cs typeface="Arial" panose="020B0604020202020204" pitchFamily="34" charset="0"/>
                      </a:endParaRPr>
                    </a:p>
                  </a:txBody>
                  <a:tcPr/>
                </a:tc>
              </a:tr>
              <a:tr h="370840">
                <a:tc>
                  <a:txBody>
                    <a:bodyPr/>
                    <a:lstStyle/>
                    <a:p>
                      <a:endParaRPr lang="en-US" sz="2800" b="1" dirty="0">
                        <a:latin typeface="Arial" panose="020B0604020202020204" pitchFamily="34" charset="0"/>
                        <a:cs typeface="Arial" panose="020B0604020202020204" pitchFamily="34" charset="0"/>
                      </a:endParaRPr>
                    </a:p>
                  </a:txBody>
                  <a:tcPr/>
                </a:tc>
                <a:tc>
                  <a:txBody>
                    <a:bodyPr/>
                    <a:lstStyle/>
                    <a:p>
                      <a:endParaRPr lang="en-US" sz="2800" b="1" dirty="0">
                        <a:latin typeface="Arial" panose="020B0604020202020204" pitchFamily="34" charset="0"/>
                        <a:cs typeface="Arial" panose="020B0604020202020204" pitchFamily="34" charset="0"/>
                      </a:endParaRPr>
                    </a:p>
                  </a:txBody>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nvPr>
        </p:nvGraphicFramePr>
        <p:xfrm>
          <a:off x="400050" y="838200"/>
          <a:ext cx="8433435" cy="5340985"/>
        </p:xfrm>
        <a:graphic>
          <a:graphicData uri="http://schemas.openxmlformats.org/drawingml/2006/table">
            <a:tbl>
              <a:tblPr firstRow="1" firstCol="1" bandRow="1"/>
              <a:tblGrid>
                <a:gridCol w="2543175"/>
                <a:gridCol w="5890260"/>
              </a:tblGrid>
              <a:tr h="681355">
                <a:tc>
                  <a:txBody>
                    <a:bodyPr/>
                    <a:lstStyle/>
                    <a:p>
                      <a:pPr algn="ctr">
                        <a:lnSpc>
                          <a:spcPct val="100000"/>
                        </a:lnSpc>
                        <a:spcAft>
                          <a:spcPts val="0"/>
                        </a:spcAft>
                      </a:pPr>
                      <a:r>
                        <a:rPr lang="vi-VN" sz="3200" b="1" dirty="0">
                          <a:solidFill>
                            <a:schemeClr val="bg1"/>
                          </a:solidFill>
                          <a:effectLst/>
                          <a:latin typeface="Arial" panose="020B0604020202020204" pitchFamily="34" charset="0"/>
                          <a:ea typeface="Arial" panose="020B0604020202020204" pitchFamily="34" charset="0"/>
                          <a:cs typeface="Arial" panose="020B0604020202020204" pitchFamily="34" charset="0"/>
                        </a:rPr>
                        <a:t>Tên bệnh</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c>
                  <a:txBody>
                    <a:bodyPr/>
                    <a:lstStyle/>
                    <a:p>
                      <a:pPr algn="ctr">
                        <a:lnSpc>
                          <a:spcPct val="100000"/>
                        </a:lnSpc>
                        <a:spcAft>
                          <a:spcPts val="0"/>
                        </a:spcAft>
                      </a:pPr>
                      <a:r>
                        <a:rPr lang="vi-VN" sz="3200" b="1" dirty="0">
                          <a:solidFill>
                            <a:schemeClr val="bg1"/>
                          </a:solidFill>
                          <a:effectLst/>
                          <a:latin typeface="Arial" panose="020B0604020202020204" pitchFamily="34" charset="0"/>
                          <a:ea typeface="Arial" panose="020B0604020202020204" pitchFamily="34" charset="0"/>
                          <a:cs typeface="Arial" panose="020B0604020202020204" pitchFamily="34" charset="0"/>
                        </a:rPr>
                        <a:t>Biện pháp</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r>
              <a:tr h="4659630">
                <a:tc>
                  <a:txBody>
                    <a:bodyPr/>
                    <a:lstStyle/>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Viêm cầu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Ung thư th</a:t>
                      </a:r>
                      <a:r>
                        <a:rPr lang="en-US" alt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ậ</a:t>
                      </a: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Sỏi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Suy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Viêm thận bể thận cấp</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Bỏ thuốc lá: Cách hữu hiệu để ngăn ngừa suy thận</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Bổ sung đủ nước</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Giảm lượng muối hấp thụ</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Kiểm soát tốt đường huyết.</a:t>
                      </a:r>
                      <a:endParaRPr lang="en-US"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rPr>
                        <a:t>Không lạm dụng thuốc không kê đơn</a:t>
                      </a:r>
                    </a:p>
                  </a:txBody>
                  <a:tcPr marL="47622" marR="47622" marT="47609" marB="47609">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955"/>
            <a:ext cx="8899525" cy="1081405"/>
          </a:xfrm>
          <a:prstGeom prst="rect">
            <a:avLst/>
          </a:prstGeom>
        </p:spPr>
        <p:txBody>
          <a:bodyPr wrap="square">
            <a:spAutoFit/>
          </a:bodyPr>
          <a:lstStyle/>
          <a:p>
            <a:pPr lvl="0" algn="ctr" defTabSz="457200">
              <a:lnSpc>
                <a:spcPct val="115000"/>
              </a:lnSpc>
              <a:spcAft>
                <a:spcPts val="1000"/>
              </a:spcAft>
              <a:defRPr/>
            </a:pPr>
            <a:r>
              <a:rPr lang="en-GB" sz="2800" b="1" dirty="0" smtClean="0">
                <a:solidFill>
                  <a:srgbClr val="002060"/>
                </a:solidFill>
                <a:latin typeface="Arial" panose="020B0604020202020204" pitchFamily="34" charset="0"/>
                <a:cs typeface="Arial" panose="020B0604020202020204" pitchFamily="34" charset="0"/>
              </a:rPr>
              <a:t>CH3. </a:t>
            </a:r>
            <a:r>
              <a:rPr lang="vi-VN" sz="2800" b="1" dirty="0" smtClean="0">
                <a:solidFill>
                  <a:srgbClr val="002060"/>
                </a:solidFill>
                <a:latin typeface="Arial" panose="020B0604020202020204" pitchFamily="34" charset="0"/>
                <a:cs typeface="Arial" panose="020B0604020202020204" pitchFamily="34" charset="0"/>
              </a:rPr>
              <a:t>Hãy </a:t>
            </a:r>
            <a:r>
              <a:rPr lang="vi-VN" sz="2800" b="1" dirty="0">
                <a:solidFill>
                  <a:srgbClr val="002060"/>
                </a:solidFill>
                <a:latin typeface="Arial" panose="020B0604020202020204" pitchFamily="34" charset="0"/>
                <a:cs typeface="Arial" panose="020B0604020202020204" pitchFamily="34" charset="0"/>
              </a:rPr>
              <a:t>kể tên các biện pháp bảo vệ thận bằng cách hoàn thành </a:t>
            </a:r>
            <a:r>
              <a:rPr lang="en-GB" sz="2800" b="1" dirty="0">
                <a:solidFill>
                  <a:srgbClr val="002060"/>
                </a:solidFill>
                <a:latin typeface="Arial" panose="020B0604020202020204" pitchFamily="34" charset="0"/>
                <a:cs typeface="Arial" panose="020B0604020202020204" pitchFamily="34" charset="0"/>
              </a:rPr>
              <a:t>b</a:t>
            </a:r>
            <a:r>
              <a:rPr lang="vi-VN" sz="2800" b="1" dirty="0" smtClean="0">
                <a:solidFill>
                  <a:srgbClr val="002060"/>
                </a:solidFill>
                <a:latin typeface="Arial" panose="020B0604020202020204" pitchFamily="34" charset="0"/>
                <a:cs typeface="Arial" panose="020B0604020202020204" pitchFamily="34" charset="0"/>
              </a:rPr>
              <a:t>ảng</a:t>
            </a:r>
          </a:p>
        </p:txBody>
      </p:sp>
      <p:graphicFrame>
        <p:nvGraphicFramePr>
          <p:cNvPr id="5" name="Table 4"/>
          <p:cNvGraphicFramePr>
            <a:graphicFrameLocks noGrp="1"/>
          </p:cNvGraphicFramePr>
          <p:nvPr>
            <p:custDataLst>
              <p:tags r:id="rId1"/>
            </p:custDataLst>
          </p:nvPr>
        </p:nvGraphicFramePr>
        <p:xfrm>
          <a:off x="0" y="990600"/>
          <a:ext cx="9144000" cy="5821680"/>
        </p:xfrm>
        <a:graphic>
          <a:graphicData uri="http://schemas.openxmlformats.org/drawingml/2006/table">
            <a:tbl>
              <a:tblPr firstRow="1" bandRow="1">
                <a:tableStyleId>{5C22544A-7EE6-4342-B048-85BDC9FD1C3A}</a:tableStyleId>
              </a:tblPr>
              <a:tblGrid>
                <a:gridCol w="3825240"/>
                <a:gridCol w="5318760"/>
              </a:tblGrid>
              <a:tr h="518160">
                <a:tc>
                  <a:txBody>
                    <a:bodyPr/>
                    <a:lstStyle/>
                    <a:p>
                      <a:pPr algn="ctr"/>
                      <a:r>
                        <a:rPr lang="en-GB" sz="2800" dirty="0" err="1" smtClean="0">
                          <a:latin typeface="Arial" panose="020B0604020202020204" pitchFamily="34" charset="0"/>
                          <a:cs typeface="Arial" panose="020B0604020202020204" pitchFamily="34" charset="0"/>
                        </a:rPr>
                        <a:t>Nội</a:t>
                      </a:r>
                      <a:r>
                        <a:rPr lang="en-GB" sz="2800" baseline="0" dirty="0" smtClean="0">
                          <a:latin typeface="Arial" panose="020B0604020202020204" pitchFamily="34" charset="0"/>
                          <a:cs typeface="Arial" panose="020B0604020202020204" pitchFamily="34" charset="0"/>
                        </a:rPr>
                        <a:t> dung</a:t>
                      </a:r>
                      <a:endParaRPr lang="en-GB" sz="2800" dirty="0" smtClean="0">
                        <a:latin typeface="Arial" panose="020B0604020202020204" pitchFamily="34" charset="0"/>
                        <a:cs typeface="Arial" panose="020B0604020202020204" pitchFamily="34" charset="0"/>
                      </a:endParaRPr>
                    </a:p>
                  </a:txBody>
                  <a:tcPr/>
                </a:tc>
                <a:tc>
                  <a:txBody>
                    <a:bodyPr/>
                    <a:lstStyle/>
                    <a:p>
                      <a:pPr algn="ctr"/>
                      <a:r>
                        <a:rPr lang="en-GB" sz="2800" dirty="0" err="1" smtClean="0">
                          <a:latin typeface="Arial" panose="020B0604020202020204" pitchFamily="34" charset="0"/>
                          <a:cs typeface="Arial" panose="020B0604020202020204" pitchFamily="34" charset="0"/>
                        </a:rPr>
                        <a:t>Biện</a:t>
                      </a:r>
                      <a:r>
                        <a:rPr lang="en-GB" sz="2800" baseline="0" dirty="0" smtClean="0">
                          <a:latin typeface="Arial" panose="020B0604020202020204" pitchFamily="34" charset="0"/>
                          <a:cs typeface="Arial" panose="020B0604020202020204" pitchFamily="34" charset="0"/>
                        </a:rPr>
                        <a:t> </a:t>
                      </a:r>
                      <a:r>
                        <a:rPr lang="en-GB" sz="2800" baseline="0" dirty="0" err="1" smtClean="0">
                          <a:latin typeface="Arial" panose="020B0604020202020204" pitchFamily="34" charset="0"/>
                          <a:cs typeface="Arial" panose="020B0604020202020204" pitchFamily="34" charset="0"/>
                        </a:rPr>
                        <a:t>pháp</a:t>
                      </a:r>
                      <a:r>
                        <a:rPr lang="en-GB" sz="2800" baseline="0" dirty="0" smtClean="0">
                          <a:latin typeface="Arial" panose="020B0604020202020204" pitchFamily="34" charset="0"/>
                          <a:cs typeface="Arial" panose="020B0604020202020204" pitchFamily="34" charset="0"/>
                        </a:rPr>
                        <a:t> </a:t>
                      </a:r>
                      <a:r>
                        <a:rPr lang="en-GB" sz="2800" baseline="0" dirty="0" err="1" smtClean="0">
                          <a:latin typeface="Arial" panose="020B0604020202020204" pitchFamily="34" charset="0"/>
                          <a:cs typeface="Arial" panose="020B0604020202020204" pitchFamily="34" charset="0"/>
                        </a:rPr>
                        <a:t>thực</a:t>
                      </a:r>
                      <a:r>
                        <a:rPr lang="en-GB" sz="2800" baseline="0" dirty="0" smtClean="0">
                          <a:latin typeface="Arial" panose="020B0604020202020204" pitchFamily="34" charset="0"/>
                          <a:cs typeface="Arial" panose="020B0604020202020204" pitchFamily="34" charset="0"/>
                        </a:rPr>
                        <a:t> </a:t>
                      </a:r>
                      <a:r>
                        <a:rPr lang="en-GB" sz="2800" baseline="0" dirty="0" err="1" smtClean="0">
                          <a:latin typeface="Arial" panose="020B0604020202020204" pitchFamily="34" charset="0"/>
                          <a:cs typeface="Arial" panose="020B0604020202020204" pitchFamily="34" charset="0"/>
                        </a:rPr>
                        <a:t>hiện</a:t>
                      </a:r>
                      <a:endParaRPr lang="en-GB" sz="2800" dirty="0" smtClean="0">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Giữ</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vệ</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sinh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cơ</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hệ</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bài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tiết</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chế</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độ</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ăn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uống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khoa</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học</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487680">
                <a:tc>
                  <a:txBody>
                    <a:bodyPr/>
                    <a:lstStyle/>
                    <a:p>
                      <a:r>
                        <a:rPr lang="en-US" sz="2600" b="1" dirty="0" err="1">
                          <a:solidFill>
                            <a:srgbClr val="3333CC"/>
                          </a:solidFill>
                          <a:latin typeface="Arial" panose="020B0604020202020204" pitchFamily="34" charset="0"/>
                          <a:cs typeface="Arial" panose="020B0604020202020204" pitchFamily="34" charset="0"/>
                        </a:rPr>
                        <a:t>Cần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uống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đủ</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nước</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1280160">
                <a:tc>
                  <a:txBody>
                    <a:bodyPr/>
                    <a:lstStyle/>
                    <a:p>
                      <a:r>
                        <a:rPr lang="en-US" sz="2600" b="1" dirty="0" err="1" smtClean="0">
                          <a:solidFill>
                            <a:srgbClr val="3333CC"/>
                          </a:solidFill>
                          <a:latin typeface="Arial" panose="020B0604020202020204" pitchFamily="34" charset="0"/>
                          <a:cs typeface="Arial" panose="020B0604020202020204" pitchFamily="34" charset="0"/>
                        </a:rPr>
                        <a:t>Kiểm</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soát</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hàm</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lượng</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đường</a:t>
                      </a:r>
                      <a:r>
                        <a:rPr lang="en-US" sz="2600" b="1" baseline="0" dirty="0" smtClean="0">
                          <a:solidFill>
                            <a:srgbClr val="3333CC"/>
                          </a:solidFill>
                          <a:latin typeface="Arial" panose="020B0604020202020204" pitchFamily="34" charset="0"/>
                          <a:cs typeface="Arial" panose="020B0604020202020204" pitchFamily="34" charset="0"/>
                        </a:rPr>
                        <a:t>, cholesterol </a:t>
                      </a:r>
                      <a:r>
                        <a:rPr lang="en-US" sz="2600" b="1" baseline="0" dirty="0" err="1" smtClean="0">
                          <a:solidFill>
                            <a:srgbClr val="3333CC"/>
                          </a:solidFill>
                          <a:latin typeface="Arial" panose="020B0604020202020204" pitchFamily="34" charset="0"/>
                          <a:cs typeface="Arial" panose="020B0604020202020204" pitchFamily="34" charset="0"/>
                        </a:rPr>
                        <a:t>trong</a:t>
                      </a:r>
                      <a:r>
                        <a:rPr lang="en-US" sz="2600" b="1" baseline="0" dirty="0" smtClean="0">
                          <a:solidFill>
                            <a:srgbClr val="3333CC"/>
                          </a:solidFill>
                          <a:latin typeface="Arial" panose="020B0604020202020204" pitchFamily="34" charset="0"/>
                          <a:cs typeface="Arial" panose="020B0604020202020204" pitchFamily="34" charset="0"/>
                        </a:rPr>
                        <a:t> </a:t>
                      </a:r>
                      <a:r>
                        <a:rPr lang="en-US" sz="2600" b="1" baseline="0" dirty="0" err="1" smtClean="0">
                          <a:solidFill>
                            <a:srgbClr val="3333CC"/>
                          </a:solidFill>
                          <a:latin typeface="Arial" panose="020B0604020202020204" pitchFamily="34" charset="0"/>
                          <a:cs typeface="Arial" panose="020B0604020202020204" pitchFamily="34" charset="0"/>
                        </a:rPr>
                        <a:t>máu</a:t>
                      </a:r>
                      <a:endParaRPr lang="en-US" sz="2600" b="1" dirty="0" smtClean="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rượu</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bia</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r>
              <a:tr h="883920">
                <a:tc>
                  <a:txBody>
                    <a:bodyPr/>
                    <a:lstStyle/>
                    <a:p>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lạm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các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loại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thuốc</a:t>
                      </a:r>
                      <a:endParaRPr lang="en-US" sz="2600" b="1" dirty="0">
                        <a:solidFill>
                          <a:srgbClr val="3333CC"/>
                        </a:solidFill>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solidFill>
                  <a:prstClr val="black">
                    <a:tint val="75000"/>
                  </a:prstClr>
                </a:solidFill>
              </a:rPr>
              <a:t>48</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nvPr>
        </p:nvGraphicFramePr>
        <p:xfrm>
          <a:off x="0" y="76200"/>
          <a:ext cx="9164955" cy="6595795"/>
        </p:xfrm>
        <a:graphic>
          <a:graphicData uri="http://schemas.openxmlformats.org/drawingml/2006/table">
            <a:tbl>
              <a:tblPr firstRow="1" firstCol="1" bandRow="1"/>
              <a:tblGrid>
                <a:gridCol w="2787650"/>
                <a:gridCol w="6377305"/>
              </a:tblGrid>
              <a:tr h="521970">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Nội dung</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c>
                  <a:txBody>
                    <a:bodyPr/>
                    <a:lstStyle/>
                    <a:p>
                      <a:pPr algn="ctr">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Biện pháp thực hiện</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00000"/>
                    </a:solidFill>
                  </a:tcPr>
                </a:tc>
              </a:tr>
              <a:tr h="998855">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Giữ vệ sinh cơ thể</a:t>
                      </a:r>
                      <a:r>
                        <a:rPr lang="en-US" alt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 hệ bài tiết</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dirty="0">
                          <a:solidFill>
                            <a:srgbClr val="3333CC"/>
                          </a:solidFill>
                          <a:effectLst/>
                          <a:latin typeface="Arial" panose="020B0604020202020204" pitchFamily="34" charset="0"/>
                          <a:ea typeface="Arial" panose="020B0604020202020204" pitchFamily="34" charset="0"/>
                          <a:cs typeface="Arial" panose="020B0604020202020204" pitchFamily="34" charset="0"/>
                        </a:rPr>
                        <a:t>Giữ gìn quần áo, vệ sinh cá nhân sạch sẽ</a:t>
                      </a:r>
                      <a:endParaRPr lang="en-US" sz="2800"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137541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Có chế độ ăn uống khoa học</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Không ăn thức ăn thừa, ôi </a:t>
                      </a:r>
                      <a:r>
                        <a:rPr lang="vi-VN" sz="2800" b="1" dirty="0" smtClean="0">
                          <a:solidFill>
                            <a:srgbClr val="3333CC"/>
                          </a:solidFill>
                          <a:effectLst/>
                          <a:latin typeface="Arial" panose="020B0604020202020204" pitchFamily="34" charset="0"/>
                          <a:ea typeface="Arial" panose="020B0604020202020204" pitchFamily="34" charset="0"/>
                          <a:cs typeface="Arial" panose="020B0604020202020204" pitchFamily="34" charset="0"/>
                        </a:rPr>
                        <a:t>thi</a:t>
                      </a:r>
                      <a:r>
                        <a:rPr lang="en-GB" sz="2800" b="1" dirty="0" smtClean="0">
                          <a:solidFill>
                            <a:srgbClr val="3333CC"/>
                          </a:solidFill>
                          <a:effectLst/>
                          <a:latin typeface="Arial" panose="020B0604020202020204" pitchFamily="34" charset="0"/>
                          <a:ea typeface="Arial" panose="020B0604020202020204" pitchFamily="34" charset="0"/>
                          <a:cs typeface="Arial" panose="020B0604020202020204" pitchFamily="34" charset="0"/>
                        </a:rPr>
                        <a:t>u</a:t>
                      </a:r>
                      <a:r>
                        <a:rPr lang="vi-VN" sz="2800" b="1" dirty="0" smtClean="0">
                          <a:solidFill>
                            <a:srgbClr val="3333CC"/>
                          </a:solidFill>
                          <a:effectLst/>
                          <a:latin typeface="Arial" panose="020B0604020202020204" pitchFamily="34" charset="0"/>
                          <a:ea typeface="Arial" panose="020B0604020202020204" pitchFamily="34" charset="0"/>
                          <a:cs typeface="Arial" panose="020B0604020202020204" pitchFamily="34" charset="0"/>
                        </a:rPr>
                        <a:t> </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hoặc bị nhiễm độc</a:t>
                      </a:r>
                      <a:r>
                        <a:rPr lang="en-US" alt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 </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Không ăn quá nhiều protein quá mặn hoặc quá chua</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94869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Cần uống đủ nước</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Uống đủ khoảng 2L nước mỗi ngày</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180213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Kiểm soát hàm lượng đường, cholesterol,… trong máu</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Ăn thực phẩm tốt cho tim</a:t>
                      </a:r>
                      <a:r>
                        <a:rPr lang="en-US" alt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sym typeface="+mn-ea"/>
                        </a:rPr>
                        <a:t>Bỏ thuốc lá</a:t>
                      </a:r>
                      <a:r>
                        <a:rPr lang="en-US" alt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sym typeface="+mn-ea"/>
                        </a:rPr>
                        <a:t>.</a:t>
                      </a: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Tập thể dục hàng ngày và tăng cường các hoạt động thể chất</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00000"/>
                        </a:lnSpc>
                        <a:spcAft>
                          <a:spcPts val="0"/>
                        </a:spcAft>
                      </a:pP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948690">
                <a:tc>
                  <a:txBody>
                    <a:bodyPr/>
                    <a:lstStyle/>
                    <a:p>
                      <a:pPr algn="just">
                        <a:lnSpc>
                          <a:spcPct val="100000"/>
                        </a:lnSpc>
                        <a:spcAft>
                          <a:spcPts val="0"/>
                        </a:spcAft>
                      </a:pPr>
                      <a:r>
                        <a:rPr lang="vi-VN" sz="2800" b="1" dirty="0">
                          <a:solidFill>
                            <a:schemeClr val="bg1"/>
                          </a:solidFill>
                          <a:effectLst/>
                          <a:latin typeface="Arial" panose="020B0604020202020204" pitchFamily="34" charset="0"/>
                          <a:ea typeface="Arial" panose="020B0604020202020204" pitchFamily="34" charset="0"/>
                          <a:cs typeface="Arial" panose="020B0604020202020204" pitchFamily="34" charset="0"/>
                        </a:rPr>
                        <a:t>Không sử dụng rượu, bia</a:t>
                      </a: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2060"/>
                    </a:solidFill>
                  </a:tcPr>
                </a:tc>
                <a:tc>
                  <a:txBody>
                    <a:bodyPr/>
                    <a:lstStyle/>
                    <a:p>
                      <a:pPr algn="just">
                        <a:lnSpc>
                          <a:spcPct val="100000"/>
                        </a:lnSpc>
                        <a:spcAft>
                          <a:spcPts val="0"/>
                        </a:spcAft>
                      </a:pPr>
                      <a:r>
                        <a:rPr lang="vi-VN" sz="2800" b="1" dirty="0">
                          <a:solidFill>
                            <a:srgbClr val="3333CC"/>
                          </a:solidFill>
                          <a:effectLst/>
                          <a:latin typeface="Arial" panose="020B0604020202020204" pitchFamily="34" charset="0"/>
                          <a:ea typeface="Arial" panose="020B0604020202020204" pitchFamily="34" charset="0"/>
                          <a:cs typeface="Arial" panose="020B0604020202020204" pitchFamily="34" charset="0"/>
                        </a:rPr>
                        <a:t>Hạn chế uống rượu bia, chất có cồn </a:t>
                      </a:r>
                      <a:endParaRPr lang="en-US" sz="2800" b="1" dirty="0">
                        <a:solidFill>
                          <a:srgbClr val="3333CC"/>
                        </a:solidFill>
                        <a:effectLst/>
                        <a:latin typeface="Arial" panose="020B0604020202020204" pitchFamily="34" charset="0"/>
                        <a:ea typeface="Arial" panose="020B0604020202020204" pitchFamily="34" charset="0"/>
                        <a:cs typeface="Arial" panose="020B0604020202020204" pitchFamily="34" charset="0"/>
                      </a:endParaRPr>
                    </a:p>
                  </a:txBody>
                  <a:tcPr marL="47622" marR="47622" marT="47630" marB="4763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
        <p:nvSpPr>
          <p:cNvPr id="2" name="Slide Number Placeholder 1"/>
          <p:cNvSpPr>
            <a:spLocks noGrp="1"/>
          </p:cNvSpPr>
          <p:nvPr>
            <p:ph type="sldNum" sz="quarter" idx="12"/>
          </p:nvPr>
        </p:nvSpPr>
        <p:spPr/>
        <p:txBody>
          <a:bodyPr/>
          <a:lstStyle/>
          <a:p>
            <a:fld id="{CC8A4EFB-0D95-4D66-8DB7-7B35D2AA263F}" type="slidenum">
              <a:rPr lang="en-US" smtClean="0"/>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14400"/>
            <a:ext cx="8185150" cy="953135"/>
          </a:xfrm>
          <a:prstGeom prst="rect">
            <a:avLst/>
          </a:prstGeom>
        </p:spPr>
        <p:txBody>
          <a:bodyPr wrap="square">
            <a:spAutoFit/>
          </a:bodyPr>
          <a:lstStyle/>
          <a:p>
            <a:pPr lvl="0" algn="just" defTabSz="457200">
              <a:defRPr/>
            </a:pPr>
            <a:r>
              <a:rPr lang="en-US" sz="2800" b="1" dirty="0" smtClean="0">
                <a:solidFill>
                  <a:srgbClr val="002060"/>
                </a:solidFill>
                <a:latin typeface="Arial" panose="020B0604020202020204" pitchFamily="34" charset="0"/>
                <a:cs typeface="Arial" panose="020B0604020202020204" pitchFamily="34" charset="0"/>
              </a:rPr>
              <a:t>1.2. </a:t>
            </a:r>
            <a:r>
              <a:rPr lang="vi-VN" sz="2800" b="1" dirty="0">
                <a:solidFill>
                  <a:srgbClr val="002060"/>
                </a:solidFill>
                <a:latin typeface="Arial" panose="020B0604020202020204" pitchFamily="34" charset="0"/>
                <a:cs typeface="Arial" panose="020B0604020202020204" pitchFamily="34" charset="0"/>
              </a:rPr>
              <a:t>Hãy kể tên các sản phẩm thải của cơ thể và tên cơ quan chủ yếu bài tiết chất </a:t>
            </a:r>
            <a:r>
              <a:rPr lang="vi-VN" sz="2800" b="1" dirty="0" smtClean="0">
                <a:solidFill>
                  <a:srgbClr val="002060"/>
                </a:solidFill>
                <a:latin typeface="Arial" panose="020B0604020202020204" pitchFamily="34" charset="0"/>
                <a:cs typeface="Arial" panose="020B0604020202020204" pitchFamily="34" charset="0"/>
              </a:rPr>
              <a:t>đó:</a:t>
            </a:r>
          </a:p>
        </p:txBody>
      </p:sp>
      <p:sp>
        <p:nvSpPr>
          <p:cNvPr id="3" name="Rectangle 2"/>
          <p:cNvSpPr/>
          <p:nvPr/>
        </p:nvSpPr>
        <p:spPr>
          <a:xfrm>
            <a:off x="162097" y="189315"/>
            <a:ext cx="2215515" cy="5835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spcBef>
                <a:spcPct val="50000"/>
              </a:spcBef>
            </a:pPr>
            <a:r>
              <a:rPr lang="en-US" altLang="en-US" sz="3200" b="1" dirty="0">
                <a:solidFill>
                  <a:schemeClr val="bg1"/>
                </a:solidFill>
                <a:latin typeface="Arial" panose="020B0604020202020204" pitchFamily="34" charset="0"/>
                <a:cs typeface="Arial" panose="020B0604020202020204" pitchFamily="34" charset="0"/>
              </a:rPr>
              <a:t>I. BÀI TIẾT</a:t>
            </a:r>
          </a:p>
        </p:txBody>
      </p:sp>
      <p:graphicFrame>
        <p:nvGraphicFramePr>
          <p:cNvPr id="4" name="Table 3"/>
          <p:cNvGraphicFramePr>
            <a:graphicFrameLocks noGrp="1"/>
          </p:cNvGraphicFramePr>
          <p:nvPr/>
        </p:nvGraphicFramePr>
        <p:xfrm>
          <a:off x="1218911" y="2362200"/>
          <a:ext cx="6781800" cy="3143250"/>
        </p:xfrm>
        <a:graphic>
          <a:graphicData uri="http://schemas.openxmlformats.org/drawingml/2006/table">
            <a:tbl>
              <a:tblPr firstRow="1" firstCol="1" bandRow="1">
                <a:tableStyleId>{5C22544A-7EE6-4342-B048-85BDC9FD1C3A}</a:tableStyleId>
              </a:tblPr>
              <a:tblGrid>
                <a:gridCol w="3200400"/>
                <a:gridCol w="3581400"/>
              </a:tblGrid>
              <a:tr h="62865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Sản phẩm thải</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Cơ quan bài tiết</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endParaRPr lang="vi-VN"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0" kern="1200" dirty="0">
                          <a:solidFill>
                            <a:srgbClr val="0070C0"/>
                          </a:solidFill>
                          <a:effectLst/>
                          <a:latin typeface="Times New Roman" panose="02020603050405020304" pitchFamily="18" charset="0"/>
                          <a:ea typeface="+mn-ea"/>
                          <a:cs typeface="Times New Roman" panose="02020603050405020304" pitchFamily="18" charset="0"/>
                        </a:rPr>
                        <a:t> </a:t>
                      </a:r>
                      <a:endParaRPr lang="en-US"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endParaRPr lang="vi-VN"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endParaRPr lang="en-US" sz="2800" b="0" kern="1200" dirty="0">
                        <a:solidFill>
                          <a:srgbClr val="0070C0"/>
                        </a:solidFill>
                        <a:effectLst/>
                        <a:latin typeface="Times New Roman" panose="02020603050405020304" pitchFamily="18" charset="0"/>
                        <a:ea typeface="+mn-ea"/>
                        <a:cs typeface="Times New Roman" panose="02020603050405020304" pitchFamily="18" charset="0"/>
                      </a:endParaRP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
        <p:nvSpPr>
          <p:cNvPr id="6"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217025" cy="953135"/>
          </a:xfrm>
          <a:prstGeom prst="rect">
            <a:avLst/>
          </a:prstGeom>
          <a:solidFill>
            <a:srgbClr val="002060"/>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800" b="1" dirty="0" smtClean="0">
                <a:ln w="0"/>
                <a:solidFill>
                  <a:schemeClr val="bg1"/>
                </a:solidFill>
                <a:latin typeface="Arial" panose="020B0604020202020204" pitchFamily="34" charset="0"/>
                <a:cs typeface="Arial" panose="020B0604020202020204" pitchFamily="34" charset="0"/>
              </a:rPr>
              <a:t>2. </a:t>
            </a:r>
            <a:r>
              <a:rPr lang="en-US" sz="2800" b="1" dirty="0" err="1" smtClean="0">
                <a:ln w="0"/>
                <a:solidFill>
                  <a:schemeClr val="bg1"/>
                </a:solidFill>
                <a:latin typeface="Arial" panose="020B0604020202020204" pitchFamily="34" charset="0"/>
                <a:cs typeface="Arial" panose="020B0604020202020204" pitchFamily="34" charset="0"/>
              </a:rPr>
              <a:t>Phòng</a:t>
            </a:r>
            <a:r>
              <a:rPr lang="en-US" sz="2800" b="1" dirty="0" smtClean="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chống</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một</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số</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bệnh</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liên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quan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đến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thận</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và</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bài</a:t>
            </a:r>
            <a:r>
              <a:rPr lang="en-US" sz="2800" b="1" dirty="0">
                <a:ln w="0"/>
                <a:solidFill>
                  <a:schemeClr val="bg1"/>
                </a:solidFill>
                <a:latin typeface="Arial" panose="020B0604020202020204" pitchFamily="34" charset="0"/>
                <a:cs typeface="Arial" panose="020B0604020202020204" pitchFamily="34" charset="0"/>
              </a:rPr>
              <a:t> </a:t>
            </a:r>
            <a:r>
              <a:rPr lang="en-US" sz="2800" b="1" dirty="0" err="1">
                <a:ln w="0"/>
                <a:solidFill>
                  <a:schemeClr val="bg1"/>
                </a:solidFill>
                <a:latin typeface="Arial" panose="020B0604020202020204" pitchFamily="34" charset="0"/>
                <a:cs typeface="Arial" panose="020B0604020202020204" pitchFamily="34" charset="0"/>
              </a:rPr>
              <a:t>tiết</a:t>
            </a:r>
            <a:endParaRPr lang="en-US" sz="2800" b="1" dirty="0">
              <a:ln w="0"/>
              <a:solidFill>
                <a:schemeClr val="bg1"/>
              </a:solidFill>
              <a:latin typeface="Arial" panose="020B0604020202020204" pitchFamily="34" charset="0"/>
              <a:cs typeface="Arial" panose="020B0604020202020204" pitchFamily="34" charset="0"/>
            </a:endParaRPr>
          </a:p>
        </p:txBody>
      </p:sp>
      <p:sp>
        <p:nvSpPr>
          <p:cNvPr id="7" name="Snip Diagonal Corner Rectangle 6"/>
          <p:cNvSpPr/>
          <p:nvPr/>
        </p:nvSpPr>
        <p:spPr>
          <a:xfrm>
            <a:off x="0" y="2746375"/>
            <a:ext cx="2442845" cy="4132580"/>
          </a:xfrm>
          <a:prstGeom prst="snip2Diag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GB" sz="2800" b="1" dirty="0" smtClean="0">
                <a:latin typeface="Arial" panose="020B0604020202020204" pitchFamily="34" charset="0"/>
                <a:cs typeface="Arial" panose="020B0604020202020204" pitchFamily="34" charset="0"/>
              </a:rPr>
              <a:t>V</a:t>
            </a:r>
            <a:r>
              <a:rPr lang="vi-VN" sz="2800" b="1" dirty="0" smtClean="0">
                <a:latin typeface="Arial" panose="020B0604020202020204" pitchFamily="34" charset="0"/>
                <a:cs typeface="Arial" panose="020B0604020202020204" pitchFamily="34" charset="0"/>
              </a:rPr>
              <a:t>iêm c</a:t>
            </a:r>
            <a:r>
              <a:rPr lang="en-GB" sz="2800" b="1" dirty="0" smtClean="0">
                <a:latin typeface="Arial" panose="020B0604020202020204" pitchFamily="34" charset="0"/>
                <a:cs typeface="Arial" panose="020B0604020202020204" pitchFamily="34" charset="0"/>
              </a:rPr>
              <a:t>ầ</a:t>
            </a:r>
            <a:r>
              <a:rPr lang="vi-VN" sz="2800" b="1" dirty="0" smtClean="0">
                <a:latin typeface="Arial" panose="020B0604020202020204" pitchFamily="34" charset="0"/>
                <a:cs typeface="Arial" panose="020B0604020202020204" pitchFamily="34" charset="0"/>
              </a:rPr>
              <a:t>u </a:t>
            </a:r>
            <a:r>
              <a:rPr lang="vi-VN" sz="2800" b="1" dirty="0">
                <a:latin typeface="Arial" panose="020B0604020202020204" pitchFamily="34" charset="0"/>
                <a:cs typeface="Arial" panose="020B0604020202020204" pitchFamily="34" charset="0"/>
              </a:rPr>
              <a:t>thận, viêm ống thận, suy thận, sỏi thận, hội chứng thận hư, ung </a:t>
            </a:r>
            <a:r>
              <a:rPr lang="vi-VN" sz="2800" b="1" dirty="0" smtClean="0">
                <a:latin typeface="Arial" panose="020B0604020202020204" pitchFamily="34" charset="0"/>
                <a:cs typeface="Arial" panose="020B0604020202020204" pitchFamily="34" charset="0"/>
              </a:rPr>
              <a:t>thư</a:t>
            </a:r>
            <a:r>
              <a:rPr lang="en-GB" sz="2800" b="1" dirty="0" smtClean="0">
                <a:latin typeface="Arial" panose="020B0604020202020204" pitchFamily="34" charset="0"/>
                <a:cs typeface="Arial" panose="020B0604020202020204" pitchFamily="34" charset="0"/>
              </a:rPr>
              <a:t> </a:t>
            </a:r>
            <a:r>
              <a:rPr lang="vi-VN" sz="2800" b="1" dirty="0" smtClean="0">
                <a:latin typeface="Arial" panose="020B0604020202020204" pitchFamily="34" charset="0"/>
                <a:cs typeface="Arial" panose="020B0604020202020204" pitchFamily="34" charset="0"/>
              </a:rPr>
              <a:t>thận</a:t>
            </a:r>
            <a:r>
              <a:rPr lang="vi-VN"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8" name="Snip Diagonal Corner Rectangle 7"/>
          <p:cNvSpPr/>
          <p:nvPr/>
        </p:nvSpPr>
        <p:spPr>
          <a:xfrm>
            <a:off x="2667000" y="2743202"/>
            <a:ext cx="6477000" cy="4142509"/>
          </a:xfrm>
          <a:prstGeom prst="snip2DiagRect">
            <a:avLst/>
          </a:prstGeom>
        </p:spPr>
        <p:style>
          <a:lnRef idx="0">
            <a:schemeClr val="accent6"/>
          </a:lnRef>
          <a:fillRef idx="3">
            <a:schemeClr val="accent6"/>
          </a:fillRef>
          <a:effectRef idx="3">
            <a:schemeClr val="accent6"/>
          </a:effectRef>
          <a:fontRef idx="minor">
            <a:schemeClr val="lt1"/>
          </a:fontRef>
        </p:style>
        <p:txBody>
          <a:bodyPr rtlCol="0" anchor="ctr"/>
          <a:lstStyle/>
          <a:p>
            <a:pPr>
              <a:buFontTx/>
              <a:buChar char="-"/>
            </a:pP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a:t>
            </a:r>
          </a:p>
          <a:p>
            <a:pPr>
              <a:buFontTx/>
              <a:buChar char="-"/>
            </a:pPr>
            <a:r>
              <a:rPr lang="en-US" sz="2800" b="1" dirty="0" err="1">
                <a:latin typeface="Arial" panose="020B0604020202020204" pitchFamily="34" charset="0"/>
                <a:cs typeface="Arial" panose="020B0604020202020204" pitchFamily="34" charset="0"/>
              </a:rPr>
              <a:t>Chế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hợp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quá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mặn</a:t>
            </a:r>
            <a:r>
              <a:rPr lang="en-US" sz="2800" b="1" dirty="0">
                <a:latin typeface="Arial" panose="020B0604020202020204" pitchFamily="34" charset="0"/>
                <a:cs typeface="Arial" panose="020B0604020202020204" pitchFamily="34" charset="0"/>
              </a:rPr>
              <a:t>.</a:t>
            </a:r>
          </a:p>
          <a:p>
            <a:pPr>
              <a:buFontTx/>
              <a:buChar char="-"/>
            </a:pPr>
            <a:r>
              <a:rPr lang="en-US" sz="2800" b="1" dirty="0" err="1">
                <a:latin typeface="Arial" panose="020B0604020202020204" pitchFamily="34" charset="0"/>
                <a:cs typeface="Arial" panose="020B0604020202020204" pitchFamily="34" charset="0"/>
              </a:rPr>
              <a:t>Uống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đủ</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smtClean="0">
                <a:latin typeface="Arial" panose="020B0604020202020204" pitchFamily="34" charset="0"/>
                <a:cs typeface="Arial" panose="020B0604020202020204" pitchFamily="34" charset="0"/>
              </a:rPr>
              <a:t>.</a:t>
            </a:r>
          </a:p>
          <a:p>
            <a:pPr>
              <a:buFontTx/>
              <a:buChar char="-"/>
            </a:pPr>
            <a:r>
              <a:rPr lang="vi-VN" sz="2800" b="1" dirty="0">
                <a:solidFill>
                  <a:schemeClr val="bg1"/>
                </a:solidFill>
                <a:latin typeface="Arial" panose="020B0604020202020204" pitchFamily="34" charset="0"/>
                <a:ea typeface="Arial" panose="020B0604020202020204" pitchFamily="34" charset="0"/>
                <a:cs typeface="Arial" panose="020B0604020202020204" pitchFamily="34" charset="0"/>
              </a:rPr>
              <a:t>Kiểm soát hàm lượng đường, cholesterol,… trong máu</a:t>
            </a:r>
            <a:endParaRPr lang="en-US" sz="2800" b="1" dirty="0">
              <a:solidFill>
                <a:schemeClr val="bg1"/>
              </a:solidFill>
              <a:latin typeface="Arial" panose="020B0604020202020204" pitchFamily="34" charset="0"/>
              <a:ea typeface="Arial" panose="020B0604020202020204" pitchFamily="34" charset="0"/>
              <a:cs typeface="Arial" panose="020B0604020202020204" pitchFamily="34" charset="0"/>
            </a:endParaRPr>
          </a:p>
          <a:p>
            <a:pPr>
              <a:buFontTx/>
              <a:buChar char="-"/>
            </a:pPr>
            <a:r>
              <a:rPr lang="en-US" sz="2800" b="1" dirty="0" err="1" smtClean="0">
                <a:latin typeface="Arial" panose="020B0604020202020204" pitchFamily="34" charset="0"/>
                <a:cs typeface="Arial" panose="020B0604020202020204" pitchFamily="34" charset="0"/>
              </a:rPr>
              <a:t>Không</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uống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rượu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bia</a:t>
            </a:r>
            <a:r>
              <a:rPr lang="en-US" sz="2800" b="1" dirty="0">
                <a:latin typeface="Arial" panose="020B0604020202020204" pitchFamily="34" charset="0"/>
                <a:cs typeface="Arial" panose="020B0604020202020204" pitchFamily="34" charset="0"/>
              </a:rPr>
              <a:t>.</a:t>
            </a:r>
          </a:p>
          <a:p>
            <a:pPr>
              <a:buFontTx/>
              <a:buChar char="-"/>
            </a:pP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lạm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thuốc</a:t>
            </a:r>
            <a:r>
              <a:rPr lang="en-US" sz="2800" b="1" dirty="0">
                <a:latin typeface="Arial" panose="020B0604020202020204" pitchFamily="34" charset="0"/>
                <a:cs typeface="Arial" panose="020B0604020202020204" pitchFamily="34" charset="0"/>
              </a:rPr>
              <a:t>.</a:t>
            </a:r>
          </a:p>
        </p:txBody>
      </p:sp>
      <p:sp>
        <p:nvSpPr>
          <p:cNvPr id="9" name="Right Arrow 8"/>
          <p:cNvSpPr/>
          <p:nvPr/>
        </p:nvSpPr>
        <p:spPr>
          <a:xfrm>
            <a:off x="4267144" y="1285611"/>
            <a:ext cx="8382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Sequential Access Storage 9"/>
          <p:cNvSpPr/>
          <p:nvPr/>
        </p:nvSpPr>
        <p:spPr>
          <a:xfrm>
            <a:off x="13970" y="999490"/>
            <a:ext cx="3909060" cy="1524000"/>
          </a:xfrm>
          <a:prstGeom prst="flowChartMagnetic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800" b="1" dirty="0" smtClean="0">
                <a:latin typeface="Arial" panose="020B0604020202020204" pitchFamily="34" charset="0"/>
                <a:cs typeface="Arial" panose="020B0604020202020204" pitchFamily="34" charset="0"/>
              </a:rPr>
              <a:t>M</a:t>
            </a:r>
            <a:r>
              <a:rPr lang="vi-VN" sz="2800" b="1" dirty="0" smtClean="0">
                <a:latin typeface="Arial" panose="020B0604020202020204" pitchFamily="34" charset="0"/>
                <a:cs typeface="Arial" panose="020B0604020202020204" pitchFamily="34" charset="0"/>
              </a:rPr>
              <a:t>ột </a:t>
            </a:r>
            <a:r>
              <a:rPr lang="vi-VN" sz="2800" b="1" dirty="0">
                <a:latin typeface="Arial" panose="020B0604020202020204" pitchFamily="34" charset="0"/>
                <a:cs typeface="Arial" panose="020B0604020202020204" pitchFamily="34" charset="0"/>
              </a:rPr>
              <a:t>số bệnh </a:t>
            </a:r>
            <a:r>
              <a:rPr lang="vi-VN" sz="2800" b="1" dirty="0" smtClean="0">
                <a:latin typeface="Arial" panose="020B0604020202020204" pitchFamily="34" charset="0"/>
                <a:cs typeface="Arial" panose="020B0604020202020204" pitchFamily="34" charset="0"/>
              </a:rPr>
              <a:t>liên </a:t>
            </a:r>
            <a:r>
              <a:rPr lang="vi-VN" sz="2800" b="1" dirty="0">
                <a:latin typeface="Arial" panose="020B0604020202020204" pitchFamily="34" charset="0"/>
                <a:cs typeface="Arial" panose="020B0604020202020204" pitchFamily="34" charset="0"/>
              </a:rPr>
              <a:t>quan đến thận và bài tiết </a:t>
            </a:r>
            <a:endParaRPr lang="en-US" sz="2800" b="1" dirty="0">
              <a:latin typeface="Arial" panose="020B0604020202020204" pitchFamily="34" charset="0"/>
              <a:cs typeface="Arial" panose="020B0604020202020204" pitchFamily="34" charset="0"/>
            </a:endParaRPr>
          </a:p>
        </p:txBody>
      </p:sp>
      <p:sp>
        <p:nvSpPr>
          <p:cNvPr id="12" name="Flowchart: Sequential Access Storage 11"/>
          <p:cNvSpPr/>
          <p:nvPr/>
        </p:nvSpPr>
        <p:spPr>
          <a:xfrm>
            <a:off x="5638800" y="953135"/>
            <a:ext cx="3338830" cy="1524000"/>
          </a:xfrm>
          <a:prstGeom prst="flowChartMagnetic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800" b="1" dirty="0" err="1">
                <a:latin typeface="Arial" panose="020B0604020202020204" pitchFamily="34" charset="0"/>
                <a:cs typeface="Arial" panose="020B0604020202020204" pitchFamily="34" charset="0"/>
              </a:rPr>
              <a:t>Biện</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pháp</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phòng</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chống</a:t>
            </a:r>
            <a:endParaRPr lang="en-US" sz="2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animBg="1"/>
      <p:bldP spid="9" grpId="0" bldLvl="0" animBg="1"/>
      <p:bldP spid="10" grpId="0" bldLvl="0" animBg="1"/>
      <p:bldP spid="1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357286"/>
            <a:ext cx="9178638" cy="550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970" y="-27940"/>
            <a:ext cx="9179560" cy="1383665"/>
          </a:xfrm>
          <a:prstGeom prst="rect">
            <a:avLst/>
          </a:prstGeom>
        </p:spPr>
        <p:txBody>
          <a:bodyPr wrap="square">
            <a:spAutoFit/>
          </a:bodyPr>
          <a:lstStyle/>
          <a:p>
            <a:pPr lvl="0" algn="ctr"/>
            <a:r>
              <a:rPr lang="en-GB" sz="2800" b="1" dirty="0" smtClean="0">
                <a:solidFill>
                  <a:srgbClr val="3333CC"/>
                </a:solidFill>
                <a:latin typeface="Arial" panose="020B0604020202020204" pitchFamily="34" charset="0"/>
                <a:cs typeface="Arial" panose="020B0604020202020204" pitchFamily="34" charset="0"/>
              </a:rPr>
              <a:t>CH4</a:t>
            </a:r>
            <a:r>
              <a:rPr lang="en-GB" sz="2800" b="1" dirty="0">
                <a:solidFill>
                  <a:srgbClr val="3333CC"/>
                </a:solidFill>
                <a:latin typeface="Arial" panose="020B0604020202020204" pitchFamily="34" charset="0"/>
                <a:cs typeface="Arial" panose="020B0604020202020204" pitchFamily="34" charset="0"/>
              </a:rPr>
              <a:t>. </a:t>
            </a:r>
            <a:r>
              <a:rPr lang="vi-VN" sz="2800" b="1" dirty="0">
                <a:solidFill>
                  <a:srgbClr val="3333CC"/>
                </a:solidFill>
                <a:latin typeface="Arial" panose="020B0604020202020204" pitchFamily="34" charset="0"/>
                <a:cs typeface="Arial" panose="020B0604020202020204" pitchFamily="34" charset="0"/>
              </a:rPr>
              <a:t>Tại sao những người có thói quen ít uống nước hoặc ăn uống không lành mạnh thường có nguy cơ cao mắc bệnh sỏi thận?</a:t>
            </a:r>
            <a:endParaRPr lang="en-US" sz="2800" b="1" dirty="0">
              <a:solidFill>
                <a:srgbClr val="3333CC"/>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8A4EFB-0D95-4D66-8DB7-7B35D2AA263F}" type="slidenum">
              <a:rPr lang="en-US" smtClean="0"/>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929"/>
            <a:ext cx="5410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33400"/>
            <a:ext cx="3898265" cy="4399915"/>
          </a:xfrm>
          <a:prstGeom prst="rect">
            <a:avLst/>
          </a:prstGeom>
        </p:spPr>
        <p:txBody>
          <a:bodyPr wrap="square">
            <a:spAutoFit/>
          </a:bodyPr>
          <a:lstStyle/>
          <a:p>
            <a:pPr lvl="0" algn="just">
              <a:lnSpc>
                <a:spcPct val="100000"/>
              </a:lnSpc>
            </a:pPr>
            <a:r>
              <a:rPr lang="vi-VN" sz="2800" b="1" dirty="0">
                <a:solidFill>
                  <a:srgbClr val="002060"/>
                </a:solidFill>
                <a:latin typeface="Arial" panose="020B0604020202020204" pitchFamily="34" charset="0"/>
                <a:cs typeface="Arial" panose="020B0604020202020204" pitchFamily="34" charset="0"/>
              </a:rPr>
              <a:t>Khi lượng nước đưa vào cơ thể quá ít, không đủ để thận lọc và đào thải ra ngoài  làm cho nước tiểu trở nên đậm đặc, tạo điều kiện cho các chất khoáng kết tinh lại và gây bệnh sỏi thận.</a:t>
            </a:r>
          </a:p>
        </p:txBody>
      </p:sp>
      <p:sp>
        <p:nvSpPr>
          <p:cNvPr id="2" name="Slide Number Placeholder 1"/>
          <p:cNvSpPr>
            <a:spLocks noGrp="1"/>
          </p:cNvSpPr>
          <p:nvPr>
            <p:ph type="sldNum" sz="quarter" idx="12"/>
          </p:nvPr>
        </p:nvSpPr>
        <p:spPr/>
        <p:txBody>
          <a:bodyPr/>
          <a:lstStyle/>
          <a:p>
            <a:fld id="{CC8A4EFB-0D95-4D66-8DB7-7B35D2AA263F}"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6929"/>
            <a:ext cx="9148091" cy="68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E2D5B0-BCE1-4548-8A0D-CA791CFCF6A6}"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48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EE2D5B0-BCE1-4548-8A0D-CA791CFCF6A6}" type="slidenum">
              <a:rPr lang="en-US" smtClean="0"/>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2" name="hộp quà mở"/>
          <p:cNvPicPr>
            <a:picLocks noChangeAspect="1"/>
          </p:cNvPicPr>
          <p:nvPr/>
        </p:nvPicPr>
        <p:blipFill>
          <a:blip r:embed="rId5"/>
          <a:stretch>
            <a:fillRect/>
          </a:stretch>
        </p:blipFill>
        <p:spPr>
          <a:xfrm>
            <a:off x="17398" y="44619"/>
            <a:ext cx="9126602" cy="6813381"/>
          </a:xfrm>
          <a:prstGeom prst="rect">
            <a:avLst/>
          </a:prstGeom>
        </p:spPr>
      </p:pic>
      <p:sp>
        <p:nvSpPr>
          <p:cNvPr id="6" name="Rectangle 5"/>
          <p:cNvSpPr/>
          <p:nvPr/>
        </p:nvSpPr>
        <p:spPr>
          <a:xfrm>
            <a:off x="-76200" y="2209906"/>
            <a:ext cx="9144000" cy="3046095"/>
          </a:xfrm>
          <a:prstGeom prst="rect">
            <a:avLst/>
          </a:prstGeom>
          <a:noFill/>
        </p:spPr>
        <p:txBody>
          <a:bodyPr wrap="square" lIns="91440" tIns="45720" rIns="91440" bIns="45720">
            <a:spAutoFit/>
          </a:bodyPr>
          <a:lstStyle/>
          <a:p>
            <a:pPr algn="ctr"/>
            <a:r>
              <a:rPr lang="en-US" sz="9600" b="1" dirty="0">
                <a:ln w="6600">
                  <a:solidFill>
                    <a:srgbClr val="7030A0"/>
                  </a:solidFill>
                  <a:prstDash val="solid"/>
                </a:ln>
                <a:solidFill>
                  <a:srgbClr val="002060"/>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HỘP QUÀ BÍ MẬT</a:t>
            </a: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1445" y="-800100"/>
            <a:ext cx="457200" cy="609600"/>
          </a:xfrm>
          <a:prstGeom prst="rect">
            <a:avLst/>
          </a:prstGeom>
        </p:spPr>
      </p:pic>
      <p:pic>
        <p:nvPicPr>
          <p:cNvPr id="2" name="Picture 26" descr="DSTARS-P"/>
          <p:cNvPicPr>
            <a:picLocks noChangeAspect="1" noChangeArrowheads="1" noCrop="1"/>
          </p:cNvPicPr>
          <p:nvPr/>
        </p:nvPicPr>
        <p:blipFill>
          <a:blip r:embed="rId7"/>
          <a:srcRect/>
          <a:stretch>
            <a:fillRect/>
          </a:stretch>
        </p:blipFill>
        <p:spPr bwMode="auto">
          <a:xfrm>
            <a:off x="1485901" y="4191000"/>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7" descr="DSTARS-P"/>
          <p:cNvPicPr>
            <a:picLocks noChangeAspect="1" noChangeArrowheads="1" noCrop="1"/>
          </p:cNvPicPr>
          <p:nvPr/>
        </p:nvPicPr>
        <p:blipFill>
          <a:blip r:embed="rId7"/>
          <a:srcRect/>
          <a:stretch>
            <a:fillRect/>
          </a:stretch>
        </p:blipFill>
        <p:spPr bwMode="auto">
          <a:xfrm>
            <a:off x="7729777" y="840517"/>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DSTARS-P"/>
          <p:cNvPicPr>
            <a:picLocks noChangeAspect="1" noChangeArrowheads="1" noCrop="1"/>
          </p:cNvPicPr>
          <p:nvPr/>
        </p:nvPicPr>
        <p:blipFill>
          <a:blip r:embed="rId7"/>
          <a:srcRect/>
          <a:stretch>
            <a:fillRect/>
          </a:stretch>
        </p:blipFill>
        <p:spPr bwMode="auto">
          <a:xfrm>
            <a:off x="2114551" y="228600"/>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0" descr="DSTARS-P"/>
          <p:cNvPicPr>
            <a:picLocks noChangeAspect="1" noChangeArrowheads="1" noCrop="1"/>
          </p:cNvPicPr>
          <p:nvPr/>
        </p:nvPicPr>
        <p:blipFill>
          <a:blip r:embed="rId7"/>
          <a:srcRect/>
          <a:stretch>
            <a:fillRect/>
          </a:stretch>
        </p:blipFill>
        <p:spPr bwMode="auto">
          <a:xfrm>
            <a:off x="5893714" y="425689"/>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descr="DSTARS-P"/>
          <p:cNvPicPr>
            <a:picLocks noChangeAspect="1" noChangeArrowheads="1" noCrop="1"/>
          </p:cNvPicPr>
          <p:nvPr/>
        </p:nvPicPr>
        <p:blipFill>
          <a:blip r:embed="rId7"/>
          <a:srcRect/>
          <a:stretch>
            <a:fillRect/>
          </a:stretch>
        </p:blipFill>
        <p:spPr bwMode="auto">
          <a:xfrm>
            <a:off x="6436521" y="5310638"/>
            <a:ext cx="8143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55</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3.7037E-7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par>
                                <p:cTn id="18" presetID="2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3"/>
            <a:ext cx="9144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0" y="5174662"/>
            <a:ext cx="9144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7" name="Picture 36"/>
          <p:cNvPicPr>
            <a:picLocks noChangeAspect="1"/>
          </p:cNvPicPr>
          <p:nvPr/>
        </p:nvPicPr>
        <p:blipFill>
          <a:blip r:embed="rId4"/>
          <a:stretch>
            <a:fillRect/>
          </a:stretch>
        </p:blipFill>
        <p:spPr>
          <a:xfrm>
            <a:off x="2" y="6308768"/>
            <a:ext cx="4571999" cy="334819"/>
          </a:xfrm>
          <a:prstGeom prst="rect">
            <a:avLst/>
          </a:prstGeom>
        </p:spPr>
      </p:pic>
      <p:pic>
        <p:nvPicPr>
          <p:cNvPr id="38" name="Picture 37"/>
          <p:cNvPicPr>
            <a:picLocks noChangeAspect="1"/>
          </p:cNvPicPr>
          <p:nvPr/>
        </p:nvPicPr>
        <p:blipFill>
          <a:blip r:embed="rId4"/>
          <a:stretch>
            <a:fillRect/>
          </a:stretch>
        </p:blipFill>
        <p:spPr>
          <a:xfrm>
            <a:off x="4572002" y="6308768"/>
            <a:ext cx="4571999" cy="334819"/>
          </a:xfrm>
          <a:prstGeom prst="rect">
            <a:avLst/>
          </a:prstGeom>
        </p:spPr>
      </p:pic>
      <p:pic>
        <p:nvPicPr>
          <p:cNvPr id="39" name="Picture 38"/>
          <p:cNvPicPr>
            <a:picLocks noChangeAspect="1"/>
          </p:cNvPicPr>
          <p:nvPr/>
        </p:nvPicPr>
        <p:blipFill>
          <a:blip r:embed="rId4"/>
          <a:stretch>
            <a:fillRect/>
          </a:stretch>
        </p:blipFill>
        <p:spPr>
          <a:xfrm>
            <a:off x="2" y="2974632"/>
            <a:ext cx="4571999" cy="334819"/>
          </a:xfrm>
          <a:prstGeom prst="rect">
            <a:avLst/>
          </a:prstGeom>
        </p:spPr>
      </p:pic>
      <p:pic>
        <p:nvPicPr>
          <p:cNvPr id="40" name="Picture 39"/>
          <p:cNvPicPr>
            <a:picLocks noChangeAspect="1"/>
          </p:cNvPicPr>
          <p:nvPr/>
        </p:nvPicPr>
        <p:blipFill>
          <a:blip r:embed="rId4"/>
          <a:stretch>
            <a:fillRect/>
          </a:stretch>
        </p:blipFill>
        <p:spPr>
          <a:xfrm>
            <a:off x="4572002" y="2974632"/>
            <a:ext cx="4571999" cy="334819"/>
          </a:xfrm>
          <a:prstGeom prst="rect">
            <a:avLst/>
          </a:prstGeom>
        </p:spPr>
      </p:pic>
      <p:grpSp>
        <p:nvGrpSpPr>
          <p:cNvPr id="56" name="Group 55"/>
          <p:cNvGrpSpPr/>
          <p:nvPr/>
        </p:nvGrpSpPr>
        <p:grpSpPr>
          <a:xfrm>
            <a:off x="7142925" y="3738800"/>
            <a:ext cx="1545470" cy="2255716"/>
            <a:chOff x="9523898" y="3738800"/>
            <a:chExt cx="2060627" cy="2255716"/>
          </a:xfrm>
        </p:grpSpPr>
        <p:pic>
          <p:nvPicPr>
            <p:cNvPr id="26"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sp>
          <p:nvSpPr>
            <p:cNvPr id="4" name="Rectangle 3"/>
            <p:cNvSpPr/>
            <p:nvPr/>
          </p:nvSpPr>
          <p:spPr>
            <a:xfrm>
              <a:off x="10554211" y="5348604"/>
              <a:ext cx="505671" cy="63739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p:cNvGrpSpPr/>
          <p:nvPr/>
        </p:nvGrpSpPr>
        <p:grpSpPr>
          <a:xfrm>
            <a:off x="5468158" y="3738800"/>
            <a:ext cx="1545470" cy="2255716"/>
            <a:chOff x="7290877" y="3738800"/>
            <a:chExt cx="2060627" cy="2255716"/>
          </a:xfrm>
        </p:grpSpPr>
        <p:pic>
          <p:nvPicPr>
            <p:cNvPr id="24" name="Picture 2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sp>
          <p:nvSpPr>
            <p:cNvPr id="5" name="Rectangle 4"/>
            <p:cNvSpPr/>
            <p:nvPr/>
          </p:nvSpPr>
          <p:spPr>
            <a:xfrm>
              <a:off x="8326110" y="5344190"/>
              <a:ext cx="505671" cy="63739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4" name="Group 53"/>
          <p:cNvGrpSpPr/>
          <p:nvPr/>
        </p:nvGrpSpPr>
        <p:grpSpPr>
          <a:xfrm>
            <a:off x="3690517" y="3738800"/>
            <a:ext cx="1545470" cy="2255716"/>
            <a:chOff x="4920689" y="3738800"/>
            <a:chExt cx="2060627" cy="2255716"/>
          </a:xfrm>
        </p:grpSpPr>
        <p:pic>
          <p:nvPicPr>
            <p:cNvPr id="22" name="Picture 2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sp>
          <p:nvSpPr>
            <p:cNvPr id="6" name="Rectangle 5"/>
            <p:cNvSpPr/>
            <p:nvPr/>
          </p:nvSpPr>
          <p:spPr>
            <a:xfrm>
              <a:off x="5953088" y="5326699"/>
              <a:ext cx="505671" cy="637395"/>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3" name="Group 52"/>
          <p:cNvGrpSpPr/>
          <p:nvPr/>
        </p:nvGrpSpPr>
        <p:grpSpPr>
          <a:xfrm>
            <a:off x="1981462" y="3738801"/>
            <a:ext cx="1545470" cy="2255716"/>
            <a:chOff x="2641949" y="3738801"/>
            <a:chExt cx="2060627" cy="2255716"/>
          </a:xfrm>
        </p:grpSpPr>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sp>
          <p:nvSpPr>
            <p:cNvPr id="7" name="Rectangle 6"/>
            <p:cNvSpPr/>
            <p:nvPr/>
          </p:nvSpPr>
          <p:spPr>
            <a:xfrm>
              <a:off x="3672262" y="5344189"/>
              <a:ext cx="505671" cy="63739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2" name="Group 51"/>
          <p:cNvGrpSpPr/>
          <p:nvPr/>
        </p:nvGrpSpPr>
        <p:grpSpPr>
          <a:xfrm>
            <a:off x="306700" y="3738802"/>
            <a:ext cx="1545470" cy="2260272"/>
            <a:chOff x="408932" y="3738802"/>
            <a:chExt cx="2060627" cy="2260272"/>
          </a:xfrm>
        </p:grpSpPr>
        <p:pic>
          <p:nvPicPr>
            <p:cNvPr id="18" name="Picture 1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sp>
          <p:nvSpPr>
            <p:cNvPr id="28" name="Rectangle 27"/>
            <p:cNvSpPr/>
            <p:nvPr/>
          </p:nvSpPr>
          <p:spPr>
            <a:xfrm>
              <a:off x="1449492" y="5361679"/>
              <a:ext cx="505671" cy="637395"/>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7" name="Group 56"/>
          <p:cNvGrpSpPr/>
          <p:nvPr/>
        </p:nvGrpSpPr>
        <p:grpSpPr>
          <a:xfrm>
            <a:off x="306700" y="418541"/>
            <a:ext cx="1545470" cy="2255716"/>
            <a:chOff x="408932" y="418541"/>
            <a:chExt cx="2060627" cy="2255716"/>
          </a:xfrm>
        </p:grpSpPr>
        <p:pic>
          <p:nvPicPr>
            <p:cNvPr id="8" name="Picture 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sp>
          <p:nvSpPr>
            <p:cNvPr id="29" name="Rectangle 28"/>
            <p:cNvSpPr/>
            <p:nvPr/>
          </p:nvSpPr>
          <p:spPr>
            <a:xfrm>
              <a:off x="1439245" y="2015405"/>
              <a:ext cx="505671" cy="637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8" name="Group 57"/>
          <p:cNvGrpSpPr/>
          <p:nvPr/>
        </p:nvGrpSpPr>
        <p:grpSpPr>
          <a:xfrm>
            <a:off x="2015757" y="418540"/>
            <a:ext cx="1545470" cy="2255716"/>
            <a:chOff x="2687674" y="418540"/>
            <a:chExt cx="2060627" cy="2255716"/>
          </a:xfrm>
        </p:grpSpPr>
        <p:pic>
          <p:nvPicPr>
            <p:cNvPr id="10" name="Picture 9">
              <a:hlinkClick r:id="" action="ppaction://noaction"/>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sp>
          <p:nvSpPr>
            <p:cNvPr id="48" name="Rectangle 47"/>
            <p:cNvSpPr/>
            <p:nvPr/>
          </p:nvSpPr>
          <p:spPr>
            <a:xfrm>
              <a:off x="3717987" y="2008881"/>
              <a:ext cx="505671" cy="637395"/>
            </a:xfrm>
            <a:prstGeom prst="rect">
              <a:avLst/>
            </a:prstGeom>
            <a:solidFill>
              <a:srgbClr val="00B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9" name="Group 58"/>
          <p:cNvGrpSpPr/>
          <p:nvPr/>
        </p:nvGrpSpPr>
        <p:grpSpPr>
          <a:xfrm>
            <a:off x="3724813" y="418540"/>
            <a:ext cx="1545470" cy="2255716"/>
            <a:chOff x="4966416" y="418540"/>
            <a:chExt cx="2060627" cy="2255716"/>
          </a:xfrm>
        </p:grpSpPr>
        <p:pic>
          <p:nvPicPr>
            <p:cNvPr id="12" name="Picture 11">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sp>
          <p:nvSpPr>
            <p:cNvPr id="49" name="Rectangle 48"/>
            <p:cNvSpPr/>
            <p:nvPr/>
          </p:nvSpPr>
          <p:spPr>
            <a:xfrm>
              <a:off x="5998912" y="2000891"/>
              <a:ext cx="505671" cy="6373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0" name="Group 59"/>
          <p:cNvGrpSpPr/>
          <p:nvPr/>
        </p:nvGrpSpPr>
        <p:grpSpPr>
          <a:xfrm>
            <a:off x="5468161" y="418539"/>
            <a:ext cx="1545470" cy="2255716"/>
            <a:chOff x="7290881" y="418539"/>
            <a:chExt cx="2060627" cy="2255716"/>
          </a:xfrm>
        </p:grpSpPr>
        <p:pic>
          <p:nvPicPr>
            <p:cNvPr id="14" name="Picture 13">
              <a:hlinkClick r:id="rId36" action="ppaction://hlinksldjump"/>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hlinkClick r:id="rId38" action="ppaction://hlinksldjump"/>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sp>
          <p:nvSpPr>
            <p:cNvPr id="50" name="Rectangle 49"/>
            <p:cNvSpPr/>
            <p:nvPr/>
          </p:nvSpPr>
          <p:spPr>
            <a:xfrm>
              <a:off x="8337893" y="1992901"/>
              <a:ext cx="505671" cy="6373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1" name="Group 60"/>
          <p:cNvGrpSpPr/>
          <p:nvPr/>
        </p:nvGrpSpPr>
        <p:grpSpPr>
          <a:xfrm>
            <a:off x="7142925" y="418538"/>
            <a:ext cx="1545470" cy="2255716"/>
            <a:chOff x="9523898" y="418538"/>
            <a:chExt cx="2060627" cy="2255716"/>
          </a:xfrm>
        </p:grpSpPr>
        <p:pic>
          <p:nvPicPr>
            <p:cNvPr id="16" name="Picture 15">
              <a:hlinkClick r:id="rId40" action="ppaction://hlinksldjump"/>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hlinkClick r:id="rId42" action="ppaction://hlinksldjump"/>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sp>
          <p:nvSpPr>
            <p:cNvPr id="51" name="Rectangle 50"/>
            <p:cNvSpPr/>
            <p:nvPr/>
          </p:nvSpPr>
          <p:spPr>
            <a:xfrm>
              <a:off x="10560762" y="1999425"/>
              <a:ext cx="505671" cy="63739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Slide Number Placeholder 1"/>
          <p:cNvSpPr>
            <a:spLocks noGrp="1"/>
          </p:cNvSpPr>
          <p:nvPr>
            <p:ph type="sldNum" sz="quarter" idx="12"/>
          </p:nvPr>
        </p:nvSpPr>
        <p:spPr/>
        <p:txBody>
          <a:bodyPr/>
          <a:lstStyle/>
          <a:p>
            <a:fld id="{CC8A4EFB-0D95-4D66-8DB7-7B35D2AA263F}" type="slidenum">
              <a:rPr lang="en-US" smtClean="0">
                <a:solidFill>
                  <a:prstClr val="black">
                    <a:tint val="75000"/>
                  </a:prstClr>
                </a:solidFill>
              </a:rPr>
              <a:t>56</a:t>
            </a:fld>
            <a:endParaRPr lang="en-US">
              <a:solidFill>
                <a:prstClr val="black">
                  <a:tint val="75000"/>
                </a:prstClr>
              </a:solidFill>
            </a:endParaRPr>
          </a:p>
        </p:txBody>
      </p:sp>
      <p:sp>
        <p:nvSpPr>
          <p:cNvPr id="62" name="Slide Number Placeholder 2"/>
          <p:cNvSpPr txBox="1">
            <a:spLocks/>
          </p:cNvSpPr>
          <p:nvPr/>
        </p:nvSpPr>
        <p:spPr>
          <a:xfrm>
            <a:off x="8515350" y="646102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56</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
                                        </p:tgtEl>
                                        <p:attrNameLst>
                                          <p:attrName>r</p:attrName>
                                        </p:attrNameLst>
                                      </p:cBhvr>
                                    </p:animRot>
                                    <p:animRot by="-240000">
                                      <p:cBhvr>
                                        <p:cTn id="7" dur="200" fill="hold">
                                          <p:stCondLst>
                                            <p:cond delay="200"/>
                                          </p:stCondLst>
                                        </p:cTn>
                                        <p:tgtEl>
                                          <p:spTgt spid="61"/>
                                        </p:tgtEl>
                                        <p:attrNameLst>
                                          <p:attrName>r</p:attrName>
                                        </p:attrNameLst>
                                      </p:cBhvr>
                                    </p:animRot>
                                    <p:animRot by="240000">
                                      <p:cBhvr>
                                        <p:cTn id="8" dur="200" fill="hold">
                                          <p:stCondLst>
                                            <p:cond delay="400"/>
                                          </p:stCondLst>
                                        </p:cTn>
                                        <p:tgtEl>
                                          <p:spTgt spid="61"/>
                                        </p:tgtEl>
                                        <p:attrNameLst>
                                          <p:attrName>r</p:attrName>
                                        </p:attrNameLst>
                                      </p:cBhvr>
                                    </p:animRot>
                                    <p:animRot by="-240000">
                                      <p:cBhvr>
                                        <p:cTn id="9" dur="200" fill="hold">
                                          <p:stCondLst>
                                            <p:cond delay="600"/>
                                          </p:stCondLst>
                                        </p:cTn>
                                        <p:tgtEl>
                                          <p:spTgt spid="61"/>
                                        </p:tgtEl>
                                        <p:attrNameLst>
                                          <p:attrName>r</p:attrName>
                                        </p:attrNameLst>
                                      </p:cBhvr>
                                    </p:animRot>
                                    <p:animRot by="120000">
                                      <p:cBhvr>
                                        <p:cTn id="10" dur="200" fill="hold">
                                          <p:stCondLst>
                                            <p:cond delay="800"/>
                                          </p:stCondLst>
                                        </p:cTn>
                                        <p:tgtEl>
                                          <p:spTgt spid="61"/>
                                        </p:tgtEl>
                                        <p:attrNameLst>
                                          <p:attrName>r</p:attrName>
                                        </p:attrNameLst>
                                      </p:cBhvr>
                                    </p:animRot>
                                  </p:childTnLst>
                                </p:cTn>
                              </p:par>
                              <p:par>
                                <p:cTn id="11" presetID="32" presetClass="emph" presetSubtype="0" repeatCount="indefinite" fill="hold" nodeType="withEffect">
                                  <p:stCondLst>
                                    <p:cond delay="25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indefinite" fill="hold" nodeType="withEffect">
                                  <p:stCondLst>
                                    <p:cond delay="500"/>
                                  </p:stCondLst>
                                  <p:childTnLst>
                                    <p:animRot by="120000">
                                      <p:cBhvr>
                                        <p:cTn id="18" dur="100" fill="hold">
                                          <p:stCondLst>
                                            <p:cond delay="0"/>
                                          </p:stCondLst>
                                        </p:cTn>
                                        <p:tgtEl>
                                          <p:spTgt spid="59"/>
                                        </p:tgtEl>
                                        <p:attrNameLst>
                                          <p:attrName>r</p:attrName>
                                        </p:attrNameLst>
                                      </p:cBhvr>
                                    </p:animRot>
                                    <p:animRot by="-240000">
                                      <p:cBhvr>
                                        <p:cTn id="19" dur="200" fill="hold">
                                          <p:stCondLst>
                                            <p:cond delay="200"/>
                                          </p:stCondLst>
                                        </p:cTn>
                                        <p:tgtEl>
                                          <p:spTgt spid="59"/>
                                        </p:tgtEl>
                                        <p:attrNameLst>
                                          <p:attrName>r</p:attrName>
                                        </p:attrNameLst>
                                      </p:cBhvr>
                                    </p:animRot>
                                    <p:animRot by="240000">
                                      <p:cBhvr>
                                        <p:cTn id="20" dur="200" fill="hold">
                                          <p:stCondLst>
                                            <p:cond delay="400"/>
                                          </p:stCondLst>
                                        </p:cTn>
                                        <p:tgtEl>
                                          <p:spTgt spid="59"/>
                                        </p:tgtEl>
                                        <p:attrNameLst>
                                          <p:attrName>r</p:attrName>
                                        </p:attrNameLst>
                                      </p:cBhvr>
                                    </p:animRot>
                                    <p:animRot by="-240000">
                                      <p:cBhvr>
                                        <p:cTn id="21" dur="200" fill="hold">
                                          <p:stCondLst>
                                            <p:cond delay="600"/>
                                          </p:stCondLst>
                                        </p:cTn>
                                        <p:tgtEl>
                                          <p:spTgt spid="59"/>
                                        </p:tgtEl>
                                        <p:attrNameLst>
                                          <p:attrName>r</p:attrName>
                                        </p:attrNameLst>
                                      </p:cBhvr>
                                    </p:animRot>
                                    <p:animRot by="120000">
                                      <p:cBhvr>
                                        <p:cTn id="22" dur="200" fill="hold">
                                          <p:stCondLst>
                                            <p:cond delay="800"/>
                                          </p:stCondLst>
                                        </p:cTn>
                                        <p:tgtEl>
                                          <p:spTgt spid="59"/>
                                        </p:tgtEl>
                                        <p:attrNameLst>
                                          <p:attrName>r</p:attrName>
                                        </p:attrNameLst>
                                      </p:cBhvr>
                                    </p:animRot>
                                  </p:childTnLst>
                                </p:cTn>
                              </p:par>
                              <p:par>
                                <p:cTn id="23" presetID="32" presetClass="emph" presetSubtype="0" repeatCount="indefinite" fill="hold" nodeType="withEffect">
                                  <p:stCondLst>
                                    <p:cond delay="750"/>
                                  </p:stCondLst>
                                  <p:childTnLst>
                                    <p:animRot by="120000">
                                      <p:cBhvr>
                                        <p:cTn id="24" dur="100" fill="hold">
                                          <p:stCondLst>
                                            <p:cond delay="0"/>
                                          </p:stCondLst>
                                        </p:cTn>
                                        <p:tgtEl>
                                          <p:spTgt spid="58"/>
                                        </p:tgtEl>
                                        <p:attrNameLst>
                                          <p:attrName>r</p:attrName>
                                        </p:attrNameLst>
                                      </p:cBhvr>
                                    </p:animRot>
                                    <p:animRot by="-240000">
                                      <p:cBhvr>
                                        <p:cTn id="25" dur="200" fill="hold">
                                          <p:stCondLst>
                                            <p:cond delay="200"/>
                                          </p:stCondLst>
                                        </p:cTn>
                                        <p:tgtEl>
                                          <p:spTgt spid="58"/>
                                        </p:tgtEl>
                                        <p:attrNameLst>
                                          <p:attrName>r</p:attrName>
                                        </p:attrNameLst>
                                      </p:cBhvr>
                                    </p:animRot>
                                    <p:animRot by="240000">
                                      <p:cBhvr>
                                        <p:cTn id="26" dur="200" fill="hold">
                                          <p:stCondLst>
                                            <p:cond delay="400"/>
                                          </p:stCondLst>
                                        </p:cTn>
                                        <p:tgtEl>
                                          <p:spTgt spid="58"/>
                                        </p:tgtEl>
                                        <p:attrNameLst>
                                          <p:attrName>r</p:attrName>
                                        </p:attrNameLst>
                                      </p:cBhvr>
                                    </p:animRot>
                                    <p:animRot by="-240000">
                                      <p:cBhvr>
                                        <p:cTn id="27" dur="200" fill="hold">
                                          <p:stCondLst>
                                            <p:cond delay="600"/>
                                          </p:stCondLst>
                                        </p:cTn>
                                        <p:tgtEl>
                                          <p:spTgt spid="58"/>
                                        </p:tgtEl>
                                        <p:attrNameLst>
                                          <p:attrName>r</p:attrName>
                                        </p:attrNameLst>
                                      </p:cBhvr>
                                    </p:animRot>
                                    <p:animRot by="120000">
                                      <p:cBhvr>
                                        <p:cTn id="28" dur="200" fill="hold">
                                          <p:stCondLst>
                                            <p:cond delay="800"/>
                                          </p:stCondLst>
                                        </p:cTn>
                                        <p:tgtEl>
                                          <p:spTgt spid="5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32" presetClass="emph" presetSubtype="0" repeatCount="indefinite" fill="hold" nodeType="withEffect">
                                  <p:stCondLst>
                                    <p:cond delay="250"/>
                                  </p:stCondLst>
                                  <p:childTnLst>
                                    <p:animRot by="120000">
                                      <p:cBhvr>
                                        <p:cTn id="36" dur="100" fill="hold">
                                          <p:stCondLst>
                                            <p:cond delay="0"/>
                                          </p:stCondLst>
                                        </p:cTn>
                                        <p:tgtEl>
                                          <p:spTgt spid="52"/>
                                        </p:tgtEl>
                                        <p:attrNameLst>
                                          <p:attrName>r</p:attrName>
                                        </p:attrNameLst>
                                      </p:cBhvr>
                                    </p:animRot>
                                    <p:animRot by="-240000">
                                      <p:cBhvr>
                                        <p:cTn id="37" dur="200" fill="hold">
                                          <p:stCondLst>
                                            <p:cond delay="200"/>
                                          </p:stCondLst>
                                        </p:cTn>
                                        <p:tgtEl>
                                          <p:spTgt spid="52"/>
                                        </p:tgtEl>
                                        <p:attrNameLst>
                                          <p:attrName>r</p:attrName>
                                        </p:attrNameLst>
                                      </p:cBhvr>
                                    </p:animRot>
                                    <p:animRot by="240000">
                                      <p:cBhvr>
                                        <p:cTn id="38" dur="200" fill="hold">
                                          <p:stCondLst>
                                            <p:cond delay="400"/>
                                          </p:stCondLst>
                                        </p:cTn>
                                        <p:tgtEl>
                                          <p:spTgt spid="52"/>
                                        </p:tgtEl>
                                        <p:attrNameLst>
                                          <p:attrName>r</p:attrName>
                                        </p:attrNameLst>
                                      </p:cBhvr>
                                    </p:animRot>
                                    <p:animRot by="-240000">
                                      <p:cBhvr>
                                        <p:cTn id="39" dur="200" fill="hold">
                                          <p:stCondLst>
                                            <p:cond delay="600"/>
                                          </p:stCondLst>
                                        </p:cTn>
                                        <p:tgtEl>
                                          <p:spTgt spid="52"/>
                                        </p:tgtEl>
                                        <p:attrNameLst>
                                          <p:attrName>r</p:attrName>
                                        </p:attrNameLst>
                                      </p:cBhvr>
                                    </p:animRot>
                                    <p:animRot by="120000">
                                      <p:cBhvr>
                                        <p:cTn id="40" dur="200" fill="hold">
                                          <p:stCondLst>
                                            <p:cond delay="800"/>
                                          </p:stCondLst>
                                        </p:cTn>
                                        <p:tgtEl>
                                          <p:spTgt spid="52"/>
                                        </p:tgtEl>
                                        <p:attrNameLst>
                                          <p:attrName>r</p:attrName>
                                        </p:attrNameLst>
                                      </p:cBhvr>
                                    </p:animRot>
                                  </p:childTnLst>
                                </p:cTn>
                              </p:par>
                              <p:par>
                                <p:cTn id="41" presetID="32" presetClass="emph" presetSubtype="0" repeatCount="indefinite" fill="hold" nodeType="withEffect">
                                  <p:stCondLst>
                                    <p:cond delay="500"/>
                                  </p:stCondLst>
                                  <p:childTnLst>
                                    <p:animRot by="120000">
                                      <p:cBhvr>
                                        <p:cTn id="42" dur="100" fill="hold">
                                          <p:stCondLst>
                                            <p:cond delay="0"/>
                                          </p:stCondLst>
                                        </p:cTn>
                                        <p:tgtEl>
                                          <p:spTgt spid="53"/>
                                        </p:tgtEl>
                                        <p:attrNameLst>
                                          <p:attrName>r</p:attrName>
                                        </p:attrNameLst>
                                      </p:cBhvr>
                                    </p:animRot>
                                    <p:animRot by="-240000">
                                      <p:cBhvr>
                                        <p:cTn id="43" dur="200" fill="hold">
                                          <p:stCondLst>
                                            <p:cond delay="200"/>
                                          </p:stCondLst>
                                        </p:cTn>
                                        <p:tgtEl>
                                          <p:spTgt spid="53"/>
                                        </p:tgtEl>
                                        <p:attrNameLst>
                                          <p:attrName>r</p:attrName>
                                        </p:attrNameLst>
                                      </p:cBhvr>
                                    </p:animRot>
                                    <p:animRot by="240000">
                                      <p:cBhvr>
                                        <p:cTn id="44" dur="200" fill="hold">
                                          <p:stCondLst>
                                            <p:cond delay="400"/>
                                          </p:stCondLst>
                                        </p:cTn>
                                        <p:tgtEl>
                                          <p:spTgt spid="53"/>
                                        </p:tgtEl>
                                        <p:attrNameLst>
                                          <p:attrName>r</p:attrName>
                                        </p:attrNameLst>
                                      </p:cBhvr>
                                    </p:animRot>
                                    <p:animRot by="-240000">
                                      <p:cBhvr>
                                        <p:cTn id="45" dur="200" fill="hold">
                                          <p:stCondLst>
                                            <p:cond delay="600"/>
                                          </p:stCondLst>
                                        </p:cTn>
                                        <p:tgtEl>
                                          <p:spTgt spid="53"/>
                                        </p:tgtEl>
                                        <p:attrNameLst>
                                          <p:attrName>r</p:attrName>
                                        </p:attrNameLst>
                                      </p:cBhvr>
                                    </p:animRot>
                                    <p:animRot by="120000">
                                      <p:cBhvr>
                                        <p:cTn id="46" dur="200" fill="hold">
                                          <p:stCondLst>
                                            <p:cond delay="800"/>
                                          </p:stCondLst>
                                        </p:cTn>
                                        <p:tgtEl>
                                          <p:spTgt spid="53"/>
                                        </p:tgtEl>
                                        <p:attrNameLst>
                                          <p:attrName>r</p:attrName>
                                        </p:attrNameLst>
                                      </p:cBhvr>
                                    </p:animRot>
                                  </p:childTnLst>
                                </p:cTn>
                              </p:par>
                              <p:par>
                                <p:cTn id="47" presetID="32" presetClass="emph" presetSubtype="0" repeatCount="indefinite" fill="hold" nodeType="withEffect">
                                  <p:stCondLst>
                                    <p:cond delay="75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25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stretch>
            <a:fillRect/>
          </a:stretch>
        </p:blipFill>
        <p:spPr>
          <a:xfrm>
            <a:off x="7329619" y="4883888"/>
            <a:ext cx="1476884" cy="1743607"/>
          </a:xfrm>
          <a:prstGeom prst="rect">
            <a:avLst/>
          </a:prstGeom>
        </p:spPr>
      </p:pic>
      <p:pic>
        <p:nvPicPr>
          <p:cNvPr id="44" name="Picture 43"/>
          <p:cNvPicPr>
            <a:picLocks noChangeAspect="1"/>
          </p:cNvPicPr>
          <p:nvPr/>
        </p:nvPicPr>
        <p:blipFill>
          <a:blip r:embed="rId8"/>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0" y="3"/>
            <a:ext cx="9144000" cy="15086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C00000"/>
                </a:solidFill>
                <a:latin typeface="Arial" panose="020B0604020202020204" pitchFamily="34" charset="0"/>
                <a:cs typeface="Arial" panose="020B0604020202020204" pitchFamily="34" charset="0"/>
              </a:rPr>
              <a:t>Bộ</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phận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điều</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khiển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trong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cơ</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chế</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duy</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trì</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cân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bằng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nội</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môi</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là</a:t>
            </a:r>
            <a:endParaRPr lang="en-US" sz="3200"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Sile</a:t>
            </a:r>
            <a:r>
              <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 </a:t>
            </a: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chính</a:t>
            </a:r>
            <a:endPar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Diagonal Corners Snipped 1"/>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trung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ương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thần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kinh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hoặc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nội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endParaRPr lang="en-US" sz="24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60809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B.</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thụ</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hoặc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quan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thụ</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cảm</a:t>
            </a:r>
            <a:endParaRPr lang="en-US" sz="24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508666"/>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C.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quan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sinh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sản</a:t>
            </a:r>
            <a:endParaRPr lang="en-US" sz="24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64701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D. </a:t>
            </a:r>
            <a:r>
              <a:rPr lang="en-US" sz="2400" b="1" dirty="0" err="1">
                <a:solidFill>
                  <a:srgbClr val="3333CC"/>
                </a:solidFill>
                <a:latin typeface="Arial" panose="020B0604020202020204" pitchFamily="34" charset="0"/>
                <a:cs typeface="Arial" panose="020B0604020202020204" pitchFamily="34" charset="0"/>
              </a:rPr>
              <a:t>các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quan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như</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thận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phổi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tim</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mạch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55761" y="643010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57</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
                                        </p:tgtEl>
                                        <p:attrNameLst>
                                          <p:attrName>fillcolor</p:attrName>
                                        </p:attrNameLst>
                                      </p:cBhvr>
                                      <p:to>
                                        <a:srgbClr val="92D050"/>
                                      </p:to>
                                    </p:animClr>
                                    <p:set>
                                      <p:cBhvr>
                                        <p:cTn id="35" dur="500" fill="hold"/>
                                        <p:tgtEl>
                                          <p:spTgt spid="2"/>
                                        </p:tgtEl>
                                        <p:attrNameLst>
                                          <p:attrName>fill.type</p:attrName>
                                        </p:attrNameLst>
                                      </p:cBhvr>
                                      <p:to>
                                        <p:strVal val="solid"/>
                                      </p:to>
                                    </p:set>
                                    <p:set>
                                      <p:cBhvr>
                                        <p:cTn id="36" dur="50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par>
                                <p:cTn id="37" presetID="64" presetClass="path" presetSubtype="0" accel="50000" decel="50000" fill="hold" nodeType="withEffect">
                                  <p:stCondLst>
                                    <p:cond delay="0"/>
                                  </p:stCondLst>
                                  <p:childTnLst>
                                    <p:animMotion origin="layout" path="M -1.66667E-6 -3.7037E-6 L 0.00222 -0.21504 " pathEditMode="relative" rAng="0" ptsTypes="AA">
                                      <p:cBhvr>
                                        <p:cTn id="38" dur="2000" fill="hold"/>
                                        <p:tgtEl>
                                          <p:spTgt spid="7"/>
                                        </p:tgtEl>
                                        <p:attrNameLst>
                                          <p:attrName>ppt_x</p:attrName>
                                          <p:attrName>ppt_y</p:attrName>
                                        </p:attrNameLst>
                                      </p:cBhvr>
                                      <p:rCtr x="104" y="-10764"/>
                                    </p:animMotion>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childTnLst>
                          </p:cTn>
                        </p:par>
                        <p:par>
                          <p:cTn id="49" fill="hold">
                            <p:stCondLst>
                              <p:cond delay="1000"/>
                            </p:stCondLst>
                            <p:childTnLst>
                              <p:par>
                                <p:cTn id="50" presetID="32" presetClass="emph" presetSubtype="0" repeatCount="indefinite" fill="hold" grpId="1" nodeType="afterEffect">
                                  <p:stCondLst>
                                    <p:cond delay="0"/>
                                  </p:stCondLst>
                                  <p:childTnLst>
                                    <p:animRot by="120000">
                                      <p:cBhvr>
                                        <p:cTn id="51" dur="100" fill="hold">
                                          <p:stCondLst>
                                            <p:cond delay="0"/>
                                          </p:stCondLst>
                                        </p:cTn>
                                        <p:tgtEl>
                                          <p:spTgt spid="9"/>
                                        </p:tgtEl>
                                        <p:attrNameLst>
                                          <p:attrName>r</p:attrName>
                                        </p:attrNameLst>
                                      </p:cBhvr>
                                    </p:animRot>
                                    <p:animRot by="-240000">
                                      <p:cBhvr>
                                        <p:cTn id="52" dur="200" fill="hold">
                                          <p:stCondLst>
                                            <p:cond delay="200"/>
                                          </p:stCondLst>
                                        </p:cTn>
                                        <p:tgtEl>
                                          <p:spTgt spid="9"/>
                                        </p:tgtEl>
                                        <p:attrNameLst>
                                          <p:attrName>r</p:attrName>
                                        </p:attrNameLst>
                                      </p:cBhvr>
                                    </p:animRot>
                                    <p:animRot by="240000">
                                      <p:cBhvr>
                                        <p:cTn id="53" dur="200" fill="hold">
                                          <p:stCondLst>
                                            <p:cond delay="400"/>
                                          </p:stCondLst>
                                        </p:cTn>
                                        <p:tgtEl>
                                          <p:spTgt spid="9"/>
                                        </p:tgtEl>
                                        <p:attrNameLst>
                                          <p:attrName>r</p:attrName>
                                        </p:attrNameLst>
                                      </p:cBhvr>
                                    </p:animRot>
                                    <p:animRot by="-240000">
                                      <p:cBhvr>
                                        <p:cTn id="54" dur="200" fill="hold">
                                          <p:stCondLst>
                                            <p:cond delay="600"/>
                                          </p:stCondLst>
                                        </p:cTn>
                                        <p:tgtEl>
                                          <p:spTgt spid="9"/>
                                        </p:tgtEl>
                                        <p:attrNameLst>
                                          <p:attrName>r</p:attrName>
                                        </p:attrNameLst>
                                      </p:cBhvr>
                                    </p:animRot>
                                    <p:animRot by="120000">
                                      <p:cBhvr>
                                        <p:cTn id="5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4"/>
                                        </p:tgtEl>
                                        <p:attrNameLst>
                                          <p:attrName>fillcolor</p:attrName>
                                        </p:attrNameLst>
                                      </p:cBhvr>
                                      <p:to>
                                        <a:srgbClr val="FF0000"/>
                                      </p:to>
                                    </p:animClr>
                                    <p:set>
                                      <p:cBhvr>
                                        <p:cTn id="61" dur="500" fill="hold"/>
                                        <p:tgtEl>
                                          <p:spTgt spid="4"/>
                                        </p:tgtEl>
                                        <p:attrNameLst>
                                          <p:attrName>fill.type</p:attrName>
                                        </p:attrNameLst>
                                      </p:cBhvr>
                                      <p:to>
                                        <p:strVal val="solid"/>
                                      </p:to>
                                    </p:set>
                                    <p:set>
                                      <p:cBhvr>
                                        <p:cTn id="62" dur="500" fill="hold"/>
                                        <p:tgtEl>
                                          <p:spTgt spid="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6"/>
                                        </p:tgtEl>
                                        <p:attrNameLst>
                                          <p:attrName>fillcolor</p:attrName>
                                        </p:attrNameLst>
                                      </p:cBhvr>
                                      <p:to>
                                        <a:srgbClr val="FF0000"/>
                                      </p:to>
                                    </p:animClr>
                                    <p:set>
                                      <p:cBhvr>
                                        <p:cTn id="68" dur="500" fill="hold"/>
                                        <p:tgtEl>
                                          <p:spTgt spid="6"/>
                                        </p:tgtEl>
                                        <p:attrNameLst>
                                          <p:attrName>fill.type</p:attrName>
                                        </p:attrNameLst>
                                      </p:cBhvr>
                                      <p:to>
                                        <p:strVal val="solid"/>
                                      </p:to>
                                    </p:set>
                                    <p:set>
                                      <p:cBhvr>
                                        <p:cTn id="69" dur="50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FF0000"/>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7" grpId="0" animBg="1"/>
      <p:bldP spid="2" grpId="0" animBg="1"/>
      <p:bldP spid="4" grpId="0" animBg="1"/>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53028" y="492031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Sile</a:t>
            </a:r>
            <a:r>
              <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 </a:t>
            </a:r>
            <a:r>
              <a:rPr lang="en-US" sz="2800" b="1" spc="50" dirty="0" err="1">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rPr>
              <a:t>chính</a:t>
            </a:r>
            <a:endParaRPr lang="en-US" sz="2800" b="1" spc="50" dirty="0">
              <a:ln w="0"/>
              <a:solidFill>
                <a:srgbClr val="E7E6E6"/>
              </a:solidFill>
              <a:effectLst>
                <a:innerShdw blurRad="63500" dist="50800" dir="13500000">
                  <a:srgbClr val="000000">
                    <a:alpha val="50000"/>
                  </a:srgbClr>
                </a:innerShdw>
              </a:effectLst>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2191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hàm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r>
              <a:rPr lang="en-US" sz="3200" b="1" dirty="0">
                <a:solidFill>
                  <a:srgbClr val="002060"/>
                </a:solidFill>
                <a:latin typeface="Arial" panose="020B0604020202020204" pitchFamily="34" charset="0"/>
                <a:cs typeface="Arial" panose="020B0604020202020204" pitchFamily="34" charset="0"/>
              </a:rPr>
              <a:t> glucose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máu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tăng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điều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hòa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diễn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tự</a:t>
            </a:r>
          </a:p>
        </p:txBody>
      </p:sp>
      <p:sp>
        <p:nvSpPr>
          <p:cNvPr id="3" name="Rectangle: Diagonal Corners Snipped 2"/>
          <p:cNvSpPr/>
          <p:nvPr/>
        </p:nvSpPr>
        <p:spPr>
          <a:xfrm>
            <a:off x="8311" y="1295400"/>
            <a:ext cx="4366502" cy="13716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 insulin →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852858"/>
            <a:ext cx="4366502" cy="1233617"/>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B.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 insulin →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310281"/>
            <a:ext cx="4675239" cy="13716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C.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insulin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891778"/>
            <a:ext cx="4675239" cy="1194698"/>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3333CC"/>
                </a:solidFill>
                <a:latin typeface="Arial" panose="020B0604020202020204" pitchFamily="34" charset="0"/>
                <a:cs typeface="Arial" panose="020B0604020202020204" pitchFamily="34" charset="0"/>
              </a:rPr>
              <a:t>D. </a:t>
            </a:r>
            <a:r>
              <a:rPr lang="en-US" sz="2400" b="1" dirty="0" err="1">
                <a:solidFill>
                  <a:srgbClr val="3333CC"/>
                </a:solidFill>
                <a:latin typeface="Arial" panose="020B0604020202020204" pitchFamily="34" charset="0"/>
                <a:cs typeface="Arial" panose="020B0604020202020204" pitchFamily="34" charset="0"/>
              </a:rPr>
              <a:t>tuyến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tụy</a:t>
            </a:r>
            <a:r>
              <a:rPr lang="en-US" sz="2400" b="1" dirty="0">
                <a:solidFill>
                  <a:srgbClr val="3333CC"/>
                </a:solidFill>
                <a:latin typeface="Arial" panose="020B0604020202020204" pitchFamily="34" charset="0"/>
                <a:cs typeface="Arial" panose="020B0604020202020204" pitchFamily="34" charset="0"/>
              </a:rPr>
              <a:t> → insulin → </a:t>
            </a:r>
            <a:r>
              <a:rPr lang="en-US" sz="2400" b="1" dirty="0" err="1">
                <a:solidFill>
                  <a:srgbClr val="3333CC"/>
                </a:solidFill>
                <a:latin typeface="Arial" panose="020B0604020202020204" pitchFamily="34" charset="0"/>
                <a:cs typeface="Arial" panose="020B0604020202020204" pitchFamily="34" charset="0"/>
              </a:rPr>
              <a:t>gan</a:t>
            </a:r>
            <a:r>
              <a:rPr lang="en-US" sz="2400" b="1" dirty="0">
                <a:solidFill>
                  <a:srgbClr val="3333CC"/>
                </a:solidFill>
                <a:latin typeface="Arial" panose="020B0604020202020204" pitchFamily="34" charset="0"/>
                <a:cs typeface="Arial" panose="020B0604020202020204" pitchFamily="34" charset="0"/>
              </a:rPr>
              <a:t> → </a:t>
            </a:r>
            <a:r>
              <a:rPr lang="en-US" sz="2400" b="1" dirty="0" err="1">
                <a:solidFill>
                  <a:srgbClr val="3333CC"/>
                </a:solidFill>
                <a:latin typeface="Arial" panose="020B0604020202020204" pitchFamily="34" charset="0"/>
                <a:cs typeface="Arial" panose="020B0604020202020204" pitchFamily="34" charset="0"/>
              </a:rPr>
              <a:t>tế</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bào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cơ</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thể</a:t>
            </a:r>
            <a:r>
              <a:rPr lang="en-US" sz="2400" b="1" dirty="0">
                <a:solidFill>
                  <a:srgbClr val="3333CC"/>
                </a:solidFill>
                <a:latin typeface="Arial" panose="020B0604020202020204" pitchFamily="34" charset="0"/>
                <a:cs typeface="Arial" panose="020B0604020202020204" pitchFamily="34" charset="0"/>
              </a:rPr>
              <a:t> →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giảm</a:t>
            </a:r>
            <a:endParaRPr lang="en-US" sz="24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39196" y="647664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58</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92D05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64" presetClass="path" presetSubtype="0" accel="50000" decel="50000" fill="hold" nodeType="withEffect">
                                  <p:stCondLst>
                                    <p:cond delay="0"/>
                                  </p:stCondLst>
                                  <p:childTnLst>
                                    <p:animMotion origin="layout" path="M -1.66667E-6 -3.7037E-6 L -1.66667E-6 -0.22476 " pathEditMode="relative" rAng="0" ptsTypes="AA">
                                      <p:cBhvr>
                                        <p:cTn id="45" dur="2000" fill="hold"/>
                                        <p:tgtEl>
                                          <p:spTgt spid="7"/>
                                        </p:tgtEl>
                                        <p:attrNameLst>
                                          <p:attrName>ppt_x</p:attrName>
                                          <p:attrName>ppt_y</p:attrName>
                                        </p:attrNameLst>
                                      </p:cBhvr>
                                      <p:rCtr x="0" y="-11250"/>
                                    </p:animMotion>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32" presetClass="emph" presetSubtype="0" repeatCount="indefinite" fill="hold" grpId="1"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animBg="1"/>
      <p:bldP spid="3" grpId="0" animBg="1"/>
      <p:bldP spid="4" grpId="0" animBg="1"/>
      <p:bldP spid="6"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29619" y="492031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Sile</a:t>
            </a:r>
            <a:r>
              <a:rPr lang="en-US" sz="28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2800" b="1" dirty="0" err="1">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chính</a:t>
            </a:r>
            <a:endParaRPr lang="en-US" sz="28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0667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Bộ</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thực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duy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trì</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bằng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là</a:t>
            </a:r>
          </a:p>
        </p:txBody>
      </p:sp>
      <p:sp>
        <p:nvSpPr>
          <p:cNvPr id="3" name="Rectangle: Diagonal Corners Snipped 2"/>
          <p:cNvSpPr/>
          <p:nvPr/>
        </p:nvSpPr>
        <p:spPr>
          <a:xfrm>
            <a:off x="8311" y="1356719"/>
            <a:ext cx="4366502" cy="11621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trung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ương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thần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kinh</a:t>
            </a:r>
            <a:endParaRPr lang="en-US" sz="28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7738"/>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B.</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tuyến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nội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tiết</a:t>
            </a:r>
            <a:endParaRPr lang="en-US" sz="28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371600"/>
            <a:ext cx="4675239" cy="11621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C. </a:t>
            </a:r>
            <a:r>
              <a:rPr lang="en-US" sz="2800" b="1" dirty="0" err="1">
                <a:solidFill>
                  <a:srgbClr val="3333CC"/>
                </a:solidFill>
                <a:latin typeface="Arial" panose="020B0604020202020204" pitchFamily="34" charset="0"/>
                <a:cs typeface="Arial" panose="020B0604020202020204" pitchFamily="34" charset="0"/>
              </a:rPr>
              <a:t>các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cơ</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quan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thận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gan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phổi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tim</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46657"/>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D.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hoặc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cơ</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quan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cảm</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11228" y="642541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59</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64" presetClass="path" presetSubtype="0" accel="50000" decel="50000" fill="hold" nodeType="withEffect">
                                  <p:stCondLst>
                                    <p:cond delay="0"/>
                                  </p:stCondLst>
                                  <p:childTnLst>
                                    <p:animMotion origin="layout" path="M -1.66667E-6 -3.7037E-6 L -1.66667E-6 -0.22476 " pathEditMode="relative" rAng="0" ptsTypes="AA">
                                      <p:cBhvr>
                                        <p:cTn id="52" dur="2000" fill="hold"/>
                                        <p:tgtEl>
                                          <p:spTgt spid="7"/>
                                        </p:tgtEl>
                                        <p:attrNameLst>
                                          <p:attrName>ppt_x</p:attrName>
                                          <p:attrName>ppt_y</p:attrName>
                                        </p:attrNameLst>
                                      </p:cBhvr>
                                      <p:rCtr x="0" y="-11250"/>
                                    </p:animMotion>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32" presetClass="emph" presetSubtype="0" repeatCount="indefinite" fill="hold" grpId="1" nodeType="withEffect">
                                  <p:stCondLst>
                                    <p:cond delay="0"/>
                                  </p:stCondLst>
                                  <p:childTnLst>
                                    <p:animRot by="120000">
                                      <p:cBhvr>
                                        <p:cTn id="63" dur="100" fill="hold">
                                          <p:stCondLst>
                                            <p:cond delay="0"/>
                                          </p:stCondLst>
                                        </p:cTn>
                                        <p:tgtEl>
                                          <p:spTgt spid="9"/>
                                        </p:tgtEl>
                                        <p:attrNameLst>
                                          <p:attrName>r</p:attrName>
                                        </p:attrNameLst>
                                      </p:cBhvr>
                                    </p:animRot>
                                    <p:animRot by="-240000">
                                      <p:cBhvr>
                                        <p:cTn id="64" dur="200" fill="hold">
                                          <p:stCondLst>
                                            <p:cond delay="200"/>
                                          </p:stCondLst>
                                        </p:cTn>
                                        <p:tgtEl>
                                          <p:spTgt spid="9"/>
                                        </p:tgtEl>
                                        <p:attrNameLst>
                                          <p:attrName>r</p:attrName>
                                        </p:attrNameLst>
                                      </p:cBhvr>
                                    </p:animRot>
                                    <p:animRot by="240000">
                                      <p:cBhvr>
                                        <p:cTn id="65" dur="200" fill="hold">
                                          <p:stCondLst>
                                            <p:cond delay="400"/>
                                          </p:stCondLst>
                                        </p:cTn>
                                        <p:tgtEl>
                                          <p:spTgt spid="9"/>
                                        </p:tgtEl>
                                        <p:attrNameLst>
                                          <p:attrName>r</p:attrName>
                                        </p:attrNameLst>
                                      </p:cBhvr>
                                    </p:animRot>
                                    <p:animRot by="-240000">
                                      <p:cBhvr>
                                        <p:cTn id="66" dur="200" fill="hold">
                                          <p:stCondLst>
                                            <p:cond delay="600"/>
                                          </p:stCondLst>
                                        </p:cTn>
                                        <p:tgtEl>
                                          <p:spTgt spid="9"/>
                                        </p:tgtEl>
                                        <p:attrNameLst>
                                          <p:attrName>r</p:attrName>
                                        </p:attrNameLst>
                                      </p:cBhvr>
                                    </p:animRot>
                                    <p:animRot by="120000">
                                      <p:cBhvr>
                                        <p:cTn id="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3000" y="533400"/>
          <a:ext cx="6781800" cy="3143250"/>
        </p:xfrm>
        <a:graphic>
          <a:graphicData uri="http://schemas.openxmlformats.org/drawingml/2006/table">
            <a:tbl>
              <a:tblPr firstRow="1" firstCol="1" bandRow="1">
                <a:tableStyleId>{5C22544A-7EE6-4342-B048-85BDC9FD1C3A}</a:tableStyleId>
              </a:tblPr>
              <a:tblGrid>
                <a:gridCol w="3200400"/>
                <a:gridCol w="3581400"/>
              </a:tblGrid>
              <a:tr h="628650">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Sản phẩm thải</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2800" b="1" kern="1200" dirty="0">
                          <a:solidFill>
                            <a:schemeClr val="bg1"/>
                          </a:solidFill>
                          <a:effectLst/>
                          <a:latin typeface="Arial" panose="020B0604020202020204" pitchFamily="34" charset="0"/>
                          <a:ea typeface="+mn-ea"/>
                          <a:cs typeface="Arial" panose="020B0604020202020204" pitchFamily="34" charset="0"/>
                        </a:rPr>
                        <a:t>Cơ quan bài tiết</a:t>
                      </a:r>
                    </a:p>
                  </a:txBody>
                  <a:tcPr marL="47625" marR="47625" marT="47612" marB="47612">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2">
                        <a:lumMod val="75000"/>
                      </a:schemeClr>
                    </a:solidFill>
                  </a:tcPr>
                </a:tc>
              </a:tr>
              <a:tr h="628650">
                <a:tc>
                  <a:txBody>
                    <a:bodyPr/>
                    <a:lstStyle/>
                    <a:p>
                      <a:pPr algn="ctr">
                        <a:lnSpc>
                          <a:spcPct val="115000"/>
                        </a:lnSpc>
                        <a:spcAft>
                          <a:spcPts val="1000"/>
                        </a:spcAft>
                      </a:pPr>
                      <a:r>
                        <a:rPr lang="vi-VN" sz="2800" b="1" dirty="0" smtClean="0">
                          <a:solidFill>
                            <a:srgbClr val="002060"/>
                          </a:solidFill>
                          <a:effectLst/>
                          <a:latin typeface="Arial" panose="020B0604020202020204" pitchFamily="34" charset="0"/>
                          <a:cs typeface="Arial" panose="020B0604020202020204" pitchFamily="34" charset="0"/>
                        </a:rPr>
                        <a:t>CO</a:t>
                      </a:r>
                      <a:r>
                        <a:rPr lang="en-GB" sz="2800" b="1" baseline="-25000" dirty="0" smtClean="0">
                          <a:solidFill>
                            <a:srgbClr val="002060"/>
                          </a:solidFill>
                          <a:effectLst/>
                          <a:latin typeface="Arial" panose="020B0604020202020204" pitchFamily="34" charset="0"/>
                          <a:cs typeface="Arial" panose="020B0604020202020204" pitchFamily="34" charset="0"/>
                        </a:rPr>
                        <a:t>2</a:t>
                      </a:r>
                      <a:endParaRPr lang="en-GB" sz="2800" b="1" baseline="-25000" dirty="0" smtClean="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Phổi</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Mồ hôi</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Da</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algn="ctr">
                        <a:lnSpc>
                          <a:spcPct val="115000"/>
                        </a:lnSpc>
                        <a:spcAft>
                          <a:spcPts val="1000"/>
                        </a:spcAft>
                      </a:pPr>
                      <a:r>
                        <a:rPr lang="vi-VN" sz="2800" b="1">
                          <a:solidFill>
                            <a:srgbClr val="002060"/>
                          </a:solidFill>
                          <a:effectLst/>
                          <a:latin typeface="Arial" panose="020B0604020202020204" pitchFamily="34" charset="0"/>
                          <a:cs typeface="Arial" panose="020B0604020202020204" pitchFamily="34" charset="0"/>
                        </a:rPr>
                        <a:t>Nước tiểu</a:t>
                      </a:r>
                      <a:endParaRPr lang="vi-VN" sz="2800" b="1">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vi-VN" sz="2800" b="1" dirty="0">
                          <a:solidFill>
                            <a:srgbClr val="002060"/>
                          </a:solidFill>
                          <a:effectLst/>
                          <a:latin typeface="Arial" panose="020B0604020202020204" pitchFamily="34" charset="0"/>
                          <a:cs typeface="Arial" panose="020B0604020202020204" pitchFamily="34" charset="0"/>
                        </a:rPr>
                        <a:t>Thận</a:t>
                      </a:r>
                      <a:endParaRPr lang="vi-VN" sz="28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628650">
                <a:tc>
                  <a:txBody>
                    <a:bodyPr/>
                    <a:lstStyle/>
                    <a:p>
                      <a:pPr algn="ctr">
                        <a:lnSpc>
                          <a:spcPct val="115000"/>
                        </a:lnSpc>
                        <a:spcAft>
                          <a:spcPts val="1000"/>
                        </a:spcAft>
                      </a:pPr>
                      <a:r>
                        <a:rPr lang="en-GB" sz="2800" b="1" dirty="0" smtClean="0">
                          <a:solidFill>
                            <a:srgbClr val="002060"/>
                          </a:solidFill>
                          <a:effectLst/>
                          <a:latin typeface="Arial" panose="020B0604020202020204" pitchFamily="34" charset="0"/>
                          <a:ea typeface="Arial" panose="020B0604020202020204" pitchFamily="34" charset="0"/>
                          <a:cs typeface="Arial" panose="020B0604020202020204" pitchFamily="34" charset="0"/>
                        </a:rPr>
                        <a:t>Bilirubin</a:t>
                      </a: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lnSpc>
                          <a:spcPct val="115000"/>
                        </a:lnSpc>
                        <a:spcAft>
                          <a:spcPts val="1000"/>
                        </a:spcAft>
                      </a:pPr>
                      <a:r>
                        <a:rPr lang="en-GB" sz="2800" b="1" dirty="0" err="1" smtClean="0">
                          <a:solidFill>
                            <a:srgbClr val="002060"/>
                          </a:solidFill>
                          <a:effectLst/>
                          <a:latin typeface="Arial" panose="020B0604020202020204" pitchFamily="34" charset="0"/>
                          <a:ea typeface="Arial" panose="020B0604020202020204" pitchFamily="34" charset="0"/>
                          <a:cs typeface="Arial" panose="020B0604020202020204" pitchFamily="34" charset="0"/>
                        </a:rPr>
                        <a:t>Ruột</a:t>
                      </a:r>
                    </a:p>
                  </a:txBody>
                  <a:tcPr marL="47627" marR="47627" marT="44520" marB="4452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
        <p:nvSpPr>
          <p:cNvPr id="2" name="Rectangle 1"/>
          <p:cNvSpPr/>
          <p:nvPr/>
        </p:nvSpPr>
        <p:spPr>
          <a:xfrm>
            <a:off x="572770" y="3962400"/>
            <a:ext cx="7922260" cy="2566035"/>
          </a:xfrm>
          <a:prstGeom prst="rect">
            <a:avLst/>
          </a:prstGeom>
        </p:spPr>
        <p:txBody>
          <a:bodyPr wrap="square">
            <a:spAutoFit/>
          </a:bodyPr>
          <a:lstStyle/>
          <a:p>
            <a:pPr algn="ctr">
              <a:lnSpc>
                <a:spcPct val="115000"/>
              </a:lnSpc>
              <a:spcAft>
                <a:spcPts val="1000"/>
              </a:spcAft>
            </a:pPr>
            <a:r>
              <a:rPr lang="en-GB" sz="2800" b="1" dirty="0" smtClean="0">
                <a:solidFill>
                  <a:srgbClr val="002060"/>
                </a:solidFill>
                <a:ea typeface="Arial" panose="020B0604020202020204" pitchFamily="34" charset="0"/>
                <a:cs typeface="Times New Roman" panose="02020603050405020304" pitchFamily="18" charset="0"/>
              </a:rPr>
              <a:t>Bilirubin</a:t>
            </a:r>
            <a:r>
              <a:rPr lang="en-GB" sz="2800" b="1" dirty="0" smtClean="0">
                <a:solidFill>
                  <a:srgbClr val="C00000"/>
                </a:solidFill>
                <a:ea typeface="Arial" panose="020B0604020202020204" pitchFamily="34" charset="0"/>
                <a:cs typeface="Times New Roman" panose="02020603050405020304" pitchFamily="18" charset="0"/>
              </a:rPr>
              <a:t>: </a:t>
            </a:r>
            <a:r>
              <a:rPr lang="vi-VN" sz="2800" b="1" dirty="0">
                <a:solidFill>
                  <a:srgbClr val="3333CC"/>
                </a:solidFill>
              </a:rPr>
              <a:t>Bilirubin là một sắc tố có màu vàng cam được hình thành trong quá trình phá vỡ hồng cầu bình thường trong máu. Bilirubin đi qua gan và được bài tiết ra khỏi cơ thể thông qua phân và một lượng nhỏ trong nước tiểu.</a:t>
            </a:r>
            <a:r>
              <a:rPr lang="vi-VN" sz="2800" b="1" dirty="0"/>
              <a:t> </a:t>
            </a:r>
            <a:endParaRPr lang="en-US" sz="2800" b="1" dirty="0">
              <a:solidFill>
                <a:srgbClr val="0070C0"/>
              </a:solidFill>
              <a:ea typeface="Arial" panose="020B0604020202020204" pitchFamily="34" charset="0"/>
              <a:cs typeface="Times New Roman" panose="02020603050405020304" pitchFamily="18" charset="0"/>
            </a:endParaRPr>
          </a:p>
        </p:txBody>
      </p:sp>
      <p:sp>
        <p:nvSpPr>
          <p:cNvPr id="5"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7"/>
          <a:stretch>
            <a:fillRect/>
          </a:stretch>
        </p:blipFill>
        <p:spPr>
          <a:xfrm>
            <a:off x="7340506" y="492031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2800" b="1" dirty="0" err="1">
                <a:solidFill>
                  <a:srgbClr val="A5A5A5"/>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srgbClr val="A5A5A5"/>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A5A5A5"/>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srgbClr val="A5A5A5"/>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5086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Cân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bằng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duy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trì</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sự</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ổn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trường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p>
        </p:txBody>
      </p:sp>
      <p:sp>
        <p:nvSpPr>
          <p:cNvPr id="3" name="Rectangle: Diagonal Corners Snipped 2"/>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A</a:t>
            </a:r>
            <a:r>
              <a:rPr lang="vi-VN"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tế</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bào</a:t>
            </a:r>
            <a:endParaRPr lang="en-US" sz="32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60809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B.</a:t>
            </a:r>
            <a:r>
              <a:rPr lang="vi-VN"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mô</a:t>
            </a:r>
            <a:endParaRPr lang="en-US" sz="32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61553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C. </a:t>
            </a:r>
            <a:r>
              <a:rPr lang="en-US" sz="3200" b="1" dirty="0" err="1">
                <a:solidFill>
                  <a:srgbClr val="3333CC"/>
                </a:solidFill>
                <a:latin typeface="Arial" panose="020B0604020202020204" pitchFamily="34" charset="0"/>
                <a:cs typeface="Arial" panose="020B0604020202020204" pitchFamily="34" charset="0"/>
              </a:rPr>
              <a:t>cơ</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quan</a:t>
            </a:r>
            <a:endParaRPr lang="en-US" sz="32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64701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D. </a:t>
            </a:r>
            <a:r>
              <a:rPr lang="en-US" sz="3200" b="1" dirty="0" err="1">
                <a:solidFill>
                  <a:srgbClr val="3333CC"/>
                </a:solidFill>
                <a:latin typeface="Arial" panose="020B0604020202020204" pitchFamily="34" charset="0"/>
                <a:cs typeface="Arial" panose="020B0604020202020204" pitchFamily="34" charset="0"/>
              </a:rPr>
              <a:t>cơ</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thể</a:t>
            </a:r>
            <a:r>
              <a:rPr lang="en-US" sz="3200" b="1" dirty="0">
                <a:solidFill>
                  <a:srgbClr val="3333CC"/>
                </a:solidFill>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484169" y="6356353"/>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60</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FF00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8"/>
                                        </p:tgtEl>
                                        <p:attrNameLst>
                                          <p:attrName>fillcolor</p:attrName>
                                        </p:attrNameLst>
                                      </p:cBhvr>
                                      <p:to>
                                        <a:srgbClr val="92D050"/>
                                      </p:to>
                                    </p:animClr>
                                    <p:set>
                                      <p:cBhvr>
                                        <p:cTn id="56" dur="500" fill="hold"/>
                                        <p:tgtEl>
                                          <p:spTgt spid="8"/>
                                        </p:tgtEl>
                                        <p:attrNameLst>
                                          <p:attrName>fill.type</p:attrName>
                                        </p:attrNameLst>
                                      </p:cBhvr>
                                      <p:to>
                                        <p:strVal val="solid"/>
                                      </p:to>
                                    </p:set>
                                    <p:set>
                                      <p:cBhvr>
                                        <p:cTn id="57" dur="500" fill="hold"/>
                                        <p:tgtEl>
                                          <p:spTgt spid="8"/>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64" presetClass="path" presetSubtype="0" accel="50000" decel="50000" fill="hold" nodeType="withEffect">
                                  <p:stCondLst>
                                    <p:cond delay="0"/>
                                  </p:stCondLst>
                                  <p:childTnLst>
                                    <p:animMotion origin="layout" path="M -1.66667E-6 -3.7037E-6 L -1.66667E-6 -0.22476 " pathEditMode="relative" rAng="0" ptsTypes="AA">
                                      <p:cBhvr>
                                        <p:cTn id="59" dur="2000" fill="hold"/>
                                        <p:tgtEl>
                                          <p:spTgt spid="7"/>
                                        </p:tgtEl>
                                        <p:attrNameLst>
                                          <p:attrName>ppt_x</p:attrName>
                                          <p:attrName>ppt_y</p:attrName>
                                        </p:attrNameLst>
                                      </p:cBhvr>
                                      <p:rCtr x="0" y="-11250"/>
                                    </p:animMotion>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par>
                                <p:cTn id="69" presetID="32" presetClass="emph" presetSubtype="0" repeatCount="indefinite" fill="hold" grpId="1" nodeType="withEffect">
                                  <p:stCondLst>
                                    <p:cond delay="0"/>
                                  </p:stCondLst>
                                  <p:childTnLst>
                                    <p:animRot by="120000">
                                      <p:cBhvr>
                                        <p:cTn id="70" dur="100" fill="hold">
                                          <p:stCondLst>
                                            <p:cond delay="0"/>
                                          </p:stCondLst>
                                        </p:cTn>
                                        <p:tgtEl>
                                          <p:spTgt spid="9"/>
                                        </p:tgtEl>
                                        <p:attrNameLst>
                                          <p:attrName>r</p:attrName>
                                        </p:attrNameLst>
                                      </p:cBhvr>
                                    </p:animRot>
                                    <p:animRot by="-240000">
                                      <p:cBhvr>
                                        <p:cTn id="71" dur="200" fill="hold">
                                          <p:stCondLst>
                                            <p:cond delay="200"/>
                                          </p:stCondLst>
                                        </p:cTn>
                                        <p:tgtEl>
                                          <p:spTgt spid="9"/>
                                        </p:tgtEl>
                                        <p:attrNameLst>
                                          <p:attrName>r</p:attrName>
                                        </p:attrNameLst>
                                      </p:cBhvr>
                                    </p:animRot>
                                    <p:animRot by="240000">
                                      <p:cBhvr>
                                        <p:cTn id="72" dur="200" fill="hold">
                                          <p:stCondLst>
                                            <p:cond delay="400"/>
                                          </p:stCondLst>
                                        </p:cTn>
                                        <p:tgtEl>
                                          <p:spTgt spid="9"/>
                                        </p:tgtEl>
                                        <p:attrNameLst>
                                          <p:attrName>r</p:attrName>
                                        </p:attrNameLst>
                                      </p:cBhvr>
                                    </p:animRot>
                                    <p:animRot by="-240000">
                                      <p:cBhvr>
                                        <p:cTn id="73" dur="200" fill="hold">
                                          <p:stCondLst>
                                            <p:cond delay="600"/>
                                          </p:stCondLst>
                                        </p:cTn>
                                        <p:tgtEl>
                                          <p:spTgt spid="9"/>
                                        </p:tgtEl>
                                        <p:attrNameLst>
                                          <p:attrName>r</p:attrName>
                                        </p:attrNameLst>
                                      </p:cBhvr>
                                    </p:animRot>
                                    <p:animRot by="120000">
                                      <p:cBhvr>
                                        <p:cTn id="7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02955" y="4946348"/>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6711" y="541047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5086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Những</a:t>
            </a:r>
            <a:r>
              <a:rPr lang="en-US" sz="3200" b="1" dirty="0">
                <a:solidFill>
                  <a:srgbClr val="002060"/>
                </a:solidFill>
                <a:latin typeface="Arial" panose="020B0604020202020204" pitchFamily="34" charset="0"/>
                <a:cs typeface="Arial" panose="020B0604020202020204" pitchFamily="34" charset="0"/>
              </a:rPr>
              <a:t> hormone do </a:t>
            </a:r>
            <a:r>
              <a:rPr lang="en-US" sz="3200" b="1" dirty="0" err="1">
                <a:solidFill>
                  <a:srgbClr val="002060"/>
                </a:solidFill>
                <a:latin typeface="Arial" panose="020B0604020202020204" pitchFamily="34" charset="0"/>
                <a:cs typeface="Arial" panose="020B0604020202020204" pitchFamily="34" charset="0"/>
              </a:rPr>
              <a:t>tuyến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tụy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tiết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tham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bằng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sau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đây</a:t>
            </a:r>
            <a:r>
              <a:rPr lang="en-US" sz="3200" b="1" dirty="0">
                <a:solidFill>
                  <a:srgbClr val="002060"/>
                </a:solidFill>
                <a:latin typeface="Arial" panose="020B0604020202020204" pitchFamily="34" charset="0"/>
                <a:cs typeface="Arial" panose="020B0604020202020204" pitchFamily="34" charset="0"/>
              </a:rPr>
              <a:t>?</a:t>
            </a:r>
          </a:p>
        </p:txBody>
      </p:sp>
      <p:sp>
        <p:nvSpPr>
          <p:cNvPr id="3" name="Rectangle: Diagonal Corners Snipped 2"/>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hòa</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hấp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nước</a:t>
            </a:r>
            <a:r>
              <a:rPr lang="en-US" sz="2800" b="1" dirty="0">
                <a:solidFill>
                  <a:srgbClr val="3333CC"/>
                </a:solidFill>
                <a:latin typeface="Arial" panose="020B0604020202020204" pitchFamily="34" charset="0"/>
                <a:cs typeface="Arial" panose="020B0604020202020204" pitchFamily="34" charset="0"/>
              </a:rPr>
              <a:t> ở </a:t>
            </a:r>
            <a:r>
              <a:rPr lang="en-US" sz="2800" b="1" dirty="0" err="1">
                <a:solidFill>
                  <a:srgbClr val="3333CC"/>
                </a:solidFill>
                <a:latin typeface="Arial" panose="020B0604020202020204" pitchFamily="34" charset="0"/>
                <a:cs typeface="Arial" panose="020B0604020202020204" pitchFamily="34" charset="0"/>
              </a:rPr>
              <a:t>thận</a:t>
            </a:r>
            <a:endParaRPr lang="en-US" sz="28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0458"/>
            <a:ext cx="4366502" cy="119656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B. </a:t>
            </a:r>
            <a:r>
              <a:rPr lang="en-US" sz="2800" b="1" dirty="0" err="1">
                <a:solidFill>
                  <a:srgbClr val="3333CC"/>
                </a:solidFill>
                <a:latin typeface="Arial" panose="020B0604020202020204" pitchFamily="34" charset="0"/>
                <a:cs typeface="Arial" panose="020B0604020202020204" pitchFamily="34" charset="0"/>
              </a:rPr>
              <a:t>duy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trì</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nồng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độ</a:t>
            </a:r>
            <a:r>
              <a:rPr lang="en-US" sz="2800" b="1" dirty="0">
                <a:solidFill>
                  <a:srgbClr val="3333CC"/>
                </a:solidFill>
                <a:latin typeface="Arial" panose="020B0604020202020204" pitchFamily="34" charset="0"/>
                <a:cs typeface="Arial" panose="020B0604020202020204" pitchFamily="34" charset="0"/>
              </a:rPr>
              <a:t> glucose </a:t>
            </a:r>
            <a:r>
              <a:rPr lang="en-US" sz="2800" b="1" dirty="0" err="1">
                <a:solidFill>
                  <a:srgbClr val="3333CC"/>
                </a:solidFill>
                <a:latin typeface="Arial" panose="020B0604020202020204" pitchFamily="34" charset="0"/>
                <a:cs typeface="Arial" panose="020B0604020202020204" pitchFamily="34" charset="0"/>
              </a:rPr>
              <a:t>bình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thường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trong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61553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C.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pH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39377"/>
            <a:ext cx="4675239" cy="119656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D.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hấp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thụ</a:t>
            </a:r>
            <a:r>
              <a:rPr lang="en-US" sz="2800" b="1" dirty="0">
                <a:solidFill>
                  <a:srgbClr val="3333CC"/>
                </a:solidFill>
                <a:latin typeface="Arial" panose="020B0604020202020204" pitchFamily="34" charset="0"/>
                <a:cs typeface="Arial" panose="020B0604020202020204" pitchFamily="34" charset="0"/>
              </a:rPr>
              <a:t> Na</a:t>
            </a:r>
            <a:r>
              <a:rPr lang="en-US" sz="2800" b="1" baseline="30000" dirty="0">
                <a:solidFill>
                  <a:srgbClr val="3333CC"/>
                </a:solidFill>
                <a:latin typeface="Arial" panose="020B0604020202020204" pitchFamily="34" charset="0"/>
                <a:cs typeface="Arial" panose="020B0604020202020204" pitchFamily="34" charset="0"/>
              </a:rPr>
              <a:t>+ </a:t>
            </a:r>
            <a:r>
              <a:rPr lang="en-US" sz="2800" b="1" dirty="0">
                <a:solidFill>
                  <a:srgbClr val="3333CC"/>
                </a:solidFill>
                <a:latin typeface="Arial" panose="020B0604020202020204" pitchFamily="34" charset="0"/>
                <a:cs typeface="Arial" panose="020B0604020202020204" pitchFamily="34" charset="0"/>
              </a:rPr>
              <a:t>ở </a:t>
            </a:r>
            <a:r>
              <a:rPr lang="en-US" sz="2800" b="1" dirty="0" err="1">
                <a:solidFill>
                  <a:srgbClr val="3333CC"/>
                </a:solidFill>
                <a:latin typeface="Arial" panose="020B0604020202020204" pitchFamily="34" charset="0"/>
                <a:cs typeface="Arial" panose="020B0604020202020204" pitchFamily="34" charset="0"/>
              </a:rPr>
              <a:t>thận</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28377" y="6401211"/>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61</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92D05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64" presetClass="path" presetSubtype="0" accel="50000" decel="50000" fill="hold" nodeType="withEffect">
                                  <p:stCondLst>
                                    <p:cond delay="0"/>
                                  </p:stCondLst>
                                  <p:childTnLst>
                                    <p:animMotion origin="layout" path="M -1.66667E-6 -3.7037E-6 L -1.66667E-6 -0.22476 " pathEditMode="relative" rAng="0" ptsTypes="AA">
                                      <p:cBhvr>
                                        <p:cTn id="45" dur="2000" fill="hold"/>
                                        <p:tgtEl>
                                          <p:spTgt spid="7"/>
                                        </p:tgtEl>
                                        <p:attrNameLst>
                                          <p:attrName>ppt_x</p:attrName>
                                          <p:attrName>ppt_y</p:attrName>
                                        </p:attrNameLst>
                                      </p:cBhvr>
                                      <p:rCtr x="0" y="-11250"/>
                                    </p:animMotion>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par>
                                <p:cTn id="49" presetID="10"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32" presetClass="emph" presetSubtype="0" repeatCount="indefinite" fill="hold" grpId="1"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17099" y="4920314"/>
            <a:ext cx="1476884" cy="1743607"/>
          </a:xfrm>
          <a:prstGeom prst="rect">
            <a:avLst/>
          </a:prstGeom>
        </p:spPr>
      </p:pic>
      <p:pic>
        <p:nvPicPr>
          <p:cNvPr id="44" name="Picture 43"/>
          <p:cNvPicPr>
            <a:picLocks noChangeAspect="1"/>
          </p:cNvPicPr>
          <p:nvPr/>
        </p:nvPicPr>
        <p:blipFill>
          <a:blip r:embed="rId8"/>
          <a:stretch>
            <a:fillRect/>
          </a:stretch>
        </p:blipFill>
        <p:spPr>
          <a:xfrm>
            <a:off x="4374813" y="178174"/>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57469"/>
            <a:ext cx="714375" cy="1019175"/>
          </a:xfrm>
          <a:prstGeom prst="rect">
            <a:avLst/>
          </a:prstGeom>
        </p:spPr>
      </p:pic>
      <p:sp>
        <p:nvSpPr>
          <p:cNvPr id="36" name="Flowchart: Summing Junction 35"/>
          <p:cNvSpPr/>
          <p:nvPr/>
        </p:nvSpPr>
        <p:spPr>
          <a:xfrm>
            <a:off x="3019426" y="44229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6663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893479"/>
            <a:ext cx="660121" cy="843194"/>
          </a:xfrm>
          <a:prstGeom prst="rect">
            <a:avLst/>
          </a:prstGeom>
        </p:spPr>
      </p:pic>
      <p:pic>
        <p:nvPicPr>
          <p:cNvPr id="53" name="Picture 52"/>
          <p:cNvPicPr>
            <a:picLocks noChangeAspect="1"/>
          </p:cNvPicPr>
          <p:nvPr/>
        </p:nvPicPr>
        <p:blipFill>
          <a:blip r:embed="rId15"/>
          <a:stretch>
            <a:fillRect/>
          </a:stretch>
        </p:blipFill>
        <p:spPr>
          <a:xfrm>
            <a:off x="7412492" y="41476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Folded Corner 1"/>
          <p:cNvSpPr/>
          <p:nvPr/>
        </p:nvSpPr>
        <p:spPr>
          <a:xfrm>
            <a:off x="53340" y="178435"/>
            <a:ext cx="9144000" cy="10801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hàm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r>
              <a:rPr lang="en-US" sz="3200" b="1" dirty="0">
                <a:solidFill>
                  <a:srgbClr val="002060"/>
                </a:solidFill>
                <a:latin typeface="Arial" panose="020B0604020202020204" pitchFamily="34" charset="0"/>
                <a:cs typeface="Arial" panose="020B0604020202020204" pitchFamily="34" charset="0"/>
              </a:rPr>
              <a:t> glucose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máu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giảm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điều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hòa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diễn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tự</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a:t>
            </a:r>
          </a:p>
        </p:txBody>
      </p:sp>
      <p:sp>
        <p:nvSpPr>
          <p:cNvPr id="3" name="Rectangle: Diagonal Corners Snipped 2"/>
          <p:cNvSpPr/>
          <p:nvPr/>
        </p:nvSpPr>
        <p:spPr>
          <a:xfrm>
            <a:off x="0" y="1356719"/>
            <a:ext cx="4366502" cy="12954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 glucagon →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836699"/>
            <a:ext cx="4366502" cy="1250004"/>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B.</a:t>
            </a:r>
            <a:r>
              <a:rPr lang="vi-VN" sz="2800" b="1"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glucagon →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0451" y="1371600"/>
            <a:ext cx="4675239" cy="12954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C.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glucagon →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875618"/>
            <a:ext cx="4675239" cy="1250004"/>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3333CC"/>
                </a:solidFill>
                <a:latin typeface="Arial" panose="020B0604020202020204" pitchFamily="34" charset="0"/>
                <a:cs typeface="Arial" panose="020B0604020202020204" pitchFamily="34" charset="0"/>
              </a:rPr>
              <a:t>D. </a:t>
            </a:r>
            <a:r>
              <a:rPr lang="en-US" sz="2800" dirty="0" err="1">
                <a:solidFill>
                  <a:srgbClr val="3333CC"/>
                </a:solidFill>
                <a:latin typeface="Arial" panose="020B0604020202020204" pitchFamily="34" charset="0"/>
                <a:cs typeface="Arial" panose="020B0604020202020204" pitchFamily="34" charset="0"/>
              </a:rPr>
              <a:t>tuyến</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tụy</a:t>
            </a:r>
            <a:r>
              <a:rPr lang="en-US" sz="2800" dirty="0">
                <a:solidFill>
                  <a:srgbClr val="3333CC"/>
                </a:solidFill>
                <a:latin typeface="Arial" panose="020B0604020202020204" pitchFamily="34" charset="0"/>
                <a:cs typeface="Arial" panose="020B0604020202020204" pitchFamily="34" charset="0"/>
              </a:rPr>
              <a:t> → glucagon → </a:t>
            </a:r>
            <a:r>
              <a:rPr lang="en-US" sz="2800" dirty="0" err="1">
                <a:solidFill>
                  <a:srgbClr val="3333CC"/>
                </a:solidFill>
                <a:latin typeface="Arial" panose="020B0604020202020204" pitchFamily="34" charset="0"/>
                <a:cs typeface="Arial" panose="020B0604020202020204" pitchFamily="34" charset="0"/>
              </a:rPr>
              <a:t>gan</a:t>
            </a:r>
            <a:r>
              <a:rPr lang="en-US" sz="2800" dirty="0">
                <a:solidFill>
                  <a:srgbClr val="3333CC"/>
                </a:solidFill>
                <a:latin typeface="Arial" panose="020B0604020202020204" pitchFamily="34" charset="0"/>
                <a:cs typeface="Arial" panose="020B0604020202020204" pitchFamily="34" charset="0"/>
              </a:rPr>
              <a:t> → glycogen → glucose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máu</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tăng</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498708" y="641547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62</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FF00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8"/>
                                        </p:tgtEl>
                                        <p:attrNameLst>
                                          <p:attrName>fillcolor</p:attrName>
                                        </p:attrNameLst>
                                      </p:cBhvr>
                                      <p:to>
                                        <a:srgbClr val="92D050"/>
                                      </p:to>
                                    </p:animClr>
                                    <p:set>
                                      <p:cBhvr>
                                        <p:cTn id="56" dur="500" fill="hold"/>
                                        <p:tgtEl>
                                          <p:spTgt spid="8"/>
                                        </p:tgtEl>
                                        <p:attrNameLst>
                                          <p:attrName>fill.type</p:attrName>
                                        </p:attrNameLst>
                                      </p:cBhvr>
                                      <p:to>
                                        <p:strVal val="solid"/>
                                      </p:to>
                                    </p:set>
                                    <p:set>
                                      <p:cBhvr>
                                        <p:cTn id="57" dur="500" fill="hold"/>
                                        <p:tgtEl>
                                          <p:spTgt spid="8"/>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64" presetClass="path" presetSubtype="0" accel="50000" decel="50000" fill="hold" nodeType="withEffect">
                                  <p:stCondLst>
                                    <p:cond delay="0"/>
                                  </p:stCondLst>
                                  <p:childTnLst>
                                    <p:animMotion origin="layout" path="M -1.66667E-6 -3.7037E-6 L -1.66667E-6 -0.22476 " pathEditMode="relative" rAng="0" ptsTypes="AA">
                                      <p:cBhvr>
                                        <p:cTn id="59" dur="2000" fill="hold"/>
                                        <p:tgtEl>
                                          <p:spTgt spid="7"/>
                                        </p:tgtEl>
                                        <p:attrNameLst>
                                          <p:attrName>ppt_x</p:attrName>
                                          <p:attrName>ppt_y</p:attrName>
                                        </p:attrNameLst>
                                      </p:cBhvr>
                                      <p:rCtr x="0" y="-11250"/>
                                    </p:animMotion>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par>
                                <p:cTn id="69" presetID="32" presetClass="emph" presetSubtype="0" repeatCount="indefinite" fill="hold" grpId="1" nodeType="withEffect">
                                  <p:stCondLst>
                                    <p:cond delay="0"/>
                                  </p:stCondLst>
                                  <p:childTnLst>
                                    <p:animRot by="120000">
                                      <p:cBhvr>
                                        <p:cTn id="70" dur="100" fill="hold">
                                          <p:stCondLst>
                                            <p:cond delay="0"/>
                                          </p:stCondLst>
                                        </p:cTn>
                                        <p:tgtEl>
                                          <p:spTgt spid="9"/>
                                        </p:tgtEl>
                                        <p:attrNameLst>
                                          <p:attrName>r</p:attrName>
                                        </p:attrNameLst>
                                      </p:cBhvr>
                                    </p:animRot>
                                    <p:animRot by="-240000">
                                      <p:cBhvr>
                                        <p:cTn id="71" dur="200" fill="hold">
                                          <p:stCondLst>
                                            <p:cond delay="200"/>
                                          </p:stCondLst>
                                        </p:cTn>
                                        <p:tgtEl>
                                          <p:spTgt spid="9"/>
                                        </p:tgtEl>
                                        <p:attrNameLst>
                                          <p:attrName>r</p:attrName>
                                        </p:attrNameLst>
                                      </p:cBhvr>
                                    </p:animRot>
                                    <p:animRot by="240000">
                                      <p:cBhvr>
                                        <p:cTn id="72" dur="200" fill="hold">
                                          <p:stCondLst>
                                            <p:cond delay="400"/>
                                          </p:stCondLst>
                                        </p:cTn>
                                        <p:tgtEl>
                                          <p:spTgt spid="9"/>
                                        </p:tgtEl>
                                        <p:attrNameLst>
                                          <p:attrName>r</p:attrName>
                                        </p:attrNameLst>
                                      </p:cBhvr>
                                    </p:animRot>
                                    <p:animRot by="-240000">
                                      <p:cBhvr>
                                        <p:cTn id="73" dur="200" fill="hold">
                                          <p:stCondLst>
                                            <p:cond delay="600"/>
                                          </p:stCondLst>
                                        </p:cTn>
                                        <p:tgtEl>
                                          <p:spTgt spid="9"/>
                                        </p:tgtEl>
                                        <p:attrNameLst>
                                          <p:attrName>r</p:attrName>
                                        </p:attrNameLst>
                                      </p:cBhvr>
                                    </p:animRot>
                                    <p:animRot by="120000">
                                      <p:cBhvr>
                                        <p:cTn id="7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bldLvl="0" animBg="1"/>
      <p:bldP spid="4" grpId="0" bldLvl="0" animBg="1"/>
      <p:bldP spid="6" grpId="0" bldLvl="0" animBg="1"/>
      <p:bldP spid="8"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24726" y="4920314"/>
            <a:ext cx="1476884" cy="1743607"/>
          </a:xfrm>
          <a:prstGeom prst="rect">
            <a:avLst/>
          </a:prstGeom>
        </p:spPr>
      </p:pic>
      <p:pic>
        <p:nvPicPr>
          <p:cNvPr id="44" name="Picture 43"/>
          <p:cNvPicPr>
            <a:picLocks noChangeAspect="1"/>
          </p:cNvPicPr>
          <p:nvPr/>
        </p:nvPicPr>
        <p:blipFill>
          <a:blip r:embed="rId8"/>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1047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Folded Corner 1"/>
          <p:cNvSpPr/>
          <p:nvPr/>
        </p:nvSpPr>
        <p:spPr>
          <a:xfrm>
            <a:off x="0" y="3"/>
            <a:ext cx="9144000" cy="10667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Thận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có</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vai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trò</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quan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trọng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chế</a:t>
            </a:r>
          </a:p>
        </p:txBody>
      </p:sp>
      <p:sp>
        <p:nvSpPr>
          <p:cNvPr id="3" name="Rectangle: Diagonal Corners Snipped 2"/>
          <p:cNvSpPr/>
          <p:nvPr/>
        </p:nvSpPr>
        <p:spPr>
          <a:xfrm>
            <a:off x="8311" y="160065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A</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suất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thẩm</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thấu</a:t>
            </a:r>
            <a:endParaRPr lang="en-US" sz="28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60809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B.</a:t>
            </a:r>
            <a:r>
              <a:rPr lang="vi-VN"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huyết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endParaRPr lang="en-US" sz="28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61553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C. </a:t>
            </a:r>
            <a:r>
              <a:rPr lang="en-US" sz="2800" b="1" dirty="0" err="1">
                <a:solidFill>
                  <a:srgbClr val="3333CC"/>
                </a:solidFill>
                <a:latin typeface="Arial" panose="020B0604020202020204" pitchFamily="34" charset="0"/>
                <a:cs typeface="Arial" panose="020B0604020202020204" pitchFamily="34" charset="0"/>
              </a:rPr>
              <a:t>duy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trì</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nồng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độ</a:t>
            </a:r>
            <a:r>
              <a:rPr lang="en-US" sz="2800" b="1" dirty="0">
                <a:solidFill>
                  <a:srgbClr val="3333CC"/>
                </a:solidFill>
                <a:latin typeface="Arial" panose="020B0604020202020204" pitchFamily="34" charset="0"/>
                <a:cs typeface="Arial" panose="020B0604020202020204" pitchFamily="34" charset="0"/>
              </a:rPr>
              <a:t> glucose </a:t>
            </a:r>
            <a:r>
              <a:rPr lang="en-US" sz="2800" b="1" dirty="0" err="1">
                <a:solidFill>
                  <a:srgbClr val="3333CC"/>
                </a:solidFill>
                <a:latin typeface="Arial" panose="020B0604020202020204" pitchFamily="34" charset="0"/>
                <a:cs typeface="Arial" panose="020B0604020202020204" pitchFamily="34" charset="0"/>
              </a:rPr>
              <a:t>trong</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máu</a:t>
            </a:r>
            <a:endParaRPr lang="en-US" sz="2800" b="1"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64701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3333CC"/>
                </a:solidFill>
                <a:latin typeface="Arial" panose="020B0604020202020204" pitchFamily="34" charset="0"/>
                <a:cs typeface="Arial" panose="020B0604020202020204" pitchFamily="34" charset="0"/>
              </a:rPr>
              <a:t>D. </a:t>
            </a:r>
            <a:r>
              <a:rPr lang="en-US" sz="2800" b="1" dirty="0" err="1">
                <a:solidFill>
                  <a:srgbClr val="3333CC"/>
                </a:solidFill>
                <a:latin typeface="Arial" panose="020B0604020202020204" pitchFamily="34" charset="0"/>
                <a:cs typeface="Arial" panose="020B0604020202020204" pitchFamily="34" charset="0"/>
              </a:rPr>
              <a:t>điều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hòa</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huyết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áp</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suất</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thẩm</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thấu</a:t>
            </a:r>
            <a:endParaRPr lang="en-US" sz="28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06335" y="641502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63</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92D05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par>
                                <p:cTn id="37" presetID="64" presetClass="path" presetSubtype="0" accel="50000" decel="50000" fill="hold" nodeType="withEffect">
                                  <p:stCondLst>
                                    <p:cond delay="0"/>
                                  </p:stCondLst>
                                  <p:childTnLst>
                                    <p:animMotion origin="layout" path="M -1.66667E-6 -3.7037E-6 L -1.66667E-6 -0.22476 " pathEditMode="relative" rAng="0" ptsTypes="AA">
                                      <p:cBhvr>
                                        <p:cTn id="38" dur="2000" fill="hold"/>
                                        <p:tgtEl>
                                          <p:spTgt spid="7"/>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32" presetClass="emph" presetSubtype="0" repeatCount="indefinite" fill="hold" grpId="1"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
                                        </p:tgtEl>
                                        <p:attrNameLst>
                                          <p:attrName>fillcolor</p:attrName>
                                        </p:attrNameLst>
                                      </p:cBhvr>
                                      <p:to>
                                        <a:srgbClr val="FF0000"/>
                                      </p:to>
                                    </p:animClr>
                                    <p:set>
                                      <p:cBhvr>
                                        <p:cTn id="59" dur="500" fill="hold"/>
                                        <p:tgtEl>
                                          <p:spTgt spid="4"/>
                                        </p:tgtEl>
                                        <p:attrNameLst>
                                          <p:attrName>fill.type</p:attrName>
                                        </p:attrNameLst>
                                      </p:cBhvr>
                                      <p:to>
                                        <p:strVal val="solid"/>
                                      </p:to>
                                    </p:set>
                                    <p:set>
                                      <p:cBhvr>
                                        <p:cTn id="60" dur="500" fill="hold"/>
                                        <p:tgtEl>
                                          <p:spTgt spid="4"/>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306213" y="4983634"/>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0" y="3"/>
            <a:ext cx="9144000" cy="114299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Arial" panose="020B0604020202020204" pitchFamily="34" charset="0"/>
                <a:cs typeface="Arial" panose="020B0604020202020204" pitchFamily="34" charset="0"/>
              </a:rPr>
              <a:t>Vai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trò</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insulin </a:t>
            </a:r>
            <a:r>
              <a:rPr lang="en-US" sz="3200" b="1" dirty="0" err="1">
                <a:solidFill>
                  <a:srgbClr val="002060"/>
                </a:solidFill>
                <a:latin typeface="Arial" panose="020B0604020202020204" pitchFamily="34" charset="0"/>
                <a:cs typeface="Arial" panose="020B0604020202020204" pitchFamily="34" charset="0"/>
              </a:rPr>
              <a:t>là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tham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điều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tiết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hàm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r>
              <a:rPr lang="en-US" sz="3200" b="1" dirty="0">
                <a:solidFill>
                  <a:srgbClr val="002060"/>
                </a:solidFill>
                <a:latin typeface="Arial" panose="020B0604020202020204" pitchFamily="34" charset="0"/>
                <a:cs typeface="Arial" panose="020B0604020202020204" pitchFamily="34" charset="0"/>
              </a:rPr>
              <a:t> glucose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máu:</a:t>
            </a:r>
          </a:p>
        </p:txBody>
      </p:sp>
      <p:sp>
        <p:nvSpPr>
          <p:cNvPr id="3" name="Rectangle: Diagonal Corners Snipped 2"/>
          <p:cNvSpPr/>
          <p:nvPr/>
        </p:nvSpPr>
        <p:spPr>
          <a:xfrm>
            <a:off x="8311" y="1280519"/>
            <a:ext cx="4366502" cy="12383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thấp</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cũng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thấp</a:t>
            </a:r>
            <a:endParaRPr lang="en-US" sz="2400" b="1"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4282"/>
            <a:ext cx="4366502" cy="12192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B.</a:t>
            </a:r>
            <a:r>
              <a:rPr lang="vi-VN"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cao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cũng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cao</a:t>
            </a:r>
            <a:endParaRPr lang="en-US" sz="2400" b="1"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68762" y="1295400"/>
            <a:ext cx="4675239" cy="1238353"/>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C. </a:t>
            </a:r>
            <a:r>
              <a:rPr lang="en-US" sz="2400" b="1" dirty="0" err="1">
                <a:solidFill>
                  <a:srgbClr val="3333CC"/>
                </a:solidFill>
                <a:latin typeface="Arial" panose="020B0604020202020204" pitchFamily="34" charset="0"/>
                <a:cs typeface="Arial" panose="020B0604020202020204" pitchFamily="34" charset="0"/>
              </a:rPr>
              <a:t>cao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glucoe</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thấp</a:t>
            </a:r>
            <a:r>
              <a:rPr lang="en-US" sz="2400" b="1" dirty="0">
                <a:solidFill>
                  <a:srgbClr val="3333CC"/>
                </a:solidFill>
                <a:latin typeface="Arial" panose="020B0604020202020204" pitchFamily="34" charset="0"/>
                <a:cs typeface="Arial" panose="020B0604020202020204" pitchFamily="34" charset="0"/>
              </a:rPr>
              <a:t>	</a:t>
            </a:r>
            <a:endParaRPr lang="en-US" sz="2400"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43201"/>
            <a:ext cx="4675239" cy="1219200"/>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D. </a:t>
            </a:r>
            <a:r>
              <a:rPr lang="en-US" sz="2400" b="1" dirty="0" err="1">
                <a:solidFill>
                  <a:srgbClr val="3333CC"/>
                </a:solidFill>
                <a:latin typeface="Arial" panose="020B0604020202020204" pitchFamily="34" charset="0"/>
                <a:cs typeface="Arial" panose="020B0604020202020204" pitchFamily="34" charset="0"/>
              </a:rPr>
              <a:t>thấp</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còn</a:t>
            </a:r>
            <a:r>
              <a:rPr lang="en-US" sz="2400" b="1" dirty="0">
                <a:solidFill>
                  <a:srgbClr val="3333CC"/>
                </a:solidFill>
                <a:latin typeface="Arial" panose="020B0604020202020204" pitchFamily="34" charset="0"/>
                <a:cs typeface="Arial" panose="020B0604020202020204" pitchFamily="34" charset="0"/>
              </a:rPr>
              <a:t> glucagon </a:t>
            </a:r>
            <a:r>
              <a:rPr lang="en-US" sz="2400" b="1" dirty="0" err="1">
                <a:solidFill>
                  <a:srgbClr val="3333CC"/>
                </a:solidFill>
                <a:latin typeface="Arial" panose="020B0604020202020204" pitchFamily="34" charset="0"/>
                <a:cs typeface="Arial" panose="020B0604020202020204" pitchFamily="34" charset="0"/>
              </a:rPr>
              <a:t>điều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tiết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khi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nồng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độ</a:t>
            </a:r>
            <a:r>
              <a:rPr lang="en-US" sz="2400" b="1" dirty="0">
                <a:solidFill>
                  <a:srgbClr val="3333CC"/>
                </a:solidFill>
                <a:latin typeface="Arial" panose="020B0604020202020204" pitchFamily="34" charset="0"/>
                <a:cs typeface="Arial" panose="020B0604020202020204" pitchFamily="34" charset="0"/>
              </a:rPr>
              <a:t> glucose </a:t>
            </a:r>
            <a:r>
              <a:rPr lang="en-US" sz="2400" b="1" dirty="0" err="1">
                <a:solidFill>
                  <a:srgbClr val="3333CC"/>
                </a:solidFill>
                <a:latin typeface="Arial" panose="020B0604020202020204" pitchFamily="34" charset="0"/>
                <a:cs typeface="Arial" panose="020B0604020202020204" pitchFamily="34" charset="0"/>
              </a:rPr>
              <a:t>trong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máu</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cao</a:t>
            </a:r>
            <a:endParaRPr lang="en-US" sz="2400"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22" name="Slide Number Placeholder 2"/>
          <p:cNvSpPr txBox="1">
            <a:spLocks/>
          </p:cNvSpPr>
          <p:nvPr/>
        </p:nvSpPr>
        <p:spPr>
          <a:xfrm>
            <a:off x="8555761" y="6430108"/>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64</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64" presetClass="path" presetSubtype="0" accel="50000" decel="50000" fill="hold" nodeType="withEffect">
                                  <p:stCondLst>
                                    <p:cond delay="0"/>
                                  </p:stCondLst>
                                  <p:childTnLst>
                                    <p:animMotion origin="layout" path="M -1.66667E-6 -3.7037E-6 L -1.66667E-6 -0.22476 " pathEditMode="relative" rAng="0" ptsTypes="AA">
                                      <p:cBhvr>
                                        <p:cTn id="52" dur="2000" fill="hold"/>
                                        <p:tgtEl>
                                          <p:spTgt spid="7"/>
                                        </p:tgtEl>
                                        <p:attrNameLst>
                                          <p:attrName>ppt_x</p:attrName>
                                          <p:attrName>ppt_y</p:attrName>
                                        </p:attrNameLst>
                                      </p:cBhvr>
                                      <p:rCtr x="0" y="-11250"/>
                                    </p:animMotion>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32" presetClass="emph" presetSubtype="0" repeatCount="indefinite" fill="hold" grpId="1" nodeType="withEffect">
                                  <p:stCondLst>
                                    <p:cond delay="0"/>
                                  </p:stCondLst>
                                  <p:childTnLst>
                                    <p:animRot by="120000">
                                      <p:cBhvr>
                                        <p:cTn id="63" dur="100" fill="hold">
                                          <p:stCondLst>
                                            <p:cond delay="0"/>
                                          </p:stCondLst>
                                        </p:cTn>
                                        <p:tgtEl>
                                          <p:spTgt spid="9"/>
                                        </p:tgtEl>
                                        <p:attrNameLst>
                                          <p:attrName>r</p:attrName>
                                        </p:attrNameLst>
                                      </p:cBhvr>
                                    </p:animRot>
                                    <p:animRot by="-240000">
                                      <p:cBhvr>
                                        <p:cTn id="64" dur="200" fill="hold">
                                          <p:stCondLst>
                                            <p:cond delay="200"/>
                                          </p:stCondLst>
                                        </p:cTn>
                                        <p:tgtEl>
                                          <p:spTgt spid="9"/>
                                        </p:tgtEl>
                                        <p:attrNameLst>
                                          <p:attrName>r</p:attrName>
                                        </p:attrNameLst>
                                      </p:cBhvr>
                                    </p:animRot>
                                    <p:animRot by="240000">
                                      <p:cBhvr>
                                        <p:cTn id="65" dur="200" fill="hold">
                                          <p:stCondLst>
                                            <p:cond delay="400"/>
                                          </p:stCondLst>
                                        </p:cTn>
                                        <p:tgtEl>
                                          <p:spTgt spid="9"/>
                                        </p:tgtEl>
                                        <p:attrNameLst>
                                          <p:attrName>r</p:attrName>
                                        </p:attrNameLst>
                                      </p:cBhvr>
                                    </p:animRot>
                                    <p:animRot by="-240000">
                                      <p:cBhvr>
                                        <p:cTn id="66" dur="200" fill="hold">
                                          <p:stCondLst>
                                            <p:cond delay="600"/>
                                          </p:stCondLst>
                                        </p:cTn>
                                        <p:tgtEl>
                                          <p:spTgt spid="9"/>
                                        </p:tgtEl>
                                        <p:attrNameLst>
                                          <p:attrName>r</p:attrName>
                                        </p:attrNameLst>
                                      </p:cBhvr>
                                    </p:animRot>
                                    <p:animRot by="120000">
                                      <p:cBhvr>
                                        <p:cTn id="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7"/>
          <a:stretch>
            <a:fillRect/>
          </a:stretch>
        </p:blipFill>
        <p:spPr>
          <a:xfrm>
            <a:off x="7295328" y="4982635"/>
            <a:ext cx="1476884" cy="1743607"/>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972260"/>
            <a:ext cx="873043"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758022" y="3664879"/>
            <a:ext cx="660121" cy="843194"/>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1" y="3822037"/>
            <a:ext cx="535781" cy="1190625"/>
          </a:xfrm>
          <a:prstGeom prst="rect">
            <a:avLst/>
          </a:prstGeom>
        </p:spPr>
      </p:pic>
      <p:sp>
        <p:nvSpPr>
          <p:cNvPr id="2" name="Rectangle: Folded Corner 1"/>
          <p:cNvSpPr/>
          <p:nvPr/>
        </p:nvSpPr>
        <p:spPr>
          <a:xfrm>
            <a:off x="8255" y="76200"/>
            <a:ext cx="9144000" cy="20420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quan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khả</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năng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ra</a:t>
            </a:r>
            <a:r>
              <a:rPr lang="en-US" sz="2800" b="1" dirty="0">
                <a:solidFill>
                  <a:srgbClr val="002060"/>
                </a:solidFill>
                <a:latin typeface="Arial" panose="020B0604020202020204" pitchFamily="34" charset="0"/>
                <a:cs typeface="Arial" panose="020B0604020202020204" pitchFamily="34" charset="0"/>
              </a:rPr>
              <a:t> hormone </a:t>
            </a:r>
            <a:r>
              <a:rPr lang="en-US" sz="2800" b="1" dirty="0" err="1">
                <a:solidFill>
                  <a:srgbClr val="002060"/>
                </a:solidFill>
                <a:latin typeface="Arial" panose="020B0604020202020204" pitchFamily="34" charset="0"/>
                <a:cs typeface="Arial" panose="020B0604020202020204" pitchFamily="34" charset="0"/>
              </a:rPr>
              <a:t>tham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môi</a:t>
            </a:r>
            <a:r>
              <a:rPr lang="en-US" sz="2800" b="1" dirty="0">
                <a:solidFill>
                  <a:srgbClr val="002060"/>
                </a:solidFill>
                <a:latin typeface="Arial" panose="020B0604020202020204" pitchFamily="34" charset="0"/>
                <a:cs typeface="Arial" panose="020B0604020202020204" pitchFamily="34" charset="0"/>
              </a:rPr>
              <a:t>? </a:t>
            </a:r>
          </a:p>
          <a:p>
            <a:pPr marL="514350" indent="-514350" algn="just">
              <a:buAutoNum type="arabicParenBoth"/>
            </a:pPr>
            <a:r>
              <a:rPr lang="en-US" sz="2800" b="1" dirty="0" err="1" smtClean="0">
                <a:solidFill>
                  <a:srgbClr val="002060"/>
                </a:solidFill>
                <a:latin typeface="Arial" panose="020B0604020202020204" pitchFamily="34" charset="0"/>
                <a:cs typeface="Arial" panose="020B0604020202020204" pitchFamily="34" charset="0"/>
              </a:rPr>
              <a:t>tụy</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gan</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thận</a:t>
            </a:r>
            <a:r>
              <a:rPr lang="en-US" sz="2800" b="1" dirty="0">
                <a:solidFill>
                  <a:srgbClr val="002060"/>
                </a:solidFill>
                <a:latin typeface="Arial" panose="020B0604020202020204" pitchFamily="34" charset="0"/>
                <a:cs typeface="Arial" panose="020B0604020202020204" pitchFamily="34" charset="0"/>
              </a:rPr>
              <a:t>	(4) </a:t>
            </a:r>
            <a:r>
              <a:rPr lang="en-US" sz="2800" b="1" dirty="0" err="1">
                <a:solidFill>
                  <a:srgbClr val="002060"/>
                </a:solidFill>
                <a:latin typeface="Arial" panose="020B0604020202020204" pitchFamily="34" charset="0"/>
                <a:cs typeface="Arial" panose="020B0604020202020204" pitchFamily="34" charset="0"/>
              </a:rPr>
              <a:t>lá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lách</a:t>
            </a:r>
            <a:r>
              <a:rPr lang="en-US" sz="2800" b="1" dirty="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5) </a:t>
            </a:r>
            <a:r>
              <a:rPr lang="en-US" sz="2800" b="1" dirty="0" err="1" smtClean="0">
                <a:solidFill>
                  <a:srgbClr val="002060"/>
                </a:solidFill>
                <a:latin typeface="Arial" panose="020B0604020202020204" pitchFamily="34" charset="0"/>
                <a:cs typeface="Arial" panose="020B0604020202020204" pitchFamily="34" charset="0"/>
              </a:rPr>
              <a:t>phổi</a:t>
            </a:r>
            <a:endParaRPr lang="en-US" sz="2800" b="1" dirty="0" smtClean="0">
              <a:solidFill>
                <a:srgbClr val="002060"/>
              </a:solidFill>
              <a:latin typeface="Arial" panose="020B0604020202020204" pitchFamily="34" charset="0"/>
              <a:cs typeface="Arial" panose="020B0604020202020204" pitchFamily="34" charset="0"/>
            </a:endParaRPr>
          </a:p>
          <a:p>
            <a:pPr algn="just"/>
            <a:r>
              <a:rPr lang="vi-VN" sz="2800" b="1" dirty="0">
                <a:solidFill>
                  <a:srgbClr val="002060"/>
                </a:solidFill>
              </a:rPr>
              <a:t>Phương án trả lời đúng là:</a:t>
            </a:r>
          </a:p>
        </p:txBody>
      </p:sp>
      <p:sp>
        <p:nvSpPr>
          <p:cNvPr id="3" name="Rectangle: Diagonal Corners Snipped 2"/>
          <p:cNvSpPr/>
          <p:nvPr/>
        </p:nvSpPr>
        <p:spPr>
          <a:xfrm>
            <a:off x="8311" y="2150210"/>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A</a:t>
            </a:r>
            <a:r>
              <a:rPr lang="vi-VN" sz="3200" b="1" dirty="0">
                <a:solidFill>
                  <a:srgbClr val="3333CC"/>
                </a:solidFill>
                <a:latin typeface="Arial" panose="020B0604020202020204" pitchFamily="34" charset="0"/>
                <a:cs typeface="Arial" panose="020B0604020202020204" pitchFamily="34" charset="0"/>
              </a:rPr>
              <a:t>. </a:t>
            </a:r>
            <a:r>
              <a:rPr lang="en-US" sz="3200" b="1" dirty="0">
                <a:solidFill>
                  <a:srgbClr val="3333CC"/>
                </a:solidFill>
                <a:latin typeface="Arial" panose="020B0604020202020204" pitchFamily="34" charset="0"/>
                <a:cs typeface="Arial" panose="020B0604020202020204" pitchFamily="34" charset="0"/>
              </a:rPr>
              <a:t>(1)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(3)</a:t>
            </a:r>
          </a:p>
        </p:txBody>
      </p:sp>
      <p:sp>
        <p:nvSpPr>
          <p:cNvPr id="4" name="Rectangle: Diagonal Corners Snipped 3"/>
          <p:cNvSpPr/>
          <p:nvPr/>
        </p:nvSpPr>
        <p:spPr>
          <a:xfrm>
            <a:off x="1" y="3157659"/>
            <a:ext cx="4366502"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B.</a:t>
            </a:r>
            <a:r>
              <a:rPr lang="vi-VN" sz="3200" b="1" dirty="0">
                <a:solidFill>
                  <a:srgbClr val="3333CC"/>
                </a:solidFill>
                <a:latin typeface="Arial" panose="020B0604020202020204" pitchFamily="34" charset="0"/>
                <a:cs typeface="Arial" panose="020B0604020202020204" pitchFamily="34" charset="0"/>
              </a:rPr>
              <a:t> </a:t>
            </a:r>
            <a:r>
              <a:rPr lang="en-US" sz="3200" b="1" dirty="0">
                <a:solidFill>
                  <a:srgbClr val="3333CC"/>
                </a:solidFill>
                <a:latin typeface="Arial" panose="020B0604020202020204" pitchFamily="34" charset="0"/>
                <a:cs typeface="Arial" panose="020B0604020202020204" pitchFamily="34" charset="0"/>
              </a:rPr>
              <a:t>(1)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(4)</a:t>
            </a:r>
          </a:p>
        </p:txBody>
      </p:sp>
      <p:sp>
        <p:nvSpPr>
          <p:cNvPr id="6" name="Rectangle: Diagonal Corners Snipped 5"/>
          <p:cNvSpPr/>
          <p:nvPr/>
        </p:nvSpPr>
        <p:spPr>
          <a:xfrm>
            <a:off x="4468762" y="2165091"/>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C. (1)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(2)</a:t>
            </a:r>
          </a:p>
        </p:txBody>
      </p:sp>
      <p:sp>
        <p:nvSpPr>
          <p:cNvPr id="8" name="Rectangle: Diagonal Corners Snipped 7"/>
          <p:cNvSpPr/>
          <p:nvPr/>
        </p:nvSpPr>
        <p:spPr>
          <a:xfrm>
            <a:off x="4468762" y="3196578"/>
            <a:ext cx="4675239" cy="91822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3333CC"/>
                </a:solidFill>
                <a:latin typeface="Arial" panose="020B0604020202020204" pitchFamily="34" charset="0"/>
                <a:cs typeface="Arial" panose="020B0604020202020204" pitchFamily="34" charset="0"/>
              </a:rPr>
              <a:t>D. (1), (2)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(3)</a:t>
            </a: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73557" y="4363246"/>
            <a:ext cx="1545470" cy="1383912"/>
          </a:xfrm>
          <a:prstGeom prst="rect">
            <a:avLst/>
          </a:prstGeom>
        </p:spPr>
      </p:pic>
      <p:sp>
        <p:nvSpPr>
          <p:cNvPr id="22" name="Slide Number Placeholder 2"/>
          <p:cNvSpPr txBox="1">
            <a:spLocks/>
          </p:cNvSpPr>
          <p:nvPr/>
        </p:nvSpPr>
        <p:spPr>
          <a:xfrm>
            <a:off x="8547901" y="6433839"/>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65</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92D05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par>
                                <p:cTn id="37" presetID="64" presetClass="path" presetSubtype="0" accel="50000" decel="50000" fill="hold" nodeType="withEffect">
                                  <p:stCondLst>
                                    <p:cond delay="0"/>
                                  </p:stCondLst>
                                  <p:childTnLst>
                                    <p:animMotion origin="layout" path="M 2.08333E-6 2.96296E-6 L 2.08333E-6 -0.22477 " pathEditMode="relative" rAng="0" ptsTypes="AA">
                                      <p:cBhvr>
                                        <p:cTn id="38" dur="2000" fill="hold"/>
                                        <p:tgtEl>
                                          <p:spTgt spid="7"/>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32" presetClass="emph" presetSubtype="0" repeatCount="indefinite" fill="hold" grpId="1"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
                                        </p:tgtEl>
                                        <p:attrNameLst>
                                          <p:attrName>fillcolor</p:attrName>
                                        </p:attrNameLst>
                                      </p:cBhvr>
                                      <p:to>
                                        <a:srgbClr val="FF0000"/>
                                      </p:to>
                                    </p:animClr>
                                    <p:set>
                                      <p:cBhvr>
                                        <p:cTn id="59" dur="500" fill="hold"/>
                                        <p:tgtEl>
                                          <p:spTgt spid="4"/>
                                        </p:tgtEl>
                                        <p:attrNameLst>
                                          <p:attrName>fill.type</p:attrName>
                                        </p:attrNameLst>
                                      </p:cBhvr>
                                      <p:to>
                                        <p:strVal val="solid"/>
                                      </p:to>
                                    </p:set>
                                    <p:set>
                                      <p:cBhvr>
                                        <p:cTn id="60" dur="500" fill="hold"/>
                                        <p:tgtEl>
                                          <p:spTgt spid="4"/>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6"/>
                                        </p:tgtEl>
                                        <p:attrNameLst>
                                          <p:attrName>fillcolor</p:attrName>
                                        </p:attrNameLst>
                                      </p:cBhvr>
                                      <p:to>
                                        <a:srgbClr val="FF0000"/>
                                      </p:to>
                                    </p:animClr>
                                    <p:set>
                                      <p:cBhvr>
                                        <p:cTn id="66" dur="500" fill="hold"/>
                                        <p:tgtEl>
                                          <p:spTgt spid="6"/>
                                        </p:tgtEl>
                                        <p:attrNameLst>
                                          <p:attrName>fill.type</p:attrName>
                                        </p:attrNameLst>
                                      </p:cBhvr>
                                      <p:to>
                                        <p:strVal val="solid"/>
                                      </p:to>
                                    </p:set>
                                    <p:set>
                                      <p:cBhvr>
                                        <p:cTn id="67" dur="500" fill="hold"/>
                                        <p:tgtEl>
                                          <p:spTgt spid="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7"/>
          <a:stretch>
            <a:fillRect/>
          </a:stretch>
        </p:blipFill>
        <p:spPr>
          <a:xfrm>
            <a:off x="7313842" y="4964626"/>
            <a:ext cx="1476884" cy="1743607"/>
          </a:xfrm>
          <a:prstGeom prst="rect">
            <a:avLst/>
          </a:prstGeom>
        </p:spPr>
      </p:pic>
      <p:pic>
        <p:nvPicPr>
          <p:cNvPr id="44" name="Picture 43"/>
          <p:cNvPicPr>
            <a:picLocks noChangeAspect="1"/>
          </p:cNvPicPr>
          <p:nvPr/>
        </p:nvPicPr>
        <p:blipFill>
          <a:blip r:embed="rId8"/>
          <a:stretch>
            <a:fillRect/>
          </a:stretch>
        </p:blipFill>
        <p:spPr>
          <a:xfrm>
            <a:off x="4374813" y="-50426"/>
            <a:ext cx="1456072" cy="1856600"/>
          </a:xfrm>
          <a:prstGeom prst="rect">
            <a:avLst/>
          </a:prstGeom>
        </p:spPr>
      </p:pic>
      <p:sp>
        <p:nvSpPr>
          <p:cNvPr id="9" name="Rectangle: Folded Corner 8"/>
          <p:cNvSpPr/>
          <p:nvPr/>
        </p:nvSpPr>
        <p:spPr>
          <a:xfrm>
            <a:off x="7444906"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818703" y="5025486"/>
            <a:ext cx="2438330"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101056" y="4069021"/>
            <a:ext cx="1733204"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Sile</a:t>
            </a: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11"/>
          <a:stretch>
            <a:fillRect/>
          </a:stretch>
        </p:blipFill>
        <p:spPr>
          <a:xfrm>
            <a:off x="2680681" y="5457469"/>
            <a:ext cx="714375" cy="1019175"/>
          </a:xfrm>
          <a:prstGeom prst="rect">
            <a:avLst/>
          </a:prstGeom>
        </p:spPr>
      </p:pic>
      <p:sp>
        <p:nvSpPr>
          <p:cNvPr id="36" name="Flowchart: Summing Junction 35"/>
          <p:cNvSpPr/>
          <p:nvPr/>
        </p:nvSpPr>
        <p:spPr>
          <a:xfrm>
            <a:off x="3019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3752002" y="5154122"/>
            <a:ext cx="873043" cy="1275986"/>
          </a:xfrm>
          <a:prstGeom prst="rect">
            <a:avLst/>
          </a:prstGeom>
        </p:spPr>
      </p:pic>
      <p:pic>
        <p:nvPicPr>
          <p:cNvPr id="45" name="Picture 44"/>
          <p:cNvPicPr>
            <a:picLocks noChangeAspect="1"/>
          </p:cNvPicPr>
          <p:nvPr/>
        </p:nvPicPr>
        <p:blipFill>
          <a:blip r:embed="rId12"/>
          <a:stretch>
            <a:fillRect/>
          </a:stretch>
        </p:blipFill>
        <p:spPr>
          <a:xfrm>
            <a:off x="1" y="3972260"/>
            <a:ext cx="873043" cy="1275986"/>
          </a:xfrm>
          <a:prstGeom prst="rect">
            <a:avLst/>
          </a:prstGeom>
        </p:spPr>
      </p:pic>
      <p:pic>
        <p:nvPicPr>
          <p:cNvPr id="49" name="Picture 48"/>
          <p:cNvPicPr>
            <a:picLocks noChangeAspect="1"/>
          </p:cNvPicPr>
          <p:nvPr/>
        </p:nvPicPr>
        <p:blipFill>
          <a:blip r:embed="rId13"/>
          <a:stretch>
            <a:fillRect/>
          </a:stretch>
        </p:blipFill>
        <p:spPr>
          <a:xfrm>
            <a:off x="2257009" y="3437713"/>
            <a:ext cx="583484" cy="768642"/>
          </a:xfrm>
          <a:prstGeom prst="rect">
            <a:avLst/>
          </a:prstGeom>
        </p:spPr>
      </p:pic>
      <p:pic>
        <p:nvPicPr>
          <p:cNvPr id="51" name="Picture 50"/>
          <p:cNvPicPr>
            <a:picLocks noChangeAspect="1"/>
          </p:cNvPicPr>
          <p:nvPr/>
        </p:nvPicPr>
        <p:blipFill>
          <a:blip r:embed="rId14"/>
          <a:stretch>
            <a:fillRect/>
          </a:stretch>
        </p:blipFill>
        <p:spPr>
          <a:xfrm flipH="1">
            <a:off x="3418422" y="3664879"/>
            <a:ext cx="660121" cy="843194"/>
          </a:xfrm>
          <a:prstGeom prst="rect">
            <a:avLst/>
          </a:prstGeom>
        </p:spPr>
      </p:pic>
      <p:pic>
        <p:nvPicPr>
          <p:cNvPr id="53" name="Picture 52"/>
          <p:cNvPicPr>
            <a:picLocks noChangeAspect="1"/>
          </p:cNvPicPr>
          <p:nvPr/>
        </p:nvPicPr>
        <p:blipFill>
          <a:blip r:embed="rId15"/>
          <a:stretch>
            <a:fillRect/>
          </a:stretch>
        </p:blipFill>
        <p:spPr>
          <a:xfrm>
            <a:off x="7412492" y="3919037"/>
            <a:ext cx="371475" cy="438150"/>
          </a:xfrm>
          <a:prstGeom prst="rect">
            <a:avLst/>
          </a:prstGeom>
        </p:spPr>
      </p:pic>
      <p:pic>
        <p:nvPicPr>
          <p:cNvPr id="55" name="Picture 54"/>
          <p:cNvPicPr>
            <a:picLocks noChangeAspect="1"/>
          </p:cNvPicPr>
          <p:nvPr/>
        </p:nvPicPr>
        <p:blipFill>
          <a:blip r:embed="rId16"/>
          <a:stretch>
            <a:fillRect/>
          </a:stretch>
        </p:blipFill>
        <p:spPr>
          <a:xfrm>
            <a:off x="8287871" y="3822037"/>
            <a:ext cx="535781" cy="1190625"/>
          </a:xfrm>
          <a:prstGeom prst="rect">
            <a:avLst/>
          </a:prstGeom>
        </p:spPr>
      </p:pic>
      <p:sp>
        <p:nvSpPr>
          <p:cNvPr id="2" name="Rectangle: Folded Corner 1"/>
          <p:cNvSpPr/>
          <p:nvPr/>
        </p:nvSpPr>
        <p:spPr>
          <a:xfrm>
            <a:off x="0" y="76200"/>
            <a:ext cx="9357995" cy="971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Arial" panose="020B0604020202020204" pitchFamily="34" charset="0"/>
                <a:cs typeface="Arial" panose="020B0604020202020204" pitchFamily="34" charset="0"/>
              </a:rPr>
              <a:t>Trật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đúng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duy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trì</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a:t>
            </a:r>
          </a:p>
        </p:txBody>
      </p:sp>
      <p:sp>
        <p:nvSpPr>
          <p:cNvPr id="3" name="Rectangle: Diagonal Corners Snipped 2"/>
          <p:cNvSpPr/>
          <p:nvPr/>
        </p:nvSpPr>
        <p:spPr>
          <a:xfrm>
            <a:off x="34636" y="957117"/>
            <a:ext cx="4366502" cy="166835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A</a:t>
            </a:r>
            <a:r>
              <a:rPr lang="vi-VN" sz="2400" b="1"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sp>
        <p:nvSpPr>
          <p:cNvPr id="4" name="Rectangle: Diagonal Corners Snipped 3"/>
          <p:cNvSpPr/>
          <p:nvPr/>
        </p:nvSpPr>
        <p:spPr>
          <a:xfrm>
            <a:off x="1" y="2704285"/>
            <a:ext cx="4366502" cy="1527526"/>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B.</a:t>
            </a:r>
            <a:r>
              <a:rPr lang="vi-VN" sz="2400" b="1"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Bộ</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sp>
        <p:nvSpPr>
          <p:cNvPr id="6" name="Rectangle: Diagonal Corners Snipped 5"/>
          <p:cNvSpPr/>
          <p:nvPr/>
        </p:nvSpPr>
        <p:spPr>
          <a:xfrm>
            <a:off x="4495087" y="971998"/>
            <a:ext cx="4675239" cy="1668352"/>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C.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sp>
        <p:nvSpPr>
          <p:cNvPr id="8" name="Rectangle: Diagonal Corners Snipped 7"/>
          <p:cNvSpPr/>
          <p:nvPr/>
        </p:nvSpPr>
        <p:spPr>
          <a:xfrm>
            <a:off x="4468762" y="2743201"/>
            <a:ext cx="4675239" cy="1527526"/>
          </a:xfrm>
          <a:prstGeom prst="snip2DiagRect">
            <a:avLst/>
          </a:prstGeom>
          <a:solidFill>
            <a:srgbClr val="FB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3333CC"/>
                </a:solidFill>
                <a:latin typeface="Arial" panose="020B0604020202020204" pitchFamily="34" charset="0"/>
                <a:cs typeface="Arial" panose="020B0604020202020204" pitchFamily="34" charset="0"/>
              </a:rPr>
              <a:t>D.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điều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khiển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thực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 </a:t>
            </a:r>
            <a:r>
              <a:rPr lang="en-US" sz="2400" dirty="0" err="1">
                <a:solidFill>
                  <a:srgbClr val="3333CC"/>
                </a:solidFill>
                <a:latin typeface="Arial" panose="020B0604020202020204" pitchFamily="34" charset="0"/>
                <a:cs typeface="Arial" panose="020B0604020202020204" pitchFamily="34" charset="0"/>
              </a:rPr>
              <a:t>bộ</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phận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tiếp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kích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thích</a:t>
            </a:r>
            <a:endParaRPr lang="en-US" sz="2400"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5328" y="4348732"/>
            <a:ext cx="1545470" cy="1383912"/>
          </a:xfrm>
          <a:prstGeom prst="rect">
            <a:avLst/>
          </a:prstGeom>
        </p:spPr>
      </p:pic>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66</a:t>
            </a:fld>
            <a:endParaRPr lang="en-US" dirty="0">
              <a:solidFill>
                <a:prstClr val="black">
                  <a:tint val="75000"/>
                </a:prstClr>
              </a:solidFill>
            </a:endParaRPr>
          </a:p>
        </p:txBody>
      </p:sp>
      <p:sp>
        <p:nvSpPr>
          <p:cNvPr id="22" name="Slide Number Placeholder 2"/>
          <p:cNvSpPr txBox="1">
            <a:spLocks/>
          </p:cNvSpPr>
          <p:nvPr/>
        </p:nvSpPr>
        <p:spPr>
          <a:xfrm>
            <a:off x="8494108" y="6476644"/>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A4EFB-0D95-4D66-8DB7-7B35D2AA263F}" type="slidenum">
              <a:rPr lang="en-US" sz="2000" b="1" smtClean="0">
                <a:solidFill>
                  <a:schemeClr val="tx1"/>
                </a:solidFill>
              </a:rPr>
              <a:pPr/>
              <a:t>66</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
                                        </p:tgtEl>
                                        <p:attrNameLst>
                                          <p:attrName>fillcolor</p:attrName>
                                        </p:attrNameLst>
                                      </p:cBhvr>
                                      <p:to>
                                        <a:srgbClr val="FF0000"/>
                                      </p:to>
                                    </p:animClr>
                                    <p:set>
                                      <p:cBhvr>
                                        <p:cTn id="35" dur="500" fill="hold"/>
                                        <p:tgtEl>
                                          <p:spTgt spid="3"/>
                                        </p:tgtEl>
                                        <p:attrNameLst>
                                          <p:attrName>fill.type</p:attrName>
                                        </p:attrNameLst>
                                      </p:cBhvr>
                                      <p:to>
                                        <p:strVal val="solid"/>
                                      </p:to>
                                    </p:set>
                                    <p:set>
                                      <p:cBhvr>
                                        <p:cTn id="36" dur="5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
                                        </p:tgtEl>
                                        <p:attrNameLst>
                                          <p:attrName>fillcolor</p:attrName>
                                        </p:attrNameLst>
                                      </p:cBhvr>
                                      <p:to>
                                        <a:srgbClr val="FF0000"/>
                                      </p:to>
                                    </p:animClr>
                                    <p:set>
                                      <p:cBhvr>
                                        <p:cTn id="42" dur="500" fill="hold"/>
                                        <p:tgtEl>
                                          <p:spTgt spid="4"/>
                                        </p:tgtEl>
                                        <p:attrNameLst>
                                          <p:attrName>fill.type</p:attrName>
                                        </p:attrNameLst>
                                      </p:cBhvr>
                                      <p:to>
                                        <p:strVal val="solid"/>
                                      </p:to>
                                    </p:set>
                                    <p:set>
                                      <p:cBhvr>
                                        <p:cTn id="43" dur="500" fill="hold"/>
                                        <p:tgtEl>
                                          <p:spTgt spid="4"/>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64" presetClass="path" presetSubtype="0" accel="50000" decel="50000" fill="hold" nodeType="withEffect">
                                  <p:stCondLst>
                                    <p:cond delay="0"/>
                                  </p:stCondLst>
                                  <p:childTnLst>
                                    <p:animMotion origin="layout" path="M -1.66667E-6 -3.7037E-6 L -1.66667E-6 -0.22476 " pathEditMode="relative" rAng="0" ptsTypes="AA">
                                      <p:cBhvr>
                                        <p:cTn id="52" dur="2000" fill="hold"/>
                                        <p:tgtEl>
                                          <p:spTgt spid="7"/>
                                        </p:tgtEl>
                                        <p:attrNameLst>
                                          <p:attrName>ppt_x</p:attrName>
                                          <p:attrName>ppt_y</p:attrName>
                                        </p:attrNameLst>
                                      </p:cBhvr>
                                      <p:rCtr x="0" y="-11250"/>
                                    </p:animMotion>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32" presetClass="emph" presetSubtype="0" repeatCount="indefinite" fill="hold" grpId="1" nodeType="withEffect">
                                  <p:stCondLst>
                                    <p:cond delay="0"/>
                                  </p:stCondLst>
                                  <p:childTnLst>
                                    <p:animRot by="120000">
                                      <p:cBhvr>
                                        <p:cTn id="63" dur="100" fill="hold">
                                          <p:stCondLst>
                                            <p:cond delay="0"/>
                                          </p:stCondLst>
                                        </p:cTn>
                                        <p:tgtEl>
                                          <p:spTgt spid="9"/>
                                        </p:tgtEl>
                                        <p:attrNameLst>
                                          <p:attrName>r</p:attrName>
                                        </p:attrNameLst>
                                      </p:cBhvr>
                                    </p:animRot>
                                    <p:animRot by="-240000">
                                      <p:cBhvr>
                                        <p:cTn id="64" dur="200" fill="hold">
                                          <p:stCondLst>
                                            <p:cond delay="200"/>
                                          </p:stCondLst>
                                        </p:cTn>
                                        <p:tgtEl>
                                          <p:spTgt spid="9"/>
                                        </p:tgtEl>
                                        <p:attrNameLst>
                                          <p:attrName>r</p:attrName>
                                        </p:attrNameLst>
                                      </p:cBhvr>
                                    </p:animRot>
                                    <p:animRot by="240000">
                                      <p:cBhvr>
                                        <p:cTn id="65" dur="200" fill="hold">
                                          <p:stCondLst>
                                            <p:cond delay="400"/>
                                          </p:stCondLst>
                                        </p:cTn>
                                        <p:tgtEl>
                                          <p:spTgt spid="9"/>
                                        </p:tgtEl>
                                        <p:attrNameLst>
                                          <p:attrName>r</p:attrName>
                                        </p:attrNameLst>
                                      </p:cBhvr>
                                    </p:animRot>
                                    <p:animRot by="-240000">
                                      <p:cBhvr>
                                        <p:cTn id="66" dur="200" fill="hold">
                                          <p:stCondLst>
                                            <p:cond delay="600"/>
                                          </p:stCondLst>
                                        </p:cTn>
                                        <p:tgtEl>
                                          <p:spTgt spid="9"/>
                                        </p:tgtEl>
                                        <p:attrNameLst>
                                          <p:attrName>r</p:attrName>
                                        </p:attrNameLst>
                                      </p:cBhvr>
                                    </p:animRot>
                                    <p:animRot by="120000">
                                      <p:cBhvr>
                                        <p:cTn id="6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FF000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9" grpId="0" animBg="1"/>
      <p:bldP spid="9" grpId="1" animBg="1"/>
      <p:bldP spid="2" grpId="0" bldLvl="0" animBg="1"/>
      <p:bldP spid="3" grpId="0" animBg="1"/>
      <p:bldP spid="4" grpId="0" animBg="1"/>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3030"/>
            <a:ext cx="9411335" cy="12954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3200" dirty="0" err="1">
                <a:solidFill>
                  <a:schemeClr val="bg1"/>
                </a:solidFill>
                <a:latin typeface="Arial" panose="020B0604020202020204" pitchFamily="34" charset="0"/>
                <a:cs typeface="Arial" panose="020B0604020202020204" pitchFamily="34" charset="0"/>
              </a:rPr>
              <a:t>Phân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tích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ảnh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hưởng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thói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quen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hàng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ngày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bằng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nội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môi</a:t>
            </a:r>
            <a:endParaRPr lang="en-US" sz="3200" dirty="0">
              <a:solidFill>
                <a:schemeClr val="bg1"/>
              </a:solidFill>
              <a:latin typeface="Arial" panose="020B0604020202020204" pitchFamily="34" charset="0"/>
              <a:cs typeface="Arial" panose="020B0604020202020204" pitchFamily="34" charset="0"/>
            </a:endParaRPr>
          </a:p>
        </p:txBody>
      </p:sp>
      <p:sp>
        <p:nvSpPr>
          <p:cNvPr id="4" name="Diamond 3"/>
          <p:cNvSpPr/>
          <p:nvPr/>
        </p:nvSpPr>
        <p:spPr>
          <a:xfrm>
            <a:off x="1928795" y="2143116"/>
            <a:ext cx="5829345" cy="5105400"/>
          </a:xfrm>
          <a:prstGeom prst="diamond">
            <a:avLst/>
          </a:prstGeom>
          <a:effectLst>
            <a:outerShdw blurRad="50800" dist="38100" dir="16200000" rotWithShape="0">
              <a:prstClr val="black">
                <a:alpha val="40000"/>
              </a:prstClr>
            </a:outerShdw>
          </a:effectLst>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rgbClr r="0" g="0" b="0"/>
          </a:effectRef>
          <a:fontRef idx="minor">
            <a:schemeClr val="dk1">
              <a:hueOff val="0"/>
              <a:satOff val="0"/>
              <a:lumOff val="0"/>
              <a:alphaOff val="0"/>
            </a:schemeClr>
          </a:fontRef>
        </p:style>
      </p:sp>
      <p:grpSp>
        <p:nvGrpSpPr>
          <p:cNvPr id="3" name="Group 4"/>
          <p:cNvGrpSpPr/>
          <p:nvPr/>
        </p:nvGrpSpPr>
        <p:grpSpPr>
          <a:xfrm>
            <a:off x="2571737" y="1357298"/>
            <a:ext cx="1995121" cy="2500330"/>
            <a:chOff x="1814047" y="-71336"/>
            <a:chExt cx="2425314" cy="3081721"/>
          </a:xfrm>
          <a:scene3d>
            <a:camera prst="orthographicFront"/>
            <a:lightRig rig="flat" dir="t"/>
          </a:scene3d>
        </p:grpSpPr>
        <p:sp>
          <p:nvSpPr>
            <p:cNvPr id="15" name="Rounded Rectangle 14"/>
            <p:cNvSpPr/>
            <p:nvPr/>
          </p:nvSpPr>
          <p:spPr>
            <a:xfrm>
              <a:off x="1900889" y="104762"/>
              <a:ext cx="2338472" cy="2905623"/>
            </a:xfrm>
            <a:prstGeom prst="roundRect">
              <a:avLst/>
            </a:prstGeom>
            <a:solidFill>
              <a:srgbClr val="C00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Rounded Rectangle 5"/>
            <p:cNvSpPr/>
            <p:nvPr/>
          </p:nvSpPr>
          <p:spPr>
            <a:xfrm>
              <a:off x="1814047" y="-71336"/>
              <a:ext cx="2241272" cy="3081721"/>
            </a:xfrm>
            <a:prstGeom prst="rect">
              <a:avLst/>
            </a:prstGeom>
            <a:sp3d/>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eaLnBrk="1" hangingPunct="1">
                <a:lnSpc>
                  <a:spcPct val="90000"/>
                </a:lnSpc>
                <a:spcAft>
                  <a:spcPct val="35000"/>
                </a:spcAft>
                <a:defRPr/>
              </a:pPr>
              <a:r>
                <a:rPr lang="en-US" sz="3200" dirty="0" err="1">
                  <a:latin typeface="Arial" panose="020B0604020202020204" pitchFamily="34" charset="0"/>
                  <a:cs typeface="Arial" panose="020B0604020202020204" pitchFamily="34" charset="0"/>
                </a:rPr>
                <a:t>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xuyên</a:t>
              </a:r>
              <a:endParaRPr lang="en-US" sz="3200" dirty="0">
                <a:latin typeface="Arial" panose="020B0604020202020204" pitchFamily="34" charset="0"/>
                <a:cs typeface="Arial" panose="020B0604020202020204" pitchFamily="34" charset="0"/>
              </a:endParaRPr>
            </a:p>
          </p:txBody>
        </p:sp>
      </p:grpSp>
      <p:grpSp>
        <p:nvGrpSpPr>
          <p:cNvPr id="5" name="Group 5"/>
          <p:cNvGrpSpPr/>
          <p:nvPr/>
        </p:nvGrpSpPr>
        <p:grpSpPr>
          <a:xfrm>
            <a:off x="4714876" y="1500176"/>
            <a:ext cx="1991106" cy="2465845"/>
            <a:chOff x="4305681" y="247643"/>
            <a:chExt cx="1991106" cy="2465845"/>
          </a:xfrm>
          <a:scene3d>
            <a:camera prst="orthographicFront"/>
            <a:lightRig rig="flat" dir="t"/>
          </a:scene3d>
        </p:grpSpPr>
        <p:sp>
          <p:nvSpPr>
            <p:cNvPr id="13" name="Rounded Rectangle 12"/>
            <p:cNvSpPr/>
            <p:nvPr/>
          </p:nvSpPr>
          <p:spPr>
            <a:xfrm>
              <a:off x="4305681" y="247643"/>
              <a:ext cx="1991106" cy="2465845"/>
            </a:xfrm>
            <a:prstGeom prst="roundRect">
              <a:avLst/>
            </a:prstGeom>
            <a:solidFill>
              <a:srgbClr val="FF0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Rounded Rectangle 7"/>
            <p:cNvSpPr/>
            <p:nvPr/>
          </p:nvSpPr>
          <p:spPr>
            <a:xfrm>
              <a:off x="4402879" y="344841"/>
              <a:ext cx="1796710" cy="2271449"/>
            </a:xfrm>
            <a:prstGeom prst="rect">
              <a:avLst/>
            </a:prstGeom>
            <a:sp3d/>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eaLnBrk="1" hangingPunct="1">
                <a:lnSpc>
                  <a:spcPct val="90000"/>
                </a:lnSpc>
                <a:spcAft>
                  <a:spcPct val="35000"/>
                </a:spcAft>
                <a:defRPr/>
              </a:pPr>
              <a:r>
                <a:rPr lang="en-US" sz="3200" dirty="0" err="1">
                  <a:latin typeface="Arial" panose="020B0604020202020204" pitchFamily="34" charset="0"/>
                  <a:cs typeface="Arial" panose="020B0604020202020204" pitchFamily="34" charset="0"/>
                </a:rPr>
                <a:t>Uống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rượu</a:t>
              </a:r>
              <a:endParaRPr lang="en-US" sz="3200" dirty="0">
                <a:latin typeface="Arial" panose="020B0604020202020204" pitchFamily="34" charset="0"/>
                <a:cs typeface="Arial" panose="020B0604020202020204" pitchFamily="34" charset="0"/>
              </a:endParaRPr>
            </a:p>
          </p:txBody>
        </p:sp>
      </p:grpSp>
      <p:grpSp>
        <p:nvGrpSpPr>
          <p:cNvPr id="6" name="Group 6"/>
          <p:cNvGrpSpPr/>
          <p:nvPr/>
        </p:nvGrpSpPr>
        <p:grpSpPr>
          <a:xfrm>
            <a:off x="2428861" y="3949216"/>
            <a:ext cx="2139125" cy="2908784"/>
            <a:chOff x="2161413" y="2358560"/>
            <a:chExt cx="1991106" cy="2532547"/>
          </a:xfrm>
          <a:scene3d>
            <a:camera prst="orthographicFront"/>
            <a:lightRig rig="flat" dir="t"/>
          </a:scene3d>
        </p:grpSpPr>
        <p:sp>
          <p:nvSpPr>
            <p:cNvPr id="11" name="Rounded Rectangle 10"/>
            <p:cNvSpPr/>
            <p:nvPr/>
          </p:nvSpPr>
          <p:spPr>
            <a:xfrm>
              <a:off x="2161413" y="2358560"/>
              <a:ext cx="1991106" cy="2532547"/>
            </a:xfrm>
            <a:prstGeom prst="roundRect">
              <a:avLst/>
            </a:prstGeom>
            <a:solidFill>
              <a:srgbClr val="FFC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ounded Rectangle 9"/>
            <p:cNvSpPr/>
            <p:nvPr/>
          </p:nvSpPr>
          <p:spPr>
            <a:xfrm>
              <a:off x="2258611" y="2455758"/>
              <a:ext cx="1796710" cy="2338151"/>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eaLnBrk="1" hangingPunct="1">
                <a:lnSpc>
                  <a:spcPct val="90000"/>
                </a:lnSpc>
                <a:spcAft>
                  <a:spcPct val="35000"/>
                </a:spcAft>
                <a:defRPr/>
              </a:pPr>
              <a:r>
                <a:rPr lang="en-US" sz="2800" dirty="0" err="1">
                  <a:solidFill>
                    <a:schemeClr val="tx1"/>
                  </a:solidFill>
                  <a:latin typeface="Arial" panose="020B0604020202020204" pitchFamily="34" charset="0"/>
                  <a:cs typeface="Arial" panose="020B0604020202020204" pitchFamily="34" charset="0"/>
                </a:rPr>
                <a:t>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nhiều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đồ</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đồ</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giàu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đạm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tập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dục</a:t>
              </a:r>
              <a:endParaRPr lang="en-US" sz="2800" dirty="0">
                <a:solidFill>
                  <a:schemeClr val="tx1"/>
                </a:solidFill>
                <a:latin typeface="Arial" panose="020B0604020202020204" pitchFamily="34" charset="0"/>
                <a:cs typeface="Arial" panose="020B0604020202020204" pitchFamily="34" charset="0"/>
              </a:endParaRPr>
            </a:p>
          </p:txBody>
        </p:sp>
      </p:grpSp>
      <p:grpSp>
        <p:nvGrpSpPr>
          <p:cNvPr id="7" name="Group 7"/>
          <p:cNvGrpSpPr/>
          <p:nvPr/>
        </p:nvGrpSpPr>
        <p:grpSpPr>
          <a:xfrm>
            <a:off x="4643438" y="4071942"/>
            <a:ext cx="2170584" cy="2786058"/>
            <a:chOff x="4215941" y="2429991"/>
            <a:chExt cx="2170584" cy="2389685"/>
          </a:xfrm>
          <a:scene3d>
            <a:camera prst="orthographicFront"/>
            <a:lightRig rig="flat" dir="t"/>
          </a:scene3d>
        </p:grpSpPr>
        <p:sp>
          <p:nvSpPr>
            <p:cNvPr id="9" name="Rounded Rectangle 8"/>
            <p:cNvSpPr/>
            <p:nvPr/>
          </p:nvSpPr>
          <p:spPr>
            <a:xfrm>
              <a:off x="4215941" y="2429991"/>
              <a:ext cx="2170584" cy="2389685"/>
            </a:xfrm>
            <a:prstGeom prst="round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Rounded Rectangle 11"/>
            <p:cNvSpPr/>
            <p:nvPr/>
          </p:nvSpPr>
          <p:spPr>
            <a:xfrm>
              <a:off x="4321900" y="2535950"/>
              <a:ext cx="1958666" cy="2177767"/>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eaLnBrk="1" hangingPunct="1">
                <a:lnSpc>
                  <a:spcPct val="90000"/>
                </a:lnSpc>
                <a:spcAft>
                  <a:spcPct val="35000"/>
                </a:spcAft>
                <a:defRPr/>
              </a:pPr>
              <a:r>
                <a:rPr lang="en-US" sz="2800" dirty="0" err="1">
                  <a:solidFill>
                    <a:schemeClr val="tx1"/>
                  </a:solidFill>
                  <a:latin typeface="Arial" panose="020B0604020202020204" pitchFamily="34" charset="0"/>
                  <a:cs typeface="Arial" panose="020B0604020202020204" pitchFamily="34" charset="0"/>
                </a:rPr>
                <a:t>Uống</a:t>
              </a:r>
              <a:r>
                <a:rPr lang="en-US" sz="2800" dirty="0">
                  <a:solidFill>
                    <a:schemeClr val="tx1"/>
                  </a:solidFill>
                  <a:latin typeface="Arial" panose="020B0604020202020204" pitchFamily="34" charset="0"/>
                  <a:cs typeface="Arial" panose="020B0604020202020204" pitchFamily="34" charset="0"/>
                </a:rPr>
                <a:t> 2 </a:t>
              </a:r>
              <a:r>
                <a:rPr lang="en-US" sz="2800" dirty="0" err="1">
                  <a:solidFill>
                    <a:schemeClr val="tx1"/>
                  </a:solidFill>
                  <a:latin typeface="Arial" panose="020B0604020202020204" pitchFamily="34" charset="0"/>
                  <a:cs typeface="Arial" panose="020B0604020202020204" pitchFamily="34" charset="0"/>
                </a:rPr>
                <a:t>đến</a:t>
              </a:r>
              <a:r>
                <a:rPr lang="en-US" sz="2800" dirty="0">
                  <a:solidFill>
                    <a:schemeClr val="tx1"/>
                  </a:solidFill>
                  <a:latin typeface="Arial" panose="020B0604020202020204" pitchFamily="34" charset="0"/>
                  <a:cs typeface="Arial" panose="020B0604020202020204" pitchFamily="34" charset="0"/>
                </a:rPr>
                <a:t> 2,5 </a:t>
              </a:r>
              <a:r>
                <a:rPr lang="en-US" sz="2800" dirty="0" err="1">
                  <a:solidFill>
                    <a:schemeClr val="tx1"/>
                  </a:solidFill>
                  <a:latin typeface="Arial" panose="020B0604020202020204" pitchFamily="34" charset="0"/>
                  <a:cs typeface="Arial" panose="020B0604020202020204" pitchFamily="34" charset="0"/>
                </a:rPr>
                <a:t>lít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nước</a:t>
              </a:r>
              <a:r>
                <a:rPr lang="en-US" sz="2800" dirty="0">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ngày</a:t>
              </a:r>
              <a:endParaRPr lang="en-US" sz="2800" dirty="0">
                <a:solidFill>
                  <a:schemeClr val="tx1"/>
                </a:solidFill>
                <a:latin typeface="Arial" panose="020B0604020202020204" pitchFamily="34" charset="0"/>
                <a:cs typeface="Arial" panose="020B0604020202020204" pitchFamily="34" charset="0"/>
              </a:endParaRPr>
            </a:p>
          </p:txBody>
        </p:sp>
      </p:grpSp>
      <p:sp>
        <p:nvSpPr>
          <p:cNvPr id="8" name="Slide Number Placeholder 7"/>
          <p:cNvSpPr>
            <a:spLocks noGrp="1"/>
          </p:cNvSpPr>
          <p:nvPr>
            <p:ph type="sldNum" sz="quarter" idx="12"/>
          </p:nvPr>
        </p:nvSpPr>
        <p:spPr/>
        <p:txBody>
          <a:bodyPr/>
          <a:lstStyle/>
          <a:p>
            <a:fld id="{FEE2D5B0-BCE1-4548-8A0D-CA791CFCF6A6}" type="slidenum">
              <a:rPr lang="en-US" smtClean="0"/>
              <a:t>67</a:t>
            </a:fld>
            <a:endParaRPr lang="en-US"/>
          </a:p>
        </p:txBody>
      </p:sp>
      <p:sp>
        <p:nvSpPr>
          <p:cNvPr id="17" name="Slide Number Placeholder 2"/>
          <p:cNvSpPr txBox="1">
            <a:spLocks/>
          </p:cNvSpPr>
          <p:nvPr/>
        </p:nvSpPr>
        <p:spPr>
          <a:xfrm>
            <a:off x="8458200" y="6356353"/>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2000" b="1" i="0" u="none" strike="noStrike" kern="1200" cap="none" spc="0" normalizeH="0" baseline="0" noProof="0" smtClean="0">
                <a:ln>
                  <a:noFill/>
                </a:ln>
                <a:solidFill>
                  <a:schemeClr val="tx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1" i="0" u="none" strike="noStrike" kern="1200" cap="none" spc="0" normalizeH="0" baseline="0" noProof="0" dirty="0">
              <a:ln>
                <a:noFill/>
              </a:ln>
              <a:solidFill>
                <a:schemeClr val="tx1"/>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E:\Documents\edtryt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27" y="9286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E:\Documents\f2338f85-813e-4908-bfa4-74c4292a2f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928690"/>
            <a:ext cx="35718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E:\Documents\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877" y="3874077"/>
            <a:ext cx="3810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p:nvPr/>
        </p:nvSpPr>
        <p:spPr>
          <a:xfrm>
            <a:off x="0" y="0"/>
            <a:ext cx="8305800" cy="1143000"/>
          </a:xfrm>
          <a:prstGeom prst="rect">
            <a:avLst/>
          </a:prstGeom>
        </p:spPr>
        <p:txBody>
          <a:bodyPr/>
          <a:lstStyle/>
          <a:p>
            <a:pPr algn="ctr">
              <a:defRPr/>
            </a:pPr>
            <a:r>
              <a:rPr lang="en-US" sz="3600" kern="0" dirty="0" err="1">
                <a:solidFill>
                  <a:srgbClr val="FF0066"/>
                </a:solidFill>
                <a:latin typeface="Arial" panose="020B0604020202020204" pitchFamily="34" charset="0"/>
                <a:ea typeface="+mj-ea"/>
                <a:cs typeface="Arial" panose="020B0604020202020204" pitchFamily="34" charset="0"/>
              </a:rPr>
              <a:t>Thói</a:t>
            </a:r>
            <a:r>
              <a:rPr lang="en-US" sz="3600" kern="0" dirty="0">
                <a:solidFill>
                  <a:srgbClr val="FF0066"/>
                </a:solidFill>
                <a:latin typeface="Arial" panose="020B0604020202020204" pitchFamily="34" charset="0"/>
                <a:ea typeface="+mj-ea"/>
                <a:cs typeface="Arial" panose="020B0604020202020204" pitchFamily="34" charset="0"/>
              </a:rPr>
              <a:t> </a:t>
            </a:r>
            <a:r>
              <a:rPr lang="en-US" sz="3600" kern="0" dirty="0" err="1">
                <a:solidFill>
                  <a:srgbClr val="FF0066"/>
                </a:solidFill>
                <a:latin typeface="Arial" panose="020B0604020202020204" pitchFamily="34" charset="0"/>
                <a:ea typeface="+mj-ea"/>
                <a:cs typeface="Arial" panose="020B0604020202020204" pitchFamily="34" charset="0"/>
              </a:rPr>
              <a:t>quen</a:t>
            </a:r>
            <a:r>
              <a:rPr lang="en-US" sz="3600" kern="0" dirty="0">
                <a:solidFill>
                  <a:srgbClr val="FF0066"/>
                </a:solidFill>
                <a:latin typeface="Arial" panose="020B0604020202020204" pitchFamily="34" charset="0"/>
                <a:ea typeface="+mj-ea"/>
                <a:cs typeface="Arial" panose="020B0604020202020204" pitchFamily="34" charset="0"/>
              </a:rPr>
              <a:t> </a:t>
            </a:r>
            <a:r>
              <a:rPr lang="en-US" sz="3600" kern="0" dirty="0" err="1">
                <a:solidFill>
                  <a:srgbClr val="FF0066"/>
                </a:solidFill>
                <a:latin typeface="Arial" panose="020B0604020202020204" pitchFamily="34" charset="0"/>
                <a:ea typeface="+mj-ea"/>
                <a:cs typeface="Arial" panose="020B0604020202020204" pitchFamily="34" charset="0"/>
              </a:rPr>
              <a:t>sống</a:t>
            </a:r>
            <a:r>
              <a:rPr lang="en-US" sz="3600" kern="0" dirty="0">
                <a:solidFill>
                  <a:srgbClr val="FF0066"/>
                </a:solidFill>
                <a:latin typeface="Arial" panose="020B0604020202020204" pitchFamily="34" charset="0"/>
                <a:ea typeface="+mj-ea"/>
                <a:cs typeface="Arial" panose="020B0604020202020204" pitchFamily="34" charset="0"/>
              </a:rPr>
              <a:t> </a:t>
            </a:r>
            <a:r>
              <a:rPr lang="en-US" sz="3600" kern="0" dirty="0" err="1">
                <a:solidFill>
                  <a:srgbClr val="FF0066"/>
                </a:solidFill>
                <a:latin typeface="Arial" panose="020B0604020202020204" pitchFamily="34" charset="0"/>
                <a:ea typeface="+mj-ea"/>
                <a:cs typeface="Arial" panose="020B0604020202020204" pitchFamily="34" charset="0"/>
              </a:rPr>
              <a:t>tốt</a:t>
            </a:r>
            <a:endParaRPr lang="en-US" sz="3600" kern="0" dirty="0">
              <a:solidFill>
                <a:srgbClr val="FF0066"/>
              </a:solidFill>
              <a:latin typeface="Arial" panose="020B0604020202020204" pitchFamily="34" charset="0"/>
              <a:ea typeface="+mj-ea"/>
              <a:cs typeface="Arial" panose="020B0604020202020204" pitchFamily="34" charset="0"/>
            </a:endParaRPr>
          </a:p>
        </p:txBody>
      </p:sp>
      <p:sp>
        <p:nvSpPr>
          <p:cNvPr id="2" name="Slide Number Placeholder 1"/>
          <p:cNvSpPr>
            <a:spLocks noGrp="1"/>
          </p:cNvSpPr>
          <p:nvPr>
            <p:ph type="sldNum" sz="quarter" idx="12"/>
          </p:nvPr>
        </p:nvSpPr>
        <p:spPr>
          <a:xfrm>
            <a:off x="8534400" y="6324600"/>
            <a:ext cx="512638" cy="365125"/>
          </a:xfrm>
        </p:spPr>
        <p:txBody>
          <a:bodyPr/>
          <a:lstStyle/>
          <a:p>
            <a:fld id="{FEE2D5B0-BCE1-4548-8A0D-CA791CFCF6A6}" type="slidenum">
              <a:rPr lang="en-US" sz="2000" smtClean="0">
                <a:solidFill>
                  <a:schemeClr val="tx1"/>
                </a:solidFill>
              </a:rPr>
              <a:t>68</a:t>
            </a:fld>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
            <a:ext cx="9048750" cy="2566035"/>
          </a:xfrm>
          <a:prstGeom prst="rect">
            <a:avLst/>
          </a:prstGeom>
        </p:spPr>
        <p:txBody>
          <a:bodyPr wrap="square">
            <a:spAutoFit/>
          </a:bodyPr>
          <a:lstStyle/>
          <a:p>
            <a:pPr algn="just">
              <a:lnSpc>
                <a:spcPct val="115000"/>
              </a:lnSpc>
              <a:spcAft>
                <a:spcPts val="1000"/>
              </a:spcAft>
            </a:pPr>
            <a:r>
              <a:rPr lang="vi-VN" sz="2800" b="1" i="1" dirty="0">
                <a:solidFill>
                  <a:srgbClr val="C00000"/>
                </a:solidFill>
                <a:latin typeface="Arial" panose="020B0604020202020204" pitchFamily="34" charset="0"/>
                <a:cs typeface="Arial" panose="020B0604020202020204" pitchFamily="34" charset="0"/>
              </a:rPr>
              <a:t>Câu 1: </a:t>
            </a:r>
            <a:r>
              <a:rPr lang="vi-VN" sz="2800" b="1" i="1" dirty="0">
                <a:solidFill>
                  <a:srgbClr val="3333CC"/>
                </a:solidFill>
                <a:latin typeface="Arial" panose="020B0604020202020204" pitchFamily="34" charset="0"/>
                <a:cs typeface="Arial" panose="020B0604020202020204" pitchFamily="34" charset="0"/>
              </a:rPr>
              <a:t>Trong cuộc sống hằng ngày, có người uống lượng nước vượt quá nhu cầu của cơ thể và có người uống lượng nước ít hơn so với nhu cầu của cơ thể. Trong hai trường hợp này, hoạt động của thận sẽ thay đổi như thế nào? Giải thích. </a:t>
            </a:r>
            <a:endParaRPr lang="en-US" sz="2800" b="1" dirty="0">
              <a:solidFill>
                <a:srgbClr val="3333CC"/>
              </a:solidFill>
              <a:latin typeface="Arial" panose="020B0604020202020204" pitchFamily="34" charset="0"/>
              <a:ea typeface="Arial" panose="020B0604020202020204" pitchFamily="34" charset="0"/>
              <a:cs typeface="Arial" panose="020B0604020202020204" pitchFamily="34" charset="0"/>
            </a:endParaRPr>
          </a:p>
        </p:txBody>
      </p:sp>
      <p:sp>
        <p:nvSpPr>
          <p:cNvPr id="3" name="Rectangle 2"/>
          <p:cNvSpPr/>
          <p:nvPr/>
        </p:nvSpPr>
        <p:spPr>
          <a:xfrm>
            <a:off x="228600" y="2819400"/>
            <a:ext cx="8512175" cy="3061335"/>
          </a:xfrm>
          <a:prstGeom prst="rect">
            <a:avLst/>
          </a:prstGeom>
        </p:spPr>
        <p:txBody>
          <a:bodyPr wrap="square">
            <a:spAutoFit/>
          </a:bodyPr>
          <a:lstStyle/>
          <a:p>
            <a:pPr algn="just">
              <a:lnSpc>
                <a:spcPct val="115000"/>
              </a:lnSpc>
              <a:spcAft>
                <a:spcPts val="1000"/>
              </a:spcAft>
            </a:pPr>
            <a:r>
              <a:rPr lang="vi-VN" sz="2800" b="1" dirty="0">
                <a:solidFill>
                  <a:srgbClr val="002060"/>
                </a:solidFill>
                <a:latin typeface="Times New Roman" panose="02020603050405020304" pitchFamily="18" charset="0"/>
                <a:cs typeface="Times New Roman" panose="02020603050405020304" pitchFamily="18" charset="0"/>
              </a:rPr>
              <a:t>1. Nếu uống thừa nước sẽ gây loãng máu, tăng áp lực thải nước qua thận, lâu ngày dẫn đến suy thận. Nếu uống không đủ nước, cơ thể khó thải hết các chất thải độc hại qua thận, đồng thời nồng độ các chất thải trong nước tiểu tăng lên, tạo điều kiện thuận lợi cho sỏi thận hình thành.</a:t>
            </a:r>
            <a:endParaRPr lang="vi-VN"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Slide Number Placeholder 2"/>
          <p:cNvSpPr>
            <a:spLocks noGrp="1"/>
          </p:cNvSpPr>
          <p:nvPr>
            <p:ph type="sldNum" sz="quarter" idx="12"/>
          </p:nvPr>
        </p:nvSpPr>
        <p:spPr>
          <a:xfrm>
            <a:off x="8435009" y="6400800"/>
            <a:ext cx="590550" cy="365125"/>
          </a:xfrm>
        </p:spPr>
        <p:txBody>
          <a:bodyPr/>
          <a:lstStyle/>
          <a:p>
            <a:fld id="{CC8A4EFB-0D95-4D66-8DB7-7B35D2AA263F}" type="slidenum">
              <a:rPr lang="en-US" sz="2000" b="1" smtClean="0">
                <a:solidFill>
                  <a:schemeClr val="tx1"/>
                </a:solidFill>
              </a:rPr>
              <a:t>69</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25" y="63500"/>
            <a:ext cx="26670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WordArt 6"/>
          <p:cNvSpPr>
            <a:spLocks noChangeArrowheads="1" noChangeShapeType="1" noTextEdit="1"/>
          </p:cNvSpPr>
          <p:nvPr/>
        </p:nvSpPr>
        <p:spPr bwMode="auto">
          <a:xfrm rot="-5400000">
            <a:off x="-1479550" y="4311650"/>
            <a:ext cx="3752850" cy="400050"/>
          </a:xfrm>
          <a:prstGeom prst="rect">
            <a:avLst/>
          </a:prstGeom>
        </p:spPr>
        <p:txBody>
          <a:bodyPr wrap="none" fromWordArt="1">
            <a:prstTxWarp prst="textPlain">
              <a:avLst>
                <a:gd name="adj" fmla="val 50000"/>
              </a:avLst>
            </a:prstTxWarp>
          </a:bodyPr>
          <a:lstStyle/>
          <a:p>
            <a:pPr algn="ctr"/>
            <a:r>
              <a:rPr lang="en-US" sz="2800" kern="10" dirty="0" err="1">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Nội</a:t>
            </a:r>
            <a:r>
              <a:rPr lang="en-US" sz="2800" kern="10" dirty="0">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dung </a:t>
            </a:r>
            <a:r>
              <a:rPr lang="en-US" sz="2800" kern="10" dirty="0" err="1">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học</a:t>
            </a:r>
            <a:r>
              <a:rPr lang="en-US" sz="2800" kern="10" dirty="0">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 </a:t>
            </a:r>
            <a:r>
              <a:rPr lang="en-US" sz="2800" kern="10" dirty="0" err="1">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rPr>
              <a:t>tập</a:t>
            </a:r>
            <a:endParaRPr lang="en-US" sz="2800" kern="10" dirty="0">
              <a:ln w="9525">
                <a:solidFill>
                  <a:schemeClr val="tx1"/>
                </a:solidFill>
                <a:round/>
              </a:ln>
              <a:solidFill>
                <a:schemeClr val="hlink"/>
              </a:solidFill>
              <a:effectLst>
                <a:outerShdw dist="45791" dir="2021404" algn="ctr" rotWithShape="0">
                  <a:srgbClr val="B2B2B2">
                    <a:alpha val="79999"/>
                  </a:srgbClr>
                </a:outerShdw>
              </a:effectLst>
              <a:latin typeface="Arial" panose="020B0604020202020204" pitchFamily="34" charset="0"/>
              <a:cs typeface="Arial" panose="020B0604020202020204" pitchFamily="34" charset="0"/>
            </a:endParaRPr>
          </a:p>
        </p:txBody>
      </p:sp>
      <p:sp>
        <p:nvSpPr>
          <p:cNvPr id="6" name="Rectangle 5"/>
          <p:cNvSpPr/>
          <p:nvPr/>
        </p:nvSpPr>
        <p:spPr>
          <a:xfrm>
            <a:off x="3276601" y="146447"/>
            <a:ext cx="2366353" cy="615553"/>
          </a:xfrm>
          <a:prstGeom prst="rect">
            <a:avLst/>
          </a:prstGeom>
          <a:noFill/>
        </p:spPr>
        <p:txBody>
          <a:bodyPr wrap="none">
            <a:spAutoFit/>
          </a:bodyPr>
          <a:lstStyle/>
          <a:p>
            <a:pPr algn="ctr" eaLnBrk="1" hangingPunct="1">
              <a:defRPr/>
            </a:pPr>
            <a:r>
              <a:rPr lang="en-US"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BÀI TIẾT</a:t>
            </a:r>
            <a:endParaRPr lang="en-US" sz="3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919941" y="861120"/>
            <a:ext cx="4723012" cy="1077218"/>
          </a:xfrm>
          <a:prstGeom prst="rect">
            <a:avLst/>
          </a:prstGeom>
        </p:spPr>
        <p:txBody>
          <a:bodyPr wrap="square">
            <a:spAutoFit/>
          </a:bodyPr>
          <a:lstStyle/>
          <a:p>
            <a:pPr lvl="0"/>
            <a:r>
              <a:rPr lang="en-GB" sz="3200" b="1" dirty="0" smtClean="0">
                <a:solidFill>
                  <a:srgbClr val="C00000"/>
                </a:solidFill>
                <a:latin typeface="Arial" panose="020B0604020202020204" pitchFamily="34" charset="0"/>
                <a:cs typeface="Arial" panose="020B0604020202020204" pitchFamily="34" charset="0"/>
              </a:rPr>
              <a:t>1. </a:t>
            </a:r>
            <a:r>
              <a:rPr lang="vi-VN" sz="3200" b="1" dirty="0" smtClean="0">
                <a:solidFill>
                  <a:srgbClr val="C00000"/>
                </a:solidFill>
                <a:latin typeface="Arial" panose="020B0604020202020204" pitchFamily="34" charset="0"/>
                <a:cs typeface="Arial" panose="020B0604020202020204" pitchFamily="34" charset="0"/>
              </a:rPr>
              <a:t>Khái </a:t>
            </a:r>
            <a:r>
              <a:rPr lang="vi-VN" sz="3200" b="1" dirty="0">
                <a:solidFill>
                  <a:srgbClr val="C00000"/>
                </a:solidFill>
                <a:latin typeface="Arial" panose="020B0604020202020204" pitchFamily="34" charset="0"/>
                <a:cs typeface="Arial" panose="020B0604020202020204" pitchFamily="34" charset="0"/>
              </a:rPr>
              <a:t>niệm và vai trò của bài tiết</a:t>
            </a:r>
            <a:endParaRPr lang="en-US" sz="3200" b="1" dirty="0">
              <a:solidFill>
                <a:srgbClr val="C00000"/>
              </a:solidFill>
              <a:latin typeface="Arial" panose="020B0604020202020204" pitchFamily="34" charset="0"/>
              <a:cs typeface="Arial" panose="020B0604020202020204" pitchFamily="34" charset="0"/>
            </a:endParaRPr>
          </a:p>
        </p:txBody>
      </p:sp>
      <p:sp>
        <p:nvSpPr>
          <p:cNvPr id="3" name="Oval 2"/>
          <p:cNvSpPr/>
          <p:nvPr/>
        </p:nvSpPr>
        <p:spPr>
          <a:xfrm>
            <a:off x="5486400" y="2362200"/>
            <a:ext cx="2971800" cy="990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rPr>
              <a:t>Vai</a:t>
            </a:r>
            <a:r>
              <a:rPr lang="en-US" sz="2800" b="1" dirty="0">
                <a:solidFill>
                  <a:srgbClr val="FFFF00"/>
                </a:solidFill>
              </a:rPr>
              <a:t> </a:t>
            </a:r>
            <a:r>
              <a:rPr lang="en-US" sz="2800" b="1" dirty="0" err="1">
                <a:solidFill>
                  <a:srgbClr val="FFFF00"/>
                </a:solidFill>
              </a:rPr>
              <a:t>trò</a:t>
            </a:r>
            <a:r>
              <a:rPr lang="en-US" sz="2800" b="1" dirty="0">
                <a:solidFill>
                  <a:srgbClr val="FFFF00"/>
                </a:solidFill>
              </a:rPr>
              <a:t> </a:t>
            </a:r>
            <a:r>
              <a:rPr lang="en-US" sz="2800" b="1" dirty="0" err="1">
                <a:solidFill>
                  <a:srgbClr val="FFFF00"/>
                </a:solidFill>
              </a:rPr>
              <a:t>bài</a:t>
            </a:r>
            <a:r>
              <a:rPr lang="en-US" sz="2800" b="1" dirty="0">
                <a:solidFill>
                  <a:srgbClr val="FFFF00"/>
                </a:solidFill>
              </a:rPr>
              <a:t> </a:t>
            </a:r>
            <a:r>
              <a:rPr lang="en-US" sz="2800" b="1" dirty="0" err="1">
                <a:solidFill>
                  <a:srgbClr val="FFFF00"/>
                </a:solidFill>
              </a:rPr>
              <a:t>tiết</a:t>
            </a:r>
            <a:endParaRPr lang="en-US" sz="2800" dirty="0"/>
          </a:p>
        </p:txBody>
      </p:sp>
      <p:sp>
        <p:nvSpPr>
          <p:cNvPr id="10" name="Oval 9"/>
          <p:cNvSpPr/>
          <p:nvPr/>
        </p:nvSpPr>
        <p:spPr>
          <a:xfrm>
            <a:off x="1066800" y="2362200"/>
            <a:ext cx="2971800" cy="990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rPr>
              <a:t>Bài</a:t>
            </a:r>
            <a:r>
              <a:rPr lang="en-US" sz="2800" b="1" dirty="0">
                <a:solidFill>
                  <a:srgbClr val="FFFF00"/>
                </a:solidFill>
              </a:rPr>
              <a:t> </a:t>
            </a:r>
            <a:r>
              <a:rPr lang="en-US" sz="2800" b="1" dirty="0" err="1">
                <a:solidFill>
                  <a:srgbClr val="FFFF00"/>
                </a:solidFill>
              </a:rPr>
              <a:t>tiết</a:t>
            </a:r>
            <a:endParaRPr lang="en-US" sz="2800" dirty="0"/>
          </a:p>
        </p:txBody>
      </p:sp>
      <p:sp>
        <p:nvSpPr>
          <p:cNvPr id="4" name="Snip Diagonal Corner Rectangle 3"/>
          <p:cNvSpPr/>
          <p:nvPr/>
        </p:nvSpPr>
        <p:spPr>
          <a:xfrm>
            <a:off x="762000" y="3396274"/>
            <a:ext cx="4267200" cy="3427090"/>
          </a:xfrm>
          <a:prstGeom prst="snip2DiagRect">
            <a:avLst/>
          </a:prstGeom>
        </p:spPr>
        <p:style>
          <a:lnRef idx="0">
            <a:schemeClr val="dk1"/>
          </a:lnRef>
          <a:fillRef idx="3">
            <a:schemeClr val="dk1"/>
          </a:fillRef>
          <a:effectRef idx="3">
            <a:schemeClr val="dk1"/>
          </a:effectRef>
          <a:fontRef idx="minor">
            <a:schemeClr val="lt1"/>
          </a:fontRef>
        </p:style>
        <p:txBody>
          <a:bodyPr rtlCol="0" anchor="ctr"/>
          <a:lstStyle/>
          <a:p>
            <a:pPr lvl="0" algn="just"/>
            <a:endParaRPr lang="en-US" sz="2800" b="1" dirty="0" err="1">
              <a:solidFill>
                <a:schemeClr val="bg1"/>
              </a:solidFill>
              <a:latin typeface="+mj-lt"/>
            </a:endParaRPr>
          </a:p>
          <a:p>
            <a:pPr lvl="0" algn="just"/>
            <a:r>
              <a:rPr lang="en-US" sz="2800" b="1" dirty="0" err="1">
                <a:solidFill>
                  <a:schemeClr val="bg1"/>
                </a:solidFill>
                <a:latin typeface="+mj-lt"/>
              </a:rPr>
              <a:t>Là</a:t>
            </a:r>
            <a:r>
              <a:rPr lang="en-US" sz="2800" b="1" dirty="0">
                <a:solidFill>
                  <a:schemeClr val="bg1"/>
                </a:solidFill>
                <a:latin typeface="+mj-lt"/>
              </a:rPr>
              <a:t> </a:t>
            </a:r>
            <a:r>
              <a:rPr lang="en-US" sz="2800" b="1" dirty="0" err="1">
                <a:solidFill>
                  <a:schemeClr val="bg1"/>
                </a:solidFill>
                <a:latin typeface="+mj-lt"/>
              </a:rPr>
              <a:t>quá</a:t>
            </a:r>
            <a:r>
              <a:rPr lang="en-US" sz="2800" b="1" dirty="0">
                <a:solidFill>
                  <a:schemeClr val="bg1"/>
                </a:solidFill>
                <a:latin typeface="+mj-lt"/>
              </a:rPr>
              <a:t> </a:t>
            </a:r>
            <a:r>
              <a:rPr lang="en-US" sz="2800" b="1" dirty="0" err="1">
                <a:solidFill>
                  <a:schemeClr val="bg1"/>
                </a:solidFill>
                <a:latin typeface="+mj-lt"/>
              </a:rPr>
              <a:t>trình</a:t>
            </a:r>
            <a:r>
              <a:rPr lang="en-US" sz="2800" b="1" dirty="0">
                <a:solidFill>
                  <a:schemeClr val="bg1"/>
                </a:solidFill>
                <a:latin typeface="+mj-lt"/>
              </a:rPr>
              <a:t> </a:t>
            </a:r>
            <a:r>
              <a:rPr lang="en-US" sz="2800" b="1" dirty="0" err="1">
                <a:solidFill>
                  <a:schemeClr val="bg1"/>
                </a:solidFill>
                <a:latin typeface="+mj-lt"/>
              </a:rPr>
              <a:t>đào</a:t>
            </a:r>
            <a:r>
              <a:rPr lang="en-US" sz="2800" b="1" dirty="0">
                <a:solidFill>
                  <a:schemeClr val="bg1"/>
                </a:solidFill>
                <a:latin typeface="+mj-lt"/>
              </a:rPr>
              <a:t> </a:t>
            </a:r>
            <a:r>
              <a:rPr lang="en-US" sz="2800" b="1" dirty="0" err="1">
                <a:solidFill>
                  <a:schemeClr val="bg1"/>
                </a:solidFill>
                <a:latin typeface="+mj-lt"/>
              </a:rPr>
              <a:t>thải</a:t>
            </a:r>
            <a:r>
              <a:rPr lang="en-US" sz="2800" b="1" dirty="0">
                <a:solidFill>
                  <a:schemeClr val="bg1"/>
                </a:solidFill>
                <a:latin typeface="+mj-lt"/>
              </a:rPr>
              <a:t> </a:t>
            </a:r>
            <a:r>
              <a:rPr lang="en-US" sz="2800" b="1" dirty="0" err="1">
                <a:solidFill>
                  <a:schemeClr val="bg1"/>
                </a:solidFill>
                <a:latin typeface="+mj-lt"/>
              </a:rPr>
              <a:t>ra</a:t>
            </a:r>
            <a:r>
              <a:rPr lang="en-US" sz="2800" b="1" dirty="0">
                <a:solidFill>
                  <a:schemeClr val="bg1"/>
                </a:solidFill>
                <a:latin typeface="+mj-lt"/>
              </a:rPr>
              <a:t> </a:t>
            </a:r>
            <a:r>
              <a:rPr lang="en-US" sz="2800" b="1" dirty="0" err="1">
                <a:solidFill>
                  <a:schemeClr val="bg1"/>
                </a:solidFill>
                <a:latin typeface="+mj-lt"/>
              </a:rPr>
              <a:t>khỏi</a:t>
            </a:r>
            <a:r>
              <a:rPr lang="en-US" sz="2800" b="1" dirty="0">
                <a:solidFill>
                  <a:schemeClr val="bg1"/>
                </a:solidFill>
                <a:latin typeface="+mj-lt"/>
              </a:rPr>
              <a:t> </a:t>
            </a:r>
            <a:r>
              <a:rPr lang="en-US" sz="2800" b="1" dirty="0" err="1">
                <a:solidFill>
                  <a:schemeClr val="bg1"/>
                </a:solidFill>
                <a:latin typeface="+mj-lt"/>
              </a:rPr>
              <a:t>cơ</a:t>
            </a:r>
            <a:r>
              <a:rPr lang="en-US" sz="2800" b="1" dirty="0">
                <a:solidFill>
                  <a:schemeClr val="bg1"/>
                </a:solidFill>
                <a:latin typeface="+mj-lt"/>
              </a:rPr>
              <a:t> </a:t>
            </a:r>
            <a:r>
              <a:rPr lang="en-US" sz="2800" b="1" dirty="0" err="1">
                <a:solidFill>
                  <a:schemeClr val="bg1"/>
                </a:solidFill>
                <a:latin typeface="+mj-lt"/>
              </a:rPr>
              <a:t>thể</a:t>
            </a:r>
            <a:r>
              <a:rPr lang="en-US" sz="2800" b="1" dirty="0">
                <a:solidFill>
                  <a:schemeClr val="bg1"/>
                </a:solidFill>
                <a:latin typeface="+mj-lt"/>
              </a:rPr>
              <a:t> </a:t>
            </a:r>
            <a:r>
              <a:rPr lang="en-US" sz="2800" b="1" dirty="0" err="1">
                <a:solidFill>
                  <a:schemeClr val="bg1"/>
                </a:solidFill>
                <a:latin typeface="+mj-lt"/>
              </a:rPr>
              <a:t>các</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sinh</a:t>
            </a:r>
            <a:r>
              <a:rPr lang="en-US" sz="2800" b="1" dirty="0">
                <a:solidFill>
                  <a:schemeClr val="bg1"/>
                </a:solidFill>
                <a:latin typeface="+mj-lt"/>
              </a:rPr>
              <a:t> </a:t>
            </a:r>
            <a:r>
              <a:rPr lang="en-US" sz="2800" b="1" dirty="0" err="1">
                <a:solidFill>
                  <a:schemeClr val="bg1"/>
                </a:solidFill>
                <a:latin typeface="+mj-lt"/>
              </a:rPr>
              <a:t>ra</a:t>
            </a:r>
            <a:r>
              <a:rPr lang="en-US" sz="2800" b="1" dirty="0">
                <a:solidFill>
                  <a:schemeClr val="bg1"/>
                </a:solidFill>
                <a:latin typeface="+mj-lt"/>
              </a:rPr>
              <a:t> </a:t>
            </a:r>
            <a:r>
              <a:rPr lang="en-US" sz="2800" b="1" dirty="0" err="1">
                <a:solidFill>
                  <a:schemeClr val="bg1"/>
                </a:solidFill>
                <a:latin typeface="+mj-lt"/>
              </a:rPr>
              <a:t>từ</a:t>
            </a:r>
            <a:r>
              <a:rPr lang="en-US" sz="2800" b="1" dirty="0">
                <a:solidFill>
                  <a:schemeClr val="bg1"/>
                </a:solidFill>
                <a:latin typeface="+mj-lt"/>
              </a:rPr>
              <a:t> </a:t>
            </a:r>
            <a:r>
              <a:rPr lang="en-US" sz="2800" b="1" dirty="0" err="1">
                <a:solidFill>
                  <a:schemeClr val="bg1"/>
                </a:solidFill>
                <a:latin typeface="+mj-lt"/>
              </a:rPr>
              <a:t>quá</a:t>
            </a:r>
            <a:r>
              <a:rPr lang="en-US" sz="2800" b="1" dirty="0">
                <a:solidFill>
                  <a:schemeClr val="bg1"/>
                </a:solidFill>
                <a:latin typeface="+mj-lt"/>
              </a:rPr>
              <a:t> </a:t>
            </a:r>
            <a:r>
              <a:rPr lang="en-US" sz="2800" b="1" dirty="0" err="1">
                <a:solidFill>
                  <a:schemeClr val="bg1"/>
                </a:solidFill>
                <a:latin typeface="+mj-lt"/>
              </a:rPr>
              <a:t>trình</a:t>
            </a:r>
            <a:r>
              <a:rPr lang="en-US" sz="2800" b="1" dirty="0">
                <a:solidFill>
                  <a:schemeClr val="bg1"/>
                </a:solidFill>
                <a:latin typeface="+mj-lt"/>
              </a:rPr>
              <a:t> </a:t>
            </a:r>
            <a:r>
              <a:rPr lang="en-US" sz="2800" b="1" dirty="0" err="1">
                <a:solidFill>
                  <a:schemeClr val="bg1"/>
                </a:solidFill>
                <a:latin typeface="+mj-lt"/>
              </a:rPr>
              <a:t>trao</a:t>
            </a:r>
            <a:r>
              <a:rPr lang="en-US" sz="2800" b="1" dirty="0">
                <a:solidFill>
                  <a:schemeClr val="bg1"/>
                </a:solidFill>
                <a:latin typeface="+mj-lt"/>
              </a:rPr>
              <a:t> </a:t>
            </a:r>
            <a:r>
              <a:rPr lang="en-US" sz="2800" b="1" dirty="0" err="1">
                <a:solidFill>
                  <a:schemeClr val="bg1"/>
                </a:solidFill>
                <a:latin typeface="+mj-lt"/>
              </a:rPr>
              <a:t>đổi</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mà</a:t>
            </a:r>
            <a:r>
              <a:rPr lang="en-US" sz="2800" b="1" dirty="0">
                <a:solidFill>
                  <a:schemeClr val="bg1"/>
                </a:solidFill>
                <a:latin typeface="+mj-lt"/>
              </a:rPr>
              <a:t> </a:t>
            </a:r>
            <a:r>
              <a:rPr lang="en-US" sz="2800" b="1" dirty="0" err="1">
                <a:solidFill>
                  <a:schemeClr val="bg1"/>
                </a:solidFill>
                <a:latin typeface="+mj-lt"/>
              </a:rPr>
              <a:t>cơ</a:t>
            </a:r>
            <a:r>
              <a:rPr lang="en-US" sz="2800" b="1" dirty="0">
                <a:solidFill>
                  <a:schemeClr val="bg1"/>
                </a:solidFill>
                <a:latin typeface="+mj-lt"/>
              </a:rPr>
              <a:t> </a:t>
            </a:r>
            <a:r>
              <a:rPr lang="en-US" sz="2800" b="1" dirty="0" err="1">
                <a:solidFill>
                  <a:schemeClr val="bg1"/>
                </a:solidFill>
                <a:latin typeface="+mj-lt"/>
              </a:rPr>
              <a:t>thể</a:t>
            </a:r>
            <a:r>
              <a:rPr lang="en-US" sz="2800" b="1" dirty="0">
                <a:solidFill>
                  <a:schemeClr val="bg1"/>
                </a:solidFill>
                <a:latin typeface="+mj-lt"/>
              </a:rPr>
              <a:t> </a:t>
            </a:r>
            <a:r>
              <a:rPr lang="en-US" sz="2800" b="1" dirty="0" err="1">
                <a:solidFill>
                  <a:schemeClr val="bg1"/>
                </a:solidFill>
                <a:latin typeface="+mj-lt"/>
              </a:rPr>
              <a:t>không</a:t>
            </a:r>
            <a:r>
              <a:rPr lang="en-US" sz="2800" b="1" dirty="0">
                <a:solidFill>
                  <a:schemeClr val="bg1"/>
                </a:solidFill>
                <a:latin typeface="+mj-lt"/>
              </a:rPr>
              <a:t> </a:t>
            </a:r>
            <a:r>
              <a:rPr lang="en-US" sz="2800" b="1" dirty="0" err="1">
                <a:solidFill>
                  <a:schemeClr val="bg1"/>
                </a:solidFill>
                <a:latin typeface="+mj-lt"/>
              </a:rPr>
              <a:t>sử</a:t>
            </a:r>
            <a:r>
              <a:rPr lang="en-US" sz="2800" b="1" dirty="0">
                <a:solidFill>
                  <a:schemeClr val="bg1"/>
                </a:solidFill>
                <a:latin typeface="+mj-lt"/>
              </a:rPr>
              <a:t> </a:t>
            </a:r>
            <a:r>
              <a:rPr lang="en-US" sz="2800" b="1" dirty="0" err="1">
                <a:solidFill>
                  <a:schemeClr val="bg1"/>
                </a:solidFill>
                <a:latin typeface="+mj-lt"/>
              </a:rPr>
              <a:t>dụng</a:t>
            </a:r>
            <a:r>
              <a:rPr lang="en-US" sz="2800" b="1" dirty="0">
                <a:solidFill>
                  <a:schemeClr val="bg1"/>
                </a:solidFill>
                <a:latin typeface="+mj-lt"/>
              </a:rPr>
              <a:t>, </a:t>
            </a:r>
            <a:r>
              <a:rPr lang="en-US" sz="2800" b="1" dirty="0" err="1">
                <a:solidFill>
                  <a:schemeClr val="bg1"/>
                </a:solidFill>
                <a:latin typeface="+mj-lt"/>
              </a:rPr>
              <a:t>các</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thừa</a:t>
            </a:r>
            <a:r>
              <a:rPr lang="en-US" sz="2800" b="1" dirty="0">
                <a:solidFill>
                  <a:schemeClr val="bg1"/>
                </a:solidFill>
                <a:latin typeface="+mj-lt"/>
              </a:rPr>
              <a:t> </a:t>
            </a:r>
            <a:r>
              <a:rPr lang="en-US" sz="2800" b="1" dirty="0" err="1">
                <a:solidFill>
                  <a:schemeClr val="bg1"/>
                </a:solidFill>
                <a:latin typeface="+mj-lt"/>
              </a:rPr>
              <a:t>và</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a:solidFill>
                  <a:schemeClr val="bg1"/>
                </a:solidFill>
                <a:latin typeface="+mj-lt"/>
              </a:rPr>
              <a:t>độc</a:t>
            </a:r>
            <a:r>
              <a:rPr lang="en-US" sz="2800" b="1" dirty="0">
                <a:solidFill>
                  <a:schemeClr val="bg1"/>
                </a:solidFill>
                <a:latin typeface="+mj-lt"/>
              </a:rPr>
              <a:t> </a:t>
            </a:r>
            <a:r>
              <a:rPr lang="en-US" sz="2800" b="1" dirty="0" err="1">
                <a:solidFill>
                  <a:schemeClr val="bg1"/>
                </a:solidFill>
                <a:latin typeface="+mj-lt"/>
              </a:rPr>
              <a:t>hại</a:t>
            </a:r>
            <a:r>
              <a:rPr lang="en-US" sz="2800" b="1" dirty="0">
                <a:solidFill>
                  <a:schemeClr val="bg1"/>
                </a:solidFill>
                <a:latin typeface="+mj-lt"/>
              </a:rPr>
              <a:t>.</a:t>
            </a:r>
            <a:r>
              <a:rPr lang="en-US" sz="2800" b="1" dirty="0">
                <a:solidFill>
                  <a:schemeClr val="bg1"/>
                </a:solidFill>
                <a:latin typeface="+mj-lt"/>
                <a:cs typeface="Times New Roman" panose="02020603050405020304" pitchFamily="18" charset="0"/>
              </a:rPr>
              <a:t>  </a:t>
            </a:r>
          </a:p>
          <a:p>
            <a:pPr algn="just"/>
            <a:endParaRPr lang="en-US" sz="2800" b="1" dirty="0">
              <a:latin typeface="+mj-lt"/>
            </a:endParaRPr>
          </a:p>
        </p:txBody>
      </p:sp>
      <p:sp>
        <p:nvSpPr>
          <p:cNvPr id="12" name="Snip Diagonal Corner Rectangle 11"/>
          <p:cNvSpPr/>
          <p:nvPr/>
        </p:nvSpPr>
        <p:spPr>
          <a:xfrm>
            <a:off x="5219700" y="3352802"/>
            <a:ext cx="3908426" cy="3470563"/>
          </a:xfrm>
          <a:prstGeom prst="snip2DiagRect">
            <a:avLst/>
          </a:prstGeom>
        </p:spPr>
        <p:style>
          <a:lnRef idx="0">
            <a:schemeClr val="dk1"/>
          </a:lnRef>
          <a:fillRef idx="3">
            <a:schemeClr val="dk1"/>
          </a:fillRef>
          <a:effectRef idx="3">
            <a:schemeClr val="dk1"/>
          </a:effectRef>
          <a:fontRef idx="minor">
            <a:schemeClr val="lt1"/>
          </a:fontRef>
        </p:style>
        <p:txBody>
          <a:bodyPr rtlCol="0" anchor="ctr"/>
          <a:lstStyle/>
          <a:p>
            <a:pPr lvl="0" algn="just"/>
            <a:r>
              <a:rPr lang="en-US" sz="2800" dirty="0" smtClean="0">
                <a:solidFill>
                  <a:schemeClr val="bg1"/>
                </a:solidFill>
                <a:latin typeface="+mj-lt"/>
                <a:sym typeface="+mn-ea"/>
              </a:rPr>
              <a:t>+</a:t>
            </a:r>
            <a:r>
              <a:rPr lang="en-US" sz="2800" b="1" dirty="0" err="1" smtClean="0">
                <a:solidFill>
                  <a:schemeClr val="bg1"/>
                </a:solidFill>
                <a:latin typeface="+mj-lt"/>
              </a:rPr>
              <a:t>Tránh</a:t>
            </a:r>
            <a:r>
              <a:rPr lang="en-US" sz="2800" b="1" dirty="0" smtClean="0">
                <a:solidFill>
                  <a:schemeClr val="bg1"/>
                </a:solidFill>
                <a:latin typeface="+mj-lt"/>
              </a:rPr>
              <a:t> </a:t>
            </a:r>
            <a:r>
              <a:rPr lang="en-US" sz="2800" b="1" dirty="0" err="1">
                <a:solidFill>
                  <a:schemeClr val="bg1"/>
                </a:solidFill>
                <a:latin typeface="+mj-lt"/>
              </a:rPr>
              <a:t>tích</a:t>
            </a:r>
            <a:r>
              <a:rPr lang="en-US" sz="2800" b="1" dirty="0">
                <a:solidFill>
                  <a:schemeClr val="bg1"/>
                </a:solidFill>
                <a:latin typeface="+mj-lt"/>
              </a:rPr>
              <a:t> </a:t>
            </a:r>
            <a:r>
              <a:rPr lang="en-US" sz="2800" b="1" dirty="0" err="1">
                <a:solidFill>
                  <a:schemeClr val="bg1"/>
                </a:solidFill>
                <a:latin typeface="+mj-lt"/>
              </a:rPr>
              <a:t>tụ</a:t>
            </a:r>
            <a:r>
              <a:rPr lang="en-US" sz="2800" b="1" dirty="0">
                <a:solidFill>
                  <a:schemeClr val="bg1"/>
                </a:solidFill>
                <a:latin typeface="+mj-lt"/>
              </a:rPr>
              <a:t> </a:t>
            </a:r>
            <a:r>
              <a:rPr lang="en-US" sz="2800" b="1" dirty="0" err="1">
                <a:solidFill>
                  <a:schemeClr val="bg1"/>
                </a:solidFill>
                <a:latin typeface="+mj-lt"/>
              </a:rPr>
              <a:t>các</a:t>
            </a:r>
            <a:r>
              <a:rPr lang="en-US" sz="2800" b="1" dirty="0">
                <a:solidFill>
                  <a:schemeClr val="bg1"/>
                </a:solidFill>
                <a:latin typeface="+mj-lt"/>
              </a:rPr>
              <a:t> </a:t>
            </a:r>
            <a:r>
              <a:rPr lang="en-US" sz="2800" b="1" dirty="0" err="1">
                <a:solidFill>
                  <a:schemeClr val="bg1"/>
                </a:solidFill>
                <a:latin typeface="+mj-lt"/>
              </a:rPr>
              <a:t>chất</a:t>
            </a:r>
            <a:r>
              <a:rPr lang="en-US" sz="2800" b="1" dirty="0">
                <a:solidFill>
                  <a:schemeClr val="bg1"/>
                </a:solidFill>
                <a:latin typeface="+mj-lt"/>
              </a:rPr>
              <a:t> </a:t>
            </a:r>
            <a:r>
              <a:rPr lang="en-US" sz="2800" b="1" dirty="0" err="1" smtClean="0">
                <a:solidFill>
                  <a:schemeClr val="bg1"/>
                </a:solidFill>
                <a:latin typeface="+mj-lt"/>
              </a:rPr>
              <a:t>thải</a:t>
            </a:r>
            <a:r>
              <a:rPr lang="en-US" sz="2800" b="1" dirty="0" smtClean="0">
                <a:solidFill>
                  <a:schemeClr val="bg1"/>
                </a:solidFill>
                <a:latin typeface="+mj-lt"/>
              </a:rPr>
              <a:t>. </a:t>
            </a:r>
          </a:p>
          <a:p>
            <a:pPr lvl="0" algn="just"/>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Giúp</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duy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trì</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nồng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ổn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định</a:t>
            </a:r>
            <a:r>
              <a:rPr lang="en-US" sz="2800" b="1" dirty="0">
                <a:solidFill>
                  <a:schemeClr val="bg1"/>
                </a:solidFill>
                <a:latin typeface="Arial" panose="020B0604020202020204" pitchFamily="34" charset="0"/>
                <a:cs typeface="Arial" panose="020B0604020202020204" pitchFamily="34" charset="0"/>
              </a:rPr>
              <a:t>.</a:t>
            </a:r>
          </a:p>
          <a:p>
            <a:pPr algn="just">
              <a:lnSpc>
                <a:spcPct val="110000"/>
              </a:lnSpc>
            </a:pPr>
            <a:endParaRPr lang="en-US" sz="2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E33AF89-221C-4394-AF00-C7A42AF8DF0D}" type="slidenum">
              <a:rPr lang="en-US" altLang="en-US" smtClean="0"/>
              <a:t>7</a:t>
            </a:fld>
            <a:endParaRPr lang="en-US" altLang="en-US"/>
          </a:p>
        </p:txBody>
      </p:sp>
      <p:sp>
        <p:nvSpPr>
          <p:cNvPr id="11"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ransition spd="med">
    <p:zoom/>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4"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7955"/>
            <a:ext cx="8743950" cy="1081405"/>
          </a:xfrm>
          <a:prstGeom prst="rect">
            <a:avLst/>
          </a:prstGeom>
        </p:spPr>
        <p:txBody>
          <a:bodyPr wrap="square">
            <a:spAutoFit/>
          </a:bodyPr>
          <a:lstStyle/>
          <a:p>
            <a:pPr algn="just">
              <a:lnSpc>
                <a:spcPct val="115000"/>
              </a:lnSpc>
              <a:spcAft>
                <a:spcPts val="1000"/>
              </a:spcAft>
            </a:pPr>
            <a:r>
              <a:rPr lang="vi-VN" sz="2800" b="1" i="1" dirty="0">
                <a:solidFill>
                  <a:srgbClr val="0070C0"/>
                </a:solidFill>
                <a:latin typeface="Times New Roman" panose="02020603050405020304" pitchFamily="18" charset="0"/>
                <a:cs typeface="Times New Roman" panose="02020603050405020304" pitchFamily="18" charset="0"/>
              </a:rPr>
              <a:t>Câu 2: Tại sao những người bị bệnh suy thận nặng phải chạy thận nhân tạo?</a:t>
            </a:r>
          </a:p>
        </p:txBody>
      </p:sp>
      <p:sp>
        <p:nvSpPr>
          <p:cNvPr id="4" name="Rectangle 3"/>
          <p:cNvSpPr/>
          <p:nvPr/>
        </p:nvSpPr>
        <p:spPr>
          <a:xfrm>
            <a:off x="533400" y="1371600"/>
            <a:ext cx="8236585" cy="3488055"/>
          </a:xfrm>
          <a:prstGeom prst="rect">
            <a:avLst/>
          </a:prstGeom>
        </p:spPr>
        <p:txBody>
          <a:bodyPr wrap="square">
            <a:spAutoFit/>
          </a:bodyPr>
          <a:lstStyle/>
          <a:p>
            <a:pPr lvl="0" algn="just">
              <a:lnSpc>
                <a:spcPct val="115000"/>
              </a:lnSpc>
              <a:spcAft>
                <a:spcPts val="1000"/>
              </a:spcAft>
            </a:pPr>
            <a:r>
              <a:rPr lang="vi-VN" sz="3200" dirty="0">
                <a:solidFill>
                  <a:srgbClr val="002060"/>
                </a:solidFill>
                <a:latin typeface="Times New Roman" panose="02020603050405020304" pitchFamily="18" charset="0"/>
                <a:cs typeface="Times New Roman" panose="02020603050405020304" pitchFamily="18" charset="0"/>
              </a:rPr>
              <a:t>2. Chạy thận nhân tạo giúp cơ thể đào thải các chất độc, nước và muối ra khỏi cơ thể khi chức năng của thận bị suy giảm và không thể thực hiện được nhiệm vụ này. Chạy thận nhân tạo là một cách để điều trị suy thận, giúp người bị bệnh có thể tiếp tục sinh hoạt một cách bình thường.</a:t>
            </a:r>
          </a:p>
        </p:txBody>
      </p:sp>
      <p:sp>
        <p:nvSpPr>
          <p:cNvPr id="5" name="Slide Number Placeholder 2"/>
          <p:cNvSpPr>
            <a:spLocks noGrp="1"/>
          </p:cNvSpPr>
          <p:nvPr>
            <p:ph type="sldNum" sz="quarter" idx="12"/>
          </p:nvPr>
        </p:nvSpPr>
        <p:spPr>
          <a:xfrm>
            <a:off x="8458200" y="6324600"/>
            <a:ext cx="590550" cy="365125"/>
          </a:xfrm>
        </p:spPr>
        <p:txBody>
          <a:bodyPr/>
          <a:lstStyle/>
          <a:p>
            <a:fld id="{CC8A4EFB-0D95-4D66-8DB7-7B35D2AA263F}" type="slidenum">
              <a:rPr lang="en-US" sz="2000" b="1" smtClean="0">
                <a:solidFill>
                  <a:schemeClr val="tx1"/>
                </a:solidFill>
              </a:rPr>
              <a:t>70</a:t>
            </a:fld>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0" y="34637"/>
            <a:ext cx="9144000" cy="95313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square">
            <a:spAutoFit/>
          </a:bodyPr>
          <a:lstStyle>
            <a:lvl1pPr indent="17970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vi-VN" sz="2800" i="1" dirty="0" smtClean="0">
                <a:solidFill>
                  <a:schemeClr val="bg1"/>
                </a:solidFill>
                <a:latin typeface="Times New Roman" panose="02020603050405020304" pitchFamily="18" charset="0"/>
                <a:cs typeface="Times New Roman" panose="02020603050405020304" pitchFamily="18" charset="0"/>
              </a:rPr>
              <a:t>Câu </a:t>
            </a:r>
            <a:r>
              <a:rPr lang="vi-VN" sz="2800" i="1" dirty="0">
                <a:solidFill>
                  <a:schemeClr val="bg1"/>
                </a:solidFill>
                <a:latin typeface="Times New Roman" panose="02020603050405020304" pitchFamily="18" charset="0"/>
                <a:cs typeface="Times New Roman" panose="02020603050405020304" pitchFamily="18" charset="0"/>
              </a:rPr>
              <a:t>3: Uống rượu ức chế tuyến yên giải phóng ADH, tại sao uống rượu gây khát nước và thải nhiều nước tiểu?</a:t>
            </a:r>
            <a:endParaRPr lang="en-US" sz="2800" dirty="0">
              <a:solidFill>
                <a:schemeClr val="bg1"/>
              </a:solidFill>
              <a:cs typeface="Arial" panose="020B0604020202020204" pitchFamily="34" charset="0"/>
            </a:endParaRPr>
          </a:p>
        </p:txBody>
      </p:sp>
      <p:sp>
        <p:nvSpPr>
          <p:cNvPr id="2" name="Rectangle 1"/>
          <p:cNvSpPr/>
          <p:nvPr/>
        </p:nvSpPr>
        <p:spPr>
          <a:xfrm>
            <a:off x="159327" y="1219200"/>
            <a:ext cx="8610600" cy="4997450"/>
          </a:xfrm>
          <a:prstGeom prst="rect">
            <a:avLst/>
          </a:prstGeom>
        </p:spPr>
        <p:txBody>
          <a:bodyPr wrap="square">
            <a:spAutoFit/>
          </a:bodyPr>
          <a:lstStyle/>
          <a:p>
            <a:pPr lvl="0" algn="just">
              <a:lnSpc>
                <a:spcPct val="115000"/>
              </a:lnSpc>
              <a:spcAft>
                <a:spcPts val="1000"/>
              </a:spcAft>
            </a:pPr>
            <a:r>
              <a:rPr lang="vi-VN" sz="3000" dirty="0">
                <a:solidFill>
                  <a:srgbClr val="002060"/>
                </a:solidFill>
                <a:latin typeface="Times New Roman" panose="02020603050405020304" pitchFamily="18" charset="0"/>
                <a:cs typeface="Times New Roman" panose="02020603050405020304" pitchFamily="18" charset="0"/>
              </a:rPr>
              <a:t>3. Vai trò sinh lý chủ yếu của hormone ADH làm cho nước tiểu cô đặc tương đối bằng cách tăng tái hấp thu nước ở ống thận. </a:t>
            </a:r>
            <a:endParaRPr lang="en-US" sz="3000" dirty="0">
              <a:solidFill>
                <a:srgbClr val="002060"/>
              </a:solidFill>
              <a:ea typeface="Arial" panose="020B0604020202020204" pitchFamily="34" charset="0"/>
              <a:cs typeface="Times New Roman" panose="02020603050405020304" pitchFamily="18" charset="0"/>
            </a:endParaRPr>
          </a:p>
          <a:p>
            <a:pPr lvl="0" algn="just">
              <a:lnSpc>
                <a:spcPct val="115000"/>
              </a:lnSpc>
              <a:spcAft>
                <a:spcPts val="1000"/>
              </a:spcAft>
            </a:pPr>
            <a:r>
              <a:rPr lang="vi-VN" sz="3000" dirty="0">
                <a:solidFill>
                  <a:srgbClr val="002060"/>
                </a:solidFill>
                <a:latin typeface="Times New Roman" panose="02020603050405020304" pitchFamily="18" charset="0"/>
                <a:cs typeface="Times New Roman" panose="02020603050405020304" pitchFamily="18" charset="0"/>
              </a:rPr>
              <a:t>Nếu có quá ít hormone ADH hoặc thận không đáp ứng với ADH thì quá nhiều nước sẽ bị mất qua thận, nước tiểu sẽ loãng hơn bình thường và máu trở nên bị cô đặc hơn. Điều này có thể gây nên sự khát quá nhiều, đi tiểu thường xuyên, mất nước và - nếu không được bù đủ nước thì natri trong máu sẽ tăng.</a:t>
            </a:r>
          </a:p>
        </p:txBody>
      </p:sp>
      <p:sp>
        <p:nvSpPr>
          <p:cNvPr id="3" name="Slide Number Placeholder 2"/>
          <p:cNvSpPr>
            <a:spLocks noGrp="1"/>
          </p:cNvSpPr>
          <p:nvPr>
            <p:ph type="sldNum" sz="quarter" idx="12"/>
          </p:nvPr>
        </p:nvSpPr>
        <p:spPr>
          <a:xfrm>
            <a:off x="8179377" y="6400800"/>
            <a:ext cx="590550" cy="365125"/>
          </a:xfrm>
        </p:spPr>
        <p:txBody>
          <a:bodyPr/>
          <a:lstStyle/>
          <a:p>
            <a:fld id="{CC8A4EFB-0D95-4D66-8DB7-7B35D2AA263F}" type="slidenum">
              <a:rPr lang="en-US" sz="2000" b="1" smtClean="0">
                <a:solidFill>
                  <a:schemeClr val="tx1"/>
                </a:solidFill>
              </a:rPr>
              <a:t>71</a:t>
            </a:fld>
            <a:endParaRPr lang="en-US" sz="2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arn(inVertical)">
                                      <p:cBhvr>
                                        <p:cTn id="7" dur="5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ldLvl="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nk you - Ruby-Tower.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0"/>
            <a:ext cx="906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6C4450D-66C5-42BD-89FA-7984F097D86F}" type="slidenum">
              <a:rPr lang="en-US" altLang="en-US" smtClean="0"/>
              <a:t>72</a:t>
            </a:fld>
            <a:endParaRPr lang="en-US" altLang="en-US"/>
          </a:p>
        </p:txBody>
      </p:sp>
      <p:sp>
        <p:nvSpPr>
          <p:cNvPr id="4" name="Slide Number Placeholder 2"/>
          <p:cNvSpPr txBox="1">
            <a:spLocks/>
          </p:cNvSpPr>
          <p:nvPr/>
        </p:nvSpPr>
        <p:spPr>
          <a:xfrm>
            <a:off x="8488846" y="6356353"/>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2000" b="1"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1"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3258" y="152497"/>
            <a:ext cx="5401310" cy="5835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a:r>
              <a:rPr lang="en-US" sz="3200" b="1" cap="none" spc="0" dirty="0" smtClean="0">
                <a:solidFill>
                  <a:srgbClr val="FF0000"/>
                </a:solidFill>
                <a:effectLst/>
                <a:latin typeface="Arial" panose="020B0604020202020204" pitchFamily="34" charset="0"/>
                <a:cs typeface="Arial" panose="020B0604020202020204" pitchFamily="34" charset="0"/>
              </a:rPr>
              <a:t>2.</a:t>
            </a:r>
            <a:r>
              <a:rPr lang="vi-VN" sz="3200" b="1" dirty="0">
                <a:solidFill>
                  <a:srgbClr val="FF0000"/>
                </a:solidFill>
                <a:latin typeface="Arial" panose="020B0604020202020204" pitchFamily="34" charset="0"/>
                <a:cs typeface="Arial" panose="020B0604020202020204" pitchFamily="34" charset="0"/>
              </a:rPr>
              <a:t> Thận và vai trò của </a:t>
            </a:r>
            <a:r>
              <a:rPr lang="vi-VN" sz="3200" b="1" dirty="0" smtClean="0">
                <a:solidFill>
                  <a:srgbClr val="FF0000"/>
                </a:solidFill>
                <a:latin typeface="Arial" panose="020B0604020202020204" pitchFamily="34" charset="0"/>
                <a:cs typeface="Arial" panose="020B0604020202020204" pitchFamily="34" charset="0"/>
              </a:rPr>
              <a:t>thận</a:t>
            </a:r>
            <a:r>
              <a:rPr lang="en-US" sz="3200" b="1" cap="none" spc="0" dirty="0" smtClean="0">
                <a:solidFill>
                  <a:srgbClr val="00B050"/>
                </a:solidFill>
                <a:effectLst/>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FEE2D5B0-BCE1-4548-8A0D-CA791CFCF6A6}" type="slidenum">
              <a:rPr lang="en-US" smtClean="0"/>
              <a:t>8</a:t>
            </a:fld>
            <a:endParaRPr lang="en-US" dirty="0"/>
          </a:p>
        </p:txBody>
      </p:sp>
      <p:sp>
        <p:nvSpPr>
          <p:cNvPr id="4" name="Slide Number Placeholder 1"/>
          <p:cNvSpPr txBox="1">
            <a:spLocks/>
          </p:cNvSpPr>
          <p:nvPr/>
        </p:nvSpPr>
        <p:spPr>
          <a:xfrm>
            <a:off x="8523577" y="636767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04800" y="533400"/>
            <a:ext cx="1066800" cy="381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p:txBody>
      </p:sp>
      <p:sp>
        <p:nvSpPr>
          <p:cNvPr id="6" name="Rounded Rectangle 5"/>
          <p:cNvSpPr/>
          <p:nvPr/>
        </p:nvSpPr>
        <p:spPr>
          <a:xfrm>
            <a:off x="27709" y="3394364"/>
            <a:ext cx="1066800" cy="5680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sp>
        <p:nvSpPr>
          <p:cNvPr id="7" name="Rounded Rectangle 6"/>
          <p:cNvSpPr/>
          <p:nvPr/>
        </p:nvSpPr>
        <p:spPr>
          <a:xfrm>
            <a:off x="27709" y="5105400"/>
            <a:ext cx="1066800" cy="381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p:txBody>
      </p:sp>
      <p:sp>
        <p:nvSpPr>
          <p:cNvPr id="8" name="Rounded Rectangle 7"/>
          <p:cNvSpPr/>
          <p:nvPr/>
        </p:nvSpPr>
        <p:spPr>
          <a:xfrm>
            <a:off x="6096000" y="568036"/>
            <a:ext cx="914400" cy="5749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8305801" y="751610"/>
            <a:ext cx="841375" cy="61999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6477000" y="5486400"/>
            <a:ext cx="1066800" cy="381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58592" y="5996971"/>
            <a:ext cx="9085407" cy="95313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2800" b="1" dirty="0" err="1" smtClean="0">
                <a:solidFill>
                  <a:srgbClr val="002060"/>
                </a:solidFill>
                <a:latin typeface="Arial" panose="020B0604020202020204" pitchFamily="34" charset="0"/>
                <a:cs typeface="Arial" panose="020B0604020202020204" pitchFamily="34" charset="0"/>
              </a:rPr>
              <a:t>Chú</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thích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hình</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vẽ</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về</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cấu</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tạo</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hệ</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bài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tiết</a:t>
            </a:r>
            <a:r>
              <a:rPr lang="en-GB" sz="2800" b="1" dirty="0" smtClean="0">
                <a:solidFill>
                  <a:srgbClr val="002060"/>
                </a:solidFill>
                <a:latin typeface="Arial" panose="020B0604020202020204" pitchFamily="34" charset="0"/>
                <a:cs typeface="Arial" panose="020B0604020202020204" pitchFamily="34" charset="0"/>
              </a:rPr>
              <a:t> ở </a:t>
            </a:r>
            <a:r>
              <a:rPr lang="en-GB" sz="2800" b="1" dirty="0" err="1" smtClean="0">
                <a:solidFill>
                  <a:srgbClr val="002060"/>
                </a:solidFill>
                <a:latin typeface="Arial" panose="020B0604020202020204" pitchFamily="34" charset="0"/>
                <a:cs typeface="Arial" panose="020B0604020202020204" pitchFamily="34" charset="0"/>
              </a:rPr>
              <a:t>người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Nêu</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vai</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trò</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của</a:t>
            </a:r>
            <a:r>
              <a:rPr lang="en-GB" sz="2800" b="1" dirty="0" smtClean="0">
                <a:solidFill>
                  <a:srgbClr val="002060"/>
                </a:solidFill>
                <a:latin typeface="Arial" panose="020B0604020202020204" pitchFamily="34" charset="0"/>
                <a:cs typeface="Arial" panose="020B0604020202020204" pitchFamily="34" charset="0"/>
              </a:rPr>
              <a:t> </a:t>
            </a:r>
            <a:r>
              <a:rPr lang="en-GB" sz="2800" b="1" dirty="0" err="1" smtClean="0">
                <a:solidFill>
                  <a:srgbClr val="002060"/>
                </a:solidFill>
                <a:latin typeface="Arial" panose="020B0604020202020204" pitchFamily="34" charset="0"/>
                <a:cs typeface="Arial" panose="020B0604020202020204" pitchFamily="34" charset="0"/>
              </a:rPr>
              <a:t>thận</a:t>
            </a:r>
            <a:r>
              <a:rPr lang="en-GB" sz="2800" b="1" dirty="0" smtClean="0">
                <a:solidFill>
                  <a:srgbClr val="002060"/>
                </a:solidFill>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FEE2D5B0-BCE1-4548-8A0D-CA791CFCF6A6}" type="slidenum">
              <a:rPr lang="en-US" smtClean="0"/>
              <a:t>9</a:t>
            </a:fld>
            <a:endParaRPr lang="en-US" dirty="0"/>
          </a:p>
        </p:txBody>
      </p:sp>
      <p:sp>
        <p:nvSpPr>
          <p:cNvPr id="12" name="Slide Number Placeholder 1"/>
          <p:cNvSpPr txBox="1">
            <a:spLocks/>
          </p:cNvSpPr>
          <p:nvPr/>
        </p:nvSpPr>
        <p:spPr>
          <a:xfrm>
            <a:off x="8382000" y="6324600"/>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E2D5B0-BCE1-4548-8A0D-CA791CFCF6A6}" type="slidenum">
              <a:rPr kumimoji="0" lang="en-US" sz="2400" b="1" i="0" u="none" strike="noStrike" kern="1200" cap="none" spc="0" normalizeH="0" baseline="0" noProof="0" smtClean="0">
                <a:ln>
                  <a:noFill/>
                </a:ln>
                <a:solidFill>
                  <a:sysClr val="windowText" lastClr="000000"/>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sysClr val="windowText" lastClr="000000"/>
              </a:solidFill>
              <a:effectLst/>
              <a:uLnTx/>
              <a:uFillTx/>
              <a:latin typeface="Trebuchet M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19*182"/>
  <p:tag name="TABLE_ENDDRAG_RECT" val="47*342*619*182"/>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707*521"/>
  <p:tag name="TABLE_ENDDRAG_RECT" val="6*11*707*521"/>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664*359"/>
  <p:tag name="TABLE_ENDDRAG_RECT" val="31*66*664*359"/>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720*417"/>
  <p:tag name="TABLE_ENDDRAG_RECT" val="0*78*720*417"/>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721*537"/>
  <p:tag name="TABLE_ENDDRAG_RECT" val="0*12*721*537"/>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3830</Words>
  <PresentationFormat>On-screen Show (4:3)</PresentationFormat>
  <Paragraphs>458</Paragraphs>
  <Slides>72</Slides>
  <Notes>1</Notes>
  <HiddenSlides>0</HiddenSlides>
  <MMClips>1</MMClips>
  <ScaleCrop>false</ScaleCrop>
  <HeadingPairs>
    <vt:vector size="4" baseType="variant">
      <vt:variant>
        <vt:lpstr>Theme</vt:lpstr>
      </vt:variant>
      <vt:variant>
        <vt:i4>6</vt:i4>
      </vt:variant>
      <vt:variant>
        <vt:lpstr>Slide Titles</vt:lpstr>
      </vt:variant>
      <vt:variant>
        <vt:i4>72</vt:i4>
      </vt:variant>
    </vt:vector>
  </HeadingPairs>
  <TitlesOfParts>
    <vt:vector size="78" baseType="lpstr">
      <vt:lpstr>Facet</vt:lpstr>
      <vt:lpstr>Capsules</vt:lpstr>
      <vt:lpstr>Solstice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BÁO CÁO CỦA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2023-08-04T01:01:00Z</dcterms:created>
  <dcterms:modified xsi:type="dcterms:W3CDTF">2024-08-20T03:58:18Z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4CCBB98550374556BBBE68E305FF9282_12</vt:lpwstr>
  </property>
  <property fmtid="{D5CDD505-2E9C-101B-9397-08002B2CF9AE}" pid="3" name="KSOProductBuildVer">
    <vt:lpwstr>1033-12.2.0.17545</vt:lpwstr>
  </property>
</Properties>
</file>