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3" r:id="rId2"/>
    <p:sldId id="335" r:id="rId3"/>
    <p:sldId id="357" r:id="rId4"/>
    <p:sldId id="334" r:id="rId5"/>
    <p:sldId id="358"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0000FF"/>
    <a:srgbClr val="FF00FF"/>
    <a:srgbClr val="00FFFF"/>
    <a:srgbClr val="FF6600"/>
    <a:srgbClr val="FF0000"/>
    <a:srgbClr val="006600"/>
    <a:srgbClr val="0000CC"/>
    <a:srgbClr val="9C0C24"/>
    <a:srgbClr val="A8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298" autoAdjust="0"/>
    <p:restoredTop sz="98566" autoAdjust="0"/>
  </p:normalViewPr>
  <p:slideViewPr>
    <p:cSldViewPr snapToGrid="0">
      <p:cViewPr varScale="1">
        <p:scale>
          <a:sx n="69" d="100"/>
          <a:sy n="69" d="100"/>
        </p:scale>
        <p:origin x="-114" y="-12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11/20/2023</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11/20/2023</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0"/>
            <a:ext cx="8305252" cy="6858000"/>
          </a:xfrm>
          <a:prstGeom prst="rect">
            <a:avLst/>
          </a:prstGeom>
          <a:noFill/>
          <a:ln w="9525">
            <a:noFill/>
            <a:miter lim="800000"/>
            <a:headEnd/>
            <a:tailEnd/>
          </a:ln>
          <a:effectLst/>
        </p:spPr>
      </p:pic>
      <p:cxnSp>
        <p:nvCxnSpPr>
          <p:cNvPr id="7" name="Straight Connector 6"/>
          <p:cNvCxnSpPr/>
          <p:nvPr/>
        </p:nvCxnSpPr>
        <p:spPr>
          <a:xfrm>
            <a:off x="651164" y="2784763"/>
            <a:ext cx="3865418"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8763" y="3546764"/>
            <a:ext cx="1316182"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1891" y="5818908"/>
            <a:ext cx="2521527"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trips(upRight)">
                                      <p:cBhvr>
                                        <p:cTn id="7" dur="1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0" y="1814946"/>
            <a:ext cx="4005696" cy="3868246"/>
          </a:xfrm>
          <a:prstGeom prst="rect">
            <a:avLst/>
          </a:prstGeom>
          <a:noFill/>
          <a:ln w="9525">
            <a:noFill/>
            <a:miter lim="800000"/>
            <a:headEnd/>
            <a:tailEnd/>
          </a:ln>
          <a:effectLst/>
        </p:spPr>
      </p:pic>
      <p:sp>
        <p:nvSpPr>
          <p:cNvPr id="6" name="Rectangle 5"/>
          <p:cNvSpPr/>
          <p:nvPr/>
        </p:nvSpPr>
        <p:spPr>
          <a:xfrm>
            <a:off x="4100944" y="2884300"/>
            <a:ext cx="7841673" cy="523220"/>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Thể </a:t>
            </a:r>
            <a:r>
              <a:rPr lang="vi-VN" sz="2800" dirty="0" smtClean="0">
                <a:solidFill>
                  <a:srgbClr val="FF00FF"/>
                </a:solidFill>
                <a:latin typeface="Times New Roman" pitchFamily="18" charset="0"/>
                <a:cs typeface="Times New Roman" pitchFamily="18" charset="0"/>
              </a:rPr>
              <a:t>tích của khối nhôm là 10 . 3 . 5 = 150 </a:t>
            </a:r>
            <a:r>
              <a:rPr lang="vi-VN" sz="2800" dirty="0" smtClean="0">
                <a:solidFill>
                  <a:srgbClr val="FF00FF"/>
                </a:solidFill>
                <a:latin typeface="Times New Roman" pitchFamily="18" charset="0"/>
                <a:cs typeface="Times New Roman" pitchFamily="18" charset="0"/>
              </a:rPr>
              <a:t>cm</a:t>
            </a:r>
            <a:r>
              <a:rPr lang="vi-VN" sz="2800" baseline="30000" dirty="0" smtClean="0">
                <a:solidFill>
                  <a:srgbClr val="FF00FF"/>
                </a:solidFill>
                <a:latin typeface="Times New Roman" pitchFamily="18" charset="0"/>
                <a:cs typeface="Times New Roman" pitchFamily="18" charset="0"/>
              </a:rPr>
              <a:t>3</a:t>
            </a:r>
            <a:endParaRPr lang="vi-VN" sz="2800" dirty="0" smtClean="0">
              <a:solidFill>
                <a:srgbClr val="FF00FF"/>
              </a:solidFill>
              <a:latin typeface="Times New Roman" pitchFamily="18" charset="0"/>
              <a:cs typeface="Times New Roman" pitchFamily="18" charset="0"/>
            </a:endParaRPr>
          </a:p>
        </p:txBody>
      </p:sp>
      <p:sp>
        <p:nvSpPr>
          <p:cNvPr id="5" name="Rectangle 4"/>
          <p:cNvSpPr/>
          <p:nvPr/>
        </p:nvSpPr>
        <p:spPr>
          <a:xfrm>
            <a:off x="4114800" y="3493900"/>
            <a:ext cx="7841673" cy="954107"/>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Tra </a:t>
            </a:r>
            <a:r>
              <a:rPr lang="vi-VN" sz="2800" dirty="0" smtClean="0">
                <a:solidFill>
                  <a:srgbClr val="FF00FF"/>
                </a:solidFill>
                <a:latin typeface="Times New Roman" pitchFamily="18" charset="0"/>
                <a:cs typeface="Times New Roman" pitchFamily="18" charset="0"/>
              </a:rPr>
              <a:t>bảng 14.1, ta thấy khối lượng riêng của nhôm là 2700 kg/m</a:t>
            </a:r>
            <a:r>
              <a:rPr lang="vi-VN" sz="2800" baseline="30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 = 2,7 </a:t>
            </a:r>
            <a:r>
              <a:rPr lang="vi-VN" sz="2800" dirty="0" smtClean="0">
                <a:solidFill>
                  <a:srgbClr val="FF00FF"/>
                </a:solidFill>
                <a:latin typeface="Times New Roman" pitchFamily="18" charset="0"/>
                <a:cs typeface="Times New Roman" pitchFamily="18" charset="0"/>
              </a:rPr>
              <a:t>g/cm</a:t>
            </a:r>
            <a:r>
              <a:rPr lang="vi-VN" sz="2800" baseline="30000" dirty="0" smtClean="0">
                <a:solidFill>
                  <a:srgbClr val="FF00FF"/>
                </a:solidFill>
                <a:latin typeface="Times New Roman" pitchFamily="18" charset="0"/>
                <a:cs typeface="Times New Roman" pitchFamily="18" charset="0"/>
              </a:rPr>
              <a:t>3</a:t>
            </a:r>
            <a:endParaRPr lang="vi-VN" sz="2800" dirty="0" smtClean="0">
              <a:solidFill>
                <a:srgbClr val="FF00FF"/>
              </a:solidFill>
              <a:latin typeface="Times New Roman" pitchFamily="18" charset="0"/>
              <a:cs typeface="Times New Roman" pitchFamily="18" charset="0"/>
            </a:endParaRPr>
          </a:p>
        </p:txBody>
      </p:sp>
      <p:sp>
        <p:nvSpPr>
          <p:cNvPr id="7" name="Rectangle 6"/>
          <p:cNvSpPr/>
          <p:nvPr/>
        </p:nvSpPr>
        <p:spPr>
          <a:xfrm>
            <a:off x="4114799" y="4505276"/>
            <a:ext cx="7841673" cy="954107"/>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Khối </a:t>
            </a:r>
            <a:r>
              <a:rPr lang="vi-VN" sz="2800" dirty="0" smtClean="0">
                <a:solidFill>
                  <a:srgbClr val="FF00FF"/>
                </a:solidFill>
                <a:latin typeface="Times New Roman" pitchFamily="18" charset="0"/>
                <a:cs typeface="Times New Roman" pitchFamily="18" charset="0"/>
              </a:rPr>
              <a:t>lượng của khối nhôm là:</a:t>
            </a:r>
          </a:p>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m=D.V=2,7.150=405g</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Effect transition="in" filter="fade">
                                      <p:cBhvr>
                                        <p:cTn id="9" dur="1000"/>
                                        <p:tgtEl>
                                          <p:spTgt spid="2150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ppt_x"/>
                                          </p:val>
                                        </p:tav>
                                        <p:tav tm="100000">
                                          <p:val>
                                            <p:strVal val="#ppt_x"/>
                                          </p:val>
                                        </p:tav>
                                      </p:tavLst>
                                    </p:anim>
                                    <p:anim calcmode="lin" valueType="num">
                                      <p:cBhvr additive="base">
                                        <p:cTn id="2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14: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RIÊNG</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0" y="81213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12330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endParaRPr lang="en-US" sz="2800" b="1" dirty="0">
              <a:solidFill>
                <a:srgbClr val="0000FF"/>
              </a:solidFill>
              <a:latin typeface="Times New Roman" pitchFamily="18" charset="0"/>
              <a:cs typeface="Times New Roman" pitchFamily="18" charset="0"/>
            </a:endParaRPr>
          </a:p>
        </p:txBody>
      </p:sp>
      <p:sp>
        <p:nvSpPr>
          <p:cNvPr id="41" name="TextBox 40"/>
          <p:cNvSpPr txBox="1"/>
          <p:nvPr/>
        </p:nvSpPr>
        <p:spPr>
          <a:xfrm>
            <a:off x="0" y="16902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hộp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chữ</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nhật</a:t>
            </a:r>
            <a:endParaRPr lang="en-US" sz="2800" b="1" dirty="0">
              <a:solidFill>
                <a:srgbClr val="0000FF"/>
              </a:solidFill>
              <a:latin typeface="Times New Roman" pitchFamily="18" charset="0"/>
              <a:cs typeface="Times New Roman" pitchFamily="18" charset="0"/>
            </a:endParaRPr>
          </a:p>
        </p:txBody>
      </p:sp>
      <p:sp>
        <p:nvSpPr>
          <p:cNvPr id="45" name="TextBox 44"/>
          <p:cNvSpPr txBox="1"/>
          <p:nvPr/>
        </p:nvSpPr>
        <p:spPr>
          <a:xfrm>
            <a:off x="0" y="210588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kì</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 y="0"/>
            <a:ext cx="12244981" cy="6636327"/>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6622473" y="284451"/>
            <a:ext cx="3570547" cy="2761457"/>
          </a:xfrm>
          <a:prstGeom prst="rect">
            <a:avLst/>
          </a:prstGeom>
          <a:noFill/>
          <a:ln w="9525">
            <a:solidFill>
              <a:srgbClr val="0000FF"/>
            </a:solidFill>
            <a:miter lim="800000"/>
            <a:headEnd/>
            <a:tailEnd/>
          </a:ln>
          <a:effectLst/>
        </p:spPr>
      </p:pic>
      <p:cxnSp>
        <p:nvCxnSpPr>
          <p:cNvPr id="6" name="Straight Connector 5"/>
          <p:cNvCxnSpPr/>
          <p:nvPr/>
        </p:nvCxnSpPr>
        <p:spPr>
          <a:xfrm>
            <a:off x="609600" y="2978727"/>
            <a:ext cx="3865418"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6473" y="3422073"/>
            <a:ext cx="2161309"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1891" y="5694218"/>
            <a:ext cx="2521527"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lide(fromBottom)">
                                      <p:cBhvr>
                                        <p:cTn id="7" dur="1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531"/>
                                        </p:tgtEl>
                                        <p:attrNameLst>
                                          <p:attrName>style.visibility</p:attrName>
                                        </p:attrNameLst>
                                      </p:cBhvr>
                                      <p:to>
                                        <p:strVal val="visible"/>
                                      </p:to>
                                    </p:set>
                                    <p:anim calcmode="lin" valueType="num">
                                      <p:cBhvr>
                                        <p:cTn id="12" dur="500" fill="hold"/>
                                        <p:tgtEl>
                                          <p:spTgt spid="22531"/>
                                        </p:tgtEl>
                                        <p:attrNameLst>
                                          <p:attrName>ppt_w</p:attrName>
                                        </p:attrNameLst>
                                      </p:cBhvr>
                                      <p:tavLst>
                                        <p:tav tm="0">
                                          <p:val>
                                            <p:fltVal val="0"/>
                                          </p:val>
                                        </p:tav>
                                        <p:tav tm="100000">
                                          <p:val>
                                            <p:strVal val="#ppt_w"/>
                                          </p:val>
                                        </p:tav>
                                      </p:tavLst>
                                    </p:anim>
                                    <p:anim calcmode="lin" valueType="num">
                                      <p:cBhvr>
                                        <p:cTn id="13" dur="500" fill="hold"/>
                                        <p:tgtEl>
                                          <p:spTgt spid="22531"/>
                                        </p:tgtEl>
                                        <p:attrNameLst>
                                          <p:attrName>ppt_h</p:attrName>
                                        </p:attrNameLst>
                                      </p:cBhvr>
                                      <p:tavLst>
                                        <p:tav tm="0">
                                          <p:val>
                                            <p:fltVal val="0"/>
                                          </p:val>
                                        </p:tav>
                                        <p:tav tm="100000">
                                          <p:val>
                                            <p:strVal val="#ppt_h"/>
                                          </p:val>
                                        </p:tav>
                                      </p:tavLst>
                                    </p:anim>
                                    <p:animEffect transition="in" filter="fade">
                                      <p:cBhvr>
                                        <p:cTn id="14" dur="500"/>
                                        <p:tgtEl>
                                          <p:spTgt spid="2253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Right)">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14: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RIÊNG</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 name="TextBox 29"/>
          <p:cNvSpPr txBox="1"/>
          <p:nvPr/>
        </p:nvSpPr>
        <p:spPr>
          <a:xfrm>
            <a:off x="0" y="81213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12330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endParaRPr lang="en-US" sz="2800" b="1" dirty="0">
              <a:solidFill>
                <a:srgbClr val="0000FF"/>
              </a:solidFill>
              <a:latin typeface="Times New Roman" pitchFamily="18" charset="0"/>
              <a:cs typeface="Times New Roman" pitchFamily="18" charset="0"/>
            </a:endParaRPr>
          </a:p>
        </p:txBody>
      </p:sp>
      <p:sp>
        <p:nvSpPr>
          <p:cNvPr id="41" name="TextBox 40"/>
          <p:cNvSpPr txBox="1"/>
          <p:nvPr/>
        </p:nvSpPr>
        <p:spPr>
          <a:xfrm>
            <a:off x="0" y="169025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hộp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chữ</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nhật</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367145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vạch</a:t>
            </a:r>
            <a:endParaRPr lang="en-US" sz="2800" dirty="0">
              <a:solidFill>
                <a:srgbClr val="0000FF"/>
              </a:solidFill>
              <a:latin typeface="Times New Roman" pitchFamily="18" charset="0"/>
              <a:cs typeface="Times New Roman" pitchFamily="18" charset="0"/>
            </a:endParaRPr>
          </a:p>
        </p:txBody>
      </p:sp>
      <p:sp>
        <p:nvSpPr>
          <p:cNvPr id="45" name="TextBox 44"/>
          <p:cNvSpPr txBox="1"/>
          <p:nvPr/>
        </p:nvSpPr>
        <p:spPr>
          <a:xfrm>
            <a:off x="0" y="210588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kì</a:t>
            </a:r>
            <a:endParaRPr lang="en-US" sz="2800" b="1" dirty="0">
              <a:solidFill>
                <a:srgbClr val="0000FF"/>
              </a:solidFill>
              <a:latin typeface="Times New Roman" pitchFamily="18" charset="0"/>
              <a:cs typeface="Times New Roman" pitchFamily="18" charset="0"/>
            </a:endParaRPr>
          </a:p>
        </p:txBody>
      </p:sp>
      <p:sp>
        <p:nvSpPr>
          <p:cNvPr id="46" name="TextBox 45"/>
          <p:cNvSpPr txBox="1"/>
          <p:nvPr/>
        </p:nvSpPr>
        <p:spPr>
          <a:xfrm>
            <a:off x="0" y="310341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48" name="TextBox 47"/>
          <p:cNvSpPr txBox="1"/>
          <p:nvPr/>
        </p:nvSpPr>
        <p:spPr>
          <a:xfrm>
            <a:off x="0" y="42117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D = m : V</a:t>
            </a:r>
            <a:endParaRPr lang="en-US" sz="2800" dirty="0">
              <a:solidFill>
                <a:srgbClr val="0000FF"/>
              </a:solidFill>
              <a:latin typeface="Times New Roman" pitchFamily="18" charset="0"/>
              <a:cs typeface="Times New Roman" pitchFamily="18" charset="0"/>
            </a:endParaRPr>
          </a:p>
        </p:txBody>
      </p:sp>
      <p:sp>
        <p:nvSpPr>
          <p:cNvPr id="25" name="TextBox 24"/>
          <p:cNvSpPr txBox="1"/>
          <p:nvPr/>
        </p:nvSpPr>
        <p:spPr>
          <a:xfrm>
            <a:off x="0" y="260465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nghiệm</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fltVal val="0"/>
                                          </p:val>
                                        </p:tav>
                                        <p:tav tm="100000">
                                          <p:val>
                                            <p:strVal val="#ppt_w"/>
                                          </p:val>
                                        </p:tav>
                                      </p:tavLst>
                                    </p:anim>
                                    <p:anim calcmode="lin" valueType="num">
                                      <p:cBhvr>
                                        <p:cTn id="13" dur="1000" fill="hold"/>
                                        <p:tgtEl>
                                          <p:spTgt spid="44"/>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0"/>
            <a:ext cx="3920836" cy="6871168"/>
          </a:xfrm>
          <a:prstGeom prst="rect">
            <a:avLst/>
          </a:prstGeom>
          <a:noFill/>
          <a:ln w="9525">
            <a:noFill/>
            <a:miter lim="800000"/>
            <a:headEnd/>
            <a:tailEnd/>
          </a:ln>
          <a:effectLst/>
        </p:spPr>
      </p:pic>
      <p:sp>
        <p:nvSpPr>
          <p:cNvPr id="8" name="Rectangle 7"/>
          <p:cNvSpPr/>
          <p:nvPr/>
        </p:nvSpPr>
        <p:spPr>
          <a:xfrm>
            <a:off x="4100945" y="1346630"/>
            <a:ext cx="7772399" cy="4401205"/>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Theo </a:t>
            </a:r>
            <a:r>
              <a:rPr lang="vi-VN" sz="2800" dirty="0" smtClean="0">
                <a:solidFill>
                  <a:srgbClr val="FF00FF"/>
                </a:solidFill>
                <a:latin typeface="Times New Roman" pitchFamily="18" charset="0"/>
                <a:cs typeface="Times New Roman" pitchFamily="18" charset="0"/>
              </a:rPr>
              <a:t>em nên làm thí nghiệm đo tổng khối lượng và tổng thể tích của 10 viên bi sẽ cho kết quả chính xác hơn.</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Vì </a:t>
            </a:r>
            <a:r>
              <a:rPr lang="vi-VN" sz="2800" dirty="0" smtClean="0">
                <a:solidFill>
                  <a:srgbClr val="FF00FF"/>
                </a:solidFill>
                <a:latin typeface="Times New Roman" pitchFamily="18" charset="0"/>
                <a:cs typeface="Times New Roman" pitchFamily="18" charset="0"/>
              </a:rPr>
              <a:t>tổng khối lượng và tổng thể tích của 10 viên bi sẽ lớn giúp chúng ta có thể đọc được chính xác các kết quả đó và do sử dụng các viên bi giống nhau nên ta chỉ cần chia cho 10 là ra được khối lượng riêng của một viên bi. Nếu làm tiến hành thí nghiệm với một viên bi thì khối lượng và thể tích của một viên quá nhỏ dẫn tới khó đọc được kết quả đo.</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00945" y="1346630"/>
            <a:ext cx="7772399" cy="3970318"/>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Dùng cân xác định khối lượng m của chiếc chìa khóa.</a:t>
            </a:r>
          </a:p>
          <a:p>
            <a:pPr algn="just"/>
            <a:r>
              <a:rPr lang="vi-VN" sz="2800" dirty="0" smtClean="0">
                <a:solidFill>
                  <a:srgbClr val="FF00FF"/>
                </a:solidFill>
                <a:latin typeface="Times New Roman" pitchFamily="18" charset="0"/>
                <a:cs typeface="Times New Roman" pitchFamily="18" charset="0"/>
              </a:rPr>
              <a:t>- Đo thể tích của chiếc chìa khóa:</a:t>
            </a:r>
          </a:p>
          <a:p>
            <a:pPr algn="just"/>
            <a:r>
              <a:rPr lang="vi-VN" sz="2800" dirty="0" smtClean="0">
                <a:solidFill>
                  <a:srgbClr val="FF00FF"/>
                </a:solidFill>
                <a:latin typeface="Times New Roman" pitchFamily="18" charset="0"/>
                <a:cs typeface="Times New Roman" pitchFamily="18" charset="0"/>
              </a:rPr>
              <a:t>+ Đổ nước vào ống đong, đọc giá trị thể tích nước V</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a:t>
            </a:r>
          </a:p>
          <a:p>
            <a:pPr algn="just"/>
            <a:r>
              <a:rPr lang="vi-VN" sz="2800" dirty="0" smtClean="0">
                <a:solidFill>
                  <a:srgbClr val="FF00FF"/>
                </a:solidFill>
                <a:latin typeface="Times New Roman" pitchFamily="18" charset="0"/>
                <a:cs typeface="Times New Roman" pitchFamily="18" charset="0"/>
              </a:rPr>
              <a:t>+ Nhúng ngập chiếc chìa khóa vào nước trong ống đong, đọc giá trị thể tích V</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a:t>
            </a:r>
          </a:p>
          <a:p>
            <a:pPr algn="just"/>
            <a:r>
              <a:rPr lang="vi-VN" sz="2800" dirty="0" smtClean="0">
                <a:solidFill>
                  <a:srgbClr val="FF00FF"/>
                </a:solidFill>
                <a:latin typeface="Times New Roman" pitchFamily="18" charset="0"/>
                <a:cs typeface="Times New Roman" pitchFamily="18" charset="0"/>
              </a:rPr>
              <a:t>+ Tính thể tích chiếc chìa khóa: V = V</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 V</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a:t>
            </a:r>
          </a:p>
          <a:p>
            <a:pPr algn="just"/>
            <a:r>
              <a:rPr lang="vi-VN" sz="2800" dirty="0" smtClean="0">
                <a:solidFill>
                  <a:srgbClr val="FF00FF"/>
                </a:solidFill>
                <a:latin typeface="Times New Roman" pitchFamily="18" charset="0"/>
                <a:cs typeface="Times New Roman" pitchFamily="18" charset="0"/>
              </a:rPr>
              <a:t>- Tính khối lượng riêng của chiếc chìa khóa: </a:t>
            </a:r>
            <a:r>
              <a:rPr lang="vi-VN" sz="2800" dirty="0" smtClean="0">
                <a:solidFill>
                  <a:srgbClr val="FF00FF"/>
                </a:solidFill>
                <a:latin typeface="Times New Roman" pitchFamily="18" charset="0"/>
                <a:cs typeface="Times New Roman" pitchFamily="18" charset="0"/>
              </a:rPr>
              <a:t>D=m</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V</a:t>
            </a:r>
            <a:endParaRPr lang="vi-VN" sz="2800" dirty="0" smtClean="0">
              <a:solidFill>
                <a:srgbClr val="FF00FF"/>
              </a:solidFill>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2"/>
          <a:srcRect/>
          <a:stretch>
            <a:fillRect/>
          </a:stretch>
        </p:blipFill>
        <p:spPr bwMode="auto">
          <a:xfrm>
            <a:off x="-1" y="-1"/>
            <a:ext cx="3445892" cy="6858001"/>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Effect transition="in" filter="fade">
                                      <p:cBhvr>
                                        <p:cTn id="9" dur="1000"/>
                                        <p:tgtEl>
                                          <p:spTgt spid="2355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Horizontal)">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Horizontal)">
                                      <p:cBhvr>
                                        <p:cTn id="19" dur="1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arn(inHorizontal)">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arn(inHorizontal)">
                                      <p:cBhvr>
                                        <p:cTn id="29" dur="1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barn(inHorizontal)">
                                      <p:cBhvr>
                                        <p:cTn id="34" dur="10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barn(inHorizontal)">
                                      <p:cBhvr>
                                        <p:cTn id="39"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7601" y="1346630"/>
            <a:ext cx="8215744" cy="353943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Giả </a:t>
            </a:r>
            <a:r>
              <a:rPr lang="vi-VN" sz="2800" dirty="0" smtClean="0">
                <a:solidFill>
                  <a:srgbClr val="FF00FF"/>
                </a:solidFill>
                <a:latin typeface="Times New Roman" pitchFamily="18" charset="0"/>
                <a:cs typeface="Times New Roman" pitchFamily="18" charset="0"/>
              </a:rPr>
              <a:t>sử lớp học em có chiều dài là 15 m, chiều rộng là 8 m, chiều cao 3,5 m.</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Thể </a:t>
            </a:r>
            <a:r>
              <a:rPr lang="vi-VN" sz="2800" dirty="0" smtClean="0">
                <a:solidFill>
                  <a:srgbClr val="FF00FF"/>
                </a:solidFill>
                <a:latin typeface="Times New Roman" pitchFamily="18" charset="0"/>
                <a:cs typeface="Times New Roman" pitchFamily="18" charset="0"/>
              </a:rPr>
              <a:t>tích lớp học của em </a:t>
            </a:r>
            <a:r>
              <a:rPr lang="vi-VN" sz="2800" dirty="0"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V=</a:t>
            </a:r>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15 . 8. 3,5 = 420 m</a:t>
            </a:r>
            <a:r>
              <a:rPr lang="vi-VN" sz="2800" baseline="30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Tra </a:t>
            </a:r>
            <a:r>
              <a:rPr lang="vi-VN" sz="2800" dirty="0" smtClean="0">
                <a:solidFill>
                  <a:srgbClr val="FF00FF"/>
                </a:solidFill>
                <a:latin typeface="Times New Roman" pitchFamily="18" charset="0"/>
                <a:cs typeface="Times New Roman" pitchFamily="18" charset="0"/>
              </a:rPr>
              <a:t>bảng 14.1 SGK, ta được khối lượng riêng của không khí là 1,29 kg/m</a:t>
            </a:r>
            <a:r>
              <a:rPr lang="vi-VN" sz="2800" baseline="30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Khối </a:t>
            </a:r>
            <a:r>
              <a:rPr lang="vi-VN" sz="2800" dirty="0" smtClean="0">
                <a:solidFill>
                  <a:srgbClr val="FF00FF"/>
                </a:solidFill>
                <a:latin typeface="Times New Roman" pitchFamily="18" charset="0"/>
                <a:cs typeface="Times New Roman" pitchFamily="18" charset="0"/>
              </a:rPr>
              <a:t>lượng không khí ở trong lớp học của em khi đóng kín cửa </a:t>
            </a:r>
            <a:r>
              <a:rPr lang="vi-VN" sz="2800" dirty="0"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a:p>
            <a:pPr algn="ctr"/>
            <a:r>
              <a:rPr lang="vi-VN" sz="2800" dirty="0" smtClean="0">
                <a:solidFill>
                  <a:srgbClr val="FF00FF"/>
                </a:solidFill>
                <a:latin typeface="Times New Roman" pitchFamily="18" charset="0"/>
                <a:cs typeface="Times New Roman" pitchFamily="18" charset="0"/>
              </a:rPr>
              <a:t>m </a:t>
            </a:r>
            <a:r>
              <a:rPr lang="vi-VN" sz="2800" dirty="0" smtClean="0">
                <a:solidFill>
                  <a:srgbClr val="FF00FF"/>
                </a:solidFill>
                <a:latin typeface="Times New Roman" pitchFamily="18" charset="0"/>
                <a:cs typeface="Times New Roman" pitchFamily="18" charset="0"/>
              </a:rPr>
              <a:t>= D. V =  1,29 . 420 = 541,8 kg.</a:t>
            </a:r>
            <a:endParaRPr lang="vi-VN" sz="2800" dirty="0">
              <a:solidFill>
                <a:srgbClr val="FF00FF"/>
              </a:solidFill>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2"/>
          <a:srcRect/>
          <a:stretch>
            <a:fillRect/>
          </a:stretch>
        </p:blipFill>
        <p:spPr bwMode="auto">
          <a:xfrm>
            <a:off x="-1" y="-1"/>
            <a:ext cx="3445892" cy="6858001"/>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Horizontal)">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Horizontal)">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Horizontal)">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Horizontal)">
                                      <p:cBhvr>
                                        <p:cTn id="2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71455" y="2316449"/>
            <a:ext cx="8215744" cy="2246769"/>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Tại </a:t>
            </a:r>
            <a:r>
              <a:rPr lang="vi-VN" sz="2800" dirty="0" smtClean="0">
                <a:solidFill>
                  <a:srgbClr val="FF00FF"/>
                </a:solidFill>
                <a:latin typeface="Times New Roman" pitchFamily="18" charset="0"/>
                <a:cs typeface="Times New Roman" pitchFamily="18" charset="0"/>
              </a:rPr>
              <a:t>cùng một nơi trên mặt đất, trọng lượng của vật tỉ lệ với khối lượng của nó, nên ta có: P = 10 . m</a:t>
            </a:r>
          </a:p>
          <a:p>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Mà </a:t>
            </a:r>
            <a:r>
              <a:rPr lang="vi-VN" sz="2800" dirty="0" smtClean="0">
                <a:solidFill>
                  <a:srgbClr val="FF00FF"/>
                </a:solidFill>
                <a:latin typeface="Times New Roman" pitchFamily="18" charset="0"/>
                <a:cs typeface="Times New Roman" pitchFamily="18" charset="0"/>
              </a:rPr>
              <a:t>m = D . V và P = d . V</a:t>
            </a:r>
          </a:p>
          <a:p>
            <a:r>
              <a:rPr lang="vi-VN" sz="2800" dirty="0" smtClean="0">
                <a:solidFill>
                  <a:srgbClr val="FF00FF"/>
                </a:solidFill>
                <a:latin typeface="Times New Roman" pitchFamily="18" charset="0"/>
                <a:cs typeface="Times New Roman" pitchFamily="18" charset="0"/>
              </a:rPr>
              <a:t>Nên d . V = 10 . D. </a:t>
            </a:r>
            <a:r>
              <a:rPr lang="vi-VN" sz="2800" dirty="0" smtClean="0">
                <a:solidFill>
                  <a:srgbClr val="FF00FF"/>
                </a:solidFill>
                <a:latin typeface="Times New Roman" pitchFamily="18" charset="0"/>
                <a:cs typeface="Times New Roman" pitchFamily="18" charset="0"/>
              </a:rPr>
              <a:t>V</a:t>
            </a:r>
            <a:endParaRPr lang="en-US" sz="2800" dirty="0" smtClean="0">
              <a:solidFill>
                <a:srgbClr val="FF00FF"/>
              </a:solidFill>
              <a:latin typeface="Times New Roman" pitchFamily="18" charset="0"/>
              <a:cs typeface="Times New Roman" pitchFamily="18" charset="0"/>
            </a:endParaRPr>
          </a:p>
          <a:p>
            <a:r>
              <a:rPr lang="en-US" sz="2800" dirty="0" smtClean="0">
                <a:solidFill>
                  <a:srgbClr val="FF00FF"/>
                </a:solidFill>
                <a:latin typeface="Times New Roman" pitchFamily="18" charset="0"/>
                <a:cs typeface="Times New Roman" pitchFamily="18" charset="0"/>
              </a:rPr>
              <a:t>=&gt; D = </a:t>
            </a:r>
            <a:r>
              <a:rPr lang="en-US" sz="2800" dirty="0" err="1" smtClean="0">
                <a:solidFill>
                  <a:srgbClr val="FF00FF"/>
                </a:solidFill>
                <a:latin typeface="Times New Roman" pitchFamily="18" charset="0"/>
                <a:cs typeface="Times New Roman" pitchFamily="18" charset="0"/>
              </a:rPr>
              <a:t>10D</a:t>
            </a:r>
            <a:r>
              <a:rPr lang="vi-VN"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 </a:t>
            </a:r>
          </a:p>
        </p:txBody>
      </p:sp>
      <p:pic>
        <p:nvPicPr>
          <p:cNvPr id="23555" name="Picture 3"/>
          <p:cNvPicPr>
            <a:picLocks noChangeAspect="1" noChangeArrowheads="1"/>
          </p:cNvPicPr>
          <p:nvPr/>
        </p:nvPicPr>
        <p:blipFill>
          <a:blip r:embed="rId2"/>
          <a:srcRect/>
          <a:stretch>
            <a:fillRect/>
          </a:stretch>
        </p:blipFill>
        <p:spPr bwMode="auto">
          <a:xfrm>
            <a:off x="-1" y="-1"/>
            <a:ext cx="3445892" cy="6858001"/>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Horizontal)">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Horizontal)">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Horizontal)">
                                      <p:cBhvr>
                                        <p:cTn id="2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63244" y="0"/>
            <a:ext cx="11748655" cy="6895950"/>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1+#ppt_w/2"/>
                                          </p:val>
                                        </p:tav>
                                        <p:tav tm="100000">
                                          <p:val>
                                            <p:strVal val="#ppt_x"/>
                                          </p:val>
                                        </p:tav>
                                      </p:tavLst>
                                    </p:anim>
                                    <p:anim calcmode="lin" valueType="num">
                                      <p:cBhvr additive="base">
                                        <p:cTn id="8" dur="10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649756"/>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14: </a:t>
            </a:r>
            <a:r>
              <a:rPr lang="en-US" sz="3600" b="1" dirty="0" err="1" smtClean="0">
                <a:solidFill>
                  <a:srgbClr val="0000FF"/>
                </a:solidFill>
                <a:latin typeface="Times New Roman" pitchFamily="18" charset="0"/>
                <a:cs typeface="Times New Roman" pitchFamily="18" charset="0"/>
              </a:rPr>
              <a:t>KHỐI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LƯỢNG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RIÊNG</a:t>
            </a:r>
            <a:endParaRPr lang="en-US" sz="4000" b="1" dirty="0">
              <a:solidFill>
                <a:srgbClr val="0000FF"/>
              </a:solidFill>
              <a:latin typeface="Times New Roman" pitchFamily="18" charset="0"/>
              <a:cs typeface="Times New Roman" pitchFamily="18" charset="0"/>
            </a:endParaRPr>
          </a:p>
        </p:txBody>
      </p:sp>
      <p:sp>
        <p:nvSpPr>
          <p:cNvPr id="4" name="Rectangle 3"/>
          <p:cNvSpPr/>
          <p:nvPr/>
        </p:nvSpPr>
        <p:spPr>
          <a:xfrm>
            <a:off x="232726" y="1328416"/>
            <a:ext cx="11545340" cy="923330"/>
          </a:xfrm>
          <a:prstGeom prst="rect">
            <a:avLst/>
          </a:prstGeom>
          <a:noFill/>
        </p:spPr>
        <p:txBody>
          <a:bodyPr wrap="none" lIns="91440" tIns="45720" rIns="91440" bIns="45720">
            <a:spAutoFit/>
          </a:bodyPr>
          <a:lstStyle/>
          <a:p>
            <a:pPr algn="ctr"/>
            <a:r>
              <a:rPr lang="en-US" sz="5400" b="1" cap="none" spc="0" dirty="0" err="1" smtClean="0">
                <a:ln w="1905"/>
                <a:solidFill>
                  <a:srgbClr val="FF0000"/>
                </a:solidFill>
                <a:effectLst>
                  <a:innerShdw blurRad="69850" dist="43180" dir="5400000">
                    <a:srgbClr val="000000">
                      <a:alpha val="65000"/>
                    </a:srgbClr>
                  </a:innerShdw>
                </a:effectLst>
              </a:rPr>
              <a:t>PHẦN</a:t>
            </a:r>
            <a:r>
              <a:rPr lang="en-US" sz="5400" b="1" cap="none" spc="0" dirty="0" smtClean="0">
                <a:ln w="1905"/>
                <a:solidFill>
                  <a:srgbClr val="FF0000"/>
                </a:solidFill>
                <a:effectLst>
                  <a:innerShdw blurRad="69850" dist="43180" dir="5400000">
                    <a:srgbClr val="000000">
                      <a:alpha val="65000"/>
                    </a:srgbClr>
                  </a:innerShdw>
                </a:effectLst>
              </a:rPr>
              <a:t> 2: </a:t>
            </a:r>
            <a:r>
              <a:rPr lang="en-US" sz="5400" b="1" cap="none" spc="0" dirty="0" err="1" smtClean="0">
                <a:ln w="1905"/>
                <a:solidFill>
                  <a:srgbClr val="FF0000"/>
                </a:solidFill>
                <a:effectLst>
                  <a:innerShdw blurRad="69850" dist="43180" dir="5400000">
                    <a:srgbClr val="000000">
                      <a:alpha val="65000"/>
                    </a:srgbClr>
                  </a:innerShdw>
                </a:effectLst>
              </a:rPr>
              <a:t>NĂNG</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LƯỢNG</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VÀ</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SỰ</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BIẾN</a:t>
            </a:r>
            <a:r>
              <a:rPr lang="en-US" sz="5400" b="1" cap="none" spc="0" dirty="0" smtClean="0">
                <a:ln w="1905"/>
                <a:solidFill>
                  <a:srgbClr val="FF0000"/>
                </a:solidFill>
                <a:effectLst>
                  <a:innerShdw blurRad="69850" dist="43180" dir="5400000">
                    <a:srgbClr val="000000">
                      <a:alpha val="65000"/>
                    </a:srgbClr>
                  </a:innerShdw>
                </a:effectLst>
              </a:rPr>
              <a:t> </a:t>
            </a:r>
            <a:r>
              <a:rPr lang="en-US" sz="5400" b="1" cap="none" spc="0" dirty="0" err="1" smtClean="0">
                <a:ln w="1905"/>
                <a:solidFill>
                  <a:srgbClr val="FF0000"/>
                </a:solidFill>
                <a:effectLst>
                  <a:innerShdw blurRad="69850" dist="43180" dir="5400000">
                    <a:srgbClr val="000000">
                      <a:alpha val="65000"/>
                    </a:srgbClr>
                  </a:innerShdw>
                </a:effectLst>
              </a:rPr>
              <a:t>ĐỔI</a:t>
            </a:r>
            <a:endParaRPr lang="en-US" sz="5400" b="1" cap="none" spc="0" dirty="0">
              <a:ln w="1905"/>
              <a:solidFill>
                <a:srgbClr val="FF0000"/>
              </a:solidFill>
              <a:effectLst>
                <a:innerShdw blurRad="69850" dist="43180" dir="5400000">
                  <a:srgbClr val="000000">
                    <a:alpha val="65000"/>
                  </a:srgbClr>
                </a:innerShdw>
              </a:effectLst>
            </a:endParaRPr>
          </a:p>
        </p:txBody>
      </p:sp>
      <p:sp>
        <p:nvSpPr>
          <p:cNvPr id="6" name="Rectangle 5"/>
          <p:cNvSpPr/>
          <p:nvPr/>
        </p:nvSpPr>
        <p:spPr>
          <a:xfrm>
            <a:off x="532262" y="2599044"/>
            <a:ext cx="11142281"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3: </a:t>
            </a:r>
            <a:r>
              <a:rPr lang="en-US" sz="4800" b="1" cap="none" spc="0" dirty="0" err="1" smtClean="0">
                <a:ln w="11430"/>
                <a:solidFill>
                  <a:srgbClr val="FF00FF"/>
                </a:solidFill>
                <a:effectLst>
                  <a:outerShdw blurRad="80000" dist="40000" dir="5040000" algn="tl">
                    <a:srgbClr val="000000">
                      <a:alpha val="30000"/>
                    </a:srgbClr>
                  </a:outerShdw>
                </a:effectLst>
              </a:rPr>
              <a:t>KHỐI</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LƯỢNG</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RIÊNG</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VÀ</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ÁP</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SUẤT</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2050472" y="0"/>
            <a:ext cx="7509164" cy="6839742"/>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1000" fill="hold"/>
                                        <p:tgtEl>
                                          <p:spTgt spid="25602"/>
                                        </p:tgtEl>
                                        <p:attrNameLst>
                                          <p:attrName>ppt_x</p:attrName>
                                        </p:attrNameLst>
                                      </p:cBhvr>
                                      <p:tavLst>
                                        <p:tav tm="0">
                                          <p:val>
                                            <p:strVal val="0-#ppt_w/2"/>
                                          </p:val>
                                        </p:tav>
                                        <p:tav tm="100000">
                                          <p:val>
                                            <p:strVal val="#ppt_x"/>
                                          </p:val>
                                        </p:tav>
                                      </p:tavLst>
                                    </p:anim>
                                    <p:anim calcmode="lin" valueType="num">
                                      <p:cBhvr additive="base">
                                        <p:cTn id="8" dur="1000" fill="hold"/>
                                        <p:tgtEl>
                                          <p:spTgt spid="25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181588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Câu</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1:</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Công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thức</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liên</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hệ</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giữa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khối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m,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thể</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tích</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V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khối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riêng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D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một</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vật</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là</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A. D =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m.V</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B. m =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D.V</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C. V =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m.D</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D. m =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D:V</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4" name="Oval 3"/>
          <p:cNvSpPr/>
          <p:nvPr/>
        </p:nvSpPr>
        <p:spPr>
          <a:xfrm>
            <a:off x="5915890" y="845126"/>
            <a:ext cx="498764" cy="498764"/>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817454"/>
            <a:ext cx="12192000" cy="1815882"/>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Câu </a:t>
            </a:r>
            <a:r>
              <a:rPr lang="vi-VN" sz="2800" b="1" dirty="0" smtClean="0">
                <a:solidFill>
                  <a:srgbClr val="FF0000"/>
                </a:solidFill>
                <a:latin typeface="Times New Roman" pitchFamily="18" charset="0"/>
                <a:cs typeface="Times New Roman" pitchFamily="18" charset="0"/>
              </a:rPr>
              <a:t>2</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Người ta đo được khối lượng của 200 ml nước là 200 g. Khối lượng riêng của nước tính theo đơn vị g/l là</a:t>
            </a:r>
          </a:p>
          <a:p>
            <a:r>
              <a:rPr lang="vi-VN" sz="2800" dirty="0" smtClean="0">
                <a:solidFill>
                  <a:srgbClr val="FF0000"/>
                </a:solidFill>
                <a:latin typeface="Times New Roman" pitchFamily="18" charset="0"/>
                <a:cs typeface="Times New Roman" pitchFamily="18" charset="0"/>
              </a:rPr>
              <a:t>A. D = 1000 g/l.                                     B. D = 1 g/l.</a:t>
            </a:r>
          </a:p>
          <a:p>
            <a:r>
              <a:rPr lang="vi-VN" sz="2800" dirty="0" smtClean="0">
                <a:solidFill>
                  <a:srgbClr val="FF0000"/>
                </a:solidFill>
                <a:latin typeface="Times New Roman" pitchFamily="18" charset="0"/>
                <a:cs typeface="Times New Roman" pitchFamily="18" charset="0"/>
              </a:rPr>
              <a:t>C. D = 4 g/l.                                           D. D = 4 000 g/l.</a:t>
            </a:r>
            <a:endParaRPr lang="vi-VN" sz="2800" dirty="0">
              <a:solidFill>
                <a:srgbClr val="FF0000"/>
              </a:solidFill>
              <a:latin typeface="Times New Roman" pitchFamily="18" charset="0"/>
              <a:cs typeface="Times New Roman" pitchFamily="18" charset="0"/>
            </a:endParaRPr>
          </a:p>
        </p:txBody>
      </p:sp>
      <p:sp>
        <p:nvSpPr>
          <p:cNvPr id="6" name="Oval 5"/>
          <p:cNvSpPr/>
          <p:nvPr/>
        </p:nvSpPr>
        <p:spPr>
          <a:xfrm>
            <a:off x="13855" y="2687779"/>
            <a:ext cx="498764" cy="498764"/>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701857"/>
            <a:ext cx="12192000" cy="2246769"/>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Câu </a:t>
            </a:r>
            <a:r>
              <a:rPr lang="vi-VN" sz="2800" b="1" dirty="0" smtClean="0">
                <a:solidFill>
                  <a:srgbClr val="FF0000"/>
                </a:solidFill>
                <a:latin typeface="Times New Roman" pitchFamily="18" charset="0"/>
                <a:cs typeface="Times New Roman" pitchFamily="18" charset="0"/>
              </a:rPr>
              <a:t>3</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Dầu nổi trên mặt nước vì</a:t>
            </a:r>
          </a:p>
          <a:p>
            <a:r>
              <a:rPr lang="vi-VN" sz="2800" dirty="0" smtClean="0">
                <a:solidFill>
                  <a:srgbClr val="FF0000"/>
                </a:solidFill>
                <a:latin typeface="Times New Roman" pitchFamily="18" charset="0"/>
                <a:cs typeface="Times New Roman" pitchFamily="18" charset="0"/>
              </a:rPr>
              <a:t>A. khối lượng riêng của dầu bằng khối lượng riêng của nước.</a:t>
            </a:r>
          </a:p>
          <a:p>
            <a:r>
              <a:rPr lang="vi-VN" sz="2800" dirty="0" smtClean="0">
                <a:solidFill>
                  <a:srgbClr val="FF0000"/>
                </a:solidFill>
                <a:latin typeface="Times New Roman" pitchFamily="18" charset="0"/>
                <a:cs typeface="Times New Roman" pitchFamily="18" charset="0"/>
              </a:rPr>
              <a:t>B. khối lượng riêng của dầu nhỏ hơn khối lượng riêng của nước.</a:t>
            </a:r>
          </a:p>
          <a:p>
            <a:r>
              <a:rPr lang="vi-VN" sz="2800" dirty="0" smtClean="0">
                <a:solidFill>
                  <a:srgbClr val="FF0000"/>
                </a:solidFill>
                <a:latin typeface="Times New Roman" pitchFamily="18" charset="0"/>
                <a:cs typeface="Times New Roman" pitchFamily="18" charset="0"/>
              </a:rPr>
              <a:t>C. khối lượng riêng của dầu lớn hơn khối lượng riêng của nước.</a:t>
            </a:r>
          </a:p>
          <a:p>
            <a:r>
              <a:rPr lang="vi-VN" sz="2800" dirty="0" smtClean="0">
                <a:solidFill>
                  <a:srgbClr val="FF0000"/>
                </a:solidFill>
                <a:latin typeface="Times New Roman" pitchFamily="18" charset="0"/>
                <a:cs typeface="Times New Roman" pitchFamily="18" charset="0"/>
              </a:rPr>
              <a:t>D. thể tích của dầu nhỏ hơn thể tích của nước.</a:t>
            </a:r>
            <a:endParaRPr lang="vi-VN" sz="2800" dirty="0">
              <a:solidFill>
                <a:srgbClr val="FF0000"/>
              </a:solidFill>
              <a:latin typeface="Times New Roman" pitchFamily="18" charset="0"/>
              <a:cs typeface="Times New Roman" pitchFamily="18" charset="0"/>
            </a:endParaRPr>
          </a:p>
        </p:txBody>
      </p:sp>
      <p:sp>
        <p:nvSpPr>
          <p:cNvPr id="8" name="Oval 7"/>
          <p:cNvSpPr/>
          <p:nvPr/>
        </p:nvSpPr>
        <p:spPr>
          <a:xfrm>
            <a:off x="0" y="4585852"/>
            <a:ext cx="498764" cy="498764"/>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fltVal val="0"/>
                                          </p:val>
                                        </p:tav>
                                        <p:tav tm="100000">
                                          <p:val>
                                            <p:strVal val="#ppt_w"/>
                                          </p:val>
                                        </p:tav>
                                      </p:tavLst>
                                    </p:anim>
                                    <p:anim calcmode="lin" valueType="num">
                                      <p:cBhvr>
                                        <p:cTn id="8" dur="1000" fill="hold"/>
                                        <p:tgtEl>
                                          <p:spTgt spid="26625"/>
                                        </p:tgtEl>
                                        <p:attrNameLst>
                                          <p:attrName>ppt_h</p:attrName>
                                        </p:attrNameLst>
                                      </p:cBhvr>
                                      <p:tavLst>
                                        <p:tav tm="0">
                                          <p:val>
                                            <p:fltVal val="0"/>
                                          </p:val>
                                        </p:tav>
                                        <p:tav tm="100000">
                                          <p:val>
                                            <p:strVal val="#ppt_h"/>
                                          </p:val>
                                        </p:tav>
                                      </p:tavLst>
                                    </p:anim>
                                    <p:animEffect transition="in" filter="fade">
                                      <p:cBhvr>
                                        <p:cTn id="9" dur="1000"/>
                                        <p:tgtEl>
                                          <p:spTgt spid="2662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Right)">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Right)">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P spid="4" grpId="0" animBg="1"/>
      <p:bldP spid="5" grpId="0"/>
      <p:bldP spid="6" grpId="0" animBg="1"/>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0"/>
            <a:ext cx="12192000" cy="181588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4</a:t>
            </a:r>
            <a:r>
              <a:rPr lang="vi-VN" sz="2800" b="1"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Dầu chứa trong một bình có thể tích V = 0,330 lít. Biết khối lượng riêng của dầu là D = 0,920 kg/l.</a:t>
            </a:r>
          </a:p>
          <a:p>
            <a:r>
              <a:rPr lang="vi-VN" sz="2800" dirty="0" smtClean="0">
                <a:solidFill>
                  <a:srgbClr val="FF0000"/>
                </a:solidFill>
                <a:latin typeface="Times New Roman" pitchFamily="18" charset="0"/>
                <a:cs typeface="Times New Roman" pitchFamily="18" charset="0"/>
              </a:rPr>
              <a:t>a) Xác định khối lượng của dầu chứa trong bình theo đơn vị gam.</a:t>
            </a:r>
          </a:p>
          <a:p>
            <a:r>
              <a:rPr lang="vi-VN" sz="2800" dirty="0" smtClean="0">
                <a:solidFill>
                  <a:srgbClr val="FF0000"/>
                </a:solidFill>
                <a:latin typeface="Times New Roman" pitchFamily="18" charset="0"/>
                <a:cs typeface="Times New Roman" pitchFamily="18" charset="0"/>
              </a:rPr>
              <a:t>b) Khi đổ dầu vào nước, dầu có nổi trong nước không? Vì sao?</a:t>
            </a:r>
            <a:endParaRPr lang="vi-VN" sz="2800" dirty="0">
              <a:solidFill>
                <a:srgbClr val="FF0000"/>
              </a:solidFill>
              <a:latin typeface="Times New Roman" pitchFamily="18" charset="0"/>
              <a:cs typeface="Times New Roman" pitchFamily="18" charset="0"/>
            </a:endParaRPr>
          </a:p>
        </p:txBody>
      </p:sp>
      <p:sp>
        <p:nvSpPr>
          <p:cNvPr id="35841" name="Rectangle 1"/>
          <p:cNvSpPr>
            <a:spLocks noChangeArrowheads="1"/>
          </p:cNvSpPr>
          <p:nvPr/>
        </p:nvSpPr>
        <p:spPr bwMode="auto">
          <a:xfrm>
            <a:off x="0" y="1704108"/>
            <a:ext cx="12192000"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Câu</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5:</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a)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Tính</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khối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riêng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một</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miếng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gỗ</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khối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9,70 g,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biết</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thể</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tích</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nó</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10,0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cm3</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b) So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sánh</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khối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riêng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miếng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gỗ</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với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khối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riêng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dầu</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Điều</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gì</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xảy</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thả</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miếng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gỗ</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dầu</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Biết</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khối</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riêng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dầu</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cs typeface="Times New Roman" pitchFamily="18" charset="0"/>
              </a:rPr>
              <a:t>bằng</a:t>
            </a:r>
            <a:r>
              <a:rPr kumimoji="0" lang="en-US" sz="2800" b="0" i="0" u="none" strike="noStrike" cap="none" normalizeH="0" baseline="0" dirty="0" smtClean="0">
                <a:ln>
                  <a:noFill/>
                </a:ln>
                <a:solidFill>
                  <a:srgbClr val="FF0000"/>
                </a:solidFill>
                <a:effectLst/>
                <a:latin typeface="Times New Roman" pitchFamily="18" charset="0"/>
                <a:cs typeface="Times New Roman" pitchFamily="18" charset="0"/>
              </a:rPr>
              <a:t> 0,80 kg/l.</a:t>
            </a:r>
          </a:p>
        </p:txBody>
      </p:sp>
      <p:sp>
        <p:nvSpPr>
          <p:cNvPr id="9" name="Rectangle 8"/>
          <p:cNvSpPr/>
          <p:nvPr/>
        </p:nvSpPr>
        <p:spPr>
          <a:xfrm>
            <a:off x="0" y="3992571"/>
            <a:ext cx="12192000" cy="954107"/>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Câu </a:t>
            </a:r>
            <a:r>
              <a:rPr lang="en-US" sz="2800" b="1" dirty="0" smtClean="0">
                <a:solidFill>
                  <a:srgbClr val="FF0000"/>
                </a:solidFill>
                <a:latin typeface="Times New Roman" pitchFamily="18" charset="0"/>
                <a:cs typeface="Times New Roman" pitchFamily="18" charset="0"/>
              </a:rPr>
              <a:t>6:</a:t>
            </a:r>
            <a:r>
              <a:rPr lang="vi-VN" sz="2800" dirty="0" smtClean="0">
                <a:solidFill>
                  <a:srgbClr val="FF0000"/>
                </a:solidFill>
                <a:latin typeface="Times New Roman" pitchFamily="18" charset="0"/>
                <a:cs typeface="Times New Roman" pitchFamily="18" charset="0"/>
              </a:rPr>
              <a:t> Một khối hình hộp chữ nhật có kích thước 3 cm x 4 cm x 5 cm, khối lượng 48 g.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k</a:t>
            </a:r>
            <a:r>
              <a:rPr lang="vi-VN" sz="2800" dirty="0" smtClean="0">
                <a:solidFill>
                  <a:srgbClr val="FF0000"/>
                </a:solidFill>
                <a:latin typeface="Times New Roman" pitchFamily="18" charset="0"/>
                <a:cs typeface="Times New Roman" pitchFamily="18" charset="0"/>
              </a:rPr>
              <a:t>hối </a:t>
            </a:r>
            <a:r>
              <a:rPr lang="vi-VN" sz="2800" dirty="0" smtClean="0">
                <a:solidFill>
                  <a:srgbClr val="FF0000"/>
                </a:solidFill>
                <a:latin typeface="Times New Roman" pitchFamily="18" charset="0"/>
                <a:cs typeface="Times New Roman" pitchFamily="18" charset="0"/>
              </a:rPr>
              <a:t>lượng riêng của vật liệu làm khối hình </a:t>
            </a:r>
            <a:r>
              <a:rPr lang="vi-VN" sz="2800" dirty="0" smtClean="0">
                <a:solidFill>
                  <a:srgbClr val="FF0000"/>
                </a:solidFill>
                <a:latin typeface="Times New Roman" pitchFamily="18" charset="0"/>
                <a:cs typeface="Times New Roman" pitchFamily="18" charset="0"/>
              </a:rPr>
              <a:t>hộp</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fltVal val="0"/>
                                          </p:val>
                                        </p:tav>
                                        <p:tav tm="100000">
                                          <p:val>
                                            <p:strVal val="#ppt_w"/>
                                          </p:val>
                                        </p:tav>
                                      </p:tavLst>
                                    </p:anim>
                                    <p:anim calcmode="lin" valueType="num">
                                      <p:cBhvr>
                                        <p:cTn id="8" dur="1000" fill="hold"/>
                                        <p:tgtEl>
                                          <p:spTgt spid="26625"/>
                                        </p:tgtEl>
                                        <p:attrNameLst>
                                          <p:attrName>ppt_h</p:attrName>
                                        </p:attrNameLst>
                                      </p:cBhvr>
                                      <p:tavLst>
                                        <p:tav tm="0">
                                          <p:val>
                                            <p:fltVal val="0"/>
                                          </p:val>
                                        </p:tav>
                                        <p:tav tm="100000">
                                          <p:val>
                                            <p:strVal val="#ppt_h"/>
                                          </p:val>
                                        </p:tav>
                                      </p:tavLst>
                                    </p:anim>
                                    <p:animEffect transition="in" filter="fade">
                                      <p:cBhvr>
                                        <p:cTn id="9" dur="1000"/>
                                        <p:tgtEl>
                                          <p:spTgt spid="26625"/>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5841"/>
                                        </p:tgtEl>
                                        <p:attrNameLst>
                                          <p:attrName>style.visibility</p:attrName>
                                        </p:attrNameLst>
                                      </p:cBhvr>
                                      <p:to>
                                        <p:strVal val="visible"/>
                                      </p:to>
                                    </p:set>
                                    <p:animEffect transition="in" filter="fade">
                                      <p:cBhvr>
                                        <p:cTn id="14" dur="800" decel="100000"/>
                                        <p:tgtEl>
                                          <p:spTgt spid="35841"/>
                                        </p:tgtEl>
                                      </p:cBhvr>
                                    </p:animEffect>
                                    <p:anim calcmode="lin" valueType="num">
                                      <p:cBhvr>
                                        <p:cTn id="15" dur="800" decel="100000" fill="hold"/>
                                        <p:tgtEl>
                                          <p:spTgt spid="35841"/>
                                        </p:tgtEl>
                                        <p:attrNameLst>
                                          <p:attrName>style.rotation</p:attrName>
                                        </p:attrNameLst>
                                      </p:cBhvr>
                                      <p:tavLst>
                                        <p:tav tm="0">
                                          <p:val>
                                            <p:fltVal val="-90"/>
                                          </p:val>
                                        </p:tav>
                                        <p:tav tm="100000">
                                          <p:val>
                                            <p:fltVal val="0"/>
                                          </p:val>
                                        </p:tav>
                                      </p:tavLst>
                                    </p:anim>
                                    <p:anim calcmode="lin" valueType="num">
                                      <p:cBhvr>
                                        <p:cTn id="16" dur="800" decel="100000" fill="hold"/>
                                        <p:tgtEl>
                                          <p:spTgt spid="35841"/>
                                        </p:tgtEl>
                                        <p:attrNameLst>
                                          <p:attrName>ppt_x</p:attrName>
                                        </p:attrNameLst>
                                      </p:cBhvr>
                                      <p:tavLst>
                                        <p:tav tm="0">
                                          <p:val>
                                            <p:strVal val="#ppt_x+0.4"/>
                                          </p:val>
                                        </p:tav>
                                        <p:tav tm="100000">
                                          <p:val>
                                            <p:strVal val="#ppt_x-0.05"/>
                                          </p:val>
                                        </p:tav>
                                      </p:tavLst>
                                    </p:anim>
                                    <p:anim calcmode="lin" valueType="num">
                                      <p:cBhvr>
                                        <p:cTn id="17" dur="800" decel="100000" fill="hold"/>
                                        <p:tgtEl>
                                          <p:spTgt spid="3584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584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5841"/>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P spid="35841"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9366" y="2382982"/>
            <a:ext cx="12033262" cy="2092036"/>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14: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RIÊNG</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76199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7" name="TextBox 26"/>
          <p:cNvSpPr txBox="1"/>
          <p:nvPr/>
        </p:nvSpPr>
        <p:spPr>
          <a:xfrm>
            <a:off x="1136073" y="1759524"/>
            <a:ext cx="2937163" cy="523220"/>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8" name="TextBox 27"/>
          <p:cNvSpPr txBox="1"/>
          <p:nvPr/>
        </p:nvSpPr>
        <p:spPr>
          <a:xfrm>
            <a:off x="4100946" y="1468579"/>
            <a:ext cx="1759528"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4281056" y="2078175"/>
            <a:ext cx="1274617"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t</a:t>
            </a:r>
            <a:r>
              <a:rPr lang="en-US" sz="2800" dirty="0" err="1" smtClean="0">
                <a:solidFill>
                  <a:srgbClr val="0000FF"/>
                </a:solidFill>
                <a:latin typeface="Times New Roman" pitchFamily="18" charset="0"/>
                <a:cs typeface="Times New Roman" pitchFamily="18" charset="0"/>
              </a:rPr>
              <a: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endParaRPr lang="en-US" sz="2800" dirty="0">
              <a:solidFill>
                <a:srgbClr val="0000FF"/>
              </a:solidFill>
              <a:latin typeface="Times New Roman" pitchFamily="18" charset="0"/>
              <a:cs typeface="Times New Roman" pitchFamily="18" charset="0"/>
            </a:endParaRPr>
          </a:p>
        </p:txBody>
      </p:sp>
      <p:cxnSp>
        <p:nvCxnSpPr>
          <p:cNvPr id="31" name="Straight Connector 30"/>
          <p:cNvCxnSpPr>
            <a:stCxn id="27" idx="3"/>
          </p:cNvCxnSpPr>
          <p:nvPr/>
        </p:nvCxnSpPr>
        <p:spPr>
          <a:xfrm>
            <a:off x="4073236" y="2021134"/>
            <a:ext cx="1648691" cy="163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426037" y="1620981"/>
            <a:ext cx="1108365" cy="870858"/>
          </a:xfrm>
          <a:prstGeom prst="rect">
            <a:avLst/>
          </a:prstGeom>
          <a:noFill/>
        </p:spPr>
      </p:pic>
      <p:sp>
        <p:nvSpPr>
          <p:cNvPr id="35" name="Left-Right Arrow 34"/>
          <p:cNvSpPr/>
          <p:nvPr/>
        </p:nvSpPr>
        <p:spPr>
          <a:xfrm>
            <a:off x="6220691" y="1870364"/>
            <a:ext cx="817418" cy="290945"/>
          </a:xfrm>
          <a:prstGeom prst="lef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12618" y="2618502"/>
            <a:ext cx="3172691"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D: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7" name="TextBox 36"/>
          <p:cNvSpPr txBox="1"/>
          <p:nvPr/>
        </p:nvSpPr>
        <p:spPr>
          <a:xfrm>
            <a:off x="3754578" y="2618501"/>
            <a:ext cx="3560619"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m: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8" name="TextBox 37"/>
          <p:cNvSpPr txBox="1"/>
          <p:nvPr/>
        </p:nvSpPr>
        <p:spPr>
          <a:xfrm>
            <a:off x="7273633" y="2618503"/>
            <a:ext cx="300644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V: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0" y="31034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kg/</a:t>
            </a:r>
            <a:r>
              <a:rPr lang="en-US" sz="2800" dirty="0" err="1" smtClean="0">
                <a:solidFill>
                  <a:srgbClr val="0000FF"/>
                </a:solidFill>
                <a:latin typeface="Times New Roman" pitchFamily="18" charset="0"/>
                <a:cs typeface="Times New Roman" pitchFamily="18" charset="0"/>
              </a:rPr>
              <a:t>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g/</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g/ml</a:t>
            </a:r>
            <a:endParaRPr lang="en-US" sz="2800" dirty="0">
              <a:solidFill>
                <a:srgbClr val="0000FF"/>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3"/>
          <a:srcRect/>
          <a:stretch>
            <a:fillRect/>
          </a:stretch>
        </p:blipFill>
        <p:spPr bwMode="auto">
          <a:xfrm>
            <a:off x="5999019" y="3819086"/>
            <a:ext cx="3766705" cy="236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strips(downRight)">
                                      <p:cBhvr>
                                        <p:cTn id="30" dur="1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1000" fill="hold"/>
                                        <p:tgtEl>
                                          <p:spTgt spid="35"/>
                                        </p:tgtEl>
                                        <p:attrNameLst>
                                          <p:attrName>ppt_w</p:attrName>
                                        </p:attrNameLst>
                                      </p:cBhvr>
                                      <p:tavLst>
                                        <p:tav tm="0">
                                          <p:val>
                                            <p:fltVal val="0"/>
                                          </p:val>
                                        </p:tav>
                                        <p:tav tm="100000">
                                          <p:val>
                                            <p:strVal val="#ppt_w"/>
                                          </p:val>
                                        </p:tav>
                                      </p:tavLst>
                                    </p:anim>
                                    <p:anim calcmode="lin" valueType="num">
                                      <p:cBhvr>
                                        <p:cTn id="42" dur="1000" fill="hold"/>
                                        <p:tgtEl>
                                          <p:spTgt spid="35"/>
                                        </p:tgtEl>
                                        <p:attrNameLst>
                                          <p:attrName>ppt_h</p:attrName>
                                        </p:attrNameLst>
                                      </p:cBhvr>
                                      <p:tavLst>
                                        <p:tav tm="0">
                                          <p:val>
                                            <p:fltVal val="0"/>
                                          </p:val>
                                        </p:tav>
                                        <p:tav tm="100000">
                                          <p:val>
                                            <p:strVal val="#ppt_h"/>
                                          </p:val>
                                        </p:tav>
                                      </p:tavLst>
                                    </p:anim>
                                    <p:animEffect transition="in" filter="fade">
                                      <p:cBhvr>
                                        <p:cTn id="43" dur="10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 calcmode="lin" valueType="num">
                                      <p:cBhvr>
                                        <p:cTn id="48" dur="500" fill="hold"/>
                                        <p:tgtEl>
                                          <p:spTgt spid="2051"/>
                                        </p:tgtEl>
                                        <p:attrNameLst>
                                          <p:attrName>ppt_w</p:attrName>
                                        </p:attrNameLst>
                                      </p:cBhvr>
                                      <p:tavLst>
                                        <p:tav tm="0">
                                          <p:val>
                                            <p:fltVal val="0"/>
                                          </p:val>
                                        </p:tav>
                                        <p:tav tm="100000">
                                          <p:val>
                                            <p:strVal val="#ppt_w"/>
                                          </p:val>
                                        </p:tav>
                                      </p:tavLst>
                                    </p:anim>
                                    <p:anim calcmode="lin" valueType="num">
                                      <p:cBhvr>
                                        <p:cTn id="49"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1000" fill="hold"/>
                                        <p:tgtEl>
                                          <p:spTgt spid="37"/>
                                        </p:tgtEl>
                                        <p:attrNameLst>
                                          <p:attrName>ppt_w</p:attrName>
                                        </p:attrNameLst>
                                      </p:cBhvr>
                                      <p:tavLst>
                                        <p:tav tm="0">
                                          <p:val>
                                            <p:fltVal val="0"/>
                                          </p:val>
                                        </p:tav>
                                        <p:tav tm="100000">
                                          <p:val>
                                            <p:strVal val="#ppt_w"/>
                                          </p:val>
                                        </p:tav>
                                      </p:tavLst>
                                    </p:anim>
                                    <p:anim calcmode="lin" valueType="num">
                                      <p:cBhvr>
                                        <p:cTn id="61"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1000" fill="hold"/>
                                        <p:tgtEl>
                                          <p:spTgt spid="38"/>
                                        </p:tgtEl>
                                        <p:attrNameLst>
                                          <p:attrName>ppt_w</p:attrName>
                                        </p:attrNameLst>
                                      </p:cBhvr>
                                      <p:tavLst>
                                        <p:tav tm="0">
                                          <p:val>
                                            <p:fltVal val="0"/>
                                          </p:val>
                                        </p:tav>
                                        <p:tav tm="100000">
                                          <p:val>
                                            <p:strVal val="#ppt_w"/>
                                          </p:val>
                                        </p:tav>
                                      </p:tavLst>
                                    </p:anim>
                                    <p:anim calcmode="lin" valueType="num">
                                      <p:cBhvr>
                                        <p:cTn id="67" dur="10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2053"/>
                                        </p:tgtEl>
                                        <p:attrNameLst>
                                          <p:attrName>style.visibility</p:attrName>
                                        </p:attrNameLst>
                                      </p:cBhvr>
                                      <p:to>
                                        <p:strVal val="visible"/>
                                      </p:to>
                                    </p:set>
                                    <p:anim calcmode="lin" valueType="num">
                                      <p:cBhvr>
                                        <p:cTn id="72" dur="1000" fill="hold"/>
                                        <p:tgtEl>
                                          <p:spTgt spid="2053"/>
                                        </p:tgtEl>
                                        <p:attrNameLst>
                                          <p:attrName>ppt_w</p:attrName>
                                        </p:attrNameLst>
                                      </p:cBhvr>
                                      <p:tavLst>
                                        <p:tav tm="0">
                                          <p:val>
                                            <p:fltVal val="0"/>
                                          </p:val>
                                        </p:tav>
                                        <p:tav tm="100000">
                                          <p:val>
                                            <p:strVal val="#ppt_w"/>
                                          </p:val>
                                        </p:tav>
                                      </p:tavLst>
                                    </p:anim>
                                    <p:anim calcmode="lin" valueType="num">
                                      <p:cBhvr>
                                        <p:cTn id="73" dur="1000" fill="hold"/>
                                        <p:tgtEl>
                                          <p:spTgt spid="2053"/>
                                        </p:tgtEl>
                                        <p:attrNameLst>
                                          <p:attrName>ppt_h</p:attrName>
                                        </p:attrNameLst>
                                      </p:cBhvr>
                                      <p:tavLst>
                                        <p:tav tm="0">
                                          <p:val>
                                            <p:fltVal val="0"/>
                                          </p:val>
                                        </p:tav>
                                        <p:tav tm="100000">
                                          <p:val>
                                            <p:strVal val="#ppt_h"/>
                                          </p:val>
                                        </p:tav>
                                      </p:tavLst>
                                    </p:anim>
                                    <p:animEffect transition="in" filter="fade">
                                      <p:cBhvr>
                                        <p:cTn id="74" dur="1000"/>
                                        <p:tgtEl>
                                          <p:spTgt spid="2053"/>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1000" fill="hold"/>
                                        <p:tgtEl>
                                          <p:spTgt spid="39"/>
                                        </p:tgtEl>
                                        <p:attrNameLst>
                                          <p:attrName>ppt_w</p:attrName>
                                        </p:attrNameLst>
                                      </p:cBhvr>
                                      <p:tavLst>
                                        <p:tav tm="0">
                                          <p:val>
                                            <p:fltVal val="0"/>
                                          </p:val>
                                        </p:tav>
                                        <p:tav tm="100000">
                                          <p:val>
                                            <p:strVal val="#ppt_w"/>
                                          </p:val>
                                        </p:tav>
                                      </p:tavLst>
                                    </p:anim>
                                    <p:anim calcmode="lin" valueType="num">
                                      <p:cBhvr>
                                        <p:cTn id="80" dur="1000" fill="hold"/>
                                        <p:tgtEl>
                                          <p:spTgt spid="39"/>
                                        </p:tgtEl>
                                        <p:attrNameLst>
                                          <p:attrName>ppt_h</p:attrName>
                                        </p:attrNameLst>
                                      </p:cBhvr>
                                      <p:tavLst>
                                        <p:tav tm="0">
                                          <p:val>
                                            <p:fltVal val="0"/>
                                          </p:val>
                                        </p:tav>
                                        <p:tav tm="100000">
                                          <p:val>
                                            <p:strVal val="#ppt_h"/>
                                          </p:val>
                                        </p:tav>
                                      </p:tavLst>
                                    </p:anim>
                                  </p:childTnLst>
                                </p:cTn>
                              </p:par>
                              <p:par>
                                <p:cTn id="81" presetID="53" presetClass="exit" presetSubtype="0" fill="hold" nodeType="withEffect">
                                  <p:stCondLst>
                                    <p:cond delay="0"/>
                                  </p:stCondLst>
                                  <p:childTnLst>
                                    <p:anim calcmode="lin" valueType="num">
                                      <p:cBhvr>
                                        <p:cTn id="82" dur="1000"/>
                                        <p:tgtEl>
                                          <p:spTgt spid="2053"/>
                                        </p:tgtEl>
                                        <p:attrNameLst>
                                          <p:attrName>ppt_w</p:attrName>
                                        </p:attrNameLst>
                                      </p:cBhvr>
                                      <p:tavLst>
                                        <p:tav tm="0">
                                          <p:val>
                                            <p:strVal val="ppt_w"/>
                                          </p:val>
                                        </p:tav>
                                        <p:tav tm="100000">
                                          <p:val>
                                            <p:fltVal val="0"/>
                                          </p:val>
                                        </p:tav>
                                      </p:tavLst>
                                    </p:anim>
                                    <p:anim calcmode="lin" valueType="num">
                                      <p:cBhvr>
                                        <p:cTn id="83" dur="1000"/>
                                        <p:tgtEl>
                                          <p:spTgt spid="2053"/>
                                        </p:tgtEl>
                                        <p:attrNameLst>
                                          <p:attrName>ppt_h</p:attrName>
                                        </p:attrNameLst>
                                      </p:cBhvr>
                                      <p:tavLst>
                                        <p:tav tm="0">
                                          <p:val>
                                            <p:strVal val="ppt_h"/>
                                          </p:val>
                                        </p:tav>
                                        <p:tav tm="100000">
                                          <p:val>
                                            <p:fltVal val="0"/>
                                          </p:val>
                                        </p:tav>
                                      </p:tavLst>
                                    </p:anim>
                                    <p:animEffect transition="out" filter="fade">
                                      <p:cBhvr>
                                        <p:cTn id="84" dur="1000"/>
                                        <p:tgtEl>
                                          <p:spTgt spid="2053"/>
                                        </p:tgtEl>
                                      </p:cBhvr>
                                    </p:animEffect>
                                    <p:set>
                                      <p:cBhvr>
                                        <p:cTn id="85" dur="1" fill="hold">
                                          <p:stCondLst>
                                            <p:cond delay="999"/>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7" grpId="0"/>
      <p:bldP spid="28" grpId="0"/>
      <p:bldP spid="29" grpId="0"/>
      <p:bldP spid="35" grpId="0" animBg="1"/>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1432214"/>
            <a:ext cx="3647209" cy="2954915"/>
          </a:xfrm>
          <a:prstGeom prst="rect">
            <a:avLst/>
          </a:prstGeom>
          <a:noFill/>
          <a:ln w="9525">
            <a:noFill/>
            <a:miter lim="800000"/>
            <a:headEnd/>
            <a:tailEnd/>
          </a:ln>
          <a:effectLst/>
        </p:spPr>
      </p:pic>
      <p:sp>
        <p:nvSpPr>
          <p:cNvPr id="4" name="TextBox 3"/>
          <p:cNvSpPr txBox="1"/>
          <p:nvPr/>
        </p:nvSpPr>
        <p:spPr>
          <a:xfrm>
            <a:off x="3962399" y="2341414"/>
            <a:ext cx="7342909"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chứa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bình</a:t>
            </a:r>
            <a:r>
              <a:rPr lang="en-US" sz="2800" dirty="0" smtClean="0">
                <a:solidFill>
                  <a:srgbClr val="FF00FF"/>
                </a:solidFill>
                <a:latin typeface="Times New Roman" pitchFamily="18" charset="0"/>
                <a:cs typeface="Times New Roman" pitchFamily="18" charset="0"/>
              </a:rPr>
              <a:t> 20 </a:t>
            </a:r>
            <a:r>
              <a:rPr lang="en-US" sz="2800" dirty="0" err="1" smtClean="0">
                <a:solidFill>
                  <a:srgbClr val="FF00FF"/>
                </a:solidFill>
                <a:latin typeface="Times New Roman" pitchFamily="18" charset="0"/>
                <a:cs typeface="Times New Roman" pitchFamily="18" charset="0"/>
              </a:rPr>
              <a:t>lít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chứa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chai</a:t>
            </a:r>
            <a:r>
              <a:rPr lang="en-US" sz="2800" dirty="0" smtClean="0">
                <a:solidFill>
                  <a:srgbClr val="FF00FF"/>
                </a:solidFill>
                <a:latin typeface="Times New Roman" pitchFamily="18" charset="0"/>
                <a:cs typeface="Times New Roman" pitchFamily="18" charset="0"/>
              </a:rPr>
              <a:t> 0,5 </a:t>
            </a:r>
            <a:r>
              <a:rPr lang="en-US" sz="2800" dirty="0" err="1" smtClean="0">
                <a:solidFill>
                  <a:srgbClr val="FF00FF"/>
                </a:solidFill>
                <a:latin typeface="Times New Roman" pitchFamily="18" charset="0"/>
                <a:cs typeface="Times New Roman" pitchFamily="18" charset="0"/>
              </a:rPr>
              <a:t>lít</a:t>
            </a:r>
            <a:r>
              <a:rPr lang="en-US" sz="2800" dirty="0" smtClean="0">
                <a:solidFill>
                  <a:srgbClr val="FF00FF"/>
                </a:solidFill>
                <a:latin typeface="Times New Roman" pitchFamily="18" charset="0"/>
                <a:cs typeface="Times New Roman" pitchFamily="18" charset="0"/>
              </a:rPr>
              <a:t> 20 : 0,5 = 40 </a:t>
            </a:r>
            <a:r>
              <a:rPr lang="en-US" sz="2800" dirty="0" err="1" smtClean="0">
                <a:solidFill>
                  <a:srgbClr val="FF00FF"/>
                </a:solidFill>
                <a:latin typeface="Times New Roman" pitchFamily="18" charset="0"/>
                <a:cs typeface="Times New Roman" pitchFamily="18" charset="0"/>
              </a:rPr>
              <a:t>lần</a:t>
            </a:r>
            <a:endParaRPr lang="en-US" sz="2800" dirty="0">
              <a:solidFill>
                <a:srgbClr val="FF00FF"/>
              </a:solidFill>
              <a:latin typeface="Times New Roman" pitchFamily="18" charset="0"/>
              <a:cs typeface="Times New Roman" pitchFamily="18" charset="0"/>
            </a:endParaRPr>
          </a:p>
        </p:txBody>
      </p:sp>
      <p:pic>
        <p:nvPicPr>
          <p:cNvPr id="18435" name="Picture 3"/>
          <p:cNvPicPr>
            <a:picLocks noChangeAspect="1" noChangeArrowheads="1"/>
          </p:cNvPicPr>
          <p:nvPr/>
        </p:nvPicPr>
        <p:blipFill>
          <a:blip r:embed="rId3"/>
          <a:srcRect/>
          <a:stretch>
            <a:fillRect/>
          </a:stretch>
        </p:blipFill>
        <p:spPr bwMode="auto">
          <a:xfrm>
            <a:off x="859010" y="0"/>
            <a:ext cx="10210800" cy="6858000"/>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1000"/>
                                        <p:tgtEl>
                                          <p:spTgt spid="18434"/>
                                        </p:tgtEl>
                                      </p:cBhvr>
                                    </p:animEffect>
                                    <p:set>
                                      <p:cBhvr>
                                        <p:cTn id="23" dur="1" fill="hold">
                                          <p:stCondLst>
                                            <p:cond delay="999"/>
                                          </p:stCondLst>
                                        </p:cTn>
                                        <p:tgtEl>
                                          <p:spTgt spid="18434"/>
                                        </p:tgtEl>
                                        <p:attrNameLst>
                                          <p:attrName>style.visibility</p:attrName>
                                        </p:attrNameLst>
                                      </p:cBhvr>
                                      <p:to>
                                        <p:strVal val="hidden"/>
                                      </p:to>
                                    </p:set>
                                  </p:childTnLst>
                                </p:cTn>
                              </p:par>
                              <p:par>
                                <p:cTn id="24" presetID="8" presetClass="exit" presetSubtype="16" fill="hold" grpId="1" nodeType="withEffect">
                                  <p:stCondLst>
                                    <p:cond delay="0"/>
                                  </p:stCondLst>
                                  <p:childTnLst>
                                    <p:animEffect transition="out" filter="diamond(in)">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par>
                                <p:cTn id="27" presetID="23" presetClass="entr" presetSubtype="16" fill="hold" nodeType="withEffect">
                                  <p:stCondLst>
                                    <p:cond delay="0"/>
                                  </p:stCondLst>
                                  <p:childTnLst>
                                    <p:set>
                                      <p:cBhvr>
                                        <p:cTn id="28" dur="1" fill="hold">
                                          <p:stCondLst>
                                            <p:cond delay="0"/>
                                          </p:stCondLst>
                                        </p:cTn>
                                        <p:tgtEl>
                                          <p:spTgt spid="18435"/>
                                        </p:tgtEl>
                                        <p:attrNameLst>
                                          <p:attrName>style.visibility</p:attrName>
                                        </p:attrNameLst>
                                      </p:cBhvr>
                                      <p:to>
                                        <p:strVal val="visible"/>
                                      </p:to>
                                    </p:set>
                                    <p:anim calcmode="lin" valueType="num">
                                      <p:cBhvr>
                                        <p:cTn id="29" dur="1000" fill="hold"/>
                                        <p:tgtEl>
                                          <p:spTgt spid="18435"/>
                                        </p:tgtEl>
                                        <p:attrNameLst>
                                          <p:attrName>ppt_w</p:attrName>
                                        </p:attrNameLst>
                                      </p:cBhvr>
                                      <p:tavLst>
                                        <p:tav tm="0">
                                          <p:val>
                                            <p:fltVal val="0"/>
                                          </p:val>
                                        </p:tav>
                                        <p:tav tm="100000">
                                          <p:val>
                                            <p:strVal val="#ppt_w"/>
                                          </p:val>
                                        </p:tav>
                                      </p:tavLst>
                                    </p:anim>
                                    <p:anim calcmode="lin" valueType="num">
                                      <p:cBhvr>
                                        <p:cTn id="30" dur="1000" fill="hold"/>
                                        <p:tgtEl>
                                          <p:spTgt spid="184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5526" y="2299887"/>
            <a:ext cx="7342909" cy="523220"/>
          </a:xfrm>
          <a:prstGeom prst="rect">
            <a:avLst/>
          </a:prstGeom>
          <a:noFill/>
        </p:spPr>
        <p:txBody>
          <a:bodyPr wrap="square" rtlCol="0">
            <a:spAutoFit/>
          </a:bodyPr>
          <a:lstStyle/>
          <a:p>
            <a:r>
              <a:rPr lang="en-US" sz="2800" dirty="0" smtClean="0">
                <a:solidFill>
                  <a:srgbClr val="FF00FF"/>
                </a:solidFill>
                <a:latin typeface="+mj-lt"/>
              </a:rPr>
              <a:t>- </a:t>
            </a:r>
            <a:r>
              <a:rPr lang="vi-VN" sz="2800" dirty="0" smtClean="0">
                <a:solidFill>
                  <a:srgbClr val="FF00FF"/>
                </a:solidFill>
                <a:latin typeface="+mj-lt"/>
              </a:rPr>
              <a:t>Thể </a:t>
            </a:r>
            <a:r>
              <a:rPr lang="vi-VN" sz="2800" dirty="0" smtClean="0">
                <a:solidFill>
                  <a:srgbClr val="FF00FF"/>
                </a:solidFill>
                <a:latin typeface="+mj-lt"/>
              </a:rPr>
              <a:t>tích nước trong bể </a:t>
            </a:r>
            <a:r>
              <a:rPr lang="vi-VN" sz="2800" dirty="0" smtClean="0">
                <a:solidFill>
                  <a:srgbClr val="FF00FF"/>
                </a:solidFill>
                <a:latin typeface="+mj-lt"/>
              </a:rPr>
              <a:t>là</a:t>
            </a:r>
            <a:r>
              <a:rPr lang="en-US" sz="2800" dirty="0" smtClean="0">
                <a:solidFill>
                  <a:srgbClr val="FF00FF"/>
                </a:solidFill>
                <a:latin typeface="+mj-lt"/>
              </a:rPr>
              <a:t>:</a:t>
            </a:r>
            <a:r>
              <a:rPr lang="vi-VN" sz="2800" dirty="0" smtClean="0">
                <a:solidFill>
                  <a:srgbClr val="FF00FF"/>
                </a:solidFill>
                <a:latin typeface="+mj-lt"/>
              </a:rPr>
              <a:t> </a:t>
            </a:r>
            <a:r>
              <a:rPr lang="vi-VN" sz="2800" dirty="0" smtClean="0">
                <a:solidFill>
                  <a:srgbClr val="FF00FF"/>
                </a:solidFill>
                <a:latin typeface="+mj-lt"/>
              </a:rPr>
              <a:t>20 </a:t>
            </a:r>
            <a:r>
              <a:rPr lang="vi-VN" sz="2800" dirty="0" smtClean="0">
                <a:solidFill>
                  <a:srgbClr val="FF00FF"/>
                </a:solidFill>
                <a:latin typeface="+mj-lt"/>
              </a:rPr>
              <a:t>. </a:t>
            </a:r>
            <a:r>
              <a:rPr lang="vi-VN" sz="2800" dirty="0" smtClean="0">
                <a:solidFill>
                  <a:srgbClr val="FF00FF"/>
                </a:solidFill>
                <a:latin typeface="+mj-lt"/>
              </a:rPr>
              <a:t>8 . 1,5 = 240 </a:t>
            </a:r>
            <a:r>
              <a:rPr lang="vi-VN" sz="2800" dirty="0" smtClean="0">
                <a:solidFill>
                  <a:srgbClr val="FF00FF"/>
                </a:solidFill>
                <a:latin typeface="+mj-lt"/>
              </a:rPr>
              <a:t>m</a:t>
            </a:r>
            <a:r>
              <a:rPr lang="vi-VN" sz="2800" baseline="30000" dirty="0" smtClean="0">
                <a:solidFill>
                  <a:srgbClr val="FF00FF"/>
                </a:solidFill>
                <a:latin typeface="+mj-lt"/>
              </a:rPr>
              <a:t>3</a:t>
            </a:r>
            <a:endParaRPr lang="vi-VN" sz="2800" dirty="0" smtClean="0">
              <a:solidFill>
                <a:srgbClr val="FF00FF"/>
              </a:solidFill>
              <a:latin typeface="+mj-lt"/>
            </a:endParaRPr>
          </a:p>
        </p:txBody>
      </p:sp>
      <p:pic>
        <p:nvPicPr>
          <p:cNvPr id="19458" name="Picture 2"/>
          <p:cNvPicPr>
            <a:picLocks noChangeAspect="1" noChangeArrowheads="1"/>
          </p:cNvPicPr>
          <p:nvPr/>
        </p:nvPicPr>
        <p:blipFill>
          <a:blip r:embed="rId2"/>
          <a:srcRect/>
          <a:stretch>
            <a:fillRect/>
          </a:stretch>
        </p:blipFill>
        <p:spPr bwMode="auto">
          <a:xfrm>
            <a:off x="0" y="1272900"/>
            <a:ext cx="4017818" cy="3529672"/>
          </a:xfrm>
          <a:prstGeom prst="rect">
            <a:avLst/>
          </a:prstGeom>
          <a:noFill/>
          <a:ln w="9525">
            <a:noFill/>
            <a:miter lim="800000"/>
            <a:headEnd/>
            <a:tailEnd/>
          </a:ln>
          <a:effectLst/>
        </p:spPr>
      </p:pic>
      <p:sp>
        <p:nvSpPr>
          <p:cNvPr id="6" name="TextBox 5"/>
          <p:cNvSpPr txBox="1"/>
          <p:nvPr/>
        </p:nvSpPr>
        <p:spPr>
          <a:xfrm>
            <a:off x="4031669" y="2826360"/>
            <a:ext cx="7342909" cy="954107"/>
          </a:xfrm>
          <a:prstGeom prst="rect">
            <a:avLst/>
          </a:prstGeom>
          <a:noFill/>
        </p:spPr>
        <p:txBody>
          <a:bodyPr wrap="square" rtlCol="0">
            <a:spAutoFit/>
          </a:bodyPr>
          <a:lstStyle/>
          <a:p>
            <a:r>
              <a:rPr lang="en-US" sz="2800" dirty="0" smtClean="0">
                <a:solidFill>
                  <a:srgbClr val="FF00FF"/>
                </a:solidFill>
                <a:latin typeface="+mj-lt"/>
              </a:rPr>
              <a:t>- </a:t>
            </a:r>
            <a:r>
              <a:rPr lang="vi-VN" sz="2800" dirty="0" smtClean="0">
                <a:solidFill>
                  <a:srgbClr val="FF00FF"/>
                </a:solidFill>
                <a:latin typeface="+mj-lt"/>
              </a:rPr>
              <a:t>Tra </a:t>
            </a:r>
            <a:r>
              <a:rPr lang="vi-VN" sz="2800" dirty="0" smtClean="0">
                <a:solidFill>
                  <a:srgbClr val="FF00FF"/>
                </a:solidFill>
                <a:latin typeface="+mj-lt"/>
              </a:rPr>
              <a:t>bảng 14.1 ta thu được khối lượng riêng của nước là 1000 kg/m</a:t>
            </a:r>
            <a:r>
              <a:rPr lang="vi-VN" sz="2800" baseline="30000" dirty="0" smtClean="0">
                <a:solidFill>
                  <a:srgbClr val="FF00FF"/>
                </a:solidFill>
                <a:latin typeface="+mj-lt"/>
              </a:rPr>
              <a:t>3</a:t>
            </a:r>
            <a:r>
              <a:rPr lang="vi-VN" sz="2800" dirty="0" smtClean="0">
                <a:solidFill>
                  <a:srgbClr val="FF00FF"/>
                </a:solidFill>
                <a:latin typeface="+mj-lt"/>
              </a:rPr>
              <a:t>.</a:t>
            </a:r>
            <a:endParaRPr lang="vi-VN" sz="2800" dirty="0" smtClean="0">
              <a:solidFill>
                <a:srgbClr val="FF00FF"/>
              </a:solidFill>
              <a:latin typeface="+mj-lt"/>
            </a:endParaRPr>
          </a:p>
        </p:txBody>
      </p:sp>
      <p:sp>
        <p:nvSpPr>
          <p:cNvPr id="7" name="TextBox 6"/>
          <p:cNvSpPr txBox="1"/>
          <p:nvPr/>
        </p:nvSpPr>
        <p:spPr>
          <a:xfrm>
            <a:off x="4045526" y="3726905"/>
            <a:ext cx="7342909" cy="954107"/>
          </a:xfrm>
          <a:prstGeom prst="rect">
            <a:avLst/>
          </a:prstGeom>
          <a:noFill/>
        </p:spPr>
        <p:txBody>
          <a:bodyPr wrap="square" rtlCol="0">
            <a:spAutoFit/>
          </a:bodyPr>
          <a:lstStyle/>
          <a:p>
            <a:pPr>
              <a:buFontTx/>
              <a:buChar char="-"/>
            </a:pPr>
            <a:r>
              <a:rPr lang="en-US" sz="2800" dirty="0" smtClean="0">
                <a:solidFill>
                  <a:srgbClr val="FF00FF"/>
                </a:solidFill>
                <a:latin typeface="+mj-lt"/>
              </a:rPr>
              <a:t> </a:t>
            </a:r>
            <a:r>
              <a:rPr lang="vi-VN" sz="2800" dirty="0" smtClean="0">
                <a:solidFill>
                  <a:srgbClr val="FF00FF"/>
                </a:solidFill>
                <a:latin typeface="+mj-lt"/>
              </a:rPr>
              <a:t>Khối </a:t>
            </a:r>
            <a:r>
              <a:rPr lang="vi-VN" sz="2800" dirty="0" smtClean="0">
                <a:solidFill>
                  <a:srgbClr val="FF00FF"/>
                </a:solidFill>
                <a:latin typeface="+mj-lt"/>
              </a:rPr>
              <a:t>lượng của nước trong bể </a:t>
            </a:r>
            <a:r>
              <a:rPr lang="vi-VN" sz="2800" dirty="0" smtClean="0">
                <a:solidFill>
                  <a:srgbClr val="FF00FF"/>
                </a:solidFill>
                <a:latin typeface="+mj-lt"/>
              </a:rPr>
              <a:t>là</a:t>
            </a:r>
            <a:r>
              <a:rPr lang="en-US" sz="2800" dirty="0" smtClean="0">
                <a:solidFill>
                  <a:srgbClr val="FF00FF"/>
                </a:solidFill>
                <a:latin typeface="+mj-lt"/>
              </a:rPr>
              <a:t>:</a:t>
            </a:r>
          </a:p>
          <a:p>
            <a:pPr algn="ctr"/>
            <a:r>
              <a:rPr lang="en-US" sz="2800" dirty="0" smtClean="0">
                <a:solidFill>
                  <a:srgbClr val="FF00FF"/>
                </a:solidFill>
                <a:latin typeface="Times New Roman" pitchFamily="18" charset="0"/>
                <a:cs typeface="Times New Roman" pitchFamily="18" charset="0"/>
              </a:rPr>
              <a:t>m = </a:t>
            </a:r>
            <a:r>
              <a:rPr lang="vi-VN" sz="2800" dirty="0" smtClean="0">
                <a:solidFill>
                  <a:srgbClr val="FF00FF"/>
                </a:solidFill>
                <a:latin typeface="+mj-lt"/>
              </a:rPr>
              <a:t>1000 </a:t>
            </a:r>
            <a:r>
              <a:rPr lang="vi-VN" sz="2800" dirty="0" smtClean="0">
                <a:solidFill>
                  <a:srgbClr val="FF00FF"/>
                </a:solidFill>
                <a:latin typeface="+mj-lt"/>
              </a:rPr>
              <a:t>. </a:t>
            </a:r>
            <a:r>
              <a:rPr lang="vi-VN" sz="2800" dirty="0" smtClean="0">
                <a:solidFill>
                  <a:srgbClr val="FF00FF"/>
                </a:solidFill>
                <a:latin typeface="+mj-lt"/>
              </a:rPr>
              <a:t>240 </a:t>
            </a:r>
            <a:r>
              <a:rPr lang="vi-VN" sz="2800" dirty="0" smtClean="0">
                <a:solidFill>
                  <a:srgbClr val="FF00FF"/>
                </a:solidFill>
                <a:latin typeface="+mj-lt"/>
              </a:rPr>
              <a:t>= 240 000 kg.</a:t>
            </a:r>
            <a:endParaRPr lang="vi-VN" sz="2800" dirty="0">
              <a:solidFill>
                <a:srgbClr val="FF00FF"/>
              </a:solidFill>
              <a:latin typeface="+mj-lt"/>
            </a:endParaRPr>
          </a:p>
        </p:txBody>
      </p: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4)">
                                      <p:cBhvr>
                                        <p:cTn id="7" dur="1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14: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RIÊNG</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76199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7" name="TextBox 26"/>
          <p:cNvSpPr txBox="1"/>
          <p:nvPr/>
        </p:nvSpPr>
        <p:spPr>
          <a:xfrm>
            <a:off x="1136073" y="1759524"/>
            <a:ext cx="2937163" cy="523220"/>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8" name="TextBox 27"/>
          <p:cNvSpPr txBox="1"/>
          <p:nvPr/>
        </p:nvSpPr>
        <p:spPr>
          <a:xfrm>
            <a:off x="4100946" y="1468579"/>
            <a:ext cx="1759528"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4281056" y="2078175"/>
            <a:ext cx="1274617"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t</a:t>
            </a:r>
            <a:r>
              <a:rPr lang="en-US" sz="2800" dirty="0" err="1" smtClean="0">
                <a:solidFill>
                  <a:srgbClr val="0000FF"/>
                </a:solidFill>
                <a:latin typeface="Times New Roman" pitchFamily="18" charset="0"/>
                <a:cs typeface="Times New Roman" pitchFamily="18" charset="0"/>
              </a:rPr>
              <a: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endParaRPr lang="en-US" sz="2800" dirty="0">
              <a:solidFill>
                <a:srgbClr val="0000FF"/>
              </a:solidFill>
              <a:latin typeface="Times New Roman" pitchFamily="18" charset="0"/>
              <a:cs typeface="Times New Roman" pitchFamily="18" charset="0"/>
            </a:endParaRPr>
          </a:p>
        </p:txBody>
      </p:sp>
      <p:cxnSp>
        <p:nvCxnSpPr>
          <p:cNvPr id="31" name="Straight Connector 30"/>
          <p:cNvCxnSpPr>
            <a:stCxn id="27" idx="3"/>
          </p:cNvCxnSpPr>
          <p:nvPr/>
        </p:nvCxnSpPr>
        <p:spPr>
          <a:xfrm>
            <a:off x="4073236" y="2021134"/>
            <a:ext cx="1648691" cy="163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426037" y="1620981"/>
            <a:ext cx="1108365" cy="870858"/>
          </a:xfrm>
          <a:prstGeom prst="rect">
            <a:avLst/>
          </a:prstGeom>
          <a:noFill/>
        </p:spPr>
      </p:pic>
      <p:sp>
        <p:nvSpPr>
          <p:cNvPr id="35" name="Left-Right Arrow 34"/>
          <p:cNvSpPr/>
          <p:nvPr/>
        </p:nvSpPr>
        <p:spPr>
          <a:xfrm>
            <a:off x="6220691" y="1870364"/>
            <a:ext cx="817418" cy="290945"/>
          </a:xfrm>
          <a:prstGeom prst="lef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12618" y="2618502"/>
            <a:ext cx="3172691"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D: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7" name="TextBox 36"/>
          <p:cNvSpPr txBox="1"/>
          <p:nvPr/>
        </p:nvSpPr>
        <p:spPr>
          <a:xfrm>
            <a:off x="3754578" y="2618501"/>
            <a:ext cx="3560619"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m: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8" name="TextBox 37"/>
          <p:cNvSpPr txBox="1"/>
          <p:nvPr/>
        </p:nvSpPr>
        <p:spPr>
          <a:xfrm>
            <a:off x="7273633" y="2618503"/>
            <a:ext cx="300644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V: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0" y="31034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kg/</a:t>
            </a:r>
            <a:r>
              <a:rPr lang="en-US" sz="2800" dirty="0" err="1" smtClean="0">
                <a:solidFill>
                  <a:srgbClr val="0000FF"/>
                </a:solidFill>
                <a:latin typeface="Times New Roman" pitchFamily="18" charset="0"/>
                <a:cs typeface="Times New Roman" pitchFamily="18" charset="0"/>
              </a:rPr>
              <a:t>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g/</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g/ml</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0" y="362460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404552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 y="0"/>
            <a:ext cx="6483927" cy="6861505"/>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6788727" y="1568597"/>
            <a:ext cx="5095875" cy="3834275"/>
          </a:xfrm>
          <a:prstGeom prst="rect">
            <a:avLst/>
          </a:prstGeom>
          <a:noFill/>
          <a:ln w="9525">
            <a:noFill/>
            <a:miter lim="800000"/>
            <a:headEnd/>
            <a:tailEnd/>
          </a:ln>
          <a:effectLst/>
        </p:spPr>
      </p:pic>
      <p:cxnSp>
        <p:nvCxnSpPr>
          <p:cNvPr id="9" name="Straight Connector 8"/>
          <p:cNvCxnSpPr/>
          <p:nvPr/>
        </p:nvCxnSpPr>
        <p:spPr>
          <a:xfrm>
            <a:off x="360218" y="5237018"/>
            <a:ext cx="2715491"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2510" y="6151418"/>
            <a:ext cx="2133599"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 y="2341418"/>
            <a:ext cx="1911927"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Effect transition="in" filter="fade">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strips(downLeft)">
                                      <p:cBhvr>
                                        <p:cTn id="14" dur="1000"/>
                                        <p:tgtEl>
                                          <p:spTgt spid="2048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trips(downRight)">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14: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RIÊNG</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76199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7" name="TextBox 26"/>
          <p:cNvSpPr txBox="1"/>
          <p:nvPr/>
        </p:nvSpPr>
        <p:spPr>
          <a:xfrm>
            <a:off x="1136073" y="1759524"/>
            <a:ext cx="2937163" cy="523220"/>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28" name="TextBox 27"/>
          <p:cNvSpPr txBox="1"/>
          <p:nvPr/>
        </p:nvSpPr>
        <p:spPr>
          <a:xfrm>
            <a:off x="4100946" y="1468579"/>
            <a:ext cx="1759528"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4281056" y="2078175"/>
            <a:ext cx="1274617"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t</a:t>
            </a:r>
            <a:r>
              <a:rPr lang="en-US" sz="2800" dirty="0" err="1" smtClean="0">
                <a:solidFill>
                  <a:srgbClr val="0000FF"/>
                </a:solidFill>
                <a:latin typeface="Times New Roman" pitchFamily="18" charset="0"/>
                <a:cs typeface="Times New Roman" pitchFamily="18" charset="0"/>
              </a:rPr>
              <a: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endParaRPr lang="en-US" sz="2800" dirty="0">
              <a:solidFill>
                <a:srgbClr val="0000FF"/>
              </a:solidFill>
              <a:latin typeface="Times New Roman" pitchFamily="18" charset="0"/>
              <a:cs typeface="Times New Roman" pitchFamily="18" charset="0"/>
            </a:endParaRPr>
          </a:p>
        </p:txBody>
      </p:sp>
      <p:cxnSp>
        <p:nvCxnSpPr>
          <p:cNvPr id="31" name="Straight Connector 30"/>
          <p:cNvCxnSpPr>
            <a:stCxn id="27" idx="3"/>
          </p:cNvCxnSpPr>
          <p:nvPr/>
        </p:nvCxnSpPr>
        <p:spPr>
          <a:xfrm>
            <a:off x="4073236" y="2021134"/>
            <a:ext cx="1648691" cy="163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426037" y="1620981"/>
            <a:ext cx="1108365" cy="870858"/>
          </a:xfrm>
          <a:prstGeom prst="rect">
            <a:avLst/>
          </a:prstGeom>
          <a:noFill/>
        </p:spPr>
      </p:pic>
      <p:sp>
        <p:nvSpPr>
          <p:cNvPr id="35" name="Left-Right Arrow 34"/>
          <p:cNvSpPr/>
          <p:nvPr/>
        </p:nvSpPr>
        <p:spPr>
          <a:xfrm>
            <a:off x="6220691" y="1870364"/>
            <a:ext cx="817418" cy="290945"/>
          </a:xfrm>
          <a:prstGeom prst="lef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12618" y="2618502"/>
            <a:ext cx="3172691"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D: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7" name="TextBox 36"/>
          <p:cNvSpPr txBox="1"/>
          <p:nvPr/>
        </p:nvSpPr>
        <p:spPr>
          <a:xfrm>
            <a:off x="3754578" y="2618501"/>
            <a:ext cx="3560619"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m: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8" name="TextBox 37"/>
          <p:cNvSpPr txBox="1"/>
          <p:nvPr/>
        </p:nvSpPr>
        <p:spPr>
          <a:xfrm>
            <a:off x="7273633" y="2618503"/>
            <a:ext cx="300644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V: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39" name="TextBox 38"/>
          <p:cNvSpPr txBox="1"/>
          <p:nvPr/>
        </p:nvSpPr>
        <p:spPr>
          <a:xfrm>
            <a:off x="0" y="310341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kg/</a:t>
            </a:r>
            <a:r>
              <a:rPr lang="en-US" sz="2800" dirty="0" err="1" smtClean="0">
                <a:solidFill>
                  <a:srgbClr val="0000FF"/>
                </a:solidFill>
                <a:latin typeface="Times New Roman" pitchFamily="18" charset="0"/>
                <a:cs typeface="Times New Roman" pitchFamily="18" charset="0"/>
              </a:rPr>
              <a:t>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g/</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g/ml</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0" y="362460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404552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lỏng</a:t>
            </a:r>
            <a:endParaRPr lang="en-US" sz="2800" b="1" dirty="0">
              <a:solidFill>
                <a:srgbClr val="0000FF"/>
              </a:solidFill>
              <a:latin typeface="Times New Roman" pitchFamily="18" charset="0"/>
              <a:cs typeface="Times New Roman" pitchFamily="18" charset="0"/>
            </a:endParaRPr>
          </a:p>
        </p:txBody>
      </p:sp>
      <p:sp>
        <p:nvSpPr>
          <p:cNvPr id="41" name="TextBox 40"/>
          <p:cNvSpPr txBox="1"/>
          <p:nvPr/>
        </p:nvSpPr>
        <p:spPr>
          <a:xfrm>
            <a:off x="0" y="44888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Xác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riêng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hộp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chữ</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nhật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Effect transition="in" filter="fade">
                                      <p:cBhvr>
                                        <p:cTn id="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2995</TotalTime>
  <Words>773</Words>
  <PresentationFormat>Custom</PresentationFormat>
  <Paragraphs>108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2022-07-11T10:05:56Z</dcterms:created>
  <dcterms:modified xsi:type="dcterms:W3CDTF">2023-11-19T22:53:11Z</dcterms:modified>
</cp:coreProperties>
</file>