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wdp" ContentType="image/vnd.ms-photo"/>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00" r:id="rId3"/>
    <p:sldId id="351" r:id="rId4"/>
    <p:sldId id="328" r:id="rId5"/>
    <p:sldId id="353" r:id="rId6"/>
    <p:sldId id="396" r:id="rId7"/>
    <p:sldId id="399" r:id="rId8"/>
    <p:sldId id="401" r:id="rId9"/>
    <p:sldId id="402" r:id="rId10"/>
    <p:sldId id="423" r:id="rId11"/>
    <p:sldId id="424" r:id="rId12"/>
    <p:sldId id="425" r:id="rId13"/>
    <p:sldId id="426" r:id="rId14"/>
    <p:sldId id="403" r:id="rId15"/>
    <p:sldId id="404" r:id="rId16"/>
    <p:sldId id="405" r:id="rId17"/>
    <p:sldId id="406" r:id="rId18"/>
    <p:sldId id="407" r:id="rId19"/>
    <p:sldId id="391" r:id="rId20"/>
    <p:sldId id="340" r:id="rId21"/>
    <p:sldId id="31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00CC00"/>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849" autoAdjust="0"/>
  </p:normalViewPr>
  <p:slideViewPr>
    <p:cSldViewPr>
      <p:cViewPr>
        <p:scale>
          <a:sx n="75" d="100"/>
          <a:sy n="75" d="100"/>
        </p:scale>
        <p:origin x="-1626" y="-786"/>
      </p:cViewPr>
      <p:guideLst>
        <p:guide orient="horz" pos="1584"/>
        <p:guide pos="286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592" y="780"/>
      </p:cViewPr>
      <p:guideLst>
        <p:guide orient="horz" pos="2817"/>
        <p:guide pos="214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C12FCE-2274-483B-A722-0D11E37C17E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FDBE3C-7FF7-44CE-8611-1B757FD57DAF}" type="slidenum">
              <a:rPr lang="vi-VN" smtClean="0"/>
            </a:fld>
            <a:endParaRPr lang="vi-V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7706773" cy="5143500"/>
          </a:xfrm>
          <a:prstGeom prst="rect">
            <a:avLst/>
          </a:prstGeom>
        </p:spPr>
      </p:pic>
      <p:sp>
        <p:nvSpPr>
          <p:cNvPr id="12" name="Rectangle 11"/>
          <p:cNvSpPr/>
          <p:nvPr userDrawn="1"/>
        </p:nvSpPr>
        <p:spPr>
          <a:xfrm>
            <a:off x="2" y="-1"/>
            <a:ext cx="8265695" cy="51435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E29967A-7568-4B43-ADFF-F109EFF199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E29967A-7568-4B43-ADFF-F109EFF199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slide" Target="slide6.xml"/><Relationship Id="rId7" Type="http://schemas.microsoft.com/office/2007/relationships/hdphoto" Target="../media/image16.wdp"/><Relationship Id="rId6" Type="http://schemas.openxmlformats.org/officeDocument/2006/relationships/image" Target="../media/image15.png"/><Relationship Id="rId5" Type="http://schemas.openxmlformats.org/officeDocument/2006/relationships/slide" Target="slide4.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slide" Target="slide5.xml"/><Relationship Id="rId17" Type="http://schemas.openxmlformats.org/officeDocument/2006/relationships/slideLayout" Target="../slideLayouts/slideLayout2.xml"/><Relationship Id="rId16" Type="http://schemas.microsoft.com/office/2007/relationships/hdphoto" Target="../media/image23.wdp"/><Relationship Id="rId15" Type="http://schemas.openxmlformats.org/officeDocument/2006/relationships/image" Target="../media/image22.png"/><Relationship Id="rId14" Type="http://schemas.openxmlformats.org/officeDocument/2006/relationships/image" Target="../media/image21.png"/><Relationship Id="rId13" Type="http://schemas.microsoft.com/office/2007/relationships/hdphoto" Target="../media/image20.wdp"/><Relationship Id="rId12" Type="http://schemas.openxmlformats.org/officeDocument/2006/relationships/image" Target="../media/image19.png"/><Relationship Id="rId11" Type="http://schemas.openxmlformats.org/officeDocument/2006/relationships/slide" Target="slide7.xml"/><Relationship Id="rId10" Type="http://schemas.microsoft.com/office/2007/relationships/hdphoto" Target="../media/image18.wdp"/><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9" Type="http://schemas.openxmlformats.org/officeDocument/2006/relationships/image" Target="../media/image27.png"/><Relationship Id="rId8" Type="http://schemas.microsoft.com/office/2007/relationships/hdphoto" Target="../media/image16.wdp"/><Relationship Id="rId7" Type="http://schemas.openxmlformats.org/officeDocument/2006/relationships/image" Target="../media/image15.png"/><Relationship Id="rId6" Type="http://schemas.openxmlformats.org/officeDocument/2006/relationships/slide" Target="slide15.xml"/><Relationship Id="rId5" Type="http://schemas.microsoft.com/office/2007/relationships/hdphoto" Target="../media/image26.wdp"/><Relationship Id="rId4" Type="http://schemas.openxmlformats.org/officeDocument/2006/relationships/image" Target="../media/image25.png"/><Relationship Id="rId3" Type="http://schemas.openxmlformats.org/officeDocument/2006/relationships/slide" Target="slide17.xml"/><Relationship Id="rId2" Type="http://schemas.openxmlformats.org/officeDocument/2006/relationships/image" Target="../media/image24.png"/><Relationship Id="rId15" Type="http://schemas.openxmlformats.org/officeDocument/2006/relationships/slideLayout" Target="../slideLayouts/slideLayout1.xml"/><Relationship Id="rId14" Type="http://schemas.openxmlformats.org/officeDocument/2006/relationships/image" Target="../media/image21.png"/><Relationship Id="rId13" Type="http://schemas.openxmlformats.org/officeDocument/2006/relationships/image" Target="../media/image29.png"/><Relationship Id="rId12" Type="http://schemas.microsoft.com/office/2007/relationships/media" Target="../media/media1.mp3"/><Relationship Id="rId11" Type="http://schemas.openxmlformats.org/officeDocument/2006/relationships/audio" Target="../media/media1.mp3"/><Relationship Id="rId10" Type="http://schemas.microsoft.com/office/2007/relationships/hdphoto" Target="../media/image28.wdp"/><Relationship Id="rId1" Type="http://schemas.openxmlformats.org/officeDocument/2006/relationships/slide" Target="slide1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audio" Target="../media/audio1.wav"/><Relationship Id="rId6" Type="http://schemas.microsoft.com/office/2007/relationships/hdphoto" Target="../media/image33.wdp"/><Relationship Id="rId5" Type="http://schemas.openxmlformats.org/officeDocument/2006/relationships/image" Target="../media/image32.png"/><Relationship Id="rId4" Type="http://schemas.openxmlformats.org/officeDocument/2006/relationships/slide" Target="slide4.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audio" Target="../media/audio3.wav"/><Relationship Id="rId6" Type="http://schemas.microsoft.com/office/2007/relationships/hdphoto" Target="../media/image35.wdp"/><Relationship Id="rId5" Type="http://schemas.openxmlformats.org/officeDocument/2006/relationships/image" Target="../media/image34.png"/><Relationship Id="rId4" Type="http://schemas.openxmlformats.org/officeDocument/2006/relationships/slide" Target="slide6.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audio" Target="../media/audio3.wav"/><Relationship Id="rId6" Type="http://schemas.microsoft.com/office/2007/relationships/hdphoto" Target="../media/image37.wdp"/><Relationship Id="rId5" Type="http://schemas.openxmlformats.org/officeDocument/2006/relationships/image" Target="../media/image36.png"/><Relationship Id="rId4" Type="http://schemas.openxmlformats.org/officeDocument/2006/relationships/slide" Target="slide5.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4.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611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Program Files\Microsoft Office\MEDIA\CAGCAT10\j028575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147" y="1028700"/>
            <a:ext cx="1358881" cy="11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4"/>
          <p:cNvSpPr>
            <a:spLocks noChangeArrowheads="1" noChangeShapeType="1" noTextEdit="1"/>
          </p:cNvSpPr>
          <p:nvPr/>
        </p:nvSpPr>
        <p:spPr bwMode="auto">
          <a:xfrm>
            <a:off x="2300288" y="371475"/>
            <a:ext cx="4800600" cy="4343400"/>
          </a:xfrm>
          <a:prstGeom prst="rect">
            <a:avLst/>
          </a:prstGeom>
        </p:spPr>
        <p:txBody>
          <a:bodyPr spcFirstLastPara="1" wrap="none" fromWordArt="1">
            <a:prstTxWarp prst="textArchUp">
              <a:avLst>
                <a:gd name="adj" fmla="val 10478549"/>
              </a:avLst>
            </a:prstTxWarp>
          </a:bodyPr>
          <a:lstStyle/>
          <a:p>
            <a:pPr algn="ctr"/>
            <a:r>
              <a:rPr lang="vi-VN" sz="2700" kern="10" dirty="0">
                <a:ln w="9525">
                  <a:solidFill>
                    <a:srgbClr val="0000FF"/>
                  </a:solidFill>
                  <a:round/>
                </a:ln>
                <a:solidFill>
                  <a:srgbClr val="FF0000"/>
                </a:solidFill>
                <a:latin typeface="Times New Roman" panose="02020603050405020304"/>
                <a:cs typeface="Times New Roman" panose="02020603050405020304"/>
              </a:rPr>
              <a:t>Chào mừng các con đến với </a:t>
            </a:r>
            <a:endParaRPr lang="en-US" sz="2700" kern="10" dirty="0">
              <a:ln w="9525">
                <a:solidFill>
                  <a:srgbClr val="0000FF"/>
                </a:solidFill>
                <a:round/>
              </a:ln>
              <a:solidFill>
                <a:srgbClr val="FF0000"/>
              </a:solidFill>
              <a:latin typeface="Times New Roman" panose="02020603050405020304"/>
              <a:cs typeface="Times New Roman" panose="02020603050405020304"/>
            </a:endParaRPr>
          </a:p>
        </p:txBody>
      </p:sp>
      <p:sp>
        <p:nvSpPr>
          <p:cNvPr id="5" name="TextBox 4"/>
          <p:cNvSpPr txBox="1"/>
          <p:nvPr/>
        </p:nvSpPr>
        <p:spPr>
          <a:xfrm>
            <a:off x="2571750" y="2800350"/>
            <a:ext cx="3886200" cy="506730"/>
          </a:xfrm>
          <a:prstGeom prst="rect">
            <a:avLst/>
          </a:prstGeom>
          <a:noFill/>
        </p:spPr>
        <p:txBody>
          <a:bodyPr wrap="square" rtlCol="0">
            <a:spAutoFit/>
          </a:bodyPr>
          <a:lstStyle/>
          <a:p>
            <a:pPr algn="ctr"/>
            <a:r>
              <a:rPr lang="en-US" sz="2700" b="1" dirty="0" smtClean="0">
                <a:solidFill>
                  <a:srgbClr val="FF0000"/>
                </a:solidFill>
              </a:rPr>
              <a:t>MÔN TIN HỌC LỚP 4</a:t>
            </a:r>
            <a:endParaRPr lang="en-US" sz="27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02565" y="790575"/>
            <a:ext cx="8627745" cy="46037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1: </a:t>
            </a:r>
            <a:r>
              <a:rPr lang="en-US" sz="2400">
                <a:latin typeface="Times New Roman" panose="02020603050405020304" pitchFamily="18" charset="0"/>
                <a:cs typeface="Calibri" panose="020F0502020204030204" charset="0"/>
              </a:rPr>
              <a:t>Đưa con trỏ đến vị trí cần chèn ảnh</a:t>
            </a:r>
            <a:endParaRPr lang="en-US" sz="2400">
              <a:latin typeface="Times New Roman" panose="02020603050405020304" pitchFamily="18" charset="0"/>
              <a:cs typeface="Calibri" panose="020F0502020204030204" charset="0"/>
            </a:endParaRPr>
          </a:p>
        </p:txBody>
      </p:sp>
      <p:sp>
        <p:nvSpPr>
          <p:cNvPr id="3" name="Text Box 2"/>
          <p:cNvSpPr txBox="1"/>
          <p:nvPr/>
        </p:nvSpPr>
        <p:spPr>
          <a:xfrm>
            <a:off x="219075" y="2409825"/>
            <a:ext cx="5148580" cy="1568450"/>
          </a:xfrm>
          <a:prstGeom prst="rect">
            <a:avLst/>
          </a:prstGeom>
          <a:noFill/>
        </p:spPr>
        <p:txBody>
          <a:bodyPr wrap="square" rtlCol="0" anchor="t">
            <a:spAutoFit/>
          </a:bodyPr>
          <a:p>
            <a:r>
              <a:rPr lang="en-US" sz="2400">
                <a:latin typeface="Times New Roman" panose="02020603050405020304" pitchFamily="18" charset="0"/>
                <a:cs typeface="Calibri" panose="020F0502020204030204" charset="0"/>
                <a:sym typeface="+mn-ea"/>
              </a:rPr>
              <a:t>+ Bước 3: Trong hộp thoại, em gõ tên chủ đề của ảnh cần tìm, rồi nhấn </a:t>
            </a:r>
            <a:r>
              <a:rPr lang="en-US" sz="2400" b="1">
                <a:latin typeface="Times New Roman" panose="02020603050405020304" pitchFamily="18" charset="0"/>
                <a:cs typeface="Calibri" panose="020F0502020204030204" charset="0"/>
                <a:sym typeface="+mn-ea"/>
              </a:rPr>
              <a:t>Enter</a:t>
            </a:r>
            <a:r>
              <a:rPr lang="en-US" sz="2400">
                <a:latin typeface="Times New Roman" panose="02020603050405020304" pitchFamily="18" charset="0"/>
                <a:cs typeface="Calibri" panose="020F0502020204030204" charset="0"/>
                <a:sym typeface="+mn-ea"/>
              </a:rPr>
              <a:t>. Khi đó, các ảnh về chủ đề sẽ hiện ra ví dụ gõ “gấu trúc”.</a:t>
            </a:r>
            <a:endParaRPr lang="en-US" sz="2400">
              <a:latin typeface="Times New Roman" panose="02020603050405020304" pitchFamily="18" charset="0"/>
              <a:cs typeface="Calibri" panose="020F0502020204030204" charset="0"/>
              <a:sym typeface="+mn-ea"/>
            </a:endParaRPr>
          </a:p>
        </p:txBody>
      </p:sp>
      <p:sp>
        <p:nvSpPr>
          <p:cNvPr id="7" name="Text Box 6"/>
          <p:cNvSpPr txBox="1"/>
          <p:nvPr/>
        </p:nvSpPr>
        <p:spPr>
          <a:xfrm>
            <a:off x="228600" y="3835400"/>
            <a:ext cx="8257540" cy="82994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4: Em chọn một ảnh rồi chọn lệnh Insert để chèn ảnh vào vị trí con trỏ soạn thảo.</a:t>
            </a:r>
            <a:endParaRPr lang="en-US" sz="2400" b="0">
              <a:latin typeface="Times New Roman" panose="02020603050405020304" pitchFamily="18" charset="0"/>
              <a:cs typeface="Calibri" panose="020F0502020204030204" charset="0"/>
            </a:endParaRPr>
          </a:p>
        </p:txBody>
      </p:sp>
      <p:sp>
        <p:nvSpPr>
          <p:cNvPr id="8" name="Text Box 7"/>
          <p:cNvSpPr txBox="1"/>
          <p:nvPr/>
        </p:nvSpPr>
        <p:spPr>
          <a:xfrm>
            <a:off x="219075" y="1250950"/>
            <a:ext cx="4873625" cy="1198880"/>
          </a:xfrm>
          <a:prstGeom prst="rect">
            <a:avLst/>
          </a:prstGeom>
          <a:noFill/>
        </p:spPr>
        <p:txBody>
          <a:bodyPr wrap="square" rtlCol="0" anchor="t">
            <a:spAutoFit/>
          </a:bodyPr>
          <a:p>
            <a:pPr indent="0"/>
            <a:r>
              <a:rPr lang="en-US" sz="2400">
                <a:latin typeface="Times New Roman" panose="02020603050405020304" pitchFamily="18" charset="0"/>
                <a:cs typeface="Calibri" panose="020F0502020204030204" charset="0"/>
                <a:sym typeface="+mn-ea"/>
              </a:rPr>
              <a:t>+ Bước 2: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Trong nhóm lệnh </a:t>
            </a:r>
            <a:r>
              <a:rPr lang="en-US" sz="2400" b="1">
                <a:latin typeface="Times New Roman" panose="02020603050405020304" pitchFamily="18" charset="0"/>
                <a:cs typeface="Calibri" panose="020F0502020204030204" charset="0"/>
                <a:sym typeface="+mn-ea"/>
              </a:rPr>
              <a:t>Illustrations</a:t>
            </a:r>
            <a:r>
              <a:rPr lang="en-US" sz="2400">
                <a:latin typeface="Times New Roman" panose="02020603050405020304" pitchFamily="18" charset="0"/>
                <a:cs typeface="Calibri" panose="020F0502020204030204" charset="0"/>
                <a:sym typeface="+mn-ea"/>
              </a:rPr>
              <a:t>, chọn lệnh </a:t>
            </a:r>
            <a:r>
              <a:rPr lang="en-US" sz="2400" b="1">
                <a:latin typeface="Times New Roman" panose="02020603050405020304" pitchFamily="18" charset="0"/>
                <a:cs typeface="Calibri" panose="020F0502020204030204" charset="0"/>
                <a:sym typeface="+mn-ea"/>
              </a:rPr>
              <a:t>Online Pictures </a:t>
            </a:r>
            <a:r>
              <a:rPr lang="en-US" sz="2400">
                <a:latin typeface="Times New Roman" panose="02020603050405020304" pitchFamily="18" charset="0"/>
                <a:cs typeface="Calibri" panose="020F0502020204030204" charset="0"/>
                <a:sym typeface="+mn-ea"/>
              </a:rPr>
              <a:t>để mở hộp thoại:</a:t>
            </a:r>
            <a:endParaRPr lang="en-US" sz="2400">
              <a:latin typeface="Times New Roman" panose="02020603050405020304" pitchFamily="18" charset="0"/>
              <a:cs typeface="Calibri" panose="020F0502020204030204" charset="0"/>
              <a:sym typeface="+mn-ea"/>
            </a:endParaRPr>
          </a:p>
        </p:txBody>
      </p:sp>
      <p:pic>
        <p:nvPicPr>
          <p:cNvPr id="6" name="Picture 2" descr="C:\Users\PC\AppData\Local\Temp\ksohtml1924\wps5.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5105400" y="1276350"/>
            <a:ext cx="3422015" cy="981075"/>
          </a:xfrm>
          <a:prstGeom prst="rect">
            <a:avLst/>
          </a:prstGeom>
          <a:noFill/>
          <a:ln>
            <a:noFill/>
          </a:ln>
        </p:spPr>
      </p:pic>
      <p:pic>
        <p:nvPicPr>
          <p:cNvPr id="10" name="Picture 1" descr="C:\Users\PC\AppData\Local\Temp\ksohtml1924\wps6.jp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27015" y="2114550"/>
            <a:ext cx="3396615" cy="1743075"/>
          </a:xfrm>
          <a:prstGeom prst="rect">
            <a:avLst/>
          </a:prstGeom>
          <a:noFill/>
          <a:ln>
            <a:noFill/>
          </a:ln>
        </p:spPr>
      </p:pic>
      <p:sp>
        <p:nvSpPr>
          <p:cNvPr id="11" name="Text Box 10"/>
          <p:cNvSpPr txBox="1"/>
          <p:nvPr/>
        </p:nvSpPr>
        <p:spPr>
          <a:xfrm>
            <a:off x="245110" y="4552950"/>
            <a:ext cx="8542655" cy="46037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a:t>
            </a:r>
            <a:r>
              <a:rPr lang="en-US" sz="2400" b="0" i="1">
                <a:latin typeface="Times New Roman" panose="02020603050405020304" pitchFamily="18" charset="0"/>
                <a:cs typeface="Calibri" panose="020F0502020204030204" charset="0"/>
              </a:rPr>
              <a:t> </a:t>
            </a:r>
            <a:r>
              <a:rPr lang="en-US" sz="2400" b="0">
                <a:latin typeface="Times New Roman" panose="02020603050405020304" pitchFamily="18" charset="0"/>
                <a:cs typeface="Calibri" panose="020F0502020204030204" charset="0"/>
              </a:rPr>
              <a:t>Bước 5</a:t>
            </a:r>
            <a:r>
              <a:rPr lang="en-US" sz="2400" b="0" i="1">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Thay đổi kích thước và bố trí ảnh ở vị trí mong muốn</a:t>
            </a:r>
            <a:r>
              <a:rPr lang="en-US" sz="1400" b="0">
                <a:latin typeface="Times New Roman" panose="02020603050405020304" pitchFamily="18" charset="0"/>
                <a:cs typeface="Calibri" panose="020F0502020204030204" charset="0"/>
              </a:rPr>
              <a:t>.</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8" grpId="0"/>
      <p:bldP spid="3"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 Văn bản có ảnh lấy từ Internet</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228600" y="1657350"/>
            <a:ext cx="8551545" cy="645160"/>
          </a:xfrm>
          <a:prstGeom prst="rect">
            <a:avLst/>
          </a:prstGeom>
          <a:noFill/>
          <a:ln w="9525">
            <a:noFill/>
          </a:ln>
        </p:spPr>
        <p:txBody>
          <a:bodyPr wrap="square">
            <a:spAutoFit/>
          </a:bodyPr>
          <a:p>
            <a:pPr indent="0"/>
            <a:endParaRPr lang="en-US" sz="3600"/>
          </a:p>
        </p:txBody>
      </p:sp>
      <p:sp>
        <p:nvSpPr>
          <p:cNvPr id="4" name="Horizontal Scroll 3"/>
          <p:cNvSpPr/>
          <p:nvPr/>
        </p:nvSpPr>
        <p:spPr>
          <a:xfrm>
            <a:off x="914400" y="14668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4000">
                <a:latin typeface="Times New Roman" panose="02020603050405020304" pitchFamily="18" charset="0"/>
                <a:cs typeface="Calibri" panose="020F0502020204030204" charset="0"/>
                <a:sym typeface="+mn-ea"/>
              </a:rPr>
              <a:t> </a:t>
            </a:r>
            <a:r>
              <a:rPr lang="en-US" sz="4000" b="1">
                <a:solidFill>
                  <a:srgbClr val="FF0000"/>
                </a:solidFill>
                <a:latin typeface="Times New Roman" panose="02020603050405020304" pitchFamily="18" charset="0"/>
                <a:cs typeface="Calibri" panose="020F0502020204030204" charset="0"/>
                <a:sym typeface="+mn-ea"/>
              </a:rPr>
              <a:t>Tác dụng của việc thêm ảnh vào trang văn bản?</a:t>
            </a:r>
            <a:endParaRPr lang="en-US" sz="4000" b="1">
              <a:solidFill>
                <a:srgbClr val="FF0000"/>
              </a:solidFill>
              <a:latin typeface="Times New Roman" panose="02020603050405020304" pitchFamily="18" charset="0"/>
              <a:cs typeface="Calibri" panose="020F0502020204030204" charset="0"/>
              <a:sym typeface="+mn-ea"/>
            </a:endParaRPr>
          </a:p>
        </p:txBody>
      </p:sp>
      <p:sp>
        <p:nvSpPr>
          <p:cNvPr id="3" name="Text Box 2"/>
          <p:cNvSpPr txBox="1"/>
          <p:nvPr/>
        </p:nvSpPr>
        <p:spPr>
          <a:xfrm>
            <a:off x="304800" y="1962150"/>
            <a:ext cx="8075930" cy="1076325"/>
          </a:xfrm>
          <a:prstGeom prst="rect">
            <a:avLst/>
          </a:prstGeom>
          <a:noFill/>
          <a:ln w="9525">
            <a:noFill/>
          </a:ln>
        </p:spPr>
        <p:txBody>
          <a:bodyPr wrap="square">
            <a:spAutoFit/>
          </a:bodyPr>
          <a:p>
            <a:pPr marL="457200" indent="-457200">
              <a:buFont typeface="Wingdings" panose="05000000000000000000" charset="0"/>
              <a:buChar char="Ø"/>
            </a:pPr>
            <a:r>
              <a:rPr lang="en-US" sz="3200" b="0">
                <a:solidFill>
                  <a:srgbClr val="0000FF"/>
                </a:solidFill>
                <a:latin typeface="Times New Roman" panose="02020603050405020304" pitchFamily="18" charset="0"/>
                <a:cs typeface="Calibri" panose="020F0502020204030204" charset="0"/>
              </a:rPr>
              <a:t>Thêm ảnh vào trang văn bản giúp bài văn bản của em thêm sinh động và hấp dẫn hơn.</a:t>
            </a:r>
            <a:endParaRPr lang="en-US" sz="3200" b="0">
              <a:solidFill>
                <a:srgbClr val="0000FF"/>
              </a:solidFill>
              <a:latin typeface="Times New Roman" panose="02020603050405020304" pitchFamily="18"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4" grpId="0" bldLvl="0" animBg="1"/>
      <p:bldP spid="4" grpId="1"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Chú ý:</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228600" y="1657350"/>
            <a:ext cx="8551545" cy="645160"/>
          </a:xfrm>
          <a:prstGeom prst="rect">
            <a:avLst/>
          </a:prstGeom>
          <a:noFill/>
          <a:ln w="9525">
            <a:noFill/>
          </a:ln>
        </p:spPr>
        <p:txBody>
          <a:bodyPr wrap="square">
            <a:spAutoFit/>
          </a:bodyPr>
          <a:p>
            <a:pPr indent="0"/>
            <a:endParaRPr lang="en-US" sz="3600"/>
          </a:p>
        </p:txBody>
      </p:sp>
      <p:sp>
        <p:nvSpPr>
          <p:cNvPr id="4" name="Horizontal Scroll 3"/>
          <p:cNvSpPr/>
          <p:nvPr/>
        </p:nvSpPr>
        <p:spPr>
          <a:xfrm>
            <a:off x="914400" y="525145"/>
            <a:ext cx="7513955" cy="439928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4000">
                <a:latin typeface="Times New Roman" panose="02020603050405020304" pitchFamily="18" charset="0"/>
                <a:cs typeface="Calibri" panose="020F0502020204030204" charset="0"/>
                <a:sym typeface="+mn-ea"/>
              </a:rPr>
              <a:t> </a:t>
            </a:r>
            <a:r>
              <a:rPr lang="en-US" sz="3200" b="1">
                <a:solidFill>
                  <a:srgbClr val="FF0000"/>
                </a:solidFill>
                <a:latin typeface="Times New Roman" panose="02020603050405020304" pitchFamily="18" charset="0"/>
                <a:cs typeface="Calibri" panose="020F0502020204030204" charset="0"/>
                <a:sym typeface="+mn-ea"/>
              </a:rPr>
              <a:t>- Ta có thể chèn nhiều hình ảnh vào các vị trí bất kì trong văn bản.</a:t>
            </a:r>
            <a:endParaRPr lang="en-US" sz="3200" b="1">
              <a:solidFill>
                <a:srgbClr val="FF0000"/>
              </a:solidFill>
              <a:latin typeface="Times New Roman" panose="02020603050405020304" pitchFamily="18" charset="0"/>
              <a:cs typeface="Calibri" panose="020F0502020204030204" charset="0"/>
              <a:sym typeface="+mn-ea"/>
            </a:endParaRPr>
          </a:p>
          <a:p>
            <a:pPr algn="ctr"/>
            <a:r>
              <a:rPr lang="en-US" sz="3200" b="1">
                <a:solidFill>
                  <a:srgbClr val="FF0000"/>
                </a:solidFill>
                <a:latin typeface="Times New Roman" panose="02020603050405020304" pitchFamily="18" charset="0"/>
                <a:cs typeface="Calibri" panose="020F0502020204030204" charset="0"/>
                <a:sym typeface="+mn-ea"/>
              </a:rPr>
              <a:t>- Hình ảnh cũng tương tự như kí tự, có thể di chuyển, sao chép, xoá giống như đối với các kí tự trong văn bản.</a:t>
            </a:r>
            <a:endParaRPr lang="en-US" sz="3200" b="1">
              <a:solidFill>
                <a:srgbClr val="FF0000"/>
              </a:solidFill>
              <a:latin typeface="Times New Roman" panose="02020603050405020304" pitchFamily="18" charset="0"/>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370" y="465455"/>
            <a:ext cx="9156065" cy="46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642811" y="1733404"/>
            <a:ext cx="6172200" cy="700405"/>
          </a:xfr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FontTx/>
              <a:buNone/>
              <a:defRPr/>
            </a:pPr>
            <a:r>
              <a:rPr lang="en-US" sz="44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Trò chơi: </a:t>
            </a:r>
            <a:r>
              <a:rPr lang="en-US" sz="4400" b="1" spc="50" dirty="0" err="1">
                <a:ln w="11430"/>
                <a:solidFill>
                  <a:srgbClr val="FF0000"/>
                </a:solidFill>
                <a:effectLst>
                  <a:outerShdw blurRad="76200" dist="50800" dir="5400000" algn="tl" rotWithShape="0">
                    <a:srgbClr val="000000">
                      <a:alpha val="65000"/>
                    </a:srgbClr>
                  </a:outerShdw>
                </a:effectLst>
              </a:rPr>
              <a:t>D</a:t>
            </a:r>
            <a:r>
              <a:rPr lang="en-US" sz="4400" b="1" spc="50" dirty="0" err="1" smtClean="0">
                <a:ln w="11430"/>
                <a:solidFill>
                  <a:srgbClr val="FF0000"/>
                </a:solidFill>
                <a:effectLst>
                  <a:outerShdw blurRad="76200" dist="50800" dir="5400000" algn="tl" rotWithShape="0">
                    <a:srgbClr val="000000">
                      <a:alpha val="65000"/>
                    </a:srgbClr>
                  </a:outerShdw>
                </a:effectLst>
              </a:rPr>
              <a:t>iệt</a:t>
            </a:r>
            <a:r>
              <a:rPr lang="en-US" sz="4400" b="1" spc="50" dirty="0" smtClean="0">
                <a:ln w="11430"/>
                <a:solidFill>
                  <a:srgbClr val="FF0000"/>
                </a:solidFill>
                <a:effectLst>
                  <a:outerShdw blurRad="76200" dist="50800" dir="5400000" algn="tl" rotWithShape="0">
                    <a:srgbClr val="000000">
                      <a:alpha val="65000"/>
                    </a:srgbClr>
                  </a:outerShdw>
                </a:effectLst>
              </a:rPr>
              <a:t> Virus.</a:t>
            </a:r>
            <a:endParaRPr lang="en-US" sz="4400" b="1" spc="50" dirty="0">
              <a:ln w="11430"/>
              <a:solidFill>
                <a:srgbClr val="FF0000"/>
              </a:solidFill>
              <a:effectLst>
                <a:outerShdw blurRad="76200" dist="50800" dir="5400000" algn="tl" rotWithShape="0">
                  <a:srgbClr val="000000">
                    <a:alpha val="65000"/>
                  </a:srgbClr>
                </a:outerShdw>
              </a:effectLst>
            </a:endParaRPr>
          </a:p>
        </p:txBody>
      </p:sp>
      <p:pic>
        <p:nvPicPr>
          <p:cNvPr id="12" name="Picture 11">
            <a:hlinkClick r:id="rId2" action="ppaction://hlinksldjump"/>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798426" y="624843"/>
            <a:ext cx="685800" cy="987553"/>
          </a:xfrm>
          <a:prstGeom prst="rect">
            <a:avLst/>
          </a:prstGeom>
        </p:spPr>
      </p:pic>
      <p:pic>
        <p:nvPicPr>
          <p:cNvPr id="13" name="Picture 12">
            <a:hlinkClick r:id="rId5" action="ppaction://hlinksldjump"/>
          </p:cNvPr>
          <p:cNvPicPr>
            <a:picLocks noChangeAspect="1"/>
          </p:cNvPicPr>
          <p:nvPr/>
        </p:nvPicPr>
        <p:blipFill>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286004" y="528823"/>
            <a:ext cx="1197575" cy="1204684"/>
          </a:xfrm>
          <a:prstGeom prst="rect">
            <a:avLst/>
          </a:prstGeom>
        </p:spPr>
      </p:pic>
      <p:pic>
        <p:nvPicPr>
          <p:cNvPr id="15" name="Picture 1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342" y1="38532" x2="54342" y2="38532"/>
                        <a14:foregroundMark x1="36476" y1="49083" x2="35732" y2="38532"/>
                        <a14:foregroundMark x1="49380" y1="66514" x2="64764" y2="52982"/>
                        <a14:foregroundMark x1="45161" y1="44725" x2="60546" y2="36697"/>
                      </a14:backgroundRemoval>
                    </a14:imgEffect>
                  </a14:imgLayer>
                </a14:imgProps>
              </a:ext>
              <a:ext uri="{28A0092B-C50C-407E-A947-70E740481C1C}">
                <a14:useLocalDpi xmlns:a14="http://schemas.microsoft.com/office/drawing/2010/main" val="0"/>
              </a:ext>
            </a:extLst>
          </a:blip>
          <a:stretch>
            <a:fillRect/>
          </a:stretch>
        </p:blipFill>
        <p:spPr>
          <a:xfrm>
            <a:off x="6857857" y="2267259"/>
            <a:ext cx="604376" cy="805835"/>
          </a:xfrm>
          <a:prstGeom prst="rect">
            <a:avLst/>
          </a:prstGeom>
        </p:spPr>
      </p:pic>
      <p:pic>
        <p:nvPicPr>
          <p:cNvPr id="16" name="Picture 15">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95483" y="743147"/>
            <a:ext cx="604376" cy="805835"/>
          </a:xfrm>
          <a:prstGeom prst="rect">
            <a:avLst/>
          </a:prstGeom>
        </p:spPr>
      </p:pic>
      <p:pic>
        <p:nvPicPr>
          <p:cNvPr id="17" name="图片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3351" y="3181350"/>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8" action="ppaction://hlinksldjump"/>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314451" y="666750"/>
            <a:ext cx="588434" cy="847346"/>
          </a:xfrm>
          <a:prstGeom prst="rect">
            <a:avLst/>
          </a:prstGeom>
        </p:spPr>
      </p:pic>
      <p:pic>
        <p:nvPicPr>
          <p:cNvPr id="18" name="Picture 17">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1211" y="3181351"/>
            <a:ext cx="604376" cy="805835"/>
          </a:xfrm>
          <a:prstGeom prst="rect">
            <a:avLst/>
          </a:prstGeom>
        </p:spPr>
      </p:pic>
      <p:pic>
        <p:nvPicPr>
          <p:cNvPr id="19" name="Picture 18">
            <a:hlinkClick r:id="rId2" action="ppaction://hlinksldjump"/>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2687" y="1612000"/>
            <a:ext cx="685800" cy="987553"/>
          </a:xfrm>
          <a:prstGeom prst="rect">
            <a:avLst/>
          </a:prstGeom>
        </p:spPr>
      </p:pic>
      <p:sp>
        <p:nvSpPr>
          <p:cNvPr id="5" name="TextBox 4"/>
          <p:cNvSpPr txBox="1"/>
          <p:nvPr/>
        </p:nvSpPr>
        <p:spPr>
          <a:xfrm>
            <a:off x="635" y="0"/>
            <a:ext cx="9116060" cy="583565"/>
          </a:xfrm>
          <a:prstGeom prst="rect">
            <a:avLst/>
          </a:prstGeom>
          <a:solidFill>
            <a:schemeClr val="accent6">
              <a:lumMod val="60000"/>
              <a:lumOff val="40000"/>
            </a:schemeClr>
          </a:solidFill>
        </p:spPr>
        <p:txBody>
          <a:bodyPr wrap="square" rtlCol="0">
            <a:spAutoFit/>
          </a:bodyPr>
          <a:p>
            <a:pPr algn="just"/>
            <a:r>
              <a:rPr lang="en-US" sz="3200" b="1" dirty="0" smtClean="0">
                <a:latin typeface="Times New Roman (Headings)"/>
                <a:cs typeface="Times New Roman" panose="02020603050405020304" pitchFamily="18" charset="0"/>
              </a:rPr>
              <a:t>LUYỆN TẬP</a:t>
            </a:r>
            <a:endParaRPr lang="en-US" sz="2400" b="1" dirty="0">
              <a:latin typeface="Times New Roman (Headings)"/>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1" presetClass="exit" presetSubtype="0" fill="hold" nodeType="withEffect">
                                  <p:stCondLst>
                                    <p:cond delay="0"/>
                                  </p:stCondLst>
                                  <p:childTnLst>
                                    <p:anim calcmode="lin" valueType="num">
                                      <p:cBhvr>
                                        <p:cTn id="21" dur="1000"/>
                                        <p:tgtEl>
                                          <p:spTgt spid="12"/>
                                        </p:tgtEl>
                                        <p:attrNameLst>
                                          <p:attrName>ppt_w</p:attrName>
                                        </p:attrNameLst>
                                      </p:cBhvr>
                                      <p:tavLst>
                                        <p:tav tm="0">
                                          <p:val>
                                            <p:strVal val="ppt_w"/>
                                          </p:val>
                                        </p:tav>
                                        <p:tav tm="100000">
                                          <p:val>
                                            <p:fltVal val="0"/>
                                          </p:val>
                                        </p:tav>
                                      </p:tavLst>
                                    </p:anim>
                                    <p:anim calcmode="lin" valueType="num">
                                      <p:cBhvr>
                                        <p:cTn id="22" dur="1000"/>
                                        <p:tgtEl>
                                          <p:spTgt spid="12"/>
                                        </p:tgtEl>
                                        <p:attrNameLst>
                                          <p:attrName>ppt_h</p:attrName>
                                        </p:attrNameLst>
                                      </p:cBhvr>
                                      <p:tavLst>
                                        <p:tav tm="0">
                                          <p:val>
                                            <p:strVal val="ppt_h"/>
                                          </p:val>
                                        </p:tav>
                                        <p:tav tm="100000">
                                          <p:val>
                                            <p:fltVal val="0"/>
                                          </p:val>
                                        </p:tav>
                                      </p:tavLst>
                                    </p:anim>
                                    <p:anim calcmode="lin" valueType="num">
                                      <p:cBhvr>
                                        <p:cTn id="23" dur="1000"/>
                                        <p:tgtEl>
                                          <p:spTgt spid="12"/>
                                        </p:tgtEl>
                                        <p:attrNameLst>
                                          <p:attrName>style.rotation</p:attrName>
                                        </p:attrNameLst>
                                      </p:cBhvr>
                                      <p:tavLst>
                                        <p:tav tm="0">
                                          <p:val>
                                            <p:fltVal val="0"/>
                                          </p:val>
                                        </p:tav>
                                        <p:tav tm="100000">
                                          <p:val>
                                            <p:fltVal val="90"/>
                                          </p:val>
                                        </p:tav>
                                      </p:tavLst>
                                    </p:anim>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 calcmode="lin" valueType="num">
                                      <p:cBhvr>
                                        <p:cTn id="32" dur="1000"/>
                                        <p:tgtEl>
                                          <p:spTgt spid="13"/>
                                        </p:tgtEl>
                                        <p:attrNameLst>
                                          <p:attrName>style.rotation</p:attrName>
                                        </p:attrNameLst>
                                      </p:cBhvr>
                                      <p:tavLst>
                                        <p:tav tm="0">
                                          <p:val>
                                            <p:fltVal val="0"/>
                                          </p:val>
                                        </p:tav>
                                        <p:tav tm="100000">
                                          <p:val>
                                            <p:fltVal val="90"/>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15"/>
                                        </p:tgtEl>
                                        <p:attrNameLst>
                                          <p:attrName>ppt_w</p:attrName>
                                        </p:attrNameLst>
                                      </p:cBhvr>
                                      <p:tavLst>
                                        <p:tav tm="0">
                                          <p:val>
                                            <p:strVal val="ppt_w"/>
                                          </p:val>
                                        </p:tav>
                                        <p:tav tm="100000">
                                          <p:val>
                                            <p:fltVal val="0"/>
                                          </p:val>
                                        </p:tav>
                                      </p:tavLst>
                                    </p:anim>
                                    <p:anim calcmode="lin" valueType="num">
                                      <p:cBhvr>
                                        <p:cTn id="40" dur="1000"/>
                                        <p:tgtEl>
                                          <p:spTgt spid="15"/>
                                        </p:tgtEl>
                                        <p:attrNameLst>
                                          <p:attrName>ppt_h</p:attrName>
                                        </p:attrNameLst>
                                      </p:cBhvr>
                                      <p:tavLst>
                                        <p:tav tm="0">
                                          <p:val>
                                            <p:strVal val="ppt_h"/>
                                          </p:val>
                                        </p:tav>
                                        <p:tav tm="100000">
                                          <p:val>
                                            <p:fltVal val="0"/>
                                          </p:val>
                                        </p:tav>
                                      </p:tavLst>
                                    </p:anim>
                                    <p:anim calcmode="lin" valueType="num">
                                      <p:cBhvr>
                                        <p:cTn id="41" dur="1000"/>
                                        <p:tgtEl>
                                          <p:spTgt spid="15"/>
                                        </p:tgtEl>
                                        <p:attrNameLst>
                                          <p:attrName>style.rotation</p:attrName>
                                        </p:attrNameLst>
                                      </p:cBhvr>
                                      <p:tavLst>
                                        <p:tav tm="0">
                                          <p:val>
                                            <p:fltVal val="0"/>
                                          </p:val>
                                        </p:tav>
                                        <p:tav tm="100000">
                                          <p:val>
                                            <p:fltVal val="90"/>
                                          </p:val>
                                        </p:tav>
                                      </p:tavLst>
                                    </p:anim>
                                    <p:animEffect transition="out" filter="fade">
                                      <p:cBhvr>
                                        <p:cTn id="42" dur="1000"/>
                                        <p:tgtEl>
                                          <p:spTgt spid="15"/>
                                        </p:tgtEl>
                                      </p:cBhvr>
                                    </p:animEffect>
                                    <p:set>
                                      <p:cBhvr>
                                        <p:cTn id="4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clickEffect">
                                  <p:stCondLst>
                                    <p:cond delay="0"/>
                                  </p:stCondLst>
                                  <p:childTnLst>
                                    <p:anim calcmode="lin" valueType="num">
                                      <p:cBhvr>
                                        <p:cTn id="48" dur="1000"/>
                                        <p:tgtEl>
                                          <p:spTgt spid="16"/>
                                        </p:tgtEl>
                                        <p:attrNameLst>
                                          <p:attrName>ppt_w</p:attrName>
                                        </p:attrNameLst>
                                      </p:cBhvr>
                                      <p:tavLst>
                                        <p:tav tm="0">
                                          <p:val>
                                            <p:strVal val="ppt_w"/>
                                          </p:val>
                                        </p:tav>
                                        <p:tav tm="100000">
                                          <p:val>
                                            <p:fltVal val="0"/>
                                          </p:val>
                                        </p:tav>
                                      </p:tavLst>
                                    </p:anim>
                                    <p:anim calcmode="lin" valueType="num">
                                      <p:cBhvr>
                                        <p:cTn id="49" dur="1000"/>
                                        <p:tgtEl>
                                          <p:spTgt spid="16"/>
                                        </p:tgtEl>
                                        <p:attrNameLst>
                                          <p:attrName>ppt_h</p:attrName>
                                        </p:attrNameLst>
                                      </p:cBhvr>
                                      <p:tavLst>
                                        <p:tav tm="0">
                                          <p:val>
                                            <p:strVal val="ppt_h"/>
                                          </p:val>
                                        </p:tav>
                                        <p:tav tm="100000">
                                          <p:val>
                                            <p:fltVal val="0"/>
                                          </p:val>
                                        </p:tav>
                                      </p:tavLst>
                                    </p:anim>
                                    <p:anim calcmode="lin" valueType="num">
                                      <p:cBhvr>
                                        <p:cTn id="50" dur="1000"/>
                                        <p:tgtEl>
                                          <p:spTgt spid="16"/>
                                        </p:tgtEl>
                                        <p:attrNameLst>
                                          <p:attrName>style.rotation</p:attrName>
                                        </p:attrNameLst>
                                      </p:cBhvr>
                                      <p:tavLst>
                                        <p:tav tm="0">
                                          <p:val>
                                            <p:fltVal val="0"/>
                                          </p:val>
                                        </p:tav>
                                        <p:tav tm="100000">
                                          <p:val>
                                            <p:fltVal val="90"/>
                                          </p:val>
                                        </p:tav>
                                      </p:tavLst>
                                    </p:anim>
                                    <p:animEffect transition="out" filter="fade">
                                      <p:cBhvr>
                                        <p:cTn id="51" dur="1000"/>
                                        <p:tgtEl>
                                          <p:spTgt spid="16"/>
                                        </p:tgtEl>
                                      </p:cBhvr>
                                    </p:animEffect>
                                    <p:set>
                                      <p:cBhvr>
                                        <p:cTn id="5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11"/>
                                        </p:tgtEl>
                                        <p:attrNameLst>
                                          <p:attrName>ppt_w</p:attrName>
                                        </p:attrNameLst>
                                      </p:cBhvr>
                                      <p:tavLst>
                                        <p:tav tm="0">
                                          <p:val>
                                            <p:strVal val="ppt_w"/>
                                          </p:val>
                                        </p:tav>
                                        <p:tav tm="100000">
                                          <p:val>
                                            <p:fltVal val="0"/>
                                          </p:val>
                                        </p:tav>
                                      </p:tavLst>
                                    </p:anim>
                                    <p:anim calcmode="lin" valueType="num">
                                      <p:cBhvr>
                                        <p:cTn id="58" dur="1000"/>
                                        <p:tgtEl>
                                          <p:spTgt spid="11"/>
                                        </p:tgtEl>
                                        <p:attrNameLst>
                                          <p:attrName>ppt_h</p:attrName>
                                        </p:attrNameLst>
                                      </p:cBhvr>
                                      <p:tavLst>
                                        <p:tav tm="0">
                                          <p:val>
                                            <p:strVal val="ppt_h"/>
                                          </p:val>
                                        </p:tav>
                                        <p:tav tm="100000">
                                          <p:val>
                                            <p:fltVal val="0"/>
                                          </p:val>
                                        </p:tav>
                                      </p:tavLst>
                                    </p:anim>
                                    <p:anim calcmode="lin" valueType="num">
                                      <p:cBhvr>
                                        <p:cTn id="59" dur="1000"/>
                                        <p:tgtEl>
                                          <p:spTgt spid="11"/>
                                        </p:tgtEl>
                                        <p:attrNameLst>
                                          <p:attrName>style.rotation</p:attrName>
                                        </p:attrNameLst>
                                      </p:cBhvr>
                                      <p:tavLst>
                                        <p:tav tm="0">
                                          <p:val>
                                            <p:fltVal val="0"/>
                                          </p:val>
                                        </p:tav>
                                        <p:tav tm="100000">
                                          <p:val>
                                            <p:fltVal val="90"/>
                                          </p:val>
                                        </p:tav>
                                      </p:tavLst>
                                    </p:anim>
                                    <p:animEffect transition="out" filter="fade">
                                      <p:cBhvr>
                                        <p:cTn id="60" dur="1000"/>
                                        <p:tgtEl>
                                          <p:spTgt spid="11"/>
                                        </p:tgtEl>
                                      </p:cBhvr>
                                    </p:animEffect>
                                    <p:set>
                                      <p:cBhvr>
                                        <p:cTn id="6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18"/>
                                        </p:tgtEl>
                                        <p:attrNameLst>
                                          <p:attrName>ppt_w</p:attrName>
                                        </p:attrNameLst>
                                      </p:cBhvr>
                                      <p:tavLst>
                                        <p:tav tm="0">
                                          <p:val>
                                            <p:strVal val="ppt_w"/>
                                          </p:val>
                                        </p:tav>
                                        <p:tav tm="100000">
                                          <p:val>
                                            <p:fltVal val="0"/>
                                          </p:val>
                                        </p:tav>
                                      </p:tavLst>
                                    </p:anim>
                                    <p:anim calcmode="lin" valueType="num">
                                      <p:cBhvr>
                                        <p:cTn id="67" dur="1000"/>
                                        <p:tgtEl>
                                          <p:spTgt spid="18"/>
                                        </p:tgtEl>
                                        <p:attrNameLst>
                                          <p:attrName>ppt_h</p:attrName>
                                        </p:attrNameLst>
                                      </p:cBhvr>
                                      <p:tavLst>
                                        <p:tav tm="0">
                                          <p:val>
                                            <p:strVal val="ppt_h"/>
                                          </p:val>
                                        </p:tav>
                                        <p:tav tm="100000">
                                          <p:val>
                                            <p:fltVal val="0"/>
                                          </p:val>
                                        </p:tav>
                                      </p:tavLst>
                                    </p:anim>
                                    <p:anim calcmode="lin" valueType="num">
                                      <p:cBhvr>
                                        <p:cTn id="68" dur="1000"/>
                                        <p:tgtEl>
                                          <p:spTgt spid="18"/>
                                        </p:tgtEl>
                                        <p:attrNameLst>
                                          <p:attrName>style.rotation</p:attrName>
                                        </p:attrNameLst>
                                      </p:cBhvr>
                                      <p:tavLst>
                                        <p:tav tm="0">
                                          <p:val>
                                            <p:fltVal val="0"/>
                                          </p:val>
                                        </p:tav>
                                        <p:tav tm="100000">
                                          <p:val>
                                            <p:fltVal val="90"/>
                                          </p:val>
                                        </p:tav>
                                      </p:tavLst>
                                    </p:anim>
                                    <p:animEffect transition="out" filter="fade">
                                      <p:cBhvr>
                                        <p:cTn id="69" dur="1000"/>
                                        <p:tgtEl>
                                          <p:spTgt spid="18"/>
                                        </p:tgtEl>
                                      </p:cBhvr>
                                    </p:animEffect>
                                    <p:set>
                                      <p:cBhvr>
                                        <p:cTn id="7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nodeType="withEffect">
                                  <p:stCondLst>
                                    <p:cond delay="0"/>
                                  </p:stCondLst>
                                  <p:childTnLst>
                                    <p:anim calcmode="lin" valueType="num">
                                      <p:cBhvr>
                                        <p:cTn id="75" dur="1000"/>
                                        <p:tgtEl>
                                          <p:spTgt spid="19"/>
                                        </p:tgtEl>
                                        <p:attrNameLst>
                                          <p:attrName>ppt_w</p:attrName>
                                        </p:attrNameLst>
                                      </p:cBhvr>
                                      <p:tavLst>
                                        <p:tav tm="0">
                                          <p:val>
                                            <p:strVal val="ppt_w"/>
                                          </p:val>
                                        </p:tav>
                                        <p:tav tm="100000">
                                          <p:val>
                                            <p:fltVal val="0"/>
                                          </p:val>
                                        </p:tav>
                                      </p:tavLst>
                                    </p:anim>
                                    <p:anim calcmode="lin" valueType="num">
                                      <p:cBhvr>
                                        <p:cTn id="76" dur="1000"/>
                                        <p:tgtEl>
                                          <p:spTgt spid="19"/>
                                        </p:tgtEl>
                                        <p:attrNameLst>
                                          <p:attrName>ppt_h</p:attrName>
                                        </p:attrNameLst>
                                      </p:cBhvr>
                                      <p:tavLst>
                                        <p:tav tm="0">
                                          <p:val>
                                            <p:strVal val="ppt_h"/>
                                          </p:val>
                                        </p:tav>
                                        <p:tav tm="100000">
                                          <p:val>
                                            <p:fltVal val="0"/>
                                          </p:val>
                                        </p:tav>
                                      </p:tavLst>
                                    </p:anim>
                                    <p:anim calcmode="lin" valueType="num">
                                      <p:cBhvr>
                                        <p:cTn id="77" dur="1000"/>
                                        <p:tgtEl>
                                          <p:spTgt spid="19"/>
                                        </p:tgtEl>
                                        <p:attrNameLst>
                                          <p:attrName>style.rotation</p:attrName>
                                        </p:attrNameLst>
                                      </p:cBhvr>
                                      <p:tavLst>
                                        <p:tav tm="0">
                                          <p:val>
                                            <p:fltVal val="0"/>
                                          </p:val>
                                        </p:tav>
                                        <p:tav tm="100000">
                                          <p:val>
                                            <p:fltVal val="90"/>
                                          </p:val>
                                        </p:tav>
                                      </p:tavLst>
                                    </p:anim>
                                    <p:animEffect transition="out" filter="fade">
                                      <p:cBhvr>
                                        <p:cTn id="78" dur="1000"/>
                                        <p:tgtEl>
                                          <p:spTgt spid="19"/>
                                        </p:tgtEl>
                                      </p:cBhvr>
                                    </p:animEffect>
                                    <p:set>
                                      <p:cBhvr>
                                        <p:cTn id="7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
            <a:ext cx="9144000" cy="51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36258" y="189861"/>
            <a:ext cx="993193" cy="1430198"/>
          </a:xfrm>
          <a:prstGeom prst="rect">
            <a:avLst/>
          </a:prstGeom>
        </p:spPr>
      </p:pic>
      <p:pic>
        <p:nvPicPr>
          <p:cNvPr id="8" name="Picture 7">
            <a:hlinkClick r:id="rId6" action="ppaction://hlinksldjump"/>
          </p:cNvPr>
          <p:cNvPicPr>
            <a:picLocks noChangeAspect="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4426" y="642057"/>
            <a:ext cx="1405712" cy="1713798"/>
          </a:xfrm>
          <a:prstGeom prst="rect">
            <a:avLst/>
          </a:prstGeom>
        </p:spPr>
      </p:pic>
      <p:pic>
        <p:nvPicPr>
          <p:cNvPr id="9" name="Picture 8">
            <a:hlinkClick r:id="rId1"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4199365" y="1209152"/>
            <a:ext cx="973870" cy="1402373"/>
          </a:xfrm>
          <a:prstGeom prst="rect">
            <a:avLst/>
          </a:prstGeom>
        </p:spPr>
      </p:pic>
      <p:pic>
        <p:nvPicPr>
          <p:cNvPr id="16" name="Stranger_Danger.mp3">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3"/>
          <a:stretch>
            <a:fillRect/>
          </a:stretch>
        </p:blipFill>
        <p:spPr>
          <a:xfrm>
            <a:off x="2057400" y="3714750"/>
            <a:ext cx="457200" cy="609600"/>
          </a:xfrm>
          <a:prstGeom prst="rect">
            <a:avLst/>
          </a:prstGeom>
        </p:spPr>
      </p:pic>
      <p:sp>
        <p:nvSpPr>
          <p:cNvPr id="20" name="Rounded Rectangle 19"/>
          <p:cNvSpPr/>
          <p:nvPr/>
        </p:nvSpPr>
        <p:spPr>
          <a:xfrm>
            <a:off x="2900473" y="508922"/>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2</a:t>
            </a:r>
            <a:endParaRPr lang="en-US" sz="1350" dirty="0">
              <a:solidFill>
                <a:schemeClr val="tx1"/>
              </a:solidFill>
            </a:endParaRPr>
          </a:p>
        </p:txBody>
      </p:sp>
      <p:sp>
        <p:nvSpPr>
          <p:cNvPr id="21" name="Rounded Rectangle 20"/>
          <p:cNvSpPr/>
          <p:nvPr/>
        </p:nvSpPr>
        <p:spPr>
          <a:xfrm>
            <a:off x="6633948" y="1498957"/>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smtClean="0">
                <a:solidFill>
                  <a:schemeClr val="tx1"/>
                </a:solidFill>
              </a:rPr>
              <a:t>3</a:t>
            </a:r>
            <a:endParaRPr lang="en-US" sz="1350" dirty="0">
              <a:solidFill>
                <a:schemeClr val="tx1"/>
              </a:solidFill>
            </a:endParaRPr>
          </a:p>
        </p:txBody>
      </p:sp>
      <p:sp>
        <p:nvSpPr>
          <p:cNvPr id="22" name="Rounded Rectangle 21"/>
          <p:cNvSpPr/>
          <p:nvPr/>
        </p:nvSpPr>
        <p:spPr>
          <a:xfrm>
            <a:off x="4543424" y="2515778"/>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1</a:t>
            </a:r>
            <a:endParaRPr lang="en-US" sz="1350" dirty="0">
              <a:solidFill>
                <a:schemeClr val="tx1"/>
              </a:solidFill>
            </a:endParaRPr>
          </a:p>
        </p:txBody>
      </p:sp>
      <p:sp>
        <p:nvSpPr>
          <p:cNvPr id="18" name="Notched Right Arrow 17"/>
          <p:cNvSpPr/>
          <p:nvPr/>
        </p:nvSpPr>
        <p:spPr>
          <a:xfrm>
            <a:off x="7323809" y="4787901"/>
            <a:ext cx="628650" cy="42272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pic>
        <p:nvPicPr>
          <p:cNvPr id="11" name="图片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17951" y="3473678"/>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8"/>
                                        </p:tgtEl>
                                        <p:attrNameLst>
                                          <p:attrName>ppt_w</p:attrName>
                                        </p:attrNameLst>
                                      </p:cBhvr>
                                      <p:tavLst>
                                        <p:tav tm="0">
                                          <p:val>
                                            <p:strVal val="ppt_w"/>
                                          </p:val>
                                        </p:tav>
                                        <p:tav tm="100000">
                                          <p:val>
                                            <p:fltVal val="0"/>
                                          </p:val>
                                        </p:tav>
                                      </p:tavLst>
                                    </p:anim>
                                    <p:anim calcmode="lin" valueType="num">
                                      <p:cBhvr>
                                        <p:cTn id="30" dur="1000"/>
                                        <p:tgtEl>
                                          <p:spTgt spid="8"/>
                                        </p:tgtEl>
                                        <p:attrNameLst>
                                          <p:attrName>ppt_h</p:attrName>
                                        </p:attrNameLst>
                                      </p:cBhvr>
                                      <p:tavLst>
                                        <p:tav tm="0">
                                          <p:val>
                                            <p:strVal val="ppt_h"/>
                                          </p:val>
                                        </p:tav>
                                        <p:tav tm="100000">
                                          <p:val>
                                            <p:fltVal val="0"/>
                                          </p:val>
                                        </p:tav>
                                      </p:tavLst>
                                    </p:anim>
                                    <p:anim calcmode="lin" valueType="num">
                                      <p:cBhvr>
                                        <p:cTn id="31" dur="1000"/>
                                        <p:tgtEl>
                                          <p:spTgt spid="8"/>
                                        </p:tgtEl>
                                        <p:attrNameLst>
                                          <p:attrName>style.rotation</p:attrName>
                                        </p:attrNameLst>
                                      </p:cBhvr>
                                      <p:tavLst>
                                        <p:tav tm="0">
                                          <p:val>
                                            <p:fltVal val="0"/>
                                          </p:val>
                                        </p:tav>
                                        <p:tav tm="100000">
                                          <p:val>
                                            <p:fltVal val="90"/>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9"/>
                                        </p:tgtEl>
                                        <p:attrNameLst>
                                          <p:attrName>ppt_w</p:attrName>
                                        </p:attrNameLst>
                                      </p:cBhvr>
                                      <p:tavLst>
                                        <p:tav tm="0">
                                          <p:val>
                                            <p:strVal val="ppt_w"/>
                                          </p:val>
                                        </p:tav>
                                        <p:tav tm="100000">
                                          <p:val>
                                            <p:fltVal val="0"/>
                                          </p:val>
                                        </p:tav>
                                      </p:tavLst>
                                    </p:anim>
                                    <p:anim calcmode="lin" valueType="num">
                                      <p:cBhvr>
                                        <p:cTn id="42" dur="1000"/>
                                        <p:tgtEl>
                                          <p:spTgt spid="9"/>
                                        </p:tgtEl>
                                        <p:attrNameLst>
                                          <p:attrName>ppt_h</p:attrName>
                                        </p:attrNameLst>
                                      </p:cBhvr>
                                      <p:tavLst>
                                        <p:tav tm="0">
                                          <p:val>
                                            <p:strVal val="ppt_h"/>
                                          </p:val>
                                        </p:tav>
                                        <p:tav tm="100000">
                                          <p:val>
                                            <p:fltVal val="0"/>
                                          </p:val>
                                        </p:tav>
                                      </p:tavLst>
                                    </p:anim>
                                    <p:anim calcmode="lin" valueType="num">
                                      <p:cBhvr>
                                        <p:cTn id="43" dur="1000"/>
                                        <p:tgtEl>
                                          <p:spTgt spid="9"/>
                                        </p:tgtEl>
                                        <p:attrNameLst>
                                          <p:attrName>style.rotation</p:attrName>
                                        </p:attrNameLst>
                                      </p:cBhvr>
                                      <p:tavLst>
                                        <p:tav tm="0">
                                          <p:val>
                                            <p:fltVal val="0"/>
                                          </p:val>
                                        </p:tav>
                                        <p:tav tm="100000">
                                          <p:val>
                                            <p:fltVal val="90"/>
                                          </p:val>
                                        </p:tav>
                                      </p:tavLst>
                                    </p:anim>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100000" numSld="8">
                <p:cTn id="49" fill="hold" display="0">
                  <p:stCondLst>
                    <p:cond delay="indefinite"/>
                  </p:stCondLst>
                  <p:endCondLst>
                    <p:cond evt="onStopAudio" delay="0">
                      <p:tgtEl>
                        <p:sldTgt/>
                      </p:tgtEl>
                    </p:cond>
                  </p:endCondLst>
                </p:cTn>
                <p:tgtEl>
                  <p:spTgt spid="16"/>
                </p:tgtEl>
              </p:cMediaNode>
            </p:audio>
          </p:childTnLst>
        </p:cTn>
      </p:par>
    </p:tnLst>
    <p:bldLst>
      <p:bldP spid="20" grpId="0" bldLvl="0" animBg="1"/>
      <p:bldP spid="21" grpId="0" bldLvl="0" animBg="1"/>
      <p:bldP spid="2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8335" y="147955"/>
            <a:ext cx="6438265" cy="1128395"/>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76400" y="451711"/>
              <a:ext cx="6172200" cy="372970"/>
            </a:xfrm>
            <a:prstGeom prst="rect">
              <a:avLst/>
            </a:prstGeom>
            <a:noFill/>
          </p:spPr>
          <p:txBody>
            <a:bodyPr wrap="square" rtlCol="0">
              <a:spAutoFit/>
            </a:bodyPr>
            <a:lstStyle/>
            <a:p>
              <a:pPr algn="ctr"/>
              <a:endParaRPr lang="en-US" sz="2400" b="1" dirty="0">
                <a:latin typeface="AvantGarde" pitchFamily="2" charset="0"/>
                <a:ea typeface="AvantGarde" pitchFamily="2" charset="0"/>
                <a:cs typeface="AvantGarde" pitchFamily="2" charset="0"/>
              </a:endParaRPr>
            </a:p>
          </p:txBody>
        </p:sp>
      </p:grpSp>
      <p:grpSp>
        <p:nvGrpSpPr>
          <p:cNvPr id="12" name="Group 11"/>
          <p:cNvGrpSpPr/>
          <p:nvPr/>
        </p:nvGrpSpPr>
        <p:grpSpPr>
          <a:xfrm>
            <a:off x="2987555" y="1349434"/>
            <a:ext cx="3511839" cy="762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7" y="2032175"/>
              <a:ext cx="6418217" cy="460375"/>
            </a:xfrm>
            <a:prstGeom prst="rect">
              <a:avLst/>
            </a:prstGeom>
            <a:noFill/>
          </p:spPr>
          <p:txBody>
            <a:bodyPr wrap="square" rtlCol="0">
              <a:spAutoFit/>
            </a:bodyPr>
            <a:lstStyle/>
            <a:p>
              <a:r>
                <a:rPr lang="en-US" sz="2400" b="1" dirty="0" smtClean="0">
                  <a:latin typeface="Times New Roman" panose="02020603050405020304" pitchFamily="18" charset="0"/>
                  <a:ea typeface="AvantGarde" pitchFamily="2" charset="0"/>
                  <a:cs typeface="Times New Roman" panose="02020603050405020304" pitchFamily="18" charset="0"/>
                </a:rPr>
                <a:t>A.</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sp>
        <p:nvSpPr>
          <p:cNvPr id="9" name="Notched Right Arrow 8">
            <a:hlinkClick r:id="rId1" action="ppaction://hlinksldjump"/>
          </p:cNvPr>
          <p:cNvSpPr/>
          <p:nvPr/>
        </p:nvSpPr>
        <p:spPr>
          <a:xfrm>
            <a:off x="7233557" y="4183743"/>
            <a:ext cx="628650" cy="586015"/>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998256" y="2263821"/>
            <a:ext cx="3459695" cy="762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578427" y="1907722"/>
              <a:ext cx="6418219"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B</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grpSp>
        <p:nvGrpSpPr>
          <p:cNvPr id="30" name="Group 29"/>
          <p:cNvGrpSpPr/>
          <p:nvPr/>
        </p:nvGrpSpPr>
        <p:grpSpPr>
          <a:xfrm>
            <a:off x="2973669" y="3154575"/>
            <a:ext cx="3487799" cy="762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71459"/>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C</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689" y="2209018"/>
            <a:ext cx="675812" cy="798740"/>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705" y="3174495"/>
            <a:ext cx="613649" cy="72216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417" y="1349434"/>
            <a:ext cx="570637" cy="722160"/>
          </a:xfrm>
          <a:prstGeom prst="rect">
            <a:avLst/>
          </a:prstGeom>
        </p:spPr>
      </p:pic>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860365" y="-126193"/>
            <a:ext cx="1375037" cy="1676400"/>
          </a:xfrm>
          <a:prstGeom prst="rect">
            <a:avLst/>
          </a:prstGeom>
        </p:spPr>
      </p:pic>
      <p:grpSp>
        <p:nvGrpSpPr>
          <p:cNvPr id="19" name="Group 18"/>
          <p:cNvGrpSpPr/>
          <p:nvPr/>
        </p:nvGrpSpPr>
        <p:grpSpPr>
          <a:xfrm>
            <a:off x="2964785" y="3990896"/>
            <a:ext cx="3472418" cy="762000"/>
            <a:chOff x="1524000" y="1809750"/>
            <a:chExt cx="6553200" cy="762000"/>
          </a:xfrm>
        </p:grpSpPr>
        <p:sp>
          <p:nvSpPr>
            <p:cNvPr id="20" name="Rectangle 19"/>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2" name="TextBox 21"/>
            <p:cNvSpPr txBox="1"/>
            <p:nvPr/>
          </p:nvSpPr>
          <p:spPr>
            <a:xfrm>
              <a:off x="1578427" y="1907722"/>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D</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100" b="1" dirty="0" smtClean="0">
                  <a:latin typeface="AvantGarde" pitchFamily="2" charset="0"/>
                  <a:ea typeface="AvantGarde" pitchFamily="2" charset="0"/>
                  <a:cs typeface="AvantGarde" pitchFamily="2" charset="0"/>
                </a:rPr>
                <a:t> </a:t>
              </a:r>
              <a:endParaRPr lang="en-US" sz="2100" b="1" dirty="0">
                <a:latin typeface="AvantGarde" pitchFamily="2" charset="0"/>
                <a:ea typeface="AvantGarde" pitchFamily="2" charset="0"/>
                <a:cs typeface="AvantGarde" pitchFamily="2" charset="0"/>
              </a:endParaRPr>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65" y="4010816"/>
            <a:ext cx="635989" cy="722160"/>
          </a:xfrm>
          <a:prstGeom prst="rect">
            <a:avLst/>
          </a:prstGeom>
        </p:spPr>
      </p:pic>
      <p:sp>
        <p:nvSpPr>
          <p:cNvPr id="2" name="Rectangle 1"/>
          <p:cNvSpPr/>
          <p:nvPr/>
        </p:nvSpPr>
        <p:spPr>
          <a:xfrm>
            <a:off x="713105" y="217170"/>
            <a:ext cx="6160770" cy="95313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Câu 1: </a:t>
            </a:r>
            <a:r>
              <a:rPr lang="en-US" sz="2800" b="1">
                <a:solidFill>
                  <a:srgbClr val="FF0000"/>
                </a:solidFill>
                <a:latin typeface="Times New Roman" panose="02020603050405020304" pitchFamily="18" charset="0"/>
                <a:cs typeface="Times New Roman" panose="02020603050405020304" pitchFamily="18" charset="0"/>
              </a:rPr>
              <a:t>Thao tác nào sau đây giúp em thêm ảnh vào bài soạn thảo văn bản?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3430270" y="3297555"/>
            <a:ext cx="1875155" cy="46037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View/Picture </a:t>
            </a:r>
            <a:endParaRPr lang="en-US" sz="2400" dirty="0">
              <a:latin typeface="Times New Roman" panose="02020603050405020304" pitchFamily="18" charset="0"/>
              <a:cs typeface="Times New Roman" panose="02020603050405020304" pitchFamily="18" charset="0"/>
            </a:endParaRPr>
          </a:p>
        </p:txBody>
      </p:sp>
      <p:sp>
        <p:nvSpPr>
          <p:cNvPr id="35" name="Rectangle 34"/>
          <p:cNvSpPr/>
          <p:nvPr/>
        </p:nvSpPr>
        <p:spPr>
          <a:xfrm>
            <a:off x="3469585" y="2389097"/>
            <a:ext cx="19767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Insert/Picture  </a:t>
            </a:r>
            <a:endParaRPr lang="en-US" sz="2400" dirty="0">
              <a:latin typeface="Times New Roman" panose="02020603050405020304" pitchFamily="18" charset="0"/>
              <a:cs typeface="Times New Roman" panose="02020603050405020304" pitchFamily="18" charset="0"/>
            </a:endParaRPr>
          </a:p>
        </p:txBody>
      </p:sp>
      <p:sp>
        <p:nvSpPr>
          <p:cNvPr id="39" name="Rectangle 38"/>
          <p:cNvSpPr/>
          <p:nvPr/>
        </p:nvSpPr>
        <p:spPr>
          <a:xfrm>
            <a:off x="3426877" y="4095671"/>
            <a:ext cx="2061210" cy="460375"/>
          </a:xfrm>
          <a:prstGeom prst="rect">
            <a:avLst/>
          </a:prstGeom>
        </p:spPr>
        <p:txBody>
          <a:bodyPr wrap="none">
            <a:spAutoFit/>
          </a:bodyPr>
          <a:lstStyle/>
          <a:p>
            <a:pPr algn="l"/>
            <a:r>
              <a:rPr lang="en-US" sz="2400" dirty="0" smtClean="0">
                <a:latin typeface="Times New Roman" panose="02020603050405020304" pitchFamily="18" charset="0"/>
                <a:cs typeface="Times New Roman" panose="02020603050405020304" pitchFamily="18" charset="0"/>
              </a:rPr>
              <a:t>Review/Picture</a:t>
            </a:r>
            <a:endParaRPr lang="en-US" sz="2400" dirty="0" smtClean="0">
              <a:latin typeface="Times New Roman" panose="02020603050405020304" pitchFamily="18" charset="0"/>
              <a:cs typeface="Times New Roman" panose="02020603050405020304" pitchFamily="18" charset="0"/>
            </a:endParaRPr>
          </a:p>
        </p:txBody>
      </p:sp>
      <p:sp>
        <p:nvSpPr>
          <p:cNvPr id="40" name="Rectangle 39"/>
          <p:cNvSpPr/>
          <p:nvPr/>
        </p:nvSpPr>
        <p:spPr>
          <a:xfrm>
            <a:off x="3430215" y="1581393"/>
            <a:ext cx="18751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Home/Picture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300"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strVal val="4*#ppt_w"/>
                                          </p:val>
                                        </p:tav>
                                        <p:tav tm="100000">
                                          <p:val>
                                            <p:strVal val="#ppt_w"/>
                                          </p:val>
                                        </p:tav>
                                      </p:tavLst>
                                    </p:anim>
                                    <p:anim calcmode="lin" valueType="num">
                                      <p:cBhvr>
                                        <p:cTn id="23" dur="300" fill="hold"/>
                                        <p:tgtEl>
                                          <p:spTgt spid="36"/>
                                        </p:tgtEl>
                                        <p:attrNameLst>
                                          <p:attrName>ppt_h</p:attrName>
                                        </p:attrNameLst>
                                      </p:cBhvr>
                                      <p:tavLst>
                                        <p:tav tm="0">
                                          <p:val>
                                            <p:strVal val="4*#ppt_h"/>
                                          </p:val>
                                        </p:tav>
                                        <p:tav tm="100000">
                                          <p:val>
                                            <p:strVal val="#ppt_h"/>
                                          </p:val>
                                        </p:tav>
                                      </p:tavLst>
                                    </p:anim>
                                  </p:childTnLst>
                                  <p:subTnLst>
                                    <p:audio>
                                      <p:cMediaNode>
                                        <p:cTn display="1" masterRel="sameClick">
                                          <p:stCondLst>
                                            <p:cond evt="begin" delay="0">
                                              <p:tn val="20"/>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strVal val="4*#ppt_w"/>
                                          </p:val>
                                        </p:tav>
                                        <p:tav tm="100000">
                                          <p:val>
                                            <p:strVal val="#ppt_w"/>
                                          </p:val>
                                        </p:tav>
                                      </p:tavLst>
                                    </p:anim>
                                    <p:anim calcmode="lin" valueType="num">
                                      <p:cBhvr>
                                        <p:cTn id="3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23" presetClass="entr" presetSubtype="32" fill="hold" nodeType="clickEffect">
                                  <p:stCondLst>
                                    <p:cond delay="10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250" fill="hold"/>
                                        <p:tgtEl>
                                          <p:spTgt spid="23"/>
                                        </p:tgtEl>
                                        <p:attrNameLst>
                                          <p:attrName>ppt_w</p:attrName>
                                        </p:attrNameLst>
                                      </p:cBhvr>
                                      <p:tavLst>
                                        <p:tav tm="0">
                                          <p:val>
                                            <p:strVal val="4*#ppt_w"/>
                                          </p:val>
                                        </p:tav>
                                        <p:tav tm="100000">
                                          <p:val>
                                            <p:strVal val="#ppt_w"/>
                                          </p:val>
                                        </p:tav>
                                      </p:tavLst>
                                    </p:anim>
                                    <p:anim calcmode="lin" valueType="num">
                                      <p:cBhvr>
                                        <p:cTn id="53"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24255" y="54610"/>
            <a:ext cx="6148705" cy="148717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87286" y="403343"/>
              <a:ext cx="6172200" cy="586044"/>
            </a:xfrm>
            <a:prstGeom prst="rect">
              <a:avLst/>
            </a:prstGeom>
            <a:noFill/>
          </p:spPr>
          <p:txBody>
            <a:bodyPr wrap="square" rtlCol="0">
              <a:spAutoFit/>
            </a:bodyPr>
            <a:lstStyle/>
            <a:p>
              <a:pPr algn="just"/>
              <a:r>
                <a:rPr lang="en-US" altLang="en-US" sz="2800" b="1" dirty="0" smtClean="0">
                  <a:solidFill>
                    <a:srgbClr val="FF0000"/>
                  </a:solidFill>
                  <a:latin typeface="Times New Roman" panose="02020603050405020304" pitchFamily="18" charset="0"/>
                  <a:cs typeface="Times New Roman" panose="02020603050405020304" pitchFamily="18" charset="0"/>
                </a:rPr>
                <a:t>Câu 2: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thêm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 bản</a:t>
              </a:r>
              <a:r>
                <a:rPr lang="en-US" altLang="en-US" sz="2800" b="1" dirty="0" smtClean="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164984" y="3140529"/>
            <a:ext cx="2828703" cy="10668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8" y="1907722"/>
              <a:ext cx="6418218" cy="328839"/>
            </a:xfrm>
            <a:prstGeom prst="rect">
              <a:avLst/>
            </a:prstGeom>
            <a:noFill/>
          </p:spPr>
          <p:txBody>
            <a:bodyPr wrap="square" rtlCol="0">
              <a:spAutoFit/>
            </a:bodyPr>
            <a:lstStyle/>
            <a:p>
              <a:pPr algn="just"/>
              <a:r>
                <a:rPr lang="en-US" sz="2400" b="1" dirty="0" smtClean="0">
                  <a:latin typeface="Times New Roman" panose="02020603050405020304" pitchFamily="18" charset="0"/>
                  <a:ea typeface="AvantGarde" pitchFamily="2" charset="0"/>
                  <a:cs typeface="Times New Roman" panose="02020603050405020304" pitchFamily="18" charset="0"/>
                </a:rPr>
                <a:t>B. Sai</a:t>
              </a:r>
              <a:endParaRPr lang="en-US" sz="2400" b="1" dirty="0">
                <a:latin typeface="Times New Roman" panose="02020603050405020304" pitchFamily="18" charset="0"/>
                <a:ea typeface="AvantGarde" pitchFamily="2" charset="0"/>
                <a:cs typeface="Times New Roman" panose="02020603050405020304" pitchFamily="18" charset="0"/>
              </a:endParaRPr>
            </a:p>
          </p:txBody>
        </p:sp>
      </p:grpSp>
      <p:sp>
        <p:nvSpPr>
          <p:cNvPr id="9" name="Notched Right Arrow 8">
            <a:hlinkClick r:id="rId1" action="ppaction://hlinksldjump"/>
          </p:cNvPr>
          <p:cNvSpPr/>
          <p:nvPr/>
        </p:nvSpPr>
        <p:spPr>
          <a:xfrm>
            <a:off x="7071327" y="4207329"/>
            <a:ext cx="628650" cy="43270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30" name="Group 29"/>
          <p:cNvGrpSpPr/>
          <p:nvPr/>
        </p:nvGrpSpPr>
        <p:grpSpPr>
          <a:xfrm>
            <a:off x="3164983" y="1875517"/>
            <a:ext cx="2772591" cy="1112612"/>
            <a:chOff x="1524000" y="1809750"/>
            <a:chExt cx="6553200" cy="973364"/>
          </a:xfrm>
        </p:grpSpPr>
        <p:sp>
          <p:nvSpPr>
            <p:cNvPr id="31" name="Rectangle 30"/>
            <p:cNvSpPr/>
            <p:nvPr/>
          </p:nvSpPr>
          <p:spPr>
            <a:xfrm>
              <a:off x="1524000" y="1809750"/>
              <a:ext cx="6553200" cy="973364"/>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07722"/>
              <a:ext cx="6418218" cy="402757"/>
            </a:xfrm>
            <a:prstGeom prst="rect">
              <a:avLst/>
            </a:prstGeom>
            <a:noFill/>
          </p:spPr>
          <p:txBody>
            <a:bodyPr wrap="square" rtlCol="0">
              <a:spAutoFit/>
            </a:bodyPr>
            <a:lstStyle/>
            <a:p>
              <a:pPr algn="just"/>
              <a:r>
                <a:rPr lang="en-US" sz="2400" b="1" dirty="0">
                  <a:latin typeface="Times New Roman" panose="02020603050405020304" pitchFamily="18" charset="0"/>
                  <a:ea typeface="AvantGarde" pitchFamily="2" charset="0"/>
                  <a:cs typeface="Times New Roman" panose="02020603050405020304" pitchFamily="18" charset="0"/>
                </a:rPr>
                <a:t>A</a:t>
              </a:r>
              <a:r>
                <a:rPr lang="en-US" sz="2400" b="1" dirty="0" smtClean="0">
                  <a:latin typeface="Times New Roman" panose="02020603050405020304" pitchFamily="18" charset="0"/>
                  <a:ea typeface="AvantGarde" pitchFamily="2" charset="0"/>
                  <a:cs typeface="Times New Roman" panose="02020603050405020304" pitchFamily="18" charset="0"/>
                </a:rPr>
                <a:t>. Đúng</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6847" y="1987505"/>
            <a:ext cx="650256" cy="848224"/>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623" y="3217253"/>
            <a:ext cx="563335" cy="722160"/>
          </a:xfrm>
          <a:prstGeom prst="rect">
            <a:avLst/>
          </a:prstGeom>
        </p:spPr>
      </p:pic>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071328" y="209550"/>
            <a:ext cx="1005416"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23" presetClass="entr" presetSubtype="32" fill="hold" nodeType="clickEffect">
                                  <p:stCondLst>
                                    <p:cond delay="1000"/>
                                  </p:stCondLst>
                                  <p:childTnLst>
                                    <p:set>
                                      <p:cBhvr>
                                        <p:cTn id="15" dur="1" fill="hold">
                                          <p:stCondLst>
                                            <p:cond delay="0"/>
                                          </p:stCondLst>
                                        </p:cTn>
                                        <p:tgtEl>
                                          <p:spTgt spid="36"/>
                                        </p:tgtEl>
                                        <p:attrNameLst>
                                          <p:attrName>style.visibility</p:attrName>
                                        </p:attrNameLst>
                                      </p:cBhvr>
                                      <p:to>
                                        <p:strVal val="visible"/>
                                      </p:to>
                                    </p:set>
                                    <p:anim calcmode="lin" valueType="num">
                                      <p:cBhvr>
                                        <p:cTn id="16" dur="250" fill="hold"/>
                                        <p:tgtEl>
                                          <p:spTgt spid="36"/>
                                        </p:tgtEl>
                                        <p:attrNameLst>
                                          <p:attrName>ppt_w</p:attrName>
                                        </p:attrNameLst>
                                      </p:cBhvr>
                                      <p:tavLst>
                                        <p:tav tm="0">
                                          <p:val>
                                            <p:strVal val="4*#ppt_w"/>
                                          </p:val>
                                        </p:tav>
                                        <p:tav tm="100000">
                                          <p:val>
                                            <p:strVal val="#ppt_w"/>
                                          </p:val>
                                        </p:tav>
                                      </p:tavLst>
                                    </p:anim>
                                    <p:anim calcmode="lin" valueType="num">
                                      <p:cBhvr>
                                        <p:cTn id="17"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3" presetClass="entr" presetSubtype="32" fill="hold" nodeType="click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50" fill="hold"/>
                                        <p:tgtEl>
                                          <p:spTgt spid="38"/>
                                        </p:tgtEl>
                                        <p:attrNameLst>
                                          <p:attrName>ppt_w</p:attrName>
                                        </p:attrNameLst>
                                      </p:cBhvr>
                                      <p:tavLst>
                                        <p:tav tm="0">
                                          <p:val>
                                            <p:strVal val="4*#ppt_w"/>
                                          </p:val>
                                        </p:tav>
                                        <p:tav tm="100000">
                                          <p:val>
                                            <p:strVal val="#ppt_w"/>
                                          </p:val>
                                        </p:tav>
                                      </p:tavLst>
                                    </p:anim>
                                    <p:anim calcmode="lin" valueType="num">
                                      <p:cBhvr>
                                        <p:cTn id="24"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22"/>
                                        </p:tgtEl>
                                        <p:attrNameLst>
                                          <p:attrName>ppt_w</p:attrName>
                                        </p:attrNameLst>
                                      </p:cBhvr>
                                      <p:tavLst>
                                        <p:tav tm="0">
                                          <p:val>
                                            <p:strVal val="ppt_w"/>
                                          </p:val>
                                        </p:tav>
                                        <p:tav tm="100000">
                                          <p:val>
                                            <p:fltVal val="0"/>
                                          </p:val>
                                        </p:tav>
                                      </p:tavLst>
                                    </p:anim>
                                    <p:anim calcmode="lin" valueType="num">
                                      <p:cBhvr>
                                        <p:cTn id="30" dur="1000"/>
                                        <p:tgtEl>
                                          <p:spTgt spid="22"/>
                                        </p:tgtEl>
                                        <p:attrNameLst>
                                          <p:attrName>ppt_h</p:attrName>
                                        </p:attrNameLst>
                                      </p:cBhvr>
                                      <p:tavLst>
                                        <p:tav tm="0">
                                          <p:val>
                                            <p:strVal val="ppt_h"/>
                                          </p:val>
                                        </p:tav>
                                        <p:tav tm="100000">
                                          <p:val>
                                            <p:fltVal val="0"/>
                                          </p:val>
                                        </p:tav>
                                      </p:tavLst>
                                    </p:anim>
                                    <p:anim calcmode="lin" valueType="num">
                                      <p:cBhvr>
                                        <p:cTn id="31" dur="1000"/>
                                        <p:tgtEl>
                                          <p:spTgt spid="22"/>
                                        </p:tgtEl>
                                        <p:attrNameLst>
                                          <p:attrName>style.rotation</p:attrName>
                                        </p:attrNameLst>
                                      </p:cBhvr>
                                      <p:tavLst>
                                        <p:tav tm="0">
                                          <p:val>
                                            <p:fltVal val="0"/>
                                          </p:val>
                                        </p:tav>
                                        <p:tav tm="100000">
                                          <p:val>
                                            <p:fltVal val="90"/>
                                          </p:val>
                                        </p:tav>
                                      </p:tavLst>
                                    </p:anim>
                                    <p:animEffect transition="out" filter="fade">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9730" y="27215"/>
            <a:ext cx="6821170" cy="960119"/>
            <a:chOff x="966647" y="282064"/>
            <a:chExt cx="7110553" cy="900119"/>
          </a:xfrm>
        </p:grpSpPr>
        <p:sp>
          <p:nvSpPr>
            <p:cNvPr id="5" name="Rounded Rectangle 4"/>
            <p:cNvSpPr/>
            <p:nvPr/>
          </p:nvSpPr>
          <p:spPr>
            <a:xfrm>
              <a:off x="966647" y="282064"/>
              <a:ext cx="7110553" cy="800107"/>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126836" y="288612"/>
              <a:ext cx="6785541" cy="893571"/>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a:solidFill>
                    <a:srgbClr val="FF0000"/>
                  </a:solidFill>
                  <a:latin typeface="Times New Roman" panose="02020603050405020304" pitchFamily="18" charset="0"/>
                  <a:cs typeface="Times New Roman" panose="02020603050405020304" pitchFamily="18" charset="0"/>
                </a:rPr>
                <a:t>Các kiểu bố trí hình ảnh trên trang văn bản gồm những kiểu nào?</a:t>
              </a:r>
              <a:endParaRPr 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2196323" y="2032640"/>
            <a:ext cx="4992107" cy="964671"/>
            <a:chOff x="1524000" y="1809750"/>
            <a:chExt cx="6656142"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761924" y="1950900"/>
              <a:ext cx="6418218" cy="290923"/>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B</a:t>
              </a:r>
              <a:r>
                <a:rPr lang="en-US" b="1" dirty="0" smtClean="0">
                  <a:latin typeface="Times New Roman" panose="02020603050405020304" pitchFamily="18" charset="0"/>
                  <a:ea typeface="AvantGarde" pitchFamily="2" charset="0"/>
                  <a:cs typeface="Times New Roman" panose="02020603050405020304" pitchFamily="18" charset="0"/>
                </a:rPr>
                <a:t>.</a:t>
              </a:r>
              <a:r>
                <a:rPr lang="en-US" b="1" dirty="0" smtClean="0">
                  <a:latin typeface="AvantGarde" pitchFamily="2" charset="0"/>
                  <a:ea typeface="AvantGarde" pitchFamily="2" charset="0"/>
                  <a:cs typeface="AvantGarde" pitchFamily="2" charset="0"/>
                </a:rPr>
                <a:t> </a:t>
              </a:r>
              <a:endParaRPr lang="en-US" b="1" dirty="0">
                <a:latin typeface="AvantGarde" pitchFamily="2" charset="0"/>
                <a:ea typeface="AvantGarde" pitchFamily="2" charset="0"/>
                <a:cs typeface="AvantGarde" pitchFamily="2" charset="0"/>
              </a:endParaRPr>
            </a:p>
          </p:txBody>
        </p:sp>
      </p:grpSp>
      <p:sp>
        <p:nvSpPr>
          <p:cNvPr id="9" name="Notched Right Arrow 8">
            <a:hlinkClick r:id="rId1" action="ppaction://hlinksldjump"/>
          </p:cNvPr>
          <p:cNvSpPr/>
          <p:nvPr/>
        </p:nvSpPr>
        <p:spPr>
          <a:xfrm>
            <a:off x="7345289" y="4464493"/>
            <a:ext cx="628650" cy="598272"/>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169160" y="1026795"/>
            <a:ext cx="4993640" cy="895985"/>
            <a:chOff x="1524000" y="1809750"/>
            <a:chExt cx="6676399"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782181" y="1962304"/>
              <a:ext cx="6418218" cy="313225"/>
            </a:xfrm>
            <a:prstGeom prst="rect">
              <a:avLst/>
            </a:prstGeom>
            <a:noFill/>
          </p:spPr>
          <p:txBody>
            <a:bodyPr wrap="square" rtlCol="0">
              <a:spAutoFit/>
            </a:bodyPr>
            <a:lstStyle/>
            <a:p>
              <a:r>
                <a:rPr lang="en-US" b="1" dirty="0" smtClean="0">
                  <a:latin typeface="Times New Roman" panose="02020603050405020304" pitchFamily="18" charset="0"/>
                  <a:ea typeface="AvantGarde" pitchFamily="2" charset="0"/>
                  <a:cs typeface="Times New Roman" panose="02020603050405020304" pitchFamily="18" charset="0"/>
                </a:rPr>
                <a:t>A.</a:t>
              </a:r>
              <a:r>
                <a:rPr lang="en-US" b="1" dirty="0" smtClean="0">
                  <a:latin typeface="AvantGarde" pitchFamily="2" charset="0"/>
                  <a:ea typeface="AvantGarde" pitchFamily="2" charset="0"/>
                  <a:cs typeface="AvantGarde" pitchFamily="2" charset="0"/>
                </a:rPr>
                <a:t> </a:t>
              </a:r>
              <a:endParaRPr lang="en-US" b="1" dirty="0">
                <a:latin typeface="AvantGarde" pitchFamily="2" charset="0"/>
                <a:ea typeface="AvantGarde" pitchFamily="2" charset="0"/>
                <a:cs typeface="AvantGarde" pitchFamily="2" charset="0"/>
              </a:endParaRPr>
            </a:p>
          </p:txBody>
        </p:sp>
      </p:grpSp>
      <p:grpSp>
        <p:nvGrpSpPr>
          <p:cNvPr id="30" name="Group 29"/>
          <p:cNvGrpSpPr/>
          <p:nvPr/>
        </p:nvGrpSpPr>
        <p:grpSpPr>
          <a:xfrm>
            <a:off x="2205355" y="3052445"/>
            <a:ext cx="4996180" cy="986790"/>
            <a:chOff x="1558045" y="1690472"/>
            <a:chExt cx="6660484" cy="986862"/>
          </a:xfrm>
        </p:grpSpPr>
        <p:sp>
          <p:nvSpPr>
            <p:cNvPr id="31" name="Rectangle 30"/>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800311" y="192081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C</a:t>
              </a:r>
              <a:r>
                <a:rPr lang="en-US" b="1" dirty="0" smtClean="0">
                  <a:latin typeface="Times New Roman" panose="02020603050405020304" pitchFamily="18" charset="0"/>
                  <a:ea typeface="AvantGarde" pitchFamily="2" charset="0"/>
                  <a:cs typeface="Times New Roman" panose="02020603050405020304" pitchFamily="18" charset="0"/>
                </a:rPr>
                <a:t>. </a:t>
              </a:r>
              <a:endParaRPr lang="en-US" b="1" dirty="0">
                <a:latin typeface="Times New Roman" panose="02020603050405020304" pitchFamily="18" charset="0"/>
                <a:ea typeface="AvantGarde" pitchFamily="2" charset="0"/>
                <a:cs typeface="Times New Roman" panose="02020603050405020304" pitchFamily="18" charset="0"/>
              </a:endParaRPr>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380" y="1047871"/>
            <a:ext cx="516560" cy="673825"/>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118" y="3117233"/>
            <a:ext cx="563335" cy="72216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493" y="2034273"/>
            <a:ext cx="563335" cy="722160"/>
          </a:xfrm>
          <a:prstGeom prst="rect">
            <a:avLst/>
          </a:prstGeom>
        </p:spPr>
      </p:pic>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52571" y="1"/>
            <a:ext cx="748444" cy="1077759"/>
          </a:xfrm>
          <a:prstGeom prst="rect">
            <a:avLst/>
          </a:prstGeom>
        </p:spPr>
      </p:pic>
      <p:grpSp>
        <p:nvGrpSpPr>
          <p:cNvPr id="19" name="Group 18"/>
          <p:cNvGrpSpPr/>
          <p:nvPr/>
        </p:nvGrpSpPr>
        <p:grpSpPr>
          <a:xfrm>
            <a:off x="2196465" y="4103370"/>
            <a:ext cx="5055235" cy="986790"/>
            <a:chOff x="1558045" y="1690472"/>
            <a:chExt cx="6619482" cy="986862"/>
          </a:xfrm>
        </p:grpSpPr>
        <p:sp>
          <p:nvSpPr>
            <p:cNvPr id="20" name="Rectangle 19"/>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1" name="TextBox 20"/>
            <p:cNvSpPr txBox="1"/>
            <p:nvPr/>
          </p:nvSpPr>
          <p:spPr>
            <a:xfrm>
              <a:off x="1759309" y="187113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 D</a:t>
              </a:r>
              <a:r>
                <a:rPr lang="en-US" b="1" dirty="0" smtClean="0">
                  <a:latin typeface="Times New Roman" panose="02020603050405020304" pitchFamily="18" charset="0"/>
                  <a:ea typeface="AvantGarde" pitchFamily="2" charset="0"/>
                  <a:cs typeface="Times New Roman" panose="02020603050405020304" pitchFamily="18" charset="0"/>
                </a:rPr>
                <a:t>. </a:t>
              </a:r>
              <a:endParaRPr lang="en-US" b="1" dirty="0">
                <a:latin typeface="Times New Roman" panose="02020603050405020304" pitchFamily="18" charset="0"/>
                <a:ea typeface="AvantGarde" pitchFamily="2" charset="0"/>
                <a:cs typeface="Times New Roman" panose="02020603050405020304" pitchFamily="18" charset="0"/>
              </a:endParaRPr>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130" y="4232917"/>
            <a:ext cx="563335" cy="722160"/>
          </a:xfrm>
          <a:prstGeom prst="rect">
            <a:avLst/>
          </a:prstGeom>
        </p:spPr>
      </p:pic>
      <p:sp>
        <p:nvSpPr>
          <p:cNvPr id="34" name="Rectangle 33"/>
          <p:cNvSpPr/>
          <p:nvPr/>
        </p:nvSpPr>
        <p:spPr>
          <a:xfrm>
            <a:off x="2667000" y="1094105"/>
            <a:ext cx="3143885" cy="737235"/>
          </a:xfrm>
          <a:prstGeom prst="rect">
            <a:avLst/>
          </a:prstGeom>
        </p:spPr>
        <p:txBody>
          <a:bodyPr wrap="square">
            <a:spAutoFit/>
          </a:bodyPr>
          <a:lstStyle/>
          <a:p>
            <a:pPr algn="l"/>
            <a:r>
              <a:rPr lang="en-US" sz="2100">
                <a:latin typeface="Times New Roman" panose="02020603050405020304" pitchFamily="18" charset="0"/>
                <a:cs typeface="Times New Roman" panose="02020603050405020304" pitchFamily="18" charset="0"/>
              </a:rPr>
              <a:t>Có tính thẩm mĩ và phù hợp với nội dung</a:t>
            </a:r>
            <a:r>
              <a:rPr lang="en-US" sz="2100"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p:txBody>
      </p:sp>
      <p:sp>
        <p:nvSpPr>
          <p:cNvPr id="35" name="Rectangle 34"/>
          <p:cNvSpPr/>
          <p:nvPr/>
        </p:nvSpPr>
        <p:spPr>
          <a:xfrm>
            <a:off x="2826299" y="3247816"/>
            <a:ext cx="2211705" cy="414020"/>
          </a:xfrm>
          <a:prstGeom prst="rect">
            <a:avLst/>
          </a:prstGeom>
        </p:spPr>
        <p:txBody>
          <a:bodyPr wrap="none">
            <a:spAutoFit/>
          </a:bodyPr>
          <a:lstStyle/>
          <a:p>
            <a:pPr lvl="0" algn="l"/>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Hình ảnh phải đẹp</a:t>
            </a:r>
            <a:endParaRPr lang="en-US" sz="2100" dirty="0">
              <a:latin typeface="Times New Roman" panose="02020603050405020304" pitchFamily="18" charset="0"/>
              <a:cs typeface="Times New Roman" panose="02020603050405020304" pitchFamily="18" charset="0"/>
            </a:endParaRPr>
          </a:p>
        </p:txBody>
      </p:sp>
      <p:sp>
        <p:nvSpPr>
          <p:cNvPr id="39" name="Rectangle 38"/>
          <p:cNvSpPr/>
          <p:nvPr/>
        </p:nvSpPr>
        <p:spPr>
          <a:xfrm>
            <a:off x="2743185" y="2211678"/>
            <a:ext cx="2495550" cy="414020"/>
          </a:xfrm>
          <a:prstGeom prst="rect">
            <a:avLst/>
          </a:prstGeom>
        </p:spPr>
        <p:txBody>
          <a:bodyPr wrap="none">
            <a:spAutoFit/>
          </a:bodyPr>
          <a:lstStyle/>
          <a:p>
            <a:pPr algn="l"/>
            <a:r>
              <a:rPr lang="en-US" sz="2100" dirty="0">
                <a:latin typeface="Times New Roman" panose="02020603050405020304" pitchFamily="18" charset="0"/>
                <a:cs typeface="Times New Roman" panose="02020603050405020304" pitchFamily="18" charset="0"/>
              </a:rPr>
              <a:t>Phù hợp với nội dung</a:t>
            </a:r>
            <a:endParaRPr lang="en-US" sz="2100" dirty="0">
              <a:latin typeface="Times New Roman" panose="02020603050405020304" pitchFamily="18" charset="0"/>
              <a:cs typeface="Times New Roman" panose="02020603050405020304" pitchFamily="18" charset="0"/>
            </a:endParaRPr>
          </a:p>
        </p:txBody>
      </p:sp>
      <p:sp>
        <p:nvSpPr>
          <p:cNvPr id="40" name="Rectangle 39"/>
          <p:cNvSpPr/>
          <p:nvPr/>
        </p:nvSpPr>
        <p:spPr>
          <a:xfrm>
            <a:off x="2826267" y="4237275"/>
            <a:ext cx="1924685" cy="414020"/>
          </a:xfrm>
          <a:prstGeom prst="rect">
            <a:avLst/>
          </a:prstGeom>
        </p:spPr>
        <p:txBody>
          <a:bodyPr wrap="none">
            <a:spAutoFit/>
          </a:bodyPr>
          <a:lstStyle/>
          <a:p>
            <a:r>
              <a:rPr lang="en-US" sz="2100" dirty="0">
                <a:latin typeface="Times New Roman" panose="02020603050405020304" pitchFamily="18" charset="0"/>
                <a:cs typeface="Times New Roman" panose="02020603050405020304" pitchFamily="18" charset="0"/>
              </a:rPr>
              <a:t>Có tính thẩm mĩ</a:t>
            </a:r>
            <a:endParaRPr lang="en-US" sz="21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10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strVal val="4*#ppt_w"/>
                                          </p:val>
                                        </p:tav>
                                        <p:tav tm="100000">
                                          <p:val>
                                            <p:strVal val="#ppt_w"/>
                                          </p:val>
                                        </p:tav>
                                      </p:tavLst>
                                    </p:anim>
                                    <p:anim calcmode="lin" valueType="num">
                                      <p:cBhvr>
                                        <p:cTn id="29"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100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strVal val="4*#ppt_w"/>
                                          </p:val>
                                        </p:tav>
                                        <p:tav tm="100000">
                                          <p:val>
                                            <p:strVal val="#ppt_w"/>
                                          </p:val>
                                        </p:tav>
                                      </p:tavLst>
                                    </p:anim>
                                    <p:anim calcmode="lin" valueType="num">
                                      <p:cBhvr>
                                        <p:cTn id="4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withEffect">
                                  <p:stCondLst>
                                    <p:cond delay="0"/>
                                  </p:stCondLst>
                                  <p:childTnLst>
                                    <p:anim calcmode="lin" valueType="num">
                                      <p:cBhvr>
                                        <p:cTn id="48" dur="1000"/>
                                        <p:tgtEl>
                                          <p:spTgt spid="22"/>
                                        </p:tgtEl>
                                        <p:attrNameLst>
                                          <p:attrName>ppt_w</p:attrName>
                                        </p:attrNameLst>
                                      </p:cBhvr>
                                      <p:tavLst>
                                        <p:tav tm="0">
                                          <p:val>
                                            <p:strVal val="ppt_w"/>
                                          </p:val>
                                        </p:tav>
                                        <p:tav tm="100000">
                                          <p:val>
                                            <p:fltVal val="0"/>
                                          </p:val>
                                        </p:tav>
                                      </p:tavLst>
                                    </p:anim>
                                    <p:anim calcmode="lin" valueType="num">
                                      <p:cBhvr>
                                        <p:cTn id="49" dur="1000"/>
                                        <p:tgtEl>
                                          <p:spTgt spid="22"/>
                                        </p:tgtEl>
                                        <p:attrNameLst>
                                          <p:attrName>ppt_h</p:attrName>
                                        </p:attrNameLst>
                                      </p:cBhvr>
                                      <p:tavLst>
                                        <p:tav tm="0">
                                          <p:val>
                                            <p:strVal val="ppt_h"/>
                                          </p:val>
                                        </p:tav>
                                        <p:tav tm="100000">
                                          <p:val>
                                            <p:fltVal val="0"/>
                                          </p:val>
                                        </p:tav>
                                      </p:tavLst>
                                    </p:anim>
                                    <p:anim calcmode="lin" valueType="num">
                                      <p:cBhvr>
                                        <p:cTn id="50" dur="1000"/>
                                        <p:tgtEl>
                                          <p:spTgt spid="22"/>
                                        </p:tgtEl>
                                        <p:attrNameLst>
                                          <p:attrName>style.rotation</p:attrName>
                                        </p:attrNameLst>
                                      </p:cBhvr>
                                      <p:tavLst>
                                        <p:tav tm="0">
                                          <p:val>
                                            <p:fltVal val="0"/>
                                          </p:val>
                                        </p:tav>
                                        <p:tav tm="100000">
                                          <p:val>
                                            <p:fltVal val="90"/>
                                          </p:val>
                                        </p:tav>
                                      </p:tavLst>
                                    </p:anim>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23" presetClass="entr" presetSubtype="32" fill="hold" nodeType="clickEffect">
                                  <p:stCondLst>
                                    <p:cond delay="10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ppt_w</p:attrName>
                                        </p:attrNameLst>
                                      </p:cBhvr>
                                      <p:tavLst>
                                        <p:tav tm="0">
                                          <p:val>
                                            <p:strVal val="4*#ppt_w"/>
                                          </p:val>
                                        </p:tav>
                                        <p:tav tm="100000">
                                          <p:val>
                                            <p:strVal val="#ppt_w"/>
                                          </p:val>
                                        </p:tav>
                                      </p:tavLst>
                                    </p:anim>
                                    <p:anim calcmode="lin" valueType="num">
                                      <p:cBhvr>
                                        <p:cTn id="5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157698"/>
            <a:ext cx="8610600" cy="584775"/>
          </a:xfrm>
          <a:prstGeom prst="rect">
            <a:avLst/>
          </a:prstGeom>
          <a:solidFill>
            <a:schemeClr val="accent6">
              <a:lumMod val="60000"/>
              <a:lumOff val="40000"/>
            </a:schemeClr>
          </a:solidFill>
        </p:spPr>
        <p:txBody>
          <a:bodyPr wrap="square" rtlCol="0">
            <a:spAutoFit/>
          </a:bodyPr>
          <a:lstStyle/>
          <a:p>
            <a:pPr algn="just"/>
            <a:r>
              <a:rPr lang="en-US" sz="3200" b="1" dirty="0" smtClean="0">
                <a:latin typeface="Times New Roman (Headings)"/>
                <a:cs typeface="Times New Roman" panose="02020603050405020304" pitchFamily="18" charset="0"/>
              </a:rPr>
              <a:t>VẬN DỤNG</a:t>
            </a:r>
            <a:endParaRPr lang="en-US" sz="2400" b="1" dirty="0">
              <a:latin typeface="Times New Roman (Headings)"/>
              <a:cs typeface="Times New Roman" panose="02020603050405020304" pitchFamily="18" charset="0"/>
            </a:endParaRPr>
          </a:p>
        </p:txBody>
      </p:sp>
      <p:sp>
        <p:nvSpPr>
          <p:cNvPr id="6" name="TextBox 5"/>
          <p:cNvSpPr txBox="1"/>
          <p:nvPr/>
        </p:nvSpPr>
        <p:spPr>
          <a:xfrm>
            <a:off x="114300" y="919698"/>
            <a:ext cx="8877300" cy="3784600"/>
          </a:xfrm>
          <a:prstGeom prst="rect">
            <a:avLst/>
          </a:prstGeom>
          <a:solidFill>
            <a:schemeClr val="accent5">
              <a:lumMod val="40000"/>
              <a:lumOff val="60000"/>
            </a:schemeClr>
          </a:solidFill>
        </p:spPr>
        <p:txBody>
          <a:bodyPr wrap="square" rtlCol="0">
            <a:spAutoFit/>
          </a:bodyPr>
          <a:lstStyle/>
          <a:p>
            <a:pPr algn="just"/>
            <a:r>
              <a:rPr sz="4000" dirty="0">
                <a:latin typeface="Times New Roman" panose="02020603050405020304" pitchFamily="18" charset="0"/>
                <a:cs typeface="Times New Roman" panose="02020603050405020304" pitchFamily="18" charset="0"/>
              </a:rPr>
              <a:t>- Em hãy mở một tệp văn bản đã có hoặc tạo một tệp mới để soạn thảo văn bản theo chủ đề mà em thích. Hãy chèn ảnh minh họa vào văn bản và điều chỉnh kích thước, vị ví ảnh một cách phù hợp..</a:t>
            </a:r>
            <a:endParaRPr sz="4000" dirty="0">
              <a:latin typeface="Times New Roman" panose="02020603050405020304" pitchFamily="18" charset="0"/>
              <a:cs typeface="Times New Roman" panose="02020603050405020304" pitchFamily="18" charset="0"/>
            </a:endParaRPr>
          </a:p>
          <a:p>
            <a:pPr algn="just"/>
            <a:r>
              <a:rPr sz="4000" dirty="0">
                <a:latin typeface="Times New Roman" panose="02020603050405020304" pitchFamily="18" charset="0"/>
                <a:cs typeface="Times New Roman" panose="02020603050405020304" pitchFamily="18" charset="0"/>
              </a:rPr>
              <a:t>- Lưu và đặt tên tệp theo tên chủ đề.</a:t>
            </a:r>
            <a:r>
              <a:rPr lang="vi-VN" sz="40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38150"/>
            <a:ext cx="2743200" cy="858438"/>
          </a:xfrm>
          <a:solidFill>
            <a:schemeClr val="accent6">
              <a:lumMod val="60000"/>
              <a:lumOff val="40000"/>
            </a:schemeClr>
          </a:solidFill>
        </p:spPr>
        <p:txBody>
          <a:bodyPr/>
          <a:lstStyle/>
          <a:p>
            <a:pPr algn="ctr"/>
            <a:r>
              <a:rPr lang="en-US" b="1" smtClean="0">
                <a:solidFill>
                  <a:srgbClr val="FF0000"/>
                </a:solidFill>
                <a:latin typeface="Times New Roman" panose="02020603050405020304" pitchFamily="18" charset="0"/>
                <a:cs typeface="Times New Roman" panose="02020603050405020304" pitchFamily="18" charset="0"/>
              </a:rPr>
              <a:t>DẶN DÒ</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533400" y="1504950"/>
            <a:ext cx="8077200" cy="16002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Về </a:t>
            </a:r>
            <a:r>
              <a:rPr lang="en-US" sz="3600" b="1" smtClean="0">
                <a:solidFill>
                  <a:srgbClr val="FF0000"/>
                </a:solidFill>
                <a:latin typeface="Times New Roman" panose="02020603050405020304" pitchFamily="18" charset="0"/>
                <a:cs typeface="Times New Roman" panose="02020603050405020304" pitchFamily="18" charset="0"/>
              </a:rPr>
              <a:t>nhà học bài và chuẩn bị bài sau.</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532765" y="3257550"/>
            <a:ext cx="8100060" cy="9144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Nhận xét tiết học</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smtClean="0">
                <a:solidFill>
                  <a:srgbClr val="000099"/>
                </a:solidFill>
                <a:latin typeface="Times New Roman" panose="02020603050405020304" pitchFamily="18" charset="0"/>
                <a:cs typeface="Times New Roman" panose="02020603050405020304" pitchFamily="18" charset="0"/>
              </a:rPr>
              <a:t>Khởi động</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152400" y="4047490"/>
            <a:ext cx="8747760" cy="948690"/>
          </a:xfrm>
          <a:prstGeom prst="rect">
            <a:avLst/>
          </a:prstGeom>
          <a:solidFill>
            <a:srgbClr val="00FFFF"/>
          </a:solidFill>
        </p:spPr>
        <p:txBody>
          <a:bodyPr vert="horz" lIns="91440" tIns="45720" rIns="91440" bIns="45720" rtlCol="0" anchor="ctr">
            <a:normAutofit fontScale="6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4800" dirty="0" smtClean="0">
                <a:latin typeface="Times New Roman" panose="02020603050405020304" pitchFamily="18" charset="0"/>
                <a:cs typeface="Times New Roman" panose="02020603050405020304" pitchFamily="18" charset="0"/>
              </a:rPr>
              <a:t>	 Em thích cách bố trí ảnh nào hơn?. Tại sao? Em có thể nêu cách chuyển ảnh vào vị trí em thích không? </a:t>
            </a:r>
            <a:endParaRPr lang="en-US" sz="4800" dirty="0" smtClean="0">
              <a:latin typeface="Times New Roman" panose="02020603050405020304" pitchFamily="18" charset="0"/>
              <a:cs typeface="Times New Roman" panose="02020603050405020304" pitchFamily="18" charset="0"/>
            </a:endParaRPr>
          </a:p>
        </p:txBody>
      </p:sp>
      <p:pic>
        <p:nvPicPr>
          <p:cNvPr id="2" name="Picture 6" descr="C:\Users\PC\AppData\Local\Temp\ksohtml1924\wps1.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76200" y="819150"/>
            <a:ext cx="8726805" cy="3094990"/>
          </a:xfrm>
          <a:prstGeom prst="rect">
            <a:avLst/>
          </a:prstGeom>
          <a:noFill/>
          <a:ln>
            <a:noFill/>
          </a:ln>
        </p:spPr>
      </p:pic>
      <p:sp>
        <p:nvSpPr>
          <p:cNvPr id="4" name="Explosion 1 3"/>
          <p:cNvSpPr/>
          <p:nvPr/>
        </p:nvSpPr>
        <p:spPr>
          <a:xfrm>
            <a:off x="5334000" y="57150"/>
            <a:ext cx="3242945" cy="1600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rgbClr val="FF0000"/>
                </a:solidFill>
                <a:latin typeface="Times New Roman" panose="02020603050405020304" pitchFamily="18" charset="0"/>
                <a:cs typeface="Times New Roman" panose="02020603050405020304" pitchFamily="18" charset="0"/>
              </a:rPr>
              <a:t>THẢO LUẬN NHÓM 2</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animBg="1"/>
      <p:bldP spid="4" grpId="1"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a:xfrm>
            <a:off x="20638" y="-15478"/>
            <a:ext cx="9086850" cy="5128022"/>
          </a:xfrm>
        </p:spPr>
      </p:pic>
      <p:sp>
        <p:nvSpPr>
          <p:cNvPr id="5" name="Heart 4"/>
          <p:cNvSpPr/>
          <p:nvPr/>
        </p:nvSpPr>
        <p:spPr>
          <a:xfrm rot="1015216">
            <a:off x="2004370" y="260421"/>
            <a:ext cx="5131910" cy="3283784"/>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smtClean="0">
                <a:solidFill>
                  <a:srgbClr val="FF0000"/>
                </a:solidFill>
              </a:rPr>
              <a:t>Chúc</a:t>
            </a:r>
            <a:r>
              <a:rPr lang="en-US" sz="4000" b="1" i="1" dirty="0" smtClean="0">
                <a:solidFill>
                  <a:srgbClr val="FF0000"/>
                </a:solidFill>
              </a:rPr>
              <a:t> </a:t>
            </a:r>
            <a:r>
              <a:rPr lang="en-US" sz="4000" b="1" i="1" dirty="0" err="1" smtClean="0">
                <a:solidFill>
                  <a:srgbClr val="FF0000"/>
                </a:solidFill>
              </a:rPr>
              <a:t>các</a:t>
            </a:r>
            <a:r>
              <a:rPr lang="en-US" sz="4000" b="1" i="1" dirty="0" smtClean="0">
                <a:solidFill>
                  <a:srgbClr val="FF0000"/>
                </a:solidFill>
              </a:rPr>
              <a:t> </a:t>
            </a:r>
            <a:r>
              <a:rPr lang="en-US" sz="4000" b="1" i="1" dirty="0" err="1" smtClean="0">
                <a:solidFill>
                  <a:srgbClr val="FF0000"/>
                </a:solidFill>
              </a:rPr>
              <a:t>em</a:t>
            </a:r>
            <a:r>
              <a:rPr lang="en-US" sz="4000" b="1" i="1" dirty="0" smtClean="0">
                <a:solidFill>
                  <a:srgbClr val="FF0000"/>
                </a:solidFill>
              </a:rPr>
              <a:t> </a:t>
            </a:r>
            <a:r>
              <a:rPr lang="en-US" sz="4000" b="1" i="1" dirty="0" err="1" smtClean="0">
                <a:solidFill>
                  <a:srgbClr val="FF0000"/>
                </a:solidFill>
              </a:rPr>
              <a:t>chăm</a:t>
            </a:r>
            <a:r>
              <a:rPr lang="en-US" sz="4000" b="1" i="1" dirty="0" smtClean="0">
                <a:solidFill>
                  <a:srgbClr val="FF0000"/>
                </a:solidFill>
              </a:rPr>
              <a:t> </a:t>
            </a:r>
            <a:r>
              <a:rPr lang="en-US" sz="4000" b="1" i="1" dirty="0" err="1" smtClean="0">
                <a:solidFill>
                  <a:srgbClr val="FF0000"/>
                </a:solidFill>
              </a:rPr>
              <a:t>ngoan</a:t>
            </a:r>
            <a:r>
              <a:rPr lang="en-US" sz="4000" b="1" i="1" dirty="0" smtClean="0">
                <a:solidFill>
                  <a:srgbClr val="FF0000"/>
                </a:solidFill>
              </a:rPr>
              <a:t> </a:t>
            </a:r>
            <a:r>
              <a:rPr lang="en-US" sz="4000" b="1" i="1" dirty="0" err="1" smtClean="0">
                <a:solidFill>
                  <a:srgbClr val="FF0000"/>
                </a:solidFill>
              </a:rPr>
              <a:t>học</a:t>
            </a:r>
            <a:r>
              <a:rPr lang="en-US" sz="4000" b="1" i="1" dirty="0" smtClean="0">
                <a:solidFill>
                  <a:srgbClr val="FF0000"/>
                </a:solidFill>
              </a:rPr>
              <a:t> </a:t>
            </a:r>
            <a:r>
              <a:rPr lang="en-US" sz="4000" b="1" i="1" dirty="0" err="1" smtClean="0">
                <a:solidFill>
                  <a:srgbClr val="FF0000"/>
                </a:solidFill>
              </a:rPr>
              <a:t>giỏi</a:t>
            </a:r>
            <a:endParaRPr lang="en-US" sz="4000" b="1" i="1" dirty="0">
              <a:solidFill>
                <a:srgbClr val="FF0000"/>
              </a:solidFill>
            </a:endParaRPr>
          </a:p>
        </p:txBody>
      </p:sp>
      <p:sp>
        <p:nvSpPr>
          <p:cNvPr id="2" name="Freeform 1"/>
          <p:cNvSpPr/>
          <p:nvPr/>
        </p:nvSpPr>
        <p:spPr>
          <a:xfrm>
            <a:off x="2662774" y="2917209"/>
            <a:ext cx="1472498" cy="931460"/>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p:cNvSpPr/>
          <p:nvPr/>
        </p:nvSpPr>
        <p:spPr>
          <a:xfrm>
            <a:off x="6781800" y="-24063"/>
            <a:ext cx="2542728" cy="5185610"/>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p:cNvSpPr/>
          <p:nvPr/>
        </p:nvSpPr>
        <p:spPr>
          <a:xfrm>
            <a:off x="6934200" y="-20538"/>
            <a:ext cx="9144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9" name="Freeform: Shape 8"/>
          <p:cNvSpPr/>
          <p:nvPr/>
        </p:nvSpPr>
        <p:spPr>
          <a:xfrm>
            <a:off x="6781800" y="-20538"/>
            <a:ext cx="9906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1" name="Title 1"/>
          <p:cNvSpPr txBox="1"/>
          <p:nvPr/>
        </p:nvSpPr>
        <p:spPr>
          <a:xfrm>
            <a:off x="333375" y="133350"/>
            <a:ext cx="7514590" cy="918845"/>
          </a:xfrm>
          <a:prstGeom prst="roundRect">
            <a:avLst/>
          </a:prstGeom>
          <a:solidFill>
            <a:schemeClr val="bg1">
              <a:lumMod val="85000"/>
              <a:alpha val="7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rgbClr val="000099"/>
                </a:solidFill>
                <a:latin typeface="Times New Roman" panose="02020603050405020304" pitchFamily="18" charset="0"/>
                <a:cs typeface="Times New Roman" panose="02020603050405020304" pitchFamily="18" charset="0"/>
              </a:rPr>
              <a:t> </a:t>
            </a:r>
            <a:r>
              <a:rPr altLang="en-US" sz="3200" b="1" dirty="0">
                <a:solidFill>
                  <a:srgbClr val="000099"/>
                </a:solidFill>
                <a:latin typeface="Times New Roman" panose="02020603050405020304" pitchFamily="18" charset="0"/>
                <a:cs typeface="Times New Roman" panose="02020603050405020304" pitchFamily="18" charset="0"/>
              </a:rPr>
              <a:t>BÀI 5: THỰC HÀNH SOẠN THẢO VĂN BẢN CÓ HÌNH ẢNH MINH HỌA</a:t>
            </a:r>
            <a:endParaRPr altLang="en-US" sz="3200" b="1" dirty="0">
              <a:solidFill>
                <a:srgbClr val="000099"/>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6492" y="819151"/>
            <a:ext cx="2481556" cy="614198"/>
            <a:chOff x="6265141" y="2739368"/>
            <a:chExt cx="2172146" cy="1212388"/>
          </a:xfrm>
        </p:grpSpPr>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65141" y="2739368"/>
              <a:ext cx="383820" cy="933738"/>
            </a:xfrm>
            <a:prstGeom prst="rect">
              <a:avLst/>
            </a:prstGeom>
          </p:spPr>
        </p:pic>
        <p:sp>
          <p:nvSpPr>
            <p:cNvPr id="16" name="TextBox 15"/>
            <p:cNvSpPr txBox="1"/>
            <p:nvPr/>
          </p:nvSpPr>
          <p:spPr>
            <a:xfrm>
              <a:off x="6598216" y="3040459"/>
              <a:ext cx="1839071" cy="911297"/>
            </a:xfrm>
            <a:prstGeom prst="rect">
              <a:avLst/>
            </a:prstGeom>
            <a:noFill/>
          </p:spPr>
          <p:txBody>
            <a:bodyPr wrap="square" rtlCol="0" anchor="ctr">
              <a:spAutoFit/>
            </a:bodyPr>
            <a:lstStyle/>
            <a:p>
              <a:pPr algn="ctr"/>
              <a:r>
                <a:rPr lang="en-US" sz="2400" b="1" dirty="0" smtClean="0">
                  <a:latin typeface="Cambria" panose="02040503050406030204" pitchFamily="18" charset="0"/>
                  <a:ea typeface="Cambria" panose="02040503050406030204" pitchFamily="18" charset="0"/>
                  <a:cs typeface="Arial" panose="020B0604020202020204" pitchFamily="34" charset="0"/>
                </a:rPr>
                <a:t>MỤC TIÊU</a:t>
              </a:r>
              <a:endParaRPr lang="en-US" sz="2400" b="1" dirty="0">
                <a:latin typeface="Cambria" panose="02040503050406030204" pitchFamily="18" charset="0"/>
                <a:ea typeface="Cambria" panose="02040503050406030204" pitchFamily="18" charset="0"/>
                <a:cs typeface="Arial" panose="020B0604020202020204" pitchFamily="34" charset="0"/>
              </a:endParaRPr>
            </a:p>
          </p:txBody>
        </p:sp>
      </p:grpSp>
      <p:sp>
        <p:nvSpPr>
          <p:cNvPr id="18" name="Rectangle 17"/>
          <p:cNvSpPr/>
          <p:nvPr/>
        </p:nvSpPr>
        <p:spPr>
          <a:xfrm>
            <a:off x="7397115" y="943610"/>
            <a:ext cx="1975485" cy="1014730"/>
          </a:xfrm>
          <a:prstGeom prst="rect">
            <a:avLst/>
          </a:prstGeom>
          <a:noFill/>
        </p:spPr>
        <p:txBody>
          <a:bodyPr wrap="square" lIns="91440" tIns="45720" rIns="91440" bIns="45720">
            <a:spAutoFit/>
          </a:bodyPr>
          <a:lstStyle/>
          <a:p>
            <a:pPr algn="ctr"/>
            <a:r>
              <a:rPr lang="en-US" sz="2000" b="1" dirty="0">
                <a:ln w="22225">
                  <a:noFill/>
                  <a:prstDash val="solid"/>
                </a:ln>
                <a:solidFill>
                  <a:schemeClr val="bg1"/>
                </a:solidFill>
                <a:effectLst/>
                <a:latin typeface="Cambria" panose="02040503050406030204" pitchFamily="18" charset="0"/>
                <a:ea typeface="Cambria" panose="02040503050406030204" pitchFamily="18" charset="0"/>
              </a:rPr>
              <a:t>CHỦ ĐỀ </a:t>
            </a:r>
            <a:r>
              <a:rPr lang="en-US" sz="2000" b="1" dirty="0">
                <a:ln w="22225">
                  <a:noFill/>
                  <a:prstDash val="solid"/>
                </a:ln>
                <a:solidFill>
                  <a:schemeClr val="bg1"/>
                </a:solidFill>
                <a:latin typeface="Cambria" panose="02040503050406030204" pitchFamily="18" charset="0"/>
                <a:ea typeface="Cambria" panose="02040503050406030204" pitchFamily="18" charset="0"/>
              </a:rPr>
              <a:t>E</a:t>
            </a:r>
            <a:r>
              <a:rPr lang="en-US" sz="2000" b="1" dirty="0" smtClean="0">
                <a:ln w="22225">
                  <a:noFill/>
                  <a:prstDash val="solid"/>
                </a:ln>
                <a:solidFill>
                  <a:schemeClr val="bg1"/>
                </a:solidFill>
                <a:effectLst/>
                <a:latin typeface="Cambria" panose="02040503050406030204" pitchFamily="18" charset="0"/>
                <a:ea typeface="Cambria" panose="02040503050406030204" pitchFamily="18" charset="0"/>
              </a:rPr>
              <a:t>2</a:t>
            </a:r>
            <a:r>
              <a:rPr lang="en-US" sz="2000" b="1" dirty="0" smtClean="0">
                <a:ln w="22225">
                  <a:noFill/>
                  <a:prstDash val="solid"/>
                </a:ln>
                <a:solidFill>
                  <a:schemeClr val="bg1"/>
                </a:solidFill>
                <a:effectLst/>
                <a:latin typeface="Cambria" panose="02040503050406030204" pitchFamily="18" charset="0"/>
                <a:ea typeface="Cambria" panose="02040503050406030204" pitchFamily="18" charset="0"/>
              </a:rPr>
              <a:t>:</a:t>
            </a:r>
            <a:endParaRPr lang="en-US" sz="2000" b="1" dirty="0">
              <a:ln w="22225">
                <a:noFill/>
                <a:prstDash val="solid"/>
              </a:ln>
              <a:solidFill>
                <a:schemeClr val="bg1"/>
              </a:solidFill>
              <a:effectLst/>
              <a:latin typeface="Cambria" panose="02040503050406030204" pitchFamily="18" charset="0"/>
              <a:ea typeface="Cambria" panose="02040503050406030204" pitchFamily="18" charset="0"/>
            </a:endParaRPr>
          </a:p>
          <a:p>
            <a:pPr algn="ctr"/>
            <a:r>
              <a:rPr lang="en-US" sz="2000" b="1" dirty="0">
                <a:ln w="22225">
                  <a:noFill/>
                  <a:prstDash val="solid"/>
                </a:ln>
                <a:solidFill>
                  <a:schemeClr val="bg1"/>
                </a:solidFill>
                <a:latin typeface="Cambria" panose="02040503050406030204" pitchFamily="18" charset="0"/>
                <a:ea typeface="Cambria" panose="02040503050406030204" pitchFamily="18" charset="0"/>
              </a:rPr>
              <a:t>TẬP SOẠN THẢO VĂN BẢN</a:t>
            </a:r>
            <a:endParaRPr lang="en-US" sz="2000" b="1" dirty="0">
              <a:ln w="22225">
                <a:noFill/>
                <a:prstDash val="solid"/>
              </a:ln>
              <a:solidFill>
                <a:schemeClr val="bg1"/>
              </a:solidFill>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75662" y="2584275"/>
            <a:ext cx="1568338" cy="1470367"/>
          </a:xfrm>
          <a:prstGeom prst="rect">
            <a:avLst/>
          </a:prstGeom>
        </p:spPr>
      </p:pic>
      <p:sp>
        <p:nvSpPr>
          <p:cNvPr id="3" name="TextBox 2"/>
          <p:cNvSpPr txBox="1"/>
          <p:nvPr/>
        </p:nvSpPr>
        <p:spPr>
          <a:xfrm>
            <a:off x="76200" y="4171950"/>
            <a:ext cx="7187565" cy="829945"/>
          </a:xfrm>
          <a:prstGeom prst="rect">
            <a:avLst/>
          </a:prstGeom>
          <a:solidFill>
            <a:schemeClr val="accent2">
              <a:lumMod val="60000"/>
              <a:lumOff val="40000"/>
            </a:schemeClr>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3. Thái </a:t>
            </a:r>
            <a:r>
              <a:rPr lang="en-US" sz="2400" b="1" dirty="0" smtClean="0">
                <a:solidFill>
                  <a:srgbClr val="FF0000"/>
                </a:solidFill>
                <a:latin typeface="Times New Roman" panose="02020603050405020304" pitchFamily="18" charset="0"/>
                <a:cs typeface="Times New Roman" panose="02020603050405020304" pitchFamily="18" charset="0"/>
              </a:rPr>
              <a:t>độ: </a:t>
            </a:r>
            <a:r>
              <a:rPr lang="en-US" sz="2400" dirty="0" smtClean="0">
                <a:latin typeface="Times New Roman" panose="02020603050405020304" pitchFamily="18" charset="0"/>
                <a:cs typeface="Times New Roman" panose="02020603050405020304" pitchFamily="18" charset="0"/>
              </a:rPr>
              <a:t>Yêu </a:t>
            </a:r>
            <a:r>
              <a:rPr lang="en-US" sz="2400" dirty="0">
                <a:latin typeface="Times New Roman" panose="02020603050405020304" pitchFamily="18" charset="0"/>
                <a:cs typeface="Times New Roman" panose="02020603050405020304" pitchFamily="18" charset="0"/>
              </a:rPr>
              <a:t>thích môn tin học, chủ động xây dựng bài </a:t>
            </a:r>
            <a:r>
              <a:rPr lang="en-US" sz="2400" dirty="0" smtClean="0">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200" y="3138805"/>
            <a:ext cx="7212965" cy="891540"/>
          </a:xfrm>
          <a:prstGeom prst="rect">
            <a:avLst/>
          </a:prstGeom>
          <a:solidFill>
            <a:schemeClr val="accent6">
              <a:lumMod val="60000"/>
              <a:lumOff val="40000"/>
            </a:schemeClr>
          </a:solidFill>
        </p:spPr>
        <p:txBody>
          <a:bodyPr wrap="square" rtlCol="0">
            <a:spAutoFit/>
          </a:bodyPr>
          <a:lstStyle/>
          <a:p>
            <a:pPr marL="0" lvl="6"/>
            <a:r>
              <a:rPr lang="en-US" sz="2400" b="1" dirty="0">
                <a:solidFill>
                  <a:srgbClr val="FF0000"/>
                </a:solidFill>
                <a:latin typeface="Times New Roman" panose="02020603050405020304" pitchFamily="18" charset="0"/>
                <a:cs typeface="Times New Roman" panose="02020603050405020304" pitchFamily="18" charset="0"/>
              </a:rPr>
              <a:t>2. Kỹ năng</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Vận dụng được kiến thức đã học để tạo bài văn bản theo chủ đề mà em thích.</a:t>
            </a:r>
            <a:endParaRPr lang="en-US" sz="24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1428750"/>
            <a:ext cx="7212965" cy="1568450"/>
          </a:xfrm>
          <a:prstGeom prst="rect">
            <a:avLst/>
          </a:prstGeom>
          <a:solidFill>
            <a:srgbClr val="92D050"/>
          </a:solidFill>
        </p:spPr>
        <p:txBody>
          <a:bodyPr wrap="square" rtlCol="0">
            <a:spAutoFit/>
          </a:bodyPr>
          <a:lstStyle/>
          <a:p>
            <a:pPr marL="0" lvl="6" algn="just"/>
            <a:r>
              <a:rPr lang="en-US" sz="2400" b="1" dirty="0" smtClean="0">
                <a:solidFill>
                  <a:srgbClr val="FF0000"/>
                </a:solidFill>
                <a:latin typeface="Times New Roman" panose="02020603050405020304" pitchFamily="18" charset="0"/>
                <a:cs typeface="Times New Roman" panose="02020603050405020304" pitchFamily="18" charset="0"/>
              </a:rPr>
              <a:t>1. Kiến thức: </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0" lvl="6" algn="just"/>
            <a:r>
              <a:rPr lang="vi-VN" sz="2400" dirty="0">
                <a:latin typeface="Times New Roman" panose="02020603050405020304" pitchFamily="18" charset="0"/>
                <a:cs typeface="Times New Roman" panose="02020603050405020304" pitchFamily="18" charset="0"/>
              </a:rPr>
              <a:t>- Soạn thảo được văn bản theo chủ đề và có ảnh minh họa.</a:t>
            </a:r>
            <a:endParaRPr lang="vi-VN" sz="2400" dirty="0">
              <a:latin typeface="Times New Roman" panose="02020603050405020304" pitchFamily="18" charset="0"/>
              <a:cs typeface="Times New Roman" panose="02020603050405020304" pitchFamily="18" charset="0"/>
            </a:endParaRPr>
          </a:p>
          <a:p>
            <a:pPr marL="0" lvl="6" algn="just"/>
            <a:r>
              <a:rPr lang="vi-VN" sz="2400" dirty="0">
                <a:latin typeface="Times New Roman" panose="02020603050405020304" pitchFamily="18" charset="0"/>
                <a:cs typeface="Times New Roman" panose="02020603050405020304" pitchFamily="18" charset="0"/>
              </a:rPr>
              <a:t>- Chọn được cách bố trí ảnh trong văn bản theo yêu cầu..</a:t>
            </a: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Soạn thảo văn bản theo chủ đề và có ảnh minh họa</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457200" y="1725930"/>
            <a:ext cx="4722495" cy="1691640"/>
          </a:xfrm>
          <a:prstGeom prst="rect">
            <a:avLst/>
          </a:prstGeom>
          <a:noFill/>
          <a:ln w="9525">
            <a:noFill/>
          </a:ln>
        </p:spPr>
        <p:txBody>
          <a:bodyPr wrap="square">
            <a:spAutoFit/>
          </a:bodyPr>
          <a:p>
            <a:pPr indent="0"/>
            <a:r>
              <a:rPr lang="en-US" sz="2600" b="0">
                <a:latin typeface="Times New Roman" panose="02020603050405020304" pitchFamily="18" charset="0"/>
                <a:cs typeface="Calibri" panose="020F0502020204030204" charset="0"/>
              </a:rPr>
              <a:t>+ Tạo một văn bản theo chủ đề “Chúc mừng mẹ nhân ngày 8-3”. Nội dung văn bản và ảnh minh họa tương tự như hình:</a:t>
            </a:r>
            <a:endParaRPr lang="en-US" sz="2600"/>
          </a:p>
        </p:txBody>
      </p:sp>
      <p:pic>
        <p:nvPicPr>
          <p:cNvPr id="6" name="Picture 5" descr="C:\Users\PC\AppData\Local\Temp\ksohtml1924\wps2.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5060315" y="1733550"/>
            <a:ext cx="3826510" cy="2302510"/>
          </a:xfrm>
          <a:prstGeom prst="rect">
            <a:avLst/>
          </a:prstGeom>
          <a:noFill/>
          <a:ln>
            <a:noFill/>
          </a:ln>
        </p:spPr>
      </p:pic>
      <p:sp>
        <p:nvSpPr>
          <p:cNvPr id="8" name="Text Box 7"/>
          <p:cNvSpPr txBox="1"/>
          <p:nvPr/>
        </p:nvSpPr>
        <p:spPr>
          <a:xfrm>
            <a:off x="376555" y="3562033"/>
            <a:ext cx="5080000" cy="460375"/>
          </a:xfrm>
          <a:prstGeom prst="rect">
            <a:avLst/>
          </a:prstGeom>
          <a:noFill/>
          <a:ln w="9525">
            <a:noFill/>
          </a:ln>
        </p:spPr>
        <p:txBody>
          <a:bodyPr>
            <a:spAutoFit/>
          </a:bodyPr>
          <a:p>
            <a:pPr indent="0"/>
            <a:r>
              <a:rPr lang="en-US" sz="1400" b="0">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Lưu và đặt tên tệp là</a:t>
            </a:r>
            <a:r>
              <a:rPr lang="en-US" sz="2400" b="1" i="1">
                <a:latin typeface="Times New Roman" panose="02020603050405020304" pitchFamily="18" charset="0"/>
                <a:cs typeface="Calibri" panose="020F0502020204030204" charset="0"/>
              </a:rPr>
              <a:t> Con tặng mẹ</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animBg="1"/>
      <p:bldP spid="10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Soạn thảo văn bản theo chủ đề và có ảnh minh họa</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pic>
        <p:nvPicPr>
          <p:cNvPr id="6" name="Picture 5" descr="C:\Users\PC\AppData\Local\Temp\ksohtml1924\wps2.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1143000" y="1427480"/>
            <a:ext cx="6176010" cy="37160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02565" y="790575"/>
            <a:ext cx="8627745" cy="82994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1: Chọn lệnh </a:t>
            </a:r>
            <a:r>
              <a:rPr lang="en-US" sz="2400" b="1">
                <a:latin typeface="Times New Roman" panose="02020603050405020304" pitchFamily="18" charset="0"/>
                <a:cs typeface="Calibri" panose="020F0502020204030204" charset="0"/>
              </a:rPr>
              <a:t>New </a:t>
            </a:r>
            <a:r>
              <a:rPr lang="en-US" sz="2400" b="0">
                <a:latin typeface="Times New Roman" panose="02020603050405020304" pitchFamily="18" charset="0"/>
                <a:cs typeface="Calibri" panose="020F0502020204030204" charset="0"/>
              </a:rPr>
              <a:t>trên bảng chọn </a:t>
            </a:r>
            <a:r>
              <a:rPr lang="en-US" sz="2400" b="1">
                <a:latin typeface="Times New Roman" panose="02020603050405020304" pitchFamily="18" charset="0"/>
                <a:cs typeface="Calibri" panose="020F0502020204030204" charset="0"/>
              </a:rPr>
              <a:t>File</a:t>
            </a:r>
            <a:r>
              <a:rPr lang="en-US" sz="2400" b="0">
                <a:latin typeface="Times New Roman" panose="02020603050405020304" pitchFamily="18" charset="0"/>
                <a:cs typeface="Calibri" panose="020F0502020204030204" charset="0"/>
              </a:rPr>
              <a:t>  để tạo tệp mới rồi gõ nội dung văn bản theo yêu cầu.</a:t>
            </a:r>
            <a:endParaRPr lang="en-US" sz="2400"/>
          </a:p>
        </p:txBody>
      </p:sp>
      <p:pic>
        <p:nvPicPr>
          <p:cNvPr id="4" name="Picture 4" descr="C:\Users\PC\AppData\Local\Temp\ksohtml1924\wps3.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4572000" y="2114550"/>
            <a:ext cx="3526790" cy="1737360"/>
          </a:xfrm>
          <a:prstGeom prst="rect">
            <a:avLst/>
          </a:prstGeom>
          <a:noFill/>
          <a:ln>
            <a:noFill/>
          </a:ln>
        </p:spPr>
      </p:pic>
      <p:sp>
        <p:nvSpPr>
          <p:cNvPr id="3" name="Text Box 2"/>
          <p:cNvSpPr txBox="1"/>
          <p:nvPr/>
        </p:nvSpPr>
        <p:spPr>
          <a:xfrm>
            <a:off x="228600" y="2266950"/>
            <a:ext cx="3786505" cy="1568450"/>
          </a:xfrm>
          <a:prstGeom prst="rect">
            <a:avLst/>
          </a:prstGeom>
          <a:noFill/>
        </p:spPr>
        <p:txBody>
          <a:bodyPr wrap="square" rtlCol="0" anchor="t">
            <a:spAutoFit/>
          </a:bodyPr>
          <a:p>
            <a:r>
              <a:rPr lang="en-US" sz="2400">
                <a:latin typeface="Times New Roman" panose="02020603050405020304" pitchFamily="18" charset="0"/>
                <a:cs typeface="Calibri" panose="020F0502020204030204" charset="0"/>
                <a:sym typeface="+mn-ea"/>
              </a:rPr>
              <a:t>+ Bước 3: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rồi chọn lệnh </a:t>
            </a:r>
            <a:r>
              <a:rPr lang="en-US" sz="2400" b="1">
                <a:latin typeface="Times New Roman" panose="02020603050405020304" pitchFamily="18" charset="0"/>
                <a:cs typeface="Calibri" panose="020F0502020204030204" charset="0"/>
                <a:sym typeface="+mn-ea"/>
              </a:rPr>
              <a:t>Pictures</a:t>
            </a:r>
            <a:r>
              <a:rPr lang="en-US" sz="2400">
                <a:latin typeface="Times New Roman" panose="02020603050405020304" pitchFamily="18" charset="0"/>
                <a:cs typeface="Calibri" panose="020F0502020204030204" charset="0"/>
                <a:sym typeface="+mn-ea"/>
              </a:rPr>
              <a:t> để chèn hình ảnh bông hoa, kết quả như hình:</a:t>
            </a:r>
            <a:endParaRPr lang="en-US" sz="2400"/>
          </a:p>
        </p:txBody>
      </p:sp>
      <p:sp>
        <p:nvSpPr>
          <p:cNvPr id="7" name="Text Box 6"/>
          <p:cNvSpPr txBox="1"/>
          <p:nvPr/>
        </p:nvSpPr>
        <p:spPr>
          <a:xfrm>
            <a:off x="228600" y="3835400"/>
            <a:ext cx="8257540" cy="82994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4: Chọn ảnh rồi kéo thả chuột từ một trong các điểm mốc ở góc ảnh để thay đổi kích thước ảnh phù hợp.</a:t>
            </a:r>
            <a:endParaRPr lang="en-US" sz="2400"/>
          </a:p>
        </p:txBody>
      </p:sp>
      <p:sp>
        <p:nvSpPr>
          <p:cNvPr id="8" name="Text Box 7"/>
          <p:cNvSpPr txBox="1"/>
          <p:nvPr/>
        </p:nvSpPr>
        <p:spPr>
          <a:xfrm>
            <a:off x="202565" y="1504950"/>
            <a:ext cx="9966960" cy="829945"/>
          </a:xfrm>
          <a:prstGeom prst="rect">
            <a:avLst/>
          </a:prstGeom>
          <a:noFill/>
        </p:spPr>
        <p:txBody>
          <a:bodyPr wrap="square" rtlCol="0" anchor="t">
            <a:spAutoFit/>
          </a:bodyPr>
          <a:p>
            <a:pPr indent="0"/>
            <a:r>
              <a:rPr lang="en-US" sz="2400">
                <a:latin typeface="Times New Roman" panose="02020603050405020304" pitchFamily="18" charset="0"/>
                <a:cs typeface="Calibri" panose="020F0502020204030204" charset="0"/>
                <a:sym typeface="+mn-ea"/>
              </a:rPr>
              <a:t>+ Bước 2: Đưa con trỏ soạn thảo vào cuối dòng văn bản cuối cùng và</a:t>
            </a:r>
            <a:endParaRPr lang="en-US" sz="2400">
              <a:latin typeface="Times New Roman" panose="02020603050405020304" pitchFamily="18" charset="0"/>
              <a:cs typeface="Calibri" panose="020F0502020204030204" charset="0"/>
              <a:sym typeface="+mn-ea"/>
            </a:endParaRPr>
          </a:p>
          <a:p>
            <a:pPr indent="0"/>
            <a:r>
              <a:rPr lang="en-US" sz="2400">
                <a:latin typeface="Times New Roman" panose="02020603050405020304" pitchFamily="18" charset="0"/>
                <a:cs typeface="Calibri" panose="020F0502020204030204" charset="0"/>
                <a:sym typeface="+mn-ea"/>
              </a:rPr>
              <a:t> nhấn </a:t>
            </a:r>
            <a:r>
              <a:rPr lang="en-US" sz="2400" b="1">
                <a:latin typeface="Times New Roman" panose="02020603050405020304" pitchFamily="18" charset="0"/>
                <a:cs typeface="Calibri" panose="020F0502020204030204" charset="0"/>
                <a:sym typeface="+mn-ea"/>
              </a:rPr>
              <a:t>Enter.</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0" grpId="0"/>
      <p:bldP spid="8"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28600" y="675005"/>
            <a:ext cx="8627745" cy="829945"/>
          </a:xfrm>
          <a:prstGeom prst="rect">
            <a:avLst/>
          </a:prstGeom>
          <a:noFill/>
          <a:ln w="9525">
            <a:noFill/>
          </a:ln>
        </p:spPr>
        <p:txBody>
          <a:bodyPr wrap="square">
            <a:spAutoFit/>
          </a:bodyPr>
          <a:p>
            <a:pPr indent="0"/>
            <a:r>
              <a:rPr lang="en-US" sz="2400">
                <a:latin typeface="Times New Roman" panose="02020603050405020304" pitchFamily="18" charset="0"/>
                <a:cs typeface="Calibri" panose="020F0502020204030204" charset="0"/>
              </a:rPr>
              <a:t>+ Bước 5: Chọn ảnh rồi chọn các lệnh </a:t>
            </a:r>
            <a:r>
              <a:rPr lang="en-US" sz="2400" b="1">
                <a:latin typeface="Times New Roman" panose="02020603050405020304" pitchFamily="18" charset="0"/>
                <a:cs typeface="Calibri" panose="020F0502020204030204" charset="0"/>
              </a:rPr>
              <a:t>Wrap Text</a:t>
            </a:r>
            <a:r>
              <a:rPr lang="en-US" sz="2400">
                <a:latin typeface="Times New Roman" panose="02020603050405020304" pitchFamily="18" charset="0"/>
                <a:cs typeface="Calibri" panose="020F0502020204030204" charset="0"/>
              </a:rPr>
              <a:t> trong thẻ </a:t>
            </a:r>
            <a:r>
              <a:rPr lang="en-US" sz="2400" b="1">
                <a:latin typeface="Times New Roman" panose="02020603050405020304" pitchFamily="18" charset="0"/>
                <a:cs typeface="Calibri" panose="020F0502020204030204" charset="0"/>
              </a:rPr>
              <a:t>Page Layout </a:t>
            </a:r>
            <a:r>
              <a:rPr lang="en-US" sz="2400">
                <a:latin typeface="Times New Roman" panose="02020603050405020304" pitchFamily="18" charset="0"/>
                <a:cs typeface="Calibri" panose="020F0502020204030204" charset="0"/>
              </a:rPr>
              <a:t>và </a:t>
            </a:r>
            <a:r>
              <a:rPr lang="en-US" sz="2400" b="1">
                <a:latin typeface="Times New Roman" panose="02020603050405020304" pitchFamily="18" charset="0"/>
                <a:cs typeface="Calibri" panose="020F0502020204030204" charset="0"/>
              </a:rPr>
              <a:t>Square</a:t>
            </a:r>
            <a:r>
              <a:rPr lang="en-US" sz="2400">
                <a:latin typeface="Times New Roman" panose="02020603050405020304" pitchFamily="18" charset="0"/>
                <a:cs typeface="Calibri" panose="020F0502020204030204" charset="0"/>
              </a:rPr>
              <a:t>, sau đó kéo thả ảnh tới vị trí mong muốn</a:t>
            </a:r>
            <a:endParaRPr lang="en-US" sz="2400">
              <a:latin typeface="Times New Roman" panose="02020603050405020304" pitchFamily="18" charset="0"/>
              <a:cs typeface="Calibri" panose="020F0502020204030204" charset="0"/>
            </a:endParaRPr>
          </a:p>
        </p:txBody>
      </p:sp>
      <p:graphicFrame>
        <p:nvGraphicFramePr>
          <p:cNvPr id="12" name="Content Placeholder 11"/>
          <p:cNvGraphicFramePr>
            <a:graphicFrameLocks noChangeAspect="1"/>
          </p:cNvGraphicFramePr>
          <p:nvPr>
            <p:ph sz="half" idx="2"/>
          </p:nvPr>
        </p:nvGraphicFramePr>
        <p:xfrm>
          <a:off x="5293360" y="1553845"/>
          <a:ext cx="3780155" cy="3319145"/>
        </p:xfrm>
        <a:graphic>
          <a:graphicData uri="http://schemas.openxmlformats.org/presentationml/2006/ole">
            <mc:AlternateContent xmlns:mc="http://schemas.openxmlformats.org/markup-compatibility/2006">
              <mc:Choice xmlns:v="urn:schemas-microsoft-com:vml" Requires="v">
                <p:oleObj spid="_x0000_s13" name="" r:id="rId1" imgW="6134100" imgH="4000500" progId="Paint.Picture">
                  <p:embed/>
                </p:oleObj>
              </mc:Choice>
              <mc:Fallback>
                <p:oleObj name="" r:id="rId1" imgW="6134100" imgH="4000500" progId="Paint.Picture">
                  <p:embed/>
                  <p:pic>
                    <p:nvPicPr>
                      <p:cNvPr id="0" name="Picture 12"/>
                      <p:cNvPicPr/>
                      <p:nvPr/>
                    </p:nvPicPr>
                    <p:blipFill>
                      <a:blip r:embed="rId2"/>
                      <a:stretch>
                        <a:fillRect/>
                      </a:stretch>
                    </p:blipFill>
                    <p:spPr>
                      <a:xfrm>
                        <a:off x="5293360" y="1553845"/>
                        <a:ext cx="3780155" cy="3319145"/>
                      </a:xfrm>
                      <a:prstGeom prst="rect">
                        <a:avLst/>
                      </a:prstGeom>
                    </p:spPr>
                  </p:pic>
                </p:oleObj>
              </mc:Fallback>
            </mc:AlternateContent>
          </a:graphicData>
        </a:graphic>
      </p:graphicFrame>
      <p:sp>
        <p:nvSpPr>
          <p:cNvPr id="14" name="Text Box 13"/>
          <p:cNvSpPr txBox="1"/>
          <p:nvPr/>
        </p:nvSpPr>
        <p:spPr>
          <a:xfrm>
            <a:off x="76200" y="1428750"/>
            <a:ext cx="5216525" cy="3753485"/>
          </a:xfrm>
          <a:prstGeom prst="rect">
            <a:avLst/>
          </a:prstGeom>
          <a:noFill/>
          <a:ln w="9525">
            <a:noFill/>
          </a:ln>
        </p:spPr>
        <p:txBody>
          <a:bodyPr wrap="square">
            <a:spAutoFit/>
          </a:bodyPr>
          <a:p>
            <a:pPr marL="12700" indent="-12700"/>
            <a:r>
              <a:rPr lang="en-US" sz="1400" b="1">
                <a:latin typeface="Times New Roman" panose="02020603050405020304" pitchFamily="18" charset="0"/>
                <a:cs typeface="Calibri" panose="020F0502020204030204" charset="0"/>
              </a:rPr>
              <a:t>+ In the line with text</a:t>
            </a:r>
            <a:r>
              <a:rPr lang="en-US" sz="1400" b="0">
                <a:latin typeface="Times New Roman" panose="02020603050405020304" pitchFamily="18" charset="0"/>
                <a:cs typeface="Calibri" panose="020F0502020204030204" charset="0"/>
              </a:rPr>
              <a:t>: Hình ảnh được thêm sẽ nằm cùng dòng với văn bản. + </a:t>
            </a:r>
            <a:r>
              <a:rPr lang="en-US" sz="1400" b="1">
                <a:latin typeface="Times New Roman" panose="02020603050405020304" pitchFamily="18" charset="0"/>
                <a:ea typeface="SimSun" panose="02010600030101010101" pitchFamily="2" charset="-122"/>
              </a:rPr>
              <a:t>Square:</a:t>
            </a:r>
            <a:r>
              <a:rPr lang="en-US" sz="1400" b="0">
                <a:latin typeface="Times New Roman" panose="02020603050405020304" pitchFamily="18" charset="0"/>
                <a:ea typeface="SimSun" panose="02010600030101010101" pitchFamily="2" charset="-122"/>
              </a:rPr>
              <a:t> phần văn bản sẽ bao quanh hình ảnh được chèn vào (tùy chọn này thường xuyên được sử dụng trong định dạng tài liệu, báo chí).+ </a:t>
            </a:r>
            <a:r>
              <a:rPr lang="en-US" sz="1400" b="1">
                <a:latin typeface="Times New Roman" panose="02020603050405020304" pitchFamily="18" charset="0"/>
                <a:cs typeface="Calibri" panose="020F0502020204030204" charset="0"/>
              </a:rPr>
              <a:t>Tight:</a:t>
            </a:r>
            <a:r>
              <a:rPr lang="en-US" sz="1400" b="0">
                <a:latin typeface="Times New Roman" panose="02020603050405020304" pitchFamily="18" charset="0"/>
                <a:cs typeface="Calibri" panose="020F0502020204030204" charset="0"/>
              </a:rPr>
              <a:t> Hình ảnh được chỉnh kích thước đối xứng với đoạn văn bản (hiển thị tương tự square). + </a:t>
            </a:r>
            <a:r>
              <a:rPr lang="en-US" sz="1400" b="1">
                <a:latin typeface="Times New Roman" panose="02020603050405020304" pitchFamily="18" charset="0"/>
                <a:ea typeface="SimSun" panose="02010600030101010101" pitchFamily="2" charset="-122"/>
              </a:rPr>
              <a:t>I</a:t>
            </a:r>
            <a:r>
              <a:rPr lang="en-US" sz="1400" b="1">
                <a:latin typeface="Times New Roman" panose="02020603050405020304" pitchFamily="18" charset="0"/>
                <a:ea typeface="SimSun" panose="02010600030101010101" pitchFamily="2" charset="-122"/>
              </a:rPr>
              <a:t>n front of text</a:t>
            </a:r>
            <a:r>
              <a:rPr lang="en-US" sz="1400" b="0">
                <a:latin typeface="Times New Roman" panose="02020603050405020304" pitchFamily="18" charset="0"/>
                <a:ea typeface="SimSun" panose="02010600030101010101" pitchFamily="2" charset="-122"/>
              </a:rPr>
              <a:t>: Hình ảnh được đặt bên trên văn bản và sẽ che lấp 1 phần hoặc toàn bộ nội dung bên dưới (sử dụng tùy chọn này để di chuyển hình ảnh)+ </a:t>
            </a:r>
            <a:r>
              <a:rPr lang="en-US" sz="1400" b="1">
                <a:latin typeface="Times New Roman" panose="02020603050405020304" pitchFamily="18" charset="0"/>
                <a:ea typeface="SimSun" panose="02010600030101010101" pitchFamily="2" charset="-122"/>
              </a:rPr>
              <a:t>Behind text:</a:t>
            </a:r>
            <a:r>
              <a:rPr lang="en-US" sz="1400" b="0">
                <a:latin typeface="Times New Roman" panose="02020603050405020304" pitchFamily="18" charset="0"/>
                <a:ea typeface="SimSun" panose="02010600030101010101" pitchFamily="2" charset="-122"/>
              </a:rPr>
              <a:t> Hình ảnh được gắn chìm phía sau nội dung (khi ở chế độ này, bạn rất khó thay đổi vị trí của hình ảnh)+ </a:t>
            </a:r>
            <a:r>
              <a:rPr lang="en-US" sz="1400" b="1">
                <a:latin typeface="Times New Roman" panose="02020603050405020304" pitchFamily="18" charset="0"/>
                <a:cs typeface="Calibri" panose="020F0502020204030204" charset="0"/>
              </a:rPr>
              <a:t>Top and bottom:</a:t>
            </a:r>
            <a:r>
              <a:rPr lang="en-US" sz="1400" b="0">
                <a:latin typeface="Times New Roman" panose="02020603050405020304" pitchFamily="18" charset="0"/>
                <a:cs typeface="Calibri" panose="020F0502020204030204" charset="0"/>
              </a:rPr>
              <a:t> Hình ảnh nằm phía trên hoặc phía dưới đoạn văn bản (Sử dụng tùy chọn này để minh họa cho phần nội dung văn bản). + </a:t>
            </a:r>
            <a:r>
              <a:rPr lang="en-US" sz="1400" b="1">
                <a:latin typeface="Times New Roman" panose="02020603050405020304" pitchFamily="18" charset="0"/>
                <a:cs typeface="Calibri" panose="020F0502020204030204" charset="0"/>
              </a:rPr>
              <a:t>Through:</a:t>
            </a:r>
            <a:r>
              <a:rPr lang="en-US" sz="1400" b="0">
                <a:latin typeface="Times New Roman" panose="02020603050405020304" pitchFamily="18" charset="0"/>
                <a:cs typeface="Calibri" panose="020F0502020204030204" charset="0"/>
              </a:rPr>
              <a:t> Văn bản nằm sát quanh hình ảnh, tùy chọn này thường được sử dụng để trang trí và minh họa cho nội dung văn bản. . </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02565" y="790575"/>
            <a:ext cx="8627745" cy="829945"/>
          </a:xfrm>
          <a:prstGeom prst="rect">
            <a:avLst/>
          </a:prstGeom>
          <a:noFill/>
          <a:ln w="9525">
            <a:noFill/>
          </a:ln>
        </p:spPr>
        <p:txBody>
          <a:bodyPr wrap="square">
            <a:spAutoFit/>
          </a:bodyPr>
          <a:p>
            <a:pPr indent="0"/>
            <a:r>
              <a:rPr lang="en-US" sz="2400">
                <a:latin typeface="Times New Roman" panose="02020603050405020304" pitchFamily="18" charset="0"/>
                <a:cs typeface="Calibri" panose="020F0502020204030204" charset="0"/>
              </a:rPr>
              <a:t>+ Bước 6: Chọn lệnh </a:t>
            </a:r>
            <a:r>
              <a:rPr lang="en-US" sz="2400" b="1">
                <a:latin typeface="Times New Roman" panose="02020603050405020304" pitchFamily="18" charset="0"/>
                <a:cs typeface="Calibri" panose="020F0502020204030204" charset="0"/>
              </a:rPr>
              <a:t>Save</a:t>
            </a:r>
            <a:r>
              <a:rPr lang="en-US" sz="2400">
                <a:latin typeface="Times New Roman" panose="02020603050405020304" pitchFamily="18" charset="0"/>
                <a:cs typeface="Calibri" panose="020F0502020204030204" charset="0"/>
              </a:rPr>
              <a:t> trên bảng chọn </a:t>
            </a:r>
            <a:r>
              <a:rPr lang="en-US" sz="2400" b="1">
                <a:latin typeface="Times New Roman" panose="02020603050405020304" pitchFamily="18" charset="0"/>
                <a:cs typeface="Calibri" panose="020F0502020204030204" charset="0"/>
              </a:rPr>
              <a:t>File</a:t>
            </a:r>
            <a:r>
              <a:rPr lang="en-US" sz="2400">
                <a:latin typeface="Times New Roman" panose="02020603050405020304" pitchFamily="18" charset="0"/>
                <a:cs typeface="Calibri" panose="020F0502020204030204" charset="0"/>
              </a:rPr>
              <a:t> để lưu và đặt tên tệp theo yêu cầu.</a:t>
            </a:r>
            <a:endParaRPr lang="en-US" sz="2400">
              <a:latin typeface="Times New Roman" panose="02020603050405020304" pitchFamily="18" charset="0"/>
              <a:cs typeface="Calibri" panose="020F0502020204030204" charset="0"/>
            </a:endParaRPr>
          </a:p>
        </p:txBody>
      </p:sp>
      <p:sp>
        <p:nvSpPr>
          <p:cNvPr id="7" name="Text Box 6"/>
          <p:cNvSpPr txBox="1"/>
          <p:nvPr/>
        </p:nvSpPr>
        <p:spPr>
          <a:xfrm>
            <a:off x="381000" y="1962150"/>
            <a:ext cx="8257540" cy="46037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Lưu lại tệp với tên là </a:t>
            </a:r>
            <a:r>
              <a:rPr lang="en-US" sz="2400" b="1">
                <a:latin typeface="Times New Roman" panose="02020603050405020304" pitchFamily="18" charset="0"/>
                <a:cs typeface="Calibri" panose="020F0502020204030204" charset="0"/>
              </a:rPr>
              <a:t>Con mừng mẹ</a:t>
            </a:r>
            <a:endParaRPr lang="en-US" sz="2400" b="1">
              <a:latin typeface="Times New Roman" panose="02020603050405020304" pitchFamily="18"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 Văn bản có ảnh lấy từ Internet</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228600" y="1657350"/>
            <a:ext cx="8551545" cy="645160"/>
          </a:xfrm>
          <a:prstGeom prst="rect">
            <a:avLst/>
          </a:prstGeom>
          <a:noFill/>
          <a:ln w="9525">
            <a:noFill/>
          </a:ln>
        </p:spPr>
        <p:txBody>
          <a:bodyPr wrap="square">
            <a:spAutoFit/>
          </a:bodyPr>
          <a:p>
            <a:pPr indent="0"/>
            <a:endParaRPr lang="en-US" sz="3600"/>
          </a:p>
        </p:txBody>
      </p:sp>
      <p:sp>
        <p:nvSpPr>
          <p:cNvPr id="4" name="Horizontal Scroll 3"/>
          <p:cNvSpPr/>
          <p:nvPr/>
        </p:nvSpPr>
        <p:spPr>
          <a:xfrm>
            <a:off x="1066800" y="20383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sz="4000">
              <a:latin typeface="Times New Roman" panose="02020603050405020304" pitchFamily="18" charset="0"/>
              <a:cs typeface="Calibri" panose="020F0502020204030204" charset="0"/>
              <a:sym typeface="+mn-ea"/>
            </a:endParaRPr>
          </a:p>
          <a:p>
            <a:pPr algn="ctr"/>
            <a:r>
              <a:rPr lang="en-US" sz="4000">
                <a:latin typeface="Times New Roman" panose="02020603050405020304" pitchFamily="18" charset="0"/>
                <a:cs typeface="Calibri" panose="020F0502020204030204" charset="0"/>
                <a:sym typeface="+mn-ea"/>
              </a:rPr>
              <a:t>Chèn ảnh lấy từ Internet vào văn bản</a:t>
            </a:r>
            <a:endParaRPr lang="en-US" sz="4000"/>
          </a:p>
          <a:p>
            <a:pPr algn="ctr"/>
            <a:endParaRPr lang="en-US" sz="4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3919</Words>
  <PresentationFormat>On-screen Show (16:9)</PresentationFormat>
  <Paragraphs>168</Paragraphs>
  <Slides>20</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6" baseType="lpstr">
      <vt:lpstr>Arial</vt:lpstr>
      <vt:lpstr>SimSun</vt:lpstr>
      <vt:lpstr>Wingdings</vt:lpstr>
      <vt:lpstr>Times New Roman</vt:lpstr>
      <vt:lpstr>Times New Roman</vt:lpstr>
      <vt:lpstr>Cambria</vt:lpstr>
      <vt:lpstr>Calibri</vt:lpstr>
      <vt:lpstr>Times New Roman (Headings)</vt:lpstr>
      <vt:lpstr>Calibri Light</vt:lpstr>
      <vt:lpstr>Microsoft YaHei</vt:lpstr>
      <vt:lpstr>Arial Unicode MS</vt:lpstr>
      <vt:lpstr>Wingdings</vt:lpstr>
      <vt:lpstr>AvantGarde</vt:lpstr>
      <vt:lpstr>Segoe Print</vt:lpstr>
      <vt:lpstr>Office Theme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DẶN DÒ</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2017-10-03T01:20:00Z</dcterms:created>
  <dcterms:modified xsi:type="dcterms:W3CDTF">2023-06-13T07:01:07Z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9280715F83424EB9AB229DB068D8C3E5</vt:lpwstr>
  </property>
  <property fmtid="{D5CDD505-2E9C-101B-9397-08002B2CF9AE}" pid="3" name="KSOProductBuildVer">
    <vt:lpwstr>1033-11.2.0.11537</vt:lpwstr>
  </property>
</Properties>
</file>