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82" r:id="rId18"/>
    <p:sldId id="272" r:id="rId19"/>
    <p:sldId id="283" r:id="rId20"/>
    <p:sldId id="274" r:id="rId21"/>
    <p:sldId id="275" r:id="rId22"/>
    <p:sldId id="276" r:id="rId23"/>
    <p:sldId id="277" r:id="rId24"/>
    <p:sldId id="278" r:id="rId25"/>
    <p:sldId id="281" r:id="rId26"/>
    <p:sldId id="279" r:id="rId27"/>
  </p:sldIdLst>
  <p:sldSz cx="12192000" cy="6858000"/>
  <p:notesSz cx="6858000" cy="9144000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 varScale="1">
        <p:scale>
          <a:sx n="109" d="100"/>
          <a:sy n="109" d="100"/>
        </p:scale>
        <p:origin x="7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</a:t>
          </a:r>
          <a:r>
            <a:rPr lang="en-US" sz="3800" kern="1200" dirty="0" smtClean="0"/>
            <a:t>Drink </a:t>
          </a:r>
          <a:endParaRPr lang="en-US" sz="3800" kern="1200" dirty="0"/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148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6573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452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7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43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44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4021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129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297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342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0479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353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572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581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197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325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9485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483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759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198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89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8797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177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12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665303" y="1882367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shrimp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98581" y="4120217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743896" y="3273846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564" y="2098262"/>
            <a:ext cx="4469280" cy="281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787967" y="1833952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lemonade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106140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795346" y="3207488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1400" y="1717013"/>
            <a:ext cx="2556477" cy="38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662268" y="173916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mineral 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971131" y="38589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629498" y="2932544"/>
            <a:ext cx="27341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mɪnərəl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068" y="1969792"/>
            <a:ext cx="4795264" cy="348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1540195950"/>
              </p:ext>
            </p:extLst>
          </p:nvPr>
        </p:nvGraphicFramePr>
        <p:xfrm>
          <a:off x="1280160" y="1524000"/>
          <a:ext cx="9399925" cy="4233625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fry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/fraɪ/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shrimp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/ʃrɪmp/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lemonade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/leməˈneɪd/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 chanh 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mineral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/ˈmɪnərəl/</a:t>
                      </a:r>
                      <a:endParaRPr sz="2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4435147" y="41671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2782" y="323917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4787234" y="529379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5665041" y="1375963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5647264" y="2231399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048192" y="1371036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2748992" y="223139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048191" y="31379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14"/>
          <p:cNvCxnSpPr/>
          <p:nvPr/>
        </p:nvCxnSpPr>
        <p:spPr>
          <a:xfrm>
            <a:off x="2925464" y="1652297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9" name="Google Shape;249;p14"/>
          <p:cNvCxnSpPr>
            <a:stCxn id="246" idx="1"/>
            <a:endCxn id="247" idx="0"/>
          </p:cNvCxnSpPr>
          <p:nvPr/>
        </p:nvCxnSpPr>
        <p:spPr>
          <a:xfrm flipH="1">
            <a:off x="2023592" y="2559101"/>
            <a:ext cx="725400" cy="578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0" name="Google Shape;250;p14"/>
          <p:cNvSpPr/>
          <p:nvPr/>
        </p:nvSpPr>
        <p:spPr>
          <a:xfrm>
            <a:off x="5650729" y="3023355"/>
            <a:ext cx="5465180" cy="84590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questions.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2829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539852" y="3429000"/>
            <a:ext cx="5686777" cy="228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get students interested in the topic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set the context 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help Ss understand the main idea of the text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2175415"/>
            <a:ext cx="5341836" cy="4177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1990346"/>
            <a:ext cx="5341836" cy="417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1008026" y="3294082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934995" y="3669479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590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 the words and phrases about food and drink in the conversation and write them in the correct columns.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develop Ss'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 of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21EFC-F725-F843-AE97-5BB9B126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00" y="2429349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239930" y="1041026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2</a:t>
              </a:r>
              <a:endParaRPr sz="3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26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487067" y="27737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06" name="Google Shape;306;p18"/>
          <p:cNvGraphicFramePr/>
          <p:nvPr>
            <p:extLst/>
          </p:nvPr>
        </p:nvGraphicFramePr>
        <p:xfrm>
          <a:off x="235228" y="2102477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619763" y="1750836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112343" y="2009263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679129" y="1738752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01893" y="2491661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6047" y="2505805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50341" y="25108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362270" y="2003553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192927" y="2856731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195047" y="20022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86047" y="3150173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78826" y="2235207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171046" y="3435506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607153" y="2487924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804435" y="2490680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144231" y="3438382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258042" y="2725029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86047" y="3788842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104677" y="3718529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186047" y="4083069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585949" y="3435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981730" y="4082462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329443" y="2514960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404375" y="494913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918219" y="2510897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585994" y="3952168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329443" y="2865668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627504" y="4210203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329443" y="31877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522282" y="4193711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378581" y="3450851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843827" y="5150364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24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334537" y="2665684"/>
            <a:ext cx="5059269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Ss deeply understand the text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 and intensive reading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6C14E-6C58-4D4C-8B0C-A36F77E8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2" y="2164262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278307" y="1238157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4619763" y="1456922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245323" y="2003652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2070855" y="2002409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619763" y="2249065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455945" y="277093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742351" y="2233737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537554" y="2766641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82694" y="2777107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904618" y="3542317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2557" y="5094379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870143" y="4283843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174343" y="4333177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92294" y="5098763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820401" y="5108457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215966" y="5365480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98776" y="4324754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322108" y="2000921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119782" y="2493504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87479" y="2238015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95629" y="3013388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280356" y="428384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571236" y="4296940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95318" y="4565609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40172" y="4663542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451700" y="5700909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91991" y="2295675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468795" y="3883793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480549" y="30731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2620724"/>
            <a:ext cx="4592147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talking about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team working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give students authentic practice in using target language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88" y="1904367"/>
            <a:ext cx="6632134" cy="441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830956"/>
            <a:chOff x="132951" y="1060159"/>
            <a:chExt cx="11274747" cy="830956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5557" y="1997839"/>
            <a:ext cx="109359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Divide the class into 2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main groups:</a:t>
            </a:r>
          </a:p>
          <a:p>
            <a:pPr marL="8064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1: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guide</a:t>
            </a:r>
          </a:p>
          <a:p>
            <a:pPr marL="566738" lvl="0" indent="-288925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Discuss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list all 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food 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Viet Nam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using some suggested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questions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(What kinds of food are most popular? What ingredients are there? What is the food like? …)</a:t>
            </a:r>
            <a:endParaRPr lang="en-US" sz="2400" b="1" i="1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064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2:</a:t>
            </a:r>
            <a:r>
              <a:rPr lang="en-US" sz="2400" i="0" u="none" strike="noStrike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visitors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visit Vietnam for the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b="0" i="0" u="none" strike="noStrike" cap="none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time)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9588" lvl="6"/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Think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of, discuss and list as many questions to ask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Vietnamese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food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possible.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Each tour guide pairs with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visitor. Role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play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talking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 in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 Nam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 about your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(for a minute)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 the exercises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the 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569F7A-0133-6B42-9439-7DD9848CBC8E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C50F1-5A78-584F-8799-931564086185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31172" y="5982406"/>
            <a:ext cx="5314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err="1">
                <a:latin typeface="Calibri" panose="020F0502020204030204" pitchFamily="34" charset="0"/>
              </a:rPr>
              <a:t>Website</a:t>
            </a:r>
            <a:r>
              <a:rPr lang="en-GB" sz="1600" b="1" smtClean="0">
                <a:latin typeface="Calibri" panose="020F0502020204030204" pitchFamily="34" charset="0"/>
              </a:rPr>
              <a:t>: </a:t>
            </a:r>
            <a:r>
              <a:rPr lang="en-GB" sz="1600" b="1" i="1" smtClean="0">
                <a:latin typeface="Calibri" panose="020F0502020204030204" pitchFamily="34" charset="0"/>
              </a:rPr>
              <a:t>hoclieu.vn</a:t>
            </a:r>
            <a:endParaRPr lang="en-GB" sz="1600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 err="1">
                <a:latin typeface="Calibri" panose="020F0502020204030204" pitchFamily="34" charset="0"/>
              </a:rPr>
              <a:t>facebook.com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r>
              <a:rPr lang="en-GB" sz="16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691376" y="1805792"/>
            <a:ext cx="988953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 gain: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1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. Knowledge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An overview about the topic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Vocabulary to talk about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2. Core competence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communication skills and cultural awareness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collaborative and supportive in pair work and teamwork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Actively join in class activities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3. Personal qualities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healthy eating habits and awareness of balanced diets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proud of the homeland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4"/>
          <p:cNvSpPr/>
          <p:nvPr/>
        </p:nvSpPr>
        <p:spPr>
          <a:xfrm>
            <a:off x="464748" y="4682543"/>
            <a:ext cx="1883768" cy="68496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4"/>
          <p:cNvCxnSpPr>
            <a:cxnSpLocks/>
            <a:stCxn id="121" idx="1"/>
            <a:endCxn id="132" idx="0"/>
          </p:cNvCxnSpPr>
          <p:nvPr/>
        </p:nvCxnSpPr>
        <p:spPr>
          <a:xfrm rot="10800000" flipV="1">
            <a:off x="1406632" y="4072445"/>
            <a:ext cx="571142" cy="610098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524229" y="5860040"/>
            <a:ext cx="7061883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Wrap-up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Homework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32;p4"/>
          <p:cNvSpPr/>
          <p:nvPr/>
        </p:nvSpPr>
        <p:spPr>
          <a:xfrm>
            <a:off x="1235724" y="5893126"/>
            <a:ext cx="1846602" cy="6136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4;p4"/>
          <p:cNvSpPr/>
          <p:nvPr/>
        </p:nvSpPr>
        <p:spPr>
          <a:xfrm>
            <a:off x="4542117" y="4706019"/>
            <a:ext cx="7043996" cy="10272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4: Work in pairs. Think about your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 Then ask your partner about his or her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Google Shape;133;p4"/>
          <p:cNvCxnSpPr>
            <a:cxnSpLocks/>
            <a:stCxn id="132" idx="3"/>
            <a:endCxn id="24" idx="3"/>
          </p:cNvCxnSpPr>
          <p:nvPr/>
        </p:nvCxnSpPr>
        <p:spPr>
          <a:xfrm>
            <a:off x="2348516" y="5025024"/>
            <a:ext cx="733810" cy="1174904"/>
          </a:xfrm>
          <a:prstGeom prst="curvedConnector3">
            <a:avLst>
              <a:gd name="adj1" fmla="val 131152"/>
            </a:avLst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762461" y="1176793"/>
            <a:ext cx="1883767" cy="6550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762461" y="2424251"/>
            <a:ext cx="5101482" cy="259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Aims of the stage: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activate students’ knowledge on the topic of the unit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enhance students’ skills of cooperating with teammates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5" name="Google Shape;145;p5" descr="Original NESTLÉ® TOLL HOUSE® Chocolate Chip Cookie Recipe"/>
          <p:cNvPicPr preferRelativeResize="0"/>
          <p:nvPr/>
        </p:nvPicPr>
        <p:blipFill rotWithShape="1">
          <a:blip r:embed="rId4">
            <a:alphaModFix/>
          </a:blip>
          <a:srcRect t="7479"/>
          <a:stretch/>
        </p:blipFill>
        <p:spPr>
          <a:xfrm>
            <a:off x="547509" y="2424251"/>
            <a:ext cx="4673717" cy="2882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</a:t>
            </a:r>
            <a:r>
              <a:rPr lang="en-US" sz="36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668486" y="1334008"/>
            <a:ext cx="7979228" cy="45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pairs: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facing each other.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ake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turns to throw a ball of paper to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 as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saying a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noun.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partner catches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ball, say immediately if the noun is edible or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inedible, then repeat the procedure. 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Example:</a:t>
            </a:r>
            <a:endParaRPr sz="2000" b="1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(throwing) - Egg.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 (catching) - Edible. (throwing) - Book.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(catching) - Inedible. (throwing) House …</a:t>
            </a:r>
            <a:endParaRPr sz="20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672790" y="2311556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7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Aims of the stage: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students use key language more appropriately before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reading &amp; listening task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0" name="Google Shape;170;p7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4230" y="1734847"/>
            <a:ext cx="4581485" cy="303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602253" y="1692253"/>
            <a:ext cx="5231128" cy="11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fry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065850" y="384253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201469" y="3046475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476" y="1852588"/>
            <a:ext cx="3722337" cy="372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1356</Words>
  <Application>Microsoft Office PowerPoint</Application>
  <PresentationFormat>Widescreen</PresentationFormat>
  <Paragraphs>294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Open Sans</vt:lpstr>
      <vt:lpstr>Times New Roman</vt:lpstr>
      <vt:lpstr>Courier New</vt:lpstr>
      <vt:lpstr>Cutive</vt:lpstr>
      <vt:lpstr>Arial</vt:lpstr>
      <vt:lpstr>Myriad Pro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Hoai Linh</cp:lastModifiedBy>
  <cp:revision>24</cp:revision>
  <dcterms:modified xsi:type="dcterms:W3CDTF">2023-04-19T03:45:34Z</dcterms:modified>
</cp:coreProperties>
</file>