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0" r:id="rId3"/>
    <p:sldId id="261" r:id="rId4"/>
    <p:sldId id="271" r:id="rId5"/>
    <p:sldId id="257" r:id="rId6"/>
    <p:sldId id="272" r:id="rId7"/>
    <p:sldId id="273" r:id="rId8"/>
    <p:sldId id="259" r:id="rId9"/>
    <p:sldId id="260" r:id="rId10"/>
    <p:sldId id="277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0616B-0569-4115-8CD4-817E5965A90F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50049-62EB-4E77-9074-431ADA21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799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96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55786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3343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B73A-0070-4600-ADAD-97C397554AC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5DBB-7B49-491F-ABEF-3183AE60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6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B73A-0070-4600-ADAD-97C397554AC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5DBB-7B49-491F-ABEF-3183AE60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B73A-0070-4600-ADAD-97C397554AC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5DBB-7B49-491F-ABEF-3183AE60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26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428559"/>
      </p:ext>
    </p:extLst>
  </p:cSld>
  <p:clrMapOvr>
    <a:masterClrMapping/>
  </p:clrMapOvr>
  <p:transition spd="slow" advClick="0" advTm="0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23030"/>
      </p:ext>
    </p:extLst>
  </p:cSld>
  <p:clrMapOvr>
    <a:masterClrMapping/>
  </p:clrMapOvr>
  <p:transition spd="slow" advClick="0" advTm="0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66343"/>
            <a:ext cx="12193057" cy="6990685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812801"/>
            <a:ext cx="12192000" cy="5747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304080034"/>
      </p:ext>
    </p:extLst>
  </p:cSld>
  <p:clrMapOvr>
    <a:masterClrMapping/>
  </p:clrMapOvr>
  <p:transition spd="slow" advClick="0" advTm="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B73A-0070-4600-ADAD-97C397554AC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5DBB-7B49-491F-ABEF-3183AE60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7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B73A-0070-4600-ADAD-97C397554AC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5DBB-7B49-491F-ABEF-3183AE60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0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B73A-0070-4600-ADAD-97C397554AC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5DBB-7B49-491F-ABEF-3183AE60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6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B73A-0070-4600-ADAD-97C397554AC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5DBB-7B49-491F-ABEF-3183AE60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1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B73A-0070-4600-ADAD-97C397554AC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5DBB-7B49-491F-ABEF-3183AE60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9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B73A-0070-4600-ADAD-97C397554AC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5DBB-7B49-491F-ABEF-3183AE60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9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B73A-0070-4600-ADAD-97C397554AC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5DBB-7B49-491F-ABEF-3183AE60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6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B73A-0070-4600-ADAD-97C397554AC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5DBB-7B49-491F-ABEF-3183AE60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2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8B73A-0070-4600-ADAD-97C397554AC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A5DBB-7B49-491F-ABEF-3183AE60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705"/>
            <a:ext cx="12192000" cy="69884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19" y="4682219"/>
            <a:ext cx="6916356" cy="22675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3" y="1469581"/>
            <a:ext cx="4185573" cy="538841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18819" y="1542057"/>
            <a:ext cx="750372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 dirty="0" smtClean="0">
                <a:solidFill>
                  <a:srgbClr val="3AB035"/>
                </a:solidFill>
                <a:latin typeface="Underdog" panose="02000503000000020004" pitchFamily="2" charset="0"/>
                <a:ea typeface="微软雅黑" panose="020B0503020204020204" pitchFamily="34" charset="-122"/>
              </a:rPr>
              <a:t>Welcome</a:t>
            </a:r>
            <a:r>
              <a:rPr lang="en-US" altLang="zh-CN" sz="5333" b="1" dirty="0" smtClean="0">
                <a:solidFill>
                  <a:srgbClr val="3AB0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5333" b="1" dirty="0">
              <a:solidFill>
                <a:srgbClr val="3AB0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744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1886" y="1911530"/>
            <a:ext cx="11312434" cy="7184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</a:t>
            </a:r>
            <a:r>
              <a:rPr lang="en-US" sz="4000" dirty="0" err="1" smtClean="0">
                <a:solidFill>
                  <a:srgbClr val="FFFF00"/>
                </a:solidFill>
                <a:latin typeface="UTM Avo" panose="02040603050506020204" pitchFamily="18" charset="0"/>
              </a:rPr>
              <a:t>gùn</a:t>
            </a:r>
            <a:r>
              <a:rPr lang="en-US" sz="4000" dirty="0" smtClean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UTM Avo" panose="02040603050506020204" pitchFamily="18" charset="0"/>
              </a:rPr>
              <a:t>ngụt</a:t>
            </a:r>
            <a:r>
              <a:rPr lang="en-US" sz="4000" dirty="0" smtClean="0">
                <a:latin typeface="UTM Avo" panose="02040603050506020204" pitchFamily="18" charset="0"/>
              </a:rPr>
              <a:t>: </a:t>
            </a:r>
            <a:r>
              <a:rPr lang="en-US" sz="4000" dirty="0" err="1" smtClean="0">
                <a:latin typeface="UTM Avo" panose="02040603050506020204" pitchFamily="18" charset="0"/>
              </a:rPr>
              <a:t>lửa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bốc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mạnh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thành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ngọn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lớn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1886" y="3300547"/>
            <a:ext cx="11312434" cy="7184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p</a:t>
            </a:r>
            <a:r>
              <a:rPr lang="en-US" sz="4000" dirty="0" err="1" smtClean="0">
                <a:solidFill>
                  <a:srgbClr val="FFFF00"/>
                </a:solidFill>
                <a:latin typeface="UTM Avo" panose="02040603050506020204" pitchFamily="18" charset="0"/>
              </a:rPr>
              <a:t>hàn</a:t>
            </a:r>
            <a:r>
              <a:rPr lang="en-US" sz="4000" dirty="0" smtClean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UTM Avo" panose="02040603050506020204" pitchFamily="18" charset="0"/>
              </a:rPr>
              <a:t>nàn</a:t>
            </a:r>
            <a:r>
              <a:rPr lang="en-US" sz="4000" dirty="0" smtClean="0">
                <a:latin typeface="UTM Avo" panose="02040603050506020204" pitchFamily="18" charset="0"/>
              </a:rPr>
              <a:t>: </a:t>
            </a:r>
            <a:r>
              <a:rPr lang="en-US" sz="4000" dirty="0" err="1" smtClean="0">
                <a:latin typeface="UTM Avo" panose="02040603050506020204" pitchFamily="18" charset="0"/>
              </a:rPr>
              <a:t>nói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ra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nỗi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buồn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bực</a:t>
            </a:r>
            <a:r>
              <a:rPr lang="en-US" sz="4000" dirty="0" smtClean="0">
                <a:latin typeface="UTM Avo" panose="02040603050506020204" pitchFamily="18" charset="0"/>
              </a:rPr>
              <a:t>, </a:t>
            </a:r>
            <a:r>
              <a:rPr lang="en-US" sz="4000" dirty="0" err="1" smtClean="0">
                <a:latin typeface="UTM Avo" panose="02040603050506020204" pitchFamily="18" charset="0"/>
              </a:rPr>
              <a:t>không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vừa</a:t>
            </a:r>
            <a:r>
              <a:rPr lang="en-US" sz="4000" dirty="0" smtClean="0">
                <a:latin typeface="UTM Avo" panose="02040603050506020204" pitchFamily="18" charset="0"/>
              </a:rPr>
              <a:t> ý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1886" y="4641667"/>
            <a:ext cx="11312434" cy="7184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</a:t>
            </a:r>
            <a:r>
              <a:rPr lang="en-US" sz="4000" dirty="0" err="1" smtClean="0">
                <a:solidFill>
                  <a:srgbClr val="FFFF00"/>
                </a:solidFill>
                <a:latin typeface="UTM Avo" panose="02040603050506020204" pitchFamily="18" charset="0"/>
              </a:rPr>
              <a:t>hỏ</a:t>
            </a:r>
            <a:r>
              <a:rPr lang="en-US" sz="4000" dirty="0" smtClean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UTM Avo" panose="02040603050506020204" pitchFamily="18" charset="0"/>
              </a:rPr>
              <a:t>nhẹ</a:t>
            </a:r>
            <a:r>
              <a:rPr lang="en-US" sz="4000" dirty="0" smtClean="0">
                <a:solidFill>
                  <a:srgbClr val="FFFF00"/>
                </a:solidFill>
                <a:latin typeface="UTM Avo" panose="02040603050506020204" pitchFamily="18" charset="0"/>
              </a:rPr>
              <a:t>: </a:t>
            </a:r>
            <a:r>
              <a:rPr lang="en-US" sz="4000" dirty="0" err="1" smtClean="0">
                <a:solidFill>
                  <a:schemeClr val="bg1"/>
                </a:solidFill>
                <a:latin typeface="UTM Avo" panose="02040603050506020204" pitchFamily="18" charset="0"/>
              </a:rPr>
              <a:t>nói</a:t>
            </a:r>
            <a:r>
              <a:rPr lang="en-US" sz="4000" dirty="0" smtClean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anose="02040603050506020204" pitchFamily="18" charset="0"/>
              </a:rPr>
              <a:t>nhỏ</a:t>
            </a:r>
            <a:r>
              <a:rPr lang="en-US" sz="4000" dirty="0" smtClean="0">
                <a:solidFill>
                  <a:schemeClr val="bg1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UTM Avo" panose="02040603050506020204" pitchFamily="18" charset="0"/>
              </a:rPr>
              <a:t>nhẹ</a:t>
            </a:r>
            <a:r>
              <a:rPr lang="en-US" sz="4000" dirty="0" smtClean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anose="02040603050506020204" pitchFamily="18" charset="0"/>
              </a:rPr>
              <a:t>nhàng</a:t>
            </a:r>
            <a:r>
              <a:rPr lang="en-US" sz="4000" dirty="0" smtClean="0">
                <a:solidFill>
                  <a:schemeClr val="bg1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UTM Avo" panose="02040603050506020204" pitchFamily="18" charset="0"/>
              </a:rPr>
              <a:t>dễ</a:t>
            </a:r>
            <a:r>
              <a:rPr lang="en-US" sz="4000" dirty="0" smtClean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UTM Avo" panose="02040603050506020204" pitchFamily="18" charset="0"/>
              </a:rPr>
              <a:t>nghe</a:t>
            </a:r>
            <a:endParaRPr lang="en-US" sz="40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55570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373" t="48225" r="17273" b="17280"/>
          <a:stretch/>
        </p:blipFill>
        <p:spPr>
          <a:xfrm>
            <a:off x="0" y="2447365"/>
            <a:ext cx="12192000" cy="370749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60612" y="430306"/>
            <a:ext cx="1210235" cy="110265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UTM Avo" panose="02040603050506020204" pitchFamily="18" charset="0"/>
              </a:rPr>
              <a:t>?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70848" y="672353"/>
            <a:ext cx="2286000" cy="6723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UTM Avo" panose="02040603050506020204" pitchFamily="18" charset="0"/>
              </a:rPr>
              <a:t>Ghép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đúng</a:t>
            </a:r>
            <a:endParaRPr lang="en-US" sz="2800" dirty="0">
              <a:latin typeface="UTM Avo" panose="0204060305050602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62718" y="3025588"/>
            <a:ext cx="1035423" cy="2460812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62717" y="3025588"/>
            <a:ext cx="1035424" cy="1275522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262716" y="4255994"/>
            <a:ext cx="1035425" cy="1230406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410050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421" t="17745" r="16192" b="55237"/>
          <a:stretch/>
        </p:blipFill>
        <p:spPr>
          <a:xfrm>
            <a:off x="75971" y="284309"/>
            <a:ext cx="11946608" cy="2615327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21" y="5415536"/>
            <a:ext cx="1442464" cy="1442464"/>
          </a:xfrm>
          <a:prstGeom prst="rect">
            <a:avLst/>
          </a:prstGeom>
        </p:spPr>
      </p:pic>
      <p:pic>
        <p:nvPicPr>
          <p:cNvPr id="4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" y="2899636"/>
            <a:ext cx="2980738" cy="383733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0"/>
            <a:ext cx="4071257" cy="8229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</a:rPr>
              <a:t>4. </a:t>
            </a:r>
            <a:r>
              <a:rPr lang="en-US" sz="28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Tập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viết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49133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rmed Heart - Thank You Card Template (Free | Thank you card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72" y="81830"/>
            <a:ext cx="6052458" cy="677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044577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315"/>
            <a:ext cx="12192000" cy="69884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56" y="4649258"/>
            <a:ext cx="6916356" cy="22675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3" y="3174274"/>
            <a:ext cx="2861415" cy="368372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155576" y="956758"/>
            <a:ext cx="2860766" cy="15283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ớt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49964" y="296462"/>
            <a:ext cx="8255726" cy="5617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UTM Avo" panose="02040603050506020204" pitchFamily="18" charset="0"/>
              </a:rPr>
              <a:t>Con </a:t>
            </a:r>
            <a:r>
              <a:rPr lang="en-US" sz="3200" dirty="0" err="1" smtClean="0">
                <a:latin typeface="UTM Avo" panose="02040603050506020204" pitchFamily="18" charset="0"/>
              </a:rPr>
              <a:t>luyện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đọc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lại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các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tiếng</a:t>
            </a:r>
            <a:r>
              <a:rPr lang="en-US" sz="3200" dirty="0" smtClean="0">
                <a:latin typeface="UTM Avo" panose="020406030505060202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</a:rPr>
              <a:t>từ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sau</a:t>
            </a:r>
            <a:r>
              <a:rPr lang="en-US" sz="3200" dirty="0" smtClean="0"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07575" y="956758"/>
            <a:ext cx="2860766" cy="15283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l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ợn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55072" y="956758"/>
            <a:ext cx="2860766" cy="15283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v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ợt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14348" y="2922717"/>
            <a:ext cx="2860766" cy="15283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ơn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mưa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37958" y="2922717"/>
            <a:ext cx="2860766" cy="15283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s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ơn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ca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6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2362200" y="106740"/>
            <a:ext cx="7696200" cy="156966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70860" y="1564496"/>
            <a:ext cx="5421087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un – </a:t>
            </a:r>
            <a:r>
              <a:rPr lang="en-US" sz="5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ut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– </a:t>
            </a:r>
            <a:r>
              <a:rPr lang="en-US" sz="5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ưt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62102" y="1742709"/>
            <a:ext cx="22860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72: </a:t>
            </a:r>
            <a:endParaRPr lang="en-US" sz="40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2251" y="2903316"/>
            <a:ext cx="3448594" cy="3173445"/>
            <a:chOff x="1828800" y="2641705"/>
            <a:chExt cx="4038600" cy="3682896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0" name="Oval 49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95499" y="3366363"/>
              <a:ext cx="3505201" cy="2092873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un</a:t>
              </a:r>
              <a:endParaRPr lang="en-US" sz="13000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395650" y="2928512"/>
            <a:ext cx="3304903" cy="3173445"/>
            <a:chOff x="6400800" y="2743200"/>
            <a:chExt cx="4038600" cy="3682896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4" name="Oval 53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56927" y="3436716"/>
              <a:ext cx="3201473" cy="2092873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 err="1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ut</a:t>
              </a:r>
              <a:endParaRPr lang="en-US" sz="13000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595358" y="2928512"/>
            <a:ext cx="3304903" cy="3173445"/>
            <a:chOff x="6400800" y="2743200"/>
            <a:chExt cx="4038600" cy="3682896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7" name="Oval 56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46833" y="3665133"/>
              <a:ext cx="2408626" cy="2428854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 err="1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ưt</a:t>
              </a:r>
              <a:endParaRPr lang="en-US" sz="13000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7866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3326" y="2060846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8000"/>
                </a:solidFill>
                <a:latin typeface="UTM Avo" panose="02040603050506020204" pitchFamily="18" charset="0"/>
              </a:rPr>
              <a:t>un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9879" y="3261167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24620" y="3261167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8088" y="2060846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8000"/>
                </a:solidFill>
                <a:latin typeface="UTM Avo" panose="02040603050506020204" pitchFamily="18" charset="0"/>
              </a:rPr>
              <a:t>ut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28088" y="3261168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u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82829" y="3261168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0" y="4719917"/>
            <a:ext cx="3357154" cy="9009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UTM Avo" panose="02040603050506020204" pitchFamily="18" charset="0"/>
              </a:rPr>
              <a:t>u</a:t>
            </a:r>
            <a:r>
              <a:rPr lang="en-US" sz="4800" dirty="0" smtClean="0">
                <a:latin typeface="UTM Avo" panose="02040603050506020204" pitchFamily="18" charset="0"/>
              </a:rPr>
              <a:t> – </a:t>
            </a:r>
            <a:r>
              <a:rPr lang="en-US" sz="4800" dirty="0" err="1" smtClean="0">
                <a:latin typeface="UTM Avo" panose="02040603050506020204" pitchFamily="18" charset="0"/>
              </a:rPr>
              <a:t>nờ</a:t>
            </a:r>
            <a:r>
              <a:rPr lang="en-US" sz="4800" dirty="0" smtClean="0">
                <a:latin typeface="UTM Avo" panose="02040603050506020204" pitchFamily="18" charset="0"/>
              </a:rPr>
              <a:t> - un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95136" y="4671891"/>
            <a:ext cx="2975386" cy="9009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UTM Avo" panose="02040603050506020204" pitchFamily="18" charset="0"/>
              </a:rPr>
              <a:t>u</a:t>
            </a:r>
            <a:r>
              <a:rPr lang="en-US" sz="4800" dirty="0" smtClean="0">
                <a:latin typeface="UTM Avo" panose="02040603050506020204" pitchFamily="18" charset="0"/>
              </a:rPr>
              <a:t> - </a:t>
            </a:r>
            <a:r>
              <a:rPr lang="en-US" sz="4800" dirty="0" err="1" smtClean="0">
                <a:latin typeface="UTM Avo" panose="02040603050506020204" pitchFamily="18" charset="0"/>
              </a:rPr>
              <a:t>tờ</a:t>
            </a:r>
            <a:r>
              <a:rPr lang="en-US" sz="4800" dirty="0" smtClean="0">
                <a:latin typeface="UTM Avo" panose="02040603050506020204" pitchFamily="18" charset="0"/>
              </a:rPr>
              <a:t> - </a:t>
            </a:r>
            <a:r>
              <a:rPr lang="en-US" sz="4800" dirty="0" err="1" smtClean="0">
                <a:latin typeface="UTM Avo" panose="02040603050506020204" pitchFamily="18" charset="0"/>
              </a:rPr>
              <a:t>ut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58450" y="2060846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8000"/>
                </a:solidFill>
                <a:latin typeface="UTM Avo" panose="02040603050506020204" pitchFamily="18" charset="0"/>
              </a:rPr>
              <a:t>ưt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058450" y="3261168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ư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013191" y="3261168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635764" y="4671890"/>
            <a:ext cx="2975386" cy="9009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UTM Avo" panose="02040603050506020204" pitchFamily="18" charset="0"/>
              </a:rPr>
              <a:t>ư</a:t>
            </a:r>
            <a:r>
              <a:rPr lang="en-US" sz="4800" dirty="0" smtClean="0">
                <a:latin typeface="UTM Avo" panose="02040603050506020204" pitchFamily="18" charset="0"/>
              </a:rPr>
              <a:t> - </a:t>
            </a:r>
            <a:r>
              <a:rPr lang="en-US" sz="4800" dirty="0" err="1" smtClean="0">
                <a:latin typeface="UTM Avo" panose="02040603050506020204" pitchFamily="18" charset="0"/>
              </a:rPr>
              <a:t>tờ</a:t>
            </a:r>
            <a:r>
              <a:rPr lang="en-US" sz="4800" dirty="0" smtClean="0">
                <a:latin typeface="UTM Avo" panose="02040603050506020204" pitchFamily="18" charset="0"/>
              </a:rPr>
              <a:t> - </a:t>
            </a:r>
            <a:r>
              <a:rPr lang="en-US" sz="4800" dirty="0" err="1" smtClean="0">
                <a:latin typeface="UTM Avo" panose="02040603050506020204" pitchFamily="18" charset="0"/>
              </a:rPr>
              <a:t>ưt</a:t>
            </a:r>
            <a:endParaRPr lang="en-US" sz="4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1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903" t="25447" r="59282" b="35451"/>
          <a:stretch/>
        </p:blipFill>
        <p:spPr>
          <a:xfrm>
            <a:off x="0" y="1085535"/>
            <a:ext cx="3545832" cy="286038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4572" y="171384"/>
            <a:ext cx="3643658" cy="8098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UTM Avo" panose="02040603050506020204" pitchFamily="18" charset="0"/>
              </a:rPr>
              <a:t>1. </a:t>
            </a:r>
            <a:r>
              <a:rPr lang="en-US" sz="4400" dirty="0" err="1" smtClean="0">
                <a:latin typeface="UTM Avo" panose="02040603050506020204" pitchFamily="18" charset="0"/>
              </a:rPr>
              <a:t>Làm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quen</a:t>
            </a:r>
            <a:endParaRPr lang="en-US" sz="4400" dirty="0">
              <a:latin typeface="UTM Avo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811" t="64716" r="63684" b="24622"/>
          <a:stretch/>
        </p:blipFill>
        <p:spPr>
          <a:xfrm>
            <a:off x="735746" y="3945916"/>
            <a:ext cx="1627094" cy="779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0519" t="27099" r="39948" b="35769"/>
          <a:stretch/>
        </p:blipFill>
        <p:spPr>
          <a:xfrm>
            <a:off x="4294598" y="170350"/>
            <a:ext cx="3440351" cy="271630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85566" y="3904941"/>
            <a:ext cx="2941728" cy="1641808"/>
            <a:chOff x="3798706" y="1238820"/>
            <a:chExt cx="2221094" cy="1510622"/>
          </a:xfrm>
        </p:grpSpPr>
        <p:sp>
          <p:nvSpPr>
            <p:cNvPr id="10" name="Rectangle 9"/>
            <p:cNvSpPr/>
            <p:nvPr/>
          </p:nvSpPr>
          <p:spPr>
            <a:xfrm>
              <a:off x="3798706" y="123882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phun</a:t>
              </a:r>
              <a:endParaRPr lang="en-US" sz="48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063642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 err="1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ph</a:t>
              </a:r>
              <a:endParaRPr lang="en-US" sz="4800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063642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un</a:t>
              </a:r>
              <a:endParaRPr lang="en-US" sz="40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5822" y="5671409"/>
            <a:ext cx="3254188" cy="58477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UTM Avo" panose="02040603050506020204" pitchFamily="18" charset="0"/>
              </a:rPr>
              <a:t>phờ</a:t>
            </a:r>
            <a:r>
              <a:rPr lang="en-US" sz="3200" dirty="0" smtClean="0">
                <a:latin typeface="UTM Avo" panose="02040603050506020204" pitchFamily="18" charset="0"/>
              </a:rPr>
              <a:t> - un - </a:t>
            </a:r>
            <a:r>
              <a:rPr lang="en-US" sz="3200" dirty="0" err="1" smtClean="0">
                <a:latin typeface="UTM Avo" panose="02040603050506020204" pitchFamily="18" charset="0"/>
              </a:rPr>
              <a:t>phun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59914" t="25447" r="16233" b="35784"/>
          <a:stretch/>
        </p:blipFill>
        <p:spPr>
          <a:xfrm>
            <a:off x="8619565" y="965830"/>
            <a:ext cx="3438045" cy="28360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44274" t="63483" r="41877" b="22232"/>
          <a:stretch/>
        </p:blipFill>
        <p:spPr>
          <a:xfrm>
            <a:off x="5099855" y="2882979"/>
            <a:ext cx="1801906" cy="1044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65507" t="64586" r="20438" b="26407"/>
          <a:stretch/>
        </p:blipFill>
        <p:spPr>
          <a:xfrm>
            <a:off x="9424186" y="3904941"/>
            <a:ext cx="1828801" cy="65890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465957" y="2819782"/>
            <a:ext cx="3098815" cy="1641808"/>
            <a:chOff x="4619797" y="3801841"/>
            <a:chExt cx="2527452" cy="1641808"/>
          </a:xfrm>
        </p:grpSpPr>
        <p:grpSp>
          <p:nvGrpSpPr>
            <p:cNvPr id="17" name="Group 16"/>
            <p:cNvGrpSpPr/>
            <p:nvPr/>
          </p:nvGrpSpPr>
          <p:grpSpPr>
            <a:xfrm>
              <a:off x="4619797" y="3801841"/>
              <a:ext cx="2527452" cy="1641808"/>
              <a:chOff x="3798706" y="1238820"/>
              <a:chExt cx="2221094" cy="151062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798706" y="123882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dirty="0" err="1" smtClean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bút</a:t>
                </a:r>
                <a:endParaRPr lang="en-US" sz="4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810000" y="2063642"/>
                <a:ext cx="1104900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dirty="0" smtClean="0">
                    <a:solidFill>
                      <a:srgbClr val="008000"/>
                    </a:solidFill>
                    <a:latin typeface="UTM Avo" panose="02040603050506020204" pitchFamily="18" charset="0"/>
                  </a:rPr>
                  <a:t>but</a:t>
                </a:r>
                <a:endParaRPr lang="en-US" sz="4800" dirty="0">
                  <a:solidFill>
                    <a:srgbClr val="008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914900" y="2063642"/>
                <a:ext cx="1104900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40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 flipH="1">
              <a:off x="6518599" y="4990212"/>
              <a:ext cx="81427" cy="169782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702235" y="4580148"/>
            <a:ext cx="4716596" cy="58477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b</a:t>
            </a:r>
            <a:r>
              <a:rPr lang="en-US" sz="3200" dirty="0" err="1" smtClean="0">
                <a:latin typeface="UTM Avo" panose="02040603050506020204" pitchFamily="18" charset="0"/>
              </a:rPr>
              <a:t>ờ</a:t>
            </a:r>
            <a:r>
              <a:rPr lang="en-US" sz="3200" dirty="0" smtClean="0">
                <a:latin typeface="UTM Avo" panose="02040603050506020204" pitchFamily="18" charset="0"/>
              </a:rPr>
              <a:t> - </a:t>
            </a:r>
            <a:r>
              <a:rPr lang="en-US" sz="3200" dirty="0" err="1" smtClean="0">
                <a:latin typeface="UTM Avo" panose="02040603050506020204" pitchFamily="18" charset="0"/>
              </a:rPr>
              <a:t>ut</a:t>
            </a:r>
            <a:r>
              <a:rPr lang="en-US" sz="3200" dirty="0" smtClean="0">
                <a:latin typeface="UTM Avo" panose="02040603050506020204" pitchFamily="18" charset="0"/>
              </a:rPr>
              <a:t> - </a:t>
            </a:r>
            <a:r>
              <a:rPr lang="en-US" sz="3200" dirty="0" err="1" smtClean="0">
                <a:latin typeface="UTM Avo" panose="02040603050506020204" pitchFamily="18" charset="0"/>
              </a:rPr>
              <a:t>bút</a:t>
            </a:r>
            <a:r>
              <a:rPr lang="en-US" sz="3200" dirty="0" smtClean="0">
                <a:latin typeface="UTM Avo" panose="02040603050506020204" pitchFamily="18" charset="0"/>
              </a:rPr>
              <a:t> - </a:t>
            </a:r>
            <a:r>
              <a:rPr lang="en-US" sz="3200" dirty="0" err="1" smtClean="0">
                <a:latin typeface="UTM Avo" panose="02040603050506020204" pitchFamily="18" charset="0"/>
              </a:rPr>
              <a:t>sắc</a:t>
            </a:r>
            <a:r>
              <a:rPr lang="en-US" sz="3200" dirty="0" smtClean="0">
                <a:latin typeface="UTM Avo" panose="02040603050506020204" pitchFamily="18" charset="0"/>
              </a:rPr>
              <a:t> - </a:t>
            </a:r>
            <a:r>
              <a:rPr lang="en-US" sz="3200" dirty="0" err="1" smtClean="0">
                <a:latin typeface="UTM Avo" panose="02040603050506020204" pitchFamily="18" charset="0"/>
              </a:rPr>
              <a:t>bút</a:t>
            </a:r>
            <a:endParaRPr lang="en-US" sz="3200" dirty="0">
              <a:latin typeface="UTM Avo" panose="020406030505060202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878015" y="3904941"/>
            <a:ext cx="3098815" cy="1641808"/>
            <a:chOff x="4619797" y="3801841"/>
            <a:chExt cx="2527452" cy="1641808"/>
          </a:xfrm>
        </p:grpSpPr>
        <p:grpSp>
          <p:nvGrpSpPr>
            <p:cNvPr id="27" name="Group 26"/>
            <p:cNvGrpSpPr/>
            <p:nvPr/>
          </p:nvGrpSpPr>
          <p:grpSpPr>
            <a:xfrm>
              <a:off x="4619797" y="3801841"/>
              <a:ext cx="2527452" cy="1641808"/>
              <a:chOff x="3798706" y="1238820"/>
              <a:chExt cx="2221094" cy="151062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798706" y="123882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ứt</a:t>
                </a:r>
                <a:endParaRPr lang="en-US" sz="4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810000" y="2063642"/>
                <a:ext cx="1104900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dirty="0" err="1" smtClean="0">
                    <a:solidFill>
                      <a:srgbClr val="008000"/>
                    </a:solidFill>
                    <a:latin typeface="UTM Avo" panose="02040603050506020204" pitchFamily="18" charset="0"/>
                  </a:rPr>
                  <a:t>mưt</a:t>
                </a:r>
                <a:endParaRPr lang="en-US" sz="4800" dirty="0">
                  <a:solidFill>
                    <a:srgbClr val="008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914900" y="2063642"/>
                <a:ext cx="1104900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40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 flipH="1">
              <a:off x="6518599" y="4990212"/>
              <a:ext cx="81427" cy="169782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7359827" y="5665307"/>
            <a:ext cx="4832173" cy="58477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m</a:t>
            </a:r>
            <a:r>
              <a:rPr lang="en-US" sz="3200" dirty="0" err="1" smtClean="0">
                <a:latin typeface="UTM Avo" panose="02040603050506020204" pitchFamily="18" charset="0"/>
              </a:rPr>
              <a:t>ờ</a:t>
            </a:r>
            <a:r>
              <a:rPr lang="en-US" sz="3200" dirty="0" smtClean="0">
                <a:latin typeface="UTM Avo" panose="02040603050506020204" pitchFamily="18" charset="0"/>
              </a:rPr>
              <a:t> - </a:t>
            </a:r>
            <a:r>
              <a:rPr lang="en-US" sz="3200" dirty="0" err="1" smtClean="0">
                <a:latin typeface="UTM Avo" panose="02040603050506020204" pitchFamily="18" charset="0"/>
              </a:rPr>
              <a:t>ưt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>
                <a:latin typeface="UTM Avo" panose="02040603050506020204" pitchFamily="18" charset="0"/>
              </a:rPr>
              <a:t>-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mứt</a:t>
            </a:r>
            <a:r>
              <a:rPr lang="en-US" sz="3200" dirty="0" smtClean="0">
                <a:latin typeface="UTM Avo" panose="02040603050506020204" pitchFamily="18" charset="0"/>
              </a:rPr>
              <a:t>- </a:t>
            </a:r>
            <a:r>
              <a:rPr lang="en-US" sz="3200" dirty="0" err="1" smtClean="0">
                <a:latin typeface="UTM Avo" panose="02040603050506020204" pitchFamily="18" charset="0"/>
              </a:rPr>
              <a:t>sắc</a:t>
            </a:r>
            <a:r>
              <a:rPr lang="en-US" sz="3200" dirty="0" smtClean="0">
                <a:latin typeface="UTM Avo" panose="02040603050506020204" pitchFamily="18" charset="0"/>
              </a:rPr>
              <a:t> - </a:t>
            </a:r>
            <a:r>
              <a:rPr lang="en-US" sz="3200" dirty="0" err="1" smtClean="0">
                <a:latin typeface="UTM Avo" panose="02040603050506020204" pitchFamily="18" charset="0"/>
              </a:rPr>
              <a:t>mứt</a:t>
            </a:r>
            <a:endParaRPr lang="en-US" sz="3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25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25" y="365126"/>
            <a:ext cx="5486400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21" y="5002306"/>
            <a:ext cx="1855694" cy="1855694"/>
          </a:xfrm>
          <a:prstGeom prst="rect">
            <a:avLst/>
          </a:prstGeom>
        </p:spPr>
      </p:pic>
      <p:pic>
        <p:nvPicPr>
          <p:cNvPr id="4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361"/>
            <a:ext cx="3834644" cy="493663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26971" y="0"/>
            <a:ext cx="5595257" cy="8229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Nghỉ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giải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lao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70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0448"/>
            <a:ext cx="12192000" cy="698844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3" y="3992126"/>
            <a:ext cx="2226131" cy="2865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5798" t="51875" r="16735" b="17589"/>
          <a:stretch/>
        </p:blipFill>
        <p:spPr>
          <a:xfrm>
            <a:off x="2312126" y="4898571"/>
            <a:ext cx="8778240" cy="1959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6199" t="21341" r="18944" b="16695"/>
          <a:stretch/>
        </p:blipFill>
        <p:spPr>
          <a:xfrm>
            <a:off x="2312126" y="1128514"/>
            <a:ext cx="8778240" cy="377005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305554"/>
            <a:ext cx="12192000" cy="8229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</a:rPr>
              <a:t>2. </a:t>
            </a:r>
            <a:r>
              <a:rPr lang="en-US" sz="28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vần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un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</a:rPr>
              <a:t>? </a:t>
            </a:r>
            <a:r>
              <a:rPr lang="en-US" sz="28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vần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ut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</a:rPr>
              <a:t>? </a:t>
            </a:r>
            <a:r>
              <a:rPr lang="en-US" sz="28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vần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ưt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90365" y="2918012"/>
            <a:ext cx="4182035" cy="8606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33274" y="2870948"/>
            <a:ext cx="1874393" cy="7638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866535" y="3682573"/>
            <a:ext cx="1533478" cy="954741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</a:rPr>
              <a:t>ưt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cxnSp>
        <p:nvCxnSpPr>
          <p:cNvPr id="35" name="Straight Connector 34"/>
          <p:cNvCxnSpPr>
            <a:endCxn id="10" idx="0"/>
          </p:cNvCxnSpPr>
          <p:nvPr/>
        </p:nvCxnSpPr>
        <p:spPr>
          <a:xfrm flipH="1">
            <a:off x="6633274" y="2901299"/>
            <a:ext cx="3234630" cy="7812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599904" y="4685069"/>
            <a:ext cx="1154976" cy="3303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33275" y="4662287"/>
            <a:ext cx="181152" cy="3531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754880" y="4685069"/>
            <a:ext cx="5411096" cy="3303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116174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6343"/>
            <a:ext cx="12193057" cy="6990685"/>
          </a:xfrm>
          <a:prstGeom prst="rect">
            <a:avLst/>
          </a:prstGeom>
        </p:spPr>
      </p:pic>
      <p:sp>
        <p:nvSpPr>
          <p:cNvPr id="69" name="Freeform 9"/>
          <p:cNvSpPr>
            <a:spLocks noEditPoints="1"/>
          </p:cNvSpPr>
          <p:nvPr/>
        </p:nvSpPr>
        <p:spPr bwMode="auto">
          <a:xfrm>
            <a:off x="10622129" y="5506840"/>
            <a:ext cx="264583" cy="264584"/>
          </a:xfrm>
          <a:custGeom>
            <a:avLst/>
            <a:gdLst>
              <a:gd name="T0" fmla="*/ 146 w 268"/>
              <a:gd name="T1" fmla="*/ 226 h 268"/>
              <a:gd name="T2" fmla="*/ 125 w 268"/>
              <a:gd name="T3" fmla="*/ 209 h 268"/>
              <a:gd name="T4" fmla="*/ 177 w 268"/>
              <a:gd name="T5" fmla="*/ 148 h 268"/>
              <a:gd name="T6" fmla="*/ 43 w 268"/>
              <a:gd name="T7" fmla="*/ 148 h 268"/>
              <a:gd name="T8" fmla="*/ 43 w 268"/>
              <a:gd name="T9" fmla="*/ 120 h 268"/>
              <a:gd name="T10" fmla="*/ 177 w 268"/>
              <a:gd name="T11" fmla="*/ 120 h 268"/>
              <a:gd name="T12" fmla="*/ 125 w 268"/>
              <a:gd name="T13" fmla="*/ 60 h 268"/>
              <a:gd name="T14" fmla="*/ 146 w 268"/>
              <a:gd name="T15" fmla="*/ 42 h 268"/>
              <a:gd name="T16" fmla="*/ 224 w 268"/>
              <a:gd name="T17" fmla="*/ 134 h 268"/>
              <a:gd name="T18" fmla="*/ 146 w 268"/>
              <a:gd name="T19" fmla="*/ 226 h 268"/>
              <a:gd name="T20" fmla="*/ 134 w 268"/>
              <a:gd name="T21" fmla="*/ 0 h 268"/>
              <a:gd name="T22" fmla="*/ 268 w 268"/>
              <a:gd name="T23" fmla="*/ 134 h 268"/>
              <a:gd name="T24" fmla="*/ 134 w 268"/>
              <a:gd name="T25" fmla="*/ 268 h 268"/>
              <a:gd name="T26" fmla="*/ 0 w 268"/>
              <a:gd name="T27" fmla="*/ 134 h 268"/>
              <a:gd name="T28" fmla="*/ 134 w 268"/>
              <a:gd name="T29" fmla="*/ 0 h 268"/>
              <a:gd name="T30" fmla="*/ 134 w 268"/>
              <a:gd name="T31" fmla="*/ 17 h 268"/>
              <a:gd name="T32" fmla="*/ 250 w 268"/>
              <a:gd name="T33" fmla="*/ 134 h 268"/>
              <a:gd name="T34" fmla="*/ 134 w 268"/>
              <a:gd name="T35" fmla="*/ 251 h 268"/>
              <a:gd name="T36" fmla="*/ 17 w 268"/>
              <a:gd name="T37" fmla="*/ 134 h 268"/>
              <a:gd name="T38" fmla="*/ 134 w 268"/>
              <a:gd name="T39" fmla="*/ 17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8" h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994" t="24517" r="10206" b="21719"/>
          <a:stretch/>
        </p:blipFill>
        <p:spPr>
          <a:xfrm>
            <a:off x="950058" y="3140158"/>
            <a:ext cx="10291878" cy="3784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9922" t="39610" r="17984" b="17464"/>
          <a:stretch/>
        </p:blipFill>
        <p:spPr>
          <a:xfrm>
            <a:off x="950058" y="0"/>
            <a:ext cx="10291880" cy="314015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6360459" y="3832412"/>
            <a:ext cx="40341" cy="336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459071" y="3832412"/>
            <a:ext cx="40341" cy="336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13730" y="4267200"/>
            <a:ext cx="40341" cy="336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585447" y="4267200"/>
            <a:ext cx="40341" cy="336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996083" y="4253753"/>
            <a:ext cx="40341" cy="336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741265" y="4253752"/>
            <a:ext cx="40341" cy="336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076765" y="4253752"/>
            <a:ext cx="40341" cy="336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433048" y="4696074"/>
            <a:ext cx="40341" cy="336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098838" y="4267200"/>
            <a:ext cx="40341" cy="336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647136" y="4696074"/>
            <a:ext cx="40341" cy="336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730448" y="4696074"/>
            <a:ext cx="40341" cy="336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165672" y="5116876"/>
            <a:ext cx="40341" cy="336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248984" y="5116876"/>
            <a:ext cx="40341" cy="336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762802" y="5157755"/>
            <a:ext cx="40341" cy="336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846114" y="5157755"/>
            <a:ext cx="40341" cy="336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365619" y="5534271"/>
            <a:ext cx="40341" cy="336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055656" y="5944140"/>
            <a:ext cx="40341" cy="336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005720" y="5944140"/>
            <a:ext cx="40341" cy="336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089032" y="5944140"/>
            <a:ext cx="40341" cy="336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317488" y="6387354"/>
            <a:ext cx="40341" cy="336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400800" y="6387354"/>
            <a:ext cx="40341" cy="336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29120" y="6387354"/>
            <a:ext cx="40341" cy="336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785538" y="6387354"/>
            <a:ext cx="40341" cy="336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7857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162</Words>
  <Application>Microsoft Office PowerPoint</Application>
  <PresentationFormat>Widescreen</PresentationFormat>
  <Paragraphs>50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微软雅黑</vt:lpstr>
      <vt:lpstr>Arial</vt:lpstr>
      <vt:lpstr>Calibri</vt:lpstr>
      <vt:lpstr>Calibri Light</vt:lpstr>
      <vt:lpstr>等线</vt:lpstr>
      <vt:lpstr>HP001 4 hàng</vt:lpstr>
      <vt:lpstr>Times New Roman</vt:lpstr>
      <vt:lpstr>Underdog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2020-08-14T01:17:16Z</dcterms:created>
  <dcterms:modified xsi:type="dcterms:W3CDTF">2020-08-14T07:16:12Z</dcterms:modified>
</cp:coreProperties>
</file>