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307" r:id="rId3"/>
    <p:sldId id="356" r:id="rId4"/>
    <p:sldId id="357" r:id="rId5"/>
    <p:sldId id="345" r:id="rId6"/>
    <p:sldId id="374" r:id="rId7"/>
    <p:sldId id="375" r:id="rId8"/>
    <p:sldId id="376" r:id="rId9"/>
    <p:sldId id="377" r:id="rId10"/>
    <p:sldId id="378" r:id="rId11"/>
    <p:sldId id="379" r:id="rId12"/>
    <p:sldId id="380" r:id="rId13"/>
    <p:sldId id="381" r:id="rId14"/>
    <p:sldId id="382" r:id="rId15"/>
    <p:sldId id="383" r:id="rId16"/>
    <p:sldId id="384" r:id="rId17"/>
  </p:sldIdLst>
  <p:sldSz cx="24384000" cy="13716000"/>
  <p:notesSz cx="6858000" cy="9144000"/>
  <p:custDataLst>
    <p:tags r:id="rId20"/>
  </p:custDataLst>
  <p:defaultTextStyle>
    <a:defPPr>
      <a:defRPr lang="en-US"/>
    </a:defPPr>
    <a:lvl1pPr marL="0" algn="l" defTabSz="2177278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1pPr>
    <a:lvl2pPr marL="1088640" algn="l" defTabSz="2177278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3pPr>
    <a:lvl4pPr marL="3265918" algn="l" defTabSz="2177278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5pPr>
    <a:lvl6pPr marL="5443196" algn="l" defTabSz="2177278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8pPr>
    <a:lvl9pPr marL="8709112" algn="l" defTabSz="2177278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3333FF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5027" autoAdjust="0"/>
  </p:normalViewPr>
  <p:slideViewPr>
    <p:cSldViewPr>
      <p:cViewPr varScale="1">
        <p:scale>
          <a:sx n="35" d="100"/>
          <a:sy n="35" d="100"/>
        </p:scale>
        <p:origin x="720" y="9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03/09/2021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1088640" algn="l" defTabSz="217727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3265918" algn="l" defTabSz="217727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5443196" algn="l" defTabSz="217727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8709112" algn="l" defTabSz="217727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636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83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095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.********************************************+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.********************************************+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86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24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73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63"/>
            <a:ext cx="20726400" cy="2940050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13"/>
            <a:ext cx="5689600" cy="730250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13"/>
            <a:ext cx="7721600" cy="730250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13"/>
            <a:ext cx="5689600" cy="730250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13"/>
            <a:ext cx="5689600" cy="730250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13"/>
            <a:ext cx="7721600" cy="730250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13"/>
            <a:ext cx="5689600" cy="730250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9"/>
            <a:ext cx="5486400" cy="11703050"/>
          </a:xfrm>
          <a:prstGeom prst="rect">
            <a:avLst/>
          </a:prstGeom>
        </p:spPr>
        <p:txBody>
          <a:bodyPr vert="eaVert" lIns="91440" tIns="45720" rIns="91440" bIns="457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9"/>
            <a:ext cx="16052800" cy="11703050"/>
          </a:xfrm>
          <a:prstGeom prst="rect">
            <a:avLst/>
          </a:prstGeom>
        </p:spPr>
        <p:txBody>
          <a:bodyPr vert="eaVert" lIns="91440" tIns="45720" rIns="91440" b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13"/>
            <a:ext cx="5689600" cy="730250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13"/>
            <a:ext cx="7721600" cy="730250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13"/>
            <a:ext cx="5689600" cy="730250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7" y="12712717"/>
            <a:ext cx="5689602" cy="730250"/>
          </a:xfrm>
          <a:prstGeom prst="rect">
            <a:avLst/>
          </a:prstGeom>
        </p:spPr>
        <p:txBody>
          <a:bodyPr lIns="91426" tIns="45714" rIns="91426" bIns="45714"/>
          <a:lstStyle/>
          <a:p>
            <a:fld id="{D15044BE-B3F3-4258-B55D-9238C2EBFDF1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17"/>
            <a:ext cx="7721602" cy="730250"/>
          </a:xfrm>
          <a:prstGeom prst="rect">
            <a:avLst/>
          </a:prstGeom>
        </p:spPr>
        <p:txBody>
          <a:bodyPr lIns="91426" tIns="45714" rIns="91426" bIns="45714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15" y="12712717"/>
            <a:ext cx="5689602" cy="730250"/>
          </a:xfrm>
          <a:prstGeom prst="rect">
            <a:avLst/>
          </a:prstGeom>
        </p:spPr>
        <p:txBody>
          <a:bodyPr lIns="91426" tIns="45714" rIns="91426" bIns="45714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9"/>
            <a:ext cx="21945600" cy="9051926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13"/>
            <a:ext cx="5689600" cy="730250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13"/>
            <a:ext cx="7721600" cy="730250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13"/>
            <a:ext cx="5689600" cy="730250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70" y="8813813"/>
            <a:ext cx="20726400" cy="272415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>
              <a:defRPr sz="9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70" y="5813427"/>
            <a:ext cx="20726400" cy="3000374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4pPr>
            <a:lvl5pPr marL="4354122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5pPr>
            <a:lvl6pPr marL="5442652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6pPr>
            <a:lvl7pPr marL="6531182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13"/>
            <a:ext cx="5689600" cy="730250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13"/>
            <a:ext cx="7721600" cy="730250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13"/>
            <a:ext cx="5689600" cy="730250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9"/>
            <a:ext cx="10769600" cy="9051926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6600"/>
            </a:lvl1pPr>
            <a:lvl2pPr>
              <a:defRPr sz="5600"/>
            </a:lvl2pPr>
            <a:lvl3pPr>
              <a:defRPr sz="48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9"/>
            <a:ext cx="10769600" cy="9051926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6600"/>
            </a:lvl1pPr>
            <a:lvl2pPr>
              <a:defRPr sz="5600"/>
            </a:lvl2pPr>
            <a:lvl3pPr>
              <a:defRPr sz="48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0" y="12712713"/>
            <a:ext cx="5689600" cy="730250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13"/>
            <a:ext cx="7721600" cy="730250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13"/>
            <a:ext cx="5689600" cy="730250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6" cy="1279524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indent="0">
              <a:buNone/>
              <a:defRPr sz="5600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400" b="1"/>
            </a:lvl3pPr>
            <a:lvl4pPr marL="3265590" indent="0">
              <a:buNone/>
              <a:defRPr sz="3800" b="1"/>
            </a:lvl4pPr>
            <a:lvl5pPr marL="4354122" indent="0">
              <a:buNone/>
              <a:defRPr sz="3800" b="1"/>
            </a:lvl5pPr>
            <a:lvl6pPr marL="5442652" indent="0">
              <a:buNone/>
              <a:defRPr sz="3800" b="1"/>
            </a:lvl6pPr>
            <a:lvl7pPr marL="6531182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6" cy="7902576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5600"/>
            </a:lvl1pPr>
            <a:lvl2pPr>
              <a:defRPr sz="4800"/>
            </a:lvl2pPr>
            <a:lvl3pPr>
              <a:defRPr sz="44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6" y="3070226"/>
            <a:ext cx="10778068" cy="1279524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indent="0">
              <a:buNone/>
              <a:defRPr sz="5600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400" b="1"/>
            </a:lvl3pPr>
            <a:lvl4pPr marL="3265590" indent="0">
              <a:buNone/>
              <a:defRPr sz="3800" b="1"/>
            </a:lvl4pPr>
            <a:lvl5pPr marL="4354122" indent="0">
              <a:buNone/>
              <a:defRPr sz="3800" b="1"/>
            </a:lvl5pPr>
            <a:lvl6pPr marL="5442652" indent="0">
              <a:buNone/>
              <a:defRPr sz="3800" b="1"/>
            </a:lvl6pPr>
            <a:lvl7pPr marL="6531182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6" y="4349750"/>
            <a:ext cx="10778068" cy="7902576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5600"/>
            </a:lvl1pPr>
            <a:lvl2pPr>
              <a:defRPr sz="4800"/>
            </a:lvl2pPr>
            <a:lvl3pPr>
              <a:defRPr sz="44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0" y="12712713"/>
            <a:ext cx="5689600" cy="730250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13"/>
            <a:ext cx="7721600" cy="730250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13"/>
            <a:ext cx="5689600" cy="730250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0" y="12712713"/>
            <a:ext cx="5689600" cy="730250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13"/>
            <a:ext cx="7721600" cy="730250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13"/>
            <a:ext cx="5689600" cy="730250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0" y="12712713"/>
            <a:ext cx="5689600" cy="730250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13"/>
            <a:ext cx="7721600" cy="730250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13"/>
            <a:ext cx="5689600" cy="730250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5"/>
            <a:ext cx="8022168" cy="9382126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3400"/>
            </a:lvl1pPr>
            <a:lvl2pPr marL="1088530" indent="0">
              <a:buNone/>
              <a:defRPr sz="3000"/>
            </a:lvl2pPr>
            <a:lvl3pPr marL="2177060" indent="0">
              <a:buNone/>
              <a:defRPr sz="2400"/>
            </a:lvl3pPr>
            <a:lvl4pPr marL="3265590" indent="0">
              <a:buNone/>
              <a:defRPr sz="2200"/>
            </a:lvl4pPr>
            <a:lvl5pPr marL="4354122" indent="0">
              <a:buNone/>
              <a:defRPr sz="2200"/>
            </a:lvl5pPr>
            <a:lvl6pPr marL="5442652" indent="0">
              <a:buNone/>
              <a:defRPr sz="2200"/>
            </a:lvl6pPr>
            <a:lvl7pPr marL="6531182" indent="0">
              <a:buNone/>
              <a:defRPr sz="2200"/>
            </a:lvl7pPr>
            <a:lvl8pPr marL="7619710" indent="0">
              <a:buNone/>
              <a:defRPr sz="2200"/>
            </a:lvl8pPr>
            <a:lvl9pPr marL="8708240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0" y="12712713"/>
            <a:ext cx="5689600" cy="730250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13"/>
            <a:ext cx="7721600" cy="730250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13"/>
            <a:ext cx="5689600" cy="730250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6" y="9601200"/>
            <a:ext cx="14630400" cy="1133476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6" y="1225550"/>
            <a:ext cx="14630400" cy="82296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7600"/>
            </a:lvl1pPr>
            <a:lvl2pPr marL="1088530" indent="0">
              <a:buNone/>
              <a:defRPr sz="6600"/>
            </a:lvl2pPr>
            <a:lvl3pPr marL="2177060" indent="0">
              <a:buNone/>
              <a:defRPr sz="5600"/>
            </a:lvl3pPr>
            <a:lvl4pPr marL="3265590" indent="0">
              <a:buNone/>
              <a:defRPr sz="4800"/>
            </a:lvl4pPr>
            <a:lvl5pPr marL="4354122" indent="0">
              <a:buNone/>
              <a:defRPr sz="4800"/>
            </a:lvl5pPr>
            <a:lvl6pPr marL="5442652" indent="0">
              <a:buNone/>
              <a:defRPr sz="4800"/>
            </a:lvl6pPr>
            <a:lvl7pPr marL="6531182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6" y="10734676"/>
            <a:ext cx="14630400" cy="1609724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3400"/>
            </a:lvl1pPr>
            <a:lvl2pPr marL="1088530" indent="0">
              <a:buNone/>
              <a:defRPr sz="3000"/>
            </a:lvl2pPr>
            <a:lvl3pPr marL="2177060" indent="0">
              <a:buNone/>
              <a:defRPr sz="2400"/>
            </a:lvl3pPr>
            <a:lvl4pPr marL="3265590" indent="0">
              <a:buNone/>
              <a:defRPr sz="2200"/>
            </a:lvl4pPr>
            <a:lvl5pPr marL="4354122" indent="0">
              <a:buNone/>
              <a:defRPr sz="2200"/>
            </a:lvl5pPr>
            <a:lvl6pPr marL="5442652" indent="0">
              <a:buNone/>
              <a:defRPr sz="2200"/>
            </a:lvl6pPr>
            <a:lvl7pPr marL="6531182" indent="0">
              <a:buNone/>
              <a:defRPr sz="2200"/>
            </a:lvl7pPr>
            <a:lvl8pPr marL="7619710" indent="0">
              <a:buNone/>
              <a:defRPr sz="2200"/>
            </a:lvl8pPr>
            <a:lvl9pPr marL="8708240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0" y="12712713"/>
            <a:ext cx="5689600" cy="730250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13"/>
            <a:ext cx="7721600" cy="730250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13"/>
            <a:ext cx="5689600" cy="730250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" y="3523"/>
            <a:ext cx="24383874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4" y="455250"/>
            <a:ext cx="1561124" cy="6463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6" y="185948"/>
            <a:ext cx="1383712" cy="1272144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6" y="457202"/>
            <a:ext cx="1511756" cy="6463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6" y="320915"/>
            <a:ext cx="17135296" cy="976562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8" indent="-816398" algn="l" defTabSz="2177060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2" indent="-680332" algn="l" defTabSz="2177060" rtl="0" eaLnBrk="1" latinLnBrk="0" hangingPunct="1">
        <a:spcBef>
          <a:spcPct val="20000"/>
        </a:spcBef>
        <a:buFont typeface="Arial" pitchFamily="34" charset="0"/>
        <a:buChar char="–"/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6" indent="-544266" algn="l" defTabSz="2177060" rtl="0" eaLnBrk="1" latinLnBrk="0" hangingPunct="1">
        <a:spcBef>
          <a:spcPct val="20000"/>
        </a:spcBef>
        <a:buFont typeface="Arial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6" indent="-544266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6" indent="-544266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6" indent="-544266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6" indent="-544266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6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6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2" algn="l" defTabSz="2177060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2" algn="l" defTabSz="2177060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2" algn="l" defTabSz="2177060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image" Target="../media/image59.png"/><Relationship Id="rId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5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6.png"/><Relationship Id="rId9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566655" y="3719349"/>
            <a:ext cx="2778242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700" rIns="91398" bIns="45700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ĐẠI SỐ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12472" y="4550303"/>
            <a:ext cx="18288000" cy="147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700" rIns="91398" bIns="457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2: HÀM SỐ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83"/>
            <a:ext cx="1813892" cy="1813320"/>
            <a:chOff x="12784885" y="1066801"/>
            <a:chExt cx="1814128" cy="1813548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69496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4" y="1556785"/>
              <a:ext cx="1210660" cy="1323564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00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6" y="1966243"/>
            <a:ext cx="2238084" cy="1706806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47551" y="9832154"/>
            <a:ext cx="17088454" cy="907189"/>
            <a:chOff x="7483861" y="7543801"/>
            <a:chExt cx="17012919" cy="907306"/>
          </a:xfrm>
        </p:grpSpPr>
        <p:sp>
          <p:nvSpPr>
            <p:cNvPr id="44" name="TextBox 43"/>
            <p:cNvSpPr txBox="1"/>
            <p:nvPr/>
          </p:nvSpPr>
          <p:spPr>
            <a:xfrm>
              <a:off x="8993188" y="7620003"/>
              <a:ext cx="15503592" cy="831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866428" y="7646473"/>
                  <a:ext cx="726462" cy="7695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353260" y="8545891"/>
            <a:ext cx="14849140" cy="907193"/>
            <a:chOff x="7459670" y="7543799"/>
            <a:chExt cx="14851072" cy="907309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5"/>
              <a:ext cx="13317555" cy="83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THỐNG LÍ THUYẾT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4582" y="7640053"/>
                  <a:ext cx="457236" cy="7695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4051040" y="7091779"/>
            <a:ext cx="16810864" cy="11079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700" rIns="91398" bIns="45700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</a:t>
            </a:r>
            <a:r>
              <a:rPr lang="en-US" sz="66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6600" b="1" dirty="0">
                <a:solidFill>
                  <a:srgbClr val="135F82"/>
                </a:solidFill>
                <a:latin typeface="Chu Van An" pitchFamily="18" charset="0"/>
                <a:ea typeface="AvantGarde-Demi" pitchFamily="18" charset="0"/>
                <a:cs typeface="Chu Van An" pitchFamily="18" charset="0"/>
              </a:rPr>
              <a:t>14- BÀI TẬP:HÀM SỐ BẬC NHẤT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2668" y="8207120"/>
            <a:ext cx="19013084" cy="4264124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00" rIns="91398" bIns="45700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43925" y="11118431"/>
            <a:ext cx="9472086" cy="968323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423"/>
              <a:chOff x="739068" y="1515168"/>
              <a:chExt cx="8177919" cy="960423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53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8" y="1407051"/>
            <a:ext cx="3154624" cy="3197790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xmlns="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69" y="1432440"/>
            <a:ext cx="3384142" cy="338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823871" y="6556098"/>
            <a:ext cx="22275126" cy="6537665"/>
            <a:chOff x="-56192" y="7107578"/>
            <a:chExt cx="22278025" cy="6538516"/>
          </a:xfrm>
        </p:grpSpPr>
        <p:sp>
          <p:nvSpPr>
            <p:cNvPr id="125" name="Rounded Rectangle 124"/>
            <p:cNvSpPr/>
            <p:nvPr/>
          </p:nvSpPr>
          <p:spPr>
            <a:xfrm>
              <a:off x="86142" y="7338151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-56192" y="7107578"/>
              <a:ext cx="3728190" cy="1023157"/>
              <a:chOff x="-56192" y="7107578"/>
              <a:chExt cx="3728190" cy="102315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1752194" y="6210932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777777" y="724290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-56192" y="7107578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54621" y="7174785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22385" y="2967965"/>
            <a:ext cx="23391942" cy="3597138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278649"/>
              <a:chOff x="534987" y="1647866"/>
              <a:chExt cx="4197167" cy="1469645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146964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01314" y="1991567"/>
                <a:ext cx="3173470" cy="9246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prstClr val="white"/>
                    </a:solidFill>
                    <a:latin typeface="Chu Van An" pitchFamily="18" charset="0"/>
                    <a:cs typeface="Chu Van An" pitchFamily="18" charset="0"/>
                  </a:rPr>
                  <a:t>Câu</a:t>
                </a:r>
                <a:r>
                  <a:rPr lang="en-US" sz="4000" b="1" dirty="0">
                    <a:solidFill>
                      <a:prstClr val="white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b="1" dirty="0" smtClean="0">
                    <a:solidFill>
                      <a:prstClr val="white"/>
                    </a:solidFill>
                    <a:latin typeface="Chu Van An" pitchFamily="18" charset="0"/>
                    <a:cs typeface="Chu Van An" pitchFamily="18" charset="0"/>
                  </a:rPr>
                  <a:t>6</a:t>
                </a:r>
                <a:r>
                  <a:rPr lang="en-US" sz="4000" b="1" dirty="0" smtClean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40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104574" y="4097885"/>
                <a:ext cx="22829114" cy="961545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dirty="0" smtClean="0">
                        <a:solidFill>
                          <a:prstClr val="black"/>
                        </a:solidFill>
                        <a:latin typeface="Cambria Math"/>
                      </a:rPr>
                      <m:t>L</m:t>
                    </m:r>
                    <m:r>
                      <a:rPr lang="en-US" sz="4000" dirty="0" smtClean="0">
                        <a:solidFill>
                          <a:prstClr val="black"/>
                        </a:solidFill>
                        <a:latin typeface="Cambria Math"/>
                      </a:rPr>
                      <m:t>ậ</m:t>
                    </m:r>
                    <m:r>
                      <m:rPr>
                        <m:sty m:val="p"/>
                      </m:rPr>
                      <a:rPr lang="en-US" sz="4000" dirty="0" smtClean="0">
                        <a:solidFill>
                          <a:prstClr val="black"/>
                        </a:solidFill>
                        <a:latin typeface="Cambria Math"/>
                      </a:rPr>
                      <m:t>p</m:t>
                    </m:r>
                    <m:r>
                      <a:rPr lang="en-US" sz="4000" dirty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dirty="0" smtClean="0">
                        <a:solidFill>
                          <a:prstClr val="black"/>
                        </a:solidFill>
                        <a:latin typeface="Cambria Math"/>
                      </a:rPr>
                      <m:t>b</m:t>
                    </m:r>
                    <m:r>
                      <a:rPr lang="en-US" sz="4000" dirty="0" smtClean="0">
                        <a:solidFill>
                          <a:prstClr val="black"/>
                        </a:solidFill>
                        <a:latin typeface="Cambria Math"/>
                      </a:rPr>
                      <m:t>ả</m:t>
                    </m:r>
                    <m:r>
                      <m:rPr>
                        <m:sty m:val="p"/>
                      </m:rPr>
                      <a:rPr lang="en-US" sz="4000" dirty="0" smtClean="0">
                        <a:solidFill>
                          <a:prstClr val="black"/>
                        </a:solidFill>
                        <a:latin typeface="Cambria Math"/>
                      </a:rPr>
                      <m:t>ng</m:t>
                    </m:r>
                    <m:r>
                      <a:rPr lang="en-US" sz="4000" dirty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biến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thiên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và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vẽ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đồ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thị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hàm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số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endParaRPr lang="en-US" sz="4000" dirty="0">
                  <a:solidFill>
                    <a:prstClr val="black"/>
                  </a:solidFill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574" y="4097885"/>
                <a:ext cx="22829114" cy="961545"/>
              </a:xfrm>
              <a:prstGeom prst="rect">
                <a:avLst/>
              </a:prstGeom>
              <a:blipFill rotWithShape="1">
                <a:blip r:embed="rId3"/>
                <a:stretch>
                  <a:fillRect b="-1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1000279" y="1273493"/>
            <a:ext cx="9472086" cy="968323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423"/>
              <a:chOff x="739068" y="1515168"/>
              <a:chExt cx="8177919" cy="960423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537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</a:t>
                </a:r>
                <a:r>
                  <a:rPr lang="en-US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TẬP</a:t>
                </a:r>
                <a:endParaRPr lang="en-US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8884648" y="7748124"/>
                <a:ext cx="7533195" cy="961545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Ta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có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nên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ta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có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: </a:t>
                </a:r>
                <a:endParaRPr lang="en-US" sz="4000" dirty="0">
                  <a:solidFill>
                    <a:prstClr val="black"/>
                  </a:solidFill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4648" y="7748124"/>
                <a:ext cx="7533195" cy="961545"/>
              </a:xfrm>
              <a:prstGeom prst="rect">
                <a:avLst/>
              </a:prstGeom>
              <a:blipFill rotWithShape="1">
                <a:blip r:embed="rId4"/>
                <a:stretch>
                  <a:fillRect l="-2832" b="-1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82894" y="2238815"/>
            <a:ext cx="21946608" cy="7694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Dạng</a:t>
            </a:r>
            <a:r>
              <a:rPr lang="en-US" b="1" dirty="0" smtClean="0">
                <a:solidFill>
                  <a:srgbClr val="C00000"/>
                </a:solidFill>
              </a:rPr>
              <a:t> 2: </a:t>
            </a:r>
            <a:r>
              <a:rPr lang="fr-FR" b="1" dirty="0" err="1" smtClean="0">
                <a:solidFill>
                  <a:srgbClr val="C00000"/>
                </a:solidFill>
              </a:rPr>
              <a:t>Lập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bảng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biến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thiên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và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vẽ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đồ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thị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hàm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số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bậc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nhất</a:t>
            </a:r>
            <a:endParaRPr lang="vi-VN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2907389" y="7788039"/>
                <a:ext cx="565520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/>
                      </a:rPr>
                      <m:t>+) 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/>
                      </a:rPr>
                      <m:t>𝑇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/>
                      </a:rPr>
                      <m:t>ậ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/>
                      </a:rPr>
                      <m:t>𝑝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/>
                      </a:rPr>
                      <m:t>á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/>
                      </a:rPr>
                      <m:t> đị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/>
                      </a:rPr>
                      <m:t>𝑛h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/>
                      </a:rPr>
                      <m:t>   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/>
                      </a:rPr>
                      <m:t>𝐷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389" y="7788039"/>
                <a:ext cx="5655202" cy="707886"/>
              </a:xfrm>
              <a:prstGeom prst="rect">
                <a:avLst/>
              </a:prstGeom>
              <a:blipFill rotWithShape="1">
                <a:blip r:embed="rId5"/>
                <a:stretch>
                  <a:fillRect t="-15517" r="-2802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6172360"/>
                  </p:ext>
                </p:extLst>
              </p:nvPr>
            </p:nvGraphicFramePr>
            <p:xfrm>
              <a:off x="2409555" y="9628813"/>
              <a:ext cx="8679252" cy="25530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96554"/>
                    <a:gridCol w="7482698"/>
                  </a:tblGrid>
                  <a:tr h="9169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∞ 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      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16361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∞  </m:t>
                              </m:r>
                            </m:oMath>
                          </a14:m>
                          <a:endParaRPr lang="en-US" b="0" i="1" dirty="0" smtClean="0">
                            <a:latin typeface="Cambria Math"/>
                            <a:ea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6172360"/>
                  </p:ext>
                </p:extLst>
              </p:nvPr>
            </p:nvGraphicFramePr>
            <p:xfrm>
              <a:off x="2409555" y="9628813"/>
              <a:ext cx="8679252" cy="25530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96554"/>
                    <a:gridCol w="7482698"/>
                  </a:tblGrid>
                  <a:tr h="9169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t="-667" r="-627041" b="-17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15961" t="-667" r="-81" b="-179333"/>
                          </a:stretch>
                        </a:blipFill>
                      </a:tcPr>
                    </a:tc>
                  </a:tr>
                  <a:tr h="1636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t="-56343" r="-627041" b="-3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15961" t="-56343" r="-81" b="-37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5533715" y="10684800"/>
            <a:ext cx="3643419" cy="126119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F2469076-222B-4580-A179-D816FB27383F}"/>
              </a:ext>
            </a:extLst>
          </p:cNvPr>
          <p:cNvSpPr/>
          <p:nvPr/>
        </p:nvSpPr>
        <p:spPr>
          <a:xfrm>
            <a:off x="2962898" y="8372814"/>
            <a:ext cx="7533195" cy="58477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+)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352800" y="8957588"/>
            <a:ext cx="0" cy="254861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0" y="7096284"/>
            <a:ext cx="6913548" cy="547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25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" grpId="0"/>
      <p:bldP spid="55" grpId="0"/>
      <p:bldP spid="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837318" y="6544294"/>
            <a:ext cx="22275126" cy="6537665"/>
            <a:chOff x="-56192" y="7107578"/>
            <a:chExt cx="22278025" cy="6538516"/>
          </a:xfrm>
        </p:grpSpPr>
        <p:sp>
          <p:nvSpPr>
            <p:cNvPr id="125" name="Rounded Rectangle 124"/>
            <p:cNvSpPr/>
            <p:nvPr/>
          </p:nvSpPr>
          <p:spPr>
            <a:xfrm>
              <a:off x="86142" y="7338151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-56192" y="7107578"/>
              <a:ext cx="3728190" cy="1023157"/>
              <a:chOff x="-56192" y="7107578"/>
              <a:chExt cx="3728190" cy="102315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1752194" y="6210932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777777" y="724290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-56192" y="7107578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54621" y="7174785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22385" y="2967965"/>
            <a:ext cx="23391942" cy="3597138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278649"/>
              <a:chOff x="534987" y="1647866"/>
              <a:chExt cx="4197167" cy="1469645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146964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01314" y="1991567"/>
                <a:ext cx="3173470" cy="9246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prstClr val="white"/>
                    </a:solidFill>
                    <a:latin typeface="Chu Van An" pitchFamily="18" charset="0"/>
                    <a:cs typeface="Chu Van An" pitchFamily="18" charset="0"/>
                  </a:rPr>
                  <a:t>Câu</a:t>
                </a:r>
                <a:r>
                  <a:rPr lang="en-US" sz="4000" b="1" dirty="0">
                    <a:solidFill>
                      <a:prstClr val="white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b="1" dirty="0" smtClean="0">
                    <a:solidFill>
                      <a:prstClr val="white"/>
                    </a:solidFill>
                    <a:latin typeface="Chu Van An" pitchFamily="18" charset="0"/>
                    <a:cs typeface="Chu Van An" pitchFamily="18" charset="0"/>
                  </a:rPr>
                  <a:t>7</a:t>
                </a:r>
                <a:r>
                  <a:rPr lang="en-US" sz="4000" b="1" dirty="0" smtClean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40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104574" y="4097885"/>
                <a:ext cx="22829114" cy="1938992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Cho</m:t>
                    </m:r>
                    <m:r>
                      <a:rPr lang="en-US" sz="4000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h</m:t>
                    </m:r>
                    <m:r>
                      <a:rPr lang="en-US" sz="4000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à</m:t>
                    </m:r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m</m:t>
                    </m:r>
                    <m:r>
                      <a:rPr lang="en-US" sz="4000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s</m:t>
                    </m:r>
                    <m:r>
                      <a:rPr lang="en-US" sz="4000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ố </m:t>
                    </m:r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c</m:t>
                    </m:r>
                    <m:r>
                      <a:rPr lang="en-US" sz="4000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ó đồ </m:t>
                    </m:r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th</m:t>
                    </m:r>
                    <m:r>
                      <a:rPr lang="en-US" sz="4000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ị </m:t>
                    </m:r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nh</m:t>
                    </m:r>
                    <m:r>
                      <a:rPr lang="en-US" sz="4000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ư </m:t>
                    </m:r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h</m:t>
                    </m:r>
                    <m:r>
                      <a:rPr lang="en-US" sz="4000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ì</m:t>
                    </m:r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nh</m:t>
                    </m:r>
                    <m:r>
                      <a:rPr lang="en-US" sz="4000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v</m:t>
                    </m:r>
                    <m:r>
                      <a:rPr lang="en-US" sz="4000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ẽ </m:t>
                    </m:r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:</a:t>
                </a:r>
              </a:p>
              <a:p>
                <a:pPr marL="914400" indent="-914400">
                  <a:buAutoNum type="alphaLcParenR"/>
                </a:pP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lập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bảng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biến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thiên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của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hàm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số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trên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−3;2</m:t>
                        </m:r>
                      </m:e>
                    </m:d>
                  </m:oMath>
                </a14:m>
                <a:endParaRPr lang="en-US" sz="4000" dirty="0" smtClean="0">
                  <a:solidFill>
                    <a:prstClr val="black"/>
                  </a:solidFill>
                  <a:latin typeface="Chu Van An" pitchFamily="18" charset="0"/>
                  <a:cs typeface="Chu Van An" pitchFamily="18" charset="0"/>
                </a:endParaRPr>
              </a:p>
              <a:p>
                <a:pPr marL="914400" indent="-914400">
                  <a:buAutoNum type="alphaLcParenR"/>
                </a:pP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Tìm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giá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trị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lớn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nhất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và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nhỏ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nhất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của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hàm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số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trên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đoạn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0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−3 ;1</m:t>
                        </m:r>
                      </m:e>
                    </m:d>
                  </m:oMath>
                </a14:m>
                <a:endParaRPr lang="en-US" sz="4000" dirty="0">
                  <a:solidFill>
                    <a:prstClr val="black"/>
                  </a:solidFill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574" y="4097885"/>
                <a:ext cx="22829114" cy="1938992"/>
              </a:xfrm>
              <a:prstGeom prst="rect">
                <a:avLst/>
              </a:prstGeom>
              <a:blipFill rotWithShape="1">
                <a:blip r:embed="rId3"/>
                <a:stretch>
                  <a:fillRect l="-828" t="-5660" b="-1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1000279" y="1273493"/>
            <a:ext cx="9472086" cy="968323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423"/>
              <a:chOff x="739068" y="1515168"/>
              <a:chExt cx="8177919" cy="960423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537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</a:t>
                </a:r>
                <a:r>
                  <a:rPr lang="en-US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TẬP</a:t>
                </a:r>
                <a:endParaRPr lang="en-US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1182894" y="2238815"/>
            <a:ext cx="21946608" cy="7694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Dạng</a:t>
            </a:r>
            <a:r>
              <a:rPr lang="en-US" b="1" dirty="0" smtClean="0">
                <a:solidFill>
                  <a:srgbClr val="C00000"/>
                </a:solidFill>
              </a:rPr>
              <a:t> 2: </a:t>
            </a:r>
            <a:r>
              <a:rPr lang="fr-FR" b="1" dirty="0" err="1" smtClean="0">
                <a:solidFill>
                  <a:srgbClr val="C00000"/>
                </a:solidFill>
              </a:rPr>
              <a:t>Lập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bảng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biến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thiên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và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vẽ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đồ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thị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hàm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số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bậc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nhất</a:t>
            </a:r>
            <a:endParaRPr lang="vi-VN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2907389" y="7788039"/>
                <a:ext cx="691580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/>
                      </a:rPr>
                      <m:t>+) 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/>
                      </a:rPr>
                      <m:t>𝑇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/>
                      </a:rPr>
                      <m:t>ậ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/>
                      </a:rPr>
                      <m:t>𝑝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/>
                      </a:rPr>
                      <m:t>á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/>
                      </a:rPr>
                      <m:t> đị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/>
                      </a:rPr>
                      <m:t>𝑛h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/>
                      </a:rPr>
                      <m:t>   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/>
                      </a:rPr>
                      <m:t>𝐷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−3 ;3</m:t>
                        </m:r>
                      </m:e>
                    </m:d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389" y="7788039"/>
                <a:ext cx="6915804" cy="707886"/>
              </a:xfrm>
              <a:prstGeom prst="rect">
                <a:avLst/>
              </a:prstGeom>
              <a:blipFill rotWithShape="1">
                <a:blip r:embed="rId4"/>
                <a:stretch>
                  <a:fillRect t="-15517" r="-2116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F2469076-222B-4580-A179-D816FB27383F}"/>
              </a:ext>
            </a:extLst>
          </p:cNvPr>
          <p:cNvSpPr/>
          <p:nvPr/>
        </p:nvSpPr>
        <p:spPr>
          <a:xfrm>
            <a:off x="2962898" y="8372814"/>
            <a:ext cx="7533195" cy="70788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Chu Van An" pitchFamily="18" charset="0"/>
                <a:cs typeface="Chu Van An" pitchFamily="18" charset="0"/>
              </a:rPr>
              <a:t>+) </a:t>
            </a:r>
            <a:r>
              <a:rPr lang="en-US" sz="4000" dirty="0" err="1" smtClean="0">
                <a:solidFill>
                  <a:prstClr val="black"/>
                </a:solidFill>
                <a:latin typeface="Chu Van An" pitchFamily="18" charset="0"/>
                <a:cs typeface="Chu Van An" pitchFamily="18" charset="0"/>
              </a:rPr>
              <a:t>Bảng</a:t>
            </a:r>
            <a:r>
              <a:rPr lang="en-US" sz="4000" dirty="0" smtClean="0">
                <a:solidFill>
                  <a:prstClr val="black"/>
                </a:solidFill>
                <a:latin typeface="Chu Van An" pitchFamily="18" charset="0"/>
                <a:cs typeface="Chu Van 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Chu Van An" pitchFamily="18" charset="0"/>
                <a:cs typeface="Chu Van An" pitchFamily="18" charset="0"/>
              </a:rPr>
              <a:t>biến</a:t>
            </a:r>
            <a:r>
              <a:rPr lang="en-US" sz="4000" dirty="0" smtClean="0">
                <a:solidFill>
                  <a:prstClr val="black"/>
                </a:solidFill>
                <a:latin typeface="Chu Van An" pitchFamily="18" charset="0"/>
                <a:cs typeface="Chu Van 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Chu Van An" pitchFamily="18" charset="0"/>
                <a:cs typeface="Chu Van An" pitchFamily="18" charset="0"/>
              </a:rPr>
              <a:t>thiên</a:t>
            </a:r>
            <a:r>
              <a:rPr lang="en-US" sz="4000" dirty="0" smtClean="0">
                <a:solidFill>
                  <a:prstClr val="black"/>
                </a:solidFill>
                <a:latin typeface="Chu Van An" pitchFamily="18" charset="0"/>
                <a:cs typeface="Chu Van An" pitchFamily="18" charset="0"/>
              </a:rPr>
              <a:t>. </a:t>
            </a:r>
            <a:endParaRPr lang="en-US" sz="4000" dirty="0">
              <a:solidFill>
                <a:prstClr val="black"/>
              </a:solidFill>
              <a:latin typeface="Chu Van An" pitchFamily="18" charset="0"/>
              <a:cs typeface="Chu Van 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3200" y="1667098"/>
            <a:ext cx="6115797" cy="55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13563600" y="6952567"/>
            <a:ext cx="0" cy="6150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13868400" y="7780901"/>
                <a:ext cx="7533195" cy="2450799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b)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Dựa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vào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đồ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thị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ta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có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000" i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max</m:t>
                            </m:r>
                          </m:e>
                          <m:li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40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−3;1</m:t>
                                </m:r>
                              </m:e>
                            </m:d>
                          </m:lim>
                        </m:limLow>
                      </m:fName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=3 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𝑘h𝑖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à 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𝑐h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ỉ 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𝑘h𝑖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=−3</m:t>
                        </m:r>
                      </m:e>
                    </m:func>
                  </m:oMath>
                </a14:m>
                <a:endParaRPr lang="en-US" sz="4000" dirty="0" smtClean="0">
                  <a:solidFill>
                    <a:prstClr val="black"/>
                  </a:solidFill>
                  <a:latin typeface="Chu Van An" pitchFamily="18" charset="0"/>
                  <a:cs typeface="Chu Van An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000" i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min</m:t>
                            </m:r>
                          </m:e>
                          <m:li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40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−3 ;1</m:t>
                                </m:r>
                              </m:e>
                            </m:d>
                          </m:lim>
                        </m:limLow>
                      </m:fName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=1 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𝑘h𝑖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à 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𝑐h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ỉ 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𝑘h𝑖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=−2</m:t>
                        </m:r>
                      </m:e>
                    </m:func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endParaRPr lang="en-US" sz="4000" dirty="0">
                  <a:solidFill>
                    <a:prstClr val="black"/>
                  </a:solidFill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8400" y="7780901"/>
                <a:ext cx="7533195" cy="2450799"/>
              </a:xfrm>
              <a:prstGeom prst="rect">
                <a:avLst/>
              </a:prstGeom>
              <a:blipFill rotWithShape="1">
                <a:blip r:embed="rId6"/>
                <a:stretch>
                  <a:fillRect l="-2832" t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212" y="9569712"/>
            <a:ext cx="10204328" cy="315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61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5" grpId="0"/>
      <p:bldP spid="78" grpId="0"/>
      <p:bldP spid="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565989" y="3080528"/>
            <a:ext cx="23388231" cy="8981483"/>
            <a:chOff x="995733" y="2667000"/>
            <a:chExt cx="22349545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6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1131683" y="3703874"/>
                <a:ext cx="22829114" cy="4955203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 PHÁP:</a:t>
                </a:r>
                <a:endParaRPr lang="en-US" sz="40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4000" b="1" dirty="0">
                    <a:solidFill>
                      <a:prstClr val="black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/>
                      </a:rPr>
                      <m:t>𝒚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phía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xứng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Ox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phía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xóa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bỏ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𝑣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à   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=−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xóa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/>
                      </a:rPr>
                      <m:t>𝒚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0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xóa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bỏ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Oy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xứng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Oy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683" y="3703874"/>
                <a:ext cx="22829114" cy="4955203"/>
              </a:xfrm>
              <a:prstGeom prst="rect">
                <a:avLst/>
              </a:prstGeom>
              <a:blipFill rotWithShape="0">
                <a:blip r:embed="rId3"/>
                <a:stretch>
                  <a:fillRect l="-961" t="-2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1000279" y="1273493"/>
            <a:ext cx="9472086" cy="968323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423"/>
              <a:chOff x="739068" y="1515168"/>
              <a:chExt cx="8177919" cy="960423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537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</a:t>
                </a: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1182894" y="2238815"/>
            <a:ext cx="21946608" cy="7694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fr-F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63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400585" y="5861838"/>
            <a:ext cx="23506659" cy="7701762"/>
            <a:chOff x="-56192" y="7107578"/>
            <a:chExt cx="22358487" cy="6605230"/>
          </a:xfrm>
        </p:grpSpPr>
        <p:sp>
          <p:nvSpPr>
            <p:cNvPr id="125" name="Rounded Rectangle 124"/>
            <p:cNvSpPr/>
            <p:nvPr/>
          </p:nvSpPr>
          <p:spPr>
            <a:xfrm>
              <a:off x="166604" y="7404865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-56192" y="7107578"/>
              <a:ext cx="3728190" cy="1023157"/>
              <a:chOff x="-56192" y="7107578"/>
              <a:chExt cx="3728190" cy="102315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1752194" y="6210932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777777" y="724290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-56192" y="7107578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54621" y="7174785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9" name="Group 47"/>
          <p:cNvGrpSpPr/>
          <p:nvPr/>
        </p:nvGrpSpPr>
        <p:grpSpPr>
          <a:xfrm>
            <a:off x="1000279" y="1273493"/>
            <a:ext cx="9472086" cy="968323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423"/>
              <a:chOff x="739068" y="1515168"/>
              <a:chExt cx="8177919" cy="960423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537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</a:t>
                </a: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1182894" y="2238815"/>
            <a:ext cx="21946608" cy="7694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fr-F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3563600" y="6952567"/>
            <a:ext cx="0" cy="6150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334" y="9728413"/>
            <a:ext cx="7939051" cy="369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2" name="Group 41"/>
          <p:cNvGrpSpPr/>
          <p:nvPr/>
        </p:nvGrpSpPr>
        <p:grpSpPr>
          <a:xfrm>
            <a:off x="218946" y="2915020"/>
            <a:ext cx="23688299" cy="3035906"/>
            <a:chOff x="992187" y="2564544"/>
            <a:chExt cx="22636287" cy="2838360"/>
          </a:xfrm>
        </p:grpSpPr>
        <p:sp>
          <p:nvSpPr>
            <p:cNvPr id="43" name="Rounded Rectangle 42"/>
            <p:cNvSpPr/>
            <p:nvPr/>
          </p:nvSpPr>
          <p:spPr bwMode="auto">
            <a:xfrm>
              <a:off x="1428417" y="2667000"/>
              <a:ext cx="22200057" cy="2735904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992187" y="2564544"/>
              <a:ext cx="3124200" cy="1278649"/>
              <a:chOff x="534987" y="1647866"/>
              <a:chExt cx="4197167" cy="1469645"/>
            </a:xfrm>
          </p:grpSpPr>
          <p:sp>
            <p:nvSpPr>
              <p:cNvPr id="45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Pentagon 45"/>
              <p:cNvSpPr/>
              <p:nvPr/>
            </p:nvSpPr>
            <p:spPr bwMode="auto">
              <a:xfrm>
                <a:off x="534987" y="1647866"/>
                <a:ext cx="4197167" cy="146964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0" name="Freeform 4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5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Freeform 5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Rectangle 5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Rectangle 5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Rectangle 5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" name="Rectangle 5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8" name="Chevron 4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TextBox 13"/>
              <p:cNvSpPr txBox="1">
                <a:spLocks noChangeArrowheads="1"/>
              </p:cNvSpPr>
              <p:nvPr/>
            </p:nvSpPr>
            <p:spPr bwMode="auto">
              <a:xfrm>
                <a:off x="1401314" y="1991567"/>
                <a:ext cx="3173470" cy="9246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8.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/>
              <p:cNvSpPr/>
              <p:nvPr/>
            </p:nvSpPr>
            <p:spPr>
              <a:xfrm>
                <a:off x="3733800" y="3341000"/>
                <a:ext cx="9982200" cy="1938992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V</m:t>
                      </m:r>
                      <m:r>
                        <a:rPr lang="en-US" sz="4000" b="0" i="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ẽ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c</m:t>
                      </m:r>
                      <m:r>
                        <a:rPr lang="en-US" sz="4000" b="0" i="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á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c</m:t>
                      </m:r>
                      <m:r>
                        <a:rPr lang="en-US" sz="4000" b="0" i="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đồ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th</m:t>
                      </m:r>
                      <m:r>
                        <a:rPr lang="en-US" sz="4000" b="0" i="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ị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4000" b="0" i="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m</m:t>
                      </m:r>
                      <m:r>
                        <a:rPr lang="en-US" sz="4000" b="0" i="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s</m:t>
                      </m:r>
                      <m:r>
                        <a:rPr lang="en-US" sz="4000" b="0" i="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ố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sau</m:t>
                      </m:r>
                      <m:r>
                        <a:rPr lang="en-US" sz="4000" b="0" i="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sz="4000" b="0" dirty="0">
                  <a:solidFill>
                    <a:prstClr val="black"/>
                  </a:solidFill>
                  <a:latin typeface="Chu Van An" pitchFamily="18" charset="0"/>
                  <a:cs typeface="Chu Van An" pitchFamily="18" charset="0"/>
                </a:endParaRPr>
              </a:p>
              <a:p>
                <a:pPr marL="914400" indent="-914400">
                  <a:buAutoNum type="alphaLcParenR"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−4</m:t>
                        </m:r>
                      </m:e>
                    </m:d>
                  </m:oMath>
                </a14:m>
                <a:endParaRPr lang="en-US" sz="4000" dirty="0">
                  <a:solidFill>
                    <a:prstClr val="black"/>
                  </a:solidFill>
                  <a:latin typeface="Chu Van An" pitchFamily="18" charset="0"/>
                  <a:cs typeface="Chu Van An" pitchFamily="18" charset="0"/>
                </a:endParaRPr>
              </a:p>
              <a:p>
                <a:pPr marL="914400" indent="-914400">
                  <a:buAutoNum type="alphaLcParenR"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+3</a:t>
                </a:r>
              </a:p>
            </p:txBody>
          </p:sp>
        </mc:Choice>
        <mc:Fallback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341000"/>
                <a:ext cx="9982200" cy="1938992"/>
              </a:xfrm>
              <a:prstGeom prst="rect">
                <a:avLst/>
              </a:prstGeom>
              <a:blipFill rotWithShape="0">
                <a:blip r:embed="rId4"/>
                <a:stretch>
                  <a:fillRect b="-1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/>
              <p:cNvSpPr/>
              <p:nvPr/>
            </p:nvSpPr>
            <p:spPr>
              <a:xfrm>
                <a:off x="1157694" y="7036174"/>
                <a:ext cx="11300950" cy="2554545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 marL="914400" indent="-914400">
                  <a:buAutoNum type="alphaLcParenR"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−4</m:t>
                        </m:r>
                      </m:e>
                    </m:d>
                  </m:oMath>
                </a14:m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≥2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=2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−4</m:t>
                    </m:r>
                  </m:oMath>
                </a14:m>
                <a:endParaRPr lang="en-US" sz="4000" b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&lt;2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=−2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+4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−4</m:t>
                        </m:r>
                      </m:e>
                    </m:d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đi qua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 ;0</m:t>
                        </m:r>
                      </m:e>
                    </m:d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694" y="7036174"/>
                <a:ext cx="11300950" cy="2554545"/>
              </a:xfrm>
              <a:prstGeom prst="rect">
                <a:avLst/>
              </a:prstGeom>
              <a:blipFill rotWithShape="0">
                <a:blip r:embed="rId5"/>
                <a:stretch>
                  <a:fillRect l="-1942" b="-9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3716000" y="6685611"/>
                <a:ext cx="9906000" cy="2554545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 lvl="0"/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en-US" sz="4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≥0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+3</m:t>
                    </m:r>
                  </m:oMath>
                </a14:m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&lt;0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=−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+3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en-US" sz="40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đi qua </a:t>
                </a:r>
                <a:r>
                  <a:rPr 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0;3</m:t>
                        </m:r>
                      </m:e>
                    </m:d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0" y="6685611"/>
                <a:ext cx="9906000" cy="2554545"/>
              </a:xfrm>
              <a:prstGeom prst="rect">
                <a:avLst/>
              </a:prstGeom>
              <a:blipFill rotWithShape="0">
                <a:blip r:embed="rId6"/>
                <a:stretch>
                  <a:fillRect l="-2154" t="-4296" b="-9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963B3C2-09A9-4B5D-AB6C-81CE5682CF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49408" y="9306452"/>
            <a:ext cx="8976893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1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30220" y="6025078"/>
            <a:ext cx="23466066" cy="7529527"/>
            <a:chOff x="-56192" y="7107578"/>
            <a:chExt cx="22278025" cy="6538516"/>
          </a:xfrm>
        </p:grpSpPr>
        <p:sp>
          <p:nvSpPr>
            <p:cNvPr id="125" name="Rounded Rectangle 124"/>
            <p:cNvSpPr/>
            <p:nvPr/>
          </p:nvSpPr>
          <p:spPr>
            <a:xfrm>
              <a:off x="86142" y="7338151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-56192" y="7107578"/>
              <a:ext cx="3728190" cy="1023157"/>
              <a:chOff x="-56192" y="7107578"/>
              <a:chExt cx="3728190" cy="102315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1752194" y="6210932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777777" y="724290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-56192" y="7107578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54621" y="7174785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47850" y="3104673"/>
            <a:ext cx="23688299" cy="2920405"/>
            <a:chOff x="992187" y="2564544"/>
            <a:chExt cx="22636287" cy="2838360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428417" y="2667000"/>
              <a:ext cx="22200057" cy="2735904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278649"/>
              <a:chOff x="534987" y="1647866"/>
              <a:chExt cx="4197167" cy="1469645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146964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01314" y="1991567"/>
                <a:ext cx="3173470" cy="700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9.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3665696" y="3141861"/>
                <a:ext cx="9982200" cy="2420984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V</m:t>
                      </m:r>
                      <m:r>
                        <a:rPr lang="en-US" sz="4000" b="0" i="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ẽ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c</m:t>
                      </m:r>
                      <m:r>
                        <a:rPr lang="en-US" sz="4000" b="0" i="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á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c</m:t>
                      </m:r>
                      <m:r>
                        <a:rPr lang="en-US" sz="4000" b="0" i="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đồ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th</m:t>
                      </m:r>
                      <m:r>
                        <a:rPr lang="en-US" sz="4000" b="0" i="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ị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4000" b="0" i="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m</m:t>
                      </m:r>
                      <m:r>
                        <a:rPr lang="en-US" sz="4000" b="0" i="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s</m:t>
                      </m:r>
                      <m:r>
                        <a:rPr lang="en-US" sz="4000" b="0" i="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ố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sau</m:t>
                      </m:r>
                      <m:r>
                        <a:rPr lang="en-US" sz="4000" b="0" i="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sz="4000" b="0" dirty="0">
                  <a:solidFill>
                    <a:prstClr val="black"/>
                  </a:solidFill>
                  <a:latin typeface="Chu Van An" pitchFamily="18" charset="0"/>
                  <a:cs typeface="Chu Van An" pitchFamily="18" charset="0"/>
                </a:endParaRPr>
              </a:p>
              <a:p>
                <a:pPr marL="914400" indent="-914400">
                  <a:buAutoNum type="alphaLcParenR"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,  </m:t>
                            </m:r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≥0</m:t>
                            </m:r>
                          </m:e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,    </m:t>
                            </m:r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&lt;0</m:t>
                            </m:r>
                          </m:e>
                        </m:eqArr>
                      </m:e>
                    </m:d>
                  </m:oMath>
                </a14:m>
                <a:endParaRPr lang="en-US" sz="4000" dirty="0">
                  <a:solidFill>
                    <a:prstClr val="black"/>
                  </a:solidFill>
                  <a:latin typeface="Chu Van An" pitchFamily="18" charset="0"/>
                  <a:cs typeface="Chu Van An" pitchFamily="18" charset="0"/>
                </a:endParaRPr>
              </a:p>
              <a:p>
                <a:pPr marL="914400" indent="-914400">
                  <a:buAutoNum type="alphaLcParenR"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−3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+3</m:t>
                        </m:r>
                      </m:e>
                    </m:d>
                  </m:oMath>
                </a14:m>
                <a:endParaRPr lang="en-US" sz="4000" dirty="0">
                  <a:solidFill>
                    <a:prstClr val="black"/>
                  </a:solidFill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696" y="3141861"/>
                <a:ext cx="9982200" cy="2420984"/>
              </a:xfrm>
              <a:prstGeom prst="rect">
                <a:avLst/>
              </a:prstGeom>
              <a:blipFill rotWithShape="0">
                <a:blip r:embed="rId3"/>
                <a:stretch>
                  <a:fillRect b="-8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1000279" y="1273493"/>
            <a:ext cx="9472086" cy="968323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423"/>
              <a:chOff x="739068" y="1515168"/>
              <a:chExt cx="8177919" cy="960423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537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1451169" y="8157385"/>
                <a:ext cx="9701419" cy="1200329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=2</m:t>
                    </m:r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169" y="8157385"/>
                <a:ext cx="9701419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886" t="-8122" b="-17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82894" y="2238815"/>
            <a:ext cx="21946608" cy="7694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fr-F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000279" y="7568699"/>
                <a:ext cx="944085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ác định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3600" i="1" smtClean="0">
                        <a:solidFill>
                          <a:prstClr val="black"/>
                        </a:solidFill>
                        <a:latin typeface="Cambria Math"/>
                      </a:rPr>
                      <m:t>𝐷</m:t>
                    </m:r>
                    <m:r>
                      <a:rPr lang="en-US" sz="360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6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0 ;0</m:t>
                        </m:r>
                      </m:e>
                    </m:d>
                  </m:oMath>
                </a14:m>
                <a:endPara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279" y="7568699"/>
                <a:ext cx="9440854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1937" t="-16038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11559623" y="6366933"/>
            <a:ext cx="0" cy="6150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11923303" y="6513385"/>
                <a:ext cx="11206199" cy="2862322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(1;0)</a:t>
                </a:r>
              </a:p>
              <a:p>
                <a:pPr marL="457200" indent="-457200">
                  <a:buFontTx/>
                  <a:buChar char="-"/>
                </a:pP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endParaRPr lang="en-US" sz="3600" i="1" dirty="0">
                  <a:solidFill>
                    <a:prstClr val="black"/>
                  </a:solidFill>
                  <a:latin typeface="Cambria Math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=−3</m:t>
                      </m:r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+3</m:t>
                      </m:r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Tx/>
                  <a:buChar char="-"/>
                </a:pP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xứng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Ox.</a:t>
                </a:r>
              </a:p>
            </p:txBody>
          </p:sp>
        </mc:Choice>
        <mc:Fallback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3303" y="6513385"/>
                <a:ext cx="11206199" cy="2862322"/>
              </a:xfrm>
              <a:prstGeom prst="rect">
                <a:avLst/>
              </a:prstGeom>
              <a:blipFill rotWithShape="0">
                <a:blip r:embed="rId6"/>
                <a:stretch>
                  <a:fillRect l="-1469" t="-3404" b="-6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453" y="9445140"/>
            <a:ext cx="7568521" cy="342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55ED405-C761-49AF-A6B3-2854D093B9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82601" y="9375706"/>
            <a:ext cx="8458198" cy="395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2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" grpId="0"/>
      <p:bldP spid="55" grpId="0"/>
      <p:bldP spid="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775564" y="4793357"/>
            <a:ext cx="22275126" cy="8752564"/>
            <a:chOff x="-56192" y="7107578"/>
            <a:chExt cx="22278025" cy="6965518"/>
          </a:xfrm>
        </p:grpSpPr>
        <p:sp>
          <p:nvSpPr>
            <p:cNvPr id="125" name="Rounded Rectangle 124"/>
            <p:cNvSpPr/>
            <p:nvPr/>
          </p:nvSpPr>
          <p:spPr>
            <a:xfrm>
              <a:off x="86142" y="7338151"/>
              <a:ext cx="22135691" cy="673494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-56192" y="7107578"/>
              <a:ext cx="3728190" cy="1023157"/>
              <a:chOff x="-56192" y="7107578"/>
              <a:chExt cx="3728190" cy="102315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1752194" y="6210932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777777" y="724290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-56192" y="7107578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54621" y="7174785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246800" y="2917803"/>
            <a:ext cx="23688299" cy="2056273"/>
            <a:chOff x="992187" y="2564544"/>
            <a:chExt cx="22636287" cy="2206764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428417" y="2667000"/>
              <a:ext cx="22200057" cy="2104308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278649"/>
              <a:chOff x="534987" y="1647866"/>
              <a:chExt cx="4197167" cy="1469645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146964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01314" y="1991567"/>
                <a:ext cx="3173470" cy="873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10.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3733800" y="3097617"/>
                <a:ext cx="9982200" cy="1825693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V</m:t>
                      </m:r>
                      <m:r>
                        <a:rPr lang="en-US" sz="360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ẽ </m:t>
                      </m:r>
                      <m:r>
                        <m:rPr>
                          <m:sty m:val="p"/>
                        </m:rPr>
                        <a:rPr lang="en-US" sz="360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c</m:t>
                      </m:r>
                      <m:r>
                        <a:rPr lang="en-US" sz="360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á</m:t>
                      </m:r>
                      <m:r>
                        <m:rPr>
                          <m:sty m:val="p"/>
                        </m:rPr>
                        <a:rPr lang="en-US" sz="360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c</m:t>
                      </m:r>
                      <m:r>
                        <a:rPr lang="en-US" sz="360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đồ </m:t>
                      </m:r>
                      <m:r>
                        <m:rPr>
                          <m:sty m:val="p"/>
                        </m:rPr>
                        <a:rPr lang="en-US" sz="360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th</m:t>
                      </m:r>
                      <m:r>
                        <a:rPr lang="en-US" sz="360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ị </m:t>
                      </m:r>
                      <m:r>
                        <m:rPr>
                          <m:sty m:val="p"/>
                        </m:rPr>
                        <a:rPr lang="en-US" sz="360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360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à</m:t>
                      </m:r>
                      <m:r>
                        <m:rPr>
                          <m:sty m:val="p"/>
                        </m:rPr>
                        <a:rPr lang="en-US" sz="360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m</m:t>
                      </m:r>
                      <m:r>
                        <a:rPr lang="en-US" sz="360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s</m:t>
                      </m:r>
                      <m:r>
                        <a:rPr lang="en-US" sz="360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ố </m:t>
                      </m:r>
                      <m:r>
                        <m:rPr>
                          <m:sty m:val="p"/>
                        </m:rPr>
                        <a:rPr lang="en-US" sz="360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sau</m:t>
                      </m:r>
                      <m:r>
                        <a:rPr lang="en-US" sz="360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  <a:latin typeface="Chu Van An" pitchFamily="18" charset="0"/>
                  <a:cs typeface="Chu Van An" pitchFamily="18" charset="0"/>
                </a:endParaRPr>
              </a:p>
              <a:p>
                <a:pPr marL="914400" indent="-914400">
                  <a:buFontTx/>
                  <a:buAutoNum type="alphaLcParenR"/>
                </a:pP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/>
                      </a:rPr>
                      <m:t>−2</m:t>
                    </m:r>
                  </m:oMath>
                </a14:m>
                <a:endParaRPr lang="en-US" sz="3600" dirty="0">
                  <a:solidFill>
                    <a:prstClr val="black"/>
                  </a:solidFill>
                  <a:latin typeface="Chu Van An" pitchFamily="18" charset="0"/>
                  <a:cs typeface="Chu Van An" pitchFamily="18" charset="0"/>
                </a:endParaRPr>
              </a:p>
              <a:p>
                <a:pPr marL="914400" indent="-914400">
                  <a:buFontTx/>
                  <a:buAutoNum type="alphaLcParenR"/>
                </a:pP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360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−2</m:t>
                        </m:r>
                      </m:e>
                    </m:d>
                  </m:oMath>
                </a14:m>
                <a:endParaRPr lang="en-US" sz="3600" dirty="0">
                  <a:solidFill>
                    <a:prstClr val="black"/>
                  </a:solidFill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097617"/>
                <a:ext cx="9982200" cy="182569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1000279" y="1273493"/>
            <a:ext cx="9472086" cy="968323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423"/>
              <a:chOff x="739068" y="1515168"/>
              <a:chExt cx="8177919" cy="960423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537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1608025" y="6903550"/>
                <a:ext cx="9390262" cy="1200329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Phần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bên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phải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trục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tung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là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đồ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thị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</m:t>
                    </m:r>
                  </m:oMath>
                </a14:m>
                <a:endParaRPr lang="en-US" sz="3600" dirty="0">
                  <a:solidFill>
                    <a:prstClr val="black"/>
                  </a:solidFill>
                  <a:latin typeface="Times New Roman "/>
                  <a:cs typeface="Chu Van An" pitchFamily="18" charset="0"/>
                </a:endParaRPr>
              </a:p>
              <a:p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Phần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bên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trái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trục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tung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là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đồ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thị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</m:t>
                    </m:r>
                  </m:oMath>
                </a14:m>
                <a:endParaRPr lang="en-US" sz="3600" dirty="0">
                  <a:solidFill>
                    <a:prstClr val="black"/>
                  </a:solidFill>
                  <a:latin typeface="Times New Roman "/>
                  <a:cs typeface="Chu Van An" pitchFamily="18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025" y="6903550"/>
                <a:ext cx="9390262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2013"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82894" y="2238815"/>
            <a:ext cx="21946608" cy="7694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fr-F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fr-FR" b="1" dirty="0">
                <a:solidFill>
                  <a:srgbClr val="C00000"/>
                </a:solidFill>
              </a:rPr>
              <a:t>.</a:t>
            </a:r>
            <a:endParaRPr lang="vi-VN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407428" y="6257219"/>
                <a:ext cx="978549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prstClr val="black"/>
                    </a:solidFill>
                    <a:latin typeface="Times New Roman "/>
                  </a:rPr>
                  <a:t>a)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</a:rPr>
                  <a:t>Tập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</a:rPr>
                  <a:t>xác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</a:rPr>
                  <a:t>định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</a:rPr>
                      <m:t>ℝ</m:t>
                    </m:r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.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Đồ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thị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đi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qua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điểm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 ;</m:t>
                        </m:r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en-US" sz="3600" dirty="0">
                  <a:solidFill>
                    <a:prstClr val="black"/>
                  </a:solidFill>
                  <a:latin typeface="Times New Roman "/>
                  <a:cs typeface="Chu Van An" pitchFamily="18" charset="0"/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428" y="6257219"/>
                <a:ext cx="9785499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1931" t="-14151" r="-3738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11865609" y="6204123"/>
            <a:ext cx="0" cy="6150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11834233" y="6167446"/>
                <a:ext cx="10941737" cy="3416320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b)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Tập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xác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định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.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Đồ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thị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đi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qua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điểm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(0 ; 2)</a:t>
                </a:r>
              </a:p>
              <a:p>
                <a:r>
                  <a:rPr lang="vi-VN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Từ đồ thị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600" i="1">
                        <a:solidFill>
                          <a:prstClr val="black"/>
                        </a:solidFill>
                        <a:latin typeface="Cambria Math"/>
                      </a:rPr>
                      <m:t>−2</m:t>
                    </m:r>
                  </m:oMath>
                </a14:m>
                <a:r>
                  <a:rPr lang="vi-VN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ta làm các bước sau:</a:t>
                </a:r>
                <a:endParaRPr lang="en-US" sz="3600" dirty="0">
                  <a:solidFill>
                    <a:prstClr val="black"/>
                  </a:solidFill>
                  <a:latin typeface="Times New Roman "/>
                  <a:cs typeface="Chu Van An" pitchFamily="18" charset="0"/>
                </a:endParaRPr>
              </a:p>
              <a:p>
                <a:pPr marL="457200" indent="-457200">
                  <a:buFontTx/>
                  <a:buChar char="-"/>
                </a:pPr>
                <a:r>
                  <a:rPr lang="vi-VN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Giữ nguyên phần đồ thị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phía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bên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trên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trục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hoành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(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xóa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phần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đồ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thị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dưới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trục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hoành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)</a:t>
                </a:r>
              </a:p>
              <a:p>
                <a:pPr marL="457200" indent="-457200">
                  <a:buFontTx/>
                  <a:buChar char="-"/>
                </a:pP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Lấy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đối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xứng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phần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bên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dưới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trục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hoành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của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đồ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thị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−2 </m:t>
                    </m:r>
                  </m:oMath>
                </a14:m>
                <a:r>
                  <a:rPr lang="vi-VN" sz="3600" b="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qua trục hoành.</a:t>
                </a:r>
                <a:endParaRPr lang="en-US" sz="3600" b="0" dirty="0">
                  <a:solidFill>
                    <a:prstClr val="black"/>
                  </a:solidFill>
                  <a:latin typeface="Times New Roman "/>
                  <a:cs typeface="Chu Van An" pitchFamily="18" charset="0"/>
                </a:endParaRPr>
              </a:p>
            </p:txBody>
          </p:sp>
        </mc:Choice>
        <mc:Fallback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4233" y="6167446"/>
                <a:ext cx="10941737" cy="3416320"/>
              </a:xfrm>
              <a:prstGeom prst="rect">
                <a:avLst/>
              </a:prstGeom>
              <a:blipFill rotWithShape="0">
                <a:blip r:embed="rId6"/>
                <a:stretch>
                  <a:fillRect l="-1671" t="-2857" r="-1616" b="-5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261" y="8461864"/>
            <a:ext cx="6667873" cy="357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0" y="10031597"/>
            <a:ext cx="7666037" cy="344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1200316" y="11753672"/>
                <a:ext cx="9390262" cy="1200329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Hoặc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Cách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2: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Vẽ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đồ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thị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hu Van An" pitchFamily="18" charset="0"/>
                      </a:rPr>
                      <m:t>𝑦</m:t>
                    </m:r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hu Van An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hu Van An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hu Van An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. Sau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đó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tịnh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ti</a:t>
                </a:r>
                <a:r>
                  <a:rPr lang="vi-VN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ế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n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thêm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-2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đơn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vị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theo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trục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 "/>
                    <a:cs typeface="Chu Van An" pitchFamily="18" charset="0"/>
                  </a:rPr>
                  <a:t> tung Oy</a:t>
                </a:r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316" y="11753672"/>
                <a:ext cx="9390262" cy="1200329"/>
              </a:xfrm>
              <a:prstGeom prst="rect">
                <a:avLst/>
              </a:prstGeom>
              <a:blipFill rotWithShape="0">
                <a:blip r:embed="rId9"/>
                <a:stretch>
                  <a:fillRect l="-2013"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454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" grpId="0"/>
      <p:bldP spid="55" grpId="0"/>
      <p:bldP spid="76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143000" y="2402234"/>
            <a:ext cx="23567120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4" y="4681293"/>
            <a:ext cx="184796" cy="769442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75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793"/>
            <a:ext cx="12114292" cy="907193"/>
            <a:chOff x="7459670" y="7543799"/>
            <a:chExt cx="20011305" cy="907309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5"/>
              <a:ext cx="18477789" cy="83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 THUYẾT TRỌNG TÂM 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85614" y="7640053"/>
                  <a:ext cx="755198" cy="7695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052816" y="2964813"/>
            <a:ext cx="4141340" cy="769442"/>
          </a:xfrm>
          <a:prstGeom prst="rect">
            <a:avLst/>
          </a:prstGeom>
          <a:noFill/>
          <a:ln w="57150" cmpd="dbl">
            <a:noFill/>
          </a:ln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0000FF"/>
                </a:solidFill>
              </a:rPr>
              <a:t>1. ĐỊNH NGHĨA</a:t>
            </a:r>
            <a:endParaRPr lang="vi-VN" b="1" dirty="0">
              <a:solidFill>
                <a:srgbClr val="0000FF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2F05E4EF-5C95-4C3B-8300-7524421AA0DF}"/>
              </a:ext>
            </a:extLst>
          </p:cNvPr>
          <p:cNvCxnSpPr>
            <a:cxnSpLocks/>
          </p:cNvCxnSpPr>
          <p:nvPr/>
        </p:nvCxnSpPr>
        <p:spPr>
          <a:xfrm>
            <a:off x="17629547" y="6994395"/>
            <a:ext cx="3324702" cy="934"/>
          </a:xfrm>
          <a:prstGeom prst="straightConnector1">
            <a:avLst/>
          </a:prstGeom>
          <a:ln w="44450">
            <a:solidFill>
              <a:srgbClr val="0000FF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5EEFD67A-5BBA-49FE-9810-6BCD31E8C704}"/>
              </a:ext>
            </a:extLst>
          </p:cNvPr>
          <p:cNvCxnSpPr>
            <a:cxnSpLocks/>
          </p:cNvCxnSpPr>
          <p:nvPr/>
        </p:nvCxnSpPr>
        <p:spPr>
          <a:xfrm flipV="1">
            <a:off x="18824646" y="5109188"/>
            <a:ext cx="0" cy="2879016"/>
          </a:xfrm>
          <a:prstGeom prst="straightConnector1">
            <a:avLst/>
          </a:prstGeom>
          <a:ln w="44450">
            <a:solidFill>
              <a:srgbClr val="0000FF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15F288C5-516F-43B6-9063-DC25D5181539}"/>
                  </a:ext>
                </a:extLst>
              </p:cNvPr>
              <p:cNvSpPr/>
              <p:nvPr/>
            </p:nvSpPr>
            <p:spPr>
              <a:xfrm>
                <a:off x="1981200" y="3963059"/>
                <a:ext cx="14809504" cy="769442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dirty="0"/>
                  <a:t>H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m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</m:t>
                    </m:r>
                    <m:r>
                      <a:rPr lang="en-US" i="1">
                        <a:latin typeface="Cambria Math"/>
                      </a:rPr>
                      <m:t>ố :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𝑎𝑥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≠0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963059"/>
                <a:ext cx="14809504" cy="769442"/>
              </a:xfrm>
              <a:prstGeom prst="rect">
                <a:avLst/>
              </a:prstGeom>
              <a:blipFill rotWithShape="1">
                <a:blip r:embed="rId3"/>
                <a:stretch>
                  <a:fillRect l="-1647" t="-16667" b="-36508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D5FDE97F-1E59-4CD0-8974-3EA8117FB60E}"/>
                  </a:ext>
                </a:extLst>
              </p:cNvPr>
              <p:cNvSpPr/>
              <p:nvPr/>
            </p:nvSpPr>
            <p:spPr>
              <a:xfrm>
                <a:off x="2290863" y="7746861"/>
                <a:ext cx="14168550" cy="769442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dirty="0">
                    <a:sym typeface="Wingdings 2" panose="05020102010507070707" pitchFamily="18" charset="2"/>
                  </a:rPr>
                  <a:t>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sym typeface="Wingdings 2" panose="05020102010507070707" pitchFamily="18" charset="2"/>
                      </a:rPr>
                      <m:t>𝑎</m:t>
                    </m:r>
                    <m:r>
                      <a:rPr lang="en-US" i="1">
                        <a:latin typeface="Cambria Math"/>
                        <a:sym typeface="Wingdings 2" panose="05020102010507070707" pitchFamily="18" charset="2"/>
                      </a:rPr>
                      <m:t>&gt;0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5FDE97F-1E59-4CD0-8974-3EA8117FB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863" y="7746861"/>
                <a:ext cx="14168550" cy="769442"/>
              </a:xfrm>
              <a:prstGeom prst="rect">
                <a:avLst/>
              </a:prstGeom>
              <a:blipFill rotWithShape="1">
                <a:blip r:embed="rId4"/>
                <a:stretch>
                  <a:fillRect l="-1764" t="-17460" b="-3730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8F3F369D-F8DD-4F7D-B143-F5BAD7C457DF}"/>
                  </a:ext>
                </a:extLst>
              </p:cNvPr>
              <p:cNvSpPr/>
              <p:nvPr/>
            </p:nvSpPr>
            <p:spPr>
              <a:xfrm>
                <a:off x="2316260" y="6654253"/>
                <a:ext cx="12237940" cy="769442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dirty="0">
                    <a:sym typeface="Wingdings 2" panose="05020102010507070707" pitchFamily="18" charset="2"/>
                  </a:rPr>
                  <a:t>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sym typeface="Wingdings 2" panose="05020102010507070707" pitchFamily="18" charset="2"/>
                      </a:rPr>
                      <m:t>𝑎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sym typeface="Wingdings 2" panose="05020102010507070707" pitchFamily="18" charset="2"/>
                      </a:rPr>
                      <m:t>&lt;0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thì</a:t>
                </a:r>
                <a:r>
                  <a:rPr lang="en-US" dirty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hàm</a:t>
                </a:r>
                <a:r>
                  <a:rPr lang="en-US" dirty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số</a:t>
                </a:r>
                <a:r>
                  <a:rPr lang="en-US" dirty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nghịch</a:t>
                </a:r>
                <a:r>
                  <a:rPr lang="en-US" dirty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 </a:t>
                </a:r>
                <a:r>
                  <a:rPr lang="en-US" dirty="0" err="1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biến</a:t>
                </a:r>
                <a:r>
                  <a:rPr lang="en-US" dirty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trên</a:t>
                </a:r>
                <a:r>
                  <a:rPr lang="en-US" dirty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endParaRPr lang="vi-VN" dirty="0">
                  <a:solidFill>
                    <a:prstClr val="black"/>
                  </a:solidFill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F3F369D-F8DD-4F7D-B143-F5BAD7C457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260" y="6654253"/>
                <a:ext cx="12237940" cy="769442"/>
              </a:xfrm>
              <a:prstGeom prst="rect">
                <a:avLst/>
              </a:prstGeom>
              <a:blipFill rotWithShape="1">
                <a:blip r:embed="rId5"/>
                <a:stretch>
                  <a:fillRect l="-2042" t="-15873" b="-3730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3E8F26EE-9529-4ADB-AEB8-52EBD5135EB6}"/>
                  </a:ext>
                </a:extLst>
              </p:cNvPr>
              <p:cNvSpPr/>
              <p:nvPr/>
            </p:nvSpPr>
            <p:spPr>
              <a:xfrm>
                <a:off x="2316260" y="5556089"/>
                <a:ext cx="10866340" cy="769442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dirty="0">
                    <a:sym typeface="Wingdings 2" panose="05020102010507070707" pitchFamily="18" charset="2"/>
                  </a:rPr>
                  <a:t> </a:t>
                </a:r>
                <a:r>
                  <a:rPr lang="fr-FR" dirty="0" err="1">
                    <a:sym typeface="Wingdings 2" panose="05020102010507070707" pitchFamily="18" charset="2"/>
                  </a:rPr>
                  <a:t>Tập</a:t>
                </a:r>
                <a:r>
                  <a:rPr lang="fr-FR" dirty="0">
                    <a:sym typeface="Wingdings 2" panose="05020102010507070707" pitchFamily="18" charset="2"/>
                  </a:rPr>
                  <a:t> </a:t>
                </a:r>
                <a:r>
                  <a:rPr lang="fr-FR" dirty="0" err="1">
                    <a:sym typeface="Wingdings 2" panose="05020102010507070707" pitchFamily="18" charset="2"/>
                  </a:rPr>
                  <a:t>xác</a:t>
                </a:r>
                <a:r>
                  <a:rPr lang="fr-FR" dirty="0">
                    <a:sym typeface="Wingdings 2" panose="05020102010507070707" pitchFamily="18" charset="2"/>
                  </a:rPr>
                  <a:t> </a:t>
                </a:r>
                <a:r>
                  <a:rPr lang="fr-FR" dirty="0" err="1">
                    <a:sym typeface="Wingdings 2" panose="05020102010507070707" pitchFamily="18" charset="2"/>
                  </a:rPr>
                  <a:t>định</a:t>
                </a:r>
                <a:r>
                  <a:rPr lang="fr-FR" dirty="0">
                    <a:sym typeface="Wingdings 2" panose="05020102010507070707" pitchFamily="18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𝐷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E8F26EE-9529-4ADB-AEB8-52EBD5135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260" y="5556089"/>
                <a:ext cx="10866340" cy="769442"/>
              </a:xfrm>
              <a:prstGeom prst="rect">
                <a:avLst/>
              </a:prstGeom>
              <a:blipFill rotWithShape="1">
                <a:blip r:embed="rId6"/>
                <a:stretch>
                  <a:fillRect l="-2299" t="-17323" b="-36220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B7EEB832-8DE2-4BFF-B485-13298A5C3F25}"/>
                  </a:ext>
                </a:extLst>
              </p:cNvPr>
              <p:cNvSpPr/>
              <p:nvPr/>
            </p:nvSpPr>
            <p:spPr>
              <a:xfrm>
                <a:off x="1981200" y="9605398"/>
                <a:ext cx="20175528" cy="110568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Đ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sym typeface="Wingdings 2" panose="05020102010507070707" pitchFamily="18" charset="2"/>
                      </a:rPr>
                      <m:t>ồ </m:t>
                    </m:r>
                    <m:r>
                      <a:rPr lang="en-US" i="1">
                        <a:latin typeface="Cambria Math"/>
                        <a:sym typeface="Wingdings 2" panose="05020102010507070707" pitchFamily="18" charset="2"/>
                      </a:rPr>
                      <m:t>𝑡h</m:t>
                    </m:r>
                    <m:r>
                      <a:rPr lang="en-US" i="1">
                        <a:latin typeface="Cambria Math"/>
                        <a:sym typeface="Wingdings 2" panose="05020102010507070707" pitchFamily="18" charset="2"/>
                      </a:rPr>
                      <m:t>ị </m:t>
                    </m:r>
                    <m:r>
                      <a:rPr lang="en-US" i="1">
                        <a:latin typeface="Cambria Math"/>
                        <a:sym typeface="Wingdings 2" panose="05020102010507070707" pitchFamily="18" charset="2"/>
                      </a:rPr>
                      <m:t>𝑙</m:t>
                    </m:r>
                    <m:r>
                      <a:rPr lang="en-US" i="1">
                        <a:latin typeface="Cambria Math"/>
                        <a:sym typeface="Wingdings 2" panose="05020102010507070707" pitchFamily="18" charset="2"/>
                      </a:rPr>
                      <m:t>à đườ</m:t>
                    </m:r>
                    <m:r>
                      <a:rPr lang="en-US" i="1">
                        <a:latin typeface="Cambria Math"/>
                        <a:sym typeface="Wingdings 2" panose="05020102010507070707" pitchFamily="18" charset="2"/>
                      </a:rPr>
                      <m:t>𝑛𝑔</m:t>
                    </m:r>
                    <m:r>
                      <a:rPr lang="en-US" i="1">
                        <a:latin typeface="Cambria Math"/>
                        <a:sym typeface="Wingdings 2" panose="05020102010507070707" pitchFamily="18" charset="2"/>
                      </a:rPr>
                      <m:t> </m:t>
                    </m:r>
                    <m:r>
                      <a:rPr lang="en-US" i="1">
                        <a:latin typeface="Cambria Math"/>
                        <a:sym typeface="Wingdings 2" panose="05020102010507070707" pitchFamily="18" charset="2"/>
                      </a:rPr>
                      <m:t>𝑡h</m:t>
                    </m:r>
                    <m:r>
                      <a:rPr lang="en-US" i="1">
                        <a:latin typeface="Cambria Math"/>
                        <a:sym typeface="Wingdings 2" panose="05020102010507070707" pitchFamily="18" charset="2"/>
                      </a:rPr>
                      <m:t>ẳ</m:t>
                    </m:r>
                    <m:r>
                      <a:rPr lang="en-US" i="1">
                        <a:latin typeface="Cambria Math"/>
                        <a:sym typeface="Wingdings 2" panose="05020102010507070707" pitchFamily="18" charset="2"/>
                      </a:rPr>
                      <m:t>𝑛𝑔</m:t>
                    </m:r>
                    <m:r>
                      <a:rPr lang="en-US" i="1">
                        <a:latin typeface="Cambria Math"/>
                        <a:sym typeface="Wingdings 2" panose="05020102010507070707" pitchFamily="18" charset="2"/>
                      </a:rPr>
                      <m:t>  </m:t>
                    </m:r>
                    <m:r>
                      <a:rPr lang="en-US" i="1">
                        <a:latin typeface="Cambria Math"/>
                        <a:sym typeface="Wingdings 2" panose="05020102010507070707" pitchFamily="18" charset="2"/>
                      </a:rPr>
                      <m:t>𝑐</m:t>
                    </m:r>
                    <m:r>
                      <a:rPr lang="en-US" i="1">
                        <a:latin typeface="Cambria Math"/>
                        <a:sym typeface="Wingdings 2" panose="05020102010507070707" pitchFamily="18" charset="2"/>
                      </a:rPr>
                      <m:t>ắ</m:t>
                    </m:r>
                    <m:r>
                      <a:rPr lang="en-US" i="1">
                        <a:latin typeface="Cambria Math"/>
                        <a:sym typeface="Wingdings 2" panose="05020102010507070707" pitchFamily="18" charset="2"/>
                      </a:rPr>
                      <m:t>𝑡</m:t>
                    </m:r>
                    <m:r>
                      <a:rPr lang="en-US" i="1">
                        <a:latin typeface="Cambria Math"/>
                        <a:sym typeface="Wingdings 2" panose="05020102010507070707" pitchFamily="18" charset="2"/>
                      </a:rPr>
                      <m:t> 2 </m:t>
                    </m:r>
                    <m:r>
                      <a:rPr lang="en-US" i="1">
                        <a:latin typeface="Cambria Math"/>
                        <a:sym typeface="Wingdings 2" panose="05020102010507070707" pitchFamily="18" charset="2"/>
                      </a:rPr>
                      <m:t>𝑡𝑟</m:t>
                    </m:r>
                    <m:r>
                      <a:rPr lang="en-US" i="1">
                        <a:latin typeface="Cambria Math"/>
                        <a:sym typeface="Wingdings 2" panose="05020102010507070707" pitchFamily="18" charset="2"/>
                      </a:rPr>
                      <m:t>ụ</m:t>
                    </m:r>
                    <m:r>
                      <a:rPr lang="en-US" i="1">
                        <a:latin typeface="Cambria Math"/>
                        <a:sym typeface="Wingdings 2" panose="05020102010507070707" pitchFamily="18" charset="2"/>
                      </a:rPr>
                      <m:t>𝑐</m:t>
                    </m:r>
                    <m:r>
                      <a:rPr lang="en-US" i="1">
                        <a:latin typeface="Cambria Math"/>
                        <a:sym typeface="Wingdings 2" panose="05020102010507070707" pitchFamily="18" charset="2"/>
                      </a:rPr>
                      <m:t> </m:t>
                    </m:r>
                    <m:r>
                      <a:rPr lang="en-US" i="1">
                        <a:latin typeface="Cambria Math"/>
                        <a:sym typeface="Wingdings 2" panose="05020102010507070707" pitchFamily="18" charset="2"/>
                      </a:rPr>
                      <m:t>𝑡</m:t>
                    </m:r>
                    <m:r>
                      <a:rPr lang="en-US" i="1">
                        <a:latin typeface="Cambria Math"/>
                        <a:sym typeface="Wingdings 2" panose="05020102010507070707" pitchFamily="18" charset="2"/>
                      </a:rPr>
                      <m:t>ọ</m:t>
                    </m:r>
                    <m:r>
                      <a:rPr lang="en-US" i="1">
                        <a:latin typeface="Cambria Math"/>
                        <a:sym typeface="Wingdings 2" panose="05020102010507070707" pitchFamily="18" charset="2"/>
                      </a:rPr>
                      <m:t>𝑎</m:t>
                    </m:r>
                    <m:r>
                      <a:rPr lang="en-US" i="1">
                        <a:latin typeface="Cambria Math"/>
                        <a:sym typeface="Wingdings 2" panose="05020102010507070707" pitchFamily="18" charset="2"/>
                      </a:rPr>
                      <m:t> độ </m:t>
                    </m:r>
                    <m:r>
                      <a:rPr lang="en-US" i="1">
                        <a:latin typeface="Cambria Math"/>
                        <a:sym typeface="Wingdings 2" panose="05020102010507070707" pitchFamily="18" charset="2"/>
                      </a:rPr>
                      <m:t>𝑙</m:t>
                    </m:r>
                    <m:r>
                      <a:rPr lang="en-US" i="1">
                        <a:latin typeface="Cambria Math"/>
                        <a:sym typeface="Wingdings 2" panose="05020102010507070707" pitchFamily="18" charset="2"/>
                      </a:rPr>
                      <m:t>ầ</m:t>
                    </m:r>
                    <m:r>
                      <a:rPr lang="en-US" i="1">
                        <a:latin typeface="Cambria Math"/>
                        <a:sym typeface="Wingdings 2" panose="05020102010507070707" pitchFamily="18" charset="2"/>
                      </a:rPr>
                      <m:t>𝑛</m:t>
                    </m:r>
                    <m:r>
                      <a:rPr lang="en-US" i="1">
                        <a:latin typeface="Cambria Math"/>
                        <a:sym typeface="Wingdings 2" panose="05020102010507070707" pitchFamily="18" charset="2"/>
                      </a:rPr>
                      <m:t> </m:t>
                    </m:r>
                    <m:r>
                      <a:rPr lang="en-US" i="1">
                        <a:latin typeface="Cambria Math"/>
                        <a:sym typeface="Wingdings 2" panose="05020102010507070707" pitchFamily="18" charset="2"/>
                      </a:rPr>
                      <m:t>𝑙</m:t>
                    </m:r>
                    <m:r>
                      <a:rPr lang="en-US" i="1">
                        <a:latin typeface="Cambria Math"/>
                        <a:sym typeface="Wingdings 2" panose="05020102010507070707" pitchFamily="18" charset="2"/>
                      </a:rPr>
                      <m:t>ượ</m:t>
                    </m:r>
                    <m:r>
                      <a:rPr lang="en-US" i="1">
                        <a:latin typeface="Cambria Math"/>
                        <a:sym typeface="Wingdings 2" panose="05020102010507070707" pitchFamily="18" charset="2"/>
                      </a:rPr>
                      <m:t>𝑡</m:t>
                    </m:r>
                    <m:r>
                      <a:rPr lang="en-US" i="1">
                        <a:latin typeface="Cambria Math"/>
                        <a:sym typeface="Wingdings 2" panose="05020102010507070707" pitchFamily="18" charset="2"/>
                      </a:rPr>
                      <m:t> </m:t>
                    </m:r>
                    <m:r>
                      <a:rPr lang="en-US" i="1">
                        <a:latin typeface="Cambria Math"/>
                        <a:sym typeface="Wingdings 2" panose="05020102010507070707" pitchFamily="18" charset="2"/>
                      </a:rPr>
                      <m:t>𝑡</m:t>
                    </m:r>
                    <m:r>
                      <a:rPr lang="en-US" i="1">
                        <a:latin typeface="Cambria Math"/>
                        <a:sym typeface="Wingdings 2" panose="05020102010507070707" pitchFamily="18" charset="2"/>
                      </a:rPr>
                      <m:t>ạ</m:t>
                    </m:r>
                    <m:r>
                      <a:rPr lang="en-US" i="1">
                        <a:latin typeface="Cambria Math"/>
                        <a:sym typeface="Wingdings 2" panose="05020102010507070707" pitchFamily="18" charset="2"/>
                      </a:rPr>
                      <m:t>𝑖</m:t>
                    </m:r>
                    <m:r>
                      <a:rPr lang="en-US" i="1">
                        <a:latin typeface="Cambria Math"/>
                        <a:sym typeface="Wingdings 2" panose="05020102010507070707" pitchFamily="18" charset="2"/>
                      </a:rPr>
                      <m:t> 2 đ</m:t>
                    </m:r>
                    <m:r>
                      <a:rPr lang="en-US" i="1">
                        <a:latin typeface="Cambria Math"/>
                        <a:sym typeface="Wingdings 2" panose="05020102010507070707" pitchFamily="18" charset="2"/>
                      </a:rPr>
                      <m:t>𝑖</m:t>
                    </m:r>
                    <m:r>
                      <a:rPr lang="en-US" i="1">
                        <a:latin typeface="Cambria Math"/>
                        <a:sym typeface="Wingdings 2" panose="05020102010507070707" pitchFamily="18" charset="2"/>
                      </a:rPr>
                      <m:t>ể</m:t>
                    </m:r>
                    <m:r>
                      <a:rPr lang="en-US" i="1">
                        <a:latin typeface="Cambria Math"/>
                        <a:sym typeface="Wingdings 2" panose="05020102010507070707" pitchFamily="18" charset="2"/>
                      </a:rPr>
                      <m:t>𝑚</m:t>
                    </m:r>
                    <m:r>
                      <a:rPr lang="en-US" i="1">
                        <a:latin typeface="Cambria Math"/>
                        <a:sym typeface="Wingdings 2" panose="05020102010507070707" pitchFamily="18" charset="2"/>
                      </a:rPr>
                      <m:t>: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sym typeface="Wingdings 2" panose="05020102010507070707" pitchFamily="18" charset="2"/>
                          </a:rPr>
                          <m:t>0 ;</m:t>
                        </m:r>
                        <m:r>
                          <a:rPr lang="en-US" i="1">
                            <a:latin typeface="Cambria Math"/>
                            <a:sym typeface="Wingdings 2" panose="05020102010507070707" pitchFamily="18" charset="2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/>
                        <a:sym typeface="Wingdings 2" panose="05020102010507070707" pitchFamily="18" charset="2"/>
                      </a:rPr>
                      <m:t> </m:t>
                    </m:r>
                    <m:r>
                      <a:rPr lang="en-US" i="1">
                        <a:latin typeface="Cambria Math"/>
                        <a:sym typeface="Wingdings 2" panose="05020102010507070707" pitchFamily="18" charset="2"/>
                      </a:rPr>
                      <m:t>𝑣</m:t>
                    </m:r>
                    <m:r>
                      <a:rPr lang="en-US" i="1">
                        <a:latin typeface="Cambria Math"/>
                        <a:sym typeface="Wingdings 2" panose="05020102010507070707" pitchFamily="18" charset="2"/>
                      </a:rPr>
                      <m:t>à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sym typeface="Wingdings 2" panose="05020102010507070707" pitchFamily="18" charset="2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sym typeface="Wingdings 2" panose="05020102010507070707" pitchFamily="18" charset="2"/>
                              </a:rPr>
                              <m:t>𝑏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sym typeface="Wingdings 2" panose="05020102010507070707" pitchFamily="18" charset="2"/>
                              </a:rPr>
                              <m:t>𝑎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  <a:sym typeface="Wingdings 2" panose="05020102010507070707" pitchFamily="18" charset="2"/>
                          </a:rPr>
                          <m:t>;0</m:t>
                        </m:r>
                      </m:e>
                    </m:d>
                  </m:oMath>
                </a14:m>
                <a:endParaRPr lang="vi-VN" dirty="0"/>
              </a:p>
            </p:txBody>
          </p:sp>
        </mc:Choice>
        <mc:Fallback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7EEB832-8DE2-4BFF-B485-13298A5C3F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9605398"/>
                <a:ext cx="20175528" cy="1105688"/>
              </a:xfrm>
              <a:prstGeom prst="rect">
                <a:avLst/>
              </a:prstGeom>
              <a:blipFill rotWithShape="0">
                <a:blip r:embed="rId7"/>
                <a:stretch>
                  <a:fillRect l="-1208" b="-1049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xmlns="" id="{B0346B95-37CA-409A-BF4D-2B619EBE20A8}"/>
              </a:ext>
            </a:extLst>
          </p:cNvPr>
          <p:cNvSpPr/>
          <p:nvPr/>
        </p:nvSpPr>
        <p:spPr>
          <a:xfrm>
            <a:off x="18719662" y="6973240"/>
            <a:ext cx="182880" cy="18288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76B0D001-044F-4A6B-8B68-CFFBA3F7694F}"/>
                  </a:ext>
                </a:extLst>
              </p:cNvPr>
              <p:cNvSpPr/>
              <p:nvPr/>
            </p:nvSpPr>
            <p:spPr>
              <a:xfrm>
                <a:off x="18053613" y="7038975"/>
                <a:ext cx="771046" cy="707886"/>
              </a:xfrm>
              <a:prstGeom prst="rect">
                <a:avLst/>
              </a:prstGeom>
            </p:spPr>
            <p:txBody>
              <a:bodyPr wrap="none" lIns="91440" tIns="45720" rIns="91440" bIns="4572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</a:rPr>
                        <m:t>𝑂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6B0D001-044F-4A6B-8B68-CFFBA3F769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3613" y="7038975"/>
                <a:ext cx="771046" cy="70788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A5D1704D-17DF-42EF-BD61-2FF951C61086}"/>
                  </a:ext>
                </a:extLst>
              </p:cNvPr>
              <p:cNvSpPr/>
              <p:nvPr/>
            </p:nvSpPr>
            <p:spPr>
              <a:xfrm>
                <a:off x="20978857" y="6596393"/>
                <a:ext cx="708014" cy="707886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</a:rPr>
                        <m:t>𝑥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5D1704D-17DF-42EF-BD61-2FF951C610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8857" y="6596393"/>
                <a:ext cx="708014" cy="70788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1D03FE42-32E9-4FB8-8AF3-F5FFA9AFF156}"/>
                  </a:ext>
                </a:extLst>
              </p:cNvPr>
              <p:cNvSpPr/>
              <p:nvPr/>
            </p:nvSpPr>
            <p:spPr>
              <a:xfrm>
                <a:off x="18243757" y="4839751"/>
                <a:ext cx="708014" cy="707886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</a:rPr>
                        <m:t>𝑦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D03FE42-32E9-4FB8-8AF3-F5FFA9AFF1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3757" y="4839751"/>
                <a:ext cx="708014" cy="70788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F4FA2973-5782-4C0B-81E9-214C61D59262}"/>
                  </a:ext>
                </a:extLst>
              </p:cNvPr>
              <p:cNvSpPr/>
              <p:nvPr/>
            </p:nvSpPr>
            <p:spPr>
              <a:xfrm>
                <a:off x="19037391" y="7159718"/>
                <a:ext cx="708014" cy="922176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;0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4FA2973-5782-4C0B-81E9-214C61D592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7391" y="7159718"/>
                <a:ext cx="708014" cy="922176"/>
              </a:xfrm>
              <a:prstGeom prst="rect">
                <a:avLst/>
              </a:prstGeom>
              <a:blipFill rotWithShape="1">
                <a:blip r:embed="rId11"/>
                <a:stretch>
                  <a:fillRect r="-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205216" y="4808973"/>
            <a:ext cx="8368712" cy="769442"/>
          </a:xfrm>
          <a:prstGeom prst="rect">
            <a:avLst/>
          </a:prstGeom>
          <a:noFill/>
          <a:ln w="57150" cmpd="dbl">
            <a:noFill/>
          </a:ln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0000FF"/>
                </a:solidFill>
              </a:rPr>
              <a:t>2. SỰ BIẾN THIÊN.</a:t>
            </a:r>
            <a:endParaRPr lang="vi-VN" b="1" dirty="0">
              <a:solidFill>
                <a:srgbClr val="0000FF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447198" y="8686811"/>
            <a:ext cx="8368712" cy="769442"/>
          </a:xfrm>
          <a:prstGeom prst="rect">
            <a:avLst/>
          </a:prstGeom>
          <a:noFill/>
          <a:ln w="57150" cmpd="dbl">
            <a:noFill/>
          </a:ln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0000FF"/>
                </a:solidFill>
              </a:rPr>
              <a:t>3. ĐỒ THỊ </a:t>
            </a:r>
            <a:endParaRPr lang="vi-VN" b="1" dirty="0">
              <a:solidFill>
                <a:srgbClr val="0000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7830811" y="5547626"/>
            <a:ext cx="3502054" cy="258395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830811" y="6134727"/>
                <a:ext cx="1052790" cy="46166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0 ;</m:t>
                          </m:r>
                          <m:r>
                            <a:rPr lang="en-US" sz="2400" i="1">
                              <a:latin typeface="Cambria Math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0811" y="6134727"/>
                <a:ext cx="1052790" cy="46166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D5FDE97F-1E59-4CD0-8974-3EA8117FB60E}"/>
                  </a:ext>
                </a:extLst>
              </p:cNvPr>
              <p:cNvSpPr/>
              <p:nvPr/>
            </p:nvSpPr>
            <p:spPr>
              <a:xfrm>
                <a:off x="1539456" y="10711097"/>
                <a:ext cx="22234944" cy="1384995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571500" indent="-57150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Wingdings 2"/>
                  <a:buChar char="?"/>
                </a:pPr>
                <a:r>
                  <a:rPr lang="fr-FR" b="1" dirty="0">
                    <a:solidFill>
                      <a:srgbClr val="FF0000"/>
                    </a:solidFill>
                    <a:sym typeface="Wingdings 2" panose="05020102010507070707" pitchFamily="18" charset="2"/>
                  </a:rPr>
                  <a:t>Chú ý: </a:t>
                </a:r>
                <a:r>
                  <a:rPr lang="fr-FR" sz="4000" dirty="0">
                    <a:cs typeface="Arial" panose="020B0604020202020204" pitchFamily="34" charset="0"/>
                    <a:sym typeface="Wingdings 2" panose="05020102010507070707" pitchFamily="18" charset="2"/>
                  </a:rPr>
                  <a:t>+) 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  <a:sym typeface="Wingdings 2" panose="05020102010507070707" pitchFamily="18" charset="2"/>
                      </a:rPr>
                      <m:t>𝑏</m:t>
                    </m:r>
                    <m:r>
                      <a:rPr lang="en-US" sz="4000" i="1">
                        <a:latin typeface="Cambria Math"/>
                        <a:sym typeface="Wingdings 2" panose="05020102010507070707" pitchFamily="18" charset="2"/>
                      </a:rPr>
                      <m:t>=0</m:t>
                    </m:r>
                  </m:oMath>
                </a14:m>
                <a:r>
                  <a:rPr lang="en-US" sz="4000" dirty="0"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cs typeface="Arial" panose="020B0604020202020204" pitchFamily="34" charset="0"/>
                  </a:rPr>
                  <a:t>đồ</a:t>
                </a:r>
                <a:r>
                  <a:rPr lang="en-US" sz="4000" dirty="0"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cs typeface="Arial" panose="020B0604020202020204" pitchFamily="34" charset="0"/>
                  </a:rPr>
                  <a:t>thị</a:t>
                </a:r>
                <a:r>
                  <a:rPr lang="en-US" sz="4000" dirty="0"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cs typeface="Arial" panose="020B060402020202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𝑦</m:t>
                    </m:r>
                    <m:r>
                      <a:rPr lang="en-US" sz="4000" i="1">
                        <a:latin typeface="Cambria Math"/>
                      </a:rPr>
                      <m:t>=</m:t>
                    </m:r>
                    <m:r>
                      <a:rPr lang="en-US" sz="4000" i="1">
                        <a:latin typeface="Cambria Math"/>
                      </a:rPr>
                      <m:t>𝑎𝑥</m:t>
                    </m:r>
                  </m:oMath>
                </a14:m>
                <a:r>
                  <a:rPr lang="en-US" sz="4000" dirty="0">
                    <a:cs typeface="Arial" panose="020B0604020202020204" pitchFamily="34" charset="0"/>
                  </a:rPr>
                  <a:t>  </a:t>
                </a:r>
                <a:r>
                  <a:rPr lang="en-US" sz="4000" dirty="0" err="1"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cs typeface="Arial" panose="020B0604020202020204" pitchFamily="34" charset="0"/>
                  </a:rPr>
                  <a:t> qua </a:t>
                </a:r>
                <a:r>
                  <a:rPr lang="en-US" sz="4000" dirty="0" err="1">
                    <a:cs typeface="Arial" panose="020B0604020202020204" pitchFamily="34" charset="0"/>
                  </a:rPr>
                  <a:t>gốc</a:t>
                </a:r>
                <a:r>
                  <a:rPr lang="en-US" sz="4000" dirty="0"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cs typeface="Arial" panose="020B0604020202020204" pitchFamily="34" charset="0"/>
                  </a:rPr>
                  <a:t>tọa</a:t>
                </a:r>
                <a:r>
                  <a:rPr lang="en-US" sz="4000" dirty="0"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cs typeface="Arial" panose="020B0604020202020204" pitchFamily="34" charset="0"/>
                  </a:rPr>
                  <a:t> .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>
                    <a:cs typeface="Arial" panose="020B0604020202020204" pitchFamily="34" charset="0"/>
                  </a:rPr>
                  <a:t>               </a:t>
                </a:r>
                <a:r>
                  <a:rPr lang="en-US" sz="4000" smtClean="0">
                    <a:cs typeface="Arial" panose="020B0604020202020204" pitchFamily="34" charset="0"/>
                  </a:rPr>
                  <a:t>   +)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/>
                        <a:sym typeface="Wingdings 2" panose="05020102010507070707" pitchFamily="18" charset="2"/>
                      </a:rPr>
                      <m:t>𝑎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/>
                        <a:sym typeface="Wingdings 2" panose="05020102010507070707" pitchFamily="18" charset="2"/>
                      </a:rPr>
                      <m:t>=0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đồ</a:t>
                </a:r>
                <a:r>
                  <a:rPr lang="en-US" sz="40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thị</a:t>
                </a:r>
                <a:r>
                  <a:rPr lang="en-US" sz="40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 </a:t>
                </a:r>
                <a:r>
                  <a:rPr lang="en-US" sz="4000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400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đường</a:t>
                </a:r>
                <a:r>
                  <a:rPr lang="en-US" sz="400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400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thẳng song song hoặc trùng </a:t>
                </a:r>
                <a:r>
                  <a:rPr lang="en-US" sz="4000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trục</a:t>
                </a:r>
                <a:r>
                  <a:rPr lang="en-US" sz="40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/>
                      </a:rPr>
                      <m:t>𝑂𝑥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.</a:t>
                </a:r>
                <a:endParaRPr lang="vi-VN" sz="40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5FDE97F-1E59-4CD0-8974-3EA8117FB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456" y="10711097"/>
                <a:ext cx="22234944" cy="1384995"/>
              </a:xfrm>
              <a:prstGeom prst="rect">
                <a:avLst/>
              </a:prstGeom>
              <a:blipFill rotWithShape="0">
                <a:blip r:embed="rId13"/>
                <a:stretch>
                  <a:fillRect l="-932" t="-9251" b="-1806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  <p:bldP spid="52" grpId="0"/>
      <p:bldP spid="53" grpId="0"/>
      <p:bldP spid="54" grpId="0"/>
      <p:bldP spid="55" grpId="0"/>
      <p:bldP spid="58" grpId="0"/>
      <p:bldP spid="59" grpId="0"/>
      <p:bldP spid="60" grpId="0"/>
      <p:bldP spid="63" grpId="0"/>
      <p:bldP spid="39" grpId="0"/>
      <p:bldP spid="40" grpId="0"/>
      <p:bldP spid="6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793"/>
            <a:ext cx="12114292" cy="907193"/>
            <a:chOff x="7459670" y="7543799"/>
            <a:chExt cx="20011305" cy="907309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5"/>
              <a:ext cx="18477789" cy="83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 THUYẾT TRỌNG TÂM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85614" y="7640053"/>
                  <a:ext cx="755198" cy="7695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228263" y="3043089"/>
            <a:ext cx="21174542" cy="769442"/>
          </a:xfrm>
          <a:prstGeom prst="rect">
            <a:avLst/>
          </a:prstGeom>
          <a:noFill/>
          <a:ln w="57150" cmpd="dbl">
            <a:noFill/>
          </a:ln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0000FF"/>
                </a:solidFill>
              </a:rPr>
              <a:t>4. </a:t>
            </a:r>
            <a:r>
              <a:rPr lang="fr-FR" b="1" dirty="0" err="1">
                <a:solidFill>
                  <a:srgbClr val="0000FF"/>
                </a:solidFill>
              </a:rPr>
              <a:t>Vị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trí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tương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đố</a:t>
            </a:r>
            <a:r>
              <a:rPr lang="fr-FR" b="1" dirty="0">
                <a:solidFill>
                  <a:srgbClr val="0000FF"/>
                </a:solidFill>
              </a:rPr>
              <a:t> 2 </a:t>
            </a:r>
            <a:r>
              <a:rPr lang="fr-FR" b="1" dirty="0" err="1">
                <a:solidFill>
                  <a:srgbClr val="0000FF"/>
                </a:solidFill>
              </a:rPr>
              <a:t>đường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thẳng</a:t>
            </a:r>
            <a:r>
              <a:rPr lang="fr-FR" b="1" dirty="0">
                <a:solidFill>
                  <a:srgbClr val="0000FF"/>
                </a:solidFill>
              </a:rPr>
              <a:t>:</a:t>
            </a:r>
            <a:endParaRPr lang="vi-VN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15F288C5-516F-43B6-9063-DC25D5181539}"/>
                  </a:ext>
                </a:extLst>
              </p:cNvPr>
              <p:cNvSpPr/>
              <p:nvPr/>
            </p:nvSpPr>
            <p:spPr>
              <a:xfrm>
                <a:off x="10134600" y="3033543"/>
                <a:ext cx="13182600" cy="769442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𝐶h𝑜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h𝑎𝑖</m:t>
                      </m:r>
                      <m:r>
                        <a:rPr lang="en-US" i="1">
                          <a:latin typeface="Cambria Math"/>
                        </a:rPr>
                        <m:t> đườ</m:t>
                      </m:r>
                      <m:r>
                        <a:rPr lang="en-US" i="1">
                          <a:latin typeface="Cambria Math"/>
                        </a:rPr>
                        <m:t>𝑛𝑔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𝑡h</m:t>
                      </m:r>
                      <m:r>
                        <a:rPr lang="en-US" i="1">
                          <a:latin typeface="Cambria Math"/>
                        </a:rPr>
                        <m:t>ẳ</m:t>
                      </m:r>
                      <m:r>
                        <a:rPr lang="en-US" i="1">
                          <a:latin typeface="Cambria Math"/>
                        </a:rPr>
                        <m:t>𝑛𝑔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𝑑</m:t>
                      </m:r>
                      <m:r>
                        <a:rPr lang="en-US" i="1">
                          <a:latin typeface="Cambria Math"/>
                        </a:rPr>
                        <m:t>: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𝑎𝑥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𝑏</m:t>
                      </m:r>
                      <m:r>
                        <a:rPr lang="en-US" i="1">
                          <a:latin typeface="Cambria Math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: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𝑏</m:t>
                      </m:r>
                      <m:r>
                        <a:rPr lang="en-US" i="1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600" y="3033543"/>
                <a:ext cx="13182600" cy="76944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9675ACC0-FCE0-40BB-A783-D0D41CD2649F}"/>
                  </a:ext>
                </a:extLst>
              </p:cNvPr>
              <p:cNvSpPr/>
              <p:nvPr/>
            </p:nvSpPr>
            <p:spPr>
              <a:xfrm>
                <a:off x="1265602" y="11963400"/>
                <a:ext cx="19887668" cy="144655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b="1" dirty="0">
                    <a:solidFill>
                      <a:srgbClr val="0000FF"/>
                    </a:solidFill>
                  </a:rPr>
                  <a:t>Chú ý: </a:t>
                </a:r>
                <a:r>
                  <a:rPr lang="fr-FR" dirty="0"/>
                  <a:t>Điều </a:t>
                </a:r>
                <a:r>
                  <a:rPr lang="fr-FR" dirty="0" err="1"/>
                  <a:t>kiện</a:t>
                </a:r>
                <a:r>
                  <a:rPr lang="fr-FR" dirty="0"/>
                  <a:t>: d//d’ là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           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kiện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: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=−1</m:t>
                    </m:r>
                  </m:oMath>
                </a14:m>
                <a:r>
                  <a:rPr lang="en-US" dirty="0"/>
                  <a:t>  </a:t>
                </a:r>
                <a:endParaRPr lang="vi-VN" dirty="0"/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675ACC0-FCE0-40BB-A783-D0D41CD264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602" y="11963400"/>
                <a:ext cx="19887668" cy="1446550"/>
              </a:xfrm>
              <a:prstGeom prst="rect">
                <a:avLst/>
              </a:prstGeom>
              <a:blipFill rotWithShape="0">
                <a:blip r:embed="rId4"/>
                <a:stretch>
                  <a:fillRect l="-1257" t="-9283" b="-1856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9080676"/>
                  </p:ext>
                </p:extLst>
              </p:nvPr>
            </p:nvGraphicFramePr>
            <p:xfrm>
              <a:off x="2819400" y="4147165"/>
              <a:ext cx="18751516" cy="75352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75758"/>
                    <a:gridCol w="9375758"/>
                  </a:tblGrid>
                  <a:tr h="76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dirty="0" err="1" smtClean="0"/>
                            <a:t>Cách</a:t>
                          </a:r>
                          <a:r>
                            <a:rPr lang="en-US" sz="4400" baseline="0" dirty="0" smtClean="0"/>
                            <a:t> 1</a:t>
                          </a:r>
                          <a:endParaRPr lang="en-US" sz="4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dirty="0" err="1" smtClean="0"/>
                            <a:t>Cách</a:t>
                          </a:r>
                          <a:r>
                            <a:rPr lang="en-US" sz="4400" baseline="0" dirty="0" smtClean="0"/>
                            <a:t> 2</a:t>
                          </a:r>
                          <a:endParaRPr lang="en-US" sz="4400" dirty="0"/>
                        </a:p>
                      </a:txBody>
                      <a:tcPr/>
                    </a:tc>
                  </a:tr>
                  <a:tr h="207810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0" i="1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US" sz="44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4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4400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4400" b="0" i="1" smtClean="0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sz="4400" b="0" i="1" smtClean="0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US" sz="44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4400" b="0" i="1" smtClean="0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US" sz="4400" b="0" i="1" smtClean="0">
                                    <a:latin typeface="Cambria Math"/>
                                  </a:rPr>
                                  <m:t>′⟹</m:t>
                                </m:r>
                                <m:r>
                                  <a:rPr lang="en-US" sz="4400" b="0" i="1" smtClean="0"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  <m:r>
                                  <a:rPr lang="en-US" sz="4400" b="0" i="1" smtClean="0">
                                    <a:latin typeface="Cambria Math"/>
                                    <a:ea typeface="Cambria Math"/>
                                  </a:rPr>
                                  <m:t>≡</m:t>
                                </m:r>
                                <m:r>
                                  <a:rPr lang="en-US" sz="4400" b="0" i="1" smtClean="0"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  <m:r>
                                  <a:rPr lang="en-US" sz="4400" b="0" i="1" smtClean="0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4400" dirty="0" smtClean="0"/>
                        </a:p>
                        <a:p>
                          <a:endParaRPr lang="en-US" sz="4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4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44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lang="en-US" sz="4400" b="0" i="1" smtClean="0">
                                          <a:latin typeface="Cambria Math"/>
                                        </a:rPr>
                                        <m:t>=</m:t>
                                      </m:r>
                                      <m:r>
                                        <a:rPr lang="en-US" sz="4400" b="0" i="1" smtClean="0">
                                          <a:latin typeface="Cambria Math"/>
                                        </a:rPr>
                                        <m:t>𝑎𝑥</m:t>
                                      </m:r>
                                      <m:r>
                                        <a:rPr lang="en-US" sz="4400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4400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e>
                                      <m:r>
                                        <a:rPr lang="en-US" sz="44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lang="en-US" sz="4400" b="0" i="1" smtClean="0">
                                          <a:latin typeface="Cambria Math"/>
                                        </a:rPr>
                                        <m:t>=</m:t>
                                      </m:r>
                                      <m:sSup>
                                        <m:sSupPr>
                                          <m:ctrlPr>
                                            <a:rPr lang="en-US" sz="4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b="0" i="1" smtClean="0"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p>
                                          <m:r>
                                            <a:rPr lang="en-US" sz="4400" b="0" i="1" smtClean="0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sz="4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4400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4400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  <m:r>
                                        <a:rPr lang="en-US" sz="4400" b="0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e>
                                  </m:eqArr>
                                </m:e>
                              </m:d>
                              <m:r>
                                <a:rPr lang="en-US" sz="4400" b="0" i="1" smtClean="0">
                                  <a:latin typeface="Cambria Math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4400" dirty="0" smtClean="0"/>
                            <a:t> </a:t>
                          </a:r>
                          <a:r>
                            <a:rPr lang="en-US" sz="4400" dirty="0" err="1" smtClean="0"/>
                            <a:t>có</a:t>
                          </a:r>
                          <a:r>
                            <a:rPr lang="en-US" sz="4400" baseline="0" dirty="0" smtClean="0"/>
                            <a:t> </a:t>
                          </a:r>
                          <a:r>
                            <a:rPr lang="en-US" sz="4400" baseline="0" dirty="0" err="1" smtClean="0"/>
                            <a:t>vô</a:t>
                          </a:r>
                          <a:r>
                            <a:rPr lang="en-US" sz="4400" baseline="0" dirty="0" smtClean="0"/>
                            <a:t> </a:t>
                          </a:r>
                          <a:r>
                            <a:rPr lang="en-US" sz="4400" baseline="0" dirty="0" err="1" smtClean="0"/>
                            <a:t>số</a:t>
                          </a:r>
                          <a:r>
                            <a:rPr lang="en-US" sz="4400" baseline="0" dirty="0" smtClean="0"/>
                            <a:t> </a:t>
                          </a:r>
                          <a:r>
                            <a:rPr lang="en-US" sz="4400" baseline="0" dirty="0" err="1" smtClean="0"/>
                            <a:t>nghiệm</a:t>
                          </a:r>
                          <a14:m>
                            <m:oMath xmlns:m="http://schemas.openxmlformats.org/officeDocument/2006/math">
                              <m:r>
                                <a:rPr lang="en-US" sz="4400" i="1" baseline="0" smtClean="0">
                                  <a:latin typeface="Cambria Math"/>
                                  <a:ea typeface="Cambria Math"/>
                                </a:rPr>
                                <m:t>⟹</m:t>
                              </m:r>
                              <m:r>
                                <a:rPr lang="en-US" sz="4400" b="0" i="1" baseline="0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sz="4400" b="0" i="1" baseline="0" smtClean="0">
                                  <a:latin typeface="Cambria Math"/>
                                  <a:ea typeface="Cambria Math"/>
                                </a:rPr>
                                <m:t>≡</m:t>
                              </m:r>
                              <m:r>
                                <a:rPr lang="en-US" sz="4400" b="0" i="1" baseline="0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sz="4400" b="0" i="1" baseline="0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oMath>
                          </a14:m>
                          <a:endParaRPr lang="en-US" sz="4400" dirty="0"/>
                        </a:p>
                      </a:txBody>
                      <a:tcPr/>
                    </a:tc>
                  </a:tr>
                  <a:tr h="2078102">
                    <a:tc>
                      <a:txBody>
                        <a:bodyPr/>
                        <a:lstStyle/>
                        <a:p>
                          <a:pPr marL="0" marR="0" lvl="0" indent="0" algn="l" defTabSz="21770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4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  <m:r>
                                  <a:rPr kumimoji="0" lang="en-US" sz="4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kumimoji="0" lang="en-US" sz="4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kumimoji="0" lang="en-US" sz="4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kumimoji="0" lang="en-US" sz="4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, </m:t>
                                </m:r>
                                <m:r>
                                  <a:rPr kumimoji="0" lang="en-US" sz="4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𝑏</m:t>
                                </m:r>
                                <m:r>
                                  <a:rPr kumimoji="0" lang="en-US" sz="4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≠</m:t>
                                </m:r>
                                <m:sSup>
                                  <m:sSupPr>
                                    <m:ctrlPr>
                                      <a:rPr kumimoji="0" lang="en-US" sz="4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kumimoji="0" lang="en-US" sz="4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kumimoji="0" lang="en-US" sz="4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⟹</m:t>
                                </m:r>
                                <m:r>
                                  <a:rPr kumimoji="0" lang="en-US" sz="4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𝑑</m:t>
                                </m:r>
                                <m:r>
                                  <a:rPr kumimoji="0" lang="en-US" sz="4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 //</m:t>
                                </m:r>
                                <m:r>
                                  <a:rPr kumimoji="0" lang="en-US" sz="4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𝑑</m:t>
                                </m:r>
                                <m:r>
                                  <a:rPr kumimoji="0" lang="en-US" sz="4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kumimoji="0" lang="en-US" sz="4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US" sz="4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21770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"/>
                                  <m:ctrlPr>
                                    <a:rPr kumimoji="0" lang="en-US" sz="4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kumimoji="0" lang="en-US" sz="4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kumimoji="0" lang="en-US" sz="4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𝑦</m:t>
                                      </m:r>
                                      <m:r>
                                        <a:rPr kumimoji="0" lang="en-US" sz="4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=</m:t>
                                      </m:r>
                                      <m:r>
                                        <a:rPr kumimoji="0" lang="en-US" sz="4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𝑎𝑥</m:t>
                                      </m:r>
                                      <m:r>
                                        <a:rPr kumimoji="0" lang="en-US" sz="4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+</m:t>
                                      </m:r>
                                      <m:r>
                                        <a:rPr kumimoji="0" lang="en-US" sz="4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𝑏</m:t>
                                      </m:r>
                                    </m:e>
                                    <m:e>
                                      <m:r>
                                        <a:rPr kumimoji="0" lang="en-US" sz="4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𝑦</m:t>
                                      </m:r>
                                      <m:r>
                                        <a:rPr kumimoji="0" lang="en-US" sz="4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=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4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4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𝑎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4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kumimoji="0" lang="en-US" sz="4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  <m:r>
                                        <a:rPr kumimoji="0" lang="en-US" sz="4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+</m:t>
                                      </m:r>
                                      <m:r>
                                        <a:rPr kumimoji="0" lang="en-US" sz="4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𝑏</m:t>
                                      </m:r>
                                      <m:r>
                                        <a:rPr kumimoji="0" lang="en-US" sz="4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′</m:t>
                                      </m:r>
                                    </m:e>
                                  </m:eqArr>
                                </m:e>
                              </m:d>
                              <m:r>
                                <a:rPr kumimoji="0" lang="en-US" sz="4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kumimoji="0" lang="en-US" sz="4400" b="0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vô</a:t>
                          </a:r>
                          <a:r>
                            <a:rPr kumimoji="0" lang="en-US" sz="4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4400" b="0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nghiệm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4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⟹</m:t>
                              </m:r>
                              <m:r>
                                <a:rPr kumimoji="0" lang="en-US" sz="4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𝑑</m:t>
                              </m:r>
                              <m:r>
                                <a:rPr kumimoji="0" lang="en-US" sz="4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//</m:t>
                              </m:r>
                              <m:r>
                                <a:rPr kumimoji="0" lang="en-US" sz="4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𝑑</m:t>
                              </m:r>
                              <m:r>
                                <a:rPr kumimoji="0" lang="en-US" sz="4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′</m:t>
                              </m:r>
                            </m:oMath>
                          </a14:m>
                          <a:endParaRPr kumimoji="0" lang="en-US" sz="4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US" sz="4400" dirty="0"/>
                        </a:p>
                      </a:txBody>
                      <a:tcPr/>
                    </a:tc>
                  </a:tr>
                  <a:tr h="2078102">
                    <a:tc>
                      <a:txBody>
                        <a:bodyPr/>
                        <a:lstStyle/>
                        <a:p>
                          <a:pPr marL="0" marR="0" lvl="0" indent="0" algn="l" defTabSz="21770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4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                    </m:t>
                              </m:r>
                              <m:r>
                                <a:rPr kumimoji="0" lang="en-US" sz="4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𝑎</m:t>
                              </m:r>
                              <m:r>
                                <a:rPr kumimoji="0" lang="en-US" sz="4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≠</m:t>
                              </m:r>
                              <m:sSup>
                                <m:sSupPr>
                                  <m:ctrlPr>
                                    <a:rPr kumimoji="0" lang="en-US" sz="4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kumimoji="0" lang="en-US" sz="4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en-US" sz="4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⟹</m:t>
                              </m:r>
                              <m:r>
                                <a:rPr kumimoji="0" lang="en-US" sz="4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𝑑</m:t>
                              </m:r>
                              <m:r>
                                <a:rPr kumimoji="0" lang="en-US" sz="4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 ∩</m:t>
                              </m:r>
                              <m:r>
                                <a:rPr kumimoji="0" lang="en-US" sz="4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𝑑</m:t>
                              </m:r>
                              <m:r>
                                <a:rPr kumimoji="0" lang="en-US" sz="4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′</m:t>
                              </m:r>
                            </m:oMath>
                          </a14:m>
                          <a:r>
                            <a:rPr kumimoji="0" lang="en-US" sz="4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4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oMath>
                          </a14:m>
                          <a:endParaRPr kumimoji="0" lang="en-US" sz="4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US" sz="4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21770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"/>
                                  <m:ctrlPr>
                                    <a:rPr kumimoji="0" lang="en-US" sz="4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kumimoji="0" lang="en-US" sz="4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kumimoji="0" lang="en-US" sz="4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𝑦</m:t>
                                      </m:r>
                                      <m:r>
                                        <a:rPr kumimoji="0" lang="en-US" sz="4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=</m:t>
                                      </m:r>
                                      <m:r>
                                        <a:rPr kumimoji="0" lang="en-US" sz="4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𝑎𝑥</m:t>
                                      </m:r>
                                      <m:r>
                                        <a:rPr kumimoji="0" lang="en-US" sz="4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+</m:t>
                                      </m:r>
                                      <m:r>
                                        <a:rPr kumimoji="0" lang="en-US" sz="4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𝑏</m:t>
                                      </m:r>
                                    </m:e>
                                    <m:e>
                                      <m:r>
                                        <a:rPr kumimoji="0" lang="en-US" sz="4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𝑦</m:t>
                                      </m:r>
                                      <m:r>
                                        <a:rPr kumimoji="0" lang="en-US" sz="4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=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4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4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𝑎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4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kumimoji="0" lang="en-US" sz="4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  <m:r>
                                        <a:rPr kumimoji="0" lang="en-US" sz="4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+</m:t>
                                      </m:r>
                                      <m:r>
                                        <a:rPr kumimoji="0" lang="en-US" sz="4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𝑏</m:t>
                                      </m:r>
                                      <m:r>
                                        <a:rPr kumimoji="0" lang="en-US" sz="4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′</m:t>
                                      </m:r>
                                    </m:e>
                                  </m:eqArr>
                                </m:e>
                              </m:d>
                              <m:r>
                                <a:rPr kumimoji="0" lang="en-US" sz="4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kumimoji="0" lang="en-US" sz="4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4400" b="0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có</a:t>
                          </a:r>
                          <a:r>
                            <a:rPr kumimoji="0" lang="en-US" sz="4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1 </a:t>
                          </a:r>
                          <a:r>
                            <a:rPr kumimoji="0" lang="en-US" sz="4400" b="0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nghiệm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4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⟹</m:t>
                              </m:r>
                              <m:r>
                                <a:rPr kumimoji="0" lang="en-US" sz="4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𝑑</m:t>
                              </m:r>
                              <m:r>
                                <a:rPr kumimoji="0" lang="en-US" sz="4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4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𝑐</m:t>
                              </m:r>
                              <m:r>
                                <a:rPr kumimoji="0" lang="en-US" sz="4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ắ</m:t>
                              </m:r>
                              <m:r>
                                <a:rPr kumimoji="0" lang="en-US" sz="4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n-US" sz="4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4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𝑑</m:t>
                              </m:r>
                              <m:r>
                                <a:rPr kumimoji="0" lang="en-US" sz="4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′</m:t>
                              </m:r>
                            </m:oMath>
                          </a14:m>
                          <a:endParaRPr kumimoji="0" lang="en-US" sz="4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US" sz="4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9080676"/>
                  </p:ext>
                </p:extLst>
              </p:nvPr>
            </p:nvGraphicFramePr>
            <p:xfrm>
              <a:off x="2819400" y="4147165"/>
              <a:ext cx="18751516" cy="75352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75758"/>
                    <a:gridCol w="9375758"/>
                  </a:tblGrid>
                  <a:tr h="76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dirty="0" err="1" smtClean="0"/>
                            <a:t>Cách</a:t>
                          </a:r>
                          <a:r>
                            <a:rPr lang="en-US" sz="4400" baseline="0" dirty="0" smtClean="0"/>
                            <a:t> 1</a:t>
                          </a:r>
                          <a:endParaRPr lang="en-US" sz="4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dirty="0" err="1" smtClean="0"/>
                            <a:t>Cách</a:t>
                          </a:r>
                          <a:r>
                            <a:rPr lang="en-US" sz="4400" baseline="0" dirty="0" smtClean="0"/>
                            <a:t> 2</a:t>
                          </a:r>
                          <a:endParaRPr lang="en-US" sz="4400" dirty="0"/>
                        </a:p>
                      </a:txBody>
                      <a:tcPr/>
                    </a:tc>
                  </a:tr>
                  <a:tr h="22577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65" t="-39084" r="-100195" b="-2002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0130" t="-39084" r="-260" b="-200270"/>
                          </a:stretch>
                        </a:blipFill>
                      </a:tcPr>
                    </a:tc>
                  </a:tr>
                  <a:tr h="22577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65" t="-139459" r="-100195" b="-1008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0130" t="-139459" r="-260" b="-100811"/>
                          </a:stretch>
                        </a:blipFill>
                      </a:tcPr>
                    </a:tc>
                  </a:tr>
                  <a:tr h="22577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65" t="-238814" r="-100195" b="-5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0130" t="-238814" r="-260" b="-53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  <p:bldP spid="51" grpId="1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9" y="1828793"/>
            <a:ext cx="16305292" cy="907193"/>
            <a:chOff x="7459670" y="7543799"/>
            <a:chExt cx="26934318" cy="907309"/>
          </a:xfrm>
        </p:grpSpPr>
        <p:sp>
          <p:nvSpPr>
            <p:cNvPr id="44" name="TextBox 43"/>
            <p:cNvSpPr txBox="1"/>
            <p:nvPr/>
          </p:nvSpPr>
          <p:spPr>
            <a:xfrm>
              <a:off x="8993185" y="7620005"/>
              <a:ext cx="25400803" cy="83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60544" y="7640053"/>
                  <a:ext cx="1205352" cy="7695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228263" y="3043089"/>
            <a:ext cx="19269542" cy="769442"/>
          </a:xfrm>
          <a:prstGeom prst="rect">
            <a:avLst/>
          </a:prstGeom>
          <a:noFill/>
          <a:ln w="57150" cmpd="dbl">
            <a:noFill/>
          </a:ln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b="1" dirty="0" err="1">
                <a:solidFill>
                  <a:srgbClr val="0000FF"/>
                </a:solidFill>
              </a:rPr>
              <a:t>Dạng</a:t>
            </a:r>
            <a:r>
              <a:rPr lang="fr-FR" b="1" dirty="0">
                <a:solidFill>
                  <a:srgbClr val="0000FF"/>
                </a:solidFill>
              </a:rPr>
              <a:t> 1: </a:t>
            </a:r>
            <a:r>
              <a:rPr lang="fr-FR" dirty="0" err="1"/>
              <a:t>Xác</a:t>
            </a:r>
            <a:r>
              <a:rPr lang="fr-FR" dirty="0"/>
              <a:t> </a:t>
            </a:r>
            <a:r>
              <a:rPr lang="fr-FR" dirty="0" err="1"/>
              <a:t>định</a:t>
            </a:r>
            <a:r>
              <a:rPr lang="fr-FR" dirty="0"/>
              <a:t> </a:t>
            </a:r>
            <a:r>
              <a:rPr lang="fr-FR" dirty="0" err="1"/>
              <a:t>hàm</a:t>
            </a:r>
            <a:r>
              <a:rPr lang="fr-FR" dirty="0"/>
              <a:t> </a:t>
            </a:r>
            <a:r>
              <a:rPr lang="fr-FR" dirty="0" err="1"/>
              <a:t>số</a:t>
            </a:r>
            <a:r>
              <a:rPr lang="fr-FR" dirty="0"/>
              <a:t>, </a:t>
            </a:r>
            <a:r>
              <a:rPr lang="fr-FR" dirty="0" err="1"/>
              <a:t>và</a:t>
            </a:r>
            <a:r>
              <a:rPr lang="fr-FR" dirty="0"/>
              <a:t> </a:t>
            </a:r>
            <a:r>
              <a:rPr lang="fr-FR" dirty="0" err="1"/>
              <a:t>sự</a:t>
            </a:r>
            <a:r>
              <a:rPr lang="fr-FR" dirty="0"/>
              <a:t> </a:t>
            </a:r>
            <a:r>
              <a:rPr lang="fr-FR" dirty="0" err="1"/>
              <a:t>tương</a:t>
            </a:r>
            <a:r>
              <a:rPr lang="fr-FR" dirty="0"/>
              <a:t> </a:t>
            </a:r>
            <a:r>
              <a:rPr lang="fr-FR" dirty="0" err="1"/>
              <a:t>giao</a:t>
            </a:r>
            <a:r>
              <a:rPr lang="fr-FR" dirty="0"/>
              <a:t> </a:t>
            </a:r>
            <a:r>
              <a:rPr lang="fr-FR" dirty="0" err="1"/>
              <a:t>của</a:t>
            </a:r>
            <a:r>
              <a:rPr lang="fr-FR" dirty="0"/>
              <a:t> </a:t>
            </a:r>
            <a:r>
              <a:rPr lang="fr-FR" dirty="0" err="1"/>
              <a:t>đồ</a:t>
            </a:r>
            <a:r>
              <a:rPr lang="fr-FR" dirty="0"/>
              <a:t> </a:t>
            </a:r>
            <a:r>
              <a:rPr lang="fr-FR" dirty="0" err="1"/>
              <a:t>thị</a:t>
            </a:r>
            <a:r>
              <a:rPr lang="fr-FR" dirty="0"/>
              <a:t> </a:t>
            </a:r>
            <a:r>
              <a:rPr lang="fr-FR" dirty="0" err="1"/>
              <a:t>hàm</a:t>
            </a:r>
            <a:r>
              <a:rPr lang="fr-FR" dirty="0"/>
              <a:t> </a:t>
            </a:r>
            <a:r>
              <a:rPr lang="fr-FR" dirty="0" err="1"/>
              <a:t>số</a:t>
            </a:r>
            <a:r>
              <a:rPr lang="fr-FR" dirty="0"/>
              <a:t>.</a:t>
            </a:r>
            <a:endParaRPr lang="vi-VN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228263" y="4343411"/>
            <a:ext cx="19269542" cy="769442"/>
          </a:xfrm>
          <a:prstGeom prst="rect">
            <a:avLst/>
          </a:prstGeom>
          <a:noFill/>
          <a:ln w="57150" cmpd="dbl">
            <a:noFill/>
          </a:ln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b="1" dirty="0" err="1">
                <a:solidFill>
                  <a:srgbClr val="0000FF"/>
                </a:solidFill>
              </a:rPr>
              <a:t>Dạng</a:t>
            </a:r>
            <a:r>
              <a:rPr lang="fr-FR" b="1" dirty="0">
                <a:solidFill>
                  <a:srgbClr val="0000FF"/>
                </a:solidFill>
              </a:rPr>
              <a:t> 2: </a:t>
            </a:r>
            <a:r>
              <a:rPr lang="fr-FR" dirty="0" err="1"/>
              <a:t>Xét</a:t>
            </a:r>
            <a:r>
              <a:rPr lang="fr-FR" dirty="0"/>
              <a:t> </a:t>
            </a:r>
            <a:r>
              <a:rPr lang="fr-FR" dirty="0" err="1"/>
              <a:t>sự</a:t>
            </a:r>
            <a:r>
              <a:rPr lang="fr-FR" dirty="0"/>
              <a:t> </a:t>
            </a:r>
            <a:r>
              <a:rPr lang="fr-FR" dirty="0" err="1"/>
              <a:t>biến</a:t>
            </a:r>
            <a:r>
              <a:rPr lang="fr-FR" dirty="0"/>
              <a:t> </a:t>
            </a:r>
            <a:r>
              <a:rPr lang="fr-FR" dirty="0" err="1"/>
              <a:t>thiên</a:t>
            </a:r>
            <a:r>
              <a:rPr lang="fr-FR" dirty="0"/>
              <a:t> </a:t>
            </a:r>
            <a:r>
              <a:rPr lang="fr-FR" dirty="0" err="1"/>
              <a:t>và</a:t>
            </a:r>
            <a:r>
              <a:rPr lang="fr-FR" dirty="0"/>
              <a:t> </a:t>
            </a:r>
            <a:r>
              <a:rPr lang="fr-FR" dirty="0" err="1"/>
              <a:t>vẽ</a:t>
            </a:r>
            <a:r>
              <a:rPr lang="fr-FR" dirty="0"/>
              <a:t> </a:t>
            </a:r>
            <a:r>
              <a:rPr lang="fr-FR" dirty="0" err="1"/>
              <a:t>đồ</a:t>
            </a:r>
            <a:r>
              <a:rPr lang="fr-FR" dirty="0"/>
              <a:t> </a:t>
            </a:r>
            <a:r>
              <a:rPr lang="fr-FR" dirty="0" err="1"/>
              <a:t>thị</a:t>
            </a:r>
            <a:r>
              <a:rPr lang="fr-FR" dirty="0"/>
              <a:t> </a:t>
            </a:r>
            <a:r>
              <a:rPr lang="fr-FR" dirty="0" err="1"/>
              <a:t>hàm</a:t>
            </a:r>
            <a:r>
              <a:rPr lang="fr-FR" dirty="0"/>
              <a:t> </a:t>
            </a:r>
            <a:r>
              <a:rPr lang="fr-FR" dirty="0" err="1"/>
              <a:t>số</a:t>
            </a:r>
            <a:r>
              <a:rPr lang="fr-FR" dirty="0"/>
              <a:t> </a:t>
            </a:r>
            <a:r>
              <a:rPr lang="fr-FR" dirty="0" err="1"/>
              <a:t>bậc</a:t>
            </a:r>
            <a:r>
              <a:rPr lang="fr-FR" dirty="0"/>
              <a:t> </a:t>
            </a:r>
            <a:r>
              <a:rPr lang="fr-FR" dirty="0" err="1"/>
              <a:t>nhất</a:t>
            </a:r>
            <a:r>
              <a:rPr lang="fr-FR" dirty="0"/>
              <a:t>.</a:t>
            </a:r>
            <a:endParaRPr lang="vi-VN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228263" y="5334011"/>
            <a:ext cx="19269542" cy="769442"/>
          </a:xfrm>
          <a:prstGeom prst="rect">
            <a:avLst/>
          </a:prstGeom>
          <a:noFill/>
          <a:ln w="57150" cmpd="dbl">
            <a:noFill/>
          </a:ln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b="1" dirty="0" err="1">
                <a:solidFill>
                  <a:srgbClr val="0000FF"/>
                </a:solidFill>
              </a:rPr>
              <a:t>Dạng</a:t>
            </a:r>
            <a:r>
              <a:rPr lang="fr-FR" b="1" dirty="0">
                <a:solidFill>
                  <a:srgbClr val="0000FF"/>
                </a:solidFill>
              </a:rPr>
              <a:t> 3: </a:t>
            </a:r>
            <a:r>
              <a:rPr lang="fr-FR" dirty="0" err="1"/>
              <a:t>Đồ</a:t>
            </a:r>
            <a:r>
              <a:rPr lang="fr-FR" dirty="0"/>
              <a:t> </a:t>
            </a:r>
            <a:r>
              <a:rPr lang="fr-FR" dirty="0" err="1"/>
              <a:t>hàm</a:t>
            </a:r>
            <a:r>
              <a:rPr lang="fr-FR" dirty="0"/>
              <a:t> </a:t>
            </a:r>
            <a:r>
              <a:rPr lang="fr-FR" dirty="0" err="1"/>
              <a:t>số</a:t>
            </a:r>
            <a:r>
              <a:rPr lang="fr-FR" dirty="0"/>
              <a:t> </a:t>
            </a:r>
            <a:r>
              <a:rPr lang="fr-FR" dirty="0" err="1"/>
              <a:t>chưa</a:t>
            </a:r>
            <a:r>
              <a:rPr lang="fr-FR" dirty="0"/>
              <a:t> </a:t>
            </a:r>
            <a:r>
              <a:rPr lang="fr-FR" dirty="0" err="1"/>
              <a:t>dấu</a:t>
            </a:r>
            <a:r>
              <a:rPr lang="fr-FR" dirty="0"/>
              <a:t> </a:t>
            </a:r>
            <a:r>
              <a:rPr lang="fr-FR" dirty="0" err="1"/>
              <a:t>giá</a:t>
            </a:r>
            <a:r>
              <a:rPr lang="fr-FR" dirty="0"/>
              <a:t> </a:t>
            </a:r>
            <a:r>
              <a:rPr lang="fr-FR" dirty="0" err="1"/>
              <a:t>trị</a:t>
            </a:r>
            <a:r>
              <a:rPr lang="fr-FR" dirty="0"/>
              <a:t> </a:t>
            </a:r>
            <a:r>
              <a:rPr lang="fr-FR" dirty="0" err="1"/>
              <a:t>tuyệt</a:t>
            </a:r>
            <a:r>
              <a:rPr lang="fr-FR" dirty="0"/>
              <a:t> </a:t>
            </a:r>
            <a:r>
              <a:rPr lang="fr-FR" dirty="0" err="1"/>
              <a:t>đối</a:t>
            </a:r>
            <a:r>
              <a:rPr lang="fr-FR" dirty="0"/>
              <a:t> </a:t>
            </a:r>
            <a:endParaRPr lang="vi-VN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228263" y="6513861"/>
            <a:ext cx="19269542" cy="1446550"/>
          </a:xfrm>
          <a:prstGeom prst="rect">
            <a:avLst/>
          </a:prstGeom>
          <a:noFill/>
          <a:ln w="57150" cmpd="dbl">
            <a:noFill/>
          </a:ln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b="1" dirty="0" err="1">
                <a:solidFill>
                  <a:srgbClr val="0000FF"/>
                </a:solidFill>
              </a:rPr>
              <a:t>Dạng</a:t>
            </a:r>
            <a:r>
              <a:rPr lang="fr-FR" b="1" dirty="0">
                <a:solidFill>
                  <a:srgbClr val="0000FF"/>
                </a:solidFill>
              </a:rPr>
              <a:t> 4: </a:t>
            </a:r>
            <a:r>
              <a:rPr lang="fr-FR" dirty="0" err="1"/>
              <a:t>Ứng</a:t>
            </a:r>
            <a:r>
              <a:rPr lang="fr-FR" dirty="0"/>
              <a:t> </a:t>
            </a:r>
            <a:r>
              <a:rPr lang="fr-FR" dirty="0" err="1"/>
              <a:t>dụng</a:t>
            </a:r>
            <a:r>
              <a:rPr lang="fr-FR" dirty="0"/>
              <a:t> </a:t>
            </a:r>
            <a:r>
              <a:rPr lang="fr-FR" dirty="0" err="1"/>
              <a:t>của</a:t>
            </a:r>
            <a:r>
              <a:rPr lang="fr-FR" dirty="0"/>
              <a:t> </a:t>
            </a:r>
            <a:r>
              <a:rPr lang="fr-FR" dirty="0" err="1"/>
              <a:t>đồ</a:t>
            </a:r>
            <a:r>
              <a:rPr lang="fr-FR" dirty="0"/>
              <a:t> </a:t>
            </a:r>
            <a:r>
              <a:rPr lang="fr-FR" dirty="0" err="1"/>
              <a:t>thị</a:t>
            </a:r>
            <a:r>
              <a:rPr lang="fr-FR" dirty="0"/>
              <a:t> </a:t>
            </a:r>
            <a:r>
              <a:rPr lang="fr-FR" dirty="0" err="1"/>
              <a:t>hàm</a:t>
            </a:r>
            <a:r>
              <a:rPr lang="fr-FR" dirty="0"/>
              <a:t> </a:t>
            </a:r>
            <a:r>
              <a:rPr lang="fr-FR" dirty="0" err="1"/>
              <a:t>số</a:t>
            </a:r>
            <a:r>
              <a:rPr lang="fr-FR" dirty="0"/>
              <a:t> </a:t>
            </a:r>
            <a:r>
              <a:rPr lang="fr-FR" dirty="0" err="1"/>
              <a:t>bậc</a:t>
            </a:r>
            <a:r>
              <a:rPr lang="fr-FR" dirty="0"/>
              <a:t> </a:t>
            </a:r>
            <a:r>
              <a:rPr lang="fr-FR" dirty="0" err="1"/>
              <a:t>nhất</a:t>
            </a:r>
            <a:r>
              <a:rPr lang="fr-FR" dirty="0"/>
              <a:t> </a:t>
            </a:r>
            <a:r>
              <a:rPr lang="fr-FR" dirty="0" err="1"/>
              <a:t>trong</a:t>
            </a:r>
            <a:r>
              <a:rPr lang="fr-FR" dirty="0"/>
              <a:t> </a:t>
            </a:r>
            <a:r>
              <a:rPr lang="fr-FR" dirty="0" err="1"/>
              <a:t>chứng</a:t>
            </a:r>
            <a:r>
              <a:rPr lang="fr-FR" dirty="0"/>
              <a:t> </a:t>
            </a:r>
            <a:r>
              <a:rPr lang="fr-FR" dirty="0" err="1"/>
              <a:t>minh</a:t>
            </a:r>
            <a:r>
              <a:rPr lang="fr-FR" dirty="0"/>
              <a:t> </a:t>
            </a:r>
            <a:r>
              <a:rPr lang="fr-FR" dirty="0" err="1"/>
              <a:t>bất</a:t>
            </a:r>
            <a:r>
              <a:rPr lang="fr-FR" dirty="0"/>
              <a:t> </a:t>
            </a:r>
            <a:r>
              <a:rPr lang="fr-FR" dirty="0" err="1"/>
              <a:t>đẳng</a:t>
            </a:r>
            <a:r>
              <a:rPr lang="fr-FR" dirty="0"/>
              <a:t> </a:t>
            </a:r>
            <a:r>
              <a:rPr lang="fr-FR" dirty="0" err="1"/>
              <a:t>thức</a:t>
            </a:r>
            <a:r>
              <a:rPr lang="fr-FR" dirty="0"/>
              <a:t> </a:t>
            </a:r>
            <a:r>
              <a:rPr lang="fr-FR" dirty="0" err="1"/>
              <a:t>và</a:t>
            </a:r>
            <a:r>
              <a:rPr lang="fr-FR" dirty="0"/>
              <a:t> </a:t>
            </a:r>
            <a:r>
              <a:rPr lang="fr-FR" dirty="0" err="1"/>
              <a:t>tìm</a:t>
            </a:r>
            <a:r>
              <a:rPr lang="fr-FR" dirty="0"/>
              <a:t> </a:t>
            </a:r>
            <a:r>
              <a:rPr lang="fr-FR" dirty="0" err="1"/>
              <a:t>giá</a:t>
            </a:r>
            <a:r>
              <a:rPr lang="fr-FR" dirty="0"/>
              <a:t> </a:t>
            </a:r>
            <a:r>
              <a:rPr lang="fr-FR" dirty="0" err="1"/>
              <a:t>trị</a:t>
            </a:r>
            <a:r>
              <a:rPr lang="fr-FR" dirty="0"/>
              <a:t> </a:t>
            </a:r>
            <a:r>
              <a:rPr lang="fr-FR" dirty="0" err="1"/>
              <a:t>nhỏ</a:t>
            </a:r>
            <a:r>
              <a:rPr lang="fr-FR" dirty="0"/>
              <a:t> </a:t>
            </a:r>
            <a:r>
              <a:rPr lang="fr-FR" dirty="0" err="1"/>
              <a:t>nhất</a:t>
            </a:r>
            <a:r>
              <a:rPr lang="fr-FR" dirty="0"/>
              <a:t>, </a:t>
            </a:r>
            <a:r>
              <a:rPr lang="fr-FR" dirty="0" err="1"/>
              <a:t>lớn</a:t>
            </a:r>
            <a:r>
              <a:rPr lang="fr-FR" dirty="0"/>
              <a:t> </a:t>
            </a:r>
            <a:r>
              <a:rPr lang="fr-FR" dirty="0" err="1"/>
              <a:t>nhất</a:t>
            </a:r>
            <a:r>
              <a:rPr lang="fr-FR" dirty="0"/>
              <a:t>.</a:t>
            </a:r>
            <a:endParaRPr lang="vi-VN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228263" y="8229603"/>
            <a:ext cx="19269542" cy="769442"/>
          </a:xfrm>
          <a:prstGeom prst="rect">
            <a:avLst/>
          </a:prstGeom>
          <a:noFill/>
          <a:ln w="57150" cmpd="dbl">
            <a:noFill/>
          </a:ln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b="1" dirty="0" err="1">
                <a:solidFill>
                  <a:srgbClr val="0000FF"/>
                </a:solidFill>
              </a:rPr>
              <a:t>Dạng</a:t>
            </a:r>
            <a:r>
              <a:rPr lang="fr-FR" b="1" dirty="0">
                <a:solidFill>
                  <a:srgbClr val="0000FF"/>
                </a:solidFill>
              </a:rPr>
              <a:t> 5: </a:t>
            </a:r>
            <a:r>
              <a:rPr lang="fr-FR" dirty="0" err="1"/>
              <a:t>Bài</a:t>
            </a:r>
            <a:r>
              <a:rPr lang="fr-FR" dirty="0"/>
              <a:t> </a:t>
            </a:r>
            <a:r>
              <a:rPr lang="fr-FR" dirty="0" err="1"/>
              <a:t>tập</a:t>
            </a:r>
            <a:r>
              <a:rPr lang="fr-FR" dirty="0"/>
              <a:t> </a:t>
            </a:r>
            <a:r>
              <a:rPr lang="fr-FR" dirty="0" err="1"/>
              <a:t>tổng</a:t>
            </a:r>
            <a:r>
              <a:rPr lang="fr-FR" dirty="0"/>
              <a:t> </a:t>
            </a:r>
            <a:r>
              <a:rPr lang="fr-FR" dirty="0" err="1"/>
              <a:t>hợp</a:t>
            </a:r>
            <a:r>
              <a:rPr lang="fr-FR" dirty="0"/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670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2158294" y="6802448"/>
            <a:ext cx="22136902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618307" y="3098398"/>
            <a:ext cx="23391942" cy="3597138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379868"/>
              <a:chOff x="534987" y="1647866"/>
              <a:chExt cx="4197167" cy="1585983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146964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01314" y="1991567"/>
                <a:ext cx="3173470" cy="1242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305" y="11669899"/>
                <a:ext cx="2500566" cy="830998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554886" y="4110339"/>
                <a:ext cx="22565882" cy="711477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dirty="0">
                        <a:latin typeface="Chu Van An" pitchFamily="18" charset="0"/>
                        <a:cs typeface="Chu Van An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000" dirty="0">
                        <a:latin typeface="Chu Van An" pitchFamily="18" charset="0"/>
                        <a:cs typeface="Chu Van An" pitchFamily="18" charset="0"/>
                      </a:rPr>
                      <m:t>ì</m:t>
                    </m:r>
                    <m:r>
                      <m:rPr>
                        <m:nor/>
                      </m:rPr>
                      <a:rPr lang="en-US" sz="4000" dirty="0">
                        <a:latin typeface="Chu Van An" pitchFamily="18" charset="0"/>
                        <a:cs typeface="Chu Van An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4000" dirty="0">
                        <a:latin typeface="Chu Van An" pitchFamily="18" charset="0"/>
                        <a:cs typeface="Chu Van 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dirty="0">
                        <a:latin typeface="Chu Van An" pitchFamily="18" charset="0"/>
                        <a:cs typeface="Chu Van An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4000" dirty="0">
                        <a:latin typeface="Chu Van An" pitchFamily="18" charset="0"/>
                        <a:cs typeface="Chu Van An" pitchFamily="18" charset="0"/>
                      </a:rPr>
                      <m:t>ươ</m:t>
                    </m:r>
                    <m:r>
                      <m:rPr>
                        <m:nor/>
                      </m:rPr>
                      <a:rPr lang="en-US" sz="4000" dirty="0">
                        <a:latin typeface="Chu Van An" pitchFamily="18" charset="0"/>
                        <a:cs typeface="Chu Van An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4000" dirty="0">
                        <a:latin typeface="Chu Van An" pitchFamily="18" charset="0"/>
                        <a:cs typeface="Chu Van 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dirty="0">
                        <a:latin typeface="Chu Van An" pitchFamily="18" charset="0"/>
                        <a:cs typeface="Chu Van An" pitchFamily="18" charset="0"/>
                      </a:rPr>
                      <m:t>tr</m:t>
                    </m:r>
                    <m:r>
                      <m:rPr>
                        <m:nor/>
                      </m:rPr>
                      <a:rPr lang="en-US" sz="4000" dirty="0">
                        <a:latin typeface="Chu Van An" pitchFamily="18" charset="0"/>
                        <a:cs typeface="Chu Van An" pitchFamily="18" charset="0"/>
                      </a:rPr>
                      <m:t>ì</m:t>
                    </m:r>
                    <m:r>
                      <m:rPr>
                        <m:nor/>
                      </m:rPr>
                      <a:rPr lang="en-US" sz="4000" dirty="0">
                        <a:latin typeface="Chu Van An" pitchFamily="18" charset="0"/>
                        <a:cs typeface="Chu Van An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4000" dirty="0">
                        <a:latin typeface="Chu Van An" pitchFamily="18" charset="0"/>
                        <a:cs typeface="Chu Van An" pitchFamily="18" charset="0"/>
                      </a:rPr>
                      <m:t> đườ</m:t>
                    </m:r>
                    <m:r>
                      <m:rPr>
                        <m:nor/>
                      </m:rPr>
                      <a:rPr lang="en-US" sz="4000" dirty="0">
                        <a:latin typeface="Chu Van An" pitchFamily="18" charset="0"/>
                        <a:cs typeface="Chu Van An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4000" dirty="0">
                        <a:latin typeface="Chu Van An" pitchFamily="18" charset="0"/>
                        <a:cs typeface="Chu Van 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dirty="0">
                        <a:latin typeface="Chu Van An" pitchFamily="18" charset="0"/>
                        <a:cs typeface="Chu Van An" pitchFamily="18" charset="0"/>
                      </a:rPr>
                      <m:t>th</m:t>
                    </m:r>
                    <m:r>
                      <m:rPr>
                        <m:nor/>
                      </m:rPr>
                      <a:rPr lang="en-US" sz="4000" dirty="0">
                        <a:latin typeface="Chu Van An" pitchFamily="18" charset="0"/>
                        <a:cs typeface="Chu Van An" pitchFamily="18" charset="0"/>
                      </a:rPr>
                      <m:t>ẳ</m:t>
                    </m:r>
                    <m:r>
                      <m:rPr>
                        <m:nor/>
                      </m:rPr>
                      <a:rPr lang="en-US" sz="4000" dirty="0">
                        <a:latin typeface="Chu Van An" pitchFamily="18" charset="0"/>
                        <a:cs typeface="Chu Van An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4000" dirty="0">
                        <a:latin typeface="Chu Van An" pitchFamily="18" charset="0"/>
                        <a:cs typeface="Chu Van 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000" dirty="0">
                        <a:latin typeface="Chu Van An" pitchFamily="18" charset="0"/>
                        <a:cs typeface="Chu Van 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dirty="0">
                        <a:latin typeface="Cambria Math"/>
                      </a:rPr>
                      <m:t>d</m:t>
                    </m:r>
                    <m:r>
                      <a:rPr lang="en-US" sz="4000" dirty="0">
                        <a:latin typeface="Cambria Math"/>
                      </a:rPr>
                      <m:t>:</m:t>
                    </m:r>
                    <m:r>
                      <m:rPr>
                        <m:sty m:val="p"/>
                      </m:rPr>
                      <a:rPr lang="en-US" sz="4000" dirty="0">
                        <a:latin typeface="Cambria Math"/>
                      </a:rPr>
                      <m:t>y</m:t>
                    </m:r>
                    <m:r>
                      <a:rPr lang="en-US" sz="4000" dirty="0">
                        <a:latin typeface="Cambria Math"/>
                      </a:rPr>
                      <m:t>=</m:t>
                    </m:r>
                    <m:r>
                      <a:rPr lang="en-US" sz="4000" i="1" dirty="0">
                        <a:latin typeface="Cambria Math"/>
                      </a:rPr>
                      <m:t>𝑎𝑥</m:t>
                    </m:r>
                    <m:r>
                      <a:rPr lang="en-US" sz="4000" i="1" dirty="0">
                        <a:latin typeface="Cambria Math"/>
                      </a:rPr>
                      <m:t>+</m:t>
                    </m:r>
                    <m:r>
                      <a:rPr lang="en-US" sz="4000" i="1" dirty="0">
                        <a:latin typeface="Cambria Math"/>
                      </a:rPr>
                      <m:t>𝑏</m:t>
                    </m:r>
                    <m:r>
                      <a:rPr lang="en-US" sz="4000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000" dirty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dirty="0">
                        <a:latin typeface="Cambria Math"/>
                      </a:rPr>
                      <m:t>bi</m:t>
                    </m:r>
                    <m:r>
                      <a:rPr lang="en-US" sz="4000" dirty="0">
                        <a:latin typeface="Cambria Math"/>
                      </a:rPr>
                      <m:t>ế</m:t>
                    </m:r>
                    <m:r>
                      <m:rPr>
                        <m:sty m:val="p"/>
                      </m:rPr>
                      <a:rPr lang="en-US" sz="4000" dirty="0">
                        <a:latin typeface="Cambria Math"/>
                      </a:rPr>
                      <m:t>t</m:t>
                    </m:r>
                    <m:r>
                      <a:rPr lang="en-US" sz="4000" dirty="0">
                        <a:latin typeface="Cambria Math"/>
                      </a:rPr>
                      <m:t> </m:t>
                    </m:r>
                    <m:r>
                      <a:rPr lang="en-US" sz="4000" i="1">
                        <a:latin typeface="Cambria Math"/>
                      </a:rPr>
                      <m:t>𝑑</m:t>
                    </m:r>
                  </m:oMath>
                </a14:m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>
                    <a:latin typeface="Chu Van An" pitchFamily="18" charset="0"/>
                    <a:cs typeface="Chu Van An" pitchFamily="18" charset="0"/>
                  </a:rPr>
                  <a:t>đi</a:t>
                </a:r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 qua 2 </a:t>
                </a:r>
                <a:r>
                  <a:rPr lang="en-US" sz="4000" dirty="0" err="1">
                    <a:latin typeface="Chu Van An" pitchFamily="18" charset="0"/>
                    <a:cs typeface="Chu Van An" pitchFamily="18" charset="0"/>
                  </a:rPr>
                  <a:t>điểm</a:t>
                </a:r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/>
                          </a:rPr>
                          <m:t>1 ;3</m:t>
                        </m:r>
                      </m:e>
                    </m:d>
                  </m:oMath>
                </a14:m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 dirty="0">
                            <a:latin typeface="Cambria Math"/>
                          </a:rPr>
                          <m:t>2;−1</m:t>
                        </m:r>
                      </m:e>
                    </m:d>
                    <m:r>
                      <a:rPr lang="en-US" sz="4000" i="1" dirty="0">
                        <a:latin typeface="Cambria Math"/>
                      </a:rPr>
                      <m:t>.</m:t>
                    </m:r>
                  </m:oMath>
                </a14:m>
                <a:endParaRPr lang="en-US" sz="4000" dirty="0"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886" y="4110339"/>
                <a:ext cx="22565882" cy="711477"/>
              </a:xfrm>
              <a:prstGeom prst="rect">
                <a:avLst/>
              </a:prstGeom>
              <a:blipFill rotWithShape="1">
                <a:blip r:embed="rId4"/>
                <a:stretch>
                  <a:fillRect t="-14530" b="-35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62115" y="5486826"/>
                <a:ext cx="3718425" cy="707886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pc="-15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=5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+3</m:t>
                      </m:r>
                      <m:r>
                        <m:rPr>
                          <m:nor/>
                        </m:rPr>
                        <a:rPr lang="en-GB" sz="4000">
                          <a:solidFill>
                            <a:schemeClr val="tx1"/>
                          </a:solidFill>
                          <a:latin typeface="Chu Van An" pitchFamily="18" charset="0"/>
                          <a:cs typeface="Chu Van An" pitchFamily="18" charset="0"/>
                        </a:rPr>
                        <m:t>.</m:t>
                      </m:r>
                    </m:oMath>
                  </m:oMathPara>
                </a14:m>
                <a:endParaRPr lang="en-GB" sz="4000" dirty="0">
                  <a:solidFill>
                    <a:schemeClr val="tx1"/>
                  </a:solidFill>
                  <a:latin typeface="Chu Van An" pitchFamily="18" charset="0"/>
                  <a:ea typeface="Tahoma" panose="020B0604030504040204" pitchFamily="34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15" y="5486826"/>
                <a:ext cx="3718425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806838" y="5492495"/>
                <a:ext cx="4080362" cy="707886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40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=−4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+7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838" y="5492495"/>
                <a:ext cx="4080362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1000279" y="1273493"/>
            <a:ext cx="9472086" cy="968323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423"/>
              <a:chOff x="739068" y="1515168"/>
              <a:chExt cx="8177919" cy="960423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537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3570484" y="8297552"/>
                <a:ext cx="12184860" cy="1465401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4000" dirty="0" smtClean="0">
                    <a:latin typeface="Chu Van An" pitchFamily="18" charset="0"/>
                    <a:cs typeface="Chu Van An" pitchFamily="18" charset="0"/>
                  </a:rPr>
                  <a:t>Ta </a:t>
                </a:r>
                <a:r>
                  <a:rPr lang="en-US" sz="4000" dirty="0" err="1">
                    <a:latin typeface="Chu Van An" pitchFamily="18" charset="0"/>
                    <a:cs typeface="Chu Van An" pitchFamily="18" charset="0"/>
                  </a:rPr>
                  <a:t>có</a:t>
                </a:r>
                <a:r>
                  <a:rPr lang="en-US" sz="4000" dirty="0">
                    <a:latin typeface="Chu Van An" pitchFamily="18" charset="0"/>
                    <a:cs typeface="Chu Van An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=3</m:t>
                            </m:r>
                          </m:e>
                          <m:e>
                            <m:r>
                              <a:rPr lang="en-US" sz="40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=−1</m:t>
                            </m:r>
                          </m:e>
                        </m:eqArr>
                        <m:r>
                          <a:rPr lang="en-US" sz="4000" i="1">
                            <a:latin typeface="Cambria Math"/>
                            <a:ea typeface="Cambria Math"/>
                          </a:rPr>
                          <m:t>⟺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US" sz="4000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  <m:r>
                                  <a:rPr lang="en-US" sz="4000" i="1">
                                    <a:latin typeface="Cambria Math"/>
                                    <a:ea typeface="Cambria Math"/>
                                  </a:rPr>
                                  <m:t>=−4</m:t>
                                </m:r>
                              </m:e>
                              <m:e>
                                <m:r>
                                  <a:rPr lang="en-US" sz="4000" i="1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  <m:r>
                                  <a:rPr lang="en-US" sz="4000" i="1">
                                    <a:latin typeface="Cambria Math"/>
                                    <a:ea typeface="Cambria Math"/>
                                  </a:rPr>
                                  <m:t>=7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lang="en-US" sz="4000" dirty="0"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484" y="8297552"/>
                <a:ext cx="12184860" cy="1465401"/>
              </a:xfrm>
              <a:prstGeom prst="rect">
                <a:avLst/>
              </a:prstGeom>
              <a:blipFill rotWithShape="1">
                <a:blip r:embed="rId7"/>
                <a:stretch>
                  <a:fillRect l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11DFEB97-AC77-4E8F-BA12-37AC6CBF85C0}"/>
                  </a:ext>
                </a:extLst>
              </p:cNvPr>
              <p:cNvSpPr/>
              <p:nvPr/>
            </p:nvSpPr>
            <p:spPr>
              <a:xfrm>
                <a:off x="3511303" y="9840076"/>
                <a:ext cx="7917660" cy="707886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sz="400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sz="4000" i="1" smtClean="0">
                          <a:latin typeface="Cambria Math"/>
                          <a:ea typeface="Cambria Math"/>
                        </a:rPr>
                        <m:t>:</m:t>
                      </m:r>
                      <m:r>
                        <a:rPr lang="en-US" sz="400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4000" i="1" smtClean="0">
                          <a:latin typeface="Cambria Math"/>
                          <a:ea typeface="Cambria Math"/>
                        </a:rPr>
                        <m:t>=−4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+7</m:t>
                      </m:r>
                    </m:oMath>
                  </m:oMathPara>
                </a14:m>
                <a:endParaRPr lang="en-US" sz="4000" dirty="0"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303" y="9840076"/>
                <a:ext cx="7917660" cy="70788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82894" y="2238815"/>
            <a:ext cx="21946608" cy="7694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>
            <a:spAutoFit/>
          </a:bodyPr>
          <a:lstStyle/>
          <a:p>
            <a:pPr lvl="0"/>
            <a:r>
              <a:rPr lang="en-US" b="1" dirty="0" err="1" smtClean="0">
                <a:solidFill>
                  <a:srgbClr val="C00000"/>
                </a:solidFill>
              </a:rPr>
              <a:t>Dạng</a:t>
            </a:r>
            <a:r>
              <a:rPr lang="en-US" b="1" dirty="0" smtClean="0">
                <a:solidFill>
                  <a:srgbClr val="C00000"/>
                </a:solidFill>
              </a:rPr>
              <a:t> 1:</a:t>
            </a:r>
            <a:r>
              <a:rPr lang="fr-FR" b="1" dirty="0" err="1">
                <a:solidFill>
                  <a:srgbClr val="C00000"/>
                </a:solidFill>
              </a:rPr>
              <a:t>Xác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err="1">
                <a:solidFill>
                  <a:srgbClr val="C00000"/>
                </a:solidFill>
              </a:rPr>
              <a:t>định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err="1">
                <a:solidFill>
                  <a:srgbClr val="C00000"/>
                </a:solidFill>
              </a:rPr>
              <a:t>hàm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err="1">
                <a:solidFill>
                  <a:srgbClr val="C00000"/>
                </a:solidFill>
              </a:rPr>
              <a:t>số</a:t>
            </a:r>
            <a:r>
              <a:rPr lang="fr-FR" b="1" dirty="0">
                <a:solidFill>
                  <a:srgbClr val="C00000"/>
                </a:solidFill>
              </a:rPr>
              <a:t>, </a:t>
            </a:r>
            <a:r>
              <a:rPr lang="fr-FR" b="1" dirty="0" err="1">
                <a:solidFill>
                  <a:srgbClr val="C00000"/>
                </a:solidFill>
              </a:rPr>
              <a:t>và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err="1">
                <a:solidFill>
                  <a:srgbClr val="C00000"/>
                </a:solidFill>
              </a:rPr>
              <a:t>sự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err="1">
                <a:solidFill>
                  <a:srgbClr val="C00000"/>
                </a:solidFill>
              </a:rPr>
              <a:t>tương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err="1">
                <a:solidFill>
                  <a:srgbClr val="C00000"/>
                </a:solidFill>
              </a:rPr>
              <a:t>giao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err="1">
                <a:solidFill>
                  <a:srgbClr val="C00000"/>
                </a:solidFill>
              </a:rPr>
              <a:t>của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err="1">
                <a:solidFill>
                  <a:srgbClr val="C00000"/>
                </a:solidFill>
              </a:rPr>
              <a:t>đồ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err="1">
                <a:solidFill>
                  <a:srgbClr val="C00000"/>
                </a:solidFill>
              </a:rPr>
              <a:t>thị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err="1">
                <a:solidFill>
                  <a:srgbClr val="C00000"/>
                </a:solidFill>
              </a:rPr>
              <a:t>hàm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err="1">
                <a:solidFill>
                  <a:srgbClr val="C00000"/>
                </a:solidFill>
              </a:rPr>
              <a:t>số</a:t>
            </a:r>
            <a:r>
              <a:rPr lang="fr-FR" b="1" dirty="0">
                <a:solidFill>
                  <a:srgbClr val="C00000"/>
                </a:solidFill>
              </a:rPr>
              <a:t>.</a:t>
            </a:r>
            <a:endParaRPr lang="vi-VN" b="1" dirty="0">
              <a:solidFill>
                <a:srgbClr val="C00000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75891" y="5287132"/>
            <a:ext cx="19196046" cy="1085328"/>
            <a:chOff x="206857" y="2303047"/>
            <a:chExt cx="9598023" cy="613217"/>
          </a:xfrm>
          <a:solidFill>
            <a:srgbClr val="327E3B"/>
          </a:solidFill>
        </p:grpSpPr>
        <p:sp>
          <p:nvSpPr>
            <p:cNvPr id="57" name="Oval 56"/>
            <p:cNvSpPr/>
            <p:nvPr/>
          </p:nvSpPr>
          <p:spPr>
            <a:xfrm>
              <a:off x="3247741" y="2416752"/>
              <a:ext cx="544265" cy="499512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206857" y="2403215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6218358" y="2388331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871937" y="5341552"/>
                <a:ext cx="284270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+5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1937" y="5341552"/>
                <a:ext cx="2842701" cy="70788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855796" y="5438075"/>
                <a:ext cx="274331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+3</m:t>
                      </m:r>
                    </m:oMath>
                  </m:oMathPara>
                </a14:m>
                <a:endParaRPr lang="en-US" sz="4000" dirty="0"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5796" y="5438075"/>
                <a:ext cx="2743315" cy="70788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Oval 82"/>
          <p:cNvSpPr/>
          <p:nvPr/>
        </p:nvSpPr>
        <p:spPr>
          <a:xfrm>
            <a:off x="6757659" y="5394142"/>
            <a:ext cx="1072554" cy="1072554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" grpId="0"/>
      <p:bldP spid="77" grpId="0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2467274" y="6695536"/>
            <a:ext cx="22136902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618307" y="3121443"/>
            <a:ext cx="23450851" cy="3597138"/>
            <a:chOff x="992187" y="2564544"/>
            <a:chExt cx="22409384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201514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278649"/>
              <a:chOff x="534987" y="1647866"/>
              <a:chExt cx="4197167" cy="1469645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146964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01314" y="1991567"/>
                <a:ext cx="3173470" cy="9246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prstClr val="white"/>
                    </a:solidFill>
                    <a:latin typeface="Chu Van An" pitchFamily="18" charset="0"/>
                    <a:cs typeface="Chu Van An" pitchFamily="18" charset="0"/>
                  </a:rPr>
                  <a:t>Câu</a:t>
                </a:r>
                <a:r>
                  <a:rPr lang="en-US" sz="4000" b="1" dirty="0">
                    <a:solidFill>
                      <a:prstClr val="white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b="1" dirty="0" smtClean="0">
                    <a:solidFill>
                      <a:prstClr val="white"/>
                    </a:solidFill>
                    <a:latin typeface="Chu Van An" pitchFamily="18" charset="0"/>
                    <a:cs typeface="Chu Van An" pitchFamily="18" charset="0"/>
                  </a:rPr>
                  <a:t>2.</a:t>
                </a:r>
                <a:endParaRPr lang="en-US" sz="4000" b="1" dirty="0">
                  <a:solidFill>
                    <a:prstClr val="white"/>
                  </a:solidFill>
                  <a:latin typeface="Chu Van An" pitchFamily="18" charset="0"/>
                  <a:cs typeface="Chu Van An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8765478" y="12043871"/>
                <a:ext cx="2500566" cy="830998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5478" y="12043871"/>
                <a:ext cx="2500566" cy="8309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3751672" y="3123708"/>
                <a:ext cx="20899357" cy="1323439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34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dirty="0">
                        <a:solidFill>
                          <a:prstClr val="black"/>
                        </a:solidFill>
                        <a:latin typeface="Chu Van An" pitchFamily="18" charset="0"/>
                        <a:ea typeface="Tahoma" pitchFamily="34" charset="0"/>
                        <a:cs typeface="Chu Van An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000" dirty="0">
                        <a:solidFill>
                          <a:prstClr val="black"/>
                        </a:solidFill>
                        <a:latin typeface="Chu Van An" pitchFamily="18" charset="0"/>
                        <a:ea typeface="Tahoma" pitchFamily="34" charset="0"/>
                        <a:cs typeface="Chu Van An" pitchFamily="18" charset="0"/>
                      </a:rPr>
                      <m:t>ì</m:t>
                    </m:r>
                    <m:r>
                      <m:rPr>
                        <m:nor/>
                      </m:rPr>
                      <a:rPr lang="en-US" sz="4000" dirty="0">
                        <a:solidFill>
                          <a:prstClr val="black"/>
                        </a:solidFill>
                        <a:latin typeface="Chu Van An" pitchFamily="18" charset="0"/>
                        <a:ea typeface="Tahoma" pitchFamily="34" charset="0"/>
                        <a:cs typeface="Chu Van An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4000" dirty="0">
                        <a:solidFill>
                          <a:prstClr val="black"/>
                        </a:solidFill>
                        <a:latin typeface="Chu Van An" pitchFamily="18" charset="0"/>
                        <a:ea typeface="Tahoma" pitchFamily="34" charset="0"/>
                        <a:cs typeface="Chu Van 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dirty="0">
                        <a:solidFill>
                          <a:prstClr val="black"/>
                        </a:solidFill>
                        <a:latin typeface="Chu Van An" pitchFamily="18" charset="0"/>
                        <a:ea typeface="Tahoma" pitchFamily="34" charset="0"/>
                        <a:cs typeface="Chu Van An" pitchFamily="18" charset="0"/>
                      </a:rPr>
                      <m:t>h</m:t>
                    </m:r>
                    <m:r>
                      <a:rPr lang="en-US" sz="4000" dirty="0">
                        <a:solidFill>
                          <a:prstClr val="black"/>
                        </a:solidFill>
                        <a:latin typeface="Cambria Math"/>
                      </a:rPr>
                      <m:t>à</m:t>
                    </m:r>
                    <m:r>
                      <m:rPr>
                        <m:sty m:val="p"/>
                      </m:rPr>
                      <a:rPr lang="en-US" sz="4000" dirty="0">
                        <a:solidFill>
                          <a:prstClr val="black"/>
                        </a:solidFill>
                        <a:latin typeface="Cambria Math"/>
                      </a:rPr>
                      <m:t>m</m:t>
                    </m:r>
                    <m:r>
                      <a:rPr lang="en-US" sz="4000" dirty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dirty="0">
                        <a:solidFill>
                          <a:prstClr val="black"/>
                        </a:solidFill>
                        <a:latin typeface="Cambria Math"/>
                      </a:rPr>
                      <m:t>s</m:t>
                    </m:r>
                    <m:r>
                      <a:rPr lang="en-US" sz="4000" dirty="0">
                        <a:solidFill>
                          <a:prstClr val="black"/>
                        </a:solidFill>
                        <a:latin typeface="Cambria Math"/>
                      </a:rPr>
                      <m:t>ố </m:t>
                    </m:r>
                    <m:r>
                      <m:rPr>
                        <m:sty m:val="p"/>
                      </m:rPr>
                      <a:rPr lang="en-US" sz="4000" dirty="0">
                        <a:solidFill>
                          <a:prstClr val="black"/>
                        </a:solidFill>
                        <a:latin typeface="Cambria Math"/>
                      </a:rPr>
                      <m:t>b</m:t>
                    </m:r>
                    <m:r>
                      <a:rPr lang="en-US" sz="4000" dirty="0">
                        <a:solidFill>
                          <a:prstClr val="black"/>
                        </a:solidFill>
                        <a:latin typeface="Cambria Math"/>
                      </a:rPr>
                      <m:t>ậ</m:t>
                    </m:r>
                    <m:r>
                      <m:rPr>
                        <m:sty m:val="p"/>
                      </m:rPr>
                      <a:rPr lang="en-US" sz="4000" dirty="0">
                        <a:solidFill>
                          <a:prstClr val="black"/>
                        </a:solidFill>
                        <a:latin typeface="Cambria Math"/>
                      </a:rPr>
                      <m:t>c</m:t>
                    </m:r>
                    <m:r>
                      <a:rPr lang="en-US" sz="4000" dirty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dirty="0">
                        <a:solidFill>
                          <a:prstClr val="black"/>
                        </a:solidFill>
                        <a:latin typeface="Cambria Math"/>
                      </a:rPr>
                      <m:t>nh</m:t>
                    </m:r>
                    <m:r>
                      <a:rPr lang="en-US" sz="4000" dirty="0">
                        <a:solidFill>
                          <a:prstClr val="black"/>
                        </a:solidFill>
                        <a:latin typeface="Cambria Math"/>
                      </a:rPr>
                      <m:t>ấ</m:t>
                    </m:r>
                    <m:r>
                      <m:rPr>
                        <m:sty m:val="p"/>
                      </m:rPr>
                      <a:rPr lang="en-US" sz="4000" dirty="0">
                        <a:solidFill>
                          <a:prstClr val="black"/>
                        </a:solidFill>
                        <a:latin typeface="Cambria Math"/>
                      </a:rPr>
                      <m:t>t</m:t>
                    </m:r>
                    <m:r>
                      <a:rPr lang="en-US" sz="4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000" dirty="0">
                        <a:solidFill>
                          <a:prstClr val="black"/>
                        </a:solidFill>
                        <a:latin typeface="Cambria Math"/>
                      </a:rPr>
                      <m:t>bi</m:t>
                    </m:r>
                    <m:r>
                      <a:rPr lang="en-US" sz="4000" dirty="0">
                        <a:solidFill>
                          <a:prstClr val="black"/>
                        </a:solidFill>
                        <a:latin typeface="Cambria Math"/>
                      </a:rPr>
                      <m:t>ế</m:t>
                    </m:r>
                    <m:r>
                      <m:rPr>
                        <m:sty m:val="p"/>
                      </m:rPr>
                      <a:rPr lang="en-US" sz="4000" dirty="0">
                        <a:solidFill>
                          <a:prstClr val="black"/>
                        </a:solidFill>
                        <a:latin typeface="Cambria Math"/>
                      </a:rPr>
                      <m:t>t</m:t>
                    </m:r>
                    <m:r>
                      <a:rPr lang="en-US" sz="4000" dirty="0">
                        <a:solidFill>
                          <a:prstClr val="black"/>
                        </a:solidFill>
                        <a:latin typeface="Cambria Math"/>
                      </a:rPr>
                      <m:t> đồ </m:t>
                    </m:r>
                    <m:r>
                      <m:rPr>
                        <m:sty m:val="p"/>
                      </m:rPr>
                      <a:rPr lang="en-US" sz="4000" dirty="0">
                        <a:solidFill>
                          <a:prstClr val="black"/>
                        </a:solidFill>
                        <a:latin typeface="Cambria Math"/>
                      </a:rPr>
                      <m:t>th</m:t>
                    </m:r>
                    <m:r>
                      <a:rPr lang="en-US" sz="4000" dirty="0">
                        <a:solidFill>
                          <a:prstClr val="black"/>
                        </a:solidFill>
                        <a:latin typeface="Cambria Math"/>
                      </a:rPr>
                      <m:t>ị</m:t>
                    </m:r>
                    <m:r>
                      <a:rPr lang="en-US" sz="40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rPr>
                  <a:t>đi</a:t>
                </a:r>
                <a:r>
                  <a:rPr lang="en-US" sz="4000" dirty="0">
                    <a:solidFill>
                      <a:prstClr val="black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rPr>
                  <a:t> qua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rPr>
                  <a:t>điểm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rPr>
                  <a:t>, 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rPr>
                  <a:t>song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rPr>
                  <a:t>song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rPr>
                  <a:t>với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rPr>
                  <a:t> </a:t>
                </a:r>
                <a:r>
                  <a:rPr lang="en-US" sz="4000" err="1" smtClean="0">
                    <a:solidFill>
                      <a:prstClr val="black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rPr>
                  <a:t>đường</a:t>
                </a:r>
                <a:r>
                  <a:rPr lang="en-US" sz="4000" smtClean="0">
                    <a:solidFill>
                      <a:prstClr val="black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rPr>
                  <a:t> </a:t>
                </a:r>
                <a:r>
                  <a:rPr lang="en-US" sz="4000" smtClean="0">
                    <a:solidFill>
                      <a:prstClr val="black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rPr>
                  <a:t>thẳng</a:t>
                </a:r>
              </a:p>
              <a:p>
                <a:r>
                  <a:rPr lang="en-US" sz="4000" smtClean="0">
                    <a:solidFill>
                      <a:prstClr val="black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:3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−2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+1=0</m:t>
                    </m:r>
                  </m:oMath>
                </a14:m>
                <a:endParaRPr lang="en-US" sz="4000" dirty="0">
                  <a:solidFill>
                    <a:prstClr val="black"/>
                  </a:solidFill>
                  <a:latin typeface="Chu Van An" pitchFamily="18" charset="0"/>
                  <a:ea typeface="Tahoma" pitchFamily="34" charset="0"/>
                  <a:cs typeface="Chu Van An" pitchFamily="18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672" y="3123708"/>
                <a:ext cx="20899357" cy="1323439"/>
              </a:xfrm>
              <a:prstGeom prst="rect">
                <a:avLst/>
              </a:prstGeom>
              <a:blipFill rotWithShape="0">
                <a:blip r:embed="rId4"/>
                <a:stretch>
                  <a:fillRect t="-8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24000" y="5105400"/>
                <a:ext cx="4564645" cy="1244828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13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GB" sz="4000">
                          <a:solidFill>
                            <a:prstClr val="black"/>
                          </a:solidFill>
                        </a:rPr>
                        <m:t>.</m:t>
                      </m:r>
                    </m:oMath>
                  </m:oMathPara>
                </a14:m>
                <a:endParaRPr lang="en-GB" sz="40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105400"/>
                <a:ext cx="4564645" cy="124482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806838" y="5257800"/>
                <a:ext cx="3604808" cy="1244828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13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838" y="5257800"/>
                <a:ext cx="3604808" cy="124482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1000279" y="1273493"/>
            <a:ext cx="9472086" cy="968323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423"/>
              <a:chOff x="739068" y="1515168"/>
              <a:chExt cx="8177919" cy="960423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537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3400334" y="9286571"/>
                <a:ext cx="18168702" cy="2371611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rPr>
                  <a:t>+)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rPr>
                  <a:t>Gọi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ea typeface="Tahoma" pitchFamily="34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prstClr val="black"/>
                        </a:solidFill>
                        <a:latin typeface="Cambria Math"/>
                      </a:rPr>
                      <m:t>d</m:t>
                    </m:r>
                    <m:r>
                      <a:rPr lang="en-US" sz="4000" b="0" i="0" smtClean="0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prstClr val="black"/>
                        </a:solidFill>
                        <a:latin typeface="Cambria Math"/>
                      </a:rPr>
                      <m:t>y</m:t>
                    </m:r>
                    <m:r>
                      <a:rPr lang="en-US" sz="4000" b="0" i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𝑎𝑥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⟹</m:t>
                    </m:r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0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40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𝑏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=−2</m:t>
                            </m:r>
                          </m:e>
                        </m:eqAr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⟺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  <m: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0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40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  <m: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US" sz="40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13</m:t>
                                    </m:r>
                                  </m:num>
                                  <m:den>
                                    <m:r>
                                      <a:rPr lang="en-US" sz="40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lang="en-US" sz="4000" dirty="0">
                  <a:solidFill>
                    <a:prstClr val="black"/>
                  </a:solidFill>
                  <a:latin typeface="Chu Van An" pitchFamily="18" charset="0"/>
                  <a:ea typeface="Tahoma" pitchFamily="34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334" y="9286571"/>
                <a:ext cx="18168702" cy="2371611"/>
              </a:xfrm>
              <a:prstGeom prst="rect">
                <a:avLst/>
              </a:prstGeom>
              <a:blipFill rotWithShape="1">
                <a:blip r:embed="rId7"/>
                <a:stretch>
                  <a:fillRect l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11DFEB97-AC77-4E8F-BA12-37AC6CBF85C0}"/>
                  </a:ext>
                </a:extLst>
              </p:cNvPr>
              <p:cNvSpPr/>
              <p:nvPr/>
            </p:nvSpPr>
            <p:spPr>
              <a:xfrm>
                <a:off x="15732034" y="9849962"/>
                <a:ext cx="6102746" cy="1244828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sz="40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sz="40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:</m:t>
                      </m:r>
                      <m:r>
                        <a:rPr lang="en-US" sz="40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40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4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13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2034" y="9849962"/>
                <a:ext cx="6102746" cy="124482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82894" y="2238815"/>
            <a:ext cx="2194660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4800" b="1" dirty="0" err="1" smtClean="0">
                <a:solidFill>
                  <a:srgbClr val="C00000"/>
                </a:solidFill>
              </a:rPr>
              <a:t>Dạng</a:t>
            </a:r>
            <a:r>
              <a:rPr lang="en-US" sz="4800" b="1" dirty="0" smtClean="0">
                <a:solidFill>
                  <a:srgbClr val="C00000"/>
                </a:solidFill>
              </a:rPr>
              <a:t> 1:</a:t>
            </a:r>
            <a:r>
              <a:rPr lang="fr-FR" sz="4800" b="1" dirty="0" err="1">
                <a:solidFill>
                  <a:srgbClr val="C00000"/>
                </a:solidFill>
              </a:rPr>
              <a:t>Xác</a:t>
            </a:r>
            <a:r>
              <a:rPr lang="fr-FR" sz="4800" b="1" dirty="0">
                <a:solidFill>
                  <a:srgbClr val="C00000"/>
                </a:solidFill>
              </a:rPr>
              <a:t> </a:t>
            </a:r>
            <a:r>
              <a:rPr lang="fr-FR" sz="4800" b="1" dirty="0" err="1">
                <a:solidFill>
                  <a:srgbClr val="C00000"/>
                </a:solidFill>
              </a:rPr>
              <a:t>định</a:t>
            </a:r>
            <a:r>
              <a:rPr lang="fr-FR" sz="4800" b="1" dirty="0">
                <a:solidFill>
                  <a:srgbClr val="C00000"/>
                </a:solidFill>
              </a:rPr>
              <a:t> </a:t>
            </a:r>
            <a:r>
              <a:rPr lang="fr-FR" sz="4800" b="1" dirty="0" err="1">
                <a:solidFill>
                  <a:srgbClr val="C00000"/>
                </a:solidFill>
              </a:rPr>
              <a:t>hàm</a:t>
            </a:r>
            <a:r>
              <a:rPr lang="fr-FR" sz="4800" b="1" dirty="0">
                <a:solidFill>
                  <a:srgbClr val="C00000"/>
                </a:solidFill>
              </a:rPr>
              <a:t> </a:t>
            </a:r>
            <a:r>
              <a:rPr lang="fr-FR" sz="4800" b="1" dirty="0" err="1">
                <a:solidFill>
                  <a:srgbClr val="C00000"/>
                </a:solidFill>
              </a:rPr>
              <a:t>số</a:t>
            </a:r>
            <a:r>
              <a:rPr lang="fr-FR" sz="4800" b="1" dirty="0">
                <a:solidFill>
                  <a:srgbClr val="C00000"/>
                </a:solidFill>
              </a:rPr>
              <a:t>, </a:t>
            </a:r>
            <a:r>
              <a:rPr lang="fr-FR" sz="4800" b="1" dirty="0" err="1">
                <a:solidFill>
                  <a:srgbClr val="C00000"/>
                </a:solidFill>
              </a:rPr>
              <a:t>và</a:t>
            </a:r>
            <a:r>
              <a:rPr lang="fr-FR" sz="4800" b="1" dirty="0">
                <a:solidFill>
                  <a:srgbClr val="C00000"/>
                </a:solidFill>
              </a:rPr>
              <a:t> </a:t>
            </a:r>
            <a:r>
              <a:rPr lang="fr-FR" sz="4800" b="1" dirty="0" err="1">
                <a:solidFill>
                  <a:srgbClr val="C00000"/>
                </a:solidFill>
              </a:rPr>
              <a:t>sự</a:t>
            </a:r>
            <a:r>
              <a:rPr lang="fr-FR" sz="4800" b="1" dirty="0">
                <a:solidFill>
                  <a:srgbClr val="C00000"/>
                </a:solidFill>
              </a:rPr>
              <a:t> </a:t>
            </a:r>
            <a:r>
              <a:rPr lang="fr-FR" sz="4800" b="1" dirty="0" err="1">
                <a:solidFill>
                  <a:srgbClr val="C00000"/>
                </a:solidFill>
              </a:rPr>
              <a:t>tương</a:t>
            </a:r>
            <a:r>
              <a:rPr lang="fr-FR" sz="4800" b="1" dirty="0">
                <a:solidFill>
                  <a:srgbClr val="C00000"/>
                </a:solidFill>
              </a:rPr>
              <a:t> </a:t>
            </a:r>
            <a:r>
              <a:rPr lang="fr-FR" sz="4800" b="1" dirty="0" err="1">
                <a:solidFill>
                  <a:srgbClr val="C00000"/>
                </a:solidFill>
              </a:rPr>
              <a:t>giao</a:t>
            </a:r>
            <a:r>
              <a:rPr lang="fr-FR" sz="4800" b="1" dirty="0">
                <a:solidFill>
                  <a:srgbClr val="C00000"/>
                </a:solidFill>
              </a:rPr>
              <a:t> </a:t>
            </a:r>
            <a:r>
              <a:rPr lang="fr-FR" sz="4800" b="1" dirty="0" err="1">
                <a:solidFill>
                  <a:srgbClr val="C00000"/>
                </a:solidFill>
              </a:rPr>
              <a:t>của</a:t>
            </a:r>
            <a:r>
              <a:rPr lang="fr-FR" sz="4800" b="1" dirty="0">
                <a:solidFill>
                  <a:srgbClr val="C00000"/>
                </a:solidFill>
              </a:rPr>
              <a:t> </a:t>
            </a:r>
            <a:r>
              <a:rPr lang="fr-FR" sz="4800" b="1" dirty="0" err="1">
                <a:solidFill>
                  <a:srgbClr val="C00000"/>
                </a:solidFill>
              </a:rPr>
              <a:t>đồ</a:t>
            </a:r>
            <a:r>
              <a:rPr lang="fr-FR" sz="4800" b="1" dirty="0">
                <a:solidFill>
                  <a:srgbClr val="C00000"/>
                </a:solidFill>
              </a:rPr>
              <a:t> </a:t>
            </a:r>
            <a:r>
              <a:rPr lang="fr-FR" sz="4800" b="1" dirty="0" err="1">
                <a:solidFill>
                  <a:srgbClr val="C00000"/>
                </a:solidFill>
              </a:rPr>
              <a:t>thị</a:t>
            </a:r>
            <a:r>
              <a:rPr lang="fr-FR" sz="4800" b="1" dirty="0">
                <a:solidFill>
                  <a:srgbClr val="C00000"/>
                </a:solidFill>
              </a:rPr>
              <a:t> </a:t>
            </a:r>
            <a:r>
              <a:rPr lang="fr-FR" sz="4800" b="1" dirty="0" err="1">
                <a:solidFill>
                  <a:srgbClr val="C00000"/>
                </a:solidFill>
              </a:rPr>
              <a:t>hàm</a:t>
            </a:r>
            <a:r>
              <a:rPr lang="fr-FR" sz="4800" b="1" dirty="0">
                <a:solidFill>
                  <a:srgbClr val="C00000"/>
                </a:solidFill>
              </a:rPr>
              <a:t> </a:t>
            </a:r>
            <a:r>
              <a:rPr lang="fr-FR" sz="4800" b="1" dirty="0" err="1">
                <a:solidFill>
                  <a:srgbClr val="C00000"/>
                </a:solidFill>
              </a:rPr>
              <a:t>số</a:t>
            </a:r>
            <a:r>
              <a:rPr lang="fr-FR" sz="4800" b="1" dirty="0">
                <a:solidFill>
                  <a:srgbClr val="C00000"/>
                </a:solidFill>
              </a:rPr>
              <a:t>.</a:t>
            </a:r>
            <a:endParaRPr lang="vi-VN" sz="4800" b="1" dirty="0">
              <a:solidFill>
                <a:srgbClr val="C00000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75891" y="5287132"/>
            <a:ext cx="19196046" cy="1085328"/>
            <a:chOff x="206857" y="2303047"/>
            <a:chExt cx="9598023" cy="613217"/>
          </a:xfrm>
          <a:solidFill>
            <a:srgbClr val="327E3B"/>
          </a:solidFill>
        </p:grpSpPr>
        <p:sp>
          <p:nvSpPr>
            <p:cNvPr id="57" name="Oval 56"/>
            <p:cNvSpPr/>
            <p:nvPr/>
          </p:nvSpPr>
          <p:spPr>
            <a:xfrm>
              <a:off x="3247741" y="2416752"/>
              <a:ext cx="544265" cy="499512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1828800"/>
              <a:r>
                <a:rPr lang="vi-VN" sz="4800" b="1" kern="0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206857" y="2403215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1828800"/>
              <a:r>
                <a:rPr lang="vi-VN" sz="4800" b="1" kern="0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6218358" y="2388331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1828800"/>
              <a:r>
                <a:rPr lang="en-US" sz="4800" b="1" kern="0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1828800"/>
              <a:r>
                <a:rPr lang="en-US" sz="4800" b="1" kern="0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800" kern="0" dirty="0" smtClean="0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0033690" y="5334000"/>
                <a:ext cx="284270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40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40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40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+5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3690" y="5334000"/>
                <a:ext cx="2842701" cy="70788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855796" y="5105400"/>
                <a:ext cx="3112519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13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5796" y="5105400"/>
                <a:ext cx="3112519" cy="124482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Oval 82"/>
          <p:cNvSpPr/>
          <p:nvPr/>
        </p:nvSpPr>
        <p:spPr>
          <a:xfrm>
            <a:off x="774137" y="5438075"/>
            <a:ext cx="1072554" cy="1072554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 smtClean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  <a:endParaRPr lang="en-US" b="1" dirty="0">
              <a:ln w="22225">
                <a:solidFill>
                  <a:srgbClr val="F3A447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428947" y="7882053"/>
                <a:ext cx="8722901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+) 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/>
                        </a:rPr>
                        <m:t>:3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/>
                        </a:rPr>
                        <m:t>−2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/>
                        </a:rPr>
                        <m:t>+1=0⟺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Chu Van An" pitchFamily="18" charset="0"/>
                  <a:ea typeface="Tahoma" pitchFamily="34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947" y="7882053"/>
                <a:ext cx="8722901" cy="124482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97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" grpId="0"/>
      <p:bldP spid="77" grpId="0"/>
      <p:bldP spid="83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96589" y="6548313"/>
            <a:ext cx="22136902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776971" y="3118185"/>
            <a:ext cx="23391942" cy="3597138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278649"/>
              <a:chOff x="534987" y="1647866"/>
              <a:chExt cx="4197167" cy="1469645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146964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01314" y="1991567"/>
                <a:ext cx="3173470" cy="9246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prstClr val="white"/>
                    </a:solidFill>
                    <a:latin typeface="Chu Van An" pitchFamily="18" charset="0"/>
                    <a:cs typeface="Chu Van An" pitchFamily="18" charset="0"/>
                  </a:rPr>
                  <a:t>Câu</a:t>
                </a:r>
                <a:r>
                  <a:rPr lang="en-US" sz="4000" b="1" dirty="0">
                    <a:solidFill>
                      <a:prstClr val="white"/>
                    </a:solidFill>
                    <a:latin typeface="Chu Van An" pitchFamily="18" charset="0"/>
                    <a:cs typeface="Chu Van An" pitchFamily="18" charset="0"/>
                  </a:rPr>
                  <a:t> 3</a:t>
                </a:r>
                <a:r>
                  <a:rPr lang="en-US" sz="4000" b="1" dirty="0" smtClean="0">
                    <a:solidFill>
                      <a:prstClr val="white"/>
                    </a:solidFill>
                    <a:latin typeface="Chu Van An" pitchFamily="18" charset="0"/>
                    <a:cs typeface="Chu Van An" pitchFamily="18" charset="0"/>
                  </a:rPr>
                  <a:t>.</a:t>
                </a:r>
                <a:endParaRPr lang="en-US" sz="4000" b="1" dirty="0">
                  <a:solidFill>
                    <a:prstClr val="white"/>
                  </a:solidFill>
                  <a:latin typeface="Chu Van An" pitchFamily="18" charset="0"/>
                  <a:cs typeface="Chu Van An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6827106" y="11669899"/>
                <a:ext cx="2500566" cy="830998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7106" y="11669899"/>
                <a:ext cx="2500566" cy="8309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1518880" y="4253944"/>
                <a:ext cx="22565882" cy="707886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dirty="0" smtClean="0">
                        <a:solidFill>
                          <a:prstClr val="black"/>
                        </a:solidFill>
                        <a:latin typeface="Chu Van An" pitchFamily="18" charset="0"/>
                        <a:cs typeface="Chu Van An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000" dirty="0" smtClean="0">
                        <a:solidFill>
                          <a:prstClr val="black"/>
                        </a:solidFill>
                        <a:latin typeface="Chu Van An" pitchFamily="18" charset="0"/>
                        <a:cs typeface="Chu Van An" pitchFamily="18" charset="0"/>
                      </a:rPr>
                      <m:t>ì</m:t>
                    </m:r>
                    <m:r>
                      <m:rPr>
                        <m:nor/>
                      </m:rPr>
                      <a:rPr lang="en-US" sz="4000" dirty="0" smtClean="0">
                        <a:solidFill>
                          <a:prstClr val="black"/>
                        </a:solidFill>
                        <a:latin typeface="Chu Van An" pitchFamily="18" charset="0"/>
                        <a:cs typeface="Chu Van An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4000" dirty="0" smtClean="0">
                        <a:solidFill>
                          <a:prstClr val="black"/>
                        </a:solidFill>
                        <a:latin typeface="Chu Van An" pitchFamily="18" charset="0"/>
                        <a:cs typeface="Chu Van 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dirty="0" smtClean="0">
                        <a:solidFill>
                          <a:prstClr val="black"/>
                        </a:solidFill>
                        <a:latin typeface="Chu Van An" pitchFamily="18" charset="0"/>
                        <a:cs typeface="Chu Van An" pitchFamily="18" charset="0"/>
                      </a:rPr>
                      <m:t>h</m:t>
                    </m:r>
                    <m:r>
                      <a:rPr lang="en-US" sz="4000" dirty="0" smtClean="0">
                        <a:solidFill>
                          <a:prstClr val="black"/>
                        </a:solidFill>
                        <a:latin typeface="Cambria Math"/>
                      </a:rPr>
                      <m:t>à</m:t>
                    </m:r>
                    <m:r>
                      <m:rPr>
                        <m:sty m:val="p"/>
                      </m:rPr>
                      <a:rPr lang="en-US" sz="4000" dirty="0" smtClean="0">
                        <a:solidFill>
                          <a:prstClr val="black"/>
                        </a:solidFill>
                        <a:latin typeface="Cambria Math"/>
                      </a:rPr>
                      <m:t>m</m:t>
                    </m:r>
                    <m:r>
                      <a:rPr lang="en-US" sz="4000" dirty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dirty="0" smtClean="0">
                        <a:solidFill>
                          <a:prstClr val="black"/>
                        </a:solidFill>
                        <a:latin typeface="Cambria Math"/>
                      </a:rPr>
                      <m:t>s</m:t>
                    </m:r>
                    <m:r>
                      <a:rPr lang="en-US" sz="4000" dirty="0" smtClean="0">
                        <a:solidFill>
                          <a:prstClr val="black"/>
                        </a:solidFill>
                        <a:latin typeface="Cambria Math"/>
                      </a:rPr>
                      <m:t>ố </m:t>
                    </m:r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4000" dirty="0" smtClean="0">
                        <a:solidFill>
                          <a:prstClr val="black"/>
                        </a:solidFill>
                        <a:latin typeface="Cambria Math"/>
                      </a:rPr>
                      <m:t>ậ</m:t>
                    </m:r>
                    <m:r>
                      <m:rPr>
                        <m:sty m:val="p"/>
                      </m:rPr>
                      <a:rPr lang="en-US" sz="4000" dirty="0" smtClean="0">
                        <a:solidFill>
                          <a:prstClr val="black"/>
                        </a:solidFill>
                        <a:latin typeface="Cambria Math"/>
                      </a:rPr>
                      <m:t>c</m:t>
                    </m:r>
                    <m:r>
                      <a:rPr lang="en-US" sz="4000" dirty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dirty="0" smtClean="0">
                        <a:solidFill>
                          <a:prstClr val="black"/>
                        </a:solidFill>
                        <a:latin typeface="Cambria Math"/>
                      </a:rPr>
                      <m:t>nh</m:t>
                    </m:r>
                    <m:r>
                      <a:rPr lang="en-US" sz="4000" dirty="0" smtClean="0">
                        <a:solidFill>
                          <a:prstClr val="black"/>
                        </a:solidFill>
                        <a:latin typeface="Cambria Math"/>
                      </a:rPr>
                      <m:t>ấ</m:t>
                    </m:r>
                    <m:r>
                      <m:rPr>
                        <m:sty m:val="p"/>
                      </m:rPr>
                      <a:rPr lang="en-US" sz="4000" dirty="0" smtClean="0">
                        <a:solidFill>
                          <a:prstClr val="black"/>
                        </a:solidFill>
                        <a:latin typeface="Cambria Math"/>
                      </a:rPr>
                      <m:t>t</m:t>
                    </m:r>
                    <m:r>
                      <a:rPr lang="en-US" sz="4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000" dirty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dirty="0">
                        <a:solidFill>
                          <a:prstClr val="black"/>
                        </a:solidFill>
                        <a:latin typeface="Cambria Math"/>
                      </a:rPr>
                      <m:t>bi</m:t>
                    </m:r>
                    <m:r>
                      <a:rPr lang="en-US" sz="4000" dirty="0">
                        <a:solidFill>
                          <a:prstClr val="black"/>
                        </a:solidFill>
                        <a:latin typeface="Cambria Math"/>
                      </a:rPr>
                      <m:t>ế</m:t>
                    </m:r>
                    <m:r>
                      <m:rPr>
                        <m:sty m:val="p"/>
                      </m:rPr>
                      <a:rPr lang="en-US" sz="4000" dirty="0">
                        <a:solidFill>
                          <a:prstClr val="black"/>
                        </a:solidFill>
                        <a:latin typeface="Cambria Math"/>
                      </a:rPr>
                      <m:t>t</m:t>
                    </m:r>
                    <m:r>
                      <a:rPr lang="en-US" sz="4000" dirty="0">
                        <a:solidFill>
                          <a:prstClr val="black"/>
                        </a:solidFill>
                        <a:latin typeface="Cambria Math"/>
                      </a:rPr>
                      <m:t> đồ </m:t>
                    </m:r>
                    <m:r>
                      <m:rPr>
                        <m:sty m:val="p"/>
                      </m:rPr>
                      <a:rPr lang="en-US" sz="4000" i="0" dirty="0" smtClean="0">
                        <a:solidFill>
                          <a:prstClr val="black"/>
                        </a:solidFill>
                        <a:latin typeface="Cambria Math"/>
                      </a:rPr>
                      <m:t>th</m:t>
                    </m:r>
                    <m:r>
                      <a:rPr lang="en-US" sz="4000" i="0" dirty="0" smtClean="0">
                        <a:solidFill>
                          <a:prstClr val="black"/>
                        </a:solidFill>
                        <a:latin typeface="Cambria Math"/>
                      </a:rPr>
                      <m:t>ị 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đi</a:t>
                </a:r>
                <a:r>
                  <a:rPr lang="en-US" sz="4000" dirty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qua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điểm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,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vuông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góc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với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đường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thẳng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: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=4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+3</m:t>
                    </m:r>
                  </m:oMath>
                </a14:m>
                <a:endParaRPr lang="en-US" sz="4000" dirty="0">
                  <a:solidFill>
                    <a:prstClr val="black"/>
                  </a:solidFill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880" y="4253944"/>
                <a:ext cx="22565882" cy="707886"/>
              </a:xfrm>
              <a:prstGeom prst="rect">
                <a:avLst/>
              </a:prstGeom>
              <a:blipFill rotWithShape="0">
                <a:blip r:embed="rId4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95766" y="5423260"/>
                <a:ext cx="3848085" cy="1014317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GB" sz="3200">
                          <a:solidFill>
                            <a:prstClr val="black"/>
                          </a:solidFill>
                        </a:rPr>
                        <m:t>.</m:t>
                      </m:r>
                    </m:oMath>
                  </m:oMathPara>
                </a14:m>
                <a:endParaRPr lang="en-GB" sz="32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766" y="5423260"/>
                <a:ext cx="3848085" cy="101431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327453" y="5464419"/>
                <a:ext cx="3699362" cy="1014317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7453" y="5464419"/>
                <a:ext cx="3699362" cy="101431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1000279" y="1273493"/>
            <a:ext cx="9472086" cy="968323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423"/>
              <a:chOff x="739068" y="1515168"/>
              <a:chExt cx="8177919" cy="960423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537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3513170" y="8416557"/>
                <a:ext cx="12184860" cy="2371611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Ta </a:t>
                </a:r>
                <a:r>
                  <a:rPr lang="en-US" sz="4000" dirty="0" err="1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có</a:t>
                </a:r>
                <a:r>
                  <a:rPr lang="en-US" sz="4000" dirty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=−1</m:t>
                            </m:r>
                          </m:e>
                          <m:e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𝑏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=−1</m:t>
                            </m:r>
                          </m:e>
                        </m:eqAr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⟺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  <m: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0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sz="40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  <m: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US" sz="40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40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lang="en-US" sz="4000" dirty="0">
                  <a:solidFill>
                    <a:prstClr val="black"/>
                  </a:solidFill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170" y="8416557"/>
                <a:ext cx="12184860" cy="2371611"/>
              </a:xfrm>
              <a:prstGeom prst="rect">
                <a:avLst/>
              </a:prstGeom>
              <a:blipFill rotWithShape="1">
                <a:blip r:embed="rId7"/>
                <a:stretch>
                  <a:fillRect l="-1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11DFEB97-AC77-4E8F-BA12-37AC6CBF85C0}"/>
                  </a:ext>
                </a:extLst>
              </p:cNvPr>
              <p:cNvSpPr/>
              <p:nvPr/>
            </p:nvSpPr>
            <p:spPr>
              <a:xfrm>
                <a:off x="2687791" y="10788168"/>
                <a:ext cx="6758461" cy="1244828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sz="40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sz="40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:</m:t>
                      </m:r>
                      <m:r>
                        <a:rPr lang="en-US" sz="40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40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791" y="10788168"/>
                <a:ext cx="6758461" cy="124482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82894" y="2238815"/>
            <a:ext cx="21946608" cy="7694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Dạng</a:t>
            </a:r>
            <a:r>
              <a:rPr lang="en-US" b="1" dirty="0" smtClean="0">
                <a:solidFill>
                  <a:srgbClr val="C00000"/>
                </a:solidFill>
              </a:rPr>
              <a:t> 1:</a:t>
            </a:r>
            <a:r>
              <a:rPr lang="fr-FR" b="1" dirty="0" err="1">
                <a:solidFill>
                  <a:srgbClr val="C00000"/>
                </a:solidFill>
              </a:rPr>
              <a:t>Xác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err="1">
                <a:solidFill>
                  <a:srgbClr val="C00000"/>
                </a:solidFill>
              </a:rPr>
              <a:t>định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err="1">
                <a:solidFill>
                  <a:srgbClr val="C00000"/>
                </a:solidFill>
              </a:rPr>
              <a:t>hàm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err="1">
                <a:solidFill>
                  <a:srgbClr val="C00000"/>
                </a:solidFill>
              </a:rPr>
              <a:t>số</a:t>
            </a:r>
            <a:r>
              <a:rPr lang="fr-FR" b="1" dirty="0">
                <a:solidFill>
                  <a:srgbClr val="C00000"/>
                </a:solidFill>
              </a:rPr>
              <a:t>, </a:t>
            </a:r>
            <a:r>
              <a:rPr lang="fr-FR" b="1" dirty="0" err="1">
                <a:solidFill>
                  <a:srgbClr val="C00000"/>
                </a:solidFill>
              </a:rPr>
              <a:t>và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err="1">
                <a:solidFill>
                  <a:srgbClr val="C00000"/>
                </a:solidFill>
              </a:rPr>
              <a:t>sự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err="1">
                <a:solidFill>
                  <a:srgbClr val="C00000"/>
                </a:solidFill>
              </a:rPr>
              <a:t>tương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err="1">
                <a:solidFill>
                  <a:srgbClr val="C00000"/>
                </a:solidFill>
              </a:rPr>
              <a:t>giao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err="1">
                <a:solidFill>
                  <a:srgbClr val="C00000"/>
                </a:solidFill>
              </a:rPr>
              <a:t>của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err="1">
                <a:solidFill>
                  <a:srgbClr val="C00000"/>
                </a:solidFill>
              </a:rPr>
              <a:t>đồ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err="1">
                <a:solidFill>
                  <a:srgbClr val="C00000"/>
                </a:solidFill>
              </a:rPr>
              <a:t>thị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err="1">
                <a:solidFill>
                  <a:srgbClr val="C00000"/>
                </a:solidFill>
              </a:rPr>
              <a:t>hàm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err="1">
                <a:solidFill>
                  <a:srgbClr val="C00000"/>
                </a:solidFill>
              </a:rPr>
              <a:t>số</a:t>
            </a:r>
            <a:r>
              <a:rPr lang="fr-FR" b="1" dirty="0">
                <a:solidFill>
                  <a:srgbClr val="C00000"/>
                </a:solidFill>
              </a:rPr>
              <a:t>.</a:t>
            </a:r>
            <a:endParaRPr lang="vi-VN" b="1" dirty="0">
              <a:solidFill>
                <a:srgbClr val="C00000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75891" y="5287132"/>
            <a:ext cx="19196046" cy="1085328"/>
            <a:chOff x="206857" y="2303047"/>
            <a:chExt cx="9598023" cy="613217"/>
          </a:xfrm>
          <a:solidFill>
            <a:srgbClr val="327E3B"/>
          </a:solidFill>
        </p:grpSpPr>
        <p:sp>
          <p:nvSpPr>
            <p:cNvPr id="57" name="Oval 56"/>
            <p:cNvSpPr/>
            <p:nvPr/>
          </p:nvSpPr>
          <p:spPr>
            <a:xfrm>
              <a:off x="3247741" y="2416752"/>
              <a:ext cx="544265" cy="499512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1828800"/>
              <a:r>
                <a:rPr lang="vi-VN" sz="4800" b="1" kern="0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206857" y="2403215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1828800"/>
              <a:r>
                <a:rPr lang="vi-VN" sz="4800" b="1" kern="0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6218358" y="2388331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1828800"/>
              <a:r>
                <a:rPr lang="en-US" sz="4800" b="1" kern="0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1828800"/>
              <a:r>
                <a:rPr lang="en-US" sz="4800" b="1" kern="0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800" kern="0" dirty="0" smtClean="0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871937" y="5341552"/>
                <a:ext cx="2617704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1937" y="5341552"/>
                <a:ext cx="2617704" cy="101431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855796" y="5438075"/>
                <a:ext cx="2596865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5796" y="5438075"/>
                <a:ext cx="2596865" cy="101431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Oval 82"/>
          <p:cNvSpPr/>
          <p:nvPr/>
        </p:nvSpPr>
        <p:spPr>
          <a:xfrm>
            <a:off x="6757659" y="5394142"/>
            <a:ext cx="1072554" cy="1072554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 smtClean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  <a:endParaRPr lang="en-US" b="1" dirty="0">
              <a:ln w="22225">
                <a:solidFill>
                  <a:srgbClr val="F3A447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3511303" y="7603536"/>
                <a:ext cx="416947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𝐺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ọ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/>
                        </a:rPr>
                        <m:t>:</m:t>
                      </m:r>
                      <m:r>
                        <a:rPr lang="en-US" sz="4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𝑎𝑥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303" y="7603536"/>
                <a:ext cx="4169475" cy="70788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27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" grpId="0"/>
      <p:bldP spid="77" grpId="0"/>
      <p:bldP spid="83" grpId="0" animBg="1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782438" y="6351786"/>
            <a:ext cx="22166441" cy="6950892"/>
            <a:chOff x="-56192" y="6990397"/>
            <a:chExt cx="22169326" cy="6951797"/>
          </a:xfrm>
        </p:grpSpPr>
        <p:sp>
          <p:nvSpPr>
            <p:cNvPr id="125" name="Rounded Rectangle 124"/>
            <p:cNvSpPr/>
            <p:nvPr/>
          </p:nvSpPr>
          <p:spPr>
            <a:xfrm>
              <a:off x="-22557" y="6990397"/>
              <a:ext cx="22135691" cy="695179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-56192" y="7107578"/>
              <a:ext cx="3728190" cy="1023157"/>
              <a:chOff x="-56192" y="7107578"/>
              <a:chExt cx="3728190" cy="102315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1752194" y="6210932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853256" y="724290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-56192" y="7107578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0100" y="7174785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33347" y="2894140"/>
            <a:ext cx="23391942" cy="3597138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278649"/>
              <a:chOff x="534987" y="1647866"/>
              <a:chExt cx="4197167" cy="1469645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146964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01314" y="1991567"/>
                <a:ext cx="3173470" cy="9246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prstClr val="white"/>
                    </a:solidFill>
                    <a:latin typeface="Chu Van An" pitchFamily="18" charset="0"/>
                    <a:cs typeface="Chu Van An" pitchFamily="18" charset="0"/>
                  </a:rPr>
                  <a:t>Câu</a:t>
                </a:r>
                <a:r>
                  <a:rPr lang="en-US" sz="4000" b="1" dirty="0">
                    <a:solidFill>
                      <a:prstClr val="white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b="1" dirty="0" smtClean="0">
                    <a:solidFill>
                      <a:prstClr val="white"/>
                    </a:solidFill>
                    <a:latin typeface="Chu Van An" pitchFamily="18" charset="0"/>
                    <a:cs typeface="Chu Van An" pitchFamily="18" charset="0"/>
                  </a:rPr>
                  <a:t>4.</a:t>
                </a:r>
                <a:endParaRPr lang="en-US" sz="4000" b="1" dirty="0">
                  <a:solidFill>
                    <a:prstClr val="white"/>
                  </a:solidFill>
                  <a:latin typeface="Chu Van An" pitchFamily="18" charset="0"/>
                  <a:cs typeface="Chu Van An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8755244" y="12471681"/>
                <a:ext cx="2500566" cy="830997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5244" y="12471681"/>
                <a:ext cx="2500566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1104574" y="4097885"/>
                <a:ext cx="22829114" cy="1323439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dirty="0" smtClean="0">
                        <a:solidFill>
                          <a:prstClr val="black"/>
                        </a:solidFill>
                        <a:latin typeface="Chu Van An" pitchFamily="18" charset="0"/>
                        <a:cs typeface="Chu Van An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000" dirty="0" smtClean="0">
                        <a:solidFill>
                          <a:prstClr val="black"/>
                        </a:solidFill>
                        <a:latin typeface="Chu Van An" pitchFamily="18" charset="0"/>
                        <a:cs typeface="Chu Van An" pitchFamily="18" charset="0"/>
                      </a:rPr>
                      <m:t>ì</m:t>
                    </m:r>
                    <m:r>
                      <m:rPr>
                        <m:nor/>
                      </m:rPr>
                      <a:rPr lang="en-US" sz="4000" dirty="0" smtClean="0">
                        <a:solidFill>
                          <a:prstClr val="black"/>
                        </a:solidFill>
                        <a:latin typeface="Chu Van An" pitchFamily="18" charset="0"/>
                        <a:cs typeface="Chu Van An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4000" dirty="0" smtClean="0">
                        <a:solidFill>
                          <a:prstClr val="black"/>
                        </a:solidFill>
                        <a:latin typeface="Chu Van An" pitchFamily="18" charset="0"/>
                        <a:cs typeface="Chu Van 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dirty="0" smtClean="0">
                        <a:solidFill>
                          <a:prstClr val="black"/>
                        </a:solidFill>
                        <a:latin typeface="Chu Van An" pitchFamily="18" charset="0"/>
                        <a:cs typeface="Chu Van An" pitchFamily="18" charset="0"/>
                      </a:rPr>
                      <m:t>h</m:t>
                    </m:r>
                    <m:r>
                      <a:rPr lang="en-US" sz="4000" dirty="0" smtClean="0">
                        <a:solidFill>
                          <a:prstClr val="black"/>
                        </a:solidFill>
                        <a:latin typeface="Cambria Math"/>
                      </a:rPr>
                      <m:t>à</m:t>
                    </m:r>
                    <m:r>
                      <m:rPr>
                        <m:sty m:val="p"/>
                      </m:rPr>
                      <a:rPr lang="en-US" sz="4000" dirty="0" smtClean="0">
                        <a:solidFill>
                          <a:prstClr val="black"/>
                        </a:solidFill>
                        <a:latin typeface="Cambria Math"/>
                      </a:rPr>
                      <m:t>m</m:t>
                    </m:r>
                    <m:r>
                      <a:rPr lang="en-US" sz="4000" dirty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dirty="0" smtClean="0">
                        <a:solidFill>
                          <a:prstClr val="black"/>
                        </a:solidFill>
                        <a:latin typeface="Cambria Math"/>
                      </a:rPr>
                      <m:t>s</m:t>
                    </m:r>
                    <m:r>
                      <a:rPr lang="en-US" sz="4000" dirty="0" smtClean="0">
                        <a:solidFill>
                          <a:prstClr val="black"/>
                        </a:solidFill>
                        <a:latin typeface="Cambria Math"/>
                      </a:rPr>
                      <m:t>ố </m:t>
                    </m:r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4000" dirty="0" smtClean="0">
                        <a:solidFill>
                          <a:prstClr val="black"/>
                        </a:solidFill>
                        <a:latin typeface="Cambria Math"/>
                      </a:rPr>
                      <m:t>ậ</m:t>
                    </m:r>
                    <m:r>
                      <m:rPr>
                        <m:sty m:val="p"/>
                      </m:rPr>
                      <a:rPr lang="en-US" sz="4000" dirty="0" smtClean="0">
                        <a:solidFill>
                          <a:prstClr val="black"/>
                        </a:solidFill>
                        <a:latin typeface="Cambria Math"/>
                      </a:rPr>
                      <m:t>c</m:t>
                    </m:r>
                    <m:r>
                      <a:rPr lang="en-US" sz="4000" dirty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dirty="0" smtClean="0">
                        <a:solidFill>
                          <a:prstClr val="black"/>
                        </a:solidFill>
                        <a:latin typeface="Cambria Math"/>
                      </a:rPr>
                      <m:t>nh</m:t>
                    </m:r>
                    <m:r>
                      <a:rPr lang="en-US" sz="4000" dirty="0" smtClean="0">
                        <a:solidFill>
                          <a:prstClr val="black"/>
                        </a:solidFill>
                        <a:latin typeface="Cambria Math"/>
                      </a:rPr>
                      <m:t>ấ</m:t>
                    </m:r>
                    <m:r>
                      <m:rPr>
                        <m:sty m:val="p"/>
                      </m:rPr>
                      <a:rPr lang="en-US" sz="4000" dirty="0" smtClean="0">
                        <a:solidFill>
                          <a:prstClr val="black"/>
                        </a:solidFill>
                        <a:latin typeface="Cambria Math"/>
                      </a:rPr>
                      <m:t>t</m:t>
                    </m:r>
                    <m:r>
                      <a:rPr lang="en-US" sz="4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000" dirty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dirty="0">
                        <a:solidFill>
                          <a:prstClr val="black"/>
                        </a:solidFill>
                        <a:latin typeface="Cambria Math"/>
                      </a:rPr>
                      <m:t>bi</m:t>
                    </m:r>
                    <m:r>
                      <a:rPr lang="en-US" sz="4000" dirty="0">
                        <a:solidFill>
                          <a:prstClr val="black"/>
                        </a:solidFill>
                        <a:latin typeface="Cambria Math"/>
                      </a:rPr>
                      <m:t>ế</m:t>
                    </m:r>
                    <m:r>
                      <m:rPr>
                        <m:sty m:val="p"/>
                      </m:rPr>
                      <a:rPr lang="en-US" sz="4000" dirty="0">
                        <a:solidFill>
                          <a:prstClr val="black"/>
                        </a:solidFill>
                        <a:latin typeface="Cambria Math"/>
                      </a:rPr>
                      <m:t>t</m:t>
                    </m:r>
                    <m:r>
                      <a:rPr lang="en-US" sz="4000" dirty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/>
                      </a:rPr>
                      <m:t>đồ </m:t>
                    </m:r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𝑡h</m:t>
                    </m:r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/>
                      </a:rPr>
                      <m:t>ị 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đi</a:t>
                </a:r>
                <a:r>
                  <a:rPr lang="en-US" sz="4000" dirty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qua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điểm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1;2</m:t>
                        </m:r>
                      </m:e>
                    </m:d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, 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400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ắ</m:t>
                    </m:r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t</m:t>
                    </m:r>
                    <m:r>
                      <a:rPr lang="en-US" sz="40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2 </m:t>
                    </m:r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tia</m:t>
                    </m:r>
                    <m:r>
                      <a:rPr lang="en-US" sz="40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O</m:t>
                    </m:r>
                    <m:r>
                      <a:rPr lang="en-US" sz="40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40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v</m:t>
                    </m:r>
                    <m:r>
                      <a:rPr lang="en-US" sz="40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à </m:t>
                    </m:r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Oy</m:t>
                    </m:r>
                    <m:r>
                      <a:rPr lang="en-US" sz="40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t</m:t>
                    </m:r>
                    <m:r>
                      <a:rPr lang="en-US" sz="40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ạ</m:t>
                    </m:r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i</m:t>
                    </m:r>
                    <m:r>
                      <a:rPr lang="en-US" sz="40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hai</m:t>
                    </m:r>
                    <m:r>
                      <a:rPr lang="en-US" sz="40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đ</m:t>
                    </m:r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i</m:t>
                    </m:r>
                    <m:r>
                      <a:rPr lang="en-US" sz="40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ể</m:t>
                    </m:r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m</m:t>
                    </m:r>
                    <m:r>
                      <a:rPr lang="en-US" sz="40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𝑃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, 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𝑄</m:t>
                    </m:r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sao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cho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diện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tích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tam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giác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𝑂𝑃𝑄</m:t>
                    </m:r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nhỏ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nhất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574" y="4097885"/>
                <a:ext cx="22829114" cy="1323439"/>
              </a:xfrm>
              <a:prstGeom prst="rect">
                <a:avLst/>
              </a:prstGeom>
              <a:blipFill rotWithShape="0">
                <a:blip r:embed="rId4"/>
                <a:stretch>
                  <a:fillRect l="-935" t="-829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471094" y="5672192"/>
                <a:ext cx="3718425" cy="584775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=−2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+4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094" y="5672192"/>
                <a:ext cx="3718425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729497" y="5570975"/>
                <a:ext cx="3469196" cy="584775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−2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497" y="5570975"/>
                <a:ext cx="3469196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1000279" y="1273493"/>
            <a:ext cx="9472086" cy="968323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423"/>
              <a:chOff x="739068" y="1515168"/>
              <a:chExt cx="8177919" cy="960423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537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1694419" y="8382000"/>
                <a:ext cx="19641581" cy="1004249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38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Do </a:t>
                </a:r>
                <a:r>
                  <a:rPr lang="en-US" sz="38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đồ</a:t>
                </a:r>
                <a:r>
                  <a:rPr lang="en-US" sz="38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38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thị</a:t>
                </a:r>
                <a:r>
                  <a:rPr lang="en-US" sz="38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38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cắt</a:t>
                </a:r>
                <a:r>
                  <a:rPr lang="en-US" sz="38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2 </a:t>
                </a:r>
                <a:r>
                  <a:rPr lang="en-US" sz="38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tia</a:t>
                </a:r>
                <a:r>
                  <a:rPr lang="en-US" sz="38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𝑂𝑥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38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38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nên</a:t>
                </a:r>
                <a:r>
                  <a:rPr lang="en-US" sz="38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&gt;0, 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&gt;0⟹</m:t>
                    </m:r>
                    <m:sSub>
                      <m:sSubPr>
                        <m:ctrlP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𝑂𝑃𝑄</m:t>
                        </m:r>
                      </m:sub>
                    </m:sSub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𝑂𝑃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.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𝑂𝑄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.</m:t>
                    </m:r>
                    <m:f>
                      <m:fPr>
                        <m:ctrlP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.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.</m:t>
                    </m:r>
                    <m:f>
                      <m:fPr>
                        <m:ctrlP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3800" dirty="0">
                  <a:solidFill>
                    <a:prstClr val="black"/>
                  </a:solidFill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419" y="8382000"/>
                <a:ext cx="19641581" cy="1004249"/>
              </a:xfrm>
              <a:prstGeom prst="rect">
                <a:avLst/>
              </a:prstGeom>
              <a:blipFill rotWithShape="1">
                <a:blip r:embed="rId7"/>
                <a:stretch>
                  <a:fillRect l="-1024" b="-1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11DFEB97-AC77-4E8F-BA12-37AC6CBF85C0}"/>
                  </a:ext>
                </a:extLst>
              </p:cNvPr>
              <p:cNvSpPr/>
              <p:nvPr/>
            </p:nvSpPr>
            <p:spPr>
              <a:xfrm>
                <a:off x="691382" y="9066332"/>
                <a:ext cx="22717136" cy="1729191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𝑁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1;2</m:t>
                          </m:r>
                        </m:e>
                      </m:d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=2⟹</m:t>
                      </m:r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=2−</m:t>
                      </m:r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𝑂𝑃𝑄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2−</m:t>
                                  </m:r>
                                  <m:r>
                                    <a:rPr lang="en-US" sz="36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+2≥2</m:t>
                      </m:r>
                      <m:rad>
                        <m:radPr>
                          <m:degHide m:val="on"/>
                          <m:ctrlP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</m:rad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+2=4</m:t>
                      </m:r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82" y="9066332"/>
                <a:ext cx="22717136" cy="172919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82894" y="2238815"/>
            <a:ext cx="21946608" cy="7694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Dạng</a:t>
            </a:r>
            <a:r>
              <a:rPr lang="en-US" b="1" dirty="0" smtClean="0">
                <a:solidFill>
                  <a:srgbClr val="C00000"/>
                </a:solidFill>
              </a:rPr>
              <a:t> 1:</a:t>
            </a:r>
            <a:r>
              <a:rPr lang="fr-FR" b="1" dirty="0" err="1">
                <a:solidFill>
                  <a:srgbClr val="C00000"/>
                </a:solidFill>
              </a:rPr>
              <a:t>Xác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err="1">
                <a:solidFill>
                  <a:srgbClr val="C00000"/>
                </a:solidFill>
              </a:rPr>
              <a:t>định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err="1">
                <a:solidFill>
                  <a:srgbClr val="C00000"/>
                </a:solidFill>
              </a:rPr>
              <a:t>hàm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err="1">
                <a:solidFill>
                  <a:srgbClr val="C00000"/>
                </a:solidFill>
              </a:rPr>
              <a:t>số</a:t>
            </a:r>
            <a:r>
              <a:rPr lang="fr-FR" b="1" dirty="0">
                <a:solidFill>
                  <a:srgbClr val="C00000"/>
                </a:solidFill>
              </a:rPr>
              <a:t>, </a:t>
            </a:r>
            <a:r>
              <a:rPr lang="fr-FR" b="1" dirty="0" err="1">
                <a:solidFill>
                  <a:srgbClr val="C00000"/>
                </a:solidFill>
              </a:rPr>
              <a:t>và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err="1">
                <a:solidFill>
                  <a:srgbClr val="C00000"/>
                </a:solidFill>
              </a:rPr>
              <a:t>sự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err="1">
                <a:solidFill>
                  <a:srgbClr val="C00000"/>
                </a:solidFill>
              </a:rPr>
              <a:t>tương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err="1">
                <a:solidFill>
                  <a:srgbClr val="C00000"/>
                </a:solidFill>
              </a:rPr>
              <a:t>giao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err="1">
                <a:solidFill>
                  <a:srgbClr val="C00000"/>
                </a:solidFill>
              </a:rPr>
              <a:t>của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err="1">
                <a:solidFill>
                  <a:srgbClr val="C00000"/>
                </a:solidFill>
              </a:rPr>
              <a:t>đồ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err="1">
                <a:solidFill>
                  <a:srgbClr val="C00000"/>
                </a:solidFill>
              </a:rPr>
              <a:t>thị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err="1">
                <a:solidFill>
                  <a:srgbClr val="C00000"/>
                </a:solidFill>
              </a:rPr>
              <a:t>hàm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err="1">
                <a:solidFill>
                  <a:srgbClr val="C00000"/>
                </a:solidFill>
              </a:rPr>
              <a:t>số</a:t>
            </a:r>
            <a:r>
              <a:rPr lang="fr-FR" b="1" dirty="0">
                <a:solidFill>
                  <a:srgbClr val="C00000"/>
                </a:solidFill>
              </a:rPr>
              <a:t>.</a:t>
            </a:r>
            <a:endParaRPr lang="vi-VN" b="1" dirty="0">
              <a:solidFill>
                <a:srgbClr val="C00000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700498" y="5270334"/>
            <a:ext cx="17984108" cy="1198617"/>
            <a:chOff x="233242" y="2071761"/>
            <a:chExt cx="8992054" cy="677226"/>
          </a:xfrm>
          <a:solidFill>
            <a:srgbClr val="327E3B"/>
          </a:solidFill>
        </p:grpSpPr>
        <p:sp>
          <p:nvSpPr>
            <p:cNvPr id="57" name="Oval 56"/>
            <p:cNvSpPr/>
            <p:nvPr/>
          </p:nvSpPr>
          <p:spPr>
            <a:xfrm>
              <a:off x="2975609" y="2157070"/>
              <a:ext cx="544265" cy="499512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1828800"/>
              <a:r>
                <a:rPr lang="vi-VN" sz="4800" b="1" kern="0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233242" y="2184296"/>
              <a:ext cx="544265" cy="564691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1828800"/>
              <a:r>
                <a:rPr lang="vi-VN" sz="4800" b="1" kern="0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5728996" y="2144328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1828800"/>
              <a:r>
                <a:rPr lang="en-US" sz="4800" b="1" kern="0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8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8681031" y="2071761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1828800"/>
              <a:r>
                <a:rPr lang="en-US" sz="4800" b="1" kern="0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800" kern="0" dirty="0" smtClean="0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755244" y="5332623"/>
                <a:ext cx="254928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=−4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+2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5244" y="5332623"/>
                <a:ext cx="2549288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992137" y="5570975"/>
                <a:ext cx="254928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=−2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+1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2137" y="5570975"/>
                <a:ext cx="2549288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Oval 82"/>
          <p:cNvSpPr/>
          <p:nvPr/>
        </p:nvSpPr>
        <p:spPr>
          <a:xfrm>
            <a:off x="697472" y="5432955"/>
            <a:ext cx="1072554" cy="1072554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 smtClean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  <a:endParaRPr lang="en-US" b="1" dirty="0">
              <a:ln w="22225">
                <a:solidFill>
                  <a:srgbClr val="F3A447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506407" y="7373854"/>
                <a:ext cx="12985799" cy="1406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𝐺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ọ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/>
                        </a:rPr>
                        <m:t>:</m:t>
                      </m:r>
                      <m:r>
                        <a:rPr lang="en-US" sz="3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𝑎𝑥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𝑂𝑥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d>
                        <m:dPr>
                          <m:ctrlP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3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3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;0</m:t>
                          </m:r>
                        </m:e>
                      </m:d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𝑂𝑦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𝐵</m:t>
                      </m:r>
                      <m:d>
                        <m:dPr>
                          <m:ctrlP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0;</m:t>
                          </m:r>
                          <m: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407" y="7373854"/>
                <a:ext cx="12985799" cy="140628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11DFEB97-AC77-4E8F-BA12-37AC6CBF85C0}"/>
                  </a:ext>
                </a:extLst>
              </p:cNvPr>
              <p:cNvSpPr/>
              <p:nvPr/>
            </p:nvSpPr>
            <p:spPr>
              <a:xfrm>
                <a:off x="1415039" y="10336872"/>
                <a:ext cx="19815262" cy="1190903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𝐷𝑖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ệ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í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𝑐h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𝑡𝑎𝑚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𝑔𝑖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á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đạ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𝑔𝑖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á 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𝑡𝑟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ị 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𝑛h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ỏ 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𝑛h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ấ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𝑘h𝑖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−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  <m:r>
                        <a:rPr lang="en-US" sz="38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⟺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=∓2</m:t>
                      </m:r>
                      <m:d>
                        <m:dPr>
                          <m:ctrlP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&lt;0</m:t>
                          </m:r>
                        </m:e>
                      </m:d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=−2, 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=4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039" y="10336872"/>
                <a:ext cx="19815262" cy="119090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11DFEB97-AC77-4E8F-BA12-37AC6CBF85C0}"/>
                  </a:ext>
                </a:extLst>
              </p:cNvPr>
              <p:cNvSpPr/>
              <p:nvPr/>
            </p:nvSpPr>
            <p:spPr>
              <a:xfrm>
                <a:off x="1806530" y="11505984"/>
                <a:ext cx="6276023" cy="677108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: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=−2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+4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530" y="11505984"/>
                <a:ext cx="6276023" cy="67710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633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" grpId="0"/>
      <p:bldP spid="77" grpId="0"/>
      <p:bldP spid="83" grpId="0" animBg="1"/>
      <p:bldP spid="55" grpId="0"/>
      <p:bldP spid="56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770026" y="6556098"/>
            <a:ext cx="22275126" cy="6537665"/>
            <a:chOff x="-56192" y="7107578"/>
            <a:chExt cx="22278025" cy="6538516"/>
          </a:xfrm>
        </p:grpSpPr>
        <p:sp>
          <p:nvSpPr>
            <p:cNvPr id="125" name="Rounded Rectangle 124"/>
            <p:cNvSpPr/>
            <p:nvPr/>
          </p:nvSpPr>
          <p:spPr>
            <a:xfrm>
              <a:off x="86142" y="7338151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-56192" y="7107578"/>
              <a:ext cx="3728190" cy="1023157"/>
              <a:chOff x="-56192" y="7107578"/>
              <a:chExt cx="3728190" cy="102315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1752194" y="6210932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777777" y="724290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-56192" y="7107578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54621" y="7174785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60227" y="3008257"/>
            <a:ext cx="23391942" cy="3087743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278649"/>
              <a:chOff x="534987" y="1647866"/>
              <a:chExt cx="4197167" cy="1469645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146964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01314" y="1991567"/>
                <a:ext cx="3173470" cy="1077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prstClr val="white"/>
                    </a:solidFill>
                    <a:latin typeface="Chu Van An" pitchFamily="18" charset="0"/>
                    <a:cs typeface="Chu Van An" pitchFamily="18" charset="0"/>
                  </a:rPr>
                  <a:t>Câu</a:t>
                </a:r>
                <a:r>
                  <a:rPr lang="en-US" sz="4000" b="1" dirty="0">
                    <a:solidFill>
                      <a:prstClr val="white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b="1" dirty="0" smtClean="0">
                    <a:solidFill>
                      <a:prstClr val="white"/>
                    </a:solidFill>
                    <a:latin typeface="Chu Van An" pitchFamily="18" charset="0"/>
                    <a:cs typeface="Chu Van An" pitchFamily="18" charset="0"/>
                  </a:rPr>
                  <a:t>5.</a:t>
                </a:r>
                <a:endParaRPr lang="en-US" sz="4000" b="1" dirty="0">
                  <a:solidFill>
                    <a:prstClr val="white"/>
                  </a:solidFill>
                  <a:latin typeface="Chu Van An" pitchFamily="18" charset="0"/>
                  <a:cs typeface="Chu Van An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104574" y="4097885"/>
                <a:ext cx="22829114" cy="707886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L</m:t>
                    </m:r>
                    <m:r>
                      <a:rPr lang="en-US" sz="4000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ậ</m:t>
                    </m:r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p</m:t>
                    </m:r>
                    <m:r>
                      <a:rPr lang="en-US" sz="4000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b</m:t>
                    </m:r>
                    <m:r>
                      <a:rPr lang="en-US" sz="4000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ả</m:t>
                    </m:r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ng</m:t>
                    </m:r>
                    <m:r>
                      <a:rPr lang="en-US" sz="4000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biến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thiên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và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vẽ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đồ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thị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hàm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số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=3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+6</m:t>
                    </m:r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endParaRPr lang="en-US" sz="4000" dirty="0">
                  <a:solidFill>
                    <a:prstClr val="black"/>
                  </a:solidFill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574" y="4097885"/>
                <a:ext cx="22829114" cy="707886"/>
              </a:xfrm>
              <a:prstGeom prst="rect">
                <a:avLst/>
              </a:prstGeom>
              <a:blipFill rotWithShape="1">
                <a:blip r:embed="rId3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1000279" y="1273493"/>
            <a:ext cx="9472086" cy="968323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423"/>
              <a:chOff x="739068" y="1515168"/>
              <a:chExt cx="8177919" cy="960423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537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</a:t>
                </a:r>
                <a:r>
                  <a:rPr lang="en-US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TẬP</a:t>
                </a:r>
                <a:endParaRPr lang="en-US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8469673" y="7826514"/>
                <a:ext cx="7533195" cy="707886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Ta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có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=3&gt;0</m:t>
                    </m:r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nên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 ta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có</a:t>
                </a:r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: </a:t>
                </a:r>
                <a:endParaRPr lang="en-US" sz="4000" dirty="0">
                  <a:solidFill>
                    <a:prstClr val="black"/>
                  </a:solidFill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9673" y="7826514"/>
                <a:ext cx="7533195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2832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82894" y="2238815"/>
            <a:ext cx="21946608" cy="7694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Dạng</a:t>
            </a:r>
            <a:r>
              <a:rPr lang="en-US" b="1" dirty="0" smtClean="0">
                <a:solidFill>
                  <a:srgbClr val="C00000"/>
                </a:solidFill>
              </a:rPr>
              <a:t> 2: </a:t>
            </a:r>
            <a:r>
              <a:rPr lang="fr-FR" b="1" dirty="0" err="1" smtClean="0">
                <a:solidFill>
                  <a:srgbClr val="C00000"/>
                </a:solidFill>
              </a:rPr>
              <a:t>Lập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bảng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biến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thiên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và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vẽ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đồ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thị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hàm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số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bậc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nhất</a:t>
            </a:r>
            <a:endParaRPr lang="vi-VN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2907389" y="7788039"/>
                <a:ext cx="564237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+) 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𝑇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ậ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𝑝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á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 đị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𝑛h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   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𝐷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  <a:latin typeface="Chu Van An" pitchFamily="18" charset="0"/>
                    <a:cs typeface="Chu Van An" pitchFamily="18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389" y="7788039"/>
                <a:ext cx="5642378" cy="707886"/>
              </a:xfrm>
              <a:prstGeom prst="rect">
                <a:avLst/>
              </a:prstGeom>
              <a:blipFill rotWithShape="1">
                <a:blip r:embed="rId5"/>
                <a:stretch>
                  <a:fillRect t="-15517" r="-3024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3744109"/>
                  </p:ext>
                </p:extLst>
              </p:nvPr>
            </p:nvGraphicFramePr>
            <p:xfrm>
              <a:off x="2344835" y="9331878"/>
              <a:ext cx="8679252" cy="32818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96554"/>
                    <a:gridCol w="7482698"/>
                  </a:tblGrid>
                  <a:tr h="11787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∞ 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      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19160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      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oMath>
                          </a14:m>
                          <a:endParaRPr lang="en-US" dirty="0" smtClean="0"/>
                        </a:p>
                        <a:p>
                          <a:endParaRPr lang="en-US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3744109"/>
                  </p:ext>
                </p:extLst>
              </p:nvPr>
            </p:nvGraphicFramePr>
            <p:xfrm>
              <a:off x="2344835" y="9331878"/>
              <a:ext cx="8679252" cy="32818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96554"/>
                    <a:gridCol w="7482698"/>
                  </a:tblGrid>
                  <a:tr h="11787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510" t="-518" r="-626531" b="-1792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16055" t="-518" r="-81" b="-179275"/>
                          </a:stretch>
                        </a:blipFill>
                      </a:tcPr>
                    </a:tc>
                  </a:tr>
                  <a:tr h="2103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510" t="-56232" r="-626531" b="-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16055" t="-56232" r="-81" b="-2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10" name="Straight Arrow Connector 9"/>
          <p:cNvCxnSpPr/>
          <p:nvPr/>
        </p:nvCxnSpPr>
        <p:spPr>
          <a:xfrm flipV="1">
            <a:off x="4995510" y="11061570"/>
            <a:ext cx="4181624" cy="914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F2469076-222B-4580-A179-D816FB27383F}"/>
              </a:ext>
            </a:extLst>
          </p:cNvPr>
          <p:cNvSpPr/>
          <p:nvPr/>
        </p:nvSpPr>
        <p:spPr>
          <a:xfrm>
            <a:off x="2962898" y="8372814"/>
            <a:ext cx="7533195" cy="70788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Chu Van An" pitchFamily="18" charset="0"/>
                <a:cs typeface="Chu Van An" pitchFamily="18" charset="0"/>
              </a:rPr>
              <a:t>+) </a:t>
            </a:r>
            <a:r>
              <a:rPr lang="en-US" sz="4000" dirty="0" err="1" smtClean="0">
                <a:solidFill>
                  <a:prstClr val="black"/>
                </a:solidFill>
                <a:latin typeface="Chu Van An" pitchFamily="18" charset="0"/>
                <a:cs typeface="Chu Van An" pitchFamily="18" charset="0"/>
              </a:rPr>
              <a:t>Bảng</a:t>
            </a:r>
            <a:r>
              <a:rPr lang="en-US" sz="4000" dirty="0" smtClean="0">
                <a:solidFill>
                  <a:prstClr val="black"/>
                </a:solidFill>
                <a:latin typeface="Chu Van An" pitchFamily="18" charset="0"/>
                <a:cs typeface="Chu Van 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Chu Van An" pitchFamily="18" charset="0"/>
                <a:cs typeface="Chu Van An" pitchFamily="18" charset="0"/>
              </a:rPr>
              <a:t>biến</a:t>
            </a:r>
            <a:r>
              <a:rPr lang="en-US" sz="4000" dirty="0" smtClean="0">
                <a:solidFill>
                  <a:prstClr val="black"/>
                </a:solidFill>
                <a:latin typeface="Chu Van An" pitchFamily="18" charset="0"/>
                <a:cs typeface="Chu Van 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Chu Van An" pitchFamily="18" charset="0"/>
                <a:cs typeface="Chu Van An" pitchFamily="18" charset="0"/>
              </a:rPr>
              <a:t>thiên</a:t>
            </a:r>
            <a:r>
              <a:rPr lang="en-US" sz="4000" dirty="0" smtClean="0">
                <a:solidFill>
                  <a:prstClr val="black"/>
                </a:solidFill>
                <a:latin typeface="Chu Van An" pitchFamily="18" charset="0"/>
                <a:cs typeface="Chu Van An" pitchFamily="18" charset="0"/>
              </a:rPr>
              <a:t>. </a:t>
            </a:r>
            <a:endParaRPr lang="en-US" sz="4000" dirty="0">
              <a:solidFill>
                <a:prstClr val="black"/>
              </a:solidFill>
              <a:latin typeface="Chu Van An" pitchFamily="18" charset="0"/>
              <a:cs typeface="Chu Van 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6521" y="7520622"/>
            <a:ext cx="7634156" cy="442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85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5" grpId="0"/>
      <p:bldP spid="7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5790</TotalTime>
  <Words>1685</Words>
  <Application>Microsoft Office PowerPoint</Application>
  <PresentationFormat>Custom</PresentationFormat>
  <Paragraphs>272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AvantGarde</vt:lpstr>
      <vt:lpstr>AvantGarde-Demi</vt:lpstr>
      <vt:lpstr>Calibri</vt:lpstr>
      <vt:lpstr>Cambria Math</vt:lpstr>
      <vt:lpstr>Chu Van An</vt:lpstr>
      <vt:lpstr>MS Mincho</vt:lpstr>
      <vt:lpstr>Tahoma</vt:lpstr>
      <vt:lpstr>Times New Roman</vt:lpstr>
      <vt:lpstr>Times New Roman 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476</cp:revision>
  <dcterms:created xsi:type="dcterms:W3CDTF">2013-08-31T11:42:51Z</dcterms:created>
  <dcterms:modified xsi:type="dcterms:W3CDTF">2021-09-03T03:21:06Z</dcterms:modified>
</cp:coreProperties>
</file>