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81" r:id="rId3"/>
    <p:sldId id="256" r:id="rId4"/>
    <p:sldId id="257" r:id="rId5"/>
    <p:sldId id="296" r:id="rId6"/>
    <p:sldId id="301" r:id="rId7"/>
    <p:sldId id="291" r:id="rId8"/>
    <p:sldId id="292" r:id="rId9"/>
    <p:sldId id="298" r:id="rId10"/>
    <p:sldId id="293" r:id="rId11"/>
    <p:sldId id="308" r:id="rId12"/>
    <p:sldId id="309" r:id="rId13"/>
    <p:sldId id="306" r:id="rId14"/>
    <p:sldId id="297" r:id="rId15"/>
    <p:sldId id="300" r:id="rId16"/>
    <p:sldId id="302" r:id="rId17"/>
    <p:sldId id="303" r:id="rId18"/>
    <p:sldId id="288" r:id="rId19"/>
    <p:sldId id="290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28F67-6019-4017-8638-DE7DBE5E439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AB838-30FF-4292-BC7D-DAC9DDCEE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24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E324-89B0-41F2-8156-936B36AF779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2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1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2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7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3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9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E875-A1D3-4A24-8045-ADCB786AA3BA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gif"/><Relationship Id="rId7" Type="http://schemas.openxmlformats.org/officeDocument/2006/relationships/image" Target="../media/image18.wmf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wmf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8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6.wmf"/><Relationship Id="rId9" Type="http://schemas.openxmlformats.org/officeDocument/2006/relationships/image" Target="../media/image2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89964"/>
            <a:ext cx="8587409" cy="5075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4955" y="5883965"/>
            <a:ext cx="5155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MẶT TRỜI MỌC Ở ĐẰNG ĐÔNG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631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1809286"/>
            <a:ext cx="7951304" cy="467172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08254" y="659722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TƯƠNG ĐỐI CỦA CHUYỂN ĐỘNG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68043" y="1195467"/>
            <a:ext cx="477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4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4" name="Group 66"/>
          <p:cNvGrpSpPr>
            <a:grpSpLocks/>
          </p:cNvGrpSpPr>
          <p:nvPr/>
        </p:nvGrpSpPr>
        <p:grpSpPr bwMode="auto">
          <a:xfrm>
            <a:off x="2590800" y="990600"/>
            <a:ext cx="2743200" cy="2819400"/>
            <a:chOff x="672" y="624"/>
            <a:chExt cx="1728" cy="1776"/>
          </a:xfrm>
        </p:grpSpPr>
        <p:pic>
          <p:nvPicPr>
            <p:cNvPr id="7187" name="Picture 39" descr="184638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07" y="1728"/>
              <a:ext cx="241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8" name="Group 40"/>
            <p:cNvGrpSpPr>
              <a:grpSpLocks/>
            </p:cNvGrpSpPr>
            <p:nvPr/>
          </p:nvGrpSpPr>
          <p:grpSpPr bwMode="auto">
            <a:xfrm>
              <a:off x="672" y="624"/>
              <a:ext cx="1728" cy="1776"/>
              <a:chOff x="1464" y="288"/>
              <a:chExt cx="1728" cy="1776"/>
            </a:xfrm>
          </p:grpSpPr>
          <p:sp>
            <p:nvSpPr>
              <p:cNvPr id="7189" name="AutoShape 41"/>
              <p:cNvSpPr>
                <a:spLocks noChangeArrowheads="1"/>
              </p:cNvSpPr>
              <p:nvPr/>
            </p:nvSpPr>
            <p:spPr bwMode="auto">
              <a:xfrm rot="-5638901">
                <a:off x="2124" y="996"/>
                <a:ext cx="408" cy="1728"/>
              </a:xfrm>
              <a:prstGeom prst="moon">
                <a:avLst>
                  <a:gd name="adj" fmla="val 8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0" name="Line 42"/>
              <p:cNvSpPr>
                <a:spLocks noChangeShapeType="1"/>
              </p:cNvSpPr>
              <p:nvPr/>
            </p:nvSpPr>
            <p:spPr bwMode="auto">
              <a:xfrm>
                <a:off x="2264" y="1584"/>
                <a:ext cx="4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Arc 43"/>
              <p:cNvSpPr>
                <a:spLocks/>
              </p:cNvSpPr>
              <p:nvPr/>
            </p:nvSpPr>
            <p:spPr bwMode="auto">
              <a:xfrm flipV="1">
                <a:off x="2120" y="1544"/>
                <a:ext cx="142" cy="192"/>
              </a:xfrm>
              <a:custGeom>
                <a:avLst/>
                <a:gdLst>
                  <a:gd name="T0" fmla="*/ 0 w 21230"/>
                  <a:gd name="T1" fmla="*/ 0 h 21600"/>
                  <a:gd name="T2" fmla="*/ 1 w 21230"/>
                  <a:gd name="T3" fmla="*/ 1 h 21600"/>
                  <a:gd name="T4" fmla="*/ 0 w 21230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230" h="21600" fill="none" extrusionOk="0">
                    <a:moveTo>
                      <a:pt x="0" y="0"/>
                    </a:moveTo>
                    <a:cubicBezTo>
                      <a:pt x="10394" y="0"/>
                      <a:pt x="19314" y="7402"/>
                      <a:pt x="21229" y="17619"/>
                    </a:cubicBezTo>
                  </a:path>
                  <a:path w="21230" h="21600" stroke="0" extrusionOk="0">
                    <a:moveTo>
                      <a:pt x="0" y="0"/>
                    </a:moveTo>
                    <a:cubicBezTo>
                      <a:pt x="10394" y="0"/>
                      <a:pt x="19314" y="7402"/>
                      <a:pt x="21229" y="17619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Line 44"/>
              <p:cNvSpPr>
                <a:spLocks noChangeShapeType="1"/>
              </p:cNvSpPr>
              <p:nvPr/>
            </p:nvSpPr>
            <p:spPr bwMode="auto">
              <a:xfrm>
                <a:off x="2688" y="158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Line 45"/>
              <p:cNvSpPr>
                <a:spLocks noChangeShapeType="1"/>
              </p:cNvSpPr>
              <p:nvPr/>
            </p:nvSpPr>
            <p:spPr bwMode="auto">
              <a:xfrm flipV="1">
                <a:off x="2696" y="1584"/>
                <a:ext cx="47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AutoShape 46"/>
              <p:cNvSpPr>
                <a:spLocks noChangeArrowheads="1"/>
              </p:cNvSpPr>
              <p:nvPr/>
            </p:nvSpPr>
            <p:spPr bwMode="auto">
              <a:xfrm>
                <a:off x="2264" y="1632"/>
                <a:ext cx="144" cy="56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5" name="AutoShape 47"/>
              <p:cNvSpPr>
                <a:spLocks noChangeArrowheads="1"/>
              </p:cNvSpPr>
              <p:nvPr/>
            </p:nvSpPr>
            <p:spPr bwMode="auto">
              <a:xfrm flipV="1">
                <a:off x="2448" y="1632"/>
                <a:ext cx="144" cy="48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6" name="AutoShape 48"/>
              <p:cNvSpPr>
                <a:spLocks noChangeArrowheads="1"/>
              </p:cNvSpPr>
              <p:nvPr/>
            </p:nvSpPr>
            <p:spPr bwMode="auto">
              <a:xfrm flipH="1">
                <a:off x="2016" y="288"/>
                <a:ext cx="432" cy="1248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7" name="AutoShape 49"/>
              <p:cNvSpPr>
                <a:spLocks noChangeArrowheads="1"/>
              </p:cNvSpPr>
              <p:nvPr/>
            </p:nvSpPr>
            <p:spPr bwMode="auto">
              <a:xfrm rot="8977911" flipV="1">
                <a:off x="2769" y="312"/>
                <a:ext cx="162" cy="1343"/>
              </a:xfrm>
              <a:prstGeom prst="moon">
                <a:avLst>
                  <a:gd name="adj" fmla="val 8510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8" name="AutoShape 50"/>
              <p:cNvSpPr>
                <a:spLocks noChangeArrowheads="1"/>
              </p:cNvSpPr>
              <p:nvPr/>
            </p:nvSpPr>
            <p:spPr bwMode="auto">
              <a:xfrm rot="731617">
                <a:off x="2686" y="975"/>
                <a:ext cx="496" cy="568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pic>
        <p:nvPicPr>
          <p:cNvPr id="7172" name="Picture 51" descr="Dong nuoc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6"/>
            <a:ext cx="1219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ingle Corner Rectangle 1"/>
          <p:cNvSpPr/>
          <p:nvPr/>
        </p:nvSpPr>
        <p:spPr>
          <a:xfrm>
            <a:off x="0" y="5867401"/>
            <a:ext cx="12325082" cy="990599"/>
          </a:xfrm>
          <a:prstGeom prst="round1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400" y="4301625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75 0.0055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04" y="1770248"/>
            <a:ext cx="8319013" cy="3818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737" y="5703544"/>
            <a:ext cx="1019587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8254" y="659722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TƯƠNG ĐỐI CỦA CHUYỂN ĐỘNG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68043" y="1195467"/>
            <a:ext cx="477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914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4" name="Group 66"/>
          <p:cNvGrpSpPr>
            <a:grpSpLocks/>
          </p:cNvGrpSpPr>
          <p:nvPr/>
        </p:nvGrpSpPr>
        <p:grpSpPr bwMode="auto">
          <a:xfrm>
            <a:off x="2590800" y="990600"/>
            <a:ext cx="2743200" cy="2819400"/>
            <a:chOff x="672" y="624"/>
            <a:chExt cx="1728" cy="1776"/>
          </a:xfrm>
        </p:grpSpPr>
        <p:pic>
          <p:nvPicPr>
            <p:cNvPr id="7187" name="Picture 39" descr="184638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07" y="1728"/>
              <a:ext cx="241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8" name="Group 40"/>
            <p:cNvGrpSpPr>
              <a:grpSpLocks/>
            </p:cNvGrpSpPr>
            <p:nvPr/>
          </p:nvGrpSpPr>
          <p:grpSpPr bwMode="auto">
            <a:xfrm>
              <a:off x="672" y="624"/>
              <a:ext cx="1728" cy="1776"/>
              <a:chOff x="1464" y="288"/>
              <a:chExt cx="1728" cy="1776"/>
            </a:xfrm>
          </p:grpSpPr>
          <p:sp>
            <p:nvSpPr>
              <p:cNvPr id="7189" name="AutoShape 41"/>
              <p:cNvSpPr>
                <a:spLocks noChangeArrowheads="1"/>
              </p:cNvSpPr>
              <p:nvPr/>
            </p:nvSpPr>
            <p:spPr bwMode="auto">
              <a:xfrm rot="-5638901">
                <a:off x="2124" y="996"/>
                <a:ext cx="408" cy="1728"/>
              </a:xfrm>
              <a:prstGeom prst="moon">
                <a:avLst>
                  <a:gd name="adj" fmla="val 8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0" name="Line 42"/>
              <p:cNvSpPr>
                <a:spLocks noChangeShapeType="1"/>
              </p:cNvSpPr>
              <p:nvPr/>
            </p:nvSpPr>
            <p:spPr bwMode="auto">
              <a:xfrm>
                <a:off x="2264" y="1584"/>
                <a:ext cx="4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Arc 43"/>
              <p:cNvSpPr>
                <a:spLocks/>
              </p:cNvSpPr>
              <p:nvPr/>
            </p:nvSpPr>
            <p:spPr bwMode="auto">
              <a:xfrm flipV="1">
                <a:off x="2120" y="1544"/>
                <a:ext cx="142" cy="192"/>
              </a:xfrm>
              <a:custGeom>
                <a:avLst/>
                <a:gdLst>
                  <a:gd name="T0" fmla="*/ 0 w 21230"/>
                  <a:gd name="T1" fmla="*/ 0 h 21600"/>
                  <a:gd name="T2" fmla="*/ 1 w 21230"/>
                  <a:gd name="T3" fmla="*/ 1 h 21600"/>
                  <a:gd name="T4" fmla="*/ 0 w 21230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230" h="21600" fill="none" extrusionOk="0">
                    <a:moveTo>
                      <a:pt x="0" y="0"/>
                    </a:moveTo>
                    <a:cubicBezTo>
                      <a:pt x="10394" y="0"/>
                      <a:pt x="19314" y="7402"/>
                      <a:pt x="21229" y="17619"/>
                    </a:cubicBezTo>
                  </a:path>
                  <a:path w="21230" h="21600" stroke="0" extrusionOk="0">
                    <a:moveTo>
                      <a:pt x="0" y="0"/>
                    </a:moveTo>
                    <a:cubicBezTo>
                      <a:pt x="10394" y="0"/>
                      <a:pt x="19314" y="7402"/>
                      <a:pt x="21229" y="17619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Line 44"/>
              <p:cNvSpPr>
                <a:spLocks noChangeShapeType="1"/>
              </p:cNvSpPr>
              <p:nvPr/>
            </p:nvSpPr>
            <p:spPr bwMode="auto">
              <a:xfrm>
                <a:off x="2688" y="158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Line 45"/>
              <p:cNvSpPr>
                <a:spLocks noChangeShapeType="1"/>
              </p:cNvSpPr>
              <p:nvPr/>
            </p:nvSpPr>
            <p:spPr bwMode="auto">
              <a:xfrm flipV="1">
                <a:off x="2696" y="1584"/>
                <a:ext cx="47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AutoShape 46"/>
              <p:cNvSpPr>
                <a:spLocks noChangeArrowheads="1"/>
              </p:cNvSpPr>
              <p:nvPr/>
            </p:nvSpPr>
            <p:spPr bwMode="auto">
              <a:xfrm>
                <a:off x="2264" y="1632"/>
                <a:ext cx="144" cy="56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5" name="AutoShape 47"/>
              <p:cNvSpPr>
                <a:spLocks noChangeArrowheads="1"/>
              </p:cNvSpPr>
              <p:nvPr/>
            </p:nvSpPr>
            <p:spPr bwMode="auto">
              <a:xfrm flipV="1">
                <a:off x="2448" y="1632"/>
                <a:ext cx="144" cy="48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6" name="AutoShape 48"/>
              <p:cNvSpPr>
                <a:spLocks noChangeArrowheads="1"/>
              </p:cNvSpPr>
              <p:nvPr/>
            </p:nvSpPr>
            <p:spPr bwMode="auto">
              <a:xfrm flipH="1">
                <a:off x="2016" y="288"/>
                <a:ext cx="432" cy="1248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7" name="AutoShape 49"/>
              <p:cNvSpPr>
                <a:spLocks noChangeArrowheads="1"/>
              </p:cNvSpPr>
              <p:nvPr/>
            </p:nvSpPr>
            <p:spPr bwMode="auto">
              <a:xfrm rot="8977911" flipV="1">
                <a:off x="2769" y="312"/>
                <a:ext cx="162" cy="1343"/>
              </a:xfrm>
              <a:prstGeom prst="moon">
                <a:avLst>
                  <a:gd name="adj" fmla="val 8510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8" name="AutoShape 50"/>
              <p:cNvSpPr>
                <a:spLocks noChangeArrowheads="1"/>
              </p:cNvSpPr>
              <p:nvPr/>
            </p:nvSpPr>
            <p:spPr bwMode="auto">
              <a:xfrm rot="731617">
                <a:off x="2686" y="975"/>
                <a:ext cx="496" cy="568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pic>
        <p:nvPicPr>
          <p:cNvPr id="7172" name="Picture 51" descr="Dong nuoc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6"/>
            <a:ext cx="1219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00" name="Group 52"/>
          <p:cNvGrpSpPr>
            <a:grpSpLocks/>
          </p:cNvGrpSpPr>
          <p:nvPr/>
        </p:nvGrpSpPr>
        <p:grpSpPr bwMode="auto">
          <a:xfrm>
            <a:off x="1447800" y="2605088"/>
            <a:ext cx="2590800" cy="3109912"/>
            <a:chOff x="432" y="528"/>
            <a:chExt cx="1632" cy="1959"/>
          </a:xfrm>
        </p:grpSpPr>
        <p:sp>
          <p:nvSpPr>
            <p:cNvPr id="7181" name="AutoShape 53"/>
            <p:cNvSpPr>
              <a:spLocks noChangeArrowheads="1"/>
            </p:cNvSpPr>
            <p:nvPr/>
          </p:nvSpPr>
          <p:spPr bwMode="auto">
            <a:xfrm rot="5400000">
              <a:off x="697" y="1944"/>
              <a:ext cx="192" cy="527"/>
            </a:xfrm>
            <a:prstGeom prst="can">
              <a:avLst>
                <a:gd name="adj" fmla="val 686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2" name="Line 54"/>
            <p:cNvSpPr>
              <a:spLocks noChangeShapeType="1"/>
            </p:cNvSpPr>
            <p:nvPr/>
          </p:nvSpPr>
          <p:spPr bwMode="auto">
            <a:xfrm flipV="1">
              <a:off x="672" y="624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55"/>
            <p:cNvSpPr>
              <a:spLocks noChangeShapeType="1"/>
            </p:cNvSpPr>
            <p:nvPr/>
          </p:nvSpPr>
          <p:spPr bwMode="auto">
            <a:xfrm>
              <a:off x="672" y="2208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56"/>
            <p:cNvSpPr txBox="1">
              <a:spLocks noChangeArrowheads="1"/>
            </p:cNvSpPr>
            <p:nvPr/>
          </p:nvSpPr>
          <p:spPr bwMode="auto">
            <a:xfrm>
              <a:off x="1728" y="225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X’</a:t>
              </a:r>
            </a:p>
          </p:txBody>
        </p:sp>
        <p:sp>
          <p:nvSpPr>
            <p:cNvPr id="7185" name="Text Box 57"/>
            <p:cNvSpPr txBox="1">
              <a:spLocks noChangeArrowheads="1"/>
            </p:cNvSpPr>
            <p:nvPr/>
          </p:nvSpPr>
          <p:spPr bwMode="auto">
            <a:xfrm>
              <a:off x="528" y="225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0</a:t>
              </a:r>
            </a:p>
          </p:txBody>
        </p:sp>
        <p:sp>
          <p:nvSpPr>
            <p:cNvPr id="7186" name="Text Box 58"/>
            <p:cNvSpPr txBox="1">
              <a:spLocks noChangeArrowheads="1"/>
            </p:cNvSpPr>
            <p:nvPr/>
          </p:nvSpPr>
          <p:spPr bwMode="auto">
            <a:xfrm>
              <a:off x="432" y="52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Y’</a:t>
              </a:r>
            </a:p>
          </p:txBody>
        </p:sp>
      </p:grpSp>
      <p:grpSp>
        <p:nvGrpSpPr>
          <p:cNvPr id="2107" name="Group 59"/>
          <p:cNvGrpSpPr>
            <a:grpSpLocks/>
          </p:cNvGrpSpPr>
          <p:nvPr/>
        </p:nvGrpSpPr>
        <p:grpSpPr bwMode="auto">
          <a:xfrm>
            <a:off x="1447800" y="3748088"/>
            <a:ext cx="2590800" cy="3109912"/>
            <a:chOff x="432" y="528"/>
            <a:chExt cx="1632" cy="1959"/>
          </a:xfrm>
        </p:grpSpPr>
        <p:sp>
          <p:nvSpPr>
            <p:cNvPr id="7175" name="AutoShape 60"/>
            <p:cNvSpPr>
              <a:spLocks noChangeArrowheads="1"/>
            </p:cNvSpPr>
            <p:nvPr/>
          </p:nvSpPr>
          <p:spPr bwMode="auto">
            <a:xfrm rot="5400000">
              <a:off x="697" y="1944"/>
              <a:ext cx="192" cy="527"/>
            </a:xfrm>
            <a:prstGeom prst="can">
              <a:avLst>
                <a:gd name="adj" fmla="val 686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6" name="Line 61"/>
            <p:cNvSpPr>
              <a:spLocks noChangeShapeType="1"/>
            </p:cNvSpPr>
            <p:nvPr/>
          </p:nvSpPr>
          <p:spPr bwMode="auto">
            <a:xfrm flipV="1">
              <a:off x="672" y="624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62"/>
            <p:cNvSpPr>
              <a:spLocks noChangeShapeType="1"/>
            </p:cNvSpPr>
            <p:nvPr/>
          </p:nvSpPr>
          <p:spPr bwMode="auto">
            <a:xfrm>
              <a:off x="672" y="2208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Text Box 63"/>
            <p:cNvSpPr txBox="1">
              <a:spLocks noChangeArrowheads="1"/>
            </p:cNvSpPr>
            <p:nvPr/>
          </p:nvSpPr>
          <p:spPr bwMode="auto">
            <a:xfrm>
              <a:off x="1728" y="225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x</a:t>
              </a:r>
            </a:p>
          </p:txBody>
        </p:sp>
        <p:sp>
          <p:nvSpPr>
            <p:cNvPr id="7179" name="Text Box 64"/>
            <p:cNvSpPr txBox="1">
              <a:spLocks noChangeArrowheads="1"/>
            </p:cNvSpPr>
            <p:nvPr/>
          </p:nvSpPr>
          <p:spPr bwMode="auto">
            <a:xfrm>
              <a:off x="528" y="225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0</a:t>
              </a:r>
            </a:p>
          </p:txBody>
        </p:sp>
        <p:sp>
          <p:nvSpPr>
            <p:cNvPr id="7180" name="Text Box 65"/>
            <p:cNvSpPr txBox="1">
              <a:spLocks noChangeArrowheads="1"/>
            </p:cNvSpPr>
            <p:nvPr/>
          </p:nvSpPr>
          <p:spPr bwMode="auto">
            <a:xfrm>
              <a:off x="432" y="52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y</a:t>
              </a:r>
            </a:p>
          </p:txBody>
        </p:sp>
      </p:grp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3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75 0.0055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68334 -0.00648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662" y="693671"/>
            <a:ext cx="8981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0662" y="1312710"/>
            <a:ext cx="86741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79" y="5406882"/>
            <a:ext cx="1151614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279" y="6107275"/>
            <a:ext cx="1151614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89" y="1855064"/>
            <a:ext cx="5610431" cy="3424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" y="1831904"/>
            <a:ext cx="5237747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8068" y="682838"/>
            <a:ext cx="8981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8068" y="1320204"/>
            <a:ext cx="4725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16999"/>
            <a:ext cx="67697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714075" y="4067299"/>
            <a:ext cx="9543448" cy="2534027"/>
            <a:chOff x="5791200" y="3886200"/>
            <a:chExt cx="2895600" cy="253402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5791200" y="3886200"/>
              <a:ext cx="2895600" cy="2534027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u="sng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2800" b="1" u="sng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eaLnBrk="1" hangingPunct="1"/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2800" b="1" baseline="-25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/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/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2800" b="1" baseline="-25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en-US" sz="28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sz="28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2800" b="1" baseline="-25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28" descr="Light horizontal"/>
            <p:cNvSpPr>
              <a:spLocks noChangeShapeType="1"/>
            </p:cNvSpPr>
            <p:nvPr/>
          </p:nvSpPr>
          <p:spPr bwMode="auto">
            <a:xfrm>
              <a:off x="5810070" y="5960541"/>
              <a:ext cx="104028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800" b="1">
                <a:solidFill>
                  <a:srgbClr val="002060"/>
                </a:solidFill>
              </a:endParaRPr>
            </a:p>
          </p:txBody>
        </p:sp>
        <p:sp>
          <p:nvSpPr>
            <p:cNvPr id="13" name="Line 28" descr="Light horizontal"/>
            <p:cNvSpPr>
              <a:spLocks noChangeShapeType="1"/>
            </p:cNvSpPr>
            <p:nvPr/>
          </p:nvSpPr>
          <p:spPr bwMode="auto">
            <a:xfrm>
              <a:off x="5810070" y="4396854"/>
              <a:ext cx="87018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800" b="1">
                <a:solidFill>
                  <a:srgbClr val="002060"/>
                </a:solidFill>
              </a:endParaRPr>
            </a:p>
          </p:txBody>
        </p:sp>
        <p:sp>
          <p:nvSpPr>
            <p:cNvPr id="14" name="Line 28" descr="Light horizontal"/>
            <p:cNvSpPr>
              <a:spLocks noChangeShapeType="1"/>
            </p:cNvSpPr>
            <p:nvPr/>
          </p:nvSpPr>
          <p:spPr bwMode="auto">
            <a:xfrm>
              <a:off x="5810070" y="5249599"/>
              <a:ext cx="82765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800" b="1">
                <a:solidFill>
                  <a:srgbClr val="002060"/>
                </a:solidFill>
              </a:endParaRPr>
            </a:p>
          </p:txBody>
        </p:sp>
      </p:grp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8" y="682838"/>
            <a:ext cx="5181600" cy="30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 txBox="1">
            <a:spLocks noChangeArrowheads="1"/>
          </p:cNvSpPr>
          <p:nvPr/>
        </p:nvSpPr>
        <p:spPr>
          <a:xfrm>
            <a:off x="0" y="1924068"/>
            <a:ext cx="12192000" cy="19000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b="1" dirty="0" err="1" smtClean="0">
                <a:latin typeface="Times New Roman" panose="02020603050405020304" pitchFamily="18" charset="0"/>
              </a:rPr>
              <a:t>Vận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tuyệt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đối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với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hệ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quy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chiếu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b="1" dirty="0" err="1" smtClean="0">
                <a:latin typeface="Times New Roman" panose="02020603050405020304" pitchFamily="18" charset="0"/>
              </a:rPr>
              <a:t>Vận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đối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với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hệ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quy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chiếu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b="1" dirty="0" err="1" smtClean="0">
                <a:latin typeface="Times New Roman" panose="02020603050405020304" pitchFamily="18" charset="0"/>
              </a:rPr>
              <a:t>Vận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hệ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quy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chiếu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đối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với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hệ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quy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chiếu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8068" y="682838"/>
            <a:ext cx="8981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8068" y="1320204"/>
            <a:ext cx="4725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69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8068" y="570544"/>
            <a:ext cx="8981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8068" y="1084963"/>
            <a:ext cx="42723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84" y="2106560"/>
            <a:ext cx="5390147" cy="3960143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8068" y="1583340"/>
            <a:ext cx="81232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425163"/>
              </p:ext>
            </p:extLst>
          </p:nvPr>
        </p:nvGraphicFramePr>
        <p:xfrm>
          <a:off x="1263123" y="4291296"/>
          <a:ext cx="2838856" cy="63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4" imgW="927000" imgH="266400" progId="Equation.DSMT4">
                  <p:embed/>
                </p:oleObj>
              </mc:Choice>
              <mc:Fallback>
                <p:oleObj name="Equation" r:id="rId4" imgW="9270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123" y="4291296"/>
                        <a:ext cx="2838856" cy="6351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54638" y="5208705"/>
            <a:ext cx="1871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487207"/>
              </p:ext>
            </p:extLst>
          </p:nvPr>
        </p:nvGraphicFramePr>
        <p:xfrm>
          <a:off x="1972802" y="5046915"/>
          <a:ext cx="2405063" cy="67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6" imgW="1104840" imgH="291960" progId="Equation.DSMT4">
                  <p:embed/>
                </p:oleObj>
              </mc:Choice>
              <mc:Fallback>
                <p:oleObj name="Equation" r:id="rId6" imgW="11048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802" y="5046915"/>
                        <a:ext cx="2405063" cy="6741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6894012" y="6136856"/>
            <a:ext cx="52979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07622" y="3370430"/>
            <a:ext cx="70027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91853" y="3368842"/>
            <a:ext cx="1804737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07622" y="3597442"/>
            <a:ext cx="248896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328354" y="2723900"/>
                <a:ext cx="7846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354" y="2723900"/>
                <a:ext cx="784638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07622" y="2746988"/>
                <a:ext cx="8154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22" y="2746988"/>
                <a:ext cx="815416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469277" y="3714366"/>
                <a:ext cx="7528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77" y="3714366"/>
                <a:ext cx="752898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222072"/>
              </p:ext>
            </p:extLst>
          </p:nvPr>
        </p:nvGraphicFramePr>
        <p:xfrm>
          <a:off x="1988014" y="5828088"/>
          <a:ext cx="2570162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11" imgW="1180800" imgH="304560" progId="Equation.DSMT4">
                  <p:embed/>
                </p:oleObj>
              </mc:Choice>
              <mc:Fallback>
                <p:oleObj name="Equation" r:id="rId11" imgW="1180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8014" y="5828088"/>
                        <a:ext cx="2570162" cy="617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978232" y="5960396"/>
            <a:ext cx="942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Hay: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178914" y="3008598"/>
            <a:ext cx="902369" cy="523220"/>
            <a:chOff x="738965" y="2104888"/>
            <a:chExt cx="902369" cy="52322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38965" y="2560788"/>
              <a:ext cx="902369" cy="802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190149" y="2104888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8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5" grpId="0"/>
      <p:bldP spid="16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78068" y="570544"/>
            <a:ext cx="8981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78068" y="1084963"/>
            <a:ext cx="42723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78068" y="1583340"/>
            <a:ext cx="121243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496458"/>
              </p:ext>
            </p:extLst>
          </p:nvPr>
        </p:nvGraphicFramePr>
        <p:xfrm>
          <a:off x="1698524" y="3791354"/>
          <a:ext cx="2838856" cy="63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4" imgW="927000" imgH="266400" progId="Equation.DSMT4">
                  <p:embed/>
                </p:oleObj>
              </mc:Choice>
              <mc:Fallback>
                <p:oleObj name="Equation" r:id="rId4" imgW="9270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524" y="3791354"/>
                        <a:ext cx="2838856" cy="6351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414153" y="4739429"/>
            <a:ext cx="1871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315873"/>
              </p:ext>
            </p:extLst>
          </p:nvPr>
        </p:nvGraphicFramePr>
        <p:xfrm>
          <a:off x="2132317" y="4577639"/>
          <a:ext cx="2405063" cy="67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6" imgW="1104840" imgH="291960" progId="Equation.DSMT4">
                  <p:embed/>
                </p:oleObj>
              </mc:Choice>
              <mc:Fallback>
                <p:oleObj name="Equation" r:id="rId6" imgW="11048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317" y="4577639"/>
                        <a:ext cx="2405063" cy="6741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7234987" y="6136856"/>
            <a:ext cx="5126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545349" y="2223448"/>
                <a:ext cx="7846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349" y="2223448"/>
                <a:ext cx="784638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724609" y="3097911"/>
                <a:ext cx="8154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609" y="3097911"/>
                <a:ext cx="815416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018347" y="3121697"/>
                <a:ext cx="7528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347" y="3121697"/>
                <a:ext cx="752898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002319"/>
              </p:ext>
            </p:extLst>
          </p:nvPr>
        </p:nvGraphicFramePr>
        <p:xfrm>
          <a:off x="2132317" y="5446041"/>
          <a:ext cx="2570162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1" imgW="1180800" imgH="304560" progId="Equation.DSMT4">
                  <p:embed/>
                </p:oleObj>
              </mc:Choice>
              <mc:Fallback>
                <p:oleObj name="Equation" r:id="rId11" imgW="1180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317" y="5446041"/>
                        <a:ext cx="2570162" cy="617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122535" y="5578349"/>
            <a:ext cx="942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Hay: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596353" y="2818436"/>
            <a:ext cx="4483169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596353" y="3102319"/>
            <a:ext cx="108619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66509" y="3097911"/>
            <a:ext cx="3429000" cy="1588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49" y="2596136"/>
            <a:ext cx="4871574" cy="350348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1614" y="2324082"/>
            <a:ext cx="761509" cy="523220"/>
            <a:chOff x="501614" y="2324082"/>
            <a:chExt cx="761509" cy="523220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501614" y="2818436"/>
              <a:ext cx="76150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523736" y="2324082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83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5" grpId="0"/>
      <p:bldP spid="36" grpId="0"/>
      <p:bldP spid="37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8068" y="570544"/>
            <a:ext cx="65275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78068" y="1084963"/>
            <a:ext cx="21675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0" y="1746388"/>
            <a:ext cx="12013932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6,5km/h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1,5km/h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650344" y="3319464"/>
            <a:ext cx="1673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607896" y="4975390"/>
                <a:ext cx="7846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896" y="4975390"/>
                <a:ext cx="784638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60053" y="5968869"/>
                <a:ext cx="8154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53" y="5968869"/>
                <a:ext cx="815416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735254" y="5970422"/>
                <a:ext cx="7528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254" y="5970422"/>
                <a:ext cx="75289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>
            <a:off x="458834" y="5602934"/>
            <a:ext cx="2883703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58834" y="5886817"/>
            <a:ext cx="108619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528990" y="5882409"/>
            <a:ext cx="1813547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487007" y="4713780"/>
            <a:ext cx="761509" cy="523220"/>
            <a:chOff x="501614" y="2324082"/>
            <a:chExt cx="761509" cy="523220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01614" y="2818436"/>
              <a:ext cx="76150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23736" y="2324082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843051"/>
              </p:ext>
            </p:extLst>
          </p:nvPr>
        </p:nvGraphicFramePr>
        <p:xfrm>
          <a:off x="367089" y="3410857"/>
          <a:ext cx="1927153" cy="1018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6" imgW="1041120" imgH="520560" progId="Equation.DSMT4">
                  <p:embed/>
                </p:oleObj>
              </mc:Choice>
              <mc:Fallback>
                <p:oleObj name="Equation" r:id="rId6" imgW="104112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89" y="3410857"/>
                        <a:ext cx="1927153" cy="10189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208508"/>
              </p:ext>
            </p:extLst>
          </p:nvPr>
        </p:nvGraphicFramePr>
        <p:xfrm>
          <a:off x="5328492" y="5404809"/>
          <a:ext cx="5059362" cy="56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8" imgW="2323800" imgH="266400" progId="Equation.DSMT4">
                  <p:embed/>
                </p:oleObj>
              </mc:Choice>
              <mc:Fallback>
                <p:oleObj name="Equation" r:id="rId8" imgW="23238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492" y="5404809"/>
                        <a:ext cx="5059362" cy="564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229021" y="4030765"/>
            <a:ext cx="3129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29021" y="4769429"/>
            <a:ext cx="772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7358404" y="4030765"/>
                <a:ext cx="26850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404" y="4030765"/>
                <a:ext cx="2685094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60708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6" grpId="0"/>
      <p:bldP spid="27" grpId="0"/>
      <p:bldP spid="29" grpId="0"/>
      <p:bldP spid="30" grpId="0"/>
      <p:bldP spid="9" grpId="0"/>
      <p:bldP spid="11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69" y="609599"/>
            <a:ext cx="8044069" cy="4994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7386" y="5883965"/>
            <a:ext cx="5996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MẶT TRỜI LẶN Ở ĐẰNG TÂY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236218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816" y="1608183"/>
            <a:ext cx="1201393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20km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2km/h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068" y="570544"/>
            <a:ext cx="65275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THỨC CỘNG VẬN TỐC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8068" y="1084963"/>
            <a:ext cx="21675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087458"/>
              </p:ext>
            </p:extLst>
          </p:nvPr>
        </p:nvGraphicFramePr>
        <p:xfrm>
          <a:off x="178068" y="3076709"/>
          <a:ext cx="1833563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3" imgW="990360" imgH="520560" progId="Equation.DSMT4">
                  <p:embed/>
                </p:oleObj>
              </mc:Choice>
              <mc:Fallback>
                <p:oleObj name="Equation" r:id="rId3" imgW="99036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68" y="3076709"/>
                        <a:ext cx="1833563" cy="1017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619312" y="4079253"/>
                <a:ext cx="7846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312" y="4079253"/>
                <a:ext cx="78463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44700" y="5005511"/>
                <a:ext cx="8154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700" y="5005511"/>
                <a:ext cx="815416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94849" y="5013557"/>
                <a:ext cx="7528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49" y="5013557"/>
                <a:ext cx="752898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526010" y="4975390"/>
            <a:ext cx="2223661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1698" y="4683659"/>
            <a:ext cx="321611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43200" y="4975390"/>
            <a:ext cx="994611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175724" y="3817643"/>
            <a:ext cx="562087" cy="523220"/>
            <a:chOff x="496165" y="2324082"/>
            <a:chExt cx="562087" cy="523220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96165" y="2847302"/>
              <a:ext cx="56208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23736" y="2324082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705600" y="2928356"/>
            <a:ext cx="1673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131811"/>
              </p:ext>
            </p:extLst>
          </p:nvPr>
        </p:nvGraphicFramePr>
        <p:xfrm>
          <a:off x="4966861" y="4749803"/>
          <a:ext cx="5527675" cy="1121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8" imgW="2539800" imgH="520560" progId="Equation.DSMT4">
                  <p:embed/>
                </p:oleObj>
              </mc:Choice>
              <mc:Fallback>
                <p:oleObj name="Equation" r:id="rId8" imgW="253980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6861" y="4749803"/>
                        <a:ext cx="5527675" cy="1121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4573377" y="3571076"/>
            <a:ext cx="3129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61809" y="4160439"/>
            <a:ext cx="772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702760" y="3571076"/>
                <a:ext cx="26850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760" y="3571076"/>
                <a:ext cx="2685094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7222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23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46707"/>
            <a:ext cx="1184409" cy="950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825" y="1296666"/>
            <a:ext cx="1055237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TÍNH TƯƠNG ĐỐI CỦA CHUYỂN ĐỘNG.</a:t>
            </a:r>
          </a:p>
          <a:p>
            <a:pPr algn="ctr"/>
            <a:r>
              <a:rPr lang="en-US" sz="5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 THỨC CỘNG VẬN TỐC.</a:t>
            </a:r>
            <a:endParaRPr lang="en-US" sz="5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1" name="圆角矩形 2"/>
          <p:cNvSpPr/>
          <p:nvPr/>
        </p:nvSpPr>
        <p:spPr>
          <a:xfrm>
            <a:off x="3099138" y="440223"/>
            <a:ext cx="6087751" cy="588750"/>
          </a:xfrm>
          <a:prstGeom prst="roundRect">
            <a:avLst>
              <a:gd name="adj" fmla="val 42270"/>
            </a:avLst>
          </a:prstGeom>
          <a:solidFill>
            <a:srgbClr val="D9D9D9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endParaRPr lang="zh-CN" altLang="en-US" sz="2383" dirty="0">
              <a:solidFill>
                <a:prstClr val="white"/>
              </a:solidFill>
            </a:endParaRPr>
          </a:p>
        </p:txBody>
      </p:sp>
      <p:grpSp>
        <p:nvGrpSpPr>
          <p:cNvPr id="22" name="组合 4"/>
          <p:cNvGrpSpPr/>
          <p:nvPr/>
        </p:nvGrpSpPr>
        <p:grpSpPr>
          <a:xfrm>
            <a:off x="3099138" y="396956"/>
            <a:ext cx="849322" cy="63201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5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  <p:sp>
          <p:nvSpPr>
            <p:cNvPr id="24" name="圆角矩形 6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13991" y="389205"/>
            <a:ext cx="485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accent2">
                    <a:lumMod val="50000"/>
                  </a:schemeClr>
                </a:solidFill>
              </a:rPr>
              <a:t>TIẾT 14 - BÀI 6:</a:t>
            </a:r>
            <a:endParaRPr lang="en-US" sz="40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3195575"/>
            <a:ext cx="3698070" cy="32317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60" y="3195574"/>
            <a:ext cx="4129383" cy="32317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55" y="3195574"/>
            <a:ext cx="3923330" cy="32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08254" y="755974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TƯƠNG ĐỐI CỦA CHUYỂN ĐỘNG</a:t>
            </a:r>
          </a:p>
        </p:txBody>
      </p:sp>
      <p:pic>
        <p:nvPicPr>
          <p:cNvPr id="2" name="Tính tương đối của quỹ đạo chuyển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913" y="1529027"/>
            <a:ext cx="9464155" cy="4767924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2535349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97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3" y="1138989"/>
            <a:ext cx="7899690" cy="428974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5131" y="5595520"/>
            <a:ext cx="11495315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HQC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82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41" y="1480729"/>
            <a:ext cx="3446046" cy="33915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4" y="-185530"/>
            <a:ext cx="8059090" cy="5617339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5824" y="5648529"/>
            <a:ext cx="11495315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HQC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3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7" y="818148"/>
            <a:ext cx="8543499" cy="465460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75967" y="5724506"/>
            <a:ext cx="8543499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HQC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52" y="898357"/>
            <a:ext cx="8543499" cy="471638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58456" y="5760183"/>
            <a:ext cx="10527692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HQC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79285" y="665815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TƯƠNG ĐỐI CỦA CHUYỂN ĐỘNG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79285" y="1271742"/>
            <a:ext cx="4757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69" y="3254289"/>
            <a:ext cx="5049673" cy="3325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285" y="1973920"/>
            <a:ext cx="1138508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03" y="3254289"/>
            <a:ext cx="3393942" cy="3325855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54591" y="9591"/>
            <a:ext cx="1308078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TƯƠNG ĐỐI CỦA CHUYỂN ĐỘNG. CÔNG THỨC CỘNG VẬN TỐC.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985</Words>
  <Application>Microsoft Office PowerPoint</Application>
  <PresentationFormat>Widescreen</PresentationFormat>
  <Paragraphs>105</Paragraphs>
  <Slides>20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Vien</dc:creator>
  <cp:lastModifiedBy>Vien</cp:lastModifiedBy>
  <cp:revision>73</cp:revision>
  <dcterms:created xsi:type="dcterms:W3CDTF">2019-08-25T14:13:48Z</dcterms:created>
  <dcterms:modified xsi:type="dcterms:W3CDTF">2019-09-30T14:54:38Z</dcterms:modified>
</cp:coreProperties>
</file>