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2" r:id="rId2"/>
    <p:sldMasterId id="2147483684" r:id="rId3"/>
  </p:sldMasterIdLst>
  <p:notesMasterIdLst>
    <p:notesMasterId r:id="rId35"/>
  </p:notesMasterIdLst>
  <p:sldIdLst>
    <p:sldId id="281" r:id="rId4"/>
    <p:sldId id="259" r:id="rId5"/>
    <p:sldId id="273" r:id="rId6"/>
    <p:sldId id="260" r:id="rId7"/>
    <p:sldId id="264" r:id="rId8"/>
    <p:sldId id="282" r:id="rId9"/>
    <p:sldId id="271" r:id="rId10"/>
    <p:sldId id="283" r:id="rId11"/>
    <p:sldId id="289" r:id="rId12"/>
    <p:sldId id="290" r:id="rId13"/>
    <p:sldId id="291" r:id="rId14"/>
    <p:sldId id="292" r:id="rId15"/>
    <p:sldId id="293" r:id="rId16"/>
    <p:sldId id="294" r:id="rId17"/>
    <p:sldId id="299" r:id="rId18"/>
    <p:sldId id="296" r:id="rId19"/>
    <p:sldId id="288" r:id="rId20"/>
    <p:sldId id="300" r:id="rId21"/>
    <p:sldId id="301" r:id="rId22"/>
    <p:sldId id="302" r:id="rId23"/>
    <p:sldId id="303" r:id="rId24"/>
    <p:sldId id="304" r:id="rId25"/>
    <p:sldId id="297" r:id="rId26"/>
    <p:sldId id="261" r:id="rId27"/>
    <p:sldId id="268" r:id="rId28"/>
    <p:sldId id="275" r:id="rId29"/>
    <p:sldId id="298" r:id="rId30"/>
    <p:sldId id="263" r:id="rId31"/>
    <p:sldId id="270" r:id="rId32"/>
    <p:sldId id="279" r:id="rId33"/>
    <p:sldId id="280" r:id="rId34"/>
  </p:sldIdLst>
  <p:sldSz cx="12192000" cy="6858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8"/>
  </p:normalViewPr>
  <p:slideViewPr>
    <p:cSldViewPr snapToGrid="0">
      <p:cViewPr varScale="1">
        <p:scale>
          <a:sx n="76" d="100"/>
          <a:sy n="76" d="100"/>
        </p:scale>
        <p:origin x="13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4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0BF3F8-4B57-B14A-9547-40E89C90BBE7}" type="datetimeFigureOut">
              <a:rPr lang="en-VN" smtClean="0"/>
              <a:t>01/05/2024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BDB06-0D5A-4C46-A139-FD3C06119FB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33688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Mỗi củ cà rốt tương ứng với 1 câu hỏi</a:t>
            </a:r>
          </a:p>
          <a:p>
            <a:r>
              <a:rPr lang="en-VN" dirty="0"/>
              <a:t>- Click vào củ cà rốt để xuất hiện câu hỏi tương ứng</a:t>
            </a:r>
          </a:p>
          <a:p>
            <a:r>
              <a:rPr lang="en-VN" dirty="0"/>
              <a:t>- Click vào icon ngôi nhà góc duới, bên phải màn hình để chuyển sang slide sau game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BDB06-0D5A-4C46-A139-FD3C06119FBD}" type="slidenum">
              <a:rPr lang="en-VN" smtClean="0"/>
              <a:t>17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30350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- Click vào màn hình để xuất hiện câu trả lời</a:t>
            </a:r>
          </a:p>
          <a:p>
            <a:r>
              <a:rPr lang="en-VN" dirty="0"/>
              <a:t>- Click vào icon con thỏ để trở lại slide 17 (slide chọn câu hỏi)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BDB06-0D5A-4C46-A139-FD3C06119FBD}" type="slidenum">
              <a:rPr lang="en-VN" smtClean="0"/>
              <a:t>18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09112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5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1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3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3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75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652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7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35F583-0148-4553-964E-C48E0D09F0A7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CCB7BBCD-1B94-0ABF-54FA-C41F30EA8391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1/5/2024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810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13" Type="http://schemas.openxmlformats.org/officeDocument/2006/relationships/image" Target="../media/image28.png"/><Relationship Id="rId18" Type="http://schemas.openxmlformats.org/officeDocument/2006/relationships/slide" Target="slide23.xml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audio" Target="../media/media1.mp3"/><Relationship Id="rId16" Type="http://schemas.openxmlformats.org/officeDocument/2006/relationships/image" Target="../media/image31.png"/><Relationship Id="rId20" Type="http://schemas.openxmlformats.org/officeDocument/2006/relationships/image" Target="../media/image34.png"/><Relationship Id="rId1" Type="http://schemas.microsoft.com/office/2007/relationships/media" Target="../media/media1.mp3"/><Relationship Id="rId6" Type="http://schemas.openxmlformats.org/officeDocument/2006/relationships/slide" Target="slide18.xml"/><Relationship Id="rId11" Type="http://schemas.openxmlformats.org/officeDocument/2006/relationships/slide" Target="slide22.xml"/><Relationship Id="rId5" Type="http://schemas.openxmlformats.org/officeDocument/2006/relationships/image" Target="../media/image25.png"/><Relationship Id="rId15" Type="http://schemas.openxmlformats.org/officeDocument/2006/relationships/image" Target="../media/image30.png"/><Relationship Id="rId10" Type="http://schemas.openxmlformats.org/officeDocument/2006/relationships/slide" Target="slide21.xml"/><Relationship Id="rId19" Type="http://schemas.openxmlformats.org/officeDocument/2006/relationships/image" Target="../media/image33.png"/><Relationship Id="rId4" Type="http://schemas.openxmlformats.org/officeDocument/2006/relationships/notesSlide" Target="../notesSlides/notesSlide1.xml"/><Relationship Id="rId9" Type="http://schemas.openxmlformats.org/officeDocument/2006/relationships/slide" Target="slide20.xml"/><Relationship Id="rId14" Type="http://schemas.openxmlformats.org/officeDocument/2006/relationships/image" Target="../media/image29.png"/><Relationship Id="rId22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5.png"/><Relationship Id="rId7" Type="http://schemas.openxmlformats.org/officeDocument/2006/relationships/slide" Target="slide17.xml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image" Target="../media/image36.jpeg"/><Relationship Id="rId4" Type="http://schemas.openxmlformats.org/officeDocument/2006/relationships/image" Target="../media/image33.png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36.jpeg"/><Relationship Id="rId3" Type="http://schemas.openxmlformats.org/officeDocument/2006/relationships/image" Target="../media/image33.png"/><Relationship Id="rId7" Type="http://schemas.openxmlformats.org/officeDocument/2006/relationships/image" Target="../media/image40.png"/><Relationship Id="rId12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slide" Target="slide17.xml"/><Relationship Id="rId5" Type="http://schemas.openxmlformats.org/officeDocument/2006/relationships/image" Target="../media/image38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slide" Target="slide1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microsoft.com/office/2007/relationships/hdphoto" Target="../media/hdphoto1.wdp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9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hyperlink" Target="https://hoc10.vn/doc-sach/tieng-viet-4-tap-2/1/388/9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54;p1">
            <a:extLst>
              <a:ext uri="{FF2B5EF4-FFF2-40B4-BE49-F238E27FC236}">
                <a16:creationId xmlns:a16="http://schemas.microsoft.com/office/drawing/2014/main" id="{C8F29496-1A23-93BD-8B98-920D11615CB0}"/>
              </a:ext>
            </a:extLst>
          </p:cNvPr>
          <p:cNvSpPr txBox="1">
            <a:spLocks/>
          </p:cNvSpPr>
          <p:nvPr/>
        </p:nvSpPr>
        <p:spPr>
          <a:xfrm>
            <a:off x="1640958" y="2047174"/>
            <a:ext cx="8910084" cy="24842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Tuần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/>
                <a:sym typeface="Calibri"/>
              </a:rPr>
              <a:t> </a:t>
            </a:r>
            <a:r>
              <a:rPr lang="en-US" sz="5400" b="1" kern="0" dirty="0">
                <a:solidFill>
                  <a:srgbClr val="002060"/>
                </a:solidFill>
                <a:latin typeface="UTM Avo" panose="02040603050506020204" pitchFamily="18"/>
              </a:rPr>
              <a:t>20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Bài đọc 3</a:t>
            </a: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/>
                <a:cs typeface="Arial" panose="020B0604020202020204" pitchFamily="34" charset="0"/>
                <a:sym typeface="Calibri"/>
              </a:rPr>
              <a:t>: 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Những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hạt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gạo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ân</a:t>
            </a:r>
            <a:r>
              <a:rPr lang="en-US" sz="5400" b="1" i="0" u="none" strike="noStrike" dirty="0">
                <a:solidFill>
                  <a:srgbClr val="FF0000"/>
                </a:solidFill>
                <a:effectLst/>
                <a:latin typeface="UTM Avo" panose="02040603050506020204" pitchFamily="18"/>
              </a:rPr>
              <a:t> </a:t>
            </a:r>
            <a:r>
              <a:rPr lang="en-US" sz="5400" b="1" i="0" u="none" strike="noStrike" dirty="0" err="1">
                <a:solidFill>
                  <a:srgbClr val="FF0000"/>
                </a:solidFill>
                <a:effectLst/>
                <a:latin typeface="UTM Avo" panose="02040603050506020204" pitchFamily="18"/>
              </a:rPr>
              <a:t>tình</a:t>
            </a:r>
            <a:endParaRPr kumimoji="0" lang="en-US" sz="5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/>
              <a:cs typeface="Arial" panose="020B0604020202020204" pitchFamily="34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F50952-C3AA-0DA7-501F-3C8841BFFE53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CAFAE6-6A63-972C-89E4-39C8906555F1}"/>
              </a:ext>
            </a:extLst>
          </p:cNvPr>
          <p:cNvSpPr txBox="1"/>
          <p:nvPr/>
        </p:nvSpPr>
        <p:spPr>
          <a:xfrm>
            <a:off x="10551042" y="762445"/>
            <a:ext cx="16732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Tập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0599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86;p10">
            <a:extLst>
              <a:ext uri="{FF2B5EF4-FFF2-40B4-BE49-F238E27FC236}">
                <a16:creationId xmlns:a16="http://schemas.microsoft.com/office/drawing/2014/main" id="{4A8E3019-4750-959E-E465-2C9001318FB1}"/>
              </a:ext>
            </a:extLst>
          </p:cNvPr>
          <p:cNvSpPr txBox="1"/>
          <p:nvPr/>
        </p:nvSpPr>
        <p:spPr>
          <a:xfrm>
            <a:off x="457994" y="3528264"/>
            <a:ext cx="4876800" cy="227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ts val="4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Chế độ đã giết hại hàng triệu người dân Cam-pu-chia và cho quân tràn biên giới giết hại đồng bào ta. 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87;p10">
            <a:extLst>
              <a:ext uri="{FF2B5EF4-FFF2-40B4-BE49-F238E27FC236}">
                <a16:creationId xmlns:a16="http://schemas.microsoft.com/office/drawing/2014/main" id="{3BA5022B-A06B-E0E8-9DAC-C8A5CE180297}"/>
              </a:ext>
            </a:extLst>
          </p:cNvPr>
          <p:cNvSpPr/>
          <p:nvPr/>
        </p:nvSpPr>
        <p:spPr>
          <a:xfrm>
            <a:off x="794" y="2260600"/>
            <a:ext cx="53340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88;p10" descr="Ảnh tội ác man rợ của chế độ diệt chủng Pol Pot | Xã hội | Vietnam+  (VietnamPlus)">
            <a:extLst>
              <a:ext uri="{FF2B5EF4-FFF2-40B4-BE49-F238E27FC236}">
                <a16:creationId xmlns:a16="http://schemas.microsoft.com/office/drawing/2014/main" id="{19778216-A223-A027-63AF-C9EB4A08929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56560" y="2260600"/>
            <a:ext cx="5979034" cy="4013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173;p9">
            <a:extLst>
              <a:ext uri="{FF2B5EF4-FFF2-40B4-BE49-F238E27FC236}">
                <a16:creationId xmlns:a16="http://schemas.microsoft.com/office/drawing/2014/main" id="{A27BEB3B-61DC-6919-22FC-EDF0ADF12B3F}"/>
              </a:ext>
            </a:extLst>
          </p:cNvPr>
          <p:cNvSpPr txBox="1"/>
          <p:nvPr/>
        </p:nvSpPr>
        <p:spPr>
          <a:xfrm>
            <a:off x="4152900" y="1520424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426308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93;p11">
            <a:extLst>
              <a:ext uri="{FF2B5EF4-FFF2-40B4-BE49-F238E27FC236}">
                <a16:creationId xmlns:a16="http://schemas.microsoft.com/office/drawing/2014/main" id="{3171E52D-0D8E-77A3-2748-E2DB6C543661}"/>
              </a:ext>
            </a:extLst>
          </p:cNvPr>
          <p:cNvSpPr txBox="1"/>
          <p:nvPr/>
        </p:nvSpPr>
        <p:spPr>
          <a:xfrm>
            <a:off x="1194594" y="2602895"/>
            <a:ext cx="5740400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>
                <a:solidFill>
                  <a:schemeClr val="bg1"/>
                </a:solidFill>
                <a:latin typeface="UTM Avo" panose="02040603050506020204" pitchFamily="18"/>
              </a:rPr>
              <a:t>(Quang cảnh) Xác xơ, hoang vắng.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194;p11">
            <a:extLst>
              <a:ext uri="{FF2B5EF4-FFF2-40B4-BE49-F238E27FC236}">
                <a16:creationId xmlns:a16="http://schemas.microsoft.com/office/drawing/2014/main" id="{55871A7E-B3C4-37A6-21B9-07C4FA5FB5AC}"/>
              </a:ext>
            </a:extLst>
          </p:cNvPr>
          <p:cNvSpPr/>
          <p:nvPr/>
        </p:nvSpPr>
        <p:spPr>
          <a:xfrm>
            <a:off x="737394" y="1850757"/>
            <a:ext cx="2489200" cy="6657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bg1"/>
                </a:solidFill>
                <a:latin typeface="UTM Avo" panose="02040603050506020204" pitchFamily="18"/>
              </a:rPr>
              <a:t>Tiêu điều</a:t>
            </a:r>
            <a:endParaRPr sz="240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95;p11">
            <a:extLst>
              <a:ext uri="{FF2B5EF4-FFF2-40B4-BE49-F238E27FC236}">
                <a16:creationId xmlns:a16="http://schemas.microsoft.com/office/drawing/2014/main" id="{C7E04546-AEBF-7119-AD69-10322AEF0FA4}"/>
              </a:ext>
            </a:extLst>
          </p:cNvPr>
          <p:cNvSpPr txBox="1"/>
          <p:nvPr/>
        </p:nvSpPr>
        <p:spPr>
          <a:xfrm>
            <a:off x="1194593" y="4291968"/>
            <a:ext cx="120468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Bát.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5" name="Google Shape;196;p11">
            <a:extLst>
              <a:ext uri="{FF2B5EF4-FFF2-40B4-BE49-F238E27FC236}">
                <a16:creationId xmlns:a16="http://schemas.microsoft.com/office/drawing/2014/main" id="{BEA38788-589D-9C21-DD7E-03FAD1EEA134}"/>
              </a:ext>
            </a:extLst>
          </p:cNvPr>
          <p:cNvSpPr/>
          <p:nvPr/>
        </p:nvSpPr>
        <p:spPr>
          <a:xfrm>
            <a:off x="737394" y="3466505"/>
            <a:ext cx="2489200" cy="665768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Chén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97;p11">
            <a:extLst>
              <a:ext uri="{FF2B5EF4-FFF2-40B4-BE49-F238E27FC236}">
                <a16:creationId xmlns:a16="http://schemas.microsoft.com/office/drawing/2014/main" id="{D230C378-9A55-FC19-E3A7-0DEF9AFC8FC8}"/>
              </a:ext>
            </a:extLst>
          </p:cNvPr>
          <p:cNvSpPr txBox="1"/>
          <p:nvPr/>
        </p:nvSpPr>
        <p:spPr>
          <a:xfrm>
            <a:off x="1194593" y="5949258"/>
            <a:ext cx="3287486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SzPct val="120000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Vắng vẻ, buồn bã.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98;p11">
            <a:extLst>
              <a:ext uri="{FF2B5EF4-FFF2-40B4-BE49-F238E27FC236}">
                <a16:creationId xmlns:a16="http://schemas.microsoft.com/office/drawing/2014/main" id="{ACAA3AA7-7DF0-C243-736E-F69556363F91}"/>
              </a:ext>
            </a:extLst>
          </p:cNvPr>
          <p:cNvSpPr/>
          <p:nvPr/>
        </p:nvSpPr>
        <p:spPr>
          <a:xfrm>
            <a:off x="737394" y="5097104"/>
            <a:ext cx="2489200" cy="693310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Đìu hiu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11" name="Google Shape;199;p11" descr="Kỳ cuối: Cận cảnh tiêu điều, xập xệ của Hãng phim truyện Việt Nam">
            <a:extLst>
              <a:ext uri="{FF2B5EF4-FFF2-40B4-BE49-F238E27FC236}">
                <a16:creationId xmlns:a16="http://schemas.microsoft.com/office/drawing/2014/main" id="{71F1DF78-07AB-6ADF-1501-CEB613F4B9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06494" y="817196"/>
            <a:ext cx="3668712" cy="1890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00;p11" descr="Đường phố Hà Nội vắng vẻ trước giờ giãn cách">
            <a:extLst>
              <a:ext uri="{FF2B5EF4-FFF2-40B4-BE49-F238E27FC236}">
                <a16:creationId xmlns:a16="http://schemas.microsoft.com/office/drawing/2014/main" id="{0C5467E5-2E9D-5229-4660-BF72A7CA1E5D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06494" y="4848070"/>
            <a:ext cx="3668712" cy="1884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1;p11">
            <a:extLst>
              <a:ext uri="{FF2B5EF4-FFF2-40B4-BE49-F238E27FC236}">
                <a16:creationId xmlns:a16="http://schemas.microsoft.com/office/drawing/2014/main" id="{A6ACFA89-9377-B538-32A4-CB4CAF82E1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6495" y="2832633"/>
            <a:ext cx="3668712" cy="1890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75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06;p12">
            <a:extLst>
              <a:ext uri="{FF2B5EF4-FFF2-40B4-BE49-F238E27FC236}">
                <a16:creationId xmlns:a16="http://schemas.microsoft.com/office/drawing/2014/main" id="{AA263E8F-9A96-ED0C-AF25-BC42A8BA0BDB}"/>
              </a:ext>
            </a:extLst>
          </p:cNvPr>
          <p:cNvGrpSpPr/>
          <p:nvPr/>
        </p:nvGrpSpPr>
        <p:grpSpPr>
          <a:xfrm>
            <a:off x="5921675" y="596900"/>
            <a:ext cx="6270325" cy="7074870"/>
            <a:chOff x="0" y="0"/>
            <a:chExt cx="2477165" cy="28339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207;p12">
              <a:extLst>
                <a:ext uri="{FF2B5EF4-FFF2-40B4-BE49-F238E27FC236}">
                  <a16:creationId xmlns:a16="http://schemas.microsoft.com/office/drawing/2014/main" id="{B12B83C0-4B2A-4B33-8F36-F1974747BD5B}"/>
                </a:ext>
              </a:extLst>
            </p:cNvPr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 extrusionOk="0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208;p12">
              <a:extLst>
                <a:ext uri="{FF2B5EF4-FFF2-40B4-BE49-F238E27FC236}">
                  <a16:creationId xmlns:a16="http://schemas.microsoft.com/office/drawing/2014/main" id="{BF344002-6015-775F-A06F-8E8D7D5E200D}"/>
                </a:ext>
              </a:extLst>
            </p:cNvPr>
            <p:cNvSpPr txBox="1"/>
            <p:nvPr/>
          </p:nvSpPr>
          <p:spPr>
            <a:xfrm>
              <a:off x="0" y="294837"/>
              <a:ext cx="2477165" cy="253912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5" name="Google Shape;209;p12">
            <a:extLst>
              <a:ext uri="{FF2B5EF4-FFF2-40B4-BE49-F238E27FC236}">
                <a16:creationId xmlns:a16="http://schemas.microsoft.com/office/drawing/2014/main" id="{FFC7AD20-57BD-E04A-A238-30F572368A8B}"/>
              </a:ext>
            </a:extLst>
          </p:cNvPr>
          <p:cNvSpPr txBox="1"/>
          <p:nvPr/>
        </p:nvSpPr>
        <p:spPr>
          <a:xfrm>
            <a:off x="7361572" y="1209880"/>
            <a:ext cx="3886200" cy="473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Tra từ điển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210;p12">
            <a:extLst>
              <a:ext uri="{FF2B5EF4-FFF2-40B4-BE49-F238E27FC236}">
                <a16:creationId xmlns:a16="http://schemas.microsoft.com/office/drawing/2014/main" id="{EE6967B9-DA9D-2DDD-3D13-F5736855F79F}"/>
              </a:ext>
            </a:extLst>
          </p:cNvPr>
          <p:cNvSpPr/>
          <p:nvPr/>
        </p:nvSpPr>
        <p:spPr>
          <a:xfrm>
            <a:off x="0" y="1954591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7" name="Google Shape;211;p12">
            <a:extLst>
              <a:ext uri="{FF2B5EF4-FFF2-40B4-BE49-F238E27FC236}">
                <a16:creationId xmlns:a16="http://schemas.microsoft.com/office/drawing/2014/main" id="{7F8E0011-302D-BC5E-1418-60A725780A79}"/>
              </a:ext>
            </a:extLst>
          </p:cNvPr>
          <p:cNvSpPr/>
          <p:nvPr/>
        </p:nvSpPr>
        <p:spPr>
          <a:xfrm>
            <a:off x="0" y="3545720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8" name="Google Shape;212;p12">
            <a:extLst>
              <a:ext uri="{FF2B5EF4-FFF2-40B4-BE49-F238E27FC236}">
                <a16:creationId xmlns:a16="http://schemas.microsoft.com/office/drawing/2014/main" id="{F0F30C28-3A9E-E798-911D-C29CA25A6EDD}"/>
              </a:ext>
            </a:extLst>
          </p:cNvPr>
          <p:cNvSpPr/>
          <p:nvPr/>
        </p:nvSpPr>
        <p:spPr>
          <a:xfrm>
            <a:off x="2419" y="5136849"/>
            <a:ext cx="4927600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9" name="Google Shape;213;p12">
            <a:extLst>
              <a:ext uri="{FF2B5EF4-FFF2-40B4-BE49-F238E27FC236}">
                <a16:creationId xmlns:a16="http://schemas.microsoft.com/office/drawing/2014/main" id="{C561F7AC-1761-085B-C2D2-BBE0DFFBB699}"/>
              </a:ext>
            </a:extLst>
          </p:cNvPr>
          <p:cNvSpPr/>
          <p:nvPr/>
        </p:nvSpPr>
        <p:spPr>
          <a:xfrm>
            <a:off x="7463172" y="1814891"/>
            <a:ext cx="3030471" cy="4903409"/>
          </a:xfrm>
          <a:custGeom>
            <a:avLst/>
            <a:gdLst/>
            <a:ahLst/>
            <a:cxnLst/>
            <a:rect l="l" t="t" r="r" b="b"/>
            <a:pathLst>
              <a:path w="835518" h="1310617" extrusionOk="0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9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18;p13">
            <a:extLst>
              <a:ext uri="{FF2B5EF4-FFF2-40B4-BE49-F238E27FC236}">
                <a16:creationId xmlns:a16="http://schemas.microsoft.com/office/drawing/2014/main" id="{FA8F45E5-FD3A-9131-22F8-482DADC252EF}"/>
              </a:ext>
            </a:extLst>
          </p:cNvPr>
          <p:cNvSpPr txBox="1"/>
          <p:nvPr/>
        </p:nvSpPr>
        <p:spPr>
          <a:xfrm>
            <a:off x="1270794" y="2402848"/>
            <a:ext cx="333102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chemeClr val="dk1"/>
              </a:buClr>
              <a:buSzPct val="120000"/>
            </a:pPr>
            <a:r>
              <a:rPr lang="vi-VN" sz="2400" dirty="0">
                <a:solidFill>
                  <a:schemeClr val="dk1"/>
                </a:solidFill>
                <a:latin typeface="UTM Avo" panose="02040603050506020204" pitchFamily="18"/>
              </a:rPr>
              <a:t>(Tính từ) Hiếm có.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0" name="Google Shape;219;p13">
            <a:extLst>
              <a:ext uri="{FF2B5EF4-FFF2-40B4-BE49-F238E27FC236}">
                <a16:creationId xmlns:a16="http://schemas.microsoft.com/office/drawing/2014/main" id="{6EE696F3-2EAF-FE18-7272-9F95AC83F165}"/>
              </a:ext>
            </a:extLst>
          </p:cNvPr>
          <p:cNvSpPr/>
          <p:nvPr/>
        </p:nvSpPr>
        <p:spPr>
          <a:xfrm>
            <a:off x="813594" y="1682585"/>
            <a:ext cx="248920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dk1"/>
                </a:solidFill>
                <a:latin typeface="UTM Avo" panose="02040603050506020204" pitchFamily="18"/>
              </a:rPr>
              <a:t>Hiếm hoi</a:t>
            </a:r>
            <a:endParaRPr sz="2400" dirty="0">
              <a:latin typeface="UTM Avo" panose="02040603050506020204" pitchFamily="18"/>
            </a:endParaRPr>
          </a:p>
        </p:txBody>
      </p:sp>
      <p:sp>
        <p:nvSpPr>
          <p:cNvPr id="21" name="Google Shape;220;p13">
            <a:extLst>
              <a:ext uri="{FF2B5EF4-FFF2-40B4-BE49-F238E27FC236}">
                <a16:creationId xmlns:a16="http://schemas.microsoft.com/office/drawing/2014/main" id="{BC2DC9A3-7F30-8A81-ABDA-43A4EE042AA0}"/>
              </a:ext>
            </a:extLst>
          </p:cNvPr>
          <p:cNvSpPr txBox="1"/>
          <p:nvPr/>
        </p:nvSpPr>
        <p:spPr>
          <a:xfrm>
            <a:off x="1270794" y="5379188"/>
            <a:ext cx="6451600" cy="1169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Clr>
                <a:srgbClr val="333333"/>
              </a:buClr>
              <a:buSzPct val="120000"/>
            </a:pPr>
            <a:r>
              <a:rPr lang="vi-VN" sz="2400" dirty="0">
                <a:solidFill>
                  <a:srgbClr val="333333"/>
                </a:solidFill>
                <a:latin typeface="UTM Avo" panose="02040603050506020204" pitchFamily="18"/>
              </a:rPr>
              <a:t>Tan tành, tả tơi, không còn một chút nguyên vẹn lành lặn, trông rất thảm hại.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2" name="Google Shape;221;p13">
            <a:extLst>
              <a:ext uri="{FF2B5EF4-FFF2-40B4-BE49-F238E27FC236}">
                <a16:creationId xmlns:a16="http://schemas.microsoft.com/office/drawing/2014/main" id="{FCE1C211-F050-651D-2334-B41B64911D6D}"/>
              </a:ext>
            </a:extLst>
          </p:cNvPr>
          <p:cNvSpPr/>
          <p:nvPr/>
        </p:nvSpPr>
        <p:spPr>
          <a:xfrm>
            <a:off x="813594" y="4744022"/>
            <a:ext cx="248920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dk1"/>
                </a:solidFill>
                <a:latin typeface="UTM Avo" panose="02040603050506020204" pitchFamily="18"/>
              </a:rPr>
              <a:t>Xơ xác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23" name="Google Shape;222;p13">
            <a:extLst>
              <a:ext uri="{FF2B5EF4-FFF2-40B4-BE49-F238E27FC236}">
                <a16:creationId xmlns:a16="http://schemas.microsoft.com/office/drawing/2014/main" id="{2DD4EB90-11FA-DE5A-4A04-43C75CA2E51B}"/>
              </a:ext>
            </a:extLst>
          </p:cNvPr>
          <p:cNvSpPr txBox="1"/>
          <p:nvPr/>
        </p:nvSpPr>
        <p:spPr>
          <a:xfrm>
            <a:off x="7109166" y="2317751"/>
            <a:ext cx="3331029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buClr>
                <a:srgbClr val="333333"/>
              </a:buClr>
              <a:buSzPct val="120000"/>
            </a:pPr>
            <a:r>
              <a:rPr lang="vi-VN" sz="2400" dirty="0">
                <a:solidFill>
                  <a:srgbClr val="333333"/>
                </a:solidFill>
                <a:latin typeface="UTM Avo" panose="02040603050506020204" pitchFamily="18"/>
              </a:rPr>
              <a:t>Cóp nhặt để dành.</a:t>
            </a:r>
            <a:endParaRPr sz="24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4" name="Google Shape;223;p13">
            <a:extLst>
              <a:ext uri="{FF2B5EF4-FFF2-40B4-BE49-F238E27FC236}">
                <a16:creationId xmlns:a16="http://schemas.microsoft.com/office/drawing/2014/main" id="{1A300023-0F3F-5B0F-00FB-49CF510A72A4}"/>
              </a:ext>
            </a:extLst>
          </p:cNvPr>
          <p:cNvSpPr/>
          <p:nvPr/>
        </p:nvSpPr>
        <p:spPr>
          <a:xfrm>
            <a:off x="6713714" y="1603503"/>
            <a:ext cx="2499960" cy="635166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0000" tIns="30467" rIns="60950" bIns="30467" anchor="ctr" anchorCtr="0">
            <a:noAutofit/>
          </a:bodyPr>
          <a:lstStyle/>
          <a:p>
            <a:pPr algn="ctr"/>
            <a:r>
              <a:rPr lang="vi-VN" sz="2400" b="1">
                <a:solidFill>
                  <a:schemeClr val="dk1"/>
                </a:solidFill>
                <a:latin typeface="UTM Avo" panose="02040603050506020204" pitchFamily="18"/>
              </a:rPr>
              <a:t>Gom góp</a:t>
            </a:r>
            <a:endParaRPr sz="2400">
              <a:latin typeface="UTM Avo" panose="02040603050506020204" pitchFamily="18"/>
            </a:endParaRPr>
          </a:p>
        </p:txBody>
      </p:sp>
      <p:pic>
        <p:nvPicPr>
          <p:cNvPr id="25" name="Google Shape;224;p13" descr="50.000+ ảnh đẹp nhất về Bất Ngờ · Tải xuống miễn phí 100% · Ảnh có sẵn của  Pexels">
            <a:extLst>
              <a:ext uri="{FF2B5EF4-FFF2-40B4-BE49-F238E27FC236}">
                <a16:creationId xmlns:a16="http://schemas.microsoft.com/office/drawing/2014/main" id="{F38E48A8-8056-3F30-AA2E-89FD4D3338D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0794" y="2890115"/>
            <a:ext cx="2399506" cy="145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25;p13" descr="Bỏ việc fulltime để làm &quot;ông chủ&quot; của chính mình và đây là cách mà tôi đã gom  góp thành công: Dù bạn làm công việc gì, kỹ năng và sự chuẩn">
            <a:extLst>
              <a:ext uri="{FF2B5EF4-FFF2-40B4-BE49-F238E27FC236}">
                <a16:creationId xmlns:a16="http://schemas.microsoft.com/office/drawing/2014/main" id="{97E9AB06-C7DC-9C63-9F0F-5AC6DBC45D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14394" y="2827694"/>
            <a:ext cx="3331029" cy="1464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26;p13" descr="Tuyết tan đến đâu, dân Sapa trắng tay đến đó!">
            <a:extLst>
              <a:ext uri="{FF2B5EF4-FFF2-40B4-BE49-F238E27FC236}">
                <a16:creationId xmlns:a16="http://schemas.microsoft.com/office/drawing/2014/main" id="{57E404DC-89C6-8443-5311-6381177F34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3694" y="4744022"/>
            <a:ext cx="2957512" cy="1973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0885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1;p14">
            <a:extLst>
              <a:ext uri="{FF2B5EF4-FFF2-40B4-BE49-F238E27FC236}">
                <a16:creationId xmlns:a16="http://schemas.microsoft.com/office/drawing/2014/main" id="{391F62BB-24A8-77DD-6802-F95DF8C8DA5C}"/>
              </a:ext>
            </a:extLst>
          </p:cNvPr>
          <p:cNvSpPr txBox="1"/>
          <p:nvPr/>
        </p:nvSpPr>
        <p:spPr>
          <a:xfrm>
            <a:off x="3790817" y="1702256"/>
            <a:ext cx="460877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8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grpSp>
        <p:nvGrpSpPr>
          <p:cNvPr id="3" name="Google Shape;232;p14">
            <a:extLst>
              <a:ext uri="{FF2B5EF4-FFF2-40B4-BE49-F238E27FC236}">
                <a16:creationId xmlns:a16="http://schemas.microsoft.com/office/drawing/2014/main" id="{6D45D295-CB2C-CFAA-32B9-C5249FAC13F7}"/>
              </a:ext>
            </a:extLst>
          </p:cNvPr>
          <p:cNvGrpSpPr/>
          <p:nvPr/>
        </p:nvGrpSpPr>
        <p:grpSpPr>
          <a:xfrm>
            <a:off x="1127417" y="2425700"/>
            <a:ext cx="9937166" cy="4059177"/>
            <a:chOff x="1581150" y="2592026"/>
            <a:chExt cx="14905749" cy="6088765"/>
          </a:xfrm>
        </p:grpSpPr>
        <p:sp>
          <p:nvSpPr>
            <p:cNvPr id="4" name="Google Shape;233;p14">
              <a:extLst>
                <a:ext uri="{FF2B5EF4-FFF2-40B4-BE49-F238E27FC236}">
                  <a16:creationId xmlns:a16="http://schemas.microsoft.com/office/drawing/2014/main" id="{5E9B0448-EB96-76AC-7F31-11E685CD68E1}"/>
                </a:ext>
              </a:extLst>
            </p:cNvPr>
            <p:cNvSpPr/>
            <p:nvPr/>
          </p:nvSpPr>
          <p:spPr>
            <a:xfrm>
              <a:off x="1581150" y="6317366"/>
              <a:ext cx="14903370" cy="2363425"/>
            </a:xfrm>
            <a:custGeom>
              <a:avLst/>
              <a:gdLst/>
              <a:ahLst/>
              <a:cxnLst/>
              <a:rect l="l" t="t" r="r" b="b"/>
              <a:pathLst>
                <a:path w="11924330" h="12726834" extrusionOk="0">
                  <a:moveTo>
                    <a:pt x="11296553" y="12672357"/>
                  </a:moveTo>
                  <a:cubicBezTo>
                    <a:pt x="11296553" y="12672357"/>
                    <a:pt x="10565678" y="12726834"/>
                    <a:pt x="8953587" y="12724214"/>
                  </a:cubicBezTo>
                  <a:cubicBezTo>
                    <a:pt x="4405049" y="12722051"/>
                    <a:pt x="1057074" y="12714226"/>
                    <a:pt x="1057074" y="12714226"/>
                  </a:cubicBezTo>
                  <a:cubicBezTo>
                    <a:pt x="812932" y="12705392"/>
                    <a:pt x="449110" y="12684161"/>
                    <a:pt x="282371" y="12625984"/>
                  </a:cubicBezTo>
                  <a:cubicBezTo>
                    <a:pt x="4469" y="12529021"/>
                    <a:pt x="0" y="12355742"/>
                    <a:pt x="0" y="10122443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496527" y="15681"/>
                    <a:pt x="7276388" y="7673"/>
                  </a:cubicBezTo>
                  <a:cubicBezTo>
                    <a:pt x="10346751" y="0"/>
                    <a:pt x="11063484" y="6979"/>
                    <a:pt x="11063484" y="6979"/>
                  </a:cubicBezTo>
                  <a:cubicBezTo>
                    <a:pt x="11431791" y="14458"/>
                    <a:pt x="11570051" y="42638"/>
                    <a:pt x="11767792" y="165219"/>
                  </a:cubicBezTo>
                  <a:cubicBezTo>
                    <a:pt x="11918808" y="258836"/>
                    <a:pt x="11924330" y="476157"/>
                    <a:pt x="11915191" y="10122327"/>
                  </a:cubicBezTo>
                  <a:cubicBezTo>
                    <a:pt x="11915189" y="12473707"/>
                    <a:pt x="11872406" y="12622295"/>
                    <a:pt x="11296553" y="12672357"/>
                  </a:cubicBezTo>
                  <a:close/>
                </a:path>
              </a:pathLst>
            </a:custGeom>
            <a:solidFill>
              <a:srgbClr val="FFE9DB"/>
            </a:solidFill>
            <a:ln>
              <a:noFill/>
            </a:ln>
          </p:spPr>
          <p:txBody>
            <a:bodyPr spcFirstLastPara="1" wrap="square" lIns="240000" tIns="30467" rIns="240000" bIns="12000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Luyện đọc bài thơ với giọng đọc diễn cảm, nhấn giọng đúng chỗ, phù hợp và đọc đúng các từ khó có trong bài đọc.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5" name="Google Shape;234;p14">
              <a:extLst>
                <a:ext uri="{FF2B5EF4-FFF2-40B4-BE49-F238E27FC236}">
                  <a16:creationId xmlns:a16="http://schemas.microsoft.com/office/drawing/2014/main" id="{AB57D1E6-DCE9-9D80-4CF6-551E68F48F25}"/>
                </a:ext>
              </a:extLst>
            </p:cNvPr>
            <p:cNvSpPr/>
            <p:nvPr/>
          </p:nvSpPr>
          <p:spPr>
            <a:xfrm>
              <a:off x="1801100" y="2592026"/>
              <a:ext cx="14685799" cy="4038599"/>
            </a:xfrm>
            <a:custGeom>
              <a:avLst/>
              <a:gdLst/>
              <a:ahLst/>
              <a:cxnLst/>
              <a:rect l="l" t="t" r="r" b="b"/>
              <a:pathLst>
                <a:path w="2565766" h="705586" extrusionOk="0">
                  <a:moveTo>
                    <a:pt x="0" y="0"/>
                  </a:moveTo>
                  <a:lnTo>
                    <a:pt x="2565766" y="0"/>
                  </a:lnTo>
                  <a:lnTo>
                    <a:pt x="2565766" y="705586"/>
                  </a:lnTo>
                  <a:lnTo>
                    <a:pt x="0" y="70558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2;p15">
            <a:extLst>
              <a:ext uri="{FF2B5EF4-FFF2-40B4-BE49-F238E27FC236}">
                <a16:creationId xmlns:a16="http://schemas.microsoft.com/office/drawing/2014/main" id="{8AA8F409-C9F2-1F8C-E24F-FE0CC3EDC07D}"/>
              </a:ext>
            </a:extLst>
          </p:cNvPr>
          <p:cNvSpPr txBox="1"/>
          <p:nvPr/>
        </p:nvSpPr>
        <p:spPr>
          <a:xfrm>
            <a:off x="4419600" y="1090594"/>
            <a:ext cx="33528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02.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HIỂU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243;p15">
            <a:extLst>
              <a:ext uri="{FF2B5EF4-FFF2-40B4-BE49-F238E27FC236}">
                <a16:creationId xmlns:a16="http://schemas.microsoft.com/office/drawing/2014/main" id="{DE3E79D1-3060-6718-DC82-DE20D97B397E}"/>
              </a:ext>
            </a:extLst>
          </p:cNvPr>
          <p:cNvSpPr>
            <a:spLocks noChangeAspect="1"/>
          </p:cNvSpPr>
          <p:nvPr/>
        </p:nvSpPr>
        <p:spPr>
          <a:xfrm>
            <a:off x="3727643" y="3121919"/>
            <a:ext cx="4736714" cy="3736081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51;p16">
            <a:extLst>
              <a:ext uri="{FF2B5EF4-FFF2-40B4-BE49-F238E27FC236}">
                <a16:creationId xmlns:a16="http://schemas.microsoft.com/office/drawing/2014/main" id="{3D237E57-51FB-7DD5-33C1-FB289AEA3A09}"/>
              </a:ext>
            </a:extLst>
          </p:cNvPr>
          <p:cNvGrpSpPr/>
          <p:nvPr/>
        </p:nvGrpSpPr>
        <p:grpSpPr>
          <a:xfrm>
            <a:off x="610394" y="1888155"/>
            <a:ext cx="4557901" cy="3945291"/>
            <a:chOff x="1454624" y="3162300"/>
            <a:chExt cx="6836851" cy="5917937"/>
          </a:xfrm>
        </p:grpSpPr>
        <p:sp>
          <p:nvSpPr>
            <p:cNvPr id="6" name="Google Shape;252;p16">
              <a:extLst>
                <a:ext uri="{FF2B5EF4-FFF2-40B4-BE49-F238E27FC236}">
                  <a16:creationId xmlns:a16="http://schemas.microsoft.com/office/drawing/2014/main" id="{FD126A5F-EBD8-BA0A-6CDC-9AD2CEAADC4F}"/>
                </a:ext>
              </a:extLst>
            </p:cNvPr>
            <p:cNvSpPr/>
            <p:nvPr/>
          </p:nvSpPr>
          <p:spPr>
            <a:xfrm>
              <a:off x="1454624" y="7885641"/>
              <a:ext cx="6836851" cy="1194596"/>
            </a:xfrm>
            <a:custGeom>
              <a:avLst/>
              <a:gdLst/>
              <a:ahLst/>
              <a:cxnLst/>
              <a:rect l="l" t="t" r="r" b="b"/>
              <a:pathLst>
                <a:path w="24433709" h="4593645" extrusionOk="0">
                  <a:moveTo>
                    <a:pt x="23805931" y="4539167"/>
                  </a:moveTo>
                  <a:cubicBezTo>
                    <a:pt x="23805931" y="4539167"/>
                    <a:pt x="23075057" y="4593645"/>
                    <a:pt x="19667643" y="4591024"/>
                  </a:cubicBezTo>
                  <a:cubicBezTo>
                    <a:pt x="8611294" y="4588861"/>
                    <a:pt x="1057074" y="4581036"/>
                    <a:pt x="1057074" y="4581036"/>
                  </a:cubicBezTo>
                  <a:cubicBezTo>
                    <a:pt x="812932" y="4572202"/>
                    <a:pt x="449110" y="4550972"/>
                    <a:pt x="282371" y="4492794"/>
                  </a:cubicBezTo>
                  <a:cubicBezTo>
                    <a:pt x="4469" y="4395831"/>
                    <a:pt x="0" y="4222552"/>
                    <a:pt x="0" y="3425788"/>
                  </a:cubicBez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3972160" y="15681"/>
                    <a:pt x="15590796" y="7673"/>
                  </a:cubicBezTo>
                  <a:cubicBezTo>
                    <a:pt x="22856129" y="0"/>
                    <a:pt x="23572862" y="6979"/>
                    <a:pt x="23572862" y="6979"/>
                  </a:cubicBezTo>
                  <a:cubicBezTo>
                    <a:pt x="23941170" y="14458"/>
                    <a:pt x="24079429" y="42638"/>
                    <a:pt x="24277169" y="165219"/>
                  </a:cubicBezTo>
                  <a:cubicBezTo>
                    <a:pt x="24428186" y="258836"/>
                    <a:pt x="24433709" y="476157"/>
                    <a:pt x="24424568" y="3425753"/>
                  </a:cubicBezTo>
                  <a:cubicBezTo>
                    <a:pt x="24424567" y="4340518"/>
                    <a:pt x="24381783" y="4489105"/>
                    <a:pt x="23805931" y="453916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THẢO LUẬN NHÓM ĐÔI</a:t>
              </a:r>
              <a:endParaRPr sz="2400" dirty="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  <p:sp>
          <p:nvSpPr>
            <p:cNvPr id="7" name="Google Shape;253;p16">
              <a:extLst>
                <a:ext uri="{FF2B5EF4-FFF2-40B4-BE49-F238E27FC236}">
                  <a16:creationId xmlns:a16="http://schemas.microsoft.com/office/drawing/2014/main" id="{716532EE-D816-A41A-5F54-BA923896E787}"/>
                </a:ext>
              </a:extLst>
            </p:cNvPr>
            <p:cNvSpPr/>
            <p:nvPr/>
          </p:nvSpPr>
          <p:spPr>
            <a:xfrm>
              <a:off x="1946443" y="3162300"/>
              <a:ext cx="5851425" cy="4632378"/>
            </a:xfrm>
            <a:custGeom>
              <a:avLst/>
              <a:gdLst/>
              <a:ahLst/>
              <a:cxnLst/>
              <a:rect l="l" t="t" r="r" b="b"/>
              <a:pathLst>
                <a:path w="1095077" h="866936" extrusionOk="0">
                  <a:moveTo>
                    <a:pt x="0" y="0"/>
                  </a:moveTo>
                  <a:lnTo>
                    <a:pt x="1095077" y="0"/>
                  </a:lnTo>
                  <a:lnTo>
                    <a:pt x="1095077" y="866936"/>
                  </a:lnTo>
                  <a:lnTo>
                    <a:pt x="0" y="8669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Google Shape;254;p16">
            <a:extLst>
              <a:ext uri="{FF2B5EF4-FFF2-40B4-BE49-F238E27FC236}">
                <a16:creationId xmlns:a16="http://schemas.microsoft.com/office/drawing/2014/main" id="{E4999F8B-3FCF-9BF7-B0CC-55B075971CF4}"/>
              </a:ext>
            </a:extLst>
          </p:cNvPr>
          <p:cNvSpPr txBox="1"/>
          <p:nvPr/>
        </p:nvSpPr>
        <p:spPr>
          <a:xfrm>
            <a:off x="5485606" y="1456355"/>
            <a:ext cx="6096000" cy="51398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4.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Tìm những chi tiết cho thấy người dân Cam-pu-chia rất tin tưởng và yêu quý bộ đội Việt Nam.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just">
              <a:lnSpc>
                <a:spcPct val="150000"/>
              </a:lnSpc>
              <a:buSzPct val="120000"/>
            </a:pPr>
            <a:r>
              <a:rPr lang="vi-VN" sz="2000" b="1" dirty="0">
                <a:solidFill>
                  <a:schemeClr val="bg1"/>
                </a:solidFill>
                <a:latin typeface="UTM Avo" panose="02040603050506020204" pitchFamily="18"/>
              </a:rPr>
              <a:t>Câu 5. 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Những chi tiết, hình ảnh nào trong bài khiến em xúc động? Vì sao?</a:t>
            </a:r>
            <a:endParaRPr sz="20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6831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d81bbb18139c6b7a3c3be45a0b5eaa8.png">
            <a:hlinkClick r:id="rId6" action="ppaction://hlinksldjump"/>
            <a:extLst>
              <a:ext uri="{FF2B5EF4-FFF2-40B4-BE49-F238E27FC236}">
                <a16:creationId xmlns:a16="http://schemas.microsoft.com/office/drawing/2014/main" id="{B050ACFE-2340-166E-E720-BEB0150B74B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70061" y="5239985"/>
            <a:ext cx="1295400" cy="1295400"/>
          </a:xfrm>
          <a:prstGeom prst="rect">
            <a:avLst/>
          </a:prstGeom>
        </p:spPr>
      </p:pic>
      <p:pic>
        <p:nvPicPr>
          <p:cNvPr id="5" name="Picture 4" descr="bd81bbb18139c6b7a3c3be45a0b5eaa8.png">
            <a:hlinkClick r:id="rId8" action="ppaction://hlinksldjump"/>
            <a:extLst>
              <a:ext uri="{FF2B5EF4-FFF2-40B4-BE49-F238E27FC236}">
                <a16:creationId xmlns:a16="http://schemas.microsoft.com/office/drawing/2014/main" id="{692F6AF9-DB9D-86AB-B4DD-67E8421FA0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604417" y="5180013"/>
            <a:ext cx="1295400" cy="1295400"/>
          </a:xfrm>
          <a:prstGeom prst="rect">
            <a:avLst/>
          </a:prstGeom>
        </p:spPr>
      </p:pic>
      <p:pic>
        <p:nvPicPr>
          <p:cNvPr id="6" name="Picture 5" descr="bd81bbb18139c6b7a3c3be45a0b5eaa8.png">
            <a:hlinkClick r:id="rId9" action="ppaction://hlinksldjump"/>
            <a:extLst>
              <a:ext uri="{FF2B5EF4-FFF2-40B4-BE49-F238E27FC236}">
                <a16:creationId xmlns:a16="http://schemas.microsoft.com/office/drawing/2014/main" id="{3B9EBCA4-85EC-098D-C13B-A3B2F21150AB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4789" y="5167313"/>
            <a:ext cx="1295400" cy="1295400"/>
          </a:xfrm>
          <a:prstGeom prst="rect">
            <a:avLst/>
          </a:prstGeom>
        </p:spPr>
      </p:pic>
      <p:pic>
        <p:nvPicPr>
          <p:cNvPr id="7" name="Picture 6" descr="bd81bbb18139c6b7a3c3be45a0b5eaa8.png">
            <a:hlinkClick r:id="rId10" action="ppaction://hlinksldjump"/>
            <a:extLst>
              <a:ext uri="{FF2B5EF4-FFF2-40B4-BE49-F238E27FC236}">
                <a16:creationId xmlns:a16="http://schemas.microsoft.com/office/drawing/2014/main" id="{B99ACAF7-266B-B771-F2A1-19ED8567323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86994" y="5180013"/>
            <a:ext cx="1295400" cy="1295400"/>
          </a:xfrm>
          <a:prstGeom prst="rect">
            <a:avLst/>
          </a:prstGeom>
        </p:spPr>
      </p:pic>
      <p:pic>
        <p:nvPicPr>
          <p:cNvPr id="8" name="Picture 7" descr="bd81bbb18139c6b7a3c3be45a0b5eaa8.png">
            <a:hlinkClick r:id="rId11" action="ppaction://hlinksldjump"/>
            <a:extLst>
              <a:ext uri="{FF2B5EF4-FFF2-40B4-BE49-F238E27FC236}">
                <a16:creationId xmlns:a16="http://schemas.microsoft.com/office/drawing/2014/main" id="{571B8E1C-EBC0-DB2C-5E04-76C1E25C53F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93943" y="5153026"/>
            <a:ext cx="1295400" cy="1295400"/>
          </a:xfrm>
          <a:prstGeom prst="rect">
            <a:avLst/>
          </a:prstGeom>
        </p:spPr>
      </p:pic>
      <p:pic>
        <p:nvPicPr>
          <p:cNvPr id="9" name="Picture 8" descr="2ddded3c47508e0775bea75a55625106.png">
            <a:extLst>
              <a:ext uri="{FF2B5EF4-FFF2-40B4-BE49-F238E27FC236}">
                <a16:creationId xmlns:a16="http://schemas.microsoft.com/office/drawing/2014/main" id="{E283F4F2-3B30-779E-F65D-582B848877D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24000" y="6324600"/>
            <a:ext cx="9144000" cy="533400"/>
          </a:xfrm>
          <a:prstGeom prst="rect">
            <a:avLst/>
          </a:prstGeom>
        </p:spPr>
      </p:pic>
      <p:pic>
        <p:nvPicPr>
          <p:cNvPr id="10" name="Picture 9" descr="sun-309027_1280.png">
            <a:extLst>
              <a:ext uri="{FF2B5EF4-FFF2-40B4-BE49-F238E27FC236}">
                <a16:creationId xmlns:a16="http://schemas.microsoft.com/office/drawing/2014/main" id="{F116679F-F2F1-A620-E93C-7FD35640EC84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524000" y="0"/>
            <a:ext cx="1524000" cy="1524000"/>
          </a:xfrm>
          <a:prstGeom prst="rect">
            <a:avLst/>
          </a:prstGeom>
        </p:spPr>
      </p:pic>
      <p:pic>
        <p:nvPicPr>
          <p:cNvPr id="11" name="Picture 10" descr="cloud-303181_1280.png">
            <a:extLst>
              <a:ext uri="{FF2B5EF4-FFF2-40B4-BE49-F238E27FC236}">
                <a16:creationId xmlns:a16="http://schemas.microsoft.com/office/drawing/2014/main" id="{4D8A8CED-1385-C90D-6611-9DB78B13A08F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143000" y="304800"/>
            <a:ext cx="2743200" cy="1066800"/>
          </a:xfrm>
          <a:prstGeom prst="rect">
            <a:avLst/>
          </a:prstGeom>
        </p:spPr>
      </p:pic>
      <p:pic>
        <p:nvPicPr>
          <p:cNvPr id="12" name="Picture 11" descr="cloud-303181_1280.png">
            <a:extLst>
              <a:ext uri="{FF2B5EF4-FFF2-40B4-BE49-F238E27FC236}">
                <a16:creationId xmlns:a16="http://schemas.microsoft.com/office/drawing/2014/main" id="{152FC3A4-2731-3604-F4D2-76CB02D3CFFC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867400" y="368300"/>
            <a:ext cx="2819400" cy="1143000"/>
          </a:xfrm>
          <a:prstGeom prst="rect">
            <a:avLst/>
          </a:prstGeom>
        </p:spPr>
      </p:pic>
      <p:pic>
        <p:nvPicPr>
          <p:cNvPr id="13" name="Picture 12" descr="6131d3148657a26e1bfe386e7ba65811.png">
            <a:extLst>
              <a:ext uri="{FF2B5EF4-FFF2-40B4-BE49-F238E27FC236}">
                <a16:creationId xmlns:a16="http://schemas.microsoft.com/office/drawing/2014/main" id="{F58E3A3E-86C7-BC07-80A2-D0C77867FA1D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460376" y="4476542"/>
            <a:ext cx="1295400" cy="2058843"/>
          </a:xfrm>
          <a:prstGeom prst="rect">
            <a:avLst/>
          </a:prstGeom>
        </p:spPr>
      </p:pic>
      <p:pic>
        <p:nvPicPr>
          <p:cNvPr id="14" name="Picture 13" descr="1.png">
            <a:extLst>
              <a:ext uri="{FF2B5EF4-FFF2-40B4-BE49-F238E27FC236}">
                <a16:creationId xmlns:a16="http://schemas.microsoft.com/office/drawing/2014/main" id="{0972E80C-1E8D-AC8D-2758-44CD0B4E5E91}"/>
              </a:ext>
            </a:extLst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24000" y="6248400"/>
            <a:ext cx="9144000" cy="609600"/>
          </a:xfrm>
          <a:prstGeom prst="rect">
            <a:avLst/>
          </a:prstGeom>
        </p:spPr>
      </p:pic>
      <p:pic>
        <p:nvPicPr>
          <p:cNvPr id="15" name="Picture 14" descr="3f7e749c750b79cbde134e7bcf00a140.png">
            <a:hlinkClick r:id="rId18" action="ppaction://hlinksldjump"/>
            <a:extLst>
              <a:ext uri="{FF2B5EF4-FFF2-40B4-BE49-F238E27FC236}">
                <a16:creationId xmlns:a16="http://schemas.microsoft.com/office/drawing/2014/main" id="{022BB259-4D48-FC6B-0CD4-094D1E158FB0}"/>
              </a:ext>
            </a:extLst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134599" y="3824641"/>
            <a:ext cx="2438400" cy="2710744"/>
          </a:xfrm>
          <a:prstGeom prst="rect">
            <a:avLst/>
          </a:prstGeom>
        </p:spPr>
      </p:pic>
      <p:pic>
        <p:nvPicPr>
          <p:cNvPr id="16" name="Picture 15" descr="trai tim nay.png">
            <a:extLst>
              <a:ext uri="{FF2B5EF4-FFF2-40B4-BE49-F238E27FC236}">
                <a16:creationId xmlns:a16="http://schemas.microsoft.com/office/drawing/2014/main" id="{2970DDD7-FA5C-75AC-76A4-9C44D26E0BAB}"/>
              </a:ext>
            </a:extLst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343294" y="1447801"/>
            <a:ext cx="1180707" cy="786597"/>
          </a:xfrm>
          <a:prstGeom prst="rect">
            <a:avLst/>
          </a:prstGeom>
        </p:spPr>
      </p:pic>
      <p:pic>
        <p:nvPicPr>
          <p:cNvPr id="18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6D9A7874-A28F-E350-C56C-DDAA1D580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0050" y="4265613"/>
            <a:ext cx="609600" cy="609600"/>
          </a:xfrm>
          <a:prstGeom prst="rect">
            <a:avLst/>
          </a:prstGeom>
        </p:spPr>
      </p:pic>
      <p:pic>
        <p:nvPicPr>
          <p:cNvPr id="19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A2616DBD-0070-8929-F4FB-22A3B81249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517650" y="4418013"/>
            <a:ext cx="609600" cy="609600"/>
          </a:xfrm>
          <a:prstGeom prst="rect">
            <a:avLst/>
          </a:prstGeom>
        </p:spPr>
      </p:pic>
      <p:pic>
        <p:nvPicPr>
          <p:cNvPr id="20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61093EDD-0752-17F1-96D2-395F71AC4F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365250" y="4570413"/>
            <a:ext cx="609600" cy="609600"/>
          </a:xfrm>
          <a:prstGeom prst="rect">
            <a:avLst/>
          </a:prstGeom>
        </p:spPr>
      </p:pic>
      <p:pic>
        <p:nvPicPr>
          <p:cNvPr id="21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92BA84A7-AD13-BDFC-43E7-C14F439261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12850" y="4722813"/>
            <a:ext cx="609600" cy="609600"/>
          </a:xfrm>
          <a:prstGeom prst="rect">
            <a:avLst/>
          </a:prstGeom>
        </p:spPr>
      </p:pic>
      <p:pic>
        <p:nvPicPr>
          <p:cNvPr id="22" name="Tieng-nhai-thuc-an-www_tiengdong_com">
            <a:hlinkClick r:id="" action="ppaction://media"/>
            <a:extLst>
              <a:ext uri="{FF2B5EF4-FFF2-40B4-BE49-F238E27FC236}">
                <a16:creationId xmlns:a16="http://schemas.microsoft.com/office/drawing/2014/main" id="{E32AE373-E962-5689-C07C-7002BA7E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060450" y="4875213"/>
            <a:ext cx="609600" cy="609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61D758E-E2BF-FD70-21F4-2B1FDBC6C287}"/>
              </a:ext>
            </a:extLst>
          </p:cNvPr>
          <p:cNvSpPr/>
          <p:nvPr/>
        </p:nvSpPr>
        <p:spPr>
          <a:xfrm>
            <a:off x="2133601" y="1296512"/>
            <a:ext cx="2718619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Thỏ</a:t>
            </a:r>
            <a:endParaRPr lang="en-US" sz="6600" b="1" dirty="0">
              <a:ln w="66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kiếm</a:t>
            </a:r>
            <a:r>
              <a:rPr lang="en-US" sz="6600" b="1" dirty="0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 </a:t>
            </a:r>
          </a:p>
          <a:p>
            <a:pPr algn="ctr"/>
            <a:r>
              <a:rPr lang="en-US" sz="6600" b="1" dirty="0" err="1">
                <a:ln w="6600">
                  <a:solidFill>
                    <a:schemeClr val="accent5">
                      <a:lumMod val="20000"/>
                      <a:lumOff val="80000"/>
                    </a:schemeClr>
                  </a:solidFill>
                  <a:prstDash val="solid"/>
                </a:ln>
                <a:solidFill>
                  <a:srgbClr val="FF505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/>
              </a:rPr>
              <a:t>ăn</a:t>
            </a:r>
            <a:endParaRPr lang="en-US" sz="6600" b="1" dirty="0">
              <a:ln w="6600">
                <a:solidFill>
                  <a:schemeClr val="accent5">
                    <a:lumMod val="20000"/>
                    <a:lumOff val="80000"/>
                  </a:schemeClr>
                </a:solidFill>
                <a:prstDash val="solid"/>
              </a:ln>
              <a:solidFill>
                <a:srgbClr val="FF505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UTM Avo" panose="02040603050506020204" pitchFamily="18"/>
            </a:endParaRPr>
          </a:p>
        </p:txBody>
      </p:sp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C23B41C-14C5-2998-C4EC-B99E15CB3E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1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0.01111 L 0.25 -0.01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4583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" y="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1.21875 -0.00162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" y="-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3 -0.00116 L 0.16666 -0.00116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1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25833 2.22222E-6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1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833 2.22222E-6 L 0.375 -0.00116 " pathEditMode="relative" rAng="0" ptsTypes="AA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81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0116 L 0.49166 -0.00116 " pathEditMode="relative" rAng="0" ptsTypes="AA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1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166 -0.00116 L 0.6 -0.00116 " pathEditMode="relative" rAng="0" ptsTypes="AA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6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5EEEE10A-8A46-A957-2F55-06A61AD0EB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60B8C620-C1C5-C7D2-F78D-4670BF8058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376088">
            <a:off x="940486" y="159120"/>
            <a:ext cx="6834682" cy="23540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B06102-759D-E349-DE99-F68AB78AA180}"/>
              </a:ext>
            </a:extLst>
          </p:cNvPr>
          <p:cNvSpPr txBox="1"/>
          <p:nvPr/>
        </p:nvSpPr>
        <p:spPr>
          <a:xfrm>
            <a:off x="1144727" y="458493"/>
            <a:ext cx="64261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1.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Đơn vị của ông Hai Trí hành quân sang nước bạn để làm gì?</a:t>
            </a:r>
          </a:p>
        </p:txBody>
      </p:sp>
      <p:pic>
        <p:nvPicPr>
          <p:cNvPr id="8" name="Picture 7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B947E71E-7742-0F7A-677E-3302A3A143D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9" name="Picture 8" descr="1.png">
            <a:extLst>
              <a:ext uri="{FF2B5EF4-FFF2-40B4-BE49-F238E27FC236}">
                <a16:creationId xmlns:a16="http://schemas.microsoft.com/office/drawing/2014/main" id="{8D5ACF6A-2FCA-91F8-DE96-C0F605135258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35ECC24-3CF9-CCB2-91EC-97BEC5252C2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5B3484-5170-CBD1-2ABE-058D1E218A52}"/>
              </a:ext>
            </a:extLst>
          </p:cNvPr>
          <p:cNvGrpSpPr/>
          <p:nvPr/>
        </p:nvGrpSpPr>
        <p:grpSpPr>
          <a:xfrm>
            <a:off x="2980151" y="2448927"/>
            <a:ext cx="6672206" cy="3493995"/>
            <a:chOff x="1456150" y="2448926"/>
            <a:chExt cx="6672206" cy="349399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2D7948E5-952E-3812-3AAD-F4C8AA21A7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456150" y="2448926"/>
              <a:ext cx="6672206" cy="349399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C83F9C9-3F8C-F17C-9CFC-3BDF9D6A0B1A}"/>
                </a:ext>
              </a:extLst>
            </p:cNvPr>
            <p:cNvSpPr txBox="1"/>
            <p:nvPr/>
          </p:nvSpPr>
          <p:spPr>
            <a:xfrm>
              <a:off x="2830677" y="2978807"/>
              <a:ext cx="4569206" cy="20517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SzPts val="4000"/>
              </a:pPr>
              <a:r>
                <a:rPr lang="vi-VN" sz="2200" dirty="0">
                  <a:solidFill>
                    <a:schemeClr val="bg1"/>
                  </a:solidFill>
                  <a:latin typeface="UTM Avo" panose="02040603050506020204" pitchFamily="18"/>
                </a:rPr>
                <a:t>Đơn vị của ông Hai Trí hành quân sang nước bạn để giúp nhân dân Cam-pu-chia thoát khỏi chế độ diệt chủng Pôn Pốt.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121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FEC0935B-C6E7-28E8-5B20-E2F26EB35D3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09017E1A-1A6C-7224-0D20-1CDB443D23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873895" y="104653"/>
            <a:ext cx="6177771" cy="21988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564C93-1357-3E62-9FDB-2EED908E3787}"/>
              </a:ext>
            </a:extLst>
          </p:cNvPr>
          <p:cNvSpPr txBox="1"/>
          <p:nvPr/>
        </p:nvSpPr>
        <p:spPr>
          <a:xfrm>
            <a:off x="997332" y="358760"/>
            <a:ext cx="59308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2.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Đơn vị chứng kiến cảnh người dân nước bạn sống như thế nào?</a:t>
            </a:r>
          </a:p>
        </p:txBody>
      </p: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F239BA38-69AA-0C37-0BB8-25457CCAE28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4CF1851-5310-7EF4-D8EE-A9850AC683CA}"/>
              </a:ext>
            </a:extLst>
          </p:cNvPr>
          <p:cNvGrpSpPr/>
          <p:nvPr/>
        </p:nvGrpSpPr>
        <p:grpSpPr>
          <a:xfrm>
            <a:off x="1988608" y="2061649"/>
            <a:ext cx="5173250" cy="3038703"/>
            <a:chOff x="1042076" y="2010848"/>
            <a:chExt cx="5173250" cy="3038703"/>
          </a:xfrm>
        </p:grpSpPr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EA61B82-DE70-397A-7B7D-C1788253B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42076" y="2010848"/>
              <a:ext cx="5173250" cy="3038703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1FFE474-B0E9-260C-0C52-EA5CFF985969}"/>
                </a:ext>
              </a:extLst>
            </p:cNvPr>
            <p:cNvSpPr txBox="1"/>
            <p:nvPr/>
          </p:nvSpPr>
          <p:spPr>
            <a:xfrm>
              <a:off x="1963292" y="2620181"/>
              <a:ext cx="384152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  <a:buSzPts val="4000"/>
              </a:pP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Làng mạc bị đốt phá tiêu điều, người dân đói khổ, xơ xác, rách rưới.</a:t>
              </a:r>
            </a:p>
          </p:txBody>
        </p:sp>
      </p:grpSp>
      <p:pic>
        <p:nvPicPr>
          <p:cNvPr id="19" name="Google Shape;268;p18" descr="Miến Điện: Nhiều ngôi làng Rohingya bị đốt phá">
            <a:extLst>
              <a:ext uri="{FF2B5EF4-FFF2-40B4-BE49-F238E27FC236}">
                <a16:creationId xmlns:a16="http://schemas.microsoft.com/office/drawing/2014/main" id="{26C31F2C-A067-625D-C699-1CB3C587ABA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705195" y="2763909"/>
            <a:ext cx="2745884" cy="18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69;p18" descr="Chiến tranh Việt Nam và những hình ảnh rúng động thế giới | Báo Dân trí">
            <a:extLst>
              <a:ext uri="{FF2B5EF4-FFF2-40B4-BE49-F238E27FC236}">
                <a16:creationId xmlns:a16="http://schemas.microsoft.com/office/drawing/2014/main" id="{51666AD4-9F9A-DCE0-92FD-A8E87D56086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935534" y="743943"/>
            <a:ext cx="2285206" cy="1851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6131d3148657a26e1bfe386e7ba65811.png">
            <a:hlinkClick r:id="rId11" action="ppaction://hlinksldjump"/>
            <a:extLst>
              <a:ext uri="{FF2B5EF4-FFF2-40B4-BE49-F238E27FC236}">
                <a16:creationId xmlns:a16="http://schemas.microsoft.com/office/drawing/2014/main" id="{6BB31257-4225-6F22-FC7B-D26FFC94FE57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22" name="Picture 21" descr="Logo, company name&#10;&#10;Description automatically generated">
            <a:extLst>
              <a:ext uri="{FF2B5EF4-FFF2-40B4-BE49-F238E27FC236}">
                <a16:creationId xmlns:a16="http://schemas.microsoft.com/office/drawing/2014/main" id="{9ADAE8A4-D2E0-CAEF-3A16-FFBA7F4972E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0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22B9963-47AA-E4D3-0E27-23CDFAB7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8558A6C1-B6A0-6E6F-E9C0-11E2579A5B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62E7E29-B3AD-9009-D164-1ED34DDA2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1376088">
            <a:off x="1245386" y="255920"/>
            <a:ext cx="6302310" cy="2273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7DB33C-F5D0-7472-817A-33AE616D1F7D}"/>
              </a:ext>
            </a:extLst>
          </p:cNvPr>
          <p:cNvSpPr txBox="1"/>
          <p:nvPr/>
        </p:nvSpPr>
        <p:spPr>
          <a:xfrm>
            <a:off x="1524000" y="556374"/>
            <a:ext cx="5803899" cy="1121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Câu 3.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Bộ đội Việt Nam đã làm gì để giúp những người dân mà họ gặp?</a:t>
            </a:r>
          </a:p>
        </p:txBody>
      </p: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8A275DE4-FC2A-B692-0CD2-46D4D8D5829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8E2695C-1D5E-7C99-AC6A-5CA4772C64AA}"/>
              </a:ext>
            </a:extLst>
          </p:cNvPr>
          <p:cNvSpPr/>
          <p:nvPr/>
        </p:nvSpPr>
        <p:spPr>
          <a:xfrm>
            <a:off x="2762962" y="2657939"/>
            <a:ext cx="6969125" cy="25339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Bộ đội lấy lương khô cho ông lão nằm gục bên đường.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Lấy gạo và thực phẩm mà bộ đội mang theo để nấu một bữa no cho dân.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Pha trà, chia lương khô và bánh kẹo cho mọi người.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solidFill>
                  <a:schemeClr val="bg1"/>
                </a:solidFill>
                <a:latin typeface="UTM Avo" panose="02040603050506020204" pitchFamily="18"/>
              </a:rPr>
              <a:t>Trò chuyện cùng dân.</a:t>
            </a:r>
          </a:p>
        </p:txBody>
      </p:sp>
      <p:pic>
        <p:nvPicPr>
          <p:cNvPr id="11" name="Picture 10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20D98BF3-6AC7-D72B-5F9E-F12FD4BD92A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5CCE5CDB-D7E0-62ED-01C4-44AE35484A4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91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B88AD453-503E-0C57-4132-18627E8CFC5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5DE796B-BDCA-6D21-6712-8031317D2085}"/>
              </a:ext>
            </a:extLst>
          </p:cNvPr>
          <p:cNvGrpSpPr/>
          <p:nvPr/>
        </p:nvGrpSpPr>
        <p:grpSpPr>
          <a:xfrm>
            <a:off x="1422928" y="54760"/>
            <a:ext cx="6430782" cy="2931933"/>
            <a:chOff x="4496328" y="609570"/>
            <a:chExt cx="6430782" cy="293193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CE47F340-0063-DF1D-B0D3-56CBBF34B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496328" y="609570"/>
              <a:ext cx="6430782" cy="293193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DC131E-641A-5C0E-5FD2-2E2B517AEF67}"/>
                </a:ext>
              </a:extLst>
            </p:cNvPr>
            <p:cNvSpPr txBox="1"/>
            <p:nvPr/>
          </p:nvSpPr>
          <p:spPr>
            <a:xfrm>
              <a:off x="5019319" y="809385"/>
              <a:ext cx="5384799" cy="1675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Câu 4.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Tìm những chi tiết cho thấy người dân Cam-pu-chia rất tin tưởng và yêu quý bộ đội Việt Nam.</a:t>
              </a:r>
            </a:p>
          </p:txBody>
        </p:sp>
      </p:grp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B0388B00-5047-DC5A-83FC-261DFF6B07B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F85CDB5-918F-E163-52F4-9EF48545FB51}"/>
              </a:ext>
            </a:extLst>
          </p:cNvPr>
          <p:cNvSpPr/>
          <p:nvPr/>
        </p:nvSpPr>
        <p:spPr>
          <a:xfrm>
            <a:off x="2863562" y="2975118"/>
            <a:ext cx="7066837" cy="2955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Một ông lão ngồi ăn ngon lành thanh lương khô bộ đội cho và trò chuyện với bộ đội. 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Hơn 200 người cá già, trẻ, gái, trai chạy ra đón, họ vừa khóc vừa níu tay các anh, nói: </a:t>
            </a:r>
            <a:r>
              <a:rPr lang="vi-VN" sz="1800" i="1" dirty="0">
                <a:latin typeface="UTM Avo" panose="02040603050506020204" pitchFamily="18"/>
              </a:rPr>
              <a:t>Bộ đội đừng về Pôn Pốt sẽ giết hết dân mất. Bộ đội có đi, cho dân đi cùng với</a:t>
            </a:r>
            <a:r>
              <a:rPr lang="vi-VN" sz="1800" dirty="0">
                <a:latin typeface="UTM Avo" panose="02040603050506020204" pitchFamily="18"/>
              </a:rPr>
              <a:t>.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1800" dirty="0">
                <a:latin typeface="UTM Avo" panose="02040603050506020204" pitchFamily="18"/>
              </a:rPr>
              <a:t>Dân làng gom góp được ba chén gạo để nấu cơm đãi cả đơn vị,...</a:t>
            </a:r>
            <a:endParaRPr lang="vi-VN" sz="18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pic>
        <p:nvPicPr>
          <p:cNvPr id="12" name="Picture 11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D059568B-5311-C249-29BB-A8C2B204D2E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EEDFD8D-C898-5038-3B9B-197F857947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32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f7e749c750b79cbde134e7bcf00a140.png">
            <a:extLst>
              <a:ext uri="{FF2B5EF4-FFF2-40B4-BE49-F238E27FC236}">
                <a16:creationId xmlns:a16="http://schemas.microsoft.com/office/drawing/2014/main" id="{3E460334-0D1D-4A1D-40BE-BD1C1CCF924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92805" y="3747994"/>
            <a:ext cx="3255767" cy="34939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04FD3CA-D97F-BAAF-8833-F796329AE604}"/>
              </a:ext>
            </a:extLst>
          </p:cNvPr>
          <p:cNvGrpSpPr/>
          <p:nvPr/>
        </p:nvGrpSpPr>
        <p:grpSpPr>
          <a:xfrm>
            <a:off x="692056" y="261820"/>
            <a:ext cx="6452936" cy="2313920"/>
            <a:chOff x="4756056" y="370576"/>
            <a:chExt cx="6452936" cy="2313920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BFD9760-4AA5-A322-813E-824E950CE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21376088">
              <a:off x="4756056" y="370576"/>
              <a:ext cx="6452936" cy="231392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85FA578-B4A2-62A4-DC94-7345509D2ACF}"/>
                </a:ext>
              </a:extLst>
            </p:cNvPr>
            <p:cNvSpPr txBox="1"/>
            <p:nvPr/>
          </p:nvSpPr>
          <p:spPr>
            <a:xfrm>
              <a:off x="4886003" y="609600"/>
              <a:ext cx="6315397" cy="11218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400" b="1" dirty="0">
                  <a:solidFill>
                    <a:schemeClr val="bg1"/>
                  </a:solidFill>
                  <a:latin typeface="UTM Avo" panose="02040603050506020204" pitchFamily="18"/>
                </a:rPr>
                <a:t>Câu 5. </a:t>
              </a:r>
              <a:r>
                <a:rPr lang="vi-VN" sz="2400" dirty="0">
                  <a:solidFill>
                    <a:schemeClr val="bg1"/>
                  </a:solidFill>
                  <a:latin typeface="UTM Avo" panose="02040603050506020204" pitchFamily="18"/>
                </a:rPr>
                <a:t>Những chi tiết, hình ảnh nào trong bài khiến em xúc động? Vì sao?</a:t>
              </a:r>
            </a:p>
          </p:txBody>
        </p:sp>
      </p:grpSp>
      <p:pic>
        <p:nvPicPr>
          <p:cNvPr id="6" name="Picture 5" descr="1.png">
            <a:extLst>
              <a:ext uri="{FF2B5EF4-FFF2-40B4-BE49-F238E27FC236}">
                <a16:creationId xmlns:a16="http://schemas.microsoft.com/office/drawing/2014/main" id="{977F4C03-F15A-3F44-6F9D-679605A1C29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24000" y="5930200"/>
            <a:ext cx="9144000" cy="1143000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1B7EB16-2B4D-65D5-D3AC-F66B927F597A}"/>
              </a:ext>
            </a:extLst>
          </p:cNvPr>
          <p:cNvSpPr/>
          <p:nvPr/>
        </p:nvSpPr>
        <p:spPr>
          <a:xfrm>
            <a:off x="3077730" y="2651146"/>
            <a:ext cx="6651913" cy="295508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Em thích chi tiết “</a:t>
            </a:r>
            <a:r>
              <a:rPr lang="vi-VN" sz="2000" i="1" dirty="0">
                <a:solidFill>
                  <a:schemeClr val="bg1"/>
                </a:solidFill>
                <a:latin typeface="UTM Avo" panose="02040603050506020204" pitchFamily="18"/>
              </a:rPr>
              <a:t>hơn 200 người cả già, trẻ, gái, trai chạy ra đón</a:t>
            </a: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” bộ đội Việt Nam. </a:t>
            </a:r>
          </a:p>
          <a:p>
            <a:pPr marL="381019" indent="-381019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000" dirty="0">
                <a:solidFill>
                  <a:schemeClr val="bg1"/>
                </a:solidFill>
                <a:latin typeface="UTM Avo" panose="02040603050506020204" pitchFamily="18"/>
              </a:rPr>
              <a:t>Vì chi tiết ấy cho thấy người dân Cam-pu-chia rất tin tưởng bộ đội Việt Nam, vô cùng mừng rỡ trước sự xuất hiện của bộ đội Việt Nam.</a:t>
            </a:r>
          </a:p>
        </p:txBody>
      </p:sp>
      <p:pic>
        <p:nvPicPr>
          <p:cNvPr id="12" name="Picture 11" descr="6131d3148657a26e1bfe386e7ba65811.png">
            <a:hlinkClick r:id="rId7" action="ppaction://hlinksldjump"/>
            <a:extLst>
              <a:ext uri="{FF2B5EF4-FFF2-40B4-BE49-F238E27FC236}">
                <a16:creationId xmlns:a16="http://schemas.microsoft.com/office/drawing/2014/main" id="{F9C96930-0576-2A88-A750-D8C0E07E12E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11549" y="3814816"/>
            <a:ext cx="1621250" cy="2576796"/>
          </a:xfrm>
          <a:prstGeom prst="rect">
            <a:avLst/>
          </a:prstGeom>
        </p:spPr>
      </p:pic>
      <p:pic>
        <p:nvPicPr>
          <p:cNvPr id="13" name="Picture 12" descr="Logo, company name&#10;&#10;Description automatically generated">
            <a:extLst>
              <a:ext uri="{FF2B5EF4-FFF2-40B4-BE49-F238E27FC236}">
                <a16:creationId xmlns:a16="http://schemas.microsoft.com/office/drawing/2014/main" id="{701B23DF-B091-E879-58E1-901B5BB913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625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096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98;p22">
            <a:extLst>
              <a:ext uri="{FF2B5EF4-FFF2-40B4-BE49-F238E27FC236}">
                <a16:creationId xmlns:a16="http://schemas.microsoft.com/office/drawing/2014/main" id="{2773678D-CD67-F51F-9368-68096CA047A9}"/>
              </a:ext>
            </a:extLst>
          </p:cNvPr>
          <p:cNvGrpSpPr/>
          <p:nvPr/>
        </p:nvGrpSpPr>
        <p:grpSpPr>
          <a:xfrm>
            <a:off x="9164094" y="598178"/>
            <a:ext cx="409584" cy="6438592"/>
            <a:chOff x="0" y="-28575"/>
            <a:chExt cx="161811" cy="28687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299;p22">
              <a:extLst>
                <a:ext uri="{FF2B5EF4-FFF2-40B4-BE49-F238E27FC236}">
                  <a16:creationId xmlns:a16="http://schemas.microsoft.com/office/drawing/2014/main" id="{DD88E502-DB55-8B23-E004-8397E75F6928}"/>
                </a:ext>
              </a:extLst>
            </p:cNvPr>
            <p:cNvSpPr/>
            <p:nvPr/>
          </p:nvSpPr>
          <p:spPr>
            <a:xfrm>
              <a:off x="0" y="0"/>
              <a:ext cx="161811" cy="2840166"/>
            </a:xfrm>
            <a:custGeom>
              <a:avLst/>
              <a:gdLst/>
              <a:ahLst/>
              <a:cxnLst/>
              <a:rect l="l" t="t" r="r" b="b"/>
              <a:pathLst>
                <a:path w="161811" h="2840166" extrusionOk="0">
                  <a:moveTo>
                    <a:pt x="0" y="0"/>
                  </a:moveTo>
                  <a:lnTo>
                    <a:pt x="161811" y="0"/>
                  </a:lnTo>
                  <a:lnTo>
                    <a:pt x="161811" y="2840166"/>
                  </a:lnTo>
                  <a:lnTo>
                    <a:pt x="0" y="2840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300;p22">
              <a:extLst>
                <a:ext uri="{FF2B5EF4-FFF2-40B4-BE49-F238E27FC236}">
                  <a16:creationId xmlns:a16="http://schemas.microsoft.com/office/drawing/2014/main" id="{C9CA0E29-E67F-B4ED-4382-257CC85B46E4}"/>
                </a:ext>
              </a:extLst>
            </p:cNvPr>
            <p:cNvSpPr txBox="1"/>
            <p:nvPr/>
          </p:nvSpPr>
          <p:spPr>
            <a:xfrm>
              <a:off x="0" y="-28575"/>
              <a:ext cx="161811" cy="28687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grpSp>
        <p:nvGrpSpPr>
          <p:cNvPr id="5" name="Google Shape;301;p22">
            <a:extLst>
              <a:ext uri="{FF2B5EF4-FFF2-40B4-BE49-F238E27FC236}">
                <a16:creationId xmlns:a16="http://schemas.microsoft.com/office/drawing/2014/main" id="{8B24A407-37DF-0430-FF4E-8A75FDBDDA15}"/>
              </a:ext>
            </a:extLst>
          </p:cNvPr>
          <p:cNvGrpSpPr/>
          <p:nvPr/>
        </p:nvGrpSpPr>
        <p:grpSpPr>
          <a:xfrm>
            <a:off x="9776140" y="598178"/>
            <a:ext cx="2590979" cy="6438592"/>
            <a:chOff x="0" y="-28575"/>
            <a:chExt cx="1023596" cy="286874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Google Shape;302;p22">
              <a:extLst>
                <a:ext uri="{FF2B5EF4-FFF2-40B4-BE49-F238E27FC236}">
                  <a16:creationId xmlns:a16="http://schemas.microsoft.com/office/drawing/2014/main" id="{68C47072-1E07-7AFC-4E78-2B480E593E75}"/>
                </a:ext>
              </a:extLst>
            </p:cNvPr>
            <p:cNvSpPr/>
            <p:nvPr/>
          </p:nvSpPr>
          <p:spPr>
            <a:xfrm>
              <a:off x="0" y="0"/>
              <a:ext cx="1023596" cy="2840166"/>
            </a:xfrm>
            <a:custGeom>
              <a:avLst/>
              <a:gdLst/>
              <a:ahLst/>
              <a:cxnLst/>
              <a:rect l="l" t="t" r="r" b="b"/>
              <a:pathLst>
                <a:path w="1023596" h="2840166" extrusionOk="0">
                  <a:moveTo>
                    <a:pt x="0" y="0"/>
                  </a:moveTo>
                  <a:lnTo>
                    <a:pt x="1023596" y="0"/>
                  </a:lnTo>
                  <a:lnTo>
                    <a:pt x="1023596" y="2840166"/>
                  </a:lnTo>
                  <a:lnTo>
                    <a:pt x="0" y="28401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Google Shape;303;p22">
              <a:extLst>
                <a:ext uri="{FF2B5EF4-FFF2-40B4-BE49-F238E27FC236}">
                  <a16:creationId xmlns:a16="http://schemas.microsoft.com/office/drawing/2014/main" id="{62B9A484-803C-970B-10C5-FD1565B8485B}"/>
                </a:ext>
              </a:extLst>
            </p:cNvPr>
            <p:cNvSpPr txBox="1"/>
            <p:nvPr/>
          </p:nvSpPr>
          <p:spPr>
            <a:xfrm>
              <a:off x="0" y="-28575"/>
              <a:ext cx="1023596" cy="28687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bg1"/>
                </a:solidFill>
                <a:latin typeface="UTM Avo" panose="02040603050506020204" pitchFamily="18"/>
              </a:endParaRPr>
            </a:p>
          </p:txBody>
        </p:sp>
      </p:grpSp>
      <p:pic>
        <p:nvPicPr>
          <p:cNvPr id="8" name="Google Shape;304;p22">
            <a:extLst>
              <a:ext uri="{FF2B5EF4-FFF2-40B4-BE49-F238E27FC236}">
                <a16:creationId xmlns:a16="http://schemas.microsoft.com/office/drawing/2014/main" id="{EA490326-2863-B466-677C-7473B7301D5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77794" y="2997200"/>
            <a:ext cx="5715000" cy="38608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05;p22">
            <a:extLst>
              <a:ext uri="{FF2B5EF4-FFF2-40B4-BE49-F238E27FC236}">
                <a16:creationId xmlns:a16="http://schemas.microsoft.com/office/drawing/2014/main" id="{0172BA3E-91FE-927A-5213-CD5B60D38E11}"/>
              </a:ext>
            </a:extLst>
          </p:cNvPr>
          <p:cNvSpPr txBox="1"/>
          <p:nvPr/>
        </p:nvSpPr>
        <p:spPr>
          <a:xfrm>
            <a:off x="1550194" y="1800517"/>
            <a:ext cx="6070600" cy="421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Qua bài đọc, em hiểu điều gì? 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10" name="Google Shape;306;p22">
            <a:extLst>
              <a:ext uri="{FF2B5EF4-FFF2-40B4-BE49-F238E27FC236}">
                <a16:creationId xmlns:a16="http://schemas.microsoft.com/office/drawing/2014/main" id="{095433BF-6213-4D51-C9AD-D78B604A6083}"/>
              </a:ext>
            </a:extLst>
          </p:cNvPr>
          <p:cNvSpPr/>
          <p:nvPr/>
        </p:nvSpPr>
        <p:spPr>
          <a:xfrm>
            <a:off x="680641" y="2400300"/>
            <a:ext cx="7809706" cy="3492500"/>
          </a:xfrm>
          <a:prstGeom prst="wedgeRectCallout">
            <a:avLst>
              <a:gd name="adj1" fmla="val -343"/>
              <a:gd name="adj2" fmla="val 70864"/>
            </a:avLst>
          </a:prstGeom>
          <a:solidFill>
            <a:schemeClr val="lt1"/>
          </a:solidFill>
          <a:ln w="254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Bài đọc cho thấy những đóng góp to lớn của bộ đội Việt Nam trong việc giúp đất nước và người dân Cam-pu-chia thoát khỏi thảm hoạ diệt chủng, đồng thời thể hiện tình cảm gắn bó giữa bộ đội Việt Nam và nhân dân Cam-pu-chia.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5211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6309E44D-BDE5-6FC8-6944-B0F50D474D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6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14;p23">
            <a:extLst>
              <a:ext uri="{FF2B5EF4-FFF2-40B4-BE49-F238E27FC236}">
                <a16:creationId xmlns:a16="http://schemas.microsoft.com/office/drawing/2014/main" id="{03F53A06-7B1B-25EC-B8D0-E34646552436}"/>
              </a:ext>
            </a:extLst>
          </p:cNvPr>
          <p:cNvSpPr txBox="1"/>
          <p:nvPr/>
        </p:nvSpPr>
        <p:spPr>
          <a:xfrm>
            <a:off x="3657600" y="1660070"/>
            <a:ext cx="48768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3600" b="1" dirty="0">
                <a:solidFill>
                  <a:schemeClr val="bg1"/>
                </a:solidFill>
                <a:latin typeface="UTM Avo" panose="02040603050506020204" pitchFamily="18"/>
              </a:rPr>
              <a:t>ĐỌC NÂNG CAO</a:t>
            </a:r>
            <a:endParaRPr sz="36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315;p23">
            <a:extLst>
              <a:ext uri="{FF2B5EF4-FFF2-40B4-BE49-F238E27FC236}">
                <a16:creationId xmlns:a16="http://schemas.microsoft.com/office/drawing/2014/main" id="{396D9C64-B8F4-B119-0ACC-6A8FBAB6A169}"/>
              </a:ext>
            </a:extLst>
          </p:cNvPr>
          <p:cNvSpPr/>
          <p:nvPr/>
        </p:nvSpPr>
        <p:spPr>
          <a:xfrm>
            <a:off x="3530986" y="2810440"/>
            <a:ext cx="5131617" cy="4047561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oogle Shape;326;p24">
            <a:extLst>
              <a:ext uri="{FF2B5EF4-FFF2-40B4-BE49-F238E27FC236}">
                <a16:creationId xmlns:a16="http://schemas.microsoft.com/office/drawing/2014/main" id="{6F40976E-2812-80F6-4E2B-4F582BCAE4EE}"/>
              </a:ext>
            </a:extLst>
          </p:cNvPr>
          <p:cNvGrpSpPr>
            <a:grpSpLocks noChangeAspect="1"/>
          </p:cNvGrpSpPr>
          <p:nvPr/>
        </p:nvGrpSpPr>
        <p:grpSpPr>
          <a:xfrm>
            <a:off x="1526402" y="774700"/>
            <a:ext cx="9139196" cy="5575300"/>
            <a:chOff x="1219200" y="581236"/>
            <a:chExt cx="14829094" cy="9046381"/>
          </a:xfrm>
        </p:grpSpPr>
        <p:sp>
          <p:nvSpPr>
            <p:cNvPr id="9" name="Google Shape;327;p24">
              <a:extLst>
                <a:ext uri="{FF2B5EF4-FFF2-40B4-BE49-F238E27FC236}">
                  <a16:creationId xmlns:a16="http://schemas.microsoft.com/office/drawing/2014/main" id="{B6E050FC-E733-0990-2E22-1BC74B570F4F}"/>
                </a:ext>
              </a:extLst>
            </p:cNvPr>
            <p:cNvSpPr/>
            <p:nvPr/>
          </p:nvSpPr>
          <p:spPr>
            <a:xfrm>
              <a:off x="1219200" y="581236"/>
              <a:ext cx="14829094" cy="9046381"/>
            </a:xfrm>
            <a:custGeom>
              <a:avLst/>
              <a:gdLst/>
              <a:ahLst/>
              <a:cxnLst/>
              <a:rect l="l" t="t" r="r" b="b"/>
              <a:pathLst>
                <a:path w="1403326" h="941983" extrusionOk="0">
                  <a:moveTo>
                    <a:pt x="0" y="0"/>
                  </a:moveTo>
                  <a:lnTo>
                    <a:pt x="1403327" y="0"/>
                  </a:lnTo>
                  <a:lnTo>
                    <a:pt x="1403327" y="941983"/>
                  </a:lnTo>
                  <a:lnTo>
                    <a:pt x="0" y="941983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Google Shape;328;p24">
              <a:extLst>
                <a:ext uri="{FF2B5EF4-FFF2-40B4-BE49-F238E27FC236}">
                  <a16:creationId xmlns:a16="http://schemas.microsoft.com/office/drawing/2014/main" id="{64BF96B0-3445-E3C7-CDB3-CB948F2C67C2}"/>
                </a:ext>
              </a:extLst>
            </p:cNvPr>
            <p:cNvSpPr txBox="1"/>
            <p:nvPr/>
          </p:nvSpPr>
          <p:spPr>
            <a:xfrm>
              <a:off x="4194418" y="4063784"/>
              <a:ext cx="8878656" cy="459437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400" dirty="0">
                  <a:solidFill>
                    <a:schemeClr val="dk1"/>
                  </a:solidFill>
                  <a:latin typeface="UTM Avo" panose="02040603050506020204" pitchFamily="18"/>
                </a:rPr>
                <a:t>Luyện đọc, chú ý ngắt nghỉ hơi đúng ở những câu văn dài, nhấn giọng từ ngữ quan trọng và thể hiện tình cảm, cảm xúc phù hợp khi đọc bài "Những hạt gạo ân tình".</a:t>
              </a:r>
              <a:endParaRPr sz="2400" dirty="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259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333;p25">
            <a:extLst>
              <a:ext uri="{FF2B5EF4-FFF2-40B4-BE49-F238E27FC236}">
                <a16:creationId xmlns:a16="http://schemas.microsoft.com/office/drawing/2014/main" id="{4505A0F0-DE8D-F88E-A0FF-EBF7F7EF50EF}"/>
              </a:ext>
            </a:extLst>
          </p:cNvPr>
          <p:cNvSpPr/>
          <p:nvPr/>
        </p:nvSpPr>
        <p:spPr>
          <a:xfrm>
            <a:off x="584198" y="1748995"/>
            <a:ext cx="11023600" cy="4962684"/>
          </a:xfrm>
          <a:custGeom>
            <a:avLst/>
            <a:gdLst/>
            <a:ahLst/>
            <a:cxnLst/>
            <a:rect l="l" t="t" r="r" b="b"/>
            <a:pathLst>
              <a:path w="4954331" h="701202" extrusionOk="0">
                <a:moveTo>
                  <a:pt x="0" y="0"/>
                </a:moveTo>
                <a:lnTo>
                  <a:pt x="4954331" y="0"/>
                </a:lnTo>
                <a:lnTo>
                  <a:pt x="4954331" y="701202"/>
                </a:lnTo>
                <a:lnTo>
                  <a:pt x="0" y="701202"/>
                </a:lnTo>
                <a:close/>
              </a:path>
            </a:pathLst>
          </a:cu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120000" tIns="30467" rIns="120000" bIns="304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vi-VN" sz="2200" dirty="0">
                <a:latin typeface="UTM Avo" panose="02040603050506020204" pitchFamily="18"/>
              </a:rPr>
              <a:t>Bữa ấy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dân làng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gom góp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được ba chén gạo để </a:t>
            </a:r>
            <a:r>
              <a:rPr lang="vi-VN" sz="2200">
                <a:latin typeface="UTM Avo" panose="02040603050506020204" pitchFamily="18"/>
              </a:rPr>
              <a:t>nấu c</a:t>
            </a:r>
            <a:r>
              <a:rPr lang="en-US" sz="2200">
                <a:latin typeface="UTM Avo" panose="02040603050506020204" pitchFamily="18"/>
              </a:rPr>
              <a:t>ơ</a:t>
            </a:r>
            <a:r>
              <a:rPr lang="vi-VN" sz="2200">
                <a:latin typeface="UTM Avo" panose="02040603050506020204" pitchFamily="18"/>
              </a:rPr>
              <a:t>m </a:t>
            </a:r>
            <a:r>
              <a:rPr lang="vi-VN" sz="2200" dirty="0">
                <a:latin typeface="UTM Avo" panose="02040603050506020204" pitchFamily="18"/>
              </a:rPr>
              <a:t>đãi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cả</a:t>
            </a:r>
            <a:r>
              <a:rPr lang="vi-VN" sz="2200" dirty="0">
                <a:latin typeface="UTM Avo" panose="02040603050506020204" pitchFamily="18"/>
              </a:rPr>
              <a:t> đơn vị. Nhìn những hạt gạo đã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ngả màu</a:t>
            </a:r>
            <a:r>
              <a:rPr lang="vi-VN" sz="2200" dirty="0">
                <a:latin typeface="UTM Avo" panose="02040603050506020204" pitchFamily="18"/>
              </a:rPr>
              <a:t>,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mốc thếch</a:t>
            </a:r>
            <a:r>
              <a:rPr lang="vi-VN" sz="2200" dirty="0">
                <a:latin typeface="UTM Avo" panose="02040603050506020204" pitchFamily="18"/>
              </a:rPr>
              <a:t>. Ông Hai Trí không sao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cầm được</a:t>
            </a:r>
            <a:r>
              <a:rPr lang="vi-VN" sz="2200" b="1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nước mắt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Ngay lập tức</a:t>
            </a:r>
            <a:r>
              <a:rPr lang="vi-VN" sz="2200" dirty="0">
                <a:latin typeface="UTM Avo" panose="02040603050506020204" pitchFamily="18"/>
              </a:rPr>
              <a:t>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ban chỉ huy đơn vị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cho lấy gạo và thực phẩm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bộ đội mang theo để nấu một bữa no cho dân.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Gạo những người lính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mang theo từ Việt Nam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được đổ vào một cái nồi lớn bắc trên bếp giữa sân.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Lửa nổi lên</a:t>
            </a:r>
            <a:r>
              <a:rPr lang="vi-VN" sz="2200" dirty="0">
                <a:latin typeface="UTM Avo" panose="02040603050506020204" pitchFamily="18"/>
              </a:rPr>
              <a:t>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Cơm sùng sục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sôi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trong ánh </a:t>
            </a:r>
            <a:r>
              <a:rPr lang="vi-VN" sz="2200">
                <a:latin typeface="UTM Avo" panose="02040603050506020204" pitchFamily="18"/>
              </a:rPr>
              <a:t>mắt m</a:t>
            </a:r>
            <a:r>
              <a:rPr lang="en-US" sz="2200">
                <a:latin typeface="UTM Avo" panose="02040603050506020204" pitchFamily="18"/>
              </a:rPr>
              <a:t>o</a:t>
            </a:r>
            <a:r>
              <a:rPr lang="vi-VN" sz="2200">
                <a:latin typeface="UTM Avo" panose="02040603050506020204" pitchFamily="18"/>
              </a:rPr>
              <a:t>ng </a:t>
            </a:r>
            <a:r>
              <a:rPr lang="vi-VN" sz="2200" dirty="0">
                <a:latin typeface="UTM Avo" panose="02040603050506020204" pitchFamily="18"/>
              </a:rPr>
              <a:t>chờ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của bao nhiêu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</a:t>
            </a:r>
            <a:r>
              <a:rPr lang="vi-VN" sz="2200" dirty="0">
                <a:latin typeface="UTM Avo" panose="02040603050506020204" pitchFamily="18"/>
              </a:rPr>
              <a:t>trẻ nhỏ,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 </a:t>
            </a:r>
            <a:r>
              <a:rPr lang="vi-VN" sz="2200" dirty="0">
                <a:latin typeface="UTM Avo" panose="02040603050506020204" pitchFamily="18"/>
              </a:rPr>
              <a:t>cụ già,...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//</a:t>
            </a:r>
            <a:r>
              <a:rPr lang="vi-VN" sz="2200" dirty="0">
                <a:latin typeface="UTM Avo" panose="02040603050506020204" pitchFamily="18"/>
              </a:rPr>
              <a:t> Sau đó,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bộ đội còn pha trà,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/</a:t>
            </a:r>
            <a:r>
              <a:rPr lang="vi-VN" sz="2200" dirty="0">
                <a:latin typeface="UTM Avo" panose="02040603050506020204" pitchFamily="18"/>
              </a:rPr>
              <a:t> chia lương khô và bánh kẹo cho mọi người. Ngôi làng đìu hiu và xơ xác</a:t>
            </a:r>
            <a:r>
              <a:rPr lang="vi-VN" sz="2200" dirty="0">
                <a:solidFill>
                  <a:srgbClr val="FF0000"/>
                </a:solidFill>
                <a:latin typeface="UTM Avo" panose="02040603050506020204" pitchFamily="18"/>
              </a:rPr>
              <a:t> / </a:t>
            </a:r>
            <a:r>
              <a:rPr lang="vi-VN" sz="2200" dirty="0">
                <a:latin typeface="UTM Avo" panose="02040603050506020204" pitchFamily="18"/>
              </a:rPr>
              <a:t>trong phút chốc như </a:t>
            </a:r>
            <a:r>
              <a:rPr lang="vi-VN" sz="2200" b="1" dirty="0">
                <a:solidFill>
                  <a:srgbClr val="FF0000"/>
                </a:solidFill>
                <a:latin typeface="UTM Avo" panose="02040603050506020204" pitchFamily="18"/>
              </a:rPr>
              <a:t>trở thành ngày hội</a:t>
            </a:r>
            <a:r>
              <a:rPr lang="vi-VN" sz="2200" b="1" dirty="0">
                <a:latin typeface="UTM Avo" panose="02040603050506020204" pitchFamily="18"/>
              </a:rPr>
              <a:t>.</a:t>
            </a:r>
            <a:endParaRPr sz="2200" dirty="0">
              <a:solidFill>
                <a:schemeClr val="dk1"/>
              </a:solidFill>
              <a:latin typeface="UTM Avo" panose="02040603050506020204" pitchFamily="18"/>
            </a:endParaRPr>
          </a:p>
        </p:txBody>
      </p:sp>
      <p:sp>
        <p:nvSpPr>
          <p:cNvPr id="20" name="Google Shape;337;p25">
            <a:extLst>
              <a:ext uri="{FF2B5EF4-FFF2-40B4-BE49-F238E27FC236}">
                <a16:creationId xmlns:a16="http://schemas.microsoft.com/office/drawing/2014/main" id="{0509BA11-16E6-E30D-48B3-0AA1747CFCB1}"/>
              </a:ext>
            </a:extLst>
          </p:cNvPr>
          <p:cNvSpPr txBox="1"/>
          <p:nvPr/>
        </p:nvSpPr>
        <p:spPr>
          <a:xfrm>
            <a:off x="4806061" y="1108810"/>
            <a:ext cx="2579875" cy="400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933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2200" b="1" dirty="0">
                <a:solidFill>
                  <a:schemeClr val="bg1"/>
                </a:solidFill>
                <a:latin typeface="UTM Avo" panose="02040603050506020204" pitchFamily="18"/>
              </a:rPr>
              <a:t>Luyện đọc</a:t>
            </a:r>
            <a:endParaRPr sz="22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34543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B739A899-9663-CE32-7C97-021C11A2A5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0119" y="691352"/>
            <a:ext cx="3111881" cy="172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44;p26">
            <a:extLst>
              <a:ext uri="{FF2B5EF4-FFF2-40B4-BE49-F238E27FC236}">
                <a16:creationId xmlns:a16="http://schemas.microsoft.com/office/drawing/2014/main" id="{7E91ED11-9FE0-621B-17A5-569B37E840BB}"/>
              </a:ext>
            </a:extLst>
          </p:cNvPr>
          <p:cNvSpPr/>
          <p:nvPr/>
        </p:nvSpPr>
        <p:spPr>
          <a:xfrm>
            <a:off x="660400" y="2159000"/>
            <a:ext cx="5156993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Luyện đọc lại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Những hạt gạo ân tình</a:t>
            </a:r>
            <a:endParaRPr sz="622" b="1" dirty="0">
              <a:latin typeface="UTM Avo" panose="02040603050506020204" pitchFamily="18"/>
            </a:endParaRPr>
          </a:p>
        </p:txBody>
      </p:sp>
      <p:sp>
        <p:nvSpPr>
          <p:cNvPr id="5" name="Google Shape;345;p26">
            <a:extLst>
              <a:ext uri="{FF2B5EF4-FFF2-40B4-BE49-F238E27FC236}">
                <a16:creationId xmlns:a16="http://schemas.microsoft.com/office/drawing/2014/main" id="{B06E9F29-3D93-B703-0C28-B47308707034}"/>
              </a:ext>
            </a:extLst>
          </p:cNvPr>
          <p:cNvSpPr/>
          <p:nvPr/>
        </p:nvSpPr>
        <p:spPr>
          <a:xfrm>
            <a:off x="6325394" y="2159000"/>
            <a:ext cx="5371306" cy="3048000"/>
          </a:xfrm>
          <a:prstGeom prst="foldedCorner">
            <a:avLst>
              <a:gd name="adj" fmla="val 16667"/>
            </a:avLst>
          </a:prstGeom>
          <a:solidFill>
            <a:schemeClr val="lt1"/>
          </a:solidFill>
          <a:ln w="25400" cap="flat" cmpd="sng">
            <a:solidFill>
              <a:schemeClr val="accent2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vi-VN" sz="2933" dirty="0">
                <a:solidFill>
                  <a:schemeClr val="dk1"/>
                </a:solidFill>
                <a:latin typeface="UTM Avo" panose="02040603050506020204" pitchFamily="18"/>
              </a:rPr>
              <a:t>Chuẩn bị bài </a:t>
            </a:r>
            <a:endParaRPr sz="2933" dirty="0">
              <a:solidFill>
                <a:schemeClr val="dk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Bài viết 3: </a:t>
            </a:r>
            <a:endParaRPr sz="622" b="1" dirty="0"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2933" b="1" dirty="0">
                <a:solidFill>
                  <a:schemeClr val="dk1"/>
                </a:solidFill>
                <a:latin typeface="UTM Avo" panose="02040603050506020204" pitchFamily="18"/>
              </a:rPr>
              <a:t>Luyện tập viết thư thăm hỏi (Thực hành viết)</a:t>
            </a:r>
            <a:endParaRPr sz="622" b="1" dirty="0"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0;p2">
            <a:extLst>
              <a:ext uri="{FF2B5EF4-FFF2-40B4-BE49-F238E27FC236}">
                <a16:creationId xmlns:a16="http://schemas.microsoft.com/office/drawing/2014/main" id="{720156CA-EFB7-0F12-94DE-C80276ED18AE}"/>
              </a:ext>
            </a:extLst>
          </p:cNvPr>
          <p:cNvSpPr/>
          <p:nvPr/>
        </p:nvSpPr>
        <p:spPr>
          <a:xfrm>
            <a:off x="1683728" y="1682843"/>
            <a:ext cx="8824537" cy="6477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dirty="0">
                <a:solidFill>
                  <a:sysClr val="windowText" lastClr="000000"/>
                </a:solidFill>
                <a:latin typeface="UTM Avo" panose="02040603050506020204" pitchFamily="18"/>
              </a:rPr>
              <a:t>Em hãy đọc tên bài và quan sát hình minh họa trong bài</a:t>
            </a:r>
            <a:endParaRPr sz="500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pic>
        <p:nvPicPr>
          <p:cNvPr id="3" name="Google Shape;101;p2">
            <a:extLst>
              <a:ext uri="{FF2B5EF4-FFF2-40B4-BE49-F238E27FC236}">
                <a16:creationId xmlns:a16="http://schemas.microsoft.com/office/drawing/2014/main" id="{B6CC14FE-DBDC-E24D-F4F5-6709BBA620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4826" y="2505468"/>
            <a:ext cx="7842339" cy="40439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388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đồng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giáo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viên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nhiều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giảng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quý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thầy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cô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tham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đường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3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2848D950-9BED-9948-9500-0A7CC7689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4895" y="691352"/>
            <a:ext cx="2997105" cy="165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84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31;p5">
            <a:extLst>
              <a:ext uri="{FF2B5EF4-FFF2-40B4-BE49-F238E27FC236}">
                <a16:creationId xmlns:a16="http://schemas.microsoft.com/office/drawing/2014/main" id="{4F1E9B2B-B3FA-380B-31C7-B20133EB34AB}"/>
              </a:ext>
            </a:extLst>
          </p:cNvPr>
          <p:cNvSpPr txBox="1"/>
          <p:nvPr/>
        </p:nvSpPr>
        <p:spPr>
          <a:xfrm>
            <a:off x="3390899" y="1162427"/>
            <a:ext cx="541020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01. </a:t>
            </a:r>
            <a:endParaRPr sz="622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bg1"/>
                </a:solidFill>
                <a:latin typeface="UTM Avo" panose="02040603050506020204" pitchFamily="18"/>
              </a:rPr>
              <a:t>ĐỌC THÀNH TIẾNG</a:t>
            </a:r>
            <a:endParaRPr sz="4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32;p5">
            <a:extLst>
              <a:ext uri="{FF2B5EF4-FFF2-40B4-BE49-F238E27FC236}">
                <a16:creationId xmlns:a16="http://schemas.microsoft.com/office/drawing/2014/main" id="{D0BDFF4E-A0F5-E580-3038-0D58B5ACA8BA}"/>
              </a:ext>
            </a:extLst>
          </p:cNvPr>
          <p:cNvSpPr>
            <a:spLocks noChangeAspect="1"/>
          </p:cNvSpPr>
          <p:nvPr/>
        </p:nvSpPr>
        <p:spPr>
          <a:xfrm>
            <a:off x="3714738" y="3127226"/>
            <a:ext cx="4762523" cy="3756438"/>
          </a:xfrm>
          <a:custGeom>
            <a:avLst/>
            <a:gdLst/>
            <a:ahLst/>
            <a:cxnLst/>
            <a:rect l="l" t="t" r="r" b="b"/>
            <a:pathLst>
              <a:path w="1216555" h="959558" extrusionOk="0">
                <a:moveTo>
                  <a:pt x="0" y="0"/>
                </a:moveTo>
                <a:lnTo>
                  <a:pt x="1216555" y="0"/>
                </a:lnTo>
                <a:lnTo>
                  <a:pt x="1216555" y="959558"/>
                </a:lnTo>
                <a:lnTo>
                  <a:pt x="0" y="95955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8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7;p6">
            <a:extLst>
              <a:ext uri="{FF2B5EF4-FFF2-40B4-BE49-F238E27FC236}">
                <a16:creationId xmlns:a16="http://schemas.microsoft.com/office/drawing/2014/main" id="{F8A3BACE-95C1-D4AE-E589-0CE056F47A0C}"/>
              </a:ext>
            </a:extLst>
          </p:cNvPr>
          <p:cNvSpPr/>
          <p:nvPr/>
        </p:nvSpPr>
        <p:spPr>
          <a:xfrm>
            <a:off x="5080795" y="2971800"/>
            <a:ext cx="6197599" cy="29972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xúc động, tha thiết.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 ở đoạn văn cuối bài: </a:t>
            </a: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giọng vui, tình cảm.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3" name="Google Shape;138;p6">
            <a:extLst>
              <a:ext uri="{FF2B5EF4-FFF2-40B4-BE49-F238E27FC236}">
                <a16:creationId xmlns:a16="http://schemas.microsoft.com/office/drawing/2014/main" id="{775901A8-5127-FF1D-0D65-C148C9F68CB7}"/>
              </a:ext>
            </a:extLst>
          </p:cNvPr>
          <p:cNvSpPr/>
          <p:nvPr/>
        </p:nvSpPr>
        <p:spPr>
          <a:xfrm>
            <a:off x="4877595" y="2563250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Giọng đọc</a:t>
            </a:r>
            <a:endParaRPr sz="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4" name="Google Shape;139;p6">
            <a:extLst>
              <a:ext uri="{FF2B5EF4-FFF2-40B4-BE49-F238E27FC236}">
                <a16:creationId xmlns:a16="http://schemas.microsoft.com/office/drawing/2014/main" id="{C7AC9B57-DE78-9F5C-6EC0-DD25BFE4C109}"/>
              </a:ext>
            </a:extLst>
          </p:cNvPr>
          <p:cNvSpPr/>
          <p:nvPr/>
        </p:nvSpPr>
        <p:spPr>
          <a:xfrm>
            <a:off x="813594" y="2709333"/>
            <a:ext cx="3524342" cy="4140200"/>
          </a:xfrm>
          <a:custGeom>
            <a:avLst/>
            <a:gdLst/>
            <a:ahLst/>
            <a:cxnLst/>
            <a:rect l="l" t="t" r="r" b="b"/>
            <a:pathLst>
              <a:path w="936839" h="1100545" extrusionOk="0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41;p6">
            <a:extLst>
              <a:ext uri="{FF2B5EF4-FFF2-40B4-BE49-F238E27FC236}">
                <a16:creationId xmlns:a16="http://schemas.microsoft.com/office/drawing/2014/main" id="{7C6C766B-BAE3-BEB0-03CB-98C25239B009}"/>
              </a:ext>
            </a:extLst>
          </p:cNvPr>
          <p:cNvSpPr txBox="1"/>
          <p:nvPr/>
        </p:nvSpPr>
        <p:spPr>
          <a:xfrm>
            <a:off x="1718733" y="1712684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7" name="Picture 6">
            <a:hlinkClick r:id="rId4"/>
            <a:extLst>
              <a:ext uri="{FF2B5EF4-FFF2-40B4-BE49-F238E27FC236}">
                <a16:creationId xmlns:a16="http://schemas.microsoft.com/office/drawing/2014/main" id="{9B6B706C-BF21-37AF-70A5-92D41AA406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08630" y="693710"/>
            <a:ext cx="1317555" cy="144941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64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47;p7">
            <a:extLst>
              <a:ext uri="{FF2B5EF4-FFF2-40B4-BE49-F238E27FC236}">
                <a16:creationId xmlns:a16="http://schemas.microsoft.com/office/drawing/2014/main" id="{D8BE2CD0-6ABA-9010-C7F2-62091454853E}"/>
              </a:ext>
            </a:extLst>
          </p:cNvPr>
          <p:cNvSpPr/>
          <p:nvPr/>
        </p:nvSpPr>
        <p:spPr>
          <a:xfrm>
            <a:off x="4546601" y="2895600"/>
            <a:ext cx="6831805" cy="3419925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40000" tIns="30467" rIns="240000" bIns="30467" anchor="ctr" anchorCtr="0">
            <a:noAutofit/>
          </a:bodyPr>
          <a:lstStyle/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"Mấy năm rồi, tôi mới được ăn ngon như thế này."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381019" indent="-381019" algn="just">
              <a:lnSpc>
                <a:spcPct val="150000"/>
              </a:lnSpc>
              <a:buSzPts val="4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"Bộ đội đừng về! Pôn Pốt sẽ giết hết dân mất. Bộ đội có đi, cho dân đi cùng với!".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8" name="Google Shape;148;p7">
            <a:extLst>
              <a:ext uri="{FF2B5EF4-FFF2-40B4-BE49-F238E27FC236}">
                <a16:creationId xmlns:a16="http://schemas.microsoft.com/office/drawing/2014/main" id="{1511C532-8DF7-1CB0-026B-EC65840AC46A}"/>
              </a:ext>
            </a:extLst>
          </p:cNvPr>
          <p:cNvSpPr/>
          <p:nvPr/>
        </p:nvSpPr>
        <p:spPr>
          <a:xfrm>
            <a:off x="4343401" y="2487049"/>
            <a:ext cx="2844799" cy="817101"/>
          </a:xfrm>
          <a:prstGeom prst="homePlate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Nhấn giọng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9" name="Google Shape;149;p7">
            <a:extLst>
              <a:ext uri="{FF2B5EF4-FFF2-40B4-BE49-F238E27FC236}">
                <a16:creationId xmlns:a16="http://schemas.microsoft.com/office/drawing/2014/main" id="{938E07E0-71BF-C87A-45F2-7DDEF8BCBACB}"/>
              </a:ext>
            </a:extLst>
          </p:cNvPr>
          <p:cNvSpPr/>
          <p:nvPr/>
        </p:nvSpPr>
        <p:spPr>
          <a:xfrm>
            <a:off x="813594" y="2709333"/>
            <a:ext cx="3524342" cy="4140200"/>
          </a:xfrm>
          <a:custGeom>
            <a:avLst/>
            <a:gdLst/>
            <a:ahLst/>
            <a:cxnLst/>
            <a:rect l="l" t="t" r="r" b="b"/>
            <a:pathLst>
              <a:path w="936839" h="1100545" extrusionOk="0">
                <a:moveTo>
                  <a:pt x="0" y="0"/>
                </a:moveTo>
                <a:lnTo>
                  <a:pt x="936839" y="0"/>
                </a:lnTo>
                <a:lnTo>
                  <a:pt x="936839" y="1100545"/>
                </a:lnTo>
                <a:lnTo>
                  <a:pt x="0" y="110054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" name="Google Shape;151;p7">
            <a:extLst>
              <a:ext uri="{FF2B5EF4-FFF2-40B4-BE49-F238E27FC236}">
                <a16:creationId xmlns:a16="http://schemas.microsoft.com/office/drawing/2014/main" id="{1B7A1C16-440F-CD81-55B0-3D1C4C9015C8}"/>
              </a:ext>
            </a:extLst>
          </p:cNvPr>
          <p:cNvSpPr txBox="1"/>
          <p:nvPr/>
        </p:nvSpPr>
        <p:spPr>
          <a:xfrm>
            <a:off x="1718733" y="1699605"/>
            <a:ext cx="8754533" cy="430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Đọc mẫu bài "Những hạt gạo ân tình"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129353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6;p8">
            <a:extLst>
              <a:ext uri="{FF2B5EF4-FFF2-40B4-BE49-F238E27FC236}">
                <a16:creationId xmlns:a16="http://schemas.microsoft.com/office/drawing/2014/main" id="{C5D9C3F4-3444-5F3B-D861-EC3C596B7A4B}"/>
              </a:ext>
            </a:extLst>
          </p:cNvPr>
          <p:cNvGrpSpPr/>
          <p:nvPr/>
        </p:nvGrpSpPr>
        <p:grpSpPr>
          <a:xfrm>
            <a:off x="5932146" y="609108"/>
            <a:ext cx="6270325" cy="6248892"/>
            <a:chOff x="0" y="0"/>
            <a:chExt cx="2477165" cy="2833966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3" name="Google Shape;157;p8">
              <a:extLst>
                <a:ext uri="{FF2B5EF4-FFF2-40B4-BE49-F238E27FC236}">
                  <a16:creationId xmlns:a16="http://schemas.microsoft.com/office/drawing/2014/main" id="{9EDA7ADD-A3E8-8B80-DFA0-DCA0306B4F2D}"/>
                </a:ext>
              </a:extLst>
            </p:cNvPr>
            <p:cNvSpPr/>
            <p:nvPr/>
          </p:nvSpPr>
          <p:spPr>
            <a:xfrm>
              <a:off x="0" y="0"/>
              <a:ext cx="2477165" cy="2833966"/>
            </a:xfrm>
            <a:custGeom>
              <a:avLst/>
              <a:gdLst/>
              <a:ahLst/>
              <a:cxnLst/>
              <a:rect l="l" t="t" r="r" b="b"/>
              <a:pathLst>
                <a:path w="2477165" h="2833966" extrusionOk="0">
                  <a:moveTo>
                    <a:pt x="0" y="0"/>
                  </a:moveTo>
                  <a:lnTo>
                    <a:pt x="2477165" y="0"/>
                  </a:lnTo>
                  <a:lnTo>
                    <a:pt x="2477165" y="2833966"/>
                  </a:lnTo>
                  <a:lnTo>
                    <a:pt x="0" y="283396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Google Shape;158;p8">
              <a:extLst>
                <a:ext uri="{FF2B5EF4-FFF2-40B4-BE49-F238E27FC236}">
                  <a16:creationId xmlns:a16="http://schemas.microsoft.com/office/drawing/2014/main" id="{813B3DDC-204B-0EB1-7F4E-8227E3938055}"/>
                </a:ext>
              </a:extLst>
            </p:cNvPr>
            <p:cNvSpPr txBox="1"/>
            <p:nvPr/>
          </p:nvSpPr>
          <p:spPr>
            <a:xfrm>
              <a:off x="0" y="0"/>
              <a:ext cx="2477165" cy="2833966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33867" tIns="33867" rIns="33867" bIns="33867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2400">
                <a:solidFill>
                  <a:schemeClr val="dk1"/>
                </a:solidFill>
                <a:latin typeface="UTM Avo" panose="02040603050506020204" pitchFamily="18"/>
              </a:endParaRPr>
            </a:p>
          </p:txBody>
        </p:sp>
      </p:grpSp>
      <p:sp>
        <p:nvSpPr>
          <p:cNvPr id="5" name="Google Shape;159;p8">
            <a:extLst>
              <a:ext uri="{FF2B5EF4-FFF2-40B4-BE49-F238E27FC236}">
                <a16:creationId xmlns:a16="http://schemas.microsoft.com/office/drawing/2014/main" id="{FF0DB858-3C33-663A-F088-6F0D70313B72}"/>
              </a:ext>
            </a:extLst>
          </p:cNvPr>
          <p:cNvSpPr txBox="1"/>
          <p:nvPr/>
        </p:nvSpPr>
        <p:spPr>
          <a:xfrm>
            <a:off x="6754621" y="1457359"/>
            <a:ext cx="462537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vi-VN" sz="2800" b="1" dirty="0">
                <a:solidFill>
                  <a:sysClr val="windowText" lastClr="000000"/>
                </a:solidFill>
                <a:latin typeface="UTM Avo" panose="02040603050506020204" pitchFamily="18"/>
              </a:rPr>
              <a:t>Luyện đọc từ khó</a:t>
            </a:r>
            <a:endParaRPr sz="2800" b="1" dirty="0">
              <a:solidFill>
                <a:sysClr val="windowText" lastClr="000000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60;p8">
            <a:extLst>
              <a:ext uri="{FF2B5EF4-FFF2-40B4-BE49-F238E27FC236}">
                <a16:creationId xmlns:a16="http://schemas.microsoft.com/office/drawing/2014/main" id="{7294D7D2-D340-602B-2AC6-A2A9AB786997}"/>
              </a:ext>
            </a:extLst>
          </p:cNvPr>
          <p:cNvSpPr/>
          <p:nvPr/>
        </p:nvSpPr>
        <p:spPr>
          <a:xfrm>
            <a:off x="592097" y="1888246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Hai Trí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7" name="Google Shape;161;p8">
            <a:extLst>
              <a:ext uri="{FF2B5EF4-FFF2-40B4-BE49-F238E27FC236}">
                <a16:creationId xmlns:a16="http://schemas.microsoft.com/office/drawing/2014/main" id="{09984A54-F8FF-F6C1-17F4-04695634EE19}"/>
              </a:ext>
            </a:extLst>
          </p:cNvPr>
          <p:cNvSpPr/>
          <p:nvPr/>
        </p:nvSpPr>
        <p:spPr>
          <a:xfrm>
            <a:off x="592098" y="2840550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just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Chế độ diệt chủng Pôn Pốt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8" name="Google Shape;162;p8">
            <a:extLst>
              <a:ext uri="{FF2B5EF4-FFF2-40B4-BE49-F238E27FC236}">
                <a16:creationId xmlns:a16="http://schemas.microsoft.com/office/drawing/2014/main" id="{21D36C30-9C29-8295-AB6F-305BDD757935}"/>
              </a:ext>
            </a:extLst>
          </p:cNvPr>
          <p:cNvSpPr/>
          <p:nvPr/>
        </p:nvSpPr>
        <p:spPr>
          <a:xfrm>
            <a:off x="594518" y="3792854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Tiêu điều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9" name="Google Shape;163;p8">
            <a:extLst>
              <a:ext uri="{FF2B5EF4-FFF2-40B4-BE49-F238E27FC236}">
                <a16:creationId xmlns:a16="http://schemas.microsoft.com/office/drawing/2014/main" id="{AF827150-FD79-7DCC-7B3C-39CE2BB400D9}"/>
              </a:ext>
            </a:extLst>
          </p:cNvPr>
          <p:cNvSpPr/>
          <p:nvPr/>
        </p:nvSpPr>
        <p:spPr>
          <a:xfrm>
            <a:off x="592097" y="4745158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Chén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0" name="Google Shape;164;p8">
            <a:extLst>
              <a:ext uri="{FF2B5EF4-FFF2-40B4-BE49-F238E27FC236}">
                <a16:creationId xmlns:a16="http://schemas.microsoft.com/office/drawing/2014/main" id="{D11646C6-C2B3-2E61-9744-7904C435E054}"/>
              </a:ext>
            </a:extLst>
          </p:cNvPr>
          <p:cNvSpPr/>
          <p:nvPr/>
        </p:nvSpPr>
        <p:spPr>
          <a:xfrm>
            <a:off x="592097" y="5697462"/>
            <a:ext cx="4780001" cy="744069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>
                <a:solidFill>
                  <a:schemeClr val="dk1"/>
                </a:solidFill>
                <a:latin typeface="UTM Avo" panose="02040603050506020204" pitchFamily="18"/>
              </a:rPr>
              <a:t>Đìu hiu</a:t>
            </a:r>
            <a:endParaRPr sz="2400">
              <a:latin typeface="UTM Avo" panose="02040603050506020204" pitchFamily="18"/>
            </a:endParaRPr>
          </a:p>
        </p:txBody>
      </p:sp>
      <p:sp>
        <p:nvSpPr>
          <p:cNvPr id="11" name="Google Shape;165;p8">
            <a:extLst>
              <a:ext uri="{FF2B5EF4-FFF2-40B4-BE49-F238E27FC236}">
                <a16:creationId xmlns:a16="http://schemas.microsoft.com/office/drawing/2014/main" id="{52D28653-7EEB-320F-D957-7C03D2EF9F7C}"/>
              </a:ext>
            </a:extLst>
          </p:cNvPr>
          <p:cNvSpPr/>
          <p:nvPr/>
        </p:nvSpPr>
        <p:spPr>
          <a:xfrm>
            <a:off x="7214394" y="1955801"/>
            <a:ext cx="4000348" cy="4931087"/>
          </a:xfrm>
          <a:custGeom>
            <a:avLst/>
            <a:gdLst/>
            <a:ahLst/>
            <a:cxnLst/>
            <a:rect l="l" t="t" r="r" b="b"/>
            <a:pathLst>
              <a:path w="913114" h="1125564" extrusionOk="0">
                <a:moveTo>
                  <a:pt x="0" y="0"/>
                </a:moveTo>
                <a:lnTo>
                  <a:pt x="913114" y="0"/>
                </a:lnTo>
                <a:lnTo>
                  <a:pt x="913114" y="1125564"/>
                </a:lnTo>
                <a:lnTo>
                  <a:pt x="0" y="112556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1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3;p9">
            <a:extLst>
              <a:ext uri="{FF2B5EF4-FFF2-40B4-BE49-F238E27FC236}">
                <a16:creationId xmlns:a16="http://schemas.microsoft.com/office/drawing/2014/main" id="{9A9F610C-E98A-50D9-489E-3B2D41A7EA87}"/>
              </a:ext>
            </a:extLst>
          </p:cNvPr>
          <p:cNvSpPr txBox="1"/>
          <p:nvPr/>
        </p:nvSpPr>
        <p:spPr>
          <a:xfrm>
            <a:off x="4152900" y="1520424"/>
            <a:ext cx="3886200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Giải nghĩa từ khó</a:t>
            </a:r>
            <a:endParaRPr sz="2400" b="1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6" name="Google Shape;174;p9">
            <a:extLst>
              <a:ext uri="{FF2B5EF4-FFF2-40B4-BE49-F238E27FC236}">
                <a16:creationId xmlns:a16="http://schemas.microsoft.com/office/drawing/2014/main" id="{8ACA3DB7-7194-9E8E-2A0B-0C84EAE0BC1F}"/>
              </a:ext>
            </a:extLst>
          </p:cNvPr>
          <p:cNvSpPr/>
          <p:nvPr/>
        </p:nvSpPr>
        <p:spPr>
          <a:xfrm>
            <a:off x="794" y="2567819"/>
            <a:ext cx="4419601" cy="861181"/>
          </a:xfrm>
          <a:prstGeom prst="homePlate">
            <a:avLst>
              <a:gd name="adj" fmla="val 50000"/>
            </a:avLst>
          </a:prstGeom>
          <a:solidFill>
            <a:schemeClr val="lt1"/>
          </a:solidFill>
          <a:ln w="28575" cap="sq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60000" tIns="30467" rIns="60950" bIns="30467" anchor="ctr" anchorCtr="0">
            <a:noAutofit/>
          </a:bodyPr>
          <a:lstStyle/>
          <a:p>
            <a:pPr algn="ctr"/>
            <a:r>
              <a:rPr lang="vi-VN" sz="2400" b="1" dirty="0">
                <a:solidFill>
                  <a:schemeClr val="bg1"/>
                </a:solidFill>
                <a:latin typeface="UTM Avo" panose="02040603050506020204" pitchFamily="18"/>
              </a:rPr>
              <a:t>Hai Trí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sp>
        <p:nvSpPr>
          <p:cNvPr id="7" name="Google Shape;175;p9">
            <a:extLst>
              <a:ext uri="{FF2B5EF4-FFF2-40B4-BE49-F238E27FC236}">
                <a16:creationId xmlns:a16="http://schemas.microsoft.com/office/drawing/2014/main" id="{2C136F40-113A-4426-73B3-0C6858C2F468}"/>
              </a:ext>
            </a:extLst>
          </p:cNvPr>
          <p:cNvSpPr txBox="1"/>
          <p:nvPr/>
        </p:nvSpPr>
        <p:spPr>
          <a:xfrm>
            <a:off x="467594" y="3686711"/>
            <a:ext cx="3952801" cy="172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Đại tá Huỳnh Trí.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  <a:p>
            <a:pPr marL="190510" indent="-190510" algn="just">
              <a:lnSpc>
                <a:spcPct val="150000"/>
              </a:lnSpc>
              <a:buSzPct val="120000"/>
              <a:buFont typeface="Arial"/>
              <a:buChar char="•"/>
            </a:pPr>
            <a:r>
              <a:rPr lang="vi-VN" sz="2400" dirty="0">
                <a:solidFill>
                  <a:schemeClr val="bg1"/>
                </a:solidFill>
                <a:latin typeface="UTM Avo" panose="02040603050506020204" pitchFamily="18"/>
              </a:rPr>
              <a:t> Anh hùng Lực lượng vũ trang nhân dân.</a:t>
            </a:r>
            <a:endParaRPr sz="2400" dirty="0">
              <a:solidFill>
                <a:schemeClr val="bg1"/>
              </a:solidFill>
              <a:latin typeface="UTM Avo" panose="02040603050506020204" pitchFamily="18"/>
            </a:endParaRPr>
          </a:p>
        </p:txBody>
      </p:sp>
      <p:pic>
        <p:nvPicPr>
          <p:cNvPr id="8" name="Google Shape;176;p9" descr="Quốc phòng an ninh - “Anh Hai Trí”">
            <a:extLst>
              <a:ext uri="{FF2B5EF4-FFF2-40B4-BE49-F238E27FC236}">
                <a16:creationId xmlns:a16="http://schemas.microsoft.com/office/drawing/2014/main" id="{CFD0FA92-EC11-4516-AC4F-C0F4BA525DA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2394" y="2184400"/>
            <a:ext cx="29464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77;p9" descr="Tận nghĩa anh hùng - Báo Phụ Nữ">
            <a:extLst>
              <a:ext uri="{FF2B5EF4-FFF2-40B4-BE49-F238E27FC236}">
                <a16:creationId xmlns:a16="http://schemas.microsoft.com/office/drawing/2014/main" id="{7C1E4F3B-89D3-EBE9-D6A5-77B623BC16D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43045" y="2184400"/>
            <a:ext cx="2762250" cy="4419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86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1128</Words>
  <PresentationFormat>Widescreen</PresentationFormat>
  <Paragraphs>98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 Light</vt:lpstr>
      <vt:lpstr>Calibri</vt:lpstr>
      <vt:lpstr>UTM Avo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2023-10-19T01:39:18Z</dcterms:created>
  <dcterms:modified xsi:type="dcterms:W3CDTF">2024-01-05T09:06:03Z</dcterms:modified>
</cp:coreProperties>
</file>