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336" r:id="rId6"/>
    <p:sldId id="337" r:id="rId7"/>
    <p:sldId id="263" r:id="rId8"/>
    <p:sldId id="338" r:id="rId9"/>
    <p:sldId id="275" r:id="rId10"/>
    <p:sldId id="339" r:id="rId11"/>
    <p:sldId id="335" r:id="rId12"/>
    <p:sldId id="343" r:id="rId13"/>
    <p:sldId id="342" r:id="rId14"/>
    <p:sldId id="295" r:id="rId15"/>
    <p:sldId id="344" r:id="rId16"/>
    <p:sldId id="345" r:id="rId17"/>
    <p:sldId id="31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5DAF6D"/>
    <a:srgbClr val="261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3357" autoAdjust="0"/>
  </p:normalViewPr>
  <p:slideViewPr>
    <p:cSldViewPr>
      <p:cViewPr varScale="1">
        <p:scale>
          <a:sx n="69" d="100"/>
          <a:sy n="69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A3E3F-2458-41A0-A740-8127303FA16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880B-1041-4DA3-ABB1-B462E3B2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6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880B-1041-4DA3-ABB1-B462E3B298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6ADC1-5DA9-4266-9ED4-4D050DAAC7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E2F7-22D3-4EED-A9B1-73527E89570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5C5AD-4004-475B-8329-1BAB2D9F1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9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Hinhanhchieccan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-533400" y="914400"/>
            <a:ext cx="1041195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1" u="none" strike="noStrike" cap="all" spc="0" normalizeH="0" baseline="0" dirty="0" err="1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5400" b="1" i="1" u="none" strike="noStrike" cap="all" spc="0" normalizeH="0" baseline="0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</a:t>
            </a:r>
            <a:r>
              <a:rPr kumimoji="0" lang="en-US" sz="5400" b="1" i="1" u="none" strike="noStrike" cap="all" spc="0" normalizeH="0" baseline="0" dirty="0" smtClean="0">
                <a:ln/>
                <a:solidFill>
                  <a:srgbClr val="261C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cap="all" spc="0" normalizeH="0" baseline="0" dirty="0" smtClean="0">
                <a:ln/>
                <a:solidFill>
                  <a:srgbClr val="261C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all" spc="0" normalizeH="0" baseline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 SỐ CỦA PHÉP ĐO </a:t>
            </a:r>
            <a:r>
              <a:rPr kumimoji="0" lang="en-US" sz="5400" b="1" i="0" u="none" strike="noStrike" cap="all" spc="0" normalizeH="0" baseline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CÁC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all" spc="0" normalizeH="0" baseline="0" dirty="0" err="1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ĐẠi</a:t>
            </a:r>
            <a:r>
              <a:rPr kumimoji="0" lang="en-US" sz="5400" b="1" i="0" u="none" strike="noStrike" cap="all" spc="0" normalizeH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5400" b="1" i="0" u="none" strike="noStrike" cap="all" spc="0" normalizeH="0" baseline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LƯỢNG VẬT LÍ              </a:t>
            </a:r>
            <a:r>
              <a:rPr kumimoji="0" lang="en-US" sz="5400" b="1" i="0" u="none" strike="noStrike" cap="all" spc="0" normalizeH="0" baseline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54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519238" y="4122738"/>
            <a:ext cx="0" cy="749300"/>
          </a:xfrm>
          <a:prstGeom prst="line">
            <a:avLst/>
          </a:prstGeom>
          <a:noFill/>
          <a:ln w="28575">
            <a:solidFill>
              <a:srgbClr val="FFFFCC"/>
            </a:solidFill>
            <a:round/>
            <a:headEnd type="none" w="sm" len="sm"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271463" y="4122738"/>
            <a:ext cx="0" cy="749300"/>
          </a:xfrm>
          <a:prstGeom prst="line">
            <a:avLst/>
          </a:prstGeom>
          <a:noFill/>
          <a:ln w="28575">
            <a:solidFill>
              <a:srgbClr val="FFFFCC"/>
            </a:solidFill>
            <a:round/>
            <a:headEnd type="none" w="sm" len="sm"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6588125" y="4122738"/>
            <a:ext cx="0" cy="749300"/>
          </a:xfrm>
          <a:prstGeom prst="line">
            <a:avLst/>
          </a:prstGeom>
          <a:noFill/>
          <a:ln w="28575">
            <a:solidFill>
              <a:srgbClr val="FFFFCC"/>
            </a:solidFill>
            <a:round/>
            <a:headEnd type="none" w="sm" len="sm"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2413" y="3382963"/>
            <a:ext cx="8207375" cy="812800"/>
            <a:chOff x="159" y="2601"/>
            <a:chExt cx="5170" cy="512"/>
          </a:xfrm>
        </p:grpSpPr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159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3" name="Line 7"/>
            <p:cNvSpPr>
              <a:spLocks noChangeShapeType="1"/>
            </p:cNvSpPr>
            <p:nvPr/>
          </p:nvSpPr>
          <p:spPr bwMode="auto">
            <a:xfrm>
              <a:off x="273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>
              <a:off x="540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5" name="Line 9"/>
            <p:cNvSpPr>
              <a:spLocks noChangeShapeType="1"/>
            </p:cNvSpPr>
            <p:nvPr/>
          </p:nvSpPr>
          <p:spPr bwMode="auto">
            <a:xfrm>
              <a:off x="958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1528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2250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3125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4149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>
              <a:off x="5329" y="2601"/>
              <a:ext cx="0" cy="512"/>
            </a:xfrm>
            <a:prstGeom prst="line">
              <a:avLst/>
            </a:prstGeom>
            <a:noFill/>
            <a:ln w="3175">
              <a:solidFill>
                <a:srgbClr val="66FF66"/>
              </a:solidFill>
              <a:round/>
              <a:headEnd type="none" w="sm" len="sm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38100" y="3690938"/>
            <a:ext cx="425450" cy="425450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0066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12" name="Rectangle 16" descr="Brown marble"/>
          <p:cNvSpPr>
            <a:spLocks noChangeArrowheads="1"/>
          </p:cNvSpPr>
          <p:nvPr/>
        </p:nvSpPr>
        <p:spPr bwMode="auto">
          <a:xfrm>
            <a:off x="14288" y="4125913"/>
            <a:ext cx="9013825" cy="38417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3175">
            <a:solidFill>
              <a:srgbClr val="009999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40" name="Text Box 17"/>
          <p:cNvSpPr txBox="1">
            <a:spLocks noChangeArrowheads="1"/>
          </p:cNvSpPr>
          <p:nvPr/>
        </p:nvSpPr>
        <p:spPr bwMode="auto">
          <a:xfrm>
            <a:off x="34925" y="4968875"/>
            <a:ext cx="7058025" cy="106680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solidFill>
                  <a:srgbClr val="FFFF66"/>
                </a:solidFill>
                <a:effectLst/>
                <a:latin typeface="VNI-Helve" pitchFamily="2" charset="0"/>
              </a:rPr>
              <a:t>O</a:t>
            </a:r>
            <a:r>
              <a:rPr lang="en-US" sz="3200">
                <a:solidFill>
                  <a:schemeClr val="tx1"/>
                </a:solidFill>
                <a:effectLst/>
                <a:latin typeface="VNI-Helve" pitchFamily="2" charset="0"/>
              </a:rPr>
              <a:t>        A                  </a:t>
            </a:r>
            <a:r>
              <a:rPr lang="en-US" sz="3200">
                <a:solidFill>
                  <a:schemeClr val="tx1"/>
                </a:solidFill>
                <a:effectLst/>
                <a:latin typeface="VNI-Helve" pitchFamily="2" charset="0"/>
                <a:sym typeface="Symbol" pitchFamily="18" charset="2"/>
              </a:rPr>
              <a:t>t</a:t>
            </a:r>
            <a:r>
              <a:rPr lang="en-US" sz="3200">
                <a:solidFill>
                  <a:schemeClr val="tx1"/>
                </a:solidFill>
                <a:effectLst/>
                <a:latin typeface="VNI-Helve" pitchFamily="2" charset="0"/>
              </a:rPr>
              <a:t>                   B</a:t>
            </a:r>
          </a:p>
          <a:p>
            <a:pPr eaLnBrk="1" hangingPunct="1"/>
            <a:r>
              <a:rPr lang="en-US" sz="3200">
                <a:solidFill>
                  <a:schemeClr val="tx1"/>
                </a:solidFill>
                <a:effectLst/>
                <a:latin typeface="VNI-Helve" pitchFamily="2" charset="0"/>
              </a:rPr>
              <a:t>           t</a:t>
            </a:r>
            <a:r>
              <a:rPr lang="en-US" sz="3200" baseline="-25000">
                <a:solidFill>
                  <a:schemeClr val="tx1"/>
                </a:solidFill>
                <a:effectLst/>
                <a:latin typeface="VNI-Helve" pitchFamily="2" charset="0"/>
              </a:rPr>
              <a:t>1                                                              </a:t>
            </a:r>
            <a:r>
              <a:rPr lang="en-US" sz="3200">
                <a:solidFill>
                  <a:schemeClr val="tx1"/>
                </a:solidFill>
                <a:effectLst/>
                <a:latin typeface="VNI-Helve" pitchFamily="2" charset="0"/>
              </a:rPr>
              <a:t>t</a:t>
            </a:r>
            <a:r>
              <a:rPr lang="en-US" sz="3200" baseline="-25000">
                <a:solidFill>
                  <a:schemeClr val="tx1"/>
                </a:solidFill>
                <a:effectLst/>
                <a:latin typeface="VNI-Helve" pitchFamily="2" charset="0"/>
              </a:rPr>
              <a:t>2</a:t>
            </a:r>
            <a:endParaRPr lang="en-US" sz="3200">
              <a:solidFill>
                <a:schemeClr val="tx1"/>
              </a:solidFill>
              <a:effectLst/>
              <a:latin typeface="VNI-Helve" pitchFamily="2" charset="0"/>
            </a:endParaRPr>
          </a:p>
        </p:txBody>
      </p:sp>
      <p:sp>
        <p:nvSpPr>
          <p:cNvPr id="18441" name="AutoShape 18"/>
          <p:cNvSpPr>
            <a:spLocks/>
          </p:cNvSpPr>
          <p:nvPr/>
        </p:nvSpPr>
        <p:spPr bwMode="auto">
          <a:xfrm rot="-5400000">
            <a:off x="3816351" y="2214562"/>
            <a:ext cx="431800" cy="4968875"/>
          </a:xfrm>
          <a:prstGeom prst="leftBrace">
            <a:avLst>
              <a:gd name="adj1" fmla="val 95895"/>
              <a:gd name="adj2" fmla="val 50000"/>
            </a:avLst>
          </a:prstGeom>
          <a:noFill/>
          <a:ln w="28575">
            <a:solidFill>
              <a:srgbClr val="FFFF66"/>
            </a:solidFill>
            <a:round/>
            <a:headEnd type="none" w="sm" len="sm"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 sz="3200" b="1">
              <a:solidFill>
                <a:schemeClr val="tx1"/>
              </a:solidFill>
              <a:effectLst/>
              <a:latin typeface="VNI-Helve" pitchFamily="2" charset="0"/>
            </a:endParaRPr>
          </a:p>
        </p:txBody>
      </p:sp>
      <p:sp>
        <p:nvSpPr>
          <p:cNvPr id="18442" name="Text Box 19"/>
          <p:cNvSpPr txBox="1">
            <a:spLocks noChangeArrowheads="1"/>
          </p:cNvSpPr>
          <p:nvPr/>
        </p:nvSpPr>
        <p:spPr bwMode="auto">
          <a:xfrm>
            <a:off x="1258888" y="2362200"/>
            <a:ext cx="569912" cy="579438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66FF66"/>
                </a:solidFill>
                <a:effectLst/>
                <a:latin typeface="VNI-Helve" pitchFamily="2" charset="0"/>
              </a:rPr>
              <a:t>v</a:t>
            </a:r>
            <a:r>
              <a:rPr lang="en-US" sz="3200" baseline="-25000">
                <a:solidFill>
                  <a:srgbClr val="66FF66"/>
                </a:solidFill>
                <a:effectLst/>
                <a:latin typeface="VNI-Helve" pitchFamily="2" charset="0"/>
              </a:rPr>
              <a:t>1</a:t>
            </a:r>
            <a:endParaRPr lang="en-US" sz="3200">
              <a:solidFill>
                <a:srgbClr val="66FF66"/>
              </a:solidFill>
              <a:effectLst/>
              <a:latin typeface="VNI-Helve" pitchFamily="2" charset="0"/>
            </a:endParaRPr>
          </a:p>
        </p:txBody>
      </p:sp>
      <p:sp>
        <p:nvSpPr>
          <p:cNvPr id="18443" name="Text Box 20"/>
          <p:cNvSpPr txBox="1">
            <a:spLocks noChangeArrowheads="1"/>
          </p:cNvSpPr>
          <p:nvPr/>
        </p:nvSpPr>
        <p:spPr bwMode="auto">
          <a:xfrm>
            <a:off x="6300788" y="2362200"/>
            <a:ext cx="569912" cy="579438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FF66"/>
                </a:solidFill>
                <a:effectLst/>
                <a:latin typeface="VNI-Helve" pitchFamily="2" charset="0"/>
              </a:rPr>
              <a:t>v</a:t>
            </a:r>
            <a:r>
              <a:rPr lang="en-US" sz="3200" baseline="-25000">
                <a:solidFill>
                  <a:srgbClr val="FFFF66"/>
                </a:solidFill>
                <a:effectLst/>
                <a:latin typeface="VNI-Helve" pitchFamily="2" charset="0"/>
              </a:rPr>
              <a:t>2</a:t>
            </a:r>
            <a:endParaRPr lang="en-US" sz="3200">
              <a:solidFill>
                <a:srgbClr val="FFFF66"/>
              </a:solidFill>
              <a:effectLst/>
              <a:latin typeface="VNI-Helve" pitchFamily="2" charset="0"/>
            </a:endParaRP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28600" y="457200"/>
            <a:ext cx="861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vi-VN" sz="3600" smtClean="0"/>
              <a:t>Lấy đồng hồ bấm giây có độ chính xác 0,01s để đo thời gian </a:t>
            </a:r>
            <a:r>
              <a:rPr lang="vi-VN" sz="3600" smtClean="0">
                <a:sym typeface="Symbol"/>
              </a:rPr>
              <a:t>t quả cầu chạy từ A đến B mất bao lâu?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7.40741E-7 L 0.00678 7.40741E-7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63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7 2.22222E-6 L 0.01979 2.22222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3" presetClass="pat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7.40741E-7 L 0.03941 7.40741E-7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3" presetClass="pat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7.40741E-7 L 0.06545 7.40741E-7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45 -3.7037E-6 L 0.09757 -3.7037E-6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3" presetClass="pat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62 7.40741E-7 L 0.13767 7.40741E-7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3" presetClass="pat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67 7.40741E-7 L 0.18125 7.40741E-7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63" presetClass="path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125 7.40741E-7 L 0.23629 7.40741E-7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3" presetClass="path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29 7.40741E-7 L 0.29549 7.40741E-7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63" presetClass="pat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49 7.40741E-7 L 0.36233 7.40741E-7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63" presetClass="path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233 7.40741E-7 L 0.43316 7.40741E-7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63" presetClass="path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16 7.40741E-7 L 0.51615 7.40741E-7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63" presetClass="path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615 7.40741E-7 L 0.6007 7.40741E-7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63" presetClass="path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07 7.40741E-7 L 0.69254 7.40741E-7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63" presetClass="path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9254 7.40741E-7 L 0.79392 7.40741E-7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63" presetClass="path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392 7.40741E-7 L 0.9033 7.40741E-7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animBg="1"/>
      <p:bldP spid="29711" grpId="1" animBg="1"/>
      <p:bldP spid="29711" grpId="2" animBg="1"/>
      <p:bldP spid="29711" grpId="3" animBg="1"/>
      <p:bldP spid="29711" grpId="4" animBg="1"/>
      <p:bldP spid="29711" grpId="5" animBg="1"/>
      <p:bldP spid="29711" grpId="6" animBg="1"/>
      <p:bldP spid="29711" grpId="7" animBg="1"/>
      <p:bldP spid="29711" grpId="8" animBg="1"/>
      <p:bldP spid="29711" grpId="9" animBg="1"/>
      <p:bldP spid="29711" grpId="10" animBg="1"/>
      <p:bldP spid="29711" grpId="11" animBg="1"/>
      <p:bldP spid="29711" grpId="12" animBg="1"/>
      <p:bldP spid="29711" grpId="13" animBg="1"/>
      <p:bldP spid="29711" grpId="14" animBg="1"/>
      <p:bldP spid="29711" grpId="15" animBg="1"/>
      <p:bldP spid="297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17526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261CF0"/>
                </a:solidFill>
              </a:rPr>
              <a:t>Khi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đo</a:t>
            </a:r>
            <a:r>
              <a:rPr lang="en-US" dirty="0" smtClean="0">
                <a:solidFill>
                  <a:srgbClr val="261CF0"/>
                </a:solidFill>
              </a:rPr>
              <a:t> n </a:t>
            </a:r>
            <a:r>
              <a:rPr lang="en-US" dirty="0" err="1" smtClean="0">
                <a:solidFill>
                  <a:srgbClr val="261CF0"/>
                </a:solidFill>
              </a:rPr>
              <a:t>lần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cùng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một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đại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lượng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A,ta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nhận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được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các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giá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trị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khác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nhau</a:t>
            </a:r>
            <a:r>
              <a:rPr lang="en-US" dirty="0" smtClean="0">
                <a:solidFill>
                  <a:srgbClr val="261CF0"/>
                </a:solidFill>
              </a:rPr>
              <a:t> : A</a:t>
            </a:r>
            <a:r>
              <a:rPr lang="en-US" baseline="-25000" dirty="0" smtClean="0">
                <a:solidFill>
                  <a:srgbClr val="261CF0"/>
                </a:solidFill>
              </a:rPr>
              <a:t>1</a:t>
            </a:r>
            <a:r>
              <a:rPr lang="en-US" dirty="0" smtClean="0">
                <a:solidFill>
                  <a:srgbClr val="261CF0"/>
                </a:solidFill>
              </a:rPr>
              <a:t>,A</a:t>
            </a:r>
            <a:r>
              <a:rPr lang="en-US" baseline="-25000" dirty="0" smtClean="0">
                <a:solidFill>
                  <a:srgbClr val="261CF0"/>
                </a:solidFill>
              </a:rPr>
              <a:t>2</a:t>
            </a:r>
            <a:r>
              <a:rPr lang="en-US" dirty="0" smtClean="0">
                <a:solidFill>
                  <a:srgbClr val="261CF0"/>
                </a:solidFill>
              </a:rPr>
              <a:t>,A</a:t>
            </a:r>
            <a:r>
              <a:rPr lang="en-US" baseline="-25000" dirty="0" smtClean="0">
                <a:solidFill>
                  <a:srgbClr val="261CF0"/>
                </a:solidFill>
              </a:rPr>
              <a:t>3</a:t>
            </a:r>
            <a:r>
              <a:rPr lang="en-US" dirty="0" smtClean="0">
                <a:solidFill>
                  <a:srgbClr val="261CF0"/>
                </a:solidFill>
              </a:rPr>
              <a:t>...A</a:t>
            </a:r>
            <a:r>
              <a:rPr lang="en-US" baseline="-25000" dirty="0" smtClean="0">
                <a:solidFill>
                  <a:srgbClr val="261CF0"/>
                </a:solidFill>
              </a:rPr>
              <a:t>n</a:t>
            </a:r>
            <a:r>
              <a:rPr lang="en-US" dirty="0" smtClean="0">
                <a:solidFill>
                  <a:srgbClr val="261CF0"/>
                </a:solidFill>
              </a:rPr>
              <a:t>.</a:t>
            </a:r>
          </a:p>
          <a:p>
            <a:pPr>
              <a:buNone/>
            </a:pPr>
            <a:r>
              <a:rPr lang="en-US" dirty="0" err="1" smtClean="0">
                <a:solidFill>
                  <a:srgbClr val="261CF0"/>
                </a:solidFill>
              </a:rPr>
              <a:t>Vậy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giá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trị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trung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bình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được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tính</a:t>
            </a:r>
            <a:r>
              <a:rPr lang="en-US" dirty="0" smtClean="0">
                <a:solidFill>
                  <a:srgbClr val="261CF0"/>
                </a:solidFill>
              </a:rPr>
              <a:t> :          </a:t>
            </a:r>
            <a:r>
              <a:rPr lang="en-US" b="1" dirty="0" smtClean="0">
                <a:solidFill>
                  <a:srgbClr val="261CF0"/>
                </a:solidFill>
              </a:rPr>
              <a:t>                            </a:t>
            </a:r>
            <a:endParaRPr lang="en-US" dirty="0" smtClean="0">
              <a:solidFill>
                <a:srgbClr val="261CF0"/>
              </a:solidFill>
            </a:endParaRPr>
          </a:p>
          <a:p>
            <a:endParaRPr lang="en-US" dirty="0">
              <a:solidFill>
                <a:srgbClr val="261CF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648200"/>
            <a:ext cx="4800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914400"/>
            <a:ext cx="39564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600" b="1" i="1" smtClean="0">
                <a:solidFill>
                  <a:srgbClr val="261CF0"/>
                </a:solidFill>
              </a:rPr>
              <a:t>3.Giá trị trung bình</a:t>
            </a:r>
            <a:r>
              <a:rPr lang="en-US" sz="3600" smtClean="0">
                <a:solidFill>
                  <a:srgbClr val="261CF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4983163"/>
          </a:xfrm>
        </p:spPr>
        <p:txBody>
          <a:bodyPr/>
          <a:lstStyle/>
          <a:p>
            <a:pPr fontAlgn="t"/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Sai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số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tuyệt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đối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ứng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với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mỗi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lần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đo</a:t>
            </a:r>
            <a:r>
              <a:rPr lang="en-US" i="1" dirty="0" smtClean="0">
                <a:solidFill>
                  <a:srgbClr val="261CF0"/>
                </a:solidFill>
              </a:rPr>
              <a:t>:  </a:t>
            </a:r>
            <a:r>
              <a:rPr lang="en-US" dirty="0" smtClean="0">
                <a:solidFill>
                  <a:srgbClr val="261CF0"/>
                </a:solidFill>
              </a:rPr>
              <a:t>                </a:t>
            </a:r>
          </a:p>
          <a:p>
            <a:pPr fontAlgn="t">
              <a:buNone/>
            </a:pPr>
            <a:endParaRPr lang="en-US" dirty="0" smtClean="0">
              <a:solidFill>
                <a:srgbClr val="261CF0"/>
              </a:solidFill>
            </a:endParaRPr>
          </a:p>
          <a:p>
            <a:pPr fontAlgn="t">
              <a:buNone/>
            </a:pPr>
            <a:endParaRPr lang="en-US" dirty="0" smtClean="0">
              <a:solidFill>
                <a:srgbClr val="261CF0"/>
              </a:solidFill>
            </a:endParaRPr>
          </a:p>
          <a:p>
            <a:pPr fontAlgn="t">
              <a:buNone/>
            </a:pPr>
            <a:endParaRPr lang="en-US" dirty="0" smtClean="0">
              <a:solidFill>
                <a:srgbClr val="261CF0"/>
              </a:solidFill>
            </a:endParaRPr>
          </a:p>
          <a:p>
            <a:pPr fontAlgn="t"/>
            <a:r>
              <a:rPr lang="en-US" b="1" dirty="0" smtClean="0">
                <a:solidFill>
                  <a:srgbClr val="261CF0"/>
                </a:solidFill>
              </a:rPr>
              <a:t> </a:t>
            </a:r>
            <a:r>
              <a:rPr lang="en-US" b="1" i="1" dirty="0" err="1" smtClean="0">
                <a:solidFill>
                  <a:srgbClr val="261CF0"/>
                </a:solidFill>
              </a:rPr>
              <a:t>Sai</a:t>
            </a:r>
            <a:r>
              <a:rPr lang="en-US" b="1" i="1" dirty="0" smtClean="0">
                <a:solidFill>
                  <a:srgbClr val="261CF0"/>
                </a:solidFill>
              </a:rPr>
              <a:t> </a:t>
            </a:r>
            <a:r>
              <a:rPr lang="en-US" b="1" i="1" dirty="0" err="1" smtClean="0">
                <a:solidFill>
                  <a:srgbClr val="261CF0"/>
                </a:solidFill>
              </a:rPr>
              <a:t>số</a:t>
            </a:r>
            <a:r>
              <a:rPr lang="en-US" b="1" i="1" dirty="0" smtClean="0">
                <a:solidFill>
                  <a:srgbClr val="261CF0"/>
                </a:solidFill>
              </a:rPr>
              <a:t> </a:t>
            </a:r>
            <a:r>
              <a:rPr lang="en-US" b="1" i="1" dirty="0" err="1" smtClean="0">
                <a:solidFill>
                  <a:srgbClr val="261CF0"/>
                </a:solidFill>
              </a:rPr>
              <a:t>tuyệt</a:t>
            </a:r>
            <a:r>
              <a:rPr lang="en-US" b="1" i="1" dirty="0" smtClean="0">
                <a:solidFill>
                  <a:srgbClr val="261CF0"/>
                </a:solidFill>
              </a:rPr>
              <a:t> </a:t>
            </a:r>
            <a:r>
              <a:rPr lang="en-US" b="1" i="1" dirty="0" err="1" smtClean="0">
                <a:solidFill>
                  <a:srgbClr val="261CF0"/>
                </a:solidFill>
              </a:rPr>
              <a:t>đối</a:t>
            </a:r>
            <a:r>
              <a:rPr lang="en-US" b="1" i="1" dirty="0" smtClean="0">
                <a:solidFill>
                  <a:srgbClr val="261CF0"/>
                </a:solidFill>
              </a:rPr>
              <a:t> </a:t>
            </a:r>
            <a:r>
              <a:rPr lang="en-US" b="1" i="1" dirty="0" err="1" smtClean="0">
                <a:solidFill>
                  <a:srgbClr val="261CF0"/>
                </a:solidFill>
              </a:rPr>
              <a:t>trung</a:t>
            </a:r>
            <a:r>
              <a:rPr lang="en-US" b="1" i="1" dirty="0" smtClean="0">
                <a:solidFill>
                  <a:srgbClr val="261CF0"/>
                </a:solidFill>
              </a:rPr>
              <a:t> </a:t>
            </a:r>
            <a:r>
              <a:rPr lang="en-US" b="1" i="1" dirty="0" err="1" smtClean="0">
                <a:solidFill>
                  <a:srgbClr val="261CF0"/>
                </a:solidFill>
              </a:rPr>
              <a:t>bình</a:t>
            </a:r>
            <a:r>
              <a:rPr lang="en-US" b="1" i="1" dirty="0" smtClean="0">
                <a:solidFill>
                  <a:srgbClr val="261CF0"/>
                </a:solidFill>
              </a:rPr>
              <a:t> </a:t>
            </a:r>
            <a:r>
              <a:rPr lang="en-US" i="1" dirty="0" smtClean="0">
                <a:solidFill>
                  <a:srgbClr val="261CF0"/>
                </a:solidFill>
              </a:rPr>
              <a:t>(</a:t>
            </a:r>
            <a:r>
              <a:rPr lang="en-US" i="1" dirty="0" err="1" smtClean="0">
                <a:solidFill>
                  <a:srgbClr val="261CF0"/>
                </a:solidFill>
              </a:rPr>
              <a:t>sai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số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ngẫu</a:t>
            </a:r>
            <a:r>
              <a:rPr lang="en-US" i="1" dirty="0" smtClean="0">
                <a:solidFill>
                  <a:srgbClr val="261CF0"/>
                </a:solidFill>
              </a:rPr>
              <a:t> </a:t>
            </a:r>
            <a:r>
              <a:rPr lang="en-US" i="1" dirty="0" err="1" smtClean="0">
                <a:solidFill>
                  <a:srgbClr val="261CF0"/>
                </a:solidFill>
              </a:rPr>
              <a:t>nhiên</a:t>
            </a:r>
            <a:r>
              <a:rPr lang="en-US" i="1" dirty="0" smtClean="0">
                <a:solidFill>
                  <a:srgbClr val="261CF0"/>
                </a:solidFill>
              </a:rPr>
              <a:t>):</a:t>
            </a:r>
            <a:r>
              <a:rPr lang="en-US" dirty="0" smtClean="0">
                <a:solidFill>
                  <a:srgbClr val="261CF0"/>
                </a:solidFill>
              </a:rPr>
              <a:t>       </a:t>
            </a:r>
          </a:p>
          <a:p>
            <a:pPr>
              <a:buNone/>
            </a:pPr>
            <a:endParaRPr lang="en-US" dirty="0">
              <a:solidFill>
                <a:srgbClr val="261CF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marR="0" rtl="0"/>
            <a:r>
              <a:rPr lang="en-US" sz="3600" b="1" smtClean="0">
                <a:solidFill>
                  <a:srgbClr val="261CF0"/>
                </a:solidFill>
                <a:latin typeface="Times New Roman"/>
              </a:rPr>
              <a:t>4</a:t>
            </a:r>
            <a:r>
              <a:rPr lang="vi-VN" sz="3600" b="1" baseline="0" smtClean="0">
                <a:solidFill>
                  <a:srgbClr val="261CF0"/>
                </a:solidFill>
                <a:latin typeface="Times New Roman"/>
              </a:rPr>
              <a:t>. Cách xác định sai số của </a:t>
            </a:r>
            <a:r>
              <a:rPr lang="en-US" sz="3600" b="1" smtClean="0">
                <a:solidFill>
                  <a:srgbClr val="261CF0"/>
                </a:solidFill>
                <a:latin typeface="Times New Roman"/>
              </a:rPr>
              <a:t>p</a:t>
            </a:r>
            <a:r>
              <a:rPr lang="vi-VN" sz="3600" b="1" baseline="0" smtClean="0">
                <a:solidFill>
                  <a:srgbClr val="261CF0"/>
                </a:solidFill>
                <a:latin typeface="Times New Roman"/>
              </a:rPr>
              <a:t>hép đo: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828800"/>
            <a:ext cx="2286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1287" y="1930400"/>
            <a:ext cx="22971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69" name="Object 10"/>
          <p:cNvGraphicFramePr>
            <a:graphicFrameLocks noChangeAspect="1"/>
          </p:cNvGraphicFramePr>
          <p:nvPr/>
        </p:nvGraphicFramePr>
        <p:xfrm>
          <a:off x="762000" y="2819400"/>
          <a:ext cx="2514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5" imgW="990360" imgH="253800" progId="Equation.3">
                  <p:embed/>
                </p:oleObj>
              </mc:Choice>
              <mc:Fallback>
                <p:oleObj name="Equation" r:id="rId5" imgW="99036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2514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573995"/>
              </p:ext>
            </p:extLst>
          </p:nvPr>
        </p:nvGraphicFramePr>
        <p:xfrm>
          <a:off x="2209800" y="3810000"/>
          <a:ext cx="3124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Equation" r:id="rId7" imgW="901440" imgH="647640" progId="Equation.3">
                  <p:embed/>
                </p:oleObj>
              </mc:Choice>
              <mc:Fallback>
                <p:oleObj name="Equation" r:id="rId7" imgW="901440" imgH="64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10000"/>
                        <a:ext cx="3124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47017" y="4800600"/>
            <a:ext cx="64395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err="1" smtClean="0">
                <a:solidFill>
                  <a:srgbClr val="261CF0"/>
                </a:solidFill>
                <a:latin typeface="VNI-Times" pitchFamily="2" charset="0"/>
              </a:rPr>
              <a:t>Sai</a:t>
            </a:r>
            <a:r>
              <a:rPr lang="en-US" sz="3200" b="1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261CF0"/>
                </a:solidFill>
                <a:latin typeface="VNI-Times" pitchFamily="2" charset="0"/>
              </a:rPr>
              <a:t>soá</a:t>
            </a:r>
            <a:r>
              <a:rPr lang="en-US" sz="3200" b="1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261CF0"/>
                </a:solidFill>
                <a:latin typeface="VNI-Times" pitchFamily="2" charset="0"/>
              </a:rPr>
              <a:t>tuyeät</a:t>
            </a:r>
            <a:r>
              <a:rPr lang="en-US" sz="3200" b="1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261CF0"/>
                </a:solidFill>
                <a:latin typeface="VNI-Times" pitchFamily="2" charset="0"/>
              </a:rPr>
              <a:t>ñoái</a:t>
            </a:r>
            <a:r>
              <a:rPr lang="en-US" sz="3200" b="1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VNI-Times" pitchFamily="2" charset="0"/>
              </a:rPr>
              <a:t>ñöôïc</a:t>
            </a:r>
            <a:r>
              <a:rPr lang="en-US" sz="32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VNI-Times" pitchFamily="2" charset="0"/>
              </a:rPr>
              <a:t>xaùc</a:t>
            </a:r>
            <a:r>
              <a:rPr lang="en-US" sz="32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VNI-Times" pitchFamily="2" charset="0"/>
              </a:rPr>
              <a:t>ñònh</a:t>
            </a:r>
            <a:r>
              <a:rPr lang="en-US" sz="32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VNI-Times" pitchFamily="2" charset="0"/>
              </a:rPr>
              <a:t>baèng</a:t>
            </a:r>
            <a:r>
              <a:rPr lang="en-US" sz="3200" dirty="0" smtClean="0">
                <a:solidFill>
                  <a:srgbClr val="261CF0"/>
                </a:solidFill>
                <a:latin typeface="VNI-Times" pitchFamily="2" charset="0"/>
              </a:rPr>
              <a:t>:</a:t>
            </a:r>
          </a:p>
        </p:txBody>
      </p:sp>
      <p:graphicFrame>
        <p:nvGraphicFramePr>
          <p:cNvPr id="327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5543"/>
              </p:ext>
            </p:extLst>
          </p:nvPr>
        </p:nvGraphicFramePr>
        <p:xfrm>
          <a:off x="2895600" y="5257800"/>
          <a:ext cx="32845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9" imgW="1066680" imgH="203040" progId="Equation.3">
                  <p:embed/>
                </p:oleObj>
              </mc:Choice>
              <mc:Fallback>
                <p:oleObj name="Equation" r:id="rId9" imgW="106668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257800"/>
                        <a:ext cx="3284538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32577"/>
              </p:ext>
            </p:extLst>
          </p:nvPr>
        </p:nvGraphicFramePr>
        <p:xfrm>
          <a:off x="685800" y="5867400"/>
          <a:ext cx="8223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11" imgW="266400" imgH="164880" progId="Equation.DSMT4">
                  <p:embed/>
                </p:oleObj>
              </mc:Choice>
              <mc:Fallback>
                <p:oleObj name="Equation" r:id="rId11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867400"/>
                        <a:ext cx="8223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752600" y="5791200"/>
            <a:ext cx="7071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b="1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b="1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endParaRPr lang="en-US" sz="3200" dirty="0" smtClean="0">
              <a:solidFill>
                <a:srgbClr val="261C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endParaRPr lang="en-US" sz="3200" dirty="0" smtClean="0">
              <a:solidFill>
                <a:srgbClr val="261C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261CF0"/>
                </a:solidFill>
                <a:latin typeface="VNI-Times" pitchFamily="2" charset="0"/>
              </a:rPr>
              <a:t>5. Caùch vieát keát quaû ño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2438399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Ñeå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vieát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keát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quaû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ño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ñöôïc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ta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vieát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nhö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sau</a:t>
            </a:r>
            <a:r>
              <a:rPr lang="en-US" sz="2800" dirty="0" smtClean="0">
                <a:solidFill>
                  <a:srgbClr val="261CF0"/>
                </a:solidFill>
                <a:latin typeface="VNI-Times" pitchFamily="2" charset="0"/>
              </a:rPr>
              <a:t>:</a:t>
            </a:r>
          </a:p>
          <a:p>
            <a:pPr eaLnBrk="1" hangingPunct="1"/>
            <a:r>
              <a:rPr lang="en-US" sz="2800" dirty="0" err="1" smtClean="0">
                <a:latin typeface="VNI-Times" pitchFamily="2" charset="0"/>
              </a:rPr>
              <a:t>Trong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 err="1" smtClean="0">
                <a:latin typeface="VNI-Times" pitchFamily="2" charset="0"/>
              </a:rPr>
              <a:t>hoäp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 err="1" smtClean="0">
                <a:latin typeface="VNI-Times" pitchFamily="2" charset="0"/>
              </a:rPr>
              <a:t>dieâm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 err="1" smtClean="0">
                <a:latin typeface="VNI-Times" pitchFamily="2" charset="0"/>
              </a:rPr>
              <a:t>thoáng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 err="1" smtClean="0">
                <a:latin typeface="VNI-Times" pitchFamily="2" charset="0"/>
              </a:rPr>
              <a:t>nhaát</a:t>
            </a:r>
            <a:r>
              <a:rPr lang="en-US" sz="2800" dirty="0" smtClean="0">
                <a:latin typeface="VNI-Times" pitchFamily="2" charset="0"/>
              </a:rPr>
              <a:t> </a:t>
            </a:r>
            <a:r>
              <a:rPr lang="en-US" sz="2800" dirty="0" err="1" smtClean="0">
                <a:latin typeface="VNI-Times" pitchFamily="2" charset="0"/>
              </a:rPr>
              <a:t>ngöôøi</a:t>
            </a:r>
            <a:r>
              <a:rPr lang="en-US" sz="2800" dirty="0" smtClean="0">
                <a:latin typeface="VNI-Times" pitchFamily="2" charset="0"/>
              </a:rPr>
              <a:t> ta </a:t>
            </a:r>
            <a:r>
              <a:rPr lang="en-US" sz="2800" dirty="0" err="1" smtClean="0">
                <a:latin typeface="VNI-Times" pitchFamily="2" charset="0"/>
              </a:rPr>
              <a:t>ghi</a:t>
            </a:r>
            <a:r>
              <a:rPr lang="en-US" sz="2800" dirty="0" smtClean="0">
                <a:latin typeface="VNI-Times" pitchFamily="2" charset="0"/>
              </a:rPr>
              <a:t> 45</a:t>
            </a:r>
            <a:r>
              <a:rPr lang="en-US" sz="2800" dirty="0" smtClean="0">
                <a:latin typeface="VNI-Times" pitchFamily="2" charset="0"/>
                <a:sym typeface="Symbol" pitchFamily="18" charset="2"/>
              </a:rPr>
              <a:t>5 </a:t>
            </a:r>
            <a:r>
              <a:rPr lang="en-US" sz="2800" dirty="0" err="1" smtClean="0">
                <a:latin typeface="VNI-Times" pitchFamily="2" charset="0"/>
                <a:sym typeface="Symbol" pitchFamily="18" charset="2"/>
              </a:rPr>
              <a:t>que</a:t>
            </a:r>
            <a:r>
              <a:rPr lang="en-US" sz="2800" dirty="0" smtClean="0"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dirty="0" err="1" smtClean="0"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dirty="0" smtClean="0"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dirty="0" err="1" smtClean="0">
                <a:latin typeface="VNI-Times" pitchFamily="2" charset="0"/>
                <a:sym typeface="Symbol" pitchFamily="18" charset="2"/>
              </a:rPr>
              <a:t>yù</a:t>
            </a:r>
            <a:r>
              <a:rPr lang="en-US" sz="2800" dirty="0" smtClean="0"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dirty="0" err="1" smtClean="0">
                <a:latin typeface="VNI-Times" pitchFamily="2" charset="0"/>
                <a:sym typeface="Symbol" pitchFamily="18" charset="2"/>
              </a:rPr>
              <a:t>nghóa</a:t>
            </a:r>
            <a:r>
              <a:rPr lang="en-US" sz="2800" dirty="0" smtClean="0"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dirty="0" err="1" smtClean="0">
                <a:latin typeface="VNI-Times" pitchFamily="2" charset="0"/>
                <a:sym typeface="Symbol" pitchFamily="18" charset="2"/>
              </a:rPr>
              <a:t>gì</a:t>
            </a:r>
            <a:r>
              <a:rPr lang="en-US" sz="2800" dirty="0" smtClean="0">
                <a:latin typeface="VNI-Times" pitchFamily="2" charset="0"/>
                <a:sym typeface="Symbol" pitchFamily="18" charset="2"/>
              </a:rPr>
              <a:t>?</a:t>
            </a:r>
          </a:p>
          <a:p>
            <a:pPr eaLnBrk="1" hangingPunct="1">
              <a:buNone/>
            </a:pPr>
            <a:endParaRPr lang="en-US" sz="2800" dirty="0" smtClean="0">
              <a:solidFill>
                <a:srgbClr val="261CF0"/>
              </a:solidFill>
              <a:latin typeface="VNI-Times" pitchFamily="2" charset="0"/>
              <a:sym typeface="Symbol" pitchFamily="18" charset="2"/>
            </a:endParaRP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676400"/>
          <a:ext cx="4038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850680" imgH="203040" progId="Equation.3">
                  <p:embed/>
                </p:oleObj>
              </mc:Choice>
              <mc:Fallback>
                <p:oleObj name="Equation" r:id="rId3" imgW="8506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76400"/>
                        <a:ext cx="4038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799" y="5257799"/>
            <a:ext cx="762001" cy="838201"/>
          </a:xfrm>
          <a:prstGeom prst="rect">
            <a:avLst/>
          </a:prstGeom>
          <a:noFill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6096000"/>
            <a:ext cx="555914" cy="476250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867400"/>
            <a:ext cx="457200" cy="83820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57200" y="3810000"/>
            <a:ext cx="754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MS Mincho" pitchFamily="49" charset="-128"/>
                <a:cs typeface="VNI-Times" pitchFamily="2" charset="0"/>
              </a:rPr>
              <a:t>Th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ường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lấy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kết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quả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làm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tròn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2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đến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3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chữ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số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có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nghĩa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sau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dấu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phảy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 rot="10800000" flipV="1">
            <a:off x="2286001" y="5420379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=1.36832, </a:t>
            </a: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 rot="10800000" flipV="1">
            <a:off x="4419600" y="5352870"/>
            <a:ext cx="236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261CF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ta viết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rgbClr val="261C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261CF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s=1.368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rgbClr val="261C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 rot="10800000" flipV="1">
            <a:off x="6553200" y="5867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0.004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0" y="6019800"/>
            <a:ext cx="1826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= 0.00378, </a:t>
            </a:r>
            <a:endParaRPr lang="en-US" sz="2800"/>
          </a:p>
        </p:txBody>
      </p:sp>
      <p:sp>
        <p:nvSpPr>
          <p:cNvPr id="13" name="Rectangle 12"/>
          <p:cNvSpPr/>
          <p:nvPr/>
        </p:nvSpPr>
        <p:spPr>
          <a:xfrm>
            <a:off x="517970" y="4736068"/>
            <a:ext cx="5841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latin typeface="Arial" pitchFamily="34" charset="0"/>
                <a:ea typeface="MS Mincho" pitchFamily="49" charset="-128"/>
                <a:cs typeface="VNI-Times" pitchFamily="2" charset="0"/>
              </a:rPr>
              <a:t>Ví</a:t>
            </a:r>
            <a:r>
              <a:rPr lang="en-US" sz="3200" b="1" dirty="0" smtClean="0">
                <a:latin typeface="Arial" pitchFamily="34" charset="0"/>
                <a:ea typeface="MS Mincho" pitchFamily="49" charset="-128"/>
                <a:cs typeface="VNI-Times" pitchFamily="2" charset="0"/>
              </a:rPr>
              <a:t> </a:t>
            </a:r>
            <a:r>
              <a:rPr lang="en-US" sz="3200" b="1" dirty="0" err="1" smtClean="0">
                <a:latin typeface="Arial" pitchFamily="34" charset="0"/>
                <a:ea typeface="MS Mincho" pitchFamily="49" charset="-128"/>
                <a:cs typeface="VNI-Times" pitchFamily="2" charset="0"/>
              </a:rPr>
              <a:t>d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ụ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Nếu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kết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quả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-76200" y="3683337"/>
            <a:ext cx="9296400" cy="2438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 smtClean="0">
                <a:solidFill>
                  <a:srgbClr val="261CF0"/>
                </a:solidFill>
                <a:latin typeface="VNI-Times" pitchFamily="2" charset="0"/>
              </a:rPr>
              <a:t>Ch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srgbClr val="261CF0"/>
              </a:solidFill>
              <a:latin typeface="VNI-Times" pitchFamily="2" charset="0"/>
              <a:sym typeface="Symbol" pitchFamily="18" charset="2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50668" y="5451340"/>
            <a:ext cx="8688532" cy="2438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Các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chữ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có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nghĩa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là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tất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cả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các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chữ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có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trong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con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tính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từ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trái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sang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phải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kể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từ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chữ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số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khác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0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đầu</a:t>
            </a:r>
            <a:r>
              <a:rPr lang="en-US" sz="2800" dirty="0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tiên</a:t>
            </a:r>
            <a:endParaRPr lang="en-US" sz="2800" dirty="0" smtClean="0">
              <a:solidFill>
                <a:srgbClr val="261CF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uiExpand="1" build="p" autoUpdateAnimBg="0"/>
      <p:bldP spid="4102" grpId="0"/>
      <p:bldP spid="4102" grpId="1"/>
      <p:bldP spid="4103" grpId="0"/>
      <p:bldP spid="4103" grpId="1"/>
      <p:bldP spid="4104" grpId="0"/>
      <p:bldP spid="4104" grpId="1"/>
      <p:bldP spid="4105" grpId="0"/>
      <p:bldP spid="4105" grpId="1"/>
      <p:bldP spid="12" grpId="0"/>
      <p:bldP spid="12" grpId="1"/>
      <p:bldP spid="13" grpId="0"/>
      <p:bldP spid="13" grpId="1"/>
      <p:bldP spid="14" grpId="0" build="p" autoUpdateAnimBg="0"/>
      <p:bldP spid="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i-FI" b="1" smtClean="0">
                <a:solidFill>
                  <a:srgbClr val="261CF0"/>
                </a:solidFill>
                <a:latin typeface="Times New Roman"/>
              </a:rPr>
              <a:t>6</a:t>
            </a:r>
            <a:r>
              <a:rPr lang="fi-FI" b="1" baseline="0" smtClean="0">
                <a:solidFill>
                  <a:srgbClr val="261CF0"/>
                </a:solidFill>
                <a:latin typeface="Times New Roman"/>
              </a:rPr>
              <a:t>. Sai số tỉ đối: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1"/>
            <a:ext cx="7696200" cy="609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mtClean="0">
                <a:solidFill>
                  <a:srgbClr val="261CF0"/>
                </a:solidFill>
                <a:latin typeface="Times New Roman"/>
              </a:rPr>
              <a:t>Là tỉ số giữa sai số tuyệt đối và giá trị TB</a:t>
            </a:r>
            <a:endParaRPr lang="en-US" b="1">
              <a:solidFill>
                <a:srgbClr val="261CF0"/>
              </a:solidFill>
            </a:endParaRPr>
          </a:p>
        </p:txBody>
      </p:sp>
      <p:pic>
        <p:nvPicPr>
          <p:cNvPr id="808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286001"/>
            <a:ext cx="3362325" cy="1447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066800" y="4057471"/>
            <a:ext cx="693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smtClean="0">
                <a:solidFill>
                  <a:srgbClr val="261CF0"/>
                </a:solidFill>
                <a:latin typeface="Times New Roman"/>
              </a:rPr>
              <a:t> </a:t>
            </a:r>
            <a:r>
              <a:rPr lang="vi-VN" sz="3600" b="1" smtClean="0">
                <a:solidFill>
                  <a:srgbClr val="261CF0"/>
                </a:solidFill>
                <a:latin typeface="Times New Roman"/>
              </a:rPr>
              <a:t>Sai số tỉ đối càng nhỏ thì phép đo càng chính xác.</a:t>
            </a:r>
            <a:endParaRPr lang="en-US" sz="3600">
              <a:solidFill>
                <a:srgbClr val="261C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0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743200"/>
            <a:ext cx="2667000" cy="533400"/>
          </a:xfrm>
          <a:prstGeom prst="rect">
            <a:avLst/>
          </a:prstGeom>
          <a:noFill/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305175"/>
            <a:ext cx="4953000" cy="504825"/>
          </a:xfrm>
          <a:prstGeom prst="rect">
            <a:avLst/>
          </a:prstGeom>
          <a:noFill/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5334000"/>
            <a:ext cx="5715000" cy="92392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066800" y="11430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5DAF6D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* Sai số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tuyệt đối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của một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tổng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hay một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hiệu 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thì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bằng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tổng</a:t>
            </a:r>
            <a:r>
              <a:rPr lang="en-US" sz="320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các sai số tuyệt đối của các số hạng .</a:t>
            </a:r>
            <a:r>
              <a:rPr lang="en-US" sz="320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533400"/>
            <a:ext cx="7936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7. Cách xác định sai số của phép đo gián tiếp</a:t>
            </a:r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1295400" y="3764340"/>
            <a:ext cx="632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* Sai số </a:t>
            </a:r>
            <a:r>
              <a:rPr lang="en-US" sz="3200" b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tỉ đối</a:t>
            </a:r>
            <a:r>
              <a:rPr lang="en-US" sz="320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của một </a:t>
            </a:r>
            <a:r>
              <a:rPr lang="en-US" sz="3200" b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320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hay một </a:t>
            </a:r>
            <a:r>
              <a:rPr lang="en-US" sz="3200" b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thương</a:t>
            </a:r>
            <a:r>
              <a:rPr lang="en-US" sz="320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thì bằng </a:t>
            </a:r>
            <a:r>
              <a:rPr lang="en-US" sz="3200" b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tổng</a:t>
            </a:r>
            <a:r>
              <a:rPr lang="en-US" sz="320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các sai số tỉ đối của các thừa số .</a:t>
            </a:r>
            <a:endParaRPr lang="en-US" sz="3200">
              <a:solidFill>
                <a:srgbClr val="CC0099"/>
              </a:solidFill>
              <a:latin typeface="VNI-Times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838200" y="1049179"/>
            <a:ext cx="7620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Chú ý :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Nếu công thức xác định đại lượng đo gián tiếp tương đối </a:t>
            </a: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phức tạp 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thì ta tính sai số </a:t>
            </a: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như sai số của phép đo trực tiếp.</a:t>
            </a: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67200"/>
          </a:xfrm>
        </p:spPr>
        <p:txBody>
          <a:bodyPr>
            <a:normAutofit/>
          </a:bodyPr>
          <a:lstStyle/>
          <a:p>
            <a:pPr marR="0" rtl="0"/>
            <a:r>
              <a:rPr lang="vi-VN" b="1" baseline="0" smtClean="0">
                <a:latin typeface="Times New Roman"/>
              </a:rPr>
              <a:t>Biết CT tính vận tốc tại B và CT tính gia tốc rơi tự do là:  và . Dựa vào các kết quả đo ở trên và các quy tắc tính sai số đại lượng đo gián tiếp, hãy tính và viết kết quả cuối cùng của v, 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2237" y="0"/>
            <a:ext cx="70968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3600" b="1" cap="none" spc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SAI SỐ CỦA PHÉP ĐO CÁC ĐẠI </a:t>
            </a:r>
            <a:endParaRPr lang="en-US" sz="3600" b="1" cap="none" spc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</a:endParaRPr>
          </a:p>
          <a:p>
            <a:pPr algn="ctr"/>
            <a:r>
              <a:rPr lang="vi-VN" sz="3600" b="1" cap="none" spc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LƯỢNG VẬT LÝ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531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I. PHÉP ĐO CÁC ĐẠI LƯỢNG VẬT LÍ. HỆ ĐƠN VỊ SI: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</a:rPr>
              <a:t> </a:t>
            </a:r>
            <a:endParaRPr lang="en-US" sz="2800" dirty="0">
              <a:solidFill>
                <a:srgbClr val="261C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600200"/>
            <a:ext cx="4137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1.Phép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</a:rPr>
              <a:t>đo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</a:rPr>
              <a:t>các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</a:rPr>
              <a:t>đại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</a:rPr>
              <a:t>lượng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</a:rPr>
              <a:t>vật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</a:rPr>
              <a:t>lí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</a:rPr>
              <a:t>: </a:t>
            </a:r>
            <a:endParaRPr lang="en-US" sz="2400" dirty="0">
              <a:solidFill>
                <a:srgbClr val="261C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2057400"/>
            <a:ext cx="670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C0099"/>
                </a:solidFill>
              </a:rPr>
              <a:t>- </a:t>
            </a:r>
            <a:r>
              <a:rPr lang="en-US" sz="2800" dirty="0" err="1" smtClean="0">
                <a:solidFill>
                  <a:srgbClr val="CC0099"/>
                </a:solidFill>
              </a:rPr>
              <a:t>Thực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hiện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phép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đo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chiều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dài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của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quyển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sách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và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phép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cân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khối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lượng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của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quyển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sách</a:t>
            </a:r>
            <a:endParaRPr lang="en-US" sz="2800" dirty="0">
              <a:solidFill>
                <a:srgbClr val="CC0099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3048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7320"/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Vì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sao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ta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thu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kết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24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?</a:t>
            </a:r>
            <a:r>
              <a:rPr lang="en-US" sz="2400" dirty="0"/>
              <a:t> </a:t>
            </a:r>
            <a:endParaRPr lang="en-US" sz="2400" dirty="0" smtClean="0">
              <a:solidFill>
                <a:srgbClr val="CC0099"/>
              </a:solidFill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9600" y="3429000"/>
            <a:ext cx="5228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CC0099"/>
                </a:solidFill>
              </a:rPr>
              <a:t>- </a:t>
            </a:r>
            <a:r>
              <a:rPr lang="en-US" sz="2800" dirty="0" err="1" smtClean="0">
                <a:solidFill>
                  <a:srgbClr val="CC0099"/>
                </a:solidFill>
              </a:rPr>
              <a:t>Phép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đo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các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đại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lựơng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vật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lí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là</a:t>
            </a:r>
            <a:r>
              <a:rPr lang="en-US" sz="2800" dirty="0">
                <a:solidFill>
                  <a:srgbClr val="CC0099"/>
                </a:solidFill>
              </a:rPr>
              <a:t> </a:t>
            </a:r>
            <a:r>
              <a:rPr lang="en-US" sz="2800" dirty="0" err="1">
                <a:solidFill>
                  <a:srgbClr val="CC0099"/>
                </a:solidFill>
              </a:rPr>
              <a:t>gì</a:t>
            </a:r>
            <a:r>
              <a:rPr lang="en-US" sz="2800" dirty="0">
                <a:solidFill>
                  <a:srgbClr val="CC0099"/>
                </a:solidFill>
              </a:rPr>
              <a:t>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19812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4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vật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lí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4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sánh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nó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cùng</a:t>
            </a:r>
            <a:r>
              <a:rPr lang="en-US" sz="2400" b="1" i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i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loại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qui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ước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vị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.</a:t>
            </a:r>
            <a:endParaRPr lang="en-US" sz="2400" dirty="0" smtClean="0">
              <a:solidFill>
                <a:srgbClr val="261CF0"/>
              </a:solidFill>
              <a:latin typeface="VNI-Times"/>
              <a:ea typeface="Times New Roman"/>
              <a:cs typeface="Times New Roman"/>
            </a:endParaRPr>
          </a:p>
          <a:p>
            <a:endParaRPr lang="en-US" sz="2400" dirty="0">
              <a:solidFill>
                <a:srgbClr val="261CF0"/>
              </a:solidFill>
            </a:endParaRPr>
          </a:p>
        </p:txBody>
      </p:sp>
      <p:pic>
        <p:nvPicPr>
          <p:cNvPr id="29" name="Picture 8" descr="Book-09-jun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6172200"/>
            <a:ext cx="1905000" cy="6858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457200" y="42672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7320"/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Hãy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sánh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chiều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dài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diện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en-US" sz="2800" dirty="0">
              <a:solidFill>
                <a:srgbClr val="CC0099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1000" y="3810000"/>
            <a:ext cx="571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7320"/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Xác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diện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quyển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</a:rPr>
              <a:t>sách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en-US" sz="2800" dirty="0" smtClean="0">
              <a:solidFill>
                <a:srgbClr val="CC0099"/>
              </a:solidFill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48006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Thế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nào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là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phép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đo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trực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tiếp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và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phép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đo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gián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tiếp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? Cho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ví</a:t>
            </a:r>
            <a:r>
              <a:rPr lang="en-US" sz="2800" dirty="0" smtClean="0">
                <a:solidFill>
                  <a:srgbClr val="CC0099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CC0099"/>
                </a:solidFill>
                <a:latin typeface="Times New Roman"/>
                <a:ea typeface="Times New Roman"/>
              </a:rPr>
              <a:t>dụ</a:t>
            </a:r>
            <a:endParaRPr lang="en-US" sz="2800" dirty="0">
              <a:solidFill>
                <a:srgbClr val="CC009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311842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*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sánh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trực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tiếp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nhờ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gọi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trực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tiếp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 smtClean="0">
              <a:solidFill>
                <a:srgbClr val="261CF0"/>
              </a:solidFill>
              <a:latin typeface="VNI-Times"/>
              <a:ea typeface="Times New Roman"/>
              <a:cs typeface="Times New Roman"/>
            </a:endParaRPr>
          </a:p>
          <a:p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   *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xác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vật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lí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thông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qua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thức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hệ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trực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tiếp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gọi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phép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gián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tiếp</a:t>
            </a:r>
            <a:r>
              <a:rPr lang="en-US" sz="28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solidFill>
                <a:srgbClr val="261C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27432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Công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so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sánh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gọi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400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6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600" b="1" dirty="0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b="1" dirty="0" err="1" smtClean="0">
                <a:solidFill>
                  <a:srgbClr val="261CF0"/>
                </a:solidFill>
                <a:latin typeface="Times New Roman"/>
                <a:ea typeface="Times New Roman"/>
                <a:cs typeface="Times New Roman"/>
              </a:rPr>
              <a:t>đo</a:t>
            </a:r>
            <a:endParaRPr lang="en-US" sz="2600" b="1" dirty="0">
              <a:solidFill>
                <a:srgbClr val="261C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0" grpId="0"/>
      <p:bldP spid="20" grpId="1"/>
      <p:bldP spid="23" grpId="0"/>
      <p:bldP spid="23" grpId="1"/>
      <p:bldP spid="25" grpId="0"/>
      <p:bldP spid="31" grpId="0"/>
      <p:bldP spid="31" grpId="1"/>
      <p:bldP spid="32" grpId="0"/>
      <p:bldP spid="32" grpId="1"/>
      <p:bldP spid="33" grpId="0"/>
      <p:bldP spid="33" grpId="1"/>
      <p:bldP spid="34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C0099"/>
                </a:solidFill>
              </a:rPr>
              <a:t>Một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đại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lượng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có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thể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đo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bằng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hai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phép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đo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được</a:t>
            </a:r>
            <a:r>
              <a:rPr lang="en-US" dirty="0">
                <a:solidFill>
                  <a:srgbClr val="CC0099"/>
                </a:solidFill>
              </a:rPr>
              <a:t> hay </a:t>
            </a:r>
            <a:r>
              <a:rPr lang="en-US" dirty="0" err="1">
                <a:solidFill>
                  <a:srgbClr val="CC0099"/>
                </a:solidFill>
              </a:rPr>
              <a:t>không</a:t>
            </a:r>
            <a:r>
              <a:rPr lang="en-US" dirty="0">
                <a:solidFill>
                  <a:srgbClr val="CC0099"/>
                </a:solidFill>
              </a:rPr>
              <a:t> ? </a:t>
            </a:r>
            <a:r>
              <a:rPr lang="en-US" dirty="0" err="1">
                <a:solidFill>
                  <a:srgbClr val="CC0099"/>
                </a:solidFill>
              </a:rPr>
              <a:t>ví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dụ</a:t>
            </a:r>
            <a:r>
              <a:rPr lang="en-US" dirty="0">
                <a:solidFill>
                  <a:srgbClr val="CC0099"/>
                </a:solidFill>
              </a:rPr>
              <a:t> ?</a:t>
            </a:r>
          </a:p>
          <a:p>
            <a:r>
              <a:rPr lang="en-US" dirty="0" err="1">
                <a:solidFill>
                  <a:srgbClr val="CC0099"/>
                </a:solidFill>
              </a:rPr>
              <a:t>Một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hệ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đơn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vị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được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thống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nhất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áp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dụng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tại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nhiều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nước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đó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là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hệ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đơn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vị</a:t>
            </a:r>
            <a:r>
              <a:rPr lang="en-US" dirty="0">
                <a:solidFill>
                  <a:srgbClr val="CC0099"/>
                </a:solidFill>
              </a:rPr>
              <a:t> SI.</a:t>
            </a:r>
          </a:p>
          <a:p>
            <a:r>
              <a:rPr lang="en-US" dirty="0" err="1">
                <a:solidFill>
                  <a:srgbClr val="CC0099"/>
                </a:solidFill>
              </a:rPr>
              <a:t>Trong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các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đại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lượng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vật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lí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đã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học</a:t>
            </a:r>
            <a:r>
              <a:rPr lang="en-US" dirty="0">
                <a:solidFill>
                  <a:srgbClr val="CC0099"/>
                </a:solidFill>
              </a:rPr>
              <a:t> ,</a:t>
            </a:r>
            <a:r>
              <a:rPr lang="en-US" dirty="0" err="1">
                <a:solidFill>
                  <a:srgbClr val="CC0099"/>
                </a:solidFill>
              </a:rPr>
              <a:t>đại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lượng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nào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có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đơn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vị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theo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hệ</a:t>
            </a:r>
            <a:r>
              <a:rPr lang="en-US" dirty="0">
                <a:solidFill>
                  <a:srgbClr val="CC0099"/>
                </a:solidFill>
              </a:rPr>
              <a:t> SI?</a:t>
            </a:r>
          </a:p>
          <a:p>
            <a:pPr>
              <a:buNone/>
            </a:pPr>
            <a:endParaRPr lang="en-US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b="1" i="1" dirty="0">
                <a:solidFill>
                  <a:srgbClr val="261CF0"/>
                </a:solidFill>
              </a:rPr>
              <a:t>2.Đơn </a:t>
            </a:r>
            <a:r>
              <a:rPr lang="en-US" b="1" i="1" dirty="0" err="1">
                <a:solidFill>
                  <a:srgbClr val="261CF0"/>
                </a:solidFill>
              </a:rPr>
              <a:t>vị</a:t>
            </a:r>
            <a:r>
              <a:rPr lang="en-US" b="1" i="1" dirty="0">
                <a:solidFill>
                  <a:srgbClr val="261CF0"/>
                </a:solidFill>
              </a:rPr>
              <a:t> </a:t>
            </a:r>
            <a:r>
              <a:rPr lang="en-US" b="1" i="1" dirty="0" err="1">
                <a:solidFill>
                  <a:srgbClr val="261CF0"/>
                </a:solidFill>
              </a:rPr>
              <a:t>đo</a:t>
            </a:r>
            <a:r>
              <a:rPr lang="en-US" b="1" i="1" dirty="0">
                <a:solidFill>
                  <a:srgbClr val="261CF0"/>
                </a:solidFill>
              </a:rPr>
              <a:t>:</a:t>
            </a:r>
            <a:endParaRPr lang="en-US" dirty="0">
              <a:solidFill>
                <a:srgbClr val="261CF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261CF0"/>
                </a:solidFill>
              </a:rPr>
              <a:t>Hệ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>
                <a:solidFill>
                  <a:srgbClr val="261CF0"/>
                </a:solidFill>
              </a:rPr>
              <a:t>SI qui </a:t>
            </a:r>
            <a:r>
              <a:rPr lang="en-US" dirty="0" err="1">
                <a:solidFill>
                  <a:srgbClr val="261CF0"/>
                </a:solidFill>
              </a:rPr>
              <a:t>định</a:t>
            </a:r>
            <a:r>
              <a:rPr lang="en-US" dirty="0">
                <a:solidFill>
                  <a:srgbClr val="261CF0"/>
                </a:solidFill>
              </a:rPr>
              <a:t> 7 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cơ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bản</a:t>
            </a:r>
            <a:r>
              <a:rPr lang="en-US" dirty="0">
                <a:solidFill>
                  <a:srgbClr val="261CF0"/>
                </a:solidFill>
              </a:rPr>
              <a:t> ,</a:t>
            </a:r>
            <a:r>
              <a:rPr lang="en-US" dirty="0" err="1">
                <a:solidFill>
                  <a:srgbClr val="261CF0"/>
                </a:solidFill>
              </a:rPr>
              <a:t>đó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là</a:t>
            </a:r>
            <a:r>
              <a:rPr lang="en-US" dirty="0">
                <a:solidFill>
                  <a:srgbClr val="261CF0"/>
                </a:solidFill>
              </a:rPr>
              <a:t>:</a:t>
            </a:r>
          </a:p>
          <a:p>
            <a:r>
              <a:rPr lang="en-US" dirty="0">
                <a:solidFill>
                  <a:srgbClr val="261CF0"/>
                </a:solidFill>
              </a:rPr>
              <a:t>     + 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độ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dài</a:t>
            </a:r>
            <a:r>
              <a:rPr lang="en-US" dirty="0">
                <a:solidFill>
                  <a:srgbClr val="261CF0"/>
                </a:solidFill>
              </a:rPr>
              <a:t>: </a:t>
            </a:r>
            <a:r>
              <a:rPr lang="en-US" dirty="0" err="1" smtClean="0">
                <a:solidFill>
                  <a:srgbClr val="261CF0"/>
                </a:solidFill>
              </a:rPr>
              <a:t>mét</a:t>
            </a:r>
            <a:r>
              <a:rPr lang="en-US" dirty="0" smtClean="0">
                <a:solidFill>
                  <a:srgbClr val="261CF0"/>
                </a:solidFill>
              </a:rPr>
              <a:t> (m)</a:t>
            </a:r>
            <a:endParaRPr lang="en-US" dirty="0">
              <a:solidFill>
                <a:srgbClr val="261CF0"/>
              </a:solidFill>
            </a:endParaRPr>
          </a:p>
          <a:p>
            <a:r>
              <a:rPr lang="en-US" dirty="0">
                <a:solidFill>
                  <a:srgbClr val="261CF0"/>
                </a:solidFill>
              </a:rPr>
              <a:t>     + 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thời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gian</a:t>
            </a:r>
            <a:r>
              <a:rPr lang="en-US" dirty="0">
                <a:solidFill>
                  <a:srgbClr val="261CF0"/>
                </a:solidFill>
              </a:rPr>
              <a:t> : </a:t>
            </a:r>
            <a:r>
              <a:rPr lang="en-US" dirty="0" err="1" smtClean="0">
                <a:solidFill>
                  <a:srgbClr val="261CF0"/>
                </a:solidFill>
              </a:rPr>
              <a:t>giây</a:t>
            </a:r>
            <a:r>
              <a:rPr lang="en-US" dirty="0" smtClean="0">
                <a:solidFill>
                  <a:srgbClr val="261CF0"/>
                </a:solidFill>
              </a:rPr>
              <a:t> (</a:t>
            </a:r>
            <a:r>
              <a:rPr lang="en-US" dirty="0">
                <a:solidFill>
                  <a:srgbClr val="261CF0"/>
                </a:solidFill>
              </a:rPr>
              <a:t>s)</a:t>
            </a:r>
          </a:p>
          <a:p>
            <a:r>
              <a:rPr lang="en-US" dirty="0">
                <a:solidFill>
                  <a:srgbClr val="261CF0"/>
                </a:solidFill>
              </a:rPr>
              <a:t>     +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khối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lượng</a:t>
            </a:r>
            <a:r>
              <a:rPr lang="en-US" dirty="0">
                <a:solidFill>
                  <a:srgbClr val="261CF0"/>
                </a:solidFill>
              </a:rPr>
              <a:t> : </a:t>
            </a:r>
            <a:r>
              <a:rPr lang="en-US" dirty="0" err="1" smtClean="0">
                <a:solidFill>
                  <a:srgbClr val="261CF0"/>
                </a:solidFill>
              </a:rPr>
              <a:t>kilôgam</a:t>
            </a:r>
            <a:r>
              <a:rPr lang="en-US" dirty="0" smtClean="0">
                <a:solidFill>
                  <a:srgbClr val="261CF0"/>
                </a:solidFill>
              </a:rPr>
              <a:t> (kg)</a:t>
            </a:r>
            <a:endParaRPr lang="en-US" dirty="0">
              <a:solidFill>
                <a:srgbClr val="261CF0"/>
              </a:solidFill>
            </a:endParaRPr>
          </a:p>
          <a:p>
            <a:r>
              <a:rPr lang="en-US" dirty="0">
                <a:solidFill>
                  <a:srgbClr val="261CF0"/>
                </a:solidFill>
              </a:rPr>
              <a:t>     +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nhiệt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độ</a:t>
            </a:r>
            <a:r>
              <a:rPr lang="en-US" dirty="0">
                <a:solidFill>
                  <a:srgbClr val="261CF0"/>
                </a:solidFill>
              </a:rPr>
              <a:t> : </a:t>
            </a:r>
            <a:r>
              <a:rPr lang="en-US" dirty="0" err="1" smtClean="0">
                <a:solidFill>
                  <a:srgbClr val="261CF0"/>
                </a:solidFill>
              </a:rPr>
              <a:t>Kenvin</a:t>
            </a:r>
            <a:r>
              <a:rPr lang="en-US" dirty="0" smtClean="0">
                <a:solidFill>
                  <a:srgbClr val="261CF0"/>
                </a:solidFill>
              </a:rPr>
              <a:t> (</a:t>
            </a:r>
            <a:r>
              <a:rPr lang="en-US" dirty="0" smtClean="0">
                <a:solidFill>
                  <a:srgbClr val="261CF0"/>
                </a:solidFill>
              </a:rPr>
              <a:t>K)</a:t>
            </a:r>
            <a:endParaRPr lang="en-US" dirty="0">
              <a:solidFill>
                <a:srgbClr val="261CF0"/>
              </a:solidFill>
            </a:endParaRPr>
          </a:p>
          <a:p>
            <a:r>
              <a:rPr lang="en-US" dirty="0">
                <a:solidFill>
                  <a:srgbClr val="261CF0"/>
                </a:solidFill>
              </a:rPr>
              <a:t>     +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cường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đô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dòng</a:t>
            </a:r>
            <a:r>
              <a:rPr lang="en-US" dirty="0" smtClean="0">
                <a:solidFill>
                  <a:srgbClr val="261CF0"/>
                </a:solidFill>
              </a:rPr>
              <a:t> </a:t>
            </a:r>
            <a:r>
              <a:rPr lang="en-US" dirty="0" err="1" smtClean="0">
                <a:solidFill>
                  <a:srgbClr val="261CF0"/>
                </a:solidFill>
              </a:rPr>
              <a:t>điện</a:t>
            </a:r>
            <a:r>
              <a:rPr lang="en-US" dirty="0" smtClean="0">
                <a:solidFill>
                  <a:srgbClr val="261CF0"/>
                </a:solidFill>
              </a:rPr>
              <a:t> : </a:t>
            </a:r>
            <a:r>
              <a:rPr lang="en-US" dirty="0" err="1" smtClean="0">
                <a:solidFill>
                  <a:srgbClr val="261CF0"/>
                </a:solidFill>
              </a:rPr>
              <a:t>Ampe</a:t>
            </a:r>
            <a:r>
              <a:rPr lang="en-US" dirty="0" smtClean="0">
                <a:solidFill>
                  <a:srgbClr val="261CF0"/>
                </a:solidFill>
              </a:rPr>
              <a:t>  (A)</a:t>
            </a:r>
            <a:endParaRPr lang="en-US" dirty="0">
              <a:solidFill>
                <a:srgbClr val="261CF0"/>
              </a:solidFill>
            </a:endParaRPr>
          </a:p>
          <a:p>
            <a:r>
              <a:rPr lang="en-US" dirty="0">
                <a:solidFill>
                  <a:srgbClr val="261CF0"/>
                </a:solidFill>
              </a:rPr>
              <a:t>     +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cường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độ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sáng</a:t>
            </a:r>
            <a:r>
              <a:rPr lang="en-US" dirty="0" smtClean="0">
                <a:solidFill>
                  <a:srgbClr val="261CF0"/>
                </a:solidFill>
              </a:rPr>
              <a:t>: </a:t>
            </a:r>
            <a:r>
              <a:rPr lang="en-US" dirty="0" err="1" smtClean="0">
                <a:solidFill>
                  <a:srgbClr val="261CF0"/>
                </a:solidFill>
              </a:rPr>
              <a:t>canđêla</a:t>
            </a:r>
            <a:r>
              <a:rPr lang="en-US" dirty="0" smtClean="0">
                <a:solidFill>
                  <a:srgbClr val="261CF0"/>
                </a:solidFill>
              </a:rPr>
              <a:t> (Cd)</a:t>
            </a:r>
            <a:endParaRPr lang="en-US" dirty="0">
              <a:solidFill>
                <a:srgbClr val="261CF0"/>
              </a:solidFill>
            </a:endParaRPr>
          </a:p>
          <a:p>
            <a:r>
              <a:rPr lang="en-US" dirty="0">
                <a:solidFill>
                  <a:srgbClr val="261CF0"/>
                </a:solidFill>
              </a:rPr>
              <a:t>     +</a:t>
            </a:r>
            <a:r>
              <a:rPr lang="en-US" dirty="0" err="1">
                <a:solidFill>
                  <a:srgbClr val="261CF0"/>
                </a:solidFill>
              </a:rPr>
              <a:t>đơn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vị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lượng</a:t>
            </a:r>
            <a:r>
              <a:rPr lang="en-US" dirty="0">
                <a:solidFill>
                  <a:srgbClr val="261CF0"/>
                </a:solidFill>
              </a:rPr>
              <a:t> </a:t>
            </a:r>
            <a:r>
              <a:rPr lang="en-US" dirty="0" err="1">
                <a:solidFill>
                  <a:srgbClr val="261CF0"/>
                </a:solidFill>
              </a:rPr>
              <a:t>chất</a:t>
            </a:r>
            <a:r>
              <a:rPr lang="en-US" dirty="0">
                <a:solidFill>
                  <a:srgbClr val="261CF0"/>
                </a:solidFill>
              </a:rPr>
              <a:t>: </a:t>
            </a:r>
            <a:r>
              <a:rPr lang="en-US" dirty="0" err="1" smtClean="0">
                <a:solidFill>
                  <a:srgbClr val="261CF0"/>
                </a:solidFill>
              </a:rPr>
              <a:t>mol</a:t>
            </a:r>
            <a:r>
              <a:rPr lang="en-US" dirty="0" smtClean="0">
                <a:solidFill>
                  <a:srgbClr val="261CF0"/>
                </a:solidFill>
              </a:rPr>
              <a:t> (</a:t>
            </a:r>
            <a:r>
              <a:rPr lang="en-US" dirty="0" err="1" smtClean="0">
                <a:solidFill>
                  <a:srgbClr val="261CF0"/>
                </a:solidFill>
              </a:rPr>
              <a:t>mol</a:t>
            </a:r>
            <a:r>
              <a:rPr lang="en-US" dirty="0" smtClean="0">
                <a:solidFill>
                  <a:srgbClr val="261CF0"/>
                </a:solidFill>
              </a:rPr>
              <a:t>).</a:t>
            </a:r>
            <a:r>
              <a:rPr lang="en-US" dirty="0">
                <a:solidFill>
                  <a:srgbClr val="261CF0"/>
                </a:solidFill>
              </a:rPr>
              <a:t> </a:t>
            </a:r>
          </a:p>
          <a:p>
            <a:endParaRPr lang="en-US" dirty="0">
              <a:solidFill>
                <a:srgbClr val="261C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8229600" cy="5264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smtClean="0">
                <a:solidFill>
                  <a:srgbClr val="261C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Các đơn vị dẫn suất bao gồm: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Diện tích: m</a:t>
            </a:r>
            <a:r>
              <a:rPr lang="en-US" sz="2400" baseline="300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2</a:t>
            </a:r>
            <a:r>
              <a:rPr lang="en-US" sz="24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Thể  tích: m</a:t>
            </a:r>
            <a:r>
              <a:rPr lang="en-US" sz="2400" baseline="300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3</a:t>
            </a:r>
            <a:endParaRPr lang="en-US" sz="2400" smtClean="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/>
              <a:ea typeface="MS Mincho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Vận tốc: v: m/s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Gia tốc a: m/s</a:t>
            </a:r>
            <a:r>
              <a:rPr lang="en-US" sz="2400" baseline="300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2</a:t>
            </a:r>
          </a:p>
          <a:p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Löïc: N=kg.m/s</a:t>
            </a:r>
            <a:r>
              <a:rPr lang="en-US" sz="2400" baseline="3000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  <a:p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Coâng: J=N.m=kg.m</a:t>
            </a:r>
            <a:r>
              <a:rPr lang="en-US" sz="2400" baseline="3000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/s</a:t>
            </a:r>
            <a:r>
              <a:rPr lang="en-US" sz="2400" baseline="3000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  <a:p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Coâng suaát: W=J/s = kg.m</a:t>
            </a:r>
            <a:r>
              <a:rPr lang="en-US" sz="2400" baseline="3000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VNI-Times" pitchFamily="2" charset="0"/>
              </a:rPr>
              <a:t>/s</a:t>
            </a:r>
            <a:r>
              <a:rPr lang="en-US" sz="2400" baseline="30000" smtClean="0">
                <a:solidFill>
                  <a:srgbClr val="FF0000"/>
                </a:solidFill>
                <a:latin typeface="VNI-Times" pitchFamily="2" charset="0"/>
              </a:rPr>
              <a:t>3</a:t>
            </a:r>
            <a:endParaRPr lang="en-US" sz="2400" baseline="30000" smtClean="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/>
              <a:ea typeface="MS Mincho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aseline="3000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MS Mincho"/>
              </a:rPr>
              <a:t>...............</a:t>
            </a:r>
            <a:endParaRPr lang="en-US" sz="240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/>
              <a:ea typeface="MS Mi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Nguyeân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nhaân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naøo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gaây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ra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sai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soá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khi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ño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caùc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ñai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lượng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vaât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 </a:t>
            </a:r>
            <a:r>
              <a:rPr lang="en-US" sz="4000" dirty="0" err="1" smtClean="0">
                <a:solidFill>
                  <a:srgbClr val="CC0099"/>
                </a:solidFill>
                <a:latin typeface="VNI-Times" pitchFamily="2" charset="0"/>
              </a:rPr>
              <a:t>lyù</a:t>
            </a:r>
            <a:r>
              <a:rPr lang="en-US" sz="4000" dirty="0" smtClean="0">
                <a:solidFill>
                  <a:srgbClr val="CC0099"/>
                </a:solidFill>
                <a:latin typeface="VNI-Times" pitchFamily="2" charset="0"/>
              </a:rPr>
              <a:t>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10600" cy="4343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VNI-Times" pitchFamily="2" charset="0"/>
              </a:rPr>
              <a:t>Sai soá do duïng cuï ño.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VNI-Times" pitchFamily="2" charset="0"/>
              </a:rPr>
              <a:t>		Duïng cuï ño khoâng chính xaùc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VNI-Times" pitchFamily="2" charset="0"/>
              </a:rPr>
              <a:t>		Moãi duïng cuï chæ coù ñoä chia nhoû nhaát nhaát ñònh.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VNI-Times" pitchFamily="2" charset="0"/>
              </a:rPr>
              <a:t>		Vaïch soá khoâng ban ñaàu chöa ñöôïc hieäu chænh.</a:t>
            </a:r>
          </a:p>
          <a:p>
            <a:pPr eaLnBrk="1" hangingPunct="1"/>
            <a:r>
              <a:rPr lang="en-US" sz="2800" smtClean="0">
                <a:latin typeface="VNI-Times" pitchFamily="2" charset="0"/>
              </a:rPr>
              <a:t>Nhöõng nguyeân nhaân treân laøm cho keát quaû ño luoân lôùn hôn hoaëc nhoû hôn giaù trò thaät. Sai soá treân goïi laø </a:t>
            </a:r>
            <a:r>
              <a:rPr lang="en-US" sz="2800" b="1" smtClean="0">
                <a:latin typeface="VNI-Times" pitchFamily="2" charset="0"/>
              </a:rPr>
              <a:t>Sai soá heä thoáng.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body" idx="1"/>
          </p:nvPr>
        </p:nvSpPr>
        <p:spPr>
          <a:xfrm>
            <a:off x="457200" y="762001"/>
            <a:ext cx="8229600" cy="1143000"/>
          </a:xfrm>
        </p:spPr>
        <p:txBody>
          <a:bodyPr/>
          <a:lstStyle/>
          <a:p>
            <a:pPr>
              <a:buNone/>
            </a:pPr>
            <a:r>
              <a:rPr lang="en-US" b="1" i="1" smtClean="0">
                <a:solidFill>
                  <a:srgbClr val="261CF0"/>
                </a:solidFill>
              </a:rPr>
              <a:t>1.Sai số hệ thống</a:t>
            </a:r>
            <a:r>
              <a:rPr lang="en-US" smtClean="0">
                <a:solidFill>
                  <a:srgbClr val="261CF0"/>
                </a:solidFill>
              </a:rPr>
              <a:t> : Do đặc điểm cấu tạo của dụng cụ và sự hiệu chỉnh ban đầu.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52400"/>
            <a:ext cx="37328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CC0099"/>
                </a:solidFill>
              </a:rPr>
              <a:t>II. SAI SỐ PHÉP ĐO</a:t>
            </a:r>
            <a:endParaRPr lang="en-US" sz="3600">
              <a:solidFill>
                <a:srgbClr val="CC009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551837"/>
            <a:ext cx="7391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spcBef>
                <a:spcPts val="768"/>
              </a:spcBef>
            </a:pPr>
            <a:r>
              <a:rPr lang="vi-VN" sz="3200" smtClean="0">
                <a:latin typeface="Times New Roman"/>
              </a:rPr>
              <a:t>- Sai số hệ thống là loại sai số có tính quy luật ổn định. VD: dùng thước có độ chia nhỏ nhất là </a:t>
            </a:r>
            <a:r>
              <a:rPr lang="vi-VN" sz="3200" smtClean="0">
                <a:solidFill>
                  <a:srgbClr val="FF0000"/>
                </a:solidFill>
                <a:latin typeface="Times New Roman"/>
              </a:rPr>
              <a:t>1 mm </a:t>
            </a:r>
            <a:r>
              <a:rPr lang="vi-VN" sz="3200" smtClean="0">
                <a:latin typeface="Times New Roman"/>
              </a:rPr>
              <a:t>thì sẽ có sai số dụng cụ là </a:t>
            </a:r>
            <a:r>
              <a:rPr lang="vi-VN" sz="3200" smtClean="0">
                <a:solidFill>
                  <a:srgbClr val="FF0000"/>
                </a:solidFill>
                <a:latin typeface="Times New Roman"/>
              </a:rPr>
              <a:t>0,5 mm </a:t>
            </a:r>
            <a:r>
              <a:rPr lang="vi-VN" sz="3200" smtClean="0">
                <a:latin typeface="Times New Roman"/>
              </a:rPr>
              <a:t>(vì nếu đo một vật có độ dài thực là 12,7 mm chẳn hạn thì sẽ không thể đọc được phần lẻ trên thước đo).</a:t>
            </a:r>
            <a:endParaRPr lang="en-US" sz="3200">
              <a:solidFill>
                <a:srgbClr val="261C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5400" smtClean="0">
                <a:latin typeface="VNI-Times" pitchFamily="2" charset="0"/>
              </a:rPr>
              <a:t>Ñeå haïn cheá sai soá heä thoáng ta phaûi laøm gì?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534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smtClean="0">
                <a:solidFill>
                  <a:srgbClr val="CC0099"/>
                </a:solidFill>
              </a:rPr>
              <a:t>- </a:t>
            </a:r>
            <a:r>
              <a:rPr lang="vi-VN" sz="4000" smtClean="0">
                <a:solidFill>
                  <a:srgbClr val="CC0099"/>
                </a:solidFill>
              </a:rPr>
              <a:t>Ta chọn dụng cụ đo chính xác có độ chia nhỏ nhất và giới hạn đo phù hợp.</a:t>
            </a:r>
          </a:p>
          <a:p>
            <a:r>
              <a:rPr lang="en-US" sz="4000" smtClean="0">
                <a:solidFill>
                  <a:srgbClr val="CC0099"/>
                </a:solidFill>
              </a:rPr>
              <a:t>- </a:t>
            </a:r>
            <a:r>
              <a:rPr lang="vi-VN" sz="4000" smtClean="0">
                <a:solidFill>
                  <a:srgbClr val="CC0099"/>
                </a:solidFill>
              </a:rPr>
              <a:t>Trước khi đo phải hiệu chỉnh lại dụng cụ.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52600"/>
            <a:ext cx="7772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latin typeface="Times New Roman"/>
              </a:rPr>
              <a:t>- Sai </a:t>
            </a:r>
            <a:r>
              <a:rPr lang="vi-VN" sz="3200" dirty="0" err="1" smtClean="0">
                <a:latin typeface="Times New Roman"/>
              </a:rPr>
              <a:t>số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ngẫu</a:t>
            </a:r>
            <a:r>
              <a:rPr lang="vi-VN" sz="3200" dirty="0" smtClean="0">
                <a:latin typeface="Times New Roman"/>
              </a:rPr>
              <a:t> nhiên </a:t>
            </a:r>
            <a:r>
              <a:rPr lang="vi-VN" sz="3200" dirty="0" err="1" smtClean="0">
                <a:latin typeface="Times New Roman"/>
              </a:rPr>
              <a:t>là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loại</a:t>
            </a:r>
            <a:r>
              <a:rPr lang="vi-VN" sz="3200" dirty="0" smtClean="0">
                <a:latin typeface="Times New Roman"/>
              </a:rPr>
              <a:t> sai </a:t>
            </a:r>
            <a:r>
              <a:rPr lang="vi-VN" sz="3200" dirty="0" err="1" smtClean="0">
                <a:latin typeface="Times New Roman"/>
              </a:rPr>
              <a:t>số</a:t>
            </a:r>
            <a:r>
              <a:rPr lang="vi-VN" sz="3200" dirty="0" smtClean="0">
                <a:latin typeface="Times New Roman"/>
              </a:rPr>
              <a:t> do </a:t>
            </a:r>
            <a:r>
              <a:rPr lang="vi-VN" sz="3200" dirty="0" err="1" smtClean="0">
                <a:latin typeface="Times New Roman"/>
              </a:rPr>
              <a:t>các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tác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động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ngẫu</a:t>
            </a:r>
            <a:r>
              <a:rPr lang="vi-VN" sz="3200" dirty="0" smtClean="0">
                <a:latin typeface="Times New Roman"/>
              </a:rPr>
              <a:t> nhiên gây nên.</a:t>
            </a:r>
            <a:endParaRPr lang="en-US" sz="3200" dirty="0" smtClean="0">
              <a:latin typeface="Times New Roman"/>
            </a:endParaRPr>
          </a:p>
          <a:p>
            <a:r>
              <a:rPr lang="vi-VN" sz="3200" dirty="0" smtClean="0">
                <a:latin typeface="Times New Roman"/>
              </a:rPr>
              <a:t>VD: </a:t>
            </a:r>
            <a:r>
              <a:rPr lang="vi-VN" sz="3200" dirty="0" err="1" smtClean="0">
                <a:latin typeface="Times New Roman"/>
              </a:rPr>
              <a:t>người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bấm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đồng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hồ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để</a:t>
            </a:r>
            <a:r>
              <a:rPr lang="vi-VN" sz="3200" dirty="0" smtClean="0">
                <a:latin typeface="Times New Roman"/>
              </a:rPr>
              <a:t> đo </a:t>
            </a:r>
            <a:r>
              <a:rPr lang="vi-VN" sz="3200" dirty="0" err="1" smtClean="0">
                <a:latin typeface="Times New Roman"/>
              </a:rPr>
              <a:t>thời</a:t>
            </a:r>
            <a:r>
              <a:rPr lang="vi-VN" sz="3200" dirty="0" smtClean="0">
                <a:latin typeface="Times New Roman"/>
              </a:rPr>
              <a:t> gian </a:t>
            </a:r>
            <a:r>
              <a:rPr lang="vi-VN" sz="3200" dirty="0" err="1" smtClean="0">
                <a:latin typeface="Times New Roman"/>
              </a:rPr>
              <a:t>sớm</a:t>
            </a:r>
            <a:r>
              <a:rPr lang="vi-VN" sz="3200" dirty="0" smtClean="0">
                <a:latin typeface="Times New Roman"/>
              </a:rPr>
              <a:t> hay </a:t>
            </a:r>
            <a:r>
              <a:rPr lang="vi-VN" sz="3200" dirty="0" err="1" smtClean="0">
                <a:latin typeface="Times New Roman"/>
              </a:rPr>
              <a:t>muộn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một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en-US" sz="3200" dirty="0" err="1" smtClean="0">
                <a:latin typeface="Times New Roman"/>
              </a:rPr>
              <a:t>chút</a:t>
            </a:r>
            <a:r>
              <a:rPr lang="vi-VN" sz="3200" dirty="0" smtClean="0">
                <a:latin typeface="Times New Roman"/>
              </a:rPr>
              <a:t> </a:t>
            </a:r>
            <a:r>
              <a:rPr lang="vi-VN" sz="3200" dirty="0" err="1" smtClean="0">
                <a:latin typeface="Times New Roman"/>
              </a:rPr>
              <a:t>sẽ</a:t>
            </a:r>
            <a:r>
              <a:rPr lang="vi-VN" sz="3200" dirty="0" smtClean="0">
                <a:latin typeface="Times New Roman"/>
              </a:rPr>
              <a:t> gây nên sai </a:t>
            </a:r>
            <a:r>
              <a:rPr lang="vi-VN" sz="3200" dirty="0" err="1" smtClean="0">
                <a:latin typeface="Times New Roman"/>
              </a:rPr>
              <a:t>số</a:t>
            </a:r>
            <a:r>
              <a:rPr lang="vi-VN" sz="3200" dirty="0" smtClean="0">
                <a:latin typeface="Times New Roman"/>
              </a:rPr>
              <a:t>.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33400" y="4572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smtClean="0">
                <a:solidFill>
                  <a:srgbClr val="261CF0"/>
                </a:solidFill>
              </a:rPr>
              <a:t> </a:t>
            </a:r>
            <a:r>
              <a:rPr lang="en-US" sz="3600" b="1" i="1" smtClean="0">
                <a:solidFill>
                  <a:srgbClr val="261CF0"/>
                </a:solidFill>
              </a:rPr>
              <a:t>2.Sai số ngẫu nhiên</a:t>
            </a:r>
            <a:r>
              <a:rPr lang="en-US" sz="3600" smtClean="0">
                <a:solidFill>
                  <a:srgbClr val="261CF0"/>
                </a:solidFill>
              </a:rPr>
              <a:t>: là sai số không rõ nguyên nhân.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1075</Words>
  <Application>Microsoft Office PowerPoint</Application>
  <PresentationFormat>On-screen Show (4:3)</PresentationFormat>
  <Paragraphs>91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MS Mincho</vt:lpstr>
      <vt:lpstr>Arial</vt:lpstr>
      <vt:lpstr>Calibri</vt:lpstr>
      <vt:lpstr>Symbol</vt:lpstr>
      <vt:lpstr>Times New Roman</vt:lpstr>
      <vt:lpstr>VNI-Helve</vt:lpstr>
      <vt:lpstr>VNI-Times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Nguyeân nhaân naøo gaây ra sai soá khi ño caùc ñai lượng vaât lyù?</vt:lpstr>
      <vt:lpstr>PowerPoint Presentation</vt:lpstr>
      <vt:lpstr>Ñeå haïn cheá sai soá heä thoáng ta phaûi laøm gì?</vt:lpstr>
      <vt:lpstr>PowerPoint Presentation</vt:lpstr>
      <vt:lpstr>PowerPoint Presentation</vt:lpstr>
      <vt:lpstr>PowerPoint Presentation</vt:lpstr>
      <vt:lpstr>4. Cách xác định sai số của phép đo:</vt:lpstr>
      <vt:lpstr>5. Caùch vieát keát quaû ño</vt:lpstr>
      <vt:lpstr>6. Sai số tỉ đối:</vt:lpstr>
      <vt:lpstr>PowerPoint Presentation</vt:lpstr>
      <vt:lpstr>PowerPoint Presentation</vt:lpstr>
      <vt:lpstr>Biết CT tính vận tốc tại B và CT tính gia tốc rơi tự do là:  và . Dựa vào các kết quả đo ở trên và các quy tắc tính sai số đại lượng đo gián tiếp, hãy tính và viết kết quả cuối cùng của v, g?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Customers</cp:lastModifiedBy>
  <cp:revision>36</cp:revision>
  <dcterms:created xsi:type="dcterms:W3CDTF">2011-09-14T03:57:51Z</dcterms:created>
  <dcterms:modified xsi:type="dcterms:W3CDTF">2015-09-16T14:54:27Z</dcterms:modified>
</cp:coreProperties>
</file>