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60" r:id="rId3"/>
    <p:sldId id="256" r:id="rId4"/>
    <p:sldId id="258" r:id="rId5"/>
    <p:sldId id="279" r:id="rId6"/>
    <p:sldId id="259" r:id="rId7"/>
    <p:sldId id="261" r:id="rId8"/>
    <p:sldId id="262" r:id="rId9"/>
    <p:sldId id="263" r:id="rId10"/>
    <p:sldId id="283" r:id="rId11"/>
    <p:sldId id="264" r:id="rId12"/>
    <p:sldId id="274" r:id="rId13"/>
    <p:sldId id="265" r:id="rId14"/>
    <p:sldId id="266" r:id="rId15"/>
    <p:sldId id="275" r:id="rId16"/>
    <p:sldId id="267" r:id="rId17"/>
    <p:sldId id="280" r:id="rId18"/>
    <p:sldId id="268" r:id="rId1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62"/>
  </p:normalViewPr>
  <p:slideViewPr>
    <p:cSldViewPr snapToGrid="0">
      <p:cViewPr varScale="1">
        <p:scale>
          <a:sx n="69" d="100"/>
          <a:sy n="69" d="100"/>
        </p:scale>
        <p:origin x="6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237336-DDAA-E940-8F8B-72A8116119F8}" type="datetimeFigureOut">
              <a:rPr lang="x-none" smtClean="0"/>
              <a:t>8/1/2024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21FC489-6984-8045-B754-F25EA8B05E76}" type="slidenum">
              <a:rPr lang="x-none" smtClean="0"/>
              <a:t>‹#›</a:t>
            </a:fld>
            <a:endParaRPr lang="x-none"/>
          </a:p>
        </p:txBody>
      </p:sp>
    </p:spTree>
    <p:extLst>
      <p:ext uri="{BB962C8B-B14F-4D97-AF65-F5344CB8AC3E}">
        <p14:creationId xmlns:p14="http://schemas.microsoft.com/office/powerpoint/2010/main" val="3659466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237336-DDAA-E940-8F8B-72A8116119F8}" type="datetimeFigureOut">
              <a:rPr lang="x-none" smtClean="0"/>
              <a:t>8/1/2024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21FC489-6984-8045-B754-F25EA8B05E76}" type="slidenum">
              <a:rPr lang="x-none" smtClean="0"/>
              <a:t>‹#›</a:t>
            </a:fld>
            <a:endParaRPr lang="x-none"/>
          </a:p>
        </p:txBody>
      </p:sp>
    </p:spTree>
    <p:extLst>
      <p:ext uri="{BB962C8B-B14F-4D97-AF65-F5344CB8AC3E}">
        <p14:creationId xmlns:p14="http://schemas.microsoft.com/office/powerpoint/2010/main" val="1101438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237336-DDAA-E940-8F8B-72A8116119F8}" type="datetimeFigureOut">
              <a:rPr lang="x-none" smtClean="0"/>
              <a:t>8/1/2024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21FC489-6984-8045-B754-F25EA8B05E76}" type="slidenum">
              <a:rPr lang="x-none" smtClean="0"/>
              <a:t>‹#›</a:t>
            </a:fld>
            <a:endParaRPr lang="x-none"/>
          </a:p>
        </p:txBody>
      </p:sp>
    </p:spTree>
    <p:extLst>
      <p:ext uri="{BB962C8B-B14F-4D97-AF65-F5344CB8AC3E}">
        <p14:creationId xmlns:p14="http://schemas.microsoft.com/office/powerpoint/2010/main" val="1582170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237336-DDAA-E940-8F8B-72A8116119F8}" type="datetimeFigureOut">
              <a:rPr lang="x-none" smtClean="0"/>
              <a:t>8/1/2024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21FC489-6984-8045-B754-F25EA8B05E76}" type="slidenum">
              <a:rPr lang="x-none" smtClean="0"/>
              <a:t>‹#›</a:t>
            </a:fld>
            <a:endParaRPr lang="x-none"/>
          </a:p>
        </p:txBody>
      </p:sp>
    </p:spTree>
    <p:extLst>
      <p:ext uri="{BB962C8B-B14F-4D97-AF65-F5344CB8AC3E}">
        <p14:creationId xmlns:p14="http://schemas.microsoft.com/office/powerpoint/2010/main" val="3619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237336-DDAA-E940-8F8B-72A8116119F8}" type="datetimeFigureOut">
              <a:rPr lang="x-none" smtClean="0"/>
              <a:t>8/1/2024</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221FC489-6984-8045-B754-F25EA8B05E76}" type="slidenum">
              <a:rPr lang="x-none" smtClean="0"/>
              <a:t>‹#›</a:t>
            </a:fld>
            <a:endParaRPr lang="x-none"/>
          </a:p>
        </p:txBody>
      </p:sp>
    </p:spTree>
    <p:extLst>
      <p:ext uri="{BB962C8B-B14F-4D97-AF65-F5344CB8AC3E}">
        <p14:creationId xmlns:p14="http://schemas.microsoft.com/office/powerpoint/2010/main" val="982780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237336-DDAA-E940-8F8B-72A8116119F8}" type="datetimeFigureOut">
              <a:rPr lang="x-none" smtClean="0"/>
              <a:t>8/1/2024</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221FC489-6984-8045-B754-F25EA8B05E76}" type="slidenum">
              <a:rPr lang="x-none" smtClean="0"/>
              <a:t>‹#›</a:t>
            </a:fld>
            <a:endParaRPr lang="x-none"/>
          </a:p>
        </p:txBody>
      </p:sp>
    </p:spTree>
    <p:extLst>
      <p:ext uri="{BB962C8B-B14F-4D97-AF65-F5344CB8AC3E}">
        <p14:creationId xmlns:p14="http://schemas.microsoft.com/office/powerpoint/2010/main" val="2282168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237336-DDAA-E940-8F8B-72A8116119F8}" type="datetimeFigureOut">
              <a:rPr lang="x-none" smtClean="0"/>
              <a:t>8/1/2024</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221FC489-6984-8045-B754-F25EA8B05E76}" type="slidenum">
              <a:rPr lang="x-none" smtClean="0"/>
              <a:t>‹#›</a:t>
            </a:fld>
            <a:endParaRPr lang="x-none"/>
          </a:p>
        </p:txBody>
      </p:sp>
    </p:spTree>
    <p:extLst>
      <p:ext uri="{BB962C8B-B14F-4D97-AF65-F5344CB8AC3E}">
        <p14:creationId xmlns:p14="http://schemas.microsoft.com/office/powerpoint/2010/main" val="2990666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237336-DDAA-E940-8F8B-72A8116119F8}" type="datetimeFigureOut">
              <a:rPr lang="x-none" smtClean="0"/>
              <a:t>8/1/2024</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221FC489-6984-8045-B754-F25EA8B05E76}" type="slidenum">
              <a:rPr lang="x-none" smtClean="0"/>
              <a:t>‹#›</a:t>
            </a:fld>
            <a:endParaRPr lang="x-none"/>
          </a:p>
        </p:txBody>
      </p:sp>
    </p:spTree>
    <p:extLst>
      <p:ext uri="{BB962C8B-B14F-4D97-AF65-F5344CB8AC3E}">
        <p14:creationId xmlns:p14="http://schemas.microsoft.com/office/powerpoint/2010/main" val="3544264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237336-DDAA-E940-8F8B-72A8116119F8}" type="datetimeFigureOut">
              <a:rPr lang="x-none" smtClean="0"/>
              <a:t>8/1/2024</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221FC489-6984-8045-B754-F25EA8B05E76}" type="slidenum">
              <a:rPr lang="x-none" smtClean="0"/>
              <a:t>‹#›</a:t>
            </a:fld>
            <a:endParaRPr lang="x-none"/>
          </a:p>
        </p:txBody>
      </p:sp>
    </p:spTree>
    <p:extLst>
      <p:ext uri="{BB962C8B-B14F-4D97-AF65-F5344CB8AC3E}">
        <p14:creationId xmlns:p14="http://schemas.microsoft.com/office/powerpoint/2010/main" val="182215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237336-DDAA-E940-8F8B-72A8116119F8}" type="datetimeFigureOut">
              <a:rPr lang="x-none" smtClean="0"/>
              <a:t>8/1/2024</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221FC489-6984-8045-B754-F25EA8B05E76}" type="slidenum">
              <a:rPr lang="x-none" smtClean="0"/>
              <a:t>‹#›</a:t>
            </a:fld>
            <a:endParaRPr lang="x-none"/>
          </a:p>
        </p:txBody>
      </p:sp>
    </p:spTree>
    <p:extLst>
      <p:ext uri="{BB962C8B-B14F-4D97-AF65-F5344CB8AC3E}">
        <p14:creationId xmlns:p14="http://schemas.microsoft.com/office/powerpoint/2010/main" val="1915867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237336-DDAA-E940-8F8B-72A8116119F8}" type="datetimeFigureOut">
              <a:rPr lang="x-none" smtClean="0"/>
              <a:t>8/1/2024</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221FC489-6984-8045-B754-F25EA8B05E76}" type="slidenum">
              <a:rPr lang="x-none" smtClean="0"/>
              <a:t>‹#›</a:t>
            </a:fld>
            <a:endParaRPr lang="x-none"/>
          </a:p>
        </p:txBody>
      </p:sp>
    </p:spTree>
    <p:extLst>
      <p:ext uri="{BB962C8B-B14F-4D97-AF65-F5344CB8AC3E}">
        <p14:creationId xmlns:p14="http://schemas.microsoft.com/office/powerpoint/2010/main" val="2906035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37336-DDAA-E940-8F8B-72A8116119F8}" type="datetimeFigureOut">
              <a:rPr lang="x-none" smtClean="0"/>
              <a:t>8/1/2024</a:t>
            </a:fld>
            <a:endParaRPr lang="x-non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1FC489-6984-8045-B754-F25EA8B05E76}" type="slidenum">
              <a:rPr lang="x-none" smtClean="0"/>
              <a:t>‹#›</a:t>
            </a:fld>
            <a:endParaRPr lang="x-none"/>
          </a:p>
        </p:txBody>
      </p:sp>
    </p:spTree>
    <p:extLst>
      <p:ext uri="{BB962C8B-B14F-4D97-AF65-F5344CB8AC3E}">
        <p14:creationId xmlns:p14="http://schemas.microsoft.com/office/powerpoint/2010/main" val="3517886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f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DB1288-1D58-30D3-F31F-300EC92BE4E8}"/>
              </a:ext>
            </a:extLst>
          </p:cNvPr>
          <p:cNvSpPr>
            <a:spLocks noGrp="1"/>
          </p:cNvSpPr>
          <p:nvPr>
            <p:ph type="title"/>
          </p:nvPr>
        </p:nvSpPr>
        <p:spPr/>
        <p:txBody>
          <a:bodyPr/>
          <a:lstStyle/>
          <a:p>
            <a:r>
              <a:rPr lang="en-US" dirty="0" smtClean="0"/>
              <a:t>                           </a:t>
            </a:r>
            <a:r>
              <a:rPr lang="x-none" dirty="0" smtClean="0">
                <a:solidFill>
                  <a:srgbClr val="FF0000"/>
                </a:solidFill>
              </a:rPr>
              <a:t>KHỞI </a:t>
            </a:r>
            <a:r>
              <a:rPr lang="x-none" dirty="0">
                <a:solidFill>
                  <a:srgbClr val="FF0000"/>
                </a:solidFill>
              </a:rPr>
              <a:t>ĐỘNG</a:t>
            </a:r>
          </a:p>
        </p:txBody>
      </p:sp>
      <p:sp>
        <p:nvSpPr>
          <p:cNvPr id="3" name="Content Placeholder 2">
            <a:extLst>
              <a:ext uri="{FF2B5EF4-FFF2-40B4-BE49-F238E27FC236}">
                <a16:creationId xmlns="" xmlns:a16="http://schemas.microsoft.com/office/drawing/2014/main" id="{49E0EF0B-0F27-DAF6-7510-896A79F476CE}"/>
              </a:ext>
            </a:extLst>
          </p:cNvPr>
          <p:cNvSpPr>
            <a:spLocks noGrp="1"/>
          </p:cNvSpPr>
          <p:nvPr>
            <p:ph idx="1"/>
          </p:nvPr>
        </p:nvSpPr>
        <p:spPr>
          <a:xfrm>
            <a:off x="789709" y="1423843"/>
            <a:ext cx="10515600" cy="4351338"/>
          </a:xfrm>
        </p:spPr>
        <p:txBody>
          <a:bodyPr/>
          <a:lstStyle/>
          <a:p>
            <a:pPr marL="0" indent="0">
              <a:buNone/>
            </a:pPr>
            <a:r>
              <a:rPr lang="en-US" dirty="0" smtClean="0">
                <a:latin typeface="Times New Roman" panose="02020603050405020304" pitchFamily="18" charset="0"/>
                <a:cs typeface="Times New Roman" panose="02020603050405020304" pitchFamily="18" charset="0"/>
              </a:rPr>
              <a:t> </a:t>
            </a:r>
            <a:r>
              <a:rPr lang="en-US" dirty="0" smtClean="0">
                <a:solidFill>
                  <a:schemeClr val="accent1"/>
                </a:solidFill>
                <a:latin typeface="Times New Roman" panose="02020603050405020304" pitchFamily="18" charset="0"/>
                <a:cs typeface="Times New Roman" panose="02020603050405020304" pitchFamily="18" charset="0"/>
              </a:rPr>
              <a:t>- </a:t>
            </a:r>
            <a:r>
              <a:rPr lang="x-none" dirty="0" smtClean="0">
                <a:solidFill>
                  <a:schemeClr val="accent1"/>
                </a:solidFill>
                <a:latin typeface="Times New Roman" panose="02020603050405020304" pitchFamily="18" charset="0"/>
                <a:cs typeface="Times New Roman" panose="02020603050405020304" pitchFamily="18" charset="0"/>
              </a:rPr>
              <a:t>Em </a:t>
            </a:r>
            <a:r>
              <a:rPr lang="x-none" dirty="0">
                <a:solidFill>
                  <a:schemeClr val="accent1"/>
                </a:solidFill>
                <a:latin typeface="Times New Roman" panose="02020603050405020304" pitchFamily="18" charset="0"/>
                <a:cs typeface="Times New Roman" panose="02020603050405020304" pitchFamily="18" charset="0"/>
              </a:rPr>
              <a:t>hãy kể tên một số ngư cụ sử dụng trong khai thác thuỷ sản mà em biết?</a:t>
            </a:r>
          </a:p>
          <a:p>
            <a:pPr marL="0" indent="0">
              <a:buNone/>
            </a:pPr>
            <a:r>
              <a:rPr lang="en-US" dirty="0" smtClean="0">
                <a:solidFill>
                  <a:schemeClr val="accent1"/>
                </a:solidFill>
                <a:latin typeface="Times New Roman" panose="02020603050405020304" pitchFamily="18" charset="0"/>
                <a:cs typeface="Times New Roman" panose="02020603050405020304" pitchFamily="18" charset="0"/>
              </a:rPr>
              <a:t>     + </a:t>
            </a:r>
            <a:r>
              <a:rPr lang="x-none" dirty="0" smtClean="0">
                <a:solidFill>
                  <a:schemeClr val="accent1"/>
                </a:solidFill>
                <a:latin typeface="Times New Roman" panose="02020603050405020304" pitchFamily="18" charset="0"/>
                <a:cs typeface="Times New Roman" panose="02020603050405020304" pitchFamily="18" charset="0"/>
              </a:rPr>
              <a:t>Lưới </a:t>
            </a:r>
            <a:r>
              <a:rPr lang="x-none" dirty="0">
                <a:solidFill>
                  <a:schemeClr val="accent1"/>
                </a:solidFill>
                <a:latin typeface="Times New Roman" panose="02020603050405020304" pitchFamily="18" charset="0"/>
                <a:cs typeface="Times New Roman" panose="02020603050405020304" pitchFamily="18" charset="0"/>
              </a:rPr>
              <a:t>rùng, te xiệp, nghề lưới chụp, câu mực, lồng bẫy…</a:t>
            </a:r>
          </a:p>
          <a:p>
            <a:pPr marL="0" indent="0">
              <a:buNone/>
            </a:pPr>
            <a:endParaRPr lang="x-none"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srcRect t="17004"/>
          <a:stretch/>
        </p:blipFill>
        <p:spPr>
          <a:xfrm>
            <a:off x="1087587" y="3125281"/>
            <a:ext cx="2777836" cy="2234263"/>
          </a:xfrm>
          <a:prstGeom prst="rect">
            <a:avLst/>
          </a:prstGeom>
        </p:spPr>
      </p:pic>
      <p:pic>
        <p:nvPicPr>
          <p:cNvPr id="5" name="Picture 4"/>
          <p:cNvPicPr>
            <a:picLocks noChangeAspect="1"/>
          </p:cNvPicPr>
          <p:nvPr/>
        </p:nvPicPr>
        <p:blipFill rotWithShape="1">
          <a:blip r:embed="rId3"/>
          <a:srcRect l="4101" t="21105" r="4747" b="21785"/>
          <a:stretch/>
        </p:blipFill>
        <p:spPr>
          <a:xfrm>
            <a:off x="4703244" y="3125281"/>
            <a:ext cx="2847485" cy="23253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5759" y="3125281"/>
            <a:ext cx="2847975" cy="2325399"/>
          </a:xfrm>
          <a:prstGeom prst="rect">
            <a:avLst/>
          </a:prstGeom>
        </p:spPr>
      </p:pic>
    </p:spTree>
    <p:extLst>
      <p:ext uri="{BB962C8B-B14F-4D97-AF65-F5344CB8AC3E}">
        <p14:creationId xmlns:p14="http://schemas.microsoft.com/office/powerpoint/2010/main" val="105861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980AB7-5062-6E25-312A-95AC7D58F9F0}"/>
              </a:ext>
            </a:extLst>
          </p:cNvPr>
          <p:cNvSpPr>
            <a:spLocks noGrp="1"/>
          </p:cNvSpPr>
          <p:nvPr>
            <p:ph type="title"/>
          </p:nvPr>
        </p:nvSpPr>
        <p:spPr/>
        <p:txBody>
          <a:bodyPr>
            <a:normAutofit/>
          </a:bodyPr>
          <a:lstStyle/>
          <a:p>
            <a:pPr lvl="0">
              <a:spcBef>
                <a:spcPts val="1000"/>
              </a:spcBef>
            </a:pPr>
            <a:r>
              <a:rPr lang="x-none" sz="3200" dirty="0">
                <a:solidFill>
                  <a:srgbClr val="FF0000"/>
                </a:solidFill>
                <a:latin typeface="Times New Roman" panose="02020603050405020304" pitchFamily="18" charset="0"/>
                <a:ea typeface="+mn-ea"/>
                <a:cs typeface="Times New Roman" panose="02020603050405020304" pitchFamily="18" charset="0"/>
              </a:rPr>
              <a:t>2.1 Lưới </a:t>
            </a:r>
            <a:r>
              <a:rPr lang="x-none" sz="3200" dirty="0" smtClean="0">
                <a:solidFill>
                  <a:srgbClr val="FF0000"/>
                </a:solidFill>
                <a:latin typeface="Times New Roman" panose="02020603050405020304" pitchFamily="18" charset="0"/>
                <a:ea typeface="+mn-ea"/>
                <a:cs typeface="Times New Roman" panose="02020603050405020304" pitchFamily="18" charset="0"/>
              </a:rPr>
              <a:t>kéo</a:t>
            </a:r>
            <a:endParaRPr lang="x-none" sz="3200" dirty="0">
              <a:solidFill>
                <a:srgbClr val="FF0000"/>
              </a:solidFill>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idx="1"/>
          </p:nvPr>
        </p:nvSpPr>
        <p:spPr/>
        <p:txBody>
          <a:bodyPr/>
          <a:lstStyle/>
          <a:p>
            <a:pPr marL="0" indent="0">
              <a:buNone/>
            </a:pPr>
            <a:r>
              <a:rPr lang="vi-VN" dirty="0" smtClean="0">
                <a:solidFill>
                  <a:schemeClr val="accent5"/>
                </a:solidFill>
                <a:latin typeface="+mj-lt"/>
              </a:rPr>
              <a:t>- Lưới kéo là loại ngư cụ có cấu tạo dạng hình túi.</a:t>
            </a:r>
          </a:p>
          <a:p>
            <a:pPr marL="0" indent="0">
              <a:buNone/>
            </a:pPr>
            <a:r>
              <a:rPr lang="vi-VN" dirty="0" smtClean="0">
                <a:solidFill>
                  <a:schemeClr val="accent5"/>
                </a:solidFill>
                <a:latin typeface="+mj-lt"/>
              </a:rPr>
              <a:t>- Được sử dụng để khai thác các loại thuỷ sản như tôm, mực, cá... Ở các thủy vực nước mặn, nước lợ, nước ngọt.</a:t>
            </a:r>
          </a:p>
          <a:p>
            <a:pPr marL="0" indent="0">
              <a:buNone/>
            </a:pPr>
            <a:r>
              <a:rPr lang="vi-VN" dirty="0" smtClean="0">
                <a:solidFill>
                  <a:schemeClr val="accent5"/>
                </a:solidFill>
                <a:latin typeface="+mj-lt"/>
              </a:rPr>
              <a:t>- Có nhiều loại lưới kéo như: lưới kéo đáy, lưới kéo tầng giữa, lưới kéo tầng nổi</a:t>
            </a:r>
          </a:p>
          <a:p>
            <a:pPr marL="0" indent="0">
              <a:buNone/>
            </a:pPr>
            <a:r>
              <a:rPr lang="vi-VN" dirty="0" smtClean="0">
                <a:solidFill>
                  <a:schemeClr val="accent5"/>
                </a:solidFill>
                <a:latin typeface="+mj-lt"/>
              </a:rPr>
              <a:t>- Lưới kéo hoạt động theo nguyên lí lọc nước lấy cá </a:t>
            </a:r>
            <a:endParaRPr lang="en-US" dirty="0">
              <a:solidFill>
                <a:schemeClr val="accent5"/>
              </a:solidFill>
              <a:latin typeface="+mj-lt"/>
            </a:endParaRPr>
          </a:p>
        </p:txBody>
      </p:sp>
    </p:spTree>
    <p:extLst>
      <p:ext uri="{BB962C8B-B14F-4D97-AF65-F5344CB8AC3E}">
        <p14:creationId xmlns:p14="http://schemas.microsoft.com/office/powerpoint/2010/main" val="27678618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024074-9DC5-E089-968E-0903A4932A88}"/>
              </a:ext>
            </a:extLst>
          </p:cNvPr>
          <p:cNvSpPr>
            <a:spLocks noGrp="1"/>
          </p:cNvSpPr>
          <p:nvPr>
            <p:ph type="title"/>
          </p:nvPr>
        </p:nvSpPr>
        <p:spPr>
          <a:xfrm>
            <a:off x="838200" y="110837"/>
            <a:ext cx="10515600" cy="1579852"/>
          </a:xfrm>
        </p:spPr>
        <p:txBody>
          <a:bodyPr>
            <a:normAutofit/>
          </a:bodyPr>
          <a:lstStyle/>
          <a:p>
            <a:pPr lvl="0">
              <a:spcBef>
                <a:spcPts val="1000"/>
              </a:spcBef>
            </a:pPr>
            <a:r>
              <a:rPr lang="x-none" sz="3200" dirty="0">
                <a:solidFill>
                  <a:srgbClr val="FF0000"/>
                </a:solidFill>
                <a:latin typeface="Times New Roman" panose="02020603050405020304" pitchFamily="18" charset="0"/>
                <a:ea typeface="+mn-ea"/>
                <a:cs typeface="Times New Roman" panose="02020603050405020304" pitchFamily="18" charset="0"/>
              </a:rPr>
              <a:t>2.2 </a:t>
            </a:r>
            <a:r>
              <a:rPr lang="x-none" sz="3200" dirty="0" smtClean="0">
                <a:solidFill>
                  <a:srgbClr val="FF0000"/>
                </a:solidFill>
                <a:latin typeface="Times New Roman" panose="02020603050405020304" pitchFamily="18" charset="0"/>
                <a:ea typeface="+mn-ea"/>
                <a:cs typeface="Times New Roman" panose="02020603050405020304" pitchFamily="18" charset="0"/>
              </a:rPr>
              <a:t>Lưới</a:t>
            </a:r>
            <a:r>
              <a:rPr lang="en-US" sz="3200" dirty="0" smtClean="0">
                <a:solidFill>
                  <a:srgbClr val="FF0000"/>
                </a:solidFill>
                <a:latin typeface="Times New Roman" panose="02020603050405020304" pitchFamily="18" charset="0"/>
                <a:ea typeface="+mn-ea"/>
                <a:cs typeface="Times New Roman" panose="02020603050405020304" pitchFamily="18" charset="0"/>
              </a:rPr>
              <a:t> </a:t>
            </a:r>
            <a:r>
              <a:rPr lang="x-none" sz="3200" dirty="0" smtClean="0">
                <a:solidFill>
                  <a:srgbClr val="FF0000"/>
                </a:solidFill>
                <a:latin typeface="Times New Roman" panose="02020603050405020304" pitchFamily="18" charset="0"/>
                <a:ea typeface="+mn-ea"/>
                <a:cs typeface="Times New Roman" panose="02020603050405020304" pitchFamily="18" charset="0"/>
              </a:rPr>
              <a:t>vây</a:t>
            </a:r>
            <a:r>
              <a:rPr lang="x-none" sz="3200" dirty="0">
                <a:solidFill>
                  <a:srgbClr val="FF0000"/>
                </a:solidFill>
                <a:latin typeface="Times New Roman" panose="02020603050405020304" pitchFamily="18" charset="0"/>
                <a:ea typeface="+mn-ea"/>
                <a:cs typeface="Times New Roman" panose="02020603050405020304" pitchFamily="18" charset="0"/>
              </a:rPr>
              <a:t/>
            </a:r>
            <a:br>
              <a:rPr lang="x-none" sz="3200" dirty="0">
                <a:solidFill>
                  <a:srgbClr val="FF0000"/>
                </a:solidFill>
                <a:latin typeface="Times New Roman" panose="02020603050405020304" pitchFamily="18" charset="0"/>
                <a:ea typeface="+mn-ea"/>
                <a:cs typeface="Times New Roman" panose="02020603050405020304" pitchFamily="18" charset="0"/>
              </a:rPr>
            </a:br>
            <a:endParaRPr lang="x-none" sz="3200" dirty="0">
              <a:solidFill>
                <a:srgbClr val="FF0000"/>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a:xfrm>
            <a:off x="838200" y="1200527"/>
            <a:ext cx="10515600" cy="4351338"/>
          </a:xfrm>
        </p:spPr>
        <p:txBody>
          <a:bodyPr/>
          <a:lstStyle/>
          <a:p>
            <a:pPr marL="0" indent="0">
              <a:buNone/>
            </a:pPr>
            <a:endParaRPr lang="en-US" dirty="0"/>
          </a:p>
        </p:txBody>
      </p:sp>
      <p:pic>
        <p:nvPicPr>
          <p:cNvPr id="5" name="Picture 4">
            <a:extLst>
              <a:ext uri="{FF2B5EF4-FFF2-40B4-BE49-F238E27FC236}">
                <a16:creationId xmlns="" xmlns:a16="http://schemas.microsoft.com/office/drawing/2014/main" id="{4CCCF081-AAA8-1A72-02F6-405B52831603}"/>
              </a:ext>
            </a:extLst>
          </p:cNvPr>
          <p:cNvPicPr>
            <a:picLocks noChangeAspect="1"/>
          </p:cNvPicPr>
          <p:nvPr/>
        </p:nvPicPr>
        <p:blipFill>
          <a:blip r:embed="rId2"/>
          <a:stretch>
            <a:fillRect/>
          </a:stretch>
        </p:blipFill>
        <p:spPr>
          <a:xfrm>
            <a:off x="7412182" y="1343891"/>
            <a:ext cx="3941618" cy="4207973"/>
          </a:xfrm>
          <a:prstGeom prst="rect">
            <a:avLst/>
          </a:prstGeom>
        </p:spPr>
      </p:pic>
      <p:sp>
        <p:nvSpPr>
          <p:cNvPr id="6" name="TextBox 5">
            <a:extLst>
              <a:ext uri="{FF2B5EF4-FFF2-40B4-BE49-F238E27FC236}">
                <a16:creationId xmlns="" xmlns:a16="http://schemas.microsoft.com/office/drawing/2014/main" id="{D7FAA6C6-A55A-3015-3A55-39F81A0AB29A}"/>
              </a:ext>
            </a:extLst>
          </p:cNvPr>
          <p:cNvSpPr txBox="1"/>
          <p:nvPr/>
        </p:nvSpPr>
        <p:spPr>
          <a:xfrm>
            <a:off x="838200" y="1869594"/>
            <a:ext cx="4481945" cy="954107"/>
          </a:xfrm>
          <a:prstGeom prst="rect">
            <a:avLst/>
          </a:prstGeom>
          <a:noFill/>
        </p:spPr>
        <p:txBody>
          <a:bodyPr wrap="square" rtlCol="0">
            <a:spAutoFit/>
          </a:bodyPr>
          <a:lstStyle/>
          <a:p>
            <a:r>
              <a:rPr lang="x-none" sz="2800" dirty="0">
                <a:solidFill>
                  <a:srgbClr val="0070C0"/>
                </a:solidFill>
                <a:latin typeface="Times New Roman" panose="02020603050405020304" pitchFamily="18" charset="0"/>
                <a:cs typeface="Times New Roman" panose="02020603050405020304" pitchFamily="18" charset="0"/>
              </a:rPr>
              <a:t>Quan sát hình 25.2 học sinh nêu cấu tạo lưới vây?</a:t>
            </a:r>
          </a:p>
        </p:txBody>
      </p:sp>
    </p:spTree>
    <p:extLst>
      <p:ext uri="{BB962C8B-B14F-4D97-AF65-F5344CB8AC3E}">
        <p14:creationId xmlns:p14="http://schemas.microsoft.com/office/powerpoint/2010/main" val="141857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024074-9DC5-E089-968E-0903A4932A88}"/>
              </a:ext>
            </a:extLst>
          </p:cNvPr>
          <p:cNvSpPr>
            <a:spLocks noGrp="1"/>
          </p:cNvSpPr>
          <p:nvPr>
            <p:ph type="title"/>
          </p:nvPr>
        </p:nvSpPr>
        <p:spPr/>
        <p:txBody>
          <a:bodyPr>
            <a:normAutofit/>
          </a:bodyPr>
          <a:lstStyle/>
          <a:p>
            <a:pPr lvl="0">
              <a:spcBef>
                <a:spcPts val="1000"/>
              </a:spcBef>
            </a:pPr>
            <a:r>
              <a:rPr lang="x-none" sz="3200" dirty="0">
                <a:solidFill>
                  <a:srgbClr val="FF0000"/>
                </a:solidFill>
                <a:latin typeface="Times New Roman" panose="02020603050405020304" pitchFamily="18" charset="0"/>
                <a:ea typeface="+mn-ea"/>
                <a:cs typeface="Times New Roman" panose="02020603050405020304" pitchFamily="18" charset="0"/>
              </a:rPr>
              <a:t>2.2 Lưới vây</a:t>
            </a:r>
            <a:br>
              <a:rPr lang="x-none" sz="3200" dirty="0">
                <a:solidFill>
                  <a:srgbClr val="FF0000"/>
                </a:solidFill>
                <a:latin typeface="Times New Roman" panose="02020603050405020304" pitchFamily="18" charset="0"/>
                <a:ea typeface="+mn-ea"/>
                <a:cs typeface="Times New Roman" panose="02020603050405020304" pitchFamily="18" charset="0"/>
              </a:rPr>
            </a:br>
            <a:endParaRPr lang="x-none" sz="32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5BC1CDEF-D038-F690-80AF-ABD83CEE63C6}"/>
              </a:ext>
            </a:extLst>
          </p:cNvPr>
          <p:cNvSpPr>
            <a:spLocks noGrp="1"/>
          </p:cNvSpPr>
          <p:nvPr>
            <p:ph idx="1"/>
          </p:nvPr>
        </p:nvSpPr>
        <p:spPr>
          <a:xfrm>
            <a:off x="838200" y="1122218"/>
            <a:ext cx="10522527" cy="4959927"/>
          </a:xfrm>
        </p:spPr>
        <p:txBody>
          <a:bodyPr>
            <a:normAutofit fontScale="92500" lnSpcReduction="10000"/>
          </a:bodyPr>
          <a:lstStyle/>
          <a:p>
            <a:pPr marL="0" indent="0">
              <a:buNone/>
            </a:pPr>
            <a:endParaRPr lang="x-none" dirty="0"/>
          </a:p>
          <a:p>
            <a:pPr marL="0" lvl="0" indent="0">
              <a:lnSpc>
                <a:spcPct val="150000"/>
              </a:lnSpc>
              <a:buNone/>
            </a:pPr>
            <a:r>
              <a:rPr lang="en-US" dirty="0" smtClean="0">
                <a:solidFill>
                  <a:srgbClr val="0070C0"/>
                </a:solidFill>
                <a:latin typeface="Times New Roman" panose="02020603050405020304" pitchFamily="18" charset="0"/>
                <a:cs typeface="Times New Roman" panose="02020603050405020304" pitchFamily="18" charset="0"/>
              </a:rPr>
              <a:t>- </a:t>
            </a:r>
            <a:r>
              <a:rPr lang="x-none" dirty="0" smtClean="0">
                <a:solidFill>
                  <a:srgbClr val="0070C0"/>
                </a:solidFill>
                <a:latin typeface="Times New Roman" panose="02020603050405020304" pitchFamily="18" charset="0"/>
                <a:cs typeface="Times New Roman" panose="02020603050405020304" pitchFamily="18" charset="0"/>
              </a:rPr>
              <a:t>Lưới </a:t>
            </a:r>
            <a:r>
              <a:rPr lang="x-none" dirty="0">
                <a:solidFill>
                  <a:srgbClr val="0070C0"/>
                </a:solidFill>
                <a:latin typeface="Times New Roman" panose="02020603050405020304" pitchFamily="18" charset="0"/>
                <a:cs typeface="Times New Roman" panose="02020603050405020304" pitchFamily="18" charset="0"/>
              </a:rPr>
              <a:t>vây là loại ngư cụ được cấu tạo từ vàng lưới hình chữ nhật gồm cánh lưới, thân lưới và tùng </a:t>
            </a:r>
            <a:r>
              <a:rPr lang="x-none" dirty="0" smtClean="0">
                <a:solidFill>
                  <a:srgbClr val="0070C0"/>
                </a:solidFill>
                <a:latin typeface="Times New Roman" panose="02020603050405020304" pitchFamily="18" charset="0"/>
                <a:cs typeface="Times New Roman" panose="02020603050405020304" pitchFamily="18" charset="0"/>
              </a:rPr>
              <a:t>lưới</a:t>
            </a:r>
            <a:r>
              <a:rPr lang="en-US" dirty="0" smtClean="0">
                <a:solidFill>
                  <a:srgbClr val="0070C0"/>
                </a:solidFill>
                <a:latin typeface="Times New Roman" panose="02020603050405020304" pitchFamily="18" charset="0"/>
                <a:cs typeface="Times New Roman" panose="02020603050405020304" pitchFamily="18" charset="0"/>
              </a:rPr>
              <a:t>.</a:t>
            </a:r>
            <a:endParaRPr lang="x-none" dirty="0">
              <a:solidFill>
                <a:srgbClr val="0070C0"/>
              </a:solidFill>
              <a:latin typeface="Times New Roman" panose="02020603050405020304" pitchFamily="18" charset="0"/>
              <a:cs typeface="Times New Roman" panose="02020603050405020304" pitchFamily="18" charset="0"/>
            </a:endParaRPr>
          </a:p>
          <a:p>
            <a:pPr marL="0" indent="0">
              <a:lnSpc>
                <a:spcPct val="150000"/>
              </a:lnSpc>
              <a:buNone/>
            </a:pPr>
            <a:r>
              <a:rPr lang="x-none" dirty="0" smtClean="0">
                <a:solidFill>
                  <a:srgbClr val="0070C0"/>
                </a:solidFill>
                <a:latin typeface="Times New Roman" panose="02020603050405020304" pitchFamily="18" charset="0"/>
                <a:cs typeface="Times New Roman" panose="02020603050405020304" pitchFamily="18" charset="0"/>
              </a:rPr>
              <a:t> </a:t>
            </a:r>
            <a:r>
              <a:rPr lang="x-none" dirty="0">
                <a:solidFill>
                  <a:srgbClr val="0070C0"/>
                </a:solidFill>
                <a:latin typeface="Times New Roman" panose="02020603050405020304" pitchFamily="18" charset="0"/>
                <a:cs typeface="Times New Roman" panose="02020603050405020304" pitchFamily="18" charset="0"/>
              </a:rPr>
              <a:t>Giềng lưới phía trên còn gọi là giềng nổi được gắn các phao nổi. Dây giềng đáy được gắn chì tạo độ căng của lưới. Chiều dài vàng lưới từ 250m đến 500m đối với lưới vây dẫn dụ, từ 500m đến 1200m đối với lưới vây tự </a:t>
            </a:r>
            <a:r>
              <a:rPr lang="x-none" dirty="0" smtClean="0">
                <a:solidFill>
                  <a:srgbClr val="0070C0"/>
                </a:solidFill>
                <a:latin typeface="Times New Roman" panose="02020603050405020304" pitchFamily="18" charset="0"/>
                <a:cs typeface="Times New Roman" panose="02020603050405020304" pitchFamily="18" charset="0"/>
              </a:rPr>
              <a:t>do</a:t>
            </a:r>
            <a:r>
              <a:rPr lang="en-US" dirty="0" smtClean="0">
                <a:solidFill>
                  <a:srgbClr val="0070C0"/>
                </a:solidFill>
                <a:latin typeface="Times New Roman" panose="02020603050405020304" pitchFamily="18" charset="0"/>
                <a:cs typeface="Times New Roman" panose="02020603050405020304" pitchFamily="18" charset="0"/>
              </a:rPr>
              <a:t>.</a:t>
            </a:r>
            <a:endParaRPr lang="x-none" dirty="0">
              <a:solidFill>
                <a:srgbClr val="0070C0"/>
              </a:solidFill>
              <a:latin typeface="Times New Roman" panose="02020603050405020304" pitchFamily="18" charset="0"/>
              <a:cs typeface="Times New Roman" panose="02020603050405020304" pitchFamily="18" charset="0"/>
            </a:endParaRPr>
          </a:p>
          <a:p>
            <a:pPr>
              <a:lnSpc>
                <a:spcPct val="150000"/>
              </a:lnSpc>
              <a:buFontTx/>
              <a:buChar char="-"/>
            </a:pPr>
            <a:r>
              <a:rPr lang="x-none" dirty="0">
                <a:solidFill>
                  <a:srgbClr val="0070C0"/>
                </a:solidFill>
                <a:latin typeface="Times New Roman" panose="02020603050405020304" pitchFamily="18" charset="0"/>
                <a:cs typeface="Times New Roman" panose="02020603050405020304" pitchFamily="18" charset="0"/>
              </a:rPr>
              <a:t>Phương pháp này thường được sử dụng </a:t>
            </a:r>
            <a:r>
              <a:rPr lang="x-none" dirty="0" smtClean="0">
                <a:solidFill>
                  <a:srgbClr val="0070C0"/>
                </a:solidFill>
                <a:latin typeface="Times New Roman" panose="02020603050405020304" pitchFamily="18" charset="0"/>
                <a:cs typeface="Times New Roman" panose="02020603050405020304" pitchFamily="18" charset="0"/>
              </a:rPr>
              <a:t>đ</a:t>
            </a:r>
            <a:r>
              <a:rPr lang="en-US" dirty="0" smtClean="0">
                <a:solidFill>
                  <a:srgbClr val="0070C0"/>
                </a:solidFill>
                <a:latin typeface="Times New Roman" panose="02020603050405020304" pitchFamily="18" charset="0"/>
                <a:cs typeface="Times New Roman" panose="02020603050405020304" pitchFamily="18" charset="0"/>
              </a:rPr>
              <a:t>ể</a:t>
            </a:r>
            <a:r>
              <a:rPr lang="x-none" dirty="0" smtClean="0">
                <a:solidFill>
                  <a:srgbClr val="0070C0"/>
                </a:solidFill>
                <a:latin typeface="Times New Roman" panose="02020603050405020304" pitchFamily="18" charset="0"/>
                <a:cs typeface="Times New Roman" panose="02020603050405020304" pitchFamily="18" charset="0"/>
              </a:rPr>
              <a:t> </a:t>
            </a:r>
            <a:r>
              <a:rPr lang="x-none" dirty="0">
                <a:solidFill>
                  <a:srgbClr val="0070C0"/>
                </a:solidFill>
                <a:latin typeface="Times New Roman" panose="02020603050405020304" pitchFamily="18" charset="0"/>
                <a:cs typeface="Times New Roman" panose="02020603050405020304" pitchFamily="18" charset="0"/>
              </a:rPr>
              <a:t>khai thác các loài cá nổi như cá cơm, cá bạc má, cá trích, cá nục..</a:t>
            </a:r>
          </a:p>
          <a:p>
            <a:pPr>
              <a:buFontTx/>
              <a:buChar char="-"/>
            </a:pPr>
            <a:endParaRPr lang="x-none" dirty="0"/>
          </a:p>
          <a:p>
            <a:pPr marL="0" indent="0">
              <a:buNone/>
            </a:pPr>
            <a:endParaRPr lang="x-none" dirty="0"/>
          </a:p>
        </p:txBody>
      </p:sp>
    </p:spTree>
    <p:extLst>
      <p:ext uri="{BB962C8B-B14F-4D97-AF65-F5344CB8AC3E}">
        <p14:creationId xmlns:p14="http://schemas.microsoft.com/office/powerpoint/2010/main" val="1275086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7D95991E-CBBE-6535-1675-B3C734A3FF23}"/>
              </a:ext>
            </a:extLst>
          </p:cNvPr>
          <p:cNvPicPr>
            <a:picLocks noGrp="1" noChangeAspect="1"/>
          </p:cNvPicPr>
          <p:nvPr>
            <p:ph idx="1"/>
          </p:nvPr>
        </p:nvPicPr>
        <p:blipFill>
          <a:blip r:embed="rId2"/>
          <a:stretch>
            <a:fillRect/>
          </a:stretch>
        </p:blipFill>
        <p:spPr>
          <a:xfrm>
            <a:off x="7633855" y="568036"/>
            <a:ext cx="4405745" cy="6054437"/>
          </a:xfrm>
        </p:spPr>
      </p:pic>
      <p:sp>
        <p:nvSpPr>
          <p:cNvPr id="6" name="TextBox 5">
            <a:extLst>
              <a:ext uri="{FF2B5EF4-FFF2-40B4-BE49-F238E27FC236}">
                <a16:creationId xmlns="" xmlns:a16="http://schemas.microsoft.com/office/drawing/2014/main" id="{A43CFD98-1519-FFB5-9580-3832BCF5C8FB}"/>
              </a:ext>
            </a:extLst>
          </p:cNvPr>
          <p:cNvSpPr txBox="1"/>
          <p:nvPr/>
        </p:nvSpPr>
        <p:spPr>
          <a:xfrm>
            <a:off x="360218" y="720435"/>
            <a:ext cx="7550727" cy="2600199"/>
          </a:xfrm>
          <a:prstGeom prst="rect">
            <a:avLst/>
          </a:prstGeom>
          <a:noFill/>
        </p:spPr>
        <p:txBody>
          <a:bodyPr wrap="square" rtlCol="0">
            <a:spAutoFit/>
          </a:bodyPr>
          <a:lstStyle/>
          <a:p>
            <a:pPr lvl="0">
              <a:lnSpc>
                <a:spcPct val="150000"/>
              </a:lnSpc>
            </a:pPr>
            <a:r>
              <a:rPr lang="en-US" sz="2800" dirty="0" smtClean="0">
                <a:solidFill>
                  <a:srgbClr val="0070C0"/>
                </a:solidFill>
                <a:latin typeface="Times New Roman" panose="02020603050405020304" pitchFamily="18" charset="0"/>
                <a:cs typeface="Times New Roman" panose="02020603050405020304" pitchFamily="18" charset="0"/>
              </a:rPr>
              <a:t>- </a:t>
            </a:r>
            <a:r>
              <a:rPr lang="x-none" sz="2800" dirty="0" smtClean="0">
                <a:solidFill>
                  <a:srgbClr val="0070C0"/>
                </a:solidFill>
                <a:latin typeface="Times New Roman" panose="02020603050405020304" pitchFamily="18" charset="0"/>
                <a:cs typeface="Times New Roman" panose="02020603050405020304" pitchFamily="18" charset="0"/>
              </a:rPr>
              <a:t>Phương </a:t>
            </a:r>
            <a:r>
              <a:rPr lang="x-none" sz="2800" dirty="0">
                <a:solidFill>
                  <a:srgbClr val="0070C0"/>
                </a:solidFill>
                <a:latin typeface="Times New Roman" panose="02020603050405020304" pitchFamily="18" charset="0"/>
                <a:cs typeface="Times New Roman" panose="02020603050405020304" pitchFamily="18" charset="0"/>
              </a:rPr>
              <a:t>pháp khai thác thuỷ sản bằn lưới vây rút đáy mang lại hiệu quả kinh tế </a:t>
            </a:r>
            <a:r>
              <a:rPr lang="x-none" sz="2800" dirty="0" smtClean="0">
                <a:solidFill>
                  <a:srgbClr val="0070C0"/>
                </a:solidFill>
                <a:latin typeface="Times New Roman" panose="02020603050405020304" pitchFamily="18" charset="0"/>
                <a:cs typeface="Times New Roman" panose="02020603050405020304" pitchFamily="18" charset="0"/>
              </a:rPr>
              <a:t>ca</a:t>
            </a:r>
            <a:r>
              <a:rPr lang="en-US" sz="2800" dirty="0" smtClean="0">
                <a:solidFill>
                  <a:srgbClr val="0070C0"/>
                </a:solidFill>
                <a:latin typeface="Times New Roman" panose="02020603050405020304" pitchFamily="18" charset="0"/>
                <a:cs typeface="Times New Roman" panose="02020603050405020304" pitchFamily="18" charset="0"/>
              </a:rPr>
              <a:t>o. </a:t>
            </a:r>
            <a:r>
              <a:rPr lang="x-none" sz="2800" dirty="0" smtClean="0">
                <a:solidFill>
                  <a:srgbClr val="0070C0"/>
                </a:solidFill>
                <a:latin typeface="Times New Roman" panose="02020603050405020304" pitchFamily="18" charset="0"/>
                <a:cs typeface="Times New Roman" panose="02020603050405020304" pitchFamily="18" charset="0"/>
              </a:rPr>
              <a:t>Sản </a:t>
            </a:r>
            <a:r>
              <a:rPr lang="x-none" sz="2800" dirty="0">
                <a:solidFill>
                  <a:srgbClr val="0070C0"/>
                </a:solidFill>
                <a:latin typeface="Times New Roman" panose="02020603050405020304" pitchFamily="18" charset="0"/>
                <a:cs typeface="Times New Roman" panose="02020603050405020304" pitchFamily="18" charset="0"/>
              </a:rPr>
              <a:t>lượng khai thác nghề lưới vây chiếm khoảng 20% sản lượng khai thác nguồn lợi thuỷ sản trên </a:t>
            </a:r>
            <a:r>
              <a:rPr lang="x-none" sz="2800" dirty="0" smtClean="0">
                <a:solidFill>
                  <a:srgbClr val="0070C0"/>
                </a:solidFill>
                <a:latin typeface="Times New Roman" panose="02020603050405020304" pitchFamily="18" charset="0"/>
                <a:cs typeface="Times New Roman" panose="02020603050405020304" pitchFamily="18" charset="0"/>
              </a:rPr>
              <a:t>biể</a:t>
            </a:r>
            <a:r>
              <a:rPr lang="en-US" sz="2800" dirty="0" smtClean="0">
                <a:solidFill>
                  <a:srgbClr val="0070C0"/>
                </a:solidFill>
                <a:latin typeface="Times New Roman" panose="02020603050405020304" pitchFamily="18" charset="0"/>
                <a:cs typeface="Times New Roman" panose="02020603050405020304" pitchFamily="18" charset="0"/>
              </a:rPr>
              <a:t>n. </a:t>
            </a:r>
            <a:endParaRPr lang="x-none"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6666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CBD16E-BAC6-0A9B-5355-8F859F8296FE}"/>
              </a:ext>
            </a:extLst>
          </p:cNvPr>
          <p:cNvSpPr>
            <a:spLocks noGrp="1"/>
          </p:cNvSpPr>
          <p:nvPr>
            <p:ph type="title"/>
          </p:nvPr>
        </p:nvSpPr>
        <p:spPr>
          <a:xfrm>
            <a:off x="838199" y="124691"/>
            <a:ext cx="10515601" cy="1565997"/>
          </a:xfrm>
        </p:spPr>
        <p:txBody>
          <a:bodyPr>
            <a:normAutofit/>
          </a:bodyPr>
          <a:lstStyle/>
          <a:p>
            <a:pPr lvl="0">
              <a:spcBef>
                <a:spcPts val="1000"/>
              </a:spcBef>
            </a:pPr>
            <a:r>
              <a:rPr lang="x-none" sz="3200" dirty="0">
                <a:solidFill>
                  <a:srgbClr val="FF0000"/>
                </a:solidFill>
                <a:latin typeface="Times New Roman" panose="02020603050405020304" pitchFamily="18" charset="0"/>
                <a:ea typeface="+mn-ea"/>
                <a:cs typeface="Times New Roman" panose="02020603050405020304" pitchFamily="18" charset="0"/>
              </a:rPr>
              <a:t>2.3 Lưới rê</a:t>
            </a:r>
            <a:br>
              <a:rPr lang="x-none" sz="3200" dirty="0">
                <a:solidFill>
                  <a:srgbClr val="FF0000"/>
                </a:solidFill>
                <a:latin typeface="Times New Roman" panose="02020603050405020304" pitchFamily="18" charset="0"/>
                <a:ea typeface="+mn-ea"/>
                <a:cs typeface="Times New Roman" panose="02020603050405020304" pitchFamily="18" charset="0"/>
              </a:rPr>
            </a:br>
            <a:endParaRPr lang="x-none" sz="32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296AE45B-C8C5-0B58-EA22-6EA109AC644C}"/>
              </a:ext>
            </a:extLst>
          </p:cNvPr>
          <p:cNvSpPr>
            <a:spLocks noGrp="1"/>
          </p:cNvSpPr>
          <p:nvPr>
            <p:ph idx="1"/>
          </p:nvPr>
        </p:nvSpPr>
        <p:spPr>
          <a:xfrm>
            <a:off x="838199" y="1155700"/>
            <a:ext cx="5936673" cy="5021263"/>
          </a:xfrm>
        </p:spPr>
        <p:txBody>
          <a:bodyPr>
            <a:normAutofit fontScale="92500" lnSpcReduction="20000"/>
          </a:bodyPr>
          <a:lstStyle/>
          <a:p>
            <a:pPr marL="0" lvl="0" indent="0" algn="just">
              <a:lnSpc>
                <a:spcPct val="150000"/>
              </a:lnSpc>
              <a:buNone/>
            </a:pPr>
            <a:r>
              <a:rPr lang="en-US" dirty="0"/>
              <a:t>-</a:t>
            </a:r>
            <a:r>
              <a:rPr lang="en-US" dirty="0" smtClean="0">
                <a:solidFill>
                  <a:srgbClr val="0070C0"/>
                </a:solidFill>
                <a:latin typeface="Times New Roman" panose="02020603050405020304" pitchFamily="18" charset="0"/>
                <a:cs typeface="Times New Roman" panose="02020603050405020304" pitchFamily="18" charset="0"/>
              </a:rPr>
              <a:t> </a:t>
            </a:r>
            <a:r>
              <a:rPr lang="x-none" dirty="0" smtClean="0">
                <a:solidFill>
                  <a:srgbClr val="0070C0"/>
                </a:solidFill>
                <a:latin typeface="Times New Roman" panose="02020603050405020304" pitchFamily="18" charset="0"/>
                <a:cs typeface="Times New Roman" panose="02020603050405020304" pitchFamily="18" charset="0"/>
              </a:rPr>
              <a:t>Lưới </a:t>
            </a:r>
            <a:r>
              <a:rPr lang="x-none" dirty="0">
                <a:solidFill>
                  <a:srgbClr val="0070C0"/>
                </a:solidFill>
                <a:latin typeface="Times New Roman" panose="02020603050405020304" pitchFamily="18" charset="0"/>
                <a:cs typeface="Times New Roman" panose="02020603050405020304" pitchFamily="18" charset="0"/>
              </a:rPr>
              <a:t>rê có </a:t>
            </a:r>
            <a:r>
              <a:rPr lang="x-none" dirty="0" smtClean="0">
                <a:solidFill>
                  <a:srgbClr val="0070C0"/>
                </a:solidFill>
                <a:latin typeface="Times New Roman" panose="02020603050405020304" pitchFamily="18" charset="0"/>
                <a:cs typeface="Times New Roman" panose="02020603050405020304" pitchFamily="18" charset="0"/>
              </a:rPr>
              <a:t>c</a:t>
            </a:r>
            <a:r>
              <a:rPr lang="en-US" dirty="0" smtClean="0">
                <a:solidFill>
                  <a:srgbClr val="0070C0"/>
                </a:solidFill>
                <a:latin typeface="Times New Roman" panose="02020603050405020304" pitchFamily="18" charset="0"/>
                <a:cs typeface="Times New Roman" panose="02020603050405020304" pitchFamily="18" charset="0"/>
              </a:rPr>
              <a:t>ấ</a:t>
            </a:r>
            <a:r>
              <a:rPr lang="x-none" dirty="0" smtClean="0">
                <a:solidFill>
                  <a:srgbClr val="0070C0"/>
                </a:solidFill>
                <a:latin typeface="Times New Roman" panose="02020603050405020304" pitchFamily="18" charset="0"/>
                <a:cs typeface="Times New Roman" panose="02020603050405020304" pitchFamily="18" charset="0"/>
              </a:rPr>
              <a:t>u </a:t>
            </a:r>
            <a:r>
              <a:rPr lang="x-none" dirty="0">
                <a:solidFill>
                  <a:srgbClr val="0070C0"/>
                </a:solidFill>
                <a:latin typeface="Times New Roman" panose="02020603050405020304" pitchFamily="18" charset="0"/>
                <a:cs typeface="Times New Roman" panose="02020603050405020304" pitchFamily="18" charset="0"/>
              </a:rPr>
              <a:t>tạo gồm: tấm lưới hình chữ nhật có cấu tạo chiều dài lớn, giềng phao ở mép </a:t>
            </a:r>
            <a:r>
              <a:rPr lang="en-US" dirty="0" smtClean="0">
                <a:solidFill>
                  <a:srgbClr val="0070C0"/>
                </a:solidFill>
                <a:latin typeface="Times New Roman" panose="02020603050405020304" pitchFamily="18" charset="0"/>
                <a:cs typeface="Times New Roman" panose="02020603050405020304" pitchFamily="18" charset="0"/>
              </a:rPr>
              <a:t>l</a:t>
            </a:r>
            <a:r>
              <a:rPr lang="x-none" dirty="0" smtClean="0">
                <a:solidFill>
                  <a:srgbClr val="0070C0"/>
                </a:solidFill>
                <a:latin typeface="Times New Roman" panose="02020603050405020304" pitchFamily="18" charset="0"/>
                <a:cs typeface="Times New Roman" panose="02020603050405020304" pitchFamily="18" charset="0"/>
              </a:rPr>
              <a:t>ưới </a:t>
            </a:r>
            <a:r>
              <a:rPr lang="x-none" dirty="0">
                <a:solidFill>
                  <a:srgbClr val="0070C0"/>
                </a:solidFill>
                <a:latin typeface="Times New Roman" panose="02020603050405020304" pitchFamily="18" charset="0"/>
                <a:cs typeface="Times New Roman" panose="02020603050405020304" pitchFamily="18" charset="0"/>
              </a:rPr>
              <a:t>trên và giềng chì ở mép lưới dưới tạo cho lưới có sức căng theo phương thẳng đứng dưới nước</a:t>
            </a:r>
            <a:r>
              <a:rPr lang="x-none" dirty="0" smtClean="0">
                <a:solidFill>
                  <a:srgbClr val="0070C0"/>
                </a:solidFill>
                <a:latin typeface="Times New Roman" panose="02020603050405020304" pitchFamily="18" charset="0"/>
                <a:cs typeface="Times New Roman" panose="02020603050405020304" pitchFamily="18" charset="0"/>
              </a:rPr>
              <a:t>.</a:t>
            </a:r>
            <a:endParaRPr lang="x-none" dirty="0">
              <a:solidFill>
                <a:srgbClr val="0070C0"/>
              </a:solidFill>
              <a:latin typeface="Times New Roman" panose="02020603050405020304" pitchFamily="18" charset="0"/>
              <a:cs typeface="Times New Roman" panose="02020603050405020304" pitchFamily="18" charset="0"/>
            </a:endParaRPr>
          </a:p>
          <a:p>
            <a:pPr algn="just">
              <a:lnSpc>
                <a:spcPct val="150000"/>
              </a:lnSpc>
              <a:buFontTx/>
              <a:buChar char="-"/>
            </a:pPr>
            <a:r>
              <a:rPr lang="x-none" dirty="0" smtClean="0">
                <a:solidFill>
                  <a:srgbClr val="0070C0"/>
                </a:solidFill>
                <a:latin typeface="Times New Roman" panose="02020603050405020304" pitchFamily="18" charset="0"/>
                <a:cs typeface="Times New Roman" panose="02020603050405020304" pitchFamily="18" charset="0"/>
              </a:rPr>
              <a:t>Lưới </a:t>
            </a:r>
            <a:r>
              <a:rPr lang="x-none" dirty="0">
                <a:solidFill>
                  <a:srgbClr val="0070C0"/>
                </a:solidFill>
                <a:latin typeface="Times New Roman" panose="02020603050405020304" pitchFamily="18" charset="0"/>
                <a:cs typeface="Times New Roman" panose="02020603050405020304" pitchFamily="18" charset="0"/>
              </a:rPr>
              <a:t>rê có nhiều loại như rê trôi, rê đáy, rê túi..</a:t>
            </a:r>
          </a:p>
          <a:p>
            <a:pPr algn="just">
              <a:lnSpc>
                <a:spcPct val="150000"/>
              </a:lnSpc>
              <a:buFontTx/>
              <a:buChar char="-"/>
            </a:pPr>
            <a:r>
              <a:rPr lang="x-none" dirty="0">
                <a:solidFill>
                  <a:srgbClr val="0070C0"/>
                </a:solidFill>
                <a:latin typeface="Times New Roman" panose="02020603050405020304" pitchFamily="18" charset="0"/>
                <a:cs typeface="Times New Roman" panose="02020603050405020304" pitchFamily="18" charset="0"/>
              </a:rPr>
              <a:t>Phương pháp khai thác thuỷ sản bằng lưới rê có </a:t>
            </a:r>
            <a:r>
              <a:rPr lang="x-none" dirty="0" smtClean="0">
                <a:solidFill>
                  <a:srgbClr val="0070C0"/>
                </a:solidFill>
                <a:latin typeface="Times New Roman" panose="02020603050405020304" pitchFamily="18" charset="0"/>
                <a:cs typeface="Times New Roman" panose="02020603050405020304" pitchFamily="18" charset="0"/>
              </a:rPr>
              <a:t>năng </a:t>
            </a:r>
            <a:r>
              <a:rPr lang="x-none" dirty="0">
                <a:solidFill>
                  <a:srgbClr val="0070C0"/>
                </a:solidFill>
                <a:latin typeface="Times New Roman" panose="02020603050405020304" pitchFamily="18" charset="0"/>
                <a:cs typeface="Times New Roman" panose="02020603050405020304" pitchFamily="18" charset="0"/>
              </a:rPr>
              <a:t>suất không ổn </a:t>
            </a:r>
            <a:r>
              <a:rPr lang="x-none" dirty="0" smtClean="0">
                <a:solidFill>
                  <a:srgbClr val="0070C0"/>
                </a:solidFill>
                <a:latin typeface="Times New Roman" panose="02020603050405020304" pitchFamily="18" charset="0"/>
                <a:cs typeface="Times New Roman" panose="02020603050405020304" pitchFamily="18" charset="0"/>
              </a:rPr>
              <a:t>định</a:t>
            </a:r>
            <a:r>
              <a:rPr lang="en-US" dirty="0" smtClean="0">
                <a:solidFill>
                  <a:srgbClr val="0070C0"/>
                </a:solidFill>
                <a:latin typeface="Times New Roman" panose="02020603050405020304" pitchFamily="18" charset="0"/>
                <a:cs typeface="Times New Roman" panose="02020603050405020304" pitchFamily="18" charset="0"/>
              </a:rPr>
              <a:t>.</a:t>
            </a:r>
            <a:endParaRPr lang="x-none" dirty="0">
              <a:solidFill>
                <a:srgbClr val="0070C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9EDC4E0E-0ED4-10EE-8990-ACB7DEAA5B07}"/>
              </a:ext>
            </a:extLst>
          </p:cNvPr>
          <p:cNvPicPr>
            <a:picLocks noChangeAspect="1"/>
          </p:cNvPicPr>
          <p:nvPr/>
        </p:nvPicPr>
        <p:blipFill>
          <a:blip r:embed="rId2"/>
          <a:stretch>
            <a:fillRect/>
          </a:stretch>
        </p:blipFill>
        <p:spPr>
          <a:xfrm>
            <a:off x="7204364" y="526473"/>
            <a:ext cx="4890654" cy="5971309"/>
          </a:xfrm>
          <a:prstGeom prst="rect">
            <a:avLst/>
          </a:prstGeom>
        </p:spPr>
      </p:pic>
    </p:spTree>
    <p:extLst>
      <p:ext uri="{BB962C8B-B14F-4D97-AF65-F5344CB8AC3E}">
        <p14:creationId xmlns:p14="http://schemas.microsoft.com/office/powerpoint/2010/main" val="97451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Bef>
                <a:spcPts val="1000"/>
              </a:spcBef>
            </a:pPr>
            <a:r>
              <a:rPr lang="x-none" sz="3200" dirty="0" smtClean="0">
                <a:solidFill>
                  <a:srgbClr val="FF0000"/>
                </a:solidFill>
                <a:latin typeface="Times New Roman" panose="02020603050405020304" pitchFamily="18" charset="0"/>
                <a:ea typeface="+mn-ea"/>
                <a:cs typeface="Times New Roman" panose="02020603050405020304" pitchFamily="18" charset="0"/>
              </a:rPr>
              <a:t>2.4</a:t>
            </a:r>
            <a:r>
              <a:rPr lang="en-US" sz="3200" dirty="0" smtClean="0">
                <a:solidFill>
                  <a:srgbClr val="FF0000"/>
                </a:solidFill>
                <a:latin typeface="Times New Roman" panose="02020603050405020304" pitchFamily="18" charset="0"/>
                <a:ea typeface="+mn-ea"/>
                <a:cs typeface="Times New Roman" panose="02020603050405020304" pitchFamily="18" charset="0"/>
              </a:rPr>
              <a:t>.</a:t>
            </a:r>
            <a:r>
              <a:rPr lang="x-none" sz="3200" dirty="0" smtClean="0">
                <a:solidFill>
                  <a:srgbClr val="FF0000"/>
                </a:solidFill>
                <a:latin typeface="Times New Roman" panose="02020603050405020304" pitchFamily="18" charset="0"/>
                <a:ea typeface="+mn-ea"/>
                <a:cs typeface="Times New Roman" panose="02020603050405020304" pitchFamily="18" charset="0"/>
              </a:rPr>
              <a:t> </a:t>
            </a:r>
            <a:r>
              <a:rPr lang="x-none" sz="3200" dirty="0">
                <a:solidFill>
                  <a:srgbClr val="FF0000"/>
                </a:solidFill>
                <a:latin typeface="Times New Roman" panose="02020603050405020304" pitchFamily="18" charset="0"/>
                <a:ea typeface="+mn-ea"/>
                <a:cs typeface="Times New Roman" panose="02020603050405020304" pitchFamily="18" charset="0"/>
              </a:rPr>
              <a:t>Câu</a:t>
            </a:r>
            <a:br>
              <a:rPr lang="x-none" sz="3200" dirty="0">
                <a:solidFill>
                  <a:srgbClr val="FF0000"/>
                </a:solidFill>
                <a:latin typeface="Times New Roman" panose="02020603050405020304" pitchFamily="18" charset="0"/>
                <a:ea typeface="+mn-ea"/>
                <a:cs typeface="Times New Roman" panose="02020603050405020304" pitchFamily="18" charset="0"/>
              </a:rPr>
            </a:b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464129" y="1843604"/>
            <a:ext cx="3163289" cy="2963923"/>
          </a:xfrm>
          <a:prstGeom prst="rect">
            <a:avLst/>
          </a:prstGeom>
        </p:spPr>
      </p:pic>
      <p:pic>
        <p:nvPicPr>
          <p:cNvPr id="5" name="Picture 4"/>
          <p:cNvPicPr>
            <a:picLocks noChangeAspect="1"/>
          </p:cNvPicPr>
          <p:nvPr/>
        </p:nvPicPr>
        <p:blipFill>
          <a:blip r:embed="rId3"/>
          <a:stretch>
            <a:fillRect/>
          </a:stretch>
        </p:blipFill>
        <p:spPr>
          <a:xfrm>
            <a:off x="6594591" y="1959437"/>
            <a:ext cx="4759209" cy="2848090"/>
          </a:xfrm>
          <a:prstGeom prst="rect">
            <a:avLst/>
          </a:prstGeom>
        </p:spPr>
      </p:pic>
    </p:spTree>
    <p:extLst>
      <p:ext uri="{BB962C8B-B14F-4D97-AF65-F5344CB8AC3E}">
        <p14:creationId xmlns:p14="http://schemas.microsoft.com/office/powerpoint/2010/main" val="12365951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EE7D9AF-EF7B-0085-39D5-AFE2D3F605EF}"/>
              </a:ext>
            </a:extLst>
          </p:cNvPr>
          <p:cNvSpPr>
            <a:spLocks noGrp="1"/>
          </p:cNvSpPr>
          <p:nvPr>
            <p:ph idx="1"/>
          </p:nvPr>
        </p:nvSpPr>
        <p:spPr>
          <a:xfrm>
            <a:off x="450273" y="273916"/>
            <a:ext cx="10515600" cy="4351338"/>
          </a:xfrm>
        </p:spPr>
        <p:txBody>
          <a:bodyPr>
            <a:noAutofit/>
          </a:bodyPr>
          <a:lstStyle/>
          <a:p>
            <a:pPr marL="0" indent="0">
              <a:buNone/>
            </a:pPr>
            <a:r>
              <a:rPr lang="x-none" dirty="0">
                <a:solidFill>
                  <a:srgbClr val="FF0000"/>
                </a:solidFill>
                <a:latin typeface="Times New Roman" panose="02020603050405020304" pitchFamily="18" charset="0"/>
                <a:cs typeface="Times New Roman" panose="02020603050405020304" pitchFamily="18" charset="0"/>
              </a:rPr>
              <a:t>2.4 Câu</a:t>
            </a:r>
          </a:p>
          <a:p>
            <a:pPr marL="0" lvl="0" indent="0">
              <a:buNone/>
            </a:pPr>
            <a:r>
              <a:rPr lang="en-US" dirty="0" smtClean="0">
                <a:solidFill>
                  <a:srgbClr val="0070C0"/>
                </a:solidFill>
                <a:latin typeface="Times New Roman" panose="02020603050405020304" pitchFamily="18" charset="0"/>
                <a:cs typeface="Times New Roman" panose="02020603050405020304" pitchFamily="18" charset="0"/>
              </a:rPr>
              <a:t>- </a:t>
            </a:r>
            <a:r>
              <a:rPr lang="x-none" dirty="0" smtClean="0">
                <a:solidFill>
                  <a:srgbClr val="0070C0"/>
                </a:solidFill>
                <a:latin typeface="Times New Roman" panose="02020603050405020304" pitchFamily="18" charset="0"/>
                <a:cs typeface="Times New Roman" panose="02020603050405020304" pitchFamily="18" charset="0"/>
              </a:rPr>
              <a:t>Vàng </a:t>
            </a:r>
            <a:r>
              <a:rPr lang="x-none" dirty="0">
                <a:solidFill>
                  <a:srgbClr val="0070C0"/>
                </a:solidFill>
                <a:latin typeface="Times New Roman" panose="02020603050405020304" pitchFamily="18" charset="0"/>
                <a:cs typeface="Times New Roman" panose="02020603050405020304" pitchFamily="18" charset="0"/>
              </a:rPr>
              <a:t>câu nổi gồm dây câu và nhiều lưỡi câu, chiều dài của vàng câu cá ngừ đại dương từ 40 đến 45km trên vàng câu gồm có phao cờ, phao </a:t>
            </a:r>
            <a:r>
              <a:rPr lang="x-none" dirty="0" smtClean="0">
                <a:solidFill>
                  <a:srgbClr val="0070C0"/>
                </a:solidFill>
                <a:latin typeface="Times New Roman" panose="02020603050405020304" pitchFamily="18" charset="0"/>
                <a:cs typeface="Times New Roman" panose="02020603050405020304" pitchFamily="18" charset="0"/>
              </a:rPr>
              <a:t>ganh</a:t>
            </a:r>
            <a:r>
              <a:rPr lang="en-US" dirty="0" smtClean="0">
                <a:solidFill>
                  <a:srgbClr val="0070C0"/>
                </a:solidFill>
                <a:latin typeface="Times New Roman" panose="02020603050405020304" pitchFamily="18" charset="0"/>
                <a:cs typeface="Times New Roman" panose="02020603050405020304" pitchFamily="18" charset="0"/>
              </a:rPr>
              <a:t>.</a:t>
            </a:r>
            <a:endParaRPr lang="x-none" dirty="0">
              <a:solidFill>
                <a:srgbClr val="0070C0"/>
              </a:solidFill>
              <a:latin typeface="Times New Roman" panose="02020603050405020304" pitchFamily="18" charset="0"/>
              <a:cs typeface="Times New Roman" panose="02020603050405020304" pitchFamily="18" charset="0"/>
            </a:endParaRPr>
          </a:p>
          <a:p>
            <a:pPr>
              <a:buFontTx/>
              <a:buChar char="-"/>
            </a:pPr>
            <a:r>
              <a:rPr lang="x-none" dirty="0" smtClean="0">
                <a:solidFill>
                  <a:srgbClr val="0070C0"/>
                </a:solidFill>
                <a:latin typeface="Times New Roman" panose="02020603050405020304" pitchFamily="18" charset="0"/>
                <a:cs typeface="Times New Roman" panose="02020603050405020304" pitchFamily="18" charset="0"/>
              </a:rPr>
              <a:t>Mồi </a:t>
            </a:r>
            <a:r>
              <a:rPr lang="x-none" dirty="0">
                <a:solidFill>
                  <a:srgbClr val="0070C0"/>
                </a:solidFill>
                <a:latin typeface="Times New Roman" panose="02020603050405020304" pitchFamily="18" charset="0"/>
                <a:cs typeface="Times New Roman" panose="02020603050405020304" pitchFamily="18" charset="0"/>
              </a:rPr>
              <a:t>câu thường sử dụng là cá nục, cá chuồn và </a:t>
            </a:r>
            <a:r>
              <a:rPr lang="x-none" dirty="0" smtClean="0">
                <a:solidFill>
                  <a:srgbClr val="0070C0"/>
                </a:solidFill>
                <a:latin typeface="Times New Roman" panose="02020603050405020304" pitchFamily="18" charset="0"/>
                <a:cs typeface="Times New Roman" panose="02020603050405020304" pitchFamily="18" charset="0"/>
              </a:rPr>
              <a:t>mực</a:t>
            </a:r>
            <a:r>
              <a:rPr lang="en-US" dirty="0" smtClean="0">
                <a:solidFill>
                  <a:srgbClr val="0070C0"/>
                </a:solidFill>
                <a:latin typeface="Times New Roman" panose="02020603050405020304" pitchFamily="18" charset="0"/>
                <a:cs typeface="Times New Roman" panose="02020603050405020304" pitchFamily="18" charset="0"/>
              </a:rPr>
              <a:t>.</a:t>
            </a:r>
            <a:r>
              <a:rPr lang="x-none" dirty="0" smtClean="0">
                <a:solidFill>
                  <a:srgbClr val="0070C0"/>
                </a:solidFill>
                <a:latin typeface="Times New Roman" panose="02020603050405020304" pitchFamily="18" charset="0"/>
                <a:cs typeface="Times New Roman" panose="02020603050405020304" pitchFamily="18" charset="0"/>
              </a:rPr>
              <a:t> </a:t>
            </a:r>
            <a:endParaRPr lang="x-none" dirty="0">
              <a:solidFill>
                <a:srgbClr val="0070C0"/>
              </a:solidFill>
              <a:latin typeface="Times New Roman" panose="02020603050405020304" pitchFamily="18" charset="0"/>
              <a:cs typeface="Times New Roman" panose="02020603050405020304" pitchFamily="18" charset="0"/>
            </a:endParaRPr>
          </a:p>
          <a:p>
            <a:pPr>
              <a:buFontTx/>
              <a:buChar char="-"/>
            </a:pPr>
            <a:r>
              <a:rPr lang="x-none" dirty="0">
                <a:solidFill>
                  <a:srgbClr val="0070C0"/>
                </a:solidFill>
                <a:latin typeface="Times New Roman" panose="02020603050405020304" pitchFamily="18" charset="0"/>
                <a:cs typeface="Times New Roman" panose="02020603050405020304" pitchFamily="18" charset="0"/>
              </a:rPr>
              <a:t>Phương pháp khai thác này thường được sử dụng </a:t>
            </a:r>
            <a:r>
              <a:rPr lang="x-none" dirty="0" smtClean="0">
                <a:solidFill>
                  <a:srgbClr val="0070C0"/>
                </a:solidFill>
                <a:latin typeface="Times New Roman" panose="02020603050405020304" pitchFamily="18" charset="0"/>
                <a:cs typeface="Times New Roman" panose="02020603050405020304" pitchFamily="18" charset="0"/>
              </a:rPr>
              <a:t>đ</a:t>
            </a:r>
            <a:r>
              <a:rPr lang="en-US" dirty="0" smtClean="0">
                <a:solidFill>
                  <a:srgbClr val="0070C0"/>
                </a:solidFill>
                <a:latin typeface="Times New Roman" panose="02020603050405020304" pitchFamily="18" charset="0"/>
                <a:cs typeface="Times New Roman" panose="02020603050405020304" pitchFamily="18" charset="0"/>
              </a:rPr>
              <a:t>ể</a:t>
            </a:r>
            <a:r>
              <a:rPr lang="x-none" dirty="0" smtClean="0">
                <a:solidFill>
                  <a:srgbClr val="0070C0"/>
                </a:solidFill>
                <a:latin typeface="Times New Roman" panose="02020603050405020304" pitchFamily="18" charset="0"/>
                <a:cs typeface="Times New Roman" panose="02020603050405020304" pitchFamily="18" charset="0"/>
              </a:rPr>
              <a:t> </a:t>
            </a:r>
            <a:r>
              <a:rPr lang="x-none" dirty="0">
                <a:solidFill>
                  <a:srgbClr val="0070C0"/>
                </a:solidFill>
                <a:latin typeface="Times New Roman" panose="02020603050405020304" pitchFamily="18" charset="0"/>
                <a:cs typeface="Times New Roman" panose="02020603050405020304" pitchFamily="18" charset="0"/>
              </a:rPr>
              <a:t>khai thác cá ngừ mắt to, cá ngừ vây vàng cá kiếm </a:t>
            </a:r>
            <a:r>
              <a:rPr lang="x-none" dirty="0" smtClean="0">
                <a:solidFill>
                  <a:srgbClr val="0070C0"/>
                </a:solidFill>
                <a:latin typeface="Times New Roman" panose="02020603050405020304" pitchFamily="18" charset="0"/>
                <a:cs typeface="Times New Roman" panose="02020603050405020304" pitchFamily="18" charset="0"/>
              </a:rPr>
              <a:t>biển…</a:t>
            </a:r>
            <a:endParaRPr lang="x-none" dirty="0">
              <a:solidFill>
                <a:srgbClr val="0070C0"/>
              </a:solidFill>
              <a:latin typeface="Times New Roman" panose="02020603050405020304" pitchFamily="18" charset="0"/>
              <a:cs typeface="Times New Roman" panose="02020603050405020304" pitchFamily="18" charset="0"/>
            </a:endParaRPr>
          </a:p>
          <a:p>
            <a:pPr>
              <a:buFontTx/>
              <a:buChar char="-"/>
            </a:pPr>
            <a:r>
              <a:rPr lang="x-none" dirty="0">
                <a:solidFill>
                  <a:srgbClr val="0070C0"/>
                </a:solidFill>
                <a:latin typeface="Times New Roman" panose="02020603050405020304" pitchFamily="18" charset="0"/>
                <a:cs typeface="Times New Roman" panose="02020603050405020304" pitchFamily="18" charset="0"/>
              </a:rPr>
              <a:t>Ưu điểm của phương pháp khai thác thuỷ sản này phù hợp cho khai thác xa bờ và đối tượng khai thác có giá trị kinh tế </a:t>
            </a:r>
            <a:r>
              <a:rPr lang="x-none" dirty="0" smtClean="0">
                <a:solidFill>
                  <a:srgbClr val="0070C0"/>
                </a:solidFill>
                <a:latin typeface="Times New Roman" panose="02020603050405020304" pitchFamily="18" charset="0"/>
                <a:cs typeface="Times New Roman" panose="02020603050405020304" pitchFamily="18" charset="0"/>
              </a:rPr>
              <a:t>cao</a:t>
            </a:r>
            <a:r>
              <a:rPr lang="en-US" dirty="0" smtClean="0">
                <a:solidFill>
                  <a:srgbClr val="0070C0"/>
                </a:solidFill>
                <a:latin typeface="Times New Roman" panose="02020603050405020304" pitchFamily="18" charset="0"/>
                <a:cs typeface="Times New Roman" panose="02020603050405020304" pitchFamily="18" charset="0"/>
              </a:rPr>
              <a:t>.</a:t>
            </a:r>
            <a:endParaRPr lang="x-none" dirty="0">
              <a:solidFill>
                <a:srgbClr val="0070C0"/>
              </a:solidFill>
              <a:latin typeface="Times New Roman" panose="02020603050405020304" pitchFamily="18" charset="0"/>
              <a:cs typeface="Times New Roman" panose="02020603050405020304" pitchFamily="18" charset="0"/>
            </a:endParaRPr>
          </a:p>
          <a:p>
            <a:pPr>
              <a:buFontTx/>
              <a:buChar char="-"/>
            </a:pPr>
            <a:r>
              <a:rPr lang="x-none" dirty="0">
                <a:solidFill>
                  <a:srgbClr val="0070C0"/>
                </a:solidFill>
                <a:latin typeface="Times New Roman" panose="02020603050405020304" pitchFamily="18" charset="0"/>
                <a:cs typeface="Times New Roman" panose="02020603050405020304" pitchFamily="18" charset="0"/>
              </a:rPr>
              <a:t>Nhược điểm: Phương pháp khai thác thuỷ sản bằng câu có thể làm mắc câu hoặc bị thương các loại thuỷ sản không mong </a:t>
            </a:r>
            <a:r>
              <a:rPr lang="x-none" dirty="0" smtClean="0">
                <a:solidFill>
                  <a:srgbClr val="0070C0"/>
                </a:solidFill>
                <a:latin typeface="Times New Roman" panose="02020603050405020304" pitchFamily="18" charset="0"/>
                <a:cs typeface="Times New Roman" panose="02020603050405020304" pitchFamily="18" charset="0"/>
              </a:rPr>
              <a:t>muốn</a:t>
            </a:r>
            <a:r>
              <a:rPr lang="en-US" dirty="0" smtClean="0">
                <a:solidFill>
                  <a:srgbClr val="0070C0"/>
                </a:solidFill>
                <a:latin typeface="Times New Roman" panose="02020603050405020304" pitchFamily="18" charset="0"/>
                <a:cs typeface="Times New Roman" panose="02020603050405020304" pitchFamily="18" charset="0"/>
              </a:rPr>
              <a:t>.</a:t>
            </a:r>
            <a:r>
              <a:rPr lang="x-none" dirty="0" smtClean="0">
                <a:solidFill>
                  <a:srgbClr val="0070C0"/>
                </a:solidFill>
                <a:latin typeface="Times New Roman" panose="02020603050405020304" pitchFamily="18" charset="0"/>
                <a:cs typeface="Times New Roman" panose="02020603050405020304" pitchFamily="18" charset="0"/>
              </a:rPr>
              <a:t> </a:t>
            </a:r>
            <a:endParaRPr lang="x-none"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242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Câu Cá ngừ Đại Dương của người Nhật_36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36073" y="371475"/>
            <a:ext cx="10016836" cy="4351338"/>
          </a:xfrm>
        </p:spPr>
      </p:pic>
    </p:spTree>
    <p:extLst>
      <p:ext uri="{BB962C8B-B14F-4D97-AF65-F5344CB8AC3E}">
        <p14:creationId xmlns:p14="http://schemas.microsoft.com/office/powerpoint/2010/main" val="1241222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EC2C8D2-9D1C-8A59-407A-6B2ECB1F6B04}"/>
              </a:ext>
            </a:extLst>
          </p:cNvPr>
          <p:cNvSpPr>
            <a:spLocks noGrp="1"/>
          </p:cNvSpPr>
          <p:nvPr>
            <p:ph idx="1"/>
          </p:nvPr>
        </p:nvSpPr>
        <p:spPr>
          <a:xfrm>
            <a:off x="235528" y="221673"/>
            <a:ext cx="6414654" cy="5955290"/>
          </a:xfrm>
        </p:spPr>
        <p:txBody>
          <a:bodyPr>
            <a:normAutofit/>
          </a:bodyPr>
          <a:lstStyle/>
          <a:p>
            <a:pPr marL="0" indent="0">
              <a:buNone/>
            </a:pPr>
            <a:r>
              <a:rPr lang="x-none" sz="3200" dirty="0">
                <a:solidFill>
                  <a:srgbClr val="FF0000"/>
                </a:solidFill>
                <a:latin typeface="Times New Roman" panose="02020603050405020304" pitchFamily="18" charset="0"/>
                <a:cs typeface="Times New Roman" panose="02020603050405020304" pitchFamily="18" charset="0"/>
              </a:rPr>
              <a:t>2.5 Mành vó</a:t>
            </a:r>
          </a:p>
          <a:p>
            <a:pPr algn="just">
              <a:buFontTx/>
              <a:buChar char="-"/>
            </a:pPr>
            <a:r>
              <a:rPr lang="x-none" dirty="0">
                <a:solidFill>
                  <a:srgbClr val="0070C0"/>
                </a:solidFill>
                <a:latin typeface="Times New Roman" panose="02020603050405020304" pitchFamily="18" charset="0"/>
                <a:cs typeface="Times New Roman" panose="02020603050405020304" pitchFamily="18" charset="0"/>
              </a:rPr>
              <a:t>Mành vó được cấu tạo từ vàng lưới hình </a:t>
            </a:r>
          </a:p>
          <a:p>
            <a:pPr marL="0" lvl="0" indent="0" algn="just">
              <a:buNone/>
            </a:pPr>
            <a:r>
              <a:rPr lang="x-none" dirty="0">
                <a:solidFill>
                  <a:srgbClr val="0070C0"/>
                </a:solidFill>
                <a:latin typeface="Times New Roman" panose="02020603050405020304" pitchFamily="18" charset="0"/>
                <a:cs typeface="Times New Roman" panose="02020603050405020304" pitchFamily="18" charset="0"/>
              </a:rPr>
              <a:t>chữ nhật. Các đầu góc lưới được cố định vào </a:t>
            </a:r>
            <a:r>
              <a:rPr lang="x-none" dirty="0" smtClean="0">
                <a:solidFill>
                  <a:srgbClr val="0070C0"/>
                </a:solidFill>
                <a:latin typeface="Times New Roman" panose="02020603050405020304" pitchFamily="18" charset="0"/>
                <a:cs typeface="Times New Roman" panose="02020603050405020304" pitchFamily="18" charset="0"/>
              </a:rPr>
              <a:t>khung</a:t>
            </a:r>
            <a:r>
              <a:rPr lang="en-US" dirty="0" smtClean="0">
                <a:solidFill>
                  <a:srgbClr val="0070C0"/>
                </a:solidFill>
                <a:latin typeface="Times New Roman" panose="02020603050405020304" pitchFamily="18" charset="0"/>
                <a:cs typeface="Times New Roman" panose="02020603050405020304" pitchFamily="18" charset="0"/>
              </a:rPr>
              <a:t> v</a:t>
            </a:r>
            <a:r>
              <a:rPr lang="x-none" dirty="0">
                <a:solidFill>
                  <a:srgbClr val="0070C0"/>
                </a:solidFill>
                <a:latin typeface="Times New Roman" panose="02020603050405020304" pitchFamily="18" charset="0"/>
                <a:cs typeface="Times New Roman" panose="02020603050405020304" pitchFamily="18" charset="0"/>
              </a:rPr>
              <a:t>à thả chìm xuống nước. Khi đèn chiếu sáng, đàn cá tập trung vào giữa vàng lưới, tiến hành nâng vàng lưới lên để thu </a:t>
            </a:r>
            <a:r>
              <a:rPr lang="x-none" dirty="0" smtClean="0">
                <a:solidFill>
                  <a:srgbClr val="0070C0"/>
                </a:solidFill>
                <a:latin typeface="Times New Roman" panose="02020603050405020304" pitchFamily="18" charset="0"/>
                <a:cs typeface="Times New Roman" panose="02020603050405020304" pitchFamily="18" charset="0"/>
              </a:rPr>
              <a:t>cá</a:t>
            </a:r>
            <a:r>
              <a:rPr lang="en-US" dirty="0" smtClean="0">
                <a:solidFill>
                  <a:srgbClr val="0070C0"/>
                </a:solidFill>
                <a:latin typeface="Times New Roman" panose="02020603050405020304" pitchFamily="18" charset="0"/>
                <a:cs typeface="Times New Roman" panose="02020603050405020304" pitchFamily="18" charset="0"/>
              </a:rPr>
              <a:t>.</a:t>
            </a:r>
            <a:endParaRPr lang="x-none" dirty="0">
              <a:solidFill>
                <a:srgbClr val="0070C0"/>
              </a:solidFill>
              <a:latin typeface="Times New Roman" panose="02020603050405020304" pitchFamily="18" charset="0"/>
              <a:cs typeface="Times New Roman" panose="02020603050405020304" pitchFamily="18" charset="0"/>
            </a:endParaRPr>
          </a:p>
          <a:p>
            <a:pPr algn="just">
              <a:buFontTx/>
              <a:buChar char="-"/>
            </a:pPr>
            <a:r>
              <a:rPr lang="x-none" dirty="0" smtClean="0">
                <a:solidFill>
                  <a:srgbClr val="0070C0"/>
                </a:solidFill>
                <a:latin typeface="Times New Roman" panose="02020603050405020304" pitchFamily="18" charset="0"/>
                <a:cs typeface="Times New Roman" panose="02020603050405020304" pitchFamily="18" charset="0"/>
              </a:rPr>
              <a:t>Ưu </a:t>
            </a:r>
            <a:r>
              <a:rPr lang="x-none" dirty="0">
                <a:solidFill>
                  <a:srgbClr val="0070C0"/>
                </a:solidFill>
                <a:latin typeface="Times New Roman" panose="02020603050405020304" pitchFamily="18" charset="0"/>
                <a:cs typeface="Times New Roman" panose="02020603050405020304" pitchFamily="18" charset="0"/>
              </a:rPr>
              <a:t>điểm: Thời gian cho một mẻ lưới ngắn nên hiệu quả kinh tế </a:t>
            </a:r>
            <a:r>
              <a:rPr lang="x-none" dirty="0" smtClean="0">
                <a:solidFill>
                  <a:srgbClr val="0070C0"/>
                </a:solidFill>
                <a:latin typeface="Times New Roman" panose="02020603050405020304" pitchFamily="18" charset="0"/>
                <a:cs typeface="Times New Roman" panose="02020603050405020304" pitchFamily="18" charset="0"/>
              </a:rPr>
              <a:t>cao</a:t>
            </a:r>
            <a:r>
              <a:rPr lang="en-US" dirty="0" smtClean="0">
                <a:solidFill>
                  <a:srgbClr val="0070C0"/>
                </a:solidFill>
                <a:latin typeface="Times New Roman" panose="02020603050405020304" pitchFamily="18" charset="0"/>
                <a:cs typeface="Times New Roman" panose="02020603050405020304" pitchFamily="18" charset="0"/>
              </a:rPr>
              <a:t>.</a:t>
            </a:r>
            <a:endParaRPr lang="x-none" dirty="0">
              <a:solidFill>
                <a:srgbClr val="0070C0"/>
              </a:solidFill>
              <a:latin typeface="Times New Roman" panose="02020603050405020304" pitchFamily="18" charset="0"/>
              <a:cs typeface="Times New Roman" panose="02020603050405020304" pitchFamily="18" charset="0"/>
            </a:endParaRPr>
          </a:p>
          <a:p>
            <a:pPr algn="just">
              <a:buFontTx/>
              <a:buChar char="-"/>
            </a:pPr>
            <a:r>
              <a:rPr lang="x-none" dirty="0">
                <a:solidFill>
                  <a:srgbClr val="0070C0"/>
                </a:solidFill>
                <a:latin typeface="Times New Roman" panose="02020603050405020304" pitchFamily="18" charset="0"/>
                <a:cs typeface="Times New Roman" panose="02020603050405020304" pitchFamily="18" charset="0"/>
              </a:rPr>
              <a:t>Tuy nhiên việc sử dụng ánh sáng thu hút cá có thể dẫn đến đánh bắt những loài còn non, những loài không mong </a:t>
            </a:r>
            <a:r>
              <a:rPr lang="x-none" dirty="0" smtClean="0">
                <a:solidFill>
                  <a:srgbClr val="0070C0"/>
                </a:solidFill>
                <a:latin typeface="Times New Roman" panose="02020603050405020304" pitchFamily="18" charset="0"/>
                <a:cs typeface="Times New Roman" panose="02020603050405020304" pitchFamily="18" charset="0"/>
              </a:rPr>
              <a:t>muốn</a:t>
            </a:r>
            <a:r>
              <a:rPr lang="en-US" dirty="0" smtClean="0">
                <a:solidFill>
                  <a:srgbClr val="0070C0"/>
                </a:solidFill>
                <a:latin typeface="Times New Roman" panose="02020603050405020304" pitchFamily="18" charset="0"/>
                <a:cs typeface="Times New Roman" panose="02020603050405020304" pitchFamily="18" charset="0"/>
              </a:rPr>
              <a:t>.</a:t>
            </a:r>
            <a:endParaRPr lang="x-none" dirty="0">
              <a:solidFill>
                <a:srgbClr val="0070C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107382" y="354740"/>
            <a:ext cx="4987636" cy="5990642"/>
          </a:xfrm>
          <a:prstGeom prst="rect">
            <a:avLst/>
          </a:prstGeom>
        </p:spPr>
      </p:pic>
    </p:spTree>
    <p:extLst>
      <p:ext uri="{BB962C8B-B14F-4D97-AF65-F5344CB8AC3E}">
        <p14:creationId xmlns:p14="http://schemas.microsoft.com/office/powerpoint/2010/main" val="35591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C91D57-7058-3AE7-DBF6-6BDC258CB1D6}"/>
              </a:ext>
            </a:extLst>
          </p:cNvPr>
          <p:cNvSpPr>
            <a:spLocks noGrp="1"/>
          </p:cNvSpPr>
          <p:nvPr>
            <p:ph type="title"/>
          </p:nvPr>
        </p:nvSpPr>
        <p:spPr/>
        <p:txBody>
          <a:bodyPr/>
          <a:lstStyle/>
          <a:p>
            <a:pPr algn="ctr"/>
            <a:r>
              <a:rPr lang="x-none" dirty="0">
                <a:solidFill>
                  <a:srgbClr val="FF0000"/>
                </a:solidFill>
                <a:latin typeface="Times New Roman" panose="02020603050405020304" pitchFamily="18" charset="0"/>
                <a:cs typeface="Times New Roman" panose="02020603050405020304" pitchFamily="18" charset="0"/>
              </a:rPr>
              <a:t>BÀI 25: KHAI THÁC HỢP LÍ NGUỒN LỢI THUỶ SẢN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8593" y="1690688"/>
            <a:ext cx="9348789" cy="4571567"/>
          </a:xfrm>
          <a:prstGeom prst="rect">
            <a:avLst/>
          </a:prstGeom>
        </p:spPr>
      </p:pic>
    </p:spTree>
    <p:extLst>
      <p:ext uri="{BB962C8B-B14F-4D97-AF65-F5344CB8AC3E}">
        <p14:creationId xmlns:p14="http://schemas.microsoft.com/office/powerpoint/2010/main" val="16310761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D4BF7E-7C30-825B-D7A3-11970E4F0A9F}"/>
              </a:ext>
            </a:extLst>
          </p:cNvPr>
          <p:cNvSpPr>
            <a:spLocks noGrp="1"/>
          </p:cNvSpPr>
          <p:nvPr>
            <p:ph type="ctrTitle"/>
          </p:nvPr>
        </p:nvSpPr>
        <p:spPr>
          <a:xfrm>
            <a:off x="1524000" y="512619"/>
            <a:ext cx="9144000" cy="914399"/>
          </a:xfrm>
        </p:spPr>
        <p:txBody>
          <a:bodyPr>
            <a:normAutofit/>
          </a:bodyPr>
          <a:lstStyle/>
          <a:p>
            <a:r>
              <a:rPr lang="x-none" sz="4000" dirty="0">
                <a:solidFill>
                  <a:srgbClr val="FF0000"/>
                </a:solidFill>
              </a:rPr>
              <a:t>NỘI DUNG</a:t>
            </a:r>
          </a:p>
        </p:txBody>
      </p:sp>
      <p:sp>
        <p:nvSpPr>
          <p:cNvPr id="3" name="Subtitle 2">
            <a:extLst>
              <a:ext uri="{FF2B5EF4-FFF2-40B4-BE49-F238E27FC236}">
                <a16:creationId xmlns="" xmlns:a16="http://schemas.microsoft.com/office/drawing/2014/main" id="{ABA0F8FF-A293-4600-A308-3C912793C0B6}"/>
              </a:ext>
            </a:extLst>
          </p:cNvPr>
          <p:cNvSpPr>
            <a:spLocks noGrp="1"/>
          </p:cNvSpPr>
          <p:nvPr>
            <p:ph type="subTitle" idx="1"/>
          </p:nvPr>
        </p:nvSpPr>
        <p:spPr>
          <a:xfrm>
            <a:off x="1524000" y="1745673"/>
            <a:ext cx="9698182" cy="1288473"/>
          </a:xfrm>
        </p:spPr>
        <p:txBody>
          <a:bodyPr>
            <a:noAutofit/>
          </a:bodyPr>
          <a:lstStyle/>
          <a:p>
            <a:pPr marL="457200" indent="-457200" algn="l">
              <a:buAutoNum type="arabicPeriod"/>
            </a:pPr>
            <a:r>
              <a:rPr lang="x-none" dirty="0">
                <a:solidFill>
                  <a:srgbClr val="0070C0"/>
                </a:solidFill>
                <a:latin typeface="Times New Roman" panose="02020603050405020304" pitchFamily="18" charset="0"/>
                <a:cs typeface="Times New Roman" panose="02020603050405020304" pitchFamily="18" charset="0"/>
              </a:rPr>
              <a:t>Ý NGHĨA, NHIỆM VỤ CỦA KHAI THÁC NGUỒN LỢI THUỶ SẢN</a:t>
            </a:r>
          </a:p>
          <a:p>
            <a:pPr marL="457200" indent="-457200" algn="l">
              <a:buFont typeface="Arial" panose="020B0604020202020204" pitchFamily="34" charset="0"/>
              <a:buAutoNum type="arabicPeriod"/>
            </a:pPr>
            <a:endParaRPr lang="en-US" dirty="0" smtClean="0">
              <a:solidFill>
                <a:srgbClr val="0070C0"/>
              </a:solidFill>
              <a:latin typeface="Times New Roman" panose="02020603050405020304" pitchFamily="18" charset="0"/>
              <a:cs typeface="Times New Roman" panose="02020603050405020304" pitchFamily="18" charset="0"/>
            </a:endParaRPr>
          </a:p>
          <a:p>
            <a:pPr marL="457200" indent="-457200" algn="l">
              <a:buFont typeface="Arial" panose="020B0604020202020204" pitchFamily="34" charset="0"/>
              <a:buAutoNum type="arabicPeriod"/>
            </a:pPr>
            <a:r>
              <a:rPr lang="x-none" dirty="0" smtClean="0">
                <a:solidFill>
                  <a:srgbClr val="0070C0"/>
                </a:solidFill>
                <a:latin typeface="Times New Roman" panose="02020603050405020304" pitchFamily="18" charset="0"/>
                <a:cs typeface="Times New Roman" panose="02020603050405020304" pitchFamily="18" charset="0"/>
              </a:rPr>
              <a:t>MỘT </a:t>
            </a:r>
            <a:r>
              <a:rPr lang="x-none" dirty="0">
                <a:solidFill>
                  <a:srgbClr val="0070C0"/>
                </a:solidFill>
                <a:latin typeface="Times New Roman" panose="02020603050405020304" pitchFamily="18" charset="0"/>
                <a:cs typeface="Times New Roman" panose="02020603050405020304" pitchFamily="18" charset="0"/>
              </a:rPr>
              <a:t>SỐ PHƯƠNG PHÁP KHAI THÁC THUỶ SẢN PHỔ BIẾN</a:t>
            </a:r>
          </a:p>
          <a:p>
            <a:pPr marL="457200" indent="-457200" algn="l">
              <a:buAutoNum type="arabicPeriod"/>
            </a:pPr>
            <a:endParaRPr lang="x-none"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80586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031365-BE02-CCD9-93CA-7ACE4FC1C501}"/>
              </a:ext>
            </a:extLst>
          </p:cNvPr>
          <p:cNvSpPr>
            <a:spLocks noGrp="1"/>
          </p:cNvSpPr>
          <p:nvPr>
            <p:ph type="title"/>
          </p:nvPr>
        </p:nvSpPr>
        <p:spPr/>
        <p:txBody>
          <a:bodyPr>
            <a:normAutofit/>
          </a:bodyPr>
          <a:lstStyle/>
          <a:p>
            <a:r>
              <a:rPr lang="en-US" sz="2400" dirty="0" smtClean="0">
                <a:solidFill>
                  <a:srgbClr val="FF0000"/>
                </a:solidFill>
                <a:latin typeface="Times New Roman" panose="02020603050405020304" pitchFamily="18" charset="0"/>
                <a:ea typeface="+mn-ea"/>
                <a:cs typeface="Times New Roman" panose="02020603050405020304" pitchFamily="18" charset="0"/>
              </a:rPr>
              <a:t>1. </a:t>
            </a:r>
            <a:r>
              <a:rPr lang="x-none" sz="2400" dirty="0" smtClean="0">
                <a:solidFill>
                  <a:srgbClr val="FF0000"/>
                </a:solidFill>
                <a:latin typeface="Times New Roman" panose="02020603050405020304" pitchFamily="18" charset="0"/>
                <a:ea typeface="+mn-ea"/>
                <a:cs typeface="Times New Roman" panose="02020603050405020304" pitchFamily="18" charset="0"/>
              </a:rPr>
              <a:t> </a:t>
            </a:r>
            <a:r>
              <a:rPr lang="x-none" sz="2400" dirty="0">
                <a:solidFill>
                  <a:srgbClr val="FF0000"/>
                </a:solidFill>
                <a:latin typeface="Times New Roman" panose="02020603050405020304" pitchFamily="18" charset="0"/>
                <a:ea typeface="+mn-ea"/>
                <a:cs typeface="Times New Roman" panose="02020603050405020304" pitchFamily="18" charset="0"/>
              </a:rPr>
              <a:t>Ý NGHĨA, NHIỆM VỤ CỦA KHAI THÁC NGUỒN LỢI THUỶ SẢN</a:t>
            </a:r>
            <a:endParaRPr lang="x-none" sz="24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E48A10B7-3869-9A61-089A-2E49A12C9FB5}"/>
              </a:ext>
            </a:extLst>
          </p:cNvPr>
          <p:cNvSpPr>
            <a:spLocks noGrp="1"/>
          </p:cNvSpPr>
          <p:nvPr>
            <p:ph idx="1"/>
          </p:nvPr>
        </p:nvSpPr>
        <p:spPr>
          <a:xfrm>
            <a:off x="838200" y="1551709"/>
            <a:ext cx="10515600" cy="4625254"/>
          </a:xfrm>
        </p:spPr>
        <p:txBody>
          <a:bodyPr/>
          <a:lstStyle/>
          <a:p>
            <a:pPr marL="0" indent="0">
              <a:buNone/>
            </a:pPr>
            <a:r>
              <a:rPr lang="en-US" dirty="0" smtClean="0">
                <a:solidFill>
                  <a:srgbClr val="0070C0"/>
                </a:solidFill>
                <a:latin typeface="Times New Roman" panose="02020603050405020304" pitchFamily="18" charset="0"/>
                <a:cs typeface="Times New Roman" panose="02020603050405020304" pitchFamily="18" charset="0"/>
              </a:rPr>
              <a:t>- </a:t>
            </a:r>
            <a:r>
              <a:rPr lang="x-none" dirty="0" smtClean="0">
                <a:solidFill>
                  <a:srgbClr val="0070C0"/>
                </a:solidFill>
                <a:latin typeface="Times New Roman" panose="02020603050405020304" pitchFamily="18" charset="0"/>
                <a:cs typeface="Times New Roman" panose="02020603050405020304" pitchFamily="18" charset="0"/>
              </a:rPr>
              <a:t>Học </a:t>
            </a:r>
            <a:r>
              <a:rPr lang="x-none" dirty="0">
                <a:solidFill>
                  <a:srgbClr val="0070C0"/>
                </a:solidFill>
                <a:latin typeface="Times New Roman" panose="02020603050405020304" pitchFamily="18" charset="0"/>
                <a:cs typeface="Times New Roman" panose="02020603050405020304" pitchFamily="18" charset="0"/>
              </a:rPr>
              <a:t>sinh </a:t>
            </a:r>
            <a:r>
              <a:rPr lang="en-US" dirty="0">
                <a:solidFill>
                  <a:srgbClr val="0070C0"/>
                </a:solidFill>
                <a:latin typeface="Times New Roman" panose="02020603050405020304" pitchFamily="18" charset="0"/>
                <a:cs typeface="Times New Roman" panose="02020603050405020304" pitchFamily="18" charset="0"/>
              </a:rPr>
              <a:t>t</a:t>
            </a:r>
            <a:r>
              <a:rPr lang="x-none" dirty="0" smtClean="0">
                <a:solidFill>
                  <a:srgbClr val="0070C0"/>
                </a:solidFill>
                <a:latin typeface="Times New Roman" panose="02020603050405020304" pitchFamily="18" charset="0"/>
                <a:cs typeface="Times New Roman" panose="02020603050405020304" pitchFamily="18" charset="0"/>
              </a:rPr>
              <a:t>hảo luận </a:t>
            </a:r>
            <a:r>
              <a:rPr lang="x-none" dirty="0">
                <a:solidFill>
                  <a:srgbClr val="0070C0"/>
                </a:solidFill>
                <a:latin typeface="Times New Roman" panose="02020603050405020304" pitchFamily="18" charset="0"/>
                <a:cs typeface="Times New Roman" panose="02020603050405020304" pitchFamily="18" charset="0"/>
              </a:rPr>
              <a:t>nêu ý nghĩa và nhiệm vụ của việc khai thác nguồn lợi thuỷ sản?</a:t>
            </a:r>
          </a:p>
        </p:txBody>
      </p:sp>
    </p:spTree>
    <p:extLst>
      <p:ext uri="{BB962C8B-B14F-4D97-AF65-F5344CB8AC3E}">
        <p14:creationId xmlns:p14="http://schemas.microsoft.com/office/powerpoint/2010/main" val="351920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031365-BE02-CCD9-93CA-7ACE4FC1C501}"/>
              </a:ext>
            </a:extLst>
          </p:cNvPr>
          <p:cNvSpPr>
            <a:spLocks noGrp="1"/>
          </p:cNvSpPr>
          <p:nvPr>
            <p:ph type="title"/>
          </p:nvPr>
        </p:nvSpPr>
        <p:spPr/>
        <p:txBody>
          <a:bodyPr>
            <a:normAutofit/>
          </a:bodyPr>
          <a:lstStyle/>
          <a:p>
            <a:r>
              <a:rPr lang="en-US" sz="2400" dirty="0" smtClean="0">
                <a:solidFill>
                  <a:srgbClr val="FF0000"/>
                </a:solidFill>
                <a:latin typeface="Times New Roman" panose="02020603050405020304" pitchFamily="18" charset="0"/>
                <a:ea typeface="+mn-ea"/>
                <a:cs typeface="Times New Roman" panose="02020603050405020304" pitchFamily="18" charset="0"/>
              </a:rPr>
              <a:t>1. </a:t>
            </a:r>
            <a:r>
              <a:rPr lang="x-none" sz="2400" dirty="0" smtClean="0">
                <a:solidFill>
                  <a:srgbClr val="FF0000"/>
                </a:solidFill>
                <a:latin typeface="Times New Roman" panose="02020603050405020304" pitchFamily="18" charset="0"/>
                <a:ea typeface="+mn-ea"/>
                <a:cs typeface="Times New Roman" panose="02020603050405020304" pitchFamily="18" charset="0"/>
              </a:rPr>
              <a:t> </a:t>
            </a:r>
            <a:r>
              <a:rPr lang="x-none" sz="2400" dirty="0">
                <a:solidFill>
                  <a:srgbClr val="FF0000"/>
                </a:solidFill>
                <a:latin typeface="Times New Roman" panose="02020603050405020304" pitchFamily="18" charset="0"/>
                <a:ea typeface="+mn-ea"/>
                <a:cs typeface="Times New Roman" panose="02020603050405020304" pitchFamily="18" charset="0"/>
              </a:rPr>
              <a:t>Ý NGHĨA, NHIỆM VỤ CỦA KHAI THÁC NGUỒN LỢI THUỶ SẢN</a:t>
            </a:r>
            <a:endParaRPr lang="x-none" sz="24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E48A10B7-3869-9A61-089A-2E49A12C9FB5}"/>
              </a:ext>
            </a:extLst>
          </p:cNvPr>
          <p:cNvSpPr>
            <a:spLocks noGrp="1"/>
          </p:cNvSpPr>
          <p:nvPr>
            <p:ph idx="1"/>
          </p:nvPr>
        </p:nvSpPr>
        <p:spPr>
          <a:xfrm>
            <a:off x="2805547" y="1747404"/>
            <a:ext cx="8548254" cy="4904509"/>
          </a:xfrm>
        </p:spPr>
        <p:txBody>
          <a:bodyPr/>
          <a:lstStyle/>
          <a:p>
            <a:pPr marL="0" indent="0">
              <a:buNone/>
            </a:pPr>
            <a:endParaRPr lang="x-none" dirty="0">
              <a:solidFill>
                <a:srgbClr val="0070C0"/>
              </a:solidFill>
              <a:latin typeface="Times New Roman" panose="02020603050405020304" pitchFamily="18" charset="0"/>
              <a:cs typeface="Times New Roman" panose="02020603050405020304" pitchFamily="18" charset="0"/>
            </a:endParaRPr>
          </a:p>
        </p:txBody>
      </p:sp>
      <p:pic>
        <p:nvPicPr>
          <p:cNvPr id="4" name="y2mate.com - Khai thác bảo vệ và phát triển nguồn lợi thủy sản bền vững_360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46909" y="2424544"/>
            <a:ext cx="8811491" cy="3550228"/>
          </a:xfrm>
          <a:prstGeom prst="rect">
            <a:avLst/>
          </a:prstGeom>
        </p:spPr>
      </p:pic>
    </p:spTree>
    <p:extLst>
      <p:ext uri="{BB962C8B-B14F-4D97-AF65-F5344CB8AC3E}">
        <p14:creationId xmlns:p14="http://schemas.microsoft.com/office/powerpoint/2010/main" val="20114034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072C7A-422E-A90D-572A-FC5E9643EA8F}"/>
              </a:ext>
            </a:extLst>
          </p:cNvPr>
          <p:cNvSpPr>
            <a:spLocks noGrp="1"/>
          </p:cNvSpPr>
          <p:nvPr>
            <p:ph type="title"/>
          </p:nvPr>
        </p:nvSpPr>
        <p:spPr>
          <a:xfrm>
            <a:off x="962891" y="581891"/>
            <a:ext cx="10515600" cy="1122652"/>
          </a:xfrm>
        </p:spPr>
        <p:txBody>
          <a:bodyPr>
            <a:normAutofit fontScale="90000"/>
          </a:bodyPr>
          <a:lstStyle/>
          <a:p>
            <a:pPr lvl="0">
              <a:spcBef>
                <a:spcPts val="1000"/>
              </a:spcBef>
            </a:pPr>
            <a:r>
              <a:rPr lang="x-none" sz="2800" dirty="0">
                <a:solidFill>
                  <a:srgbClr val="FF0000"/>
                </a:solidFill>
                <a:latin typeface="Times New Roman" panose="02020603050405020304" pitchFamily="18" charset="0"/>
                <a:ea typeface="+mn-ea"/>
                <a:cs typeface="Times New Roman" panose="02020603050405020304" pitchFamily="18" charset="0"/>
              </a:rPr>
              <a:t>1. Ý NGHĨA, NHIỆM VỤ CỦA KHAI THÁC NGUỒN LỢI THUỶ SẢN</a:t>
            </a:r>
            <a:br>
              <a:rPr lang="x-none" sz="2800" dirty="0">
                <a:solidFill>
                  <a:srgbClr val="FF0000"/>
                </a:solidFill>
                <a:latin typeface="Times New Roman" panose="02020603050405020304" pitchFamily="18" charset="0"/>
                <a:ea typeface="+mn-ea"/>
                <a:cs typeface="Times New Roman" panose="02020603050405020304" pitchFamily="18" charset="0"/>
              </a:rPr>
            </a:br>
            <a:r>
              <a:rPr lang="en-US" sz="2800" dirty="0" smtClean="0">
                <a:solidFill>
                  <a:srgbClr val="FF0000"/>
                </a:solidFill>
                <a:latin typeface="Times New Roman" panose="02020603050405020304" pitchFamily="18" charset="0"/>
                <a:ea typeface="+mn-ea"/>
                <a:cs typeface="Times New Roman" panose="02020603050405020304" pitchFamily="18" charset="0"/>
              </a:rPr>
              <a:t/>
            </a:r>
            <a:br>
              <a:rPr lang="en-US" sz="2800" dirty="0" smtClean="0">
                <a:solidFill>
                  <a:srgbClr val="FF0000"/>
                </a:solidFill>
                <a:latin typeface="Times New Roman" panose="02020603050405020304" pitchFamily="18" charset="0"/>
                <a:ea typeface="+mn-ea"/>
                <a:cs typeface="Times New Roman" panose="02020603050405020304" pitchFamily="18" charset="0"/>
              </a:rPr>
            </a:br>
            <a:r>
              <a:rPr lang="x-none" sz="3100" dirty="0" smtClean="0">
                <a:solidFill>
                  <a:srgbClr val="FF0000"/>
                </a:solidFill>
                <a:latin typeface="Times New Roman" panose="02020603050405020304" pitchFamily="18" charset="0"/>
                <a:ea typeface="+mn-ea"/>
                <a:cs typeface="Times New Roman" panose="02020603050405020304" pitchFamily="18" charset="0"/>
              </a:rPr>
              <a:t>1.1</a:t>
            </a:r>
            <a:r>
              <a:rPr lang="x-none" sz="3100" dirty="0">
                <a:solidFill>
                  <a:srgbClr val="FF0000"/>
                </a:solidFill>
                <a:latin typeface="Times New Roman" panose="02020603050405020304" pitchFamily="18" charset="0"/>
                <a:ea typeface="+mn-ea"/>
                <a:cs typeface="Times New Roman" panose="02020603050405020304" pitchFamily="18" charset="0"/>
              </a:rPr>
              <a:t>. Ý nghĩa: </a:t>
            </a:r>
            <a:br>
              <a:rPr lang="x-none" sz="3100" dirty="0">
                <a:solidFill>
                  <a:srgbClr val="FF0000"/>
                </a:solidFill>
                <a:latin typeface="Times New Roman" panose="02020603050405020304" pitchFamily="18" charset="0"/>
                <a:ea typeface="+mn-ea"/>
                <a:cs typeface="Times New Roman" panose="02020603050405020304" pitchFamily="18" charset="0"/>
              </a:rPr>
            </a:br>
            <a:endParaRPr lang="x-none" sz="31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C897CB91-4461-81FD-E133-820746D086E0}"/>
              </a:ext>
            </a:extLst>
          </p:cNvPr>
          <p:cNvSpPr>
            <a:spLocks noGrp="1"/>
          </p:cNvSpPr>
          <p:nvPr>
            <p:ph idx="1"/>
          </p:nvPr>
        </p:nvSpPr>
        <p:spPr/>
        <p:txBody>
          <a:bodyPr>
            <a:normAutofit/>
          </a:bodyPr>
          <a:lstStyle/>
          <a:p>
            <a:pPr>
              <a:buFontTx/>
              <a:buChar char="-"/>
            </a:pPr>
            <a:r>
              <a:rPr lang="x-none" dirty="0" smtClean="0">
                <a:solidFill>
                  <a:srgbClr val="0070C0"/>
                </a:solidFill>
                <a:latin typeface="Times New Roman" panose="02020603050405020304" pitchFamily="18" charset="0"/>
                <a:cs typeface="Times New Roman" panose="02020603050405020304" pitchFamily="18" charset="0"/>
              </a:rPr>
              <a:t>Nghề </a:t>
            </a:r>
            <a:r>
              <a:rPr lang="x-none" dirty="0">
                <a:solidFill>
                  <a:srgbClr val="0070C0"/>
                </a:solidFill>
                <a:latin typeface="Times New Roman" panose="02020603050405020304" pitchFamily="18" charset="0"/>
                <a:cs typeface="Times New Roman" panose="02020603050405020304" pitchFamily="18" charset="0"/>
              </a:rPr>
              <a:t>khai thác thuỷ sản ở nước ra mang tính truyền thống và có từ lâu đời tạo sinh kế, việc làm cho hàng triệu ngư dân ven </a:t>
            </a:r>
            <a:r>
              <a:rPr lang="x-none" dirty="0" smtClean="0">
                <a:solidFill>
                  <a:srgbClr val="0070C0"/>
                </a:solidFill>
                <a:latin typeface="Times New Roman" panose="02020603050405020304" pitchFamily="18" charset="0"/>
                <a:cs typeface="Times New Roman" panose="02020603050405020304" pitchFamily="18" charset="0"/>
              </a:rPr>
              <a:t>biển</a:t>
            </a:r>
            <a:r>
              <a:rPr lang="en-US" dirty="0" smtClean="0">
                <a:solidFill>
                  <a:srgbClr val="0070C0"/>
                </a:solidFill>
                <a:latin typeface="Times New Roman" panose="02020603050405020304" pitchFamily="18" charset="0"/>
                <a:cs typeface="Times New Roman" panose="02020603050405020304" pitchFamily="18" charset="0"/>
              </a:rPr>
              <a:t>.</a:t>
            </a:r>
            <a:endParaRPr lang="x-none" dirty="0">
              <a:solidFill>
                <a:srgbClr val="0070C0"/>
              </a:solidFill>
              <a:latin typeface="Times New Roman" panose="02020603050405020304" pitchFamily="18" charset="0"/>
              <a:cs typeface="Times New Roman" panose="02020603050405020304" pitchFamily="18" charset="0"/>
            </a:endParaRPr>
          </a:p>
          <a:p>
            <a:pPr>
              <a:buFontTx/>
              <a:buChar char="-"/>
            </a:pPr>
            <a:r>
              <a:rPr lang="x-none" dirty="0">
                <a:solidFill>
                  <a:srgbClr val="0070C0"/>
                </a:solidFill>
                <a:latin typeface="Times New Roman" panose="02020603050405020304" pitchFamily="18" charset="0"/>
                <a:cs typeface="Times New Roman" panose="02020603050405020304" pitchFamily="18" charset="0"/>
              </a:rPr>
              <a:t>Khai thác thuỷ sản cung cấp thực phẩm cho con người, nguyên liệu cho chế biến và xuất khẩu, cung cấp nguyên liệu cho sản xuất thức ăn chăn </a:t>
            </a:r>
            <a:r>
              <a:rPr lang="x-none" dirty="0" smtClean="0">
                <a:solidFill>
                  <a:srgbClr val="0070C0"/>
                </a:solidFill>
                <a:latin typeface="Times New Roman" panose="02020603050405020304" pitchFamily="18" charset="0"/>
                <a:cs typeface="Times New Roman" panose="02020603050405020304" pitchFamily="18" charset="0"/>
              </a:rPr>
              <a:t>nuôi</a:t>
            </a:r>
            <a:r>
              <a:rPr lang="en-US" dirty="0" smtClean="0">
                <a:solidFill>
                  <a:srgbClr val="0070C0"/>
                </a:solidFill>
                <a:latin typeface="Times New Roman" panose="02020603050405020304" pitchFamily="18" charset="0"/>
                <a:cs typeface="Times New Roman" panose="02020603050405020304" pitchFamily="18" charset="0"/>
              </a:rPr>
              <a:t>.</a:t>
            </a:r>
            <a:endParaRPr lang="x-none" dirty="0">
              <a:solidFill>
                <a:srgbClr val="0070C0"/>
              </a:solidFill>
              <a:latin typeface="Times New Roman" panose="02020603050405020304" pitchFamily="18" charset="0"/>
              <a:cs typeface="Times New Roman" panose="02020603050405020304" pitchFamily="18" charset="0"/>
            </a:endParaRPr>
          </a:p>
          <a:p>
            <a:pPr>
              <a:buFontTx/>
              <a:buChar char="-"/>
            </a:pPr>
            <a:r>
              <a:rPr lang="x-none" dirty="0">
                <a:solidFill>
                  <a:srgbClr val="0070C0"/>
                </a:solidFill>
                <a:latin typeface="Times New Roman" panose="02020603050405020304" pitchFamily="18" charset="0"/>
                <a:cs typeface="Times New Roman" panose="02020603050405020304" pitchFamily="18" charset="0"/>
              </a:rPr>
              <a:t>Góp phần đảm bảo quốc phòng an ninh và giúp khẳng định chủ quyền trên biển </a:t>
            </a:r>
            <a:r>
              <a:rPr lang="x-none" dirty="0" smtClean="0">
                <a:solidFill>
                  <a:srgbClr val="0070C0"/>
                </a:solidFill>
                <a:latin typeface="Times New Roman" panose="02020603050405020304" pitchFamily="18" charset="0"/>
                <a:cs typeface="Times New Roman" panose="02020603050405020304" pitchFamily="18" charset="0"/>
              </a:rPr>
              <a:t>đảo</a:t>
            </a:r>
            <a:r>
              <a:rPr lang="en-US" dirty="0" smtClean="0">
                <a:solidFill>
                  <a:srgbClr val="0070C0"/>
                </a:solidFill>
                <a:latin typeface="Times New Roman" panose="02020603050405020304" pitchFamily="18" charset="0"/>
                <a:cs typeface="Times New Roman" panose="02020603050405020304" pitchFamily="18" charset="0"/>
              </a:rPr>
              <a:t>.</a:t>
            </a:r>
            <a:endParaRPr lang="x-none" dirty="0">
              <a:solidFill>
                <a:srgbClr val="0070C0"/>
              </a:solidFill>
              <a:latin typeface="Times New Roman" panose="02020603050405020304" pitchFamily="18" charset="0"/>
              <a:cs typeface="Times New Roman" panose="02020603050405020304" pitchFamily="18" charset="0"/>
            </a:endParaRPr>
          </a:p>
          <a:p>
            <a:pPr marL="0" indent="0">
              <a:buNone/>
            </a:pPr>
            <a:endParaRPr lang="x-none" dirty="0"/>
          </a:p>
        </p:txBody>
      </p:sp>
    </p:spTree>
    <p:extLst>
      <p:ext uri="{BB962C8B-B14F-4D97-AF65-F5344CB8AC3E}">
        <p14:creationId xmlns:p14="http://schemas.microsoft.com/office/powerpoint/2010/main" val="98349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336164-6521-87DA-E0A3-E0D9BF9D6BD7}"/>
              </a:ext>
            </a:extLst>
          </p:cNvPr>
          <p:cNvSpPr>
            <a:spLocks noGrp="1"/>
          </p:cNvSpPr>
          <p:nvPr>
            <p:ph type="title"/>
          </p:nvPr>
        </p:nvSpPr>
        <p:spPr>
          <a:xfrm>
            <a:off x="838200" y="193965"/>
            <a:ext cx="10515600" cy="1094508"/>
          </a:xfrm>
        </p:spPr>
        <p:txBody>
          <a:bodyPr/>
          <a:lstStyle/>
          <a:p>
            <a:pPr lvl="0">
              <a:spcBef>
                <a:spcPts val="1000"/>
              </a:spcBef>
            </a:pPr>
            <a:r>
              <a:rPr lang="en-US" sz="2600" dirty="0" smtClean="0">
                <a:solidFill>
                  <a:prstClr val="black"/>
                </a:solidFill>
                <a:latin typeface="Calibri" panose="020F0502020204030204"/>
                <a:ea typeface="+mn-ea"/>
                <a:cs typeface="+mn-cs"/>
              </a:rPr>
              <a:t>  </a:t>
            </a:r>
            <a:r>
              <a:rPr lang="x-none" sz="3200" dirty="0" smtClean="0">
                <a:solidFill>
                  <a:srgbClr val="FF0000"/>
                </a:solidFill>
                <a:latin typeface="Times New Roman" panose="02020603050405020304" pitchFamily="18" charset="0"/>
                <a:ea typeface="+mn-ea"/>
                <a:cs typeface="Times New Roman" panose="02020603050405020304" pitchFamily="18" charset="0"/>
              </a:rPr>
              <a:t>1.2</a:t>
            </a:r>
            <a:r>
              <a:rPr lang="x-none" sz="3200" dirty="0">
                <a:solidFill>
                  <a:srgbClr val="FF0000"/>
                </a:solidFill>
                <a:latin typeface="Times New Roman" panose="02020603050405020304" pitchFamily="18" charset="0"/>
                <a:ea typeface="+mn-ea"/>
                <a:cs typeface="Times New Roman" panose="02020603050405020304" pitchFamily="18" charset="0"/>
              </a:rPr>
              <a:t>. Nhiệm vụ</a:t>
            </a:r>
            <a:br>
              <a:rPr lang="x-none" sz="3200" dirty="0">
                <a:solidFill>
                  <a:srgbClr val="FF0000"/>
                </a:solidFill>
                <a:latin typeface="Times New Roman" panose="02020603050405020304" pitchFamily="18" charset="0"/>
                <a:ea typeface="+mn-ea"/>
                <a:cs typeface="Times New Roman" panose="02020603050405020304" pitchFamily="18" charset="0"/>
              </a:rPr>
            </a:br>
            <a:endParaRPr lang="x-none" sz="32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3FD9D0F8-5013-3C88-0119-1DE775FBF113}"/>
              </a:ext>
            </a:extLst>
          </p:cNvPr>
          <p:cNvSpPr>
            <a:spLocks noGrp="1"/>
          </p:cNvSpPr>
          <p:nvPr>
            <p:ph idx="1"/>
          </p:nvPr>
        </p:nvSpPr>
        <p:spPr>
          <a:xfrm>
            <a:off x="838200" y="817418"/>
            <a:ext cx="10515600" cy="5500255"/>
          </a:xfrm>
        </p:spPr>
        <p:txBody>
          <a:bodyPr>
            <a:normAutofit fontScale="25000" lnSpcReduction="20000"/>
          </a:bodyPr>
          <a:lstStyle/>
          <a:p>
            <a:pPr marL="0" indent="0">
              <a:buNone/>
            </a:pPr>
            <a:endParaRPr lang="x-none" dirty="0"/>
          </a:p>
          <a:p>
            <a:pPr algn="just">
              <a:lnSpc>
                <a:spcPct val="120000"/>
              </a:lnSpc>
              <a:buFontTx/>
              <a:buChar char="-"/>
            </a:pPr>
            <a:r>
              <a:rPr lang="x-none" sz="11200" dirty="0">
                <a:solidFill>
                  <a:srgbClr val="0070C0"/>
                </a:solidFill>
                <a:latin typeface="Times New Roman" panose="02020603050405020304" pitchFamily="18" charset="0"/>
                <a:cs typeface="Times New Roman" panose="02020603050405020304" pitchFamily="18" charset="0"/>
              </a:rPr>
              <a:t>Thực hiện các quy định ghi trong giấy phép khai thác thuỷ </a:t>
            </a:r>
            <a:r>
              <a:rPr lang="x-none" sz="11200" dirty="0" smtClean="0">
                <a:solidFill>
                  <a:srgbClr val="0070C0"/>
                </a:solidFill>
                <a:latin typeface="Times New Roman" panose="02020603050405020304" pitchFamily="18" charset="0"/>
                <a:cs typeface="Times New Roman" panose="02020603050405020304" pitchFamily="18" charset="0"/>
              </a:rPr>
              <a:t>sản</a:t>
            </a:r>
            <a:r>
              <a:rPr lang="en-US" sz="11200" dirty="0" smtClean="0">
                <a:solidFill>
                  <a:srgbClr val="0070C0"/>
                </a:solidFill>
                <a:latin typeface="Times New Roman" panose="02020603050405020304" pitchFamily="18" charset="0"/>
                <a:cs typeface="Times New Roman" panose="02020603050405020304" pitchFamily="18" charset="0"/>
              </a:rPr>
              <a:t>;</a:t>
            </a:r>
            <a:endParaRPr lang="x-none" sz="11200" dirty="0">
              <a:solidFill>
                <a:srgbClr val="0070C0"/>
              </a:solidFill>
              <a:latin typeface="Times New Roman" panose="02020603050405020304" pitchFamily="18" charset="0"/>
              <a:cs typeface="Times New Roman" panose="02020603050405020304" pitchFamily="18" charset="0"/>
            </a:endParaRPr>
          </a:p>
          <a:p>
            <a:pPr>
              <a:lnSpc>
                <a:spcPct val="120000"/>
              </a:lnSpc>
              <a:buFontTx/>
              <a:buChar char="-"/>
            </a:pPr>
            <a:r>
              <a:rPr lang="x-none" sz="11200" dirty="0">
                <a:solidFill>
                  <a:srgbClr val="0070C0"/>
                </a:solidFill>
                <a:latin typeface="Times New Roman" panose="02020603050405020304" pitchFamily="18" charset="0"/>
                <a:cs typeface="Times New Roman" panose="02020603050405020304" pitchFamily="18" charset="0"/>
              </a:rPr>
              <a:t>Tuân thủ các </a:t>
            </a:r>
            <a:r>
              <a:rPr lang="x-none" sz="11200" dirty="0" smtClean="0">
                <a:solidFill>
                  <a:srgbClr val="0070C0"/>
                </a:solidFill>
                <a:latin typeface="Times New Roman" panose="02020603050405020304" pitchFamily="18" charset="0"/>
                <a:cs typeface="Times New Roman" panose="02020603050405020304" pitchFamily="18" charset="0"/>
              </a:rPr>
              <a:t>qu</a:t>
            </a:r>
            <a:r>
              <a:rPr lang="en-US" sz="11200" dirty="0" smtClean="0">
                <a:solidFill>
                  <a:srgbClr val="0070C0"/>
                </a:solidFill>
                <a:latin typeface="Times New Roman" panose="02020603050405020304" pitchFamily="18" charset="0"/>
                <a:cs typeface="Times New Roman" panose="02020603050405020304" pitchFamily="18" charset="0"/>
              </a:rPr>
              <a:t>y</a:t>
            </a:r>
            <a:r>
              <a:rPr lang="x-none" sz="11200" dirty="0" smtClean="0">
                <a:solidFill>
                  <a:srgbClr val="0070C0"/>
                </a:solidFill>
                <a:latin typeface="Times New Roman" panose="02020603050405020304" pitchFamily="18" charset="0"/>
                <a:cs typeface="Times New Roman" panose="02020603050405020304" pitchFamily="18" charset="0"/>
              </a:rPr>
              <a:t> </a:t>
            </a:r>
            <a:r>
              <a:rPr lang="x-none" sz="11200" dirty="0">
                <a:solidFill>
                  <a:srgbClr val="0070C0"/>
                </a:solidFill>
                <a:latin typeface="Times New Roman" panose="02020603050405020304" pitchFamily="18" charset="0"/>
                <a:cs typeface="Times New Roman" panose="02020603050405020304" pitchFamily="18" charset="0"/>
              </a:rPr>
              <a:t>định quản lí vùng, nghề, kích cỡ loài, ngư cụ khai thác thuỷ </a:t>
            </a:r>
            <a:r>
              <a:rPr lang="x-none" sz="11200" dirty="0" smtClean="0">
                <a:solidFill>
                  <a:srgbClr val="0070C0"/>
                </a:solidFill>
                <a:latin typeface="Times New Roman" panose="02020603050405020304" pitchFamily="18" charset="0"/>
                <a:cs typeface="Times New Roman" panose="02020603050405020304" pitchFamily="18" charset="0"/>
              </a:rPr>
              <a:t>sản</a:t>
            </a:r>
            <a:r>
              <a:rPr lang="en-US" sz="11200" dirty="0" smtClean="0">
                <a:solidFill>
                  <a:srgbClr val="0070C0"/>
                </a:solidFill>
                <a:latin typeface="Times New Roman" panose="02020603050405020304" pitchFamily="18" charset="0"/>
                <a:cs typeface="Times New Roman" panose="02020603050405020304" pitchFamily="18" charset="0"/>
              </a:rPr>
              <a:t>;</a:t>
            </a:r>
            <a:endParaRPr lang="x-none" sz="11200" dirty="0">
              <a:solidFill>
                <a:srgbClr val="0070C0"/>
              </a:solidFill>
              <a:latin typeface="Times New Roman" panose="02020603050405020304" pitchFamily="18" charset="0"/>
              <a:cs typeface="Times New Roman" panose="02020603050405020304" pitchFamily="18" charset="0"/>
            </a:endParaRPr>
          </a:p>
          <a:p>
            <a:pPr>
              <a:lnSpc>
                <a:spcPct val="120000"/>
              </a:lnSpc>
              <a:buFontTx/>
              <a:buChar char="-"/>
            </a:pPr>
            <a:r>
              <a:rPr lang="x-none" sz="11200" dirty="0">
                <a:solidFill>
                  <a:srgbClr val="0070C0"/>
                </a:solidFill>
                <a:latin typeface="Times New Roman" panose="02020603050405020304" pitchFamily="18" charset="0"/>
                <a:cs typeface="Times New Roman" panose="02020603050405020304" pitchFamily="18" charset="0"/>
              </a:rPr>
              <a:t>Thực hiện </a:t>
            </a:r>
            <a:r>
              <a:rPr lang="x-none" sz="11200" dirty="0" smtClean="0">
                <a:solidFill>
                  <a:srgbClr val="0070C0"/>
                </a:solidFill>
                <a:latin typeface="Times New Roman" panose="02020603050405020304" pitchFamily="18" charset="0"/>
                <a:cs typeface="Times New Roman" panose="02020603050405020304" pitchFamily="18" charset="0"/>
              </a:rPr>
              <a:t>qu</a:t>
            </a:r>
            <a:r>
              <a:rPr lang="en-US" sz="11200" dirty="0" smtClean="0">
                <a:solidFill>
                  <a:srgbClr val="0070C0"/>
                </a:solidFill>
                <a:latin typeface="Times New Roman" panose="02020603050405020304" pitchFamily="18" charset="0"/>
                <a:cs typeface="Times New Roman" panose="02020603050405020304" pitchFamily="18" charset="0"/>
              </a:rPr>
              <a:t>y</a:t>
            </a:r>
            <a:r>
              <a:rPr lang="x-none" sz="11200" dirty="0" smtClean="0">
                <a:solidFill>
                  <a:srgbClr val="0070C0"/>
                </a:solidFill>
                <a:latin typeface="Times New Roman" panose="02020603050405020304" pitchFamily="18" charset="0"/>
                <a:cs typeface="Times New Roman" panose="02020603050405020304" pitchFamily="18" charset="0"/>
              </a:rPr>
              <a:t> </a:t>
            </a:r>
            <a:r>
              <a:rPr lang="x-none" sz="11200" dirty="0">
                <a:solidFill>
                  <a:srgbClr val="0070C0"/>
                </a:solidFill>
                <a:latin typeface="Times New Roman" panose="02020603050405020304" pitchFamily="18" charset="0"/>
                <a:cs typeface="Times New Roman" panose="02020603050405020304" pitchFamily="18" charset="0"/>
              </a:rPr>
              <a:t>định đảm bảo an toàn cho con người, tàu cá và an toàn thực phẩm đối với sản phẩm khai thác; chủ động thực hiện các biện pháp phòng, chống thiên tai; phải cứu nạn khi gặp người, tàu bị </a:t>
            </a:r>
            <a:r>
              <a:rPr lang="x-none" sz="11200" dirty="0" smtClean="0">
                <a:solidFill>
                  <a:srgbClr val="0070C0"/>
                </a:solidFill>
                <a:latin typeface="Times New Roman" panose="02020603050405020304" pitchFamily="18" charset="0"/>
                <a:cs typeface="Times New Roman" panose="02020603050405020304" pitchFamily="18" charset="0"/>
              </a:rPr>
              <a:t>nạn</a:t>
            </a:r>
            <a:r>
              <a:rPr lang="en-US" sz="11200" dirty="0" smtClean="0">
                <a:solidFill>
                  <a:srgbClr val="0070C0"/>
                </a:solidFill>
                <a:latin typeface="Times New Roman" panose="02020603050405020304" pitchFamily="18" charset="0"/>
                <a:cs typeface="Times New Roman" panose="02020603050405020304" pitchFamily="18" charset="0"/>
              </a:rPr>
              <a:t>;</a:t>
            </a:r>
            <a:endParaRPr lang="x-none" sz="11200" dirty="0">
              <a:solidFill>
                <a:srgbClr val="0070C0"/>
              </a:solidFill>
              <a:latin typeface="Times New Roman" panose="02020603050405020304" pitchFamily="18" charset="0"/>
              <a:cs typeface="Times New Roman" panose="02020603050405020304" pitchFamily="18" charset="0"/>
            </a:endParaRPr>
          </a:p>
          <a:p>
            <a:pPr>
              <a:lnSpc>
                <a:spcPct val="120000"/>
              </a:lnSpc>
              <a:buFontTx/>
              <a:buChar char="-"/>
            </a:pPr>
            <a:r>
              <a:rPr lang="x-none" sz="11200" dirty="0">
                <a:solidFill>
                  <a:srgbClr val="0070C0"/>
                </a:solidFill>
                <a:latin typeface="Times New Roman" panose="02020603050405020304" pitchFamily="18" charset="0"/>
                <a:cs typeface="Times New Roman" panose="02020603050405020304" pitchFamily="18" charset="0"/>
              </a:rPr>
              <a:t>Treo cờ </a:t>
            </a:r>
            <a:r>
              <a:rPr lang="en-US" sz="11200" dirty="0" smtClean="0">
                <a:solidFill>
                  <a:srgbClr val="0070C0"/>
                </a:solidFill>
                <a:latin typeface="Times New Roman" panose="02020603050405020304" pitchFamily="18" charset="0"/>
                <a:cs typeface="Times New Roman" panose="02020603050405020304" pitchFamily="18" charset="0"/>
              </a:rPr>
              <a:t>T</a:t>
            </a:r>
            <a:r>
              <a:rPr lang="x-none" sz="11200" dirty="0" smtClean="0">
                <a:solidFill>
                  <a:srgbClr val="0070C0"/>
                </a:solidFill>
                <a:latin typeface="Times New Roman" panose="02020603050405020304" pitchFamily="18" charset="0"/>
                <a:cs typeface="Times New Roman" panose="02020603050405020304" pitchFamily="18" charset="0"/>
              </a:rPr>
              <a:t>ổ </a:t>
            </a:r>
            <a:r>
              <a:rPr lang="x-none" sz="11200" dirty="0">
                <a:solidFill>
                  <a:srgbClr val="0070C0"/>
                </a:solidFill>
                <a:latin typeface="Times New Roman" panose="02020603050405020304" pitchFamily="18" charset="0"/>
                <a:cs typeface="Times New Roman" panose="02020603050405020304" pitchFamily="18" charset="0"/>
              </a:rPr>
              <a:t>quốc trên tàu cá khi hoạt động khai </a:t>
            </a:r>
            <a:r>
              <a:rPr lang="x-none" sz="11200" dirty="0" smtClean="0">
                <a:solidFill>
                  <a:srgbClr val="0070C0"/>
                </a:solidFill>
                <a:latin typeface="Times New Roman" panose="02020603050405020304" pitchFamily="18" charset="0"/>
                <a:cs typeface="Times New Roman" panose="02020603050405020304" pitchFamily="18" charset="0"/>
              </a:rPr>
              <a:t>thác</a:t>
            </a:r>
            <a:r>
              <a:rPr lang="en-US" sz="11200" dirty="0" smtClean="0">
                <a:solidFill>
                  <a:srgbClr val="0070C0"/>
                </a:solidFill>
                <a:latin typeface="Times New Roman" panose="02020603050405020304" pitchFamily="18" charset="0"/>
                <a:cs typeface="Times New Roman" panose="02020603050405020304" pitchFamily="18" charset="0"/>
              </a:rPr>
              <a:t>;</a:t>
            </a:r>
            <a:endParaRPr lang="x-none" sz="11200" dirty="0">
              <a:solidFill>
                <a:srgbClr val="0070C0"/>
              </a:solidFill>
              <a:latin typeface="Times New Roman" panose="02020603050405020304" pitchFamily="18" charset="0"/>
              <a:cs typeface="Times New Roman" panose="02020603050405020304" pitchFamily="18" charset="0"/>
            </a:endParaRPr>
          </a:p>
          <a:p>
            <a:pPr>
              <a:lnSpc>
                <a:spcPct val="120000"/>
              </a:lnSpc>
              <a:buFontTx/>
              <a:buChar char="-"/>
            </a:pPr>
            <a:r>
              <a:rPr lang="x-none" sz="11200" dirty="0">
                <a:solidFill>
                  <a:srgbClr val="0070C0"/>
                </a:solidFill>
                <a:latin typeface="Times New Roman" panose="02020603050405020304" pitchFamily="18" charset="0"/>
                <a:cs typeface="Times New Roman" panose="02020603050405020304" pitchFamily="18" charset="0"/>
              </a:rPr>
              <a:t>Mang theo giấy tờ cần thiết của tàu cá và thuyền viên, nộp báo cáo, nhật kí khai thác thuỷ sản theo quy </a:t>
            </a:r>
            <a:r>
              <a:rPr lang="x-none" sz="11200" dirty="0" smtClean="0">
                <a:solidFill>
                  <a:srgbClr val="0070C0"/>
                </a:solidFill>
                <a:latin typeface="Times New Roman" panose="02020603050405020304" pitchFamily="18" charset="0"/>
                <a:cs typeface="Times New Roman" panose="02020603050405020304" pitchFamily="18" charset="0"/>
              </a:rPr>
              <a:t>định</a:t>
            </a:r>
            <a:r>
              <a:rPr lang="en-US" sz="11200" dirty="0" smtClean="0">
                <a:solidFill>
                  <a:srgbClr val="0070C0"/>
                </a:solidFill>
                <a:latin typeface="Times New Roman" panose="02020603050405020304" pitchFamily="18" charset="0"/>
                <a:cs typeface="Times New Roman" panose="02020603050405020304" pitchFamily="18" charset="0"/>
              </a:rPr>
              <a:t>;</a:t>
            </a:r>
            <a:r>
              <a:rPr lang="x-none" sz="11200" dirty="0" smtClean="0">
                <a:solidFill>
                  <a:srgbClr val="0070C0"/>
                </a:solidFill>
                <a:latin typeface="Times New Roman" panose="02020603050405020304" pitchFamily="18" charset="0"/>
                <a:cs typeface="Times New Roman" panose="02020603050405020304" pitchFamily="18" charset="0"/>
              </a:rPr>
              <a:t> </a:t>
            </a:r>
            <a:endParaRPr lang="x-none" sz="11200" dirty="0">
              <a:solidFill>
                <a:srgbClr val="0070C0"/>
              </a:solidFill>
              <a:latin typeface="Times New Roman" panose="02020603050405020304" pitchFamily="18" charset="0"/>
              <a:cs typeface="Times New Roman" panose="02020603050405020304" pitchFamily="18" charset="0"/>
            </a:endParaRPr>
          </a:p>
          <a:p>
            <a:pPr>
              <a:lnSpc>
                <a:spcPct val="120000"/>
              </a:lnSpc>
              <a:buFontTx/>
              <a:buChar char="-"/>
            </a:pPr>
            <a:r>
              <a:rPr lang="x-none" sz="11200" dirty="0">
                <a:solidFill>
                  <a:srgbClr val="0070C0"/>
                </a:solidFill>
                <a:latin typeface="Times New Roman" panose="02020603050405020304" pitchFamily="18" charset="0"/>
                <a:cs typeface="Times New Roman" panose="02020603050405020304" pitchFamily="18" charset="0"/>
              </a:rPr>
              <a:t>Ghi, nộp báo cáo, nhật kí khai thác thuỷ sản theo </a:t>
            </a:r>
            <a:r>
              <a:rPr lang="x-none" sz="11200" dirty="0" smtClean="0">
                <a:solidFill>
                  <a:srgbClr val="0070C0"/>
                </a:solidFill>
                <a:latin typeface="Times New Roman" panose="02020603050405020304" pitchFamily="18" charset="0"/>
                <a:cs typeface="Times New Roman" panose="02020603050405020304" pitchFamily="18" charset="0"/>
              </a:rPr>
              <a:t>qu</a:t>
            </a:r>
            <a:r>
              <a:rPr lang="en-US" sz="11200" dirty="0" smtClean="0">
                <a:solidFill>
                  <a:srgbClr val="0070C0"/>
                </a:solidFill>
                <a:latin typeface="Times New Roman" panose="02020603050405020304" pitchFamily="18" charset="0"/>
                <a:cs typeface="Times New Roman" panose="02020603050405020304" pitchFamily="18" charset="0"/>
              </a:rPr>
              <a:t>y</a:t>
            </a:r>
            <a:r>
              <a:rPr lang="x-none" sz="11200" dirty="0" smtClean="0">
                <a:solidFill>
                  <a:srgbClr val="0070C0"/>
                </a:solidFill>
                <a:latin typeface="Times New Roman" panose="02020603050405020304" pitchFamily="18" charset="0"/>
                <a:cs typeface="Times New Roman" panose="02020603050405020304" pitchFamily="18" charset="0"/>
              </a:rPr>
              <a:t> định</a:t>
            </a:r>
            <a:r>
              <a:rPr lang="en-US" sz="11200" dirty="0" smtClean="0">
                <a:solidFill>
                  <a:srgbClr val="0070C0"/>
                </a:solidFill>
                <a:latin typeface="Times New Roman" panose="02020603050405020304" pitchFamily="18" charset="0"/>
                <a:cs typeface="Times New Roman" panose="02020603050405020304" pitchFamily="18" charset="0"/>
              </a:rPr>
              <a:t>;</a:t>
            </a:r>
            <a:endParaRPr lang="x-none" sz="11200" dirty="0">
              <a:solidFill>
                <a:srgbClr val="0070C0"/>
              </a:solidFill>
              <a:latin typeface="Times New Roman" panose="02020603050405020304" pitchFamily="18" charset="0"/>
              <a:cs typeface="Times New Roman" panose="02020603050405020304" pitchFamily="18" charset="0"/>
            </a:endParaRPr>
          </a:p>
          <a:p>
            <a:pPr>
              <a:lnSpc>
                <a:spcPct val="120000"/>
              </a:lnSpc>
              <a:buFontTx/>
              <a:buChar char="-"/>
            </a:pPr>
            <a:r>
              <a:rPr lang="x-none" sz="11200" dirty="0">
                <a:solidFill>
                  <a:srgbClr val="0070C0"/>
                </a:solidFill>
                <a:latin typeface="Times New Roman" panose="02020603050405020304" pitchFamily="18" charset="0"/>
                <a:cs typeface="Times New Roman" panose="02020603050405020304" pitchFamily="18" charset="0"/>
              </a:rPr>
              <a:t>Bảo vệ chủ quyền an ninh trật tự trên vùng biển khai </a:t>
            </a:r>
            <a:r>
              <a:rPr lang="x-none" sz="11200" dirty="0" smtClean="0">
                <a:solidFill>
                  <a:srgbClr val="0070C0"/>
                </a:solidFill>
                <a:latin typeface="Times New Roman" panose="02020603050405020304" pitchFamily="18" charset="0"/>
                <a:cs typeface="Times New Roman" panose="02020603050405020304" pitchFamily="18" charset="0"/>
              </a:rPr>
              <a:t>thác</a:t>
            </a:r>
            <a:r>
              <a:rPr lang="en-US" sz="11200" dirty="0" smtClean="0">
                <a:solidFill>
                  <a:srgbClr val="0070C0"/>
                </a:solidFill>
                <a:latin typeface="Times New Roman" panose="02020603050405020304" pitchFamily="18" charset="0"/>
                <a:cs typeface="Times New Roman" panose="02020603050405020304" pitchFamily="18" charset="0"/>
              </a:rPr>
              <a:t>.</a:t>
            </a:r>
            <a:endParaRPr lang="x-none" sz="11200" dirty="0">
              <a:solidFill>
                <a:srgbClr val="0070C0"/>
              </a:solidFill>
              <a:latin typeface="Times New Roman" panose="02020603050405020304" pitchFamily="18" charset="0"/>
              <a:cs typeface="Times New Roman" panose="02020603050405020304" pitchFamily="18" charset="0"/>
            </a:endParaRPr>
          </a:p>
          <a:p>
            <a:pPr>
              <a:buFontTx/>
              <a:buChar char="-"/>
            </a:pPr>
            <a:endParaRPr lang="x-none" sz="8600" dirty="0"/>
          </a:p>
          <a:p>
            <a:pPr>
              <a:buFontTx/>
              <a:buChar char="-"/>
            </a:pPr>
            <a:endParaRPr lang="x-none" sz="8600" dirty="0"/>
          </a:p>
        </p:txBody>
      </p:sp>
    </p:spTree>
    <p:extLst>
      <p:ext uri="{BB962C8B-B14F-4D97-AF65-F5344CB8AC3E}">
        <p14:creationId xmlns:p14="http://schemas.microsoft.com/office/powerpoint/2010/main" val="64611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28FE25-C985-D41B-1F0C-E61242112B84}"/>
              </a:ext>
            </a:extLst>
          </p:cNvPr>
          <p:cNvSpPr>
            <a:spLocks noGrp="1"/>
          </p:cNvSpPr>
          <p:nvPr>
            <p:ph type="title"/>
          </p:nvPr>
        </p:nvSpPr>
        <p:spPr/>
        <p:txBody>
          <a:bodyPr>
            <a:normAutofit/>
          </a:bodyPr>
          <a:lstStyle/>
          <a:p>
            <a:pPr lvl="0">
              <a:spcBef>
                <a:spcPts val="1000"/>
              </a:spcBef>
            </a:pPr>
            <a:r>
              <a:rPr lang="x-none" sz="3200" dirty="0">
                <a:solidFill>
                  <a:srgbClr val="FF0000"/>
                </a:solidFill>
                <a:latin typeface="Times New Roman" panose="02020603050405020304" pitchFamily="18" charset="0"/>
                <a:ea typeface="+mn-ea"/>
                <a:cs typeface="Times New Roman" panose="02020603050405020304" pitchFamily="18" charset="0"/>
              </a:rPr>
              <a:t>2. Một số phương pháp khai thác thuỷ sản phổ </a:t>
            </a:r>
            <a:r>
              <a:rPr lang="x-none" sz="3200" dirty="0" smtClean="0">
                <a:solidFill>
                  <a:srgbClr val="FF0000"/>
                </a:solidFill>
                <a:latin typeface="Times New Roman" panose="02020603050405020304" pitchFamily="18" charset="0"/>
                <a:ea typeface="+mn-ea"/>
                <a:cs typeface="Times New Roman" panose="02020603050405020304" pitchFamily="18" charset="0"/>
              </a:rPr>
              <a:t>biến</a:t>
            </a:r>
            <a:r>
              <a:rPr lang="vi-VN" sz="3200" dirty="0" smtClean="0">
                <a:solidFill>
                  <a:srgbClr val="FF0000"/>
                </a:solidFill>
                <a:latin typeface="Times New Roman" panose="02020603050405020304" pitchFamily="18" charset="0"/>
                <a:ea typeface="+mn-ea"/>
                <a:cs typeface="Times New Roman" panose="02020603050405020304" pitchFamily="18" charset="0"/>
              </a:rPr>
              <a:t>:</a:t>
            </a:r>
            <a:r>
              <a:rPr lang="x-none" sz="3200" dirty="0">
                <a:solidFill>
                  <a:srgbClr val="FF0000"/>
                </a:solidFill>
                <a:latin typeface="Times New Roman" panose="02020603050405020304" pitchFamily="18" charset="0"/>
                <a:ea typeface="+mn-ea"/>
                <a:cs typeface="Times New Roman" panose="02020603050405020304" pitchFamily="18" charset="0"/>
              </a:rPr>
              <a:t/>
            </a:r>
            <a:br>
              <a:rPr lang="x-none" sz="3200" dirty="0">
                <a:solidFill>
                  <a:srgbClr val="FF0000"/>
                </a:solidFill>
                <a:latin typeface="Times New Roman" panose="02020603050405020304" pitchFamily="18" charset="0"/>
                <a:ea typeface="+mn-ea"/>
                <a:cs typeface="Times New Roman" panose="02020603050405020304" pitchFamily="18" charset="0"/>
              </a:rPr>
            </a:br>
            <a:endParaRPr lang="x-none" sz="32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03CB96DD-8D2E-1647-57B9-D9CC47B3B254}"/>
              </a:ext>
            </a:extLst>
          </p:cNvPr>
          <p:cNvSpPr>
            <a:spLocks noGrp="1"/>
          </p:cNvSpPr>
          <p:nvPr>
            <p:ph idx="1"/>
          </p:nvPr>
        </p:nvSpPr>
        <p:spPr/>
        <p:txBody>
          <a:bodyPr/>
          <a:lstStyle/>
          <a:p>
            <a:pPr marL="0" indent="0">
              <a:buNone/>
            </a:pPr>
            <a:r>
              <a:rPr lang="x-none" dirty="0" smtClean="0">
                <a:solidFill>
                  <a:srgbClr val="0070C0"/>
                </a:solidFill>
                <a:latin typeface="Times New Roman" panose="02020603050405020304" pitchFamily="18" charset="0"/>
                <a:cs typeface="Times New Roman" panose="02020603050405020304" pitchFamily="18" charset="0"/>
              </a:rPr>
              <a:t>Thảo </a:t>
            </a:r>
            <a:r>
              <a:rPr lang="x-none" dirty="0">
                <a:solidFill>
                  <a:srgbClr val="0070C0"/>
                </a:solidFill>
                <a:latin typeface="Times New Roman" panose="02020603050405020304" pitchFamily="18" charset="0"/>
                <a:cs typeface="Times New Roman" panose="02020603050405020304" pitchFamily="18" charset="0"/>
              </a:rPr>
              <a:t>luận nhóm: Hãy mô </a:t>
            </a:r>
            <a:r>
              <a:rPr lang="en-US" dirty="0" err="1" smtClean="0">
                <a:solidFill>
                  <a:srgbClr val="0070C0"/>
                </a:solidFill>
                <a:latin typeface="Times New Roman" panose="02020603050405020304" pitchFamily="18" charset="0"/>
                <a:cs typeface="Times New Roman" panose="02020603050405020304" pitchFamily="18" charset="0"/>
              </a:rPr>
              <a:t>tả</a:t>
            </a:r>
            <a:r>
              <a:rPr lang="x-none" dirty="0" smtClean="0">
                <a:solidFill>
                  <a:srgbClr val="0070C0"/>
                </a:solidFill>
                <a:latin typeface="Times New Roman" panose="02020603050405020304" pitchFamily="18" charset="0"/>
                <a:cs typeface="Times New Roman" panose="02020603050405020304" pitchFamily="18" charset="0"/>
              </a:rPr>
              <a:t> </a:t>
            </a:r>
            <a:r>
              <a:rPr lang="x-none" dirty="0">
                <a:solidFill>
                  <a:srgbClr val="0070C0"/>
                </a:solidFill>
                <a:latin typeface="Times New Roman" panose="02020603050405020304" pitchFamily="18" charset="0"/>
                <a:cs typeface="Times New Roman" panose="02020603050405020304" pitchFamily="18" charset="0"/>
              </a:rPr>
              <a:t>một số phương pháp khai thác phổ biến ở nước </a:t>
            </a:r>
            <a:r>
              <a:rPr lang="x-none" dirty="0" smtClean="0">
                <a:solidFill>
                  <a:srgbClr val="0070C0"/>
                </a:solidFill>
                <a:latin typeface="Times New Roman" panose="02020603050405020304" pitchFamily="18" charset="0"/>
                <a:cs typeface="Times New Roman" panose="02020603050405020304" pitchFamily="18" charset="0"/>
              </a:rPr>
              <a:t>ta</a:t>
            </a:r>
            <a:r>
              <a:rPr lang="en-US" dirty="0" smtClean="0">
                <a:solidFill>
                  <a:srgbClr val="0070C0"/>
                </a:solidFill>
                <a:latin typeface="Times New Roman" panose="02020603050405020304" pitchFamily="18" charset="0"/>
                <a:cs typeface="Times New Roman" panose="02020603050405020304" pitchFamily="18" charset="0"/>
              </a:rPr>
              <a:t>?</a:t>
            </a:r>
            <a:endParaRPr lang="x-none" dirty="0">
              <a:solidFill>
                <a:srgbClr val="0070C0"/>
              </a:solidFill>
              <a:latin typeface="Times New Roman" panose="02020603050405020304" pitchFamily="18" charset="0"/>
              <a:cs typeface="Times New Roman" panose="02020603050405020304" pitchFamily="18" charset="0"/>
            </a:endParaRPr>
          </a:p>
          <a:p>
            <a:pPr marL="0" indent="0">
              <a:buNone/>
            </a:pPr>
            <a:endParaRPr lang="x-none" dirty="0"/>
          </a:p>
        </p:txBody>
      </p:sp>
    </p:spTree>
    <p:extLst>
      <p:ext uri="{BB962C8B-B14F-4D97-AF65-F5344CB8AC3E}">
        <p14:creationId xmlns:p14="http://schemas.microsoft.com/office/powerpoint/2010/main" val="25732068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980AB7-5062-6E25-312A-95AC7D58F9F0}"/>
              </a:ext>
            </a:extLst>
          </p:cNvPr>
          <p:cNvSpPr>
            <a:spLocks noGrp="1"/>
          </p:cNvSpPr>
          <p:nvPr>
            <p:ph type="title"/>
          </p:nvPr>
        </p:nvSpPr>
        <p:spPr/>
        <p:txBody>
          <a:bodyPr>
            <a:normAutofit/>
          </a:bodyPr>
          <a:lstStyle/>
          <a:p>
            <a:pPr lvl="0">
              <a:spcBef>
                <a:spcPts val="1000"/>
              </a:spcBef>
            </a:pPr>
            <a:r>
              <a:rPr lang="x-none" sz="3200" dirty="0">
                <a:solidFill>
                  <a:srgbClr val="FF0000"/>
                </a:solidFill>
                <a:latin typeface="Times New Roman" panose="02020603050405020304" pitchFamily="18" charset="0"/>
                <a:ea typeface="+mn-ea"/>
                <a:cs typeface="Times New Roman" panose="02020603050405020304" pitchFamily="18" charset="0"/>
              </a:rPr>
              <a:t>2.1 Lưới kéo</a:t>
            </a:r>
            <a:br>
              <a:rPr lang="x-none" sz="3200" dirty="0">
                <a:solidFill>
                  <a:srgbClr val="FF0000"/>
                </a:solidFill>
                <a:latin typeface="Times New Roman" panose="02020603050405020304" pitchFamily="18" charset="0"/>
                <a:ea typeface="+mn-ea"/>
                <a:cs typeface="Times New Roman" panose="02020603050405020304" pitchFamily="18" charset="0"/>
              </a:rPr>
            </a:br>
            <a:endParaRPr lang="x-none" sz="32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4D7FB19C-9450-1260-D5E1-83EEDEF038BC}"/>
              </a:ext>
            </a:extLst>
          </p:cNvPr>
          <p:cNvSpPr>
            <a:spLocks noGrp="1"/>
          </p:cNvSpPr>
          <p:nvPr>
            <p:ph idx="1"/>
          </p:nvPr>
        </p:nvSpPr>
        <p:spPr>
          <a:xfrm>
            <a:off x="838200" y="983673"/>
            <a:ext cx="10515600" cy="5193290"/>
          </a:xfrm>
        </p:spPr>
        <p:txBody>
          <a:bodyPr>
            <a:normAutofit/>
          </a:bodyPr>
          <a:lstStyle/>
          <a:p>
            <a:pPr marL="0" indent="0">
              <a:buNone/>
            </a:pPr>
            <a:endParaRPr lang="x-none"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x-none" dirty="0"/>
          </a:p>
        </p:txBody>
      </p:sp>
      <p:pic>
        <p:nvPicPr>
          <p:cNvPr id="5" name="Picture 4">
            <a:extLst>
              <a:ext uri="{FF2B5EF4-FFF2-40B4-BE49-F238E27FC236}">
                <a16:creationId xmlns="" xmlns:a16="http://schemas.microsoft.com/office/drawing/2014/main" id="{030720B9-840D-628C-D36B-7FC729A9848B}"/>
              </a:ext>
            </a:extLst>
          </p:cNvPr>
          <p:cNvPicPr>
            <a:picLocks noChangeAspect="1"/>
          </p:cNvPicPr>
          <p:nvPr/>
        </p:nvPicPr>
        <p:blipFill>
          <a:blip r:embed="rId2"/>
          <a:stretch>
            <a:fillRect/>
          </a:stretch>
        </p:blipFill>
        <p:spPr>
          <a:xfrm>
            <a:off x="6747164" y="333880"/>
            <a:ext cx="5243163" cy="6492875"/>
          </a:xfrm>
          <a:prstGeom prst="rect">
            <a:avLst/>
          </a:prstGeom>
        </p:spPr>
      </p:pic>
      <p:sp>
        <p:nvSpPr>
          <p:cNvPr id="6" name="TextBox 5">
            <a:extLst>
              <a:ext uri="{FF2B5EF4-FFF2-40B4-BE49-F238E27FC236}">
                <a16:creationId xmlns="" xmlns:a16="http://schemas.microsoft.com/office/drawing/2014/main" id="{2BF04DCC-F526-648F-0BE5-63BC37F15999}"/>
              </a:ext>
            </a:extLst>
          </p:cNvPr>
          <p:cNvSpPr txBox="1"/>
          <p:nvPr/>
        </p:nvSpPr>
        <p:spPr>
          <a:xfrm>
            <a:off x="838201" y="1442077"/>
            <a:ext cx="5507182" cy="1815882"/>
          </a:xfrm>
          <a:prstGeom prst="rect">
            <a:avLst/>
          </a:prstGeom>
          <a:noFill/>
        </p:spPr>
        <p:txBody>
          <a:bodyPr wrap="square" rtlCol="0">
            <a:spAutoFit/>
          </a:bodyPr>
          <a:lstStyle/>
          <a:p>
            <a:pPr algn="just"/>
            <a:r>
              <a:rPr lang="en-US" sz="2800" dirty="0" smtClean="0">
                <a:solidFill>
                  <a:srgbClr val="0070C0"/>
                </a:solidFill>
                <a:latin typeface="Times New Roman" panose="02020603050405020304" pitchFamily="18" charset="0"/>
                <a:cs typeface="Times New Roman" panose="02020603050405020304" pitchFamily="18" charset="0"/>
              </a:rPr>
              <a:t>- </a:t>
            </a:r>
            <a:r>
              <a:rPr lang="x-none" sz="2800" dirty="0" smtClean="0">
                <a:solidFill>
                  <a:srgbClr val="0070C0"/>
                </a:solidFill>
                <a:latin typeface="Times New Roman" panose="02020603050405020304" pitchFamily="18" charset="0"/>
                <a:cs typeface="Times New Roman" panose="02020603050405020304" pitchFamily="18" charset="0"/>
              </a:rPr>
              <a:t>Học sinh quan sát hình 25.1 nêu cấu tạo lưới kéo? </a:t>
            </a:r>
          </a:p>
          <a:p>
            <a:pPr algn="just"/>
            <a:r>
              <a:rPr lang="en-US" sz="2800" dirty="0" smtClean="0">
                <a:solidFill>
                  <a:srgbClr val="0070C0"/>
                </a:solidFill>
                <a:latin typeface="Times New Roman" panose="02020603050405020304" pitchFamily="18" charset="0"/>
                <a:cs typeface="Times New Roman" panose="02020603050405020304" pitchFamily="18" charset="0"/>
              </a:rPr>
              <a:t>- </a:t>
            </a:r>
            <a:r>
              <a:rPr lang="x-none" sz="2800" dirty="0" smtClean="0">
                <a:solidFill>
                  <a:srgbClr val="0070C0"/>
                </a:solidFill>
                <a:latin typeface="Times New Roman" panose="02020603050405020304" pitchFamily="18" charset="0"/>
                <a:cs typeface="Times New Roman" panose="02020603050405020304" pitchFamily="18" charset="0"/>
              </a:rPr>
              <a:t>Mục đích của lưới kéo? Kể tên các loại lưới kéo</a:t>
            </a:r>
            <a:r>
              <a:rPr lang="en-US" sz="2800" dirty="0" smtClean="0">
                <a:solidFill>
                  <a:srgbClr val="0070C0"/>
                </a:solidFill>
                <a:latin typeface="Times New Roman" panose="02020603050405020304" pitchFamily="18" charset="0"/>
                <a:cs typeface="Times New Roman" panose="02020603050405020304" pitchFamily="18" charset="0"/>
              </a:rPr>
              <a:t>?</a:t>
            </a:r>
            <a:endParaRPr lang="x-none"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475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370</TotalTime>
  <Words>1020</Words>
  <PresentationFormat>Widescreen</PresentationFormat>
  <Paragraphs>61</Paragraphs>
  <Slides>18</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                           KHỞI ĐỘNG</vt:lpstr>
      <vt:lpstr>BÀI 25: KHAI THÁC HỢP LÍ NGUỒN LỢI THUỶ SẢN</vt:lpstr>
      <vt:lpstr>NỘI DUNG</vt:lpstr>
      <vt:lpstr>1.  Ý NGHĨA, NHIỆM VỤ CỦA KHAI THÁC NGUỒN LỢI THUỶ SẢN</vt:lpstr>
      <vt:lpstr>1.  Ý NGHĨA, NHIỆM VỤ CỦA KHAI THÁC NGUỒN LỢI THUỶ SẢN</vt:lpstr>
      <vt:lpstr>1. Ý NGHĨA, NHIỆM VỤ CỦA KHAI THÁC NGUỒN LỢI THUỶ SẢN  1.1. Ý nghĩa:  </vt:lpstr>
      <vt:lpstr>  1.2. Nhiệm vụ </vt:lpstr>
      <vt:lpstr>2. Một số phương pháp khai thác thuỷ sản phổ biến: </vt:lpstr>
      <vt:lpstr>2.1 Lưới kéo </vt:lpstr>
      <vt:lpstr>2.1 Lưới kéo</vt:lpstr>
      <vt:lpstr>2.2 Lưới vây </vt:lpstr>
      <vt:lpstr>2.2 Lưới vây </vt:lpstr>
      <vt:lpstr>PowerPoint Presentation</vt:lpstr>
      <vt:lpstr>2.3 Lưới rê </vt:lpstr>
      <vt:lpstr>2.4. Câu </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2024-07-16T15:34:05Z</dcterms:created>
  <dcterms:modified xsi:type="dcterms:W3CDTF">2024-08-01T04:50:32Z</dcterms:modified>
</cp:coreProperties>
</file>