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59" r:id="rId12"/>
    <p:sldId id="270" r:id="rId13"/>
    <p:sldId id="271" r:id="rId14"/>
    <p:sldId id="272" r:id="rId15"/>
    <p:sldId id="258" r:id="rId16"/>
  </p:sldIdLst>
  <p:sldSz cx="9144000" cy="6858000" type="screen4x3"/>
  <p:notesSz cx="6858000" cy="9144000"/>
  <p:embeddedFontLst>
    <p:embeddedFont>
      <p:font typeface="Twinkl" panose="020B0604020202020204" charset="0"/>
      <p:regular r:id="rId19"/>
      <p:bold r:id="rId20"/>
    </p:embeddedFont>
    <p:embeddedFont>
      <p:font typeface="Mali" panose="020B0604020202020204" charset="-34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929" userDrawn="1">
          <p15:clr>
            <a:srgbClr val="A4A3A4"/>
          </p15:clr>
        </p15:guide>
        <p15:guide id="11" pos="426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B000"/>
    <a:srgbClr val="85BD33"/>
    <a:srgbClr val="009386"/>
    <a:srgbClr val="689429"/>
    <a:srgbClr val="E94E13"/>
    <a:srgbClr val="FFFFFF"/>
    <a:srgbClr val="F08215"/>
    <a:srgbClr val="00BFF3"/>
    <a:srgbClr val="0076B0"/>
    <a:srgbClr val="00A8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2" d="100"/>
          <a:sy n="92" d="100"/>
        </p:scale>
        <p:origin x="204" y="90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929"/>
        <p:guide pos="426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58" d="100"/>
          <a:sy n="58" d="100"/>
        </p:scale>
        <p:origin x="196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29/07/2025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winkl.com.vn/resources/english-speaking-schools-truong-quoc-te-vietnam/vietnamese-resources-tai-lieu-tieng-viet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hlinkClick r:id="rId2"/>
            <a:extLst>
              <a:ext uri="{FF2B5EF4-FFF2-40B4-BE49-F238E27FC236}">
                <a16:creationId xmlns="" xmlns:a16="http://schemas.microsoft.com/office/drawing/2014/main" id="{F48C432E-5B7C-C6D5-8F3F-CA6F141C49F2}"/>
              </a:ext>
            </a:extLst>
          </p:cNvPr>
          <p:cNvSpPr/>
          <p:nvPr userDrawn="1"/>
        </p:nvSpPr>
        <p:spPr>
          <a:xfrm>
            <a:off x="7585545" y="5860111"/>
            <a:ext cx="1391478" cy="997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>
            <a:hlinkClick r:id="rId2"/>
            <a:extLst>
              <a:ext uri="{FF2B5EF4-FFF2-40B4-BE49-F238E27FC236}">
                <a16:creationId xmlns="" xmlns:a16="http://schemas.microsoft.com/office/drawing/2014/main" id="{11DB4EA9-2140-6F33-0D96-9F0F063C8B72}"/>
              </a:ext>
            </a:extLst>
          </p:cNvPr>
          <p:cNvSpPr/>
          <p:nvPr userDrawn="1"/>
        </p:nvSpPr>
        <p:spPr>
          <a:xfrm>
            <a:off x="0" y="6023113"/>
            <a:ext cx="822960" cy="83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EEFEBFD3-9FE5-4003-D8A5-233901704CBC}"/>
              </a:ext>
            </a:extLst>
          </p:cNvPr>
          <p:cNvSpPr/>
          <p:nvPr userDrawn="1"/>
        </p:nvSpPr>
        <p:spPr bwMode="auto">
          <a:xfrm>
            <a:off x="461963" y="450057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6" name="Rounded Rectangle 4">
            <a:extLst>
              <a:ext uri="{FF2B5EF4-FFF2-40B4-BE49-F238E27FC236}">
                <a16:creationId xmlns="" xmlns:a16="http://schemas.microsoft.com/office/drawing/2014/main" id="{E521FF15-12A6-FBAE-EFFB-A37DC8FF7D33}"/>
              </a:ext>
            </a:extLst>
          </p:cNvPr>
          <p:cNvSpPr/>
          <p:nvPr userDrawn="1"/>
        </p:nvSpPr>
        <p:spPr bwMode="auto">
          <a:xfrm>
            <a:off x="461963" y="438151"/>
            <a:ext cx="8220075" cy="1148134"/>
          </a:xfrm>
          <a:prstGeom prst="roundRect">
            <a:avLst>
              <a:gd name="adj" fmla="val 0"/>
            </a:avLst>
          </a:prstGeom>
          <a:solidFill>
            <a:srgbClr val="85BD33"/>
          </a:solidFill>
          <a:ln w="25400" cap="rnd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7" name="Title 5">
            <a:extLst>
              <a:ext uri="{FF2B5EF4-FFF2-40B4-BE49-F238E27FC236}">
                <a16:creationId xmlns="" xmlns:a16="http://schemas.microsoft.com/office/drawing/2014/main" id="{93A6A18C-60BF-5B77-77E2-173F0882A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8" y="521639"/>
            <a:ext cx="8220075" cy="994306"/>
          </a:xfrm>
          <a:prstGeom prst="roundRect">
            <a:avLst>
              <a:gd name="adj" fmla="val 0"/>
            </a:avLst>
          </a:prstGeo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="" xmlns:a16="http://schemas.microsoft.com/office/drawing/2014/main" id="{E87F2D53-4544-A3AE-CDCF-A7160D648622}"/>
              </a:ext>
            </a:extLst>
          </p:cNvPr>
          <p:cNvSpPr/>
          <p:nvPr userDrawn="1"/>
        </p:nvSpPr>
        <p:spPr>
          <a:xfrm>
            <a:off x="8563555" y="6651266"/>
            <a:ext cx="580445" cy="20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EEFEBFD3-9FE5-4003-D8A5-233901704CBC}"/>
              </a:ext>
            </a:extLst>
          </p:cNvPr>
          <p:cNvSpPr/>
          <p:nvPr userDrawn="1"/>
        </p:nvSpPr>
        <p:spPr bwMode="auto">
          <a:xfrm>
            <a:off x="461963" y="450057"/>
            <a:ext cx="8220075" cy="5957887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2" name="Rectangle 1">
            <a:hlinkClick r:id="rId2"/>
            <a:extLst>
              <a:ext uri="{FF2B5EF4-FFF2-40B4-BE49-F238E27FC236}">
                <a16:creationId xmlns="" xmlns:a16="http://schemas.microsoft.com/office/drawing/2014/main" id="{E87F2D53-4544-A3AE-CDCF-A7160D648622}"/>
              </a:ext>
            </a:extLst>
          </p:cNvPr>
          <p:cNvSpPr/>
          <p:nvPr userDrawn="1"/>
        </p:nvSpPr>
        <p:spPr>
          <a:xfrm>
            <a:off x="8563555" y="6651266"/>
            <a:ext cx="580445" cy="20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458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="" xmlns:a16="http://schemas.microsoft.com/office/drawing/2014/main" id="{E87F2D53-4544-A3AE-CDCF-A7160D648622}"/>
              </a:ext>
            </a:extLst>
          </p:cNvPr>
          <p:cNvSpPr/>
          <p:nvPr userDrawn="1"/>
        </p:nvSpPr>
        <p:spPr>
          <a:xfrm>
            <a:off x="8563555" y="6651266"/>
            <a:ext cx="580445" cy="20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7231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/>
            <a:extLst>
              <a:ext uri="{FF2B5EF4-FFF2-40B4-BE49-F238E27FC236}">
                <a16:creationId xmlns="" xmlns:a16="http://schemas.microsoft.com/office/drawing/2014/main" id="{6B5AB562-17C9-B6B5-5641-6EFBCC8201C3}"/>
              </a:ext>
            </a:extLst>
          </p:cNvPr>
          <p:cNvSpPr/>
          <p:nvPr userDrawn="1"/>
        </p:nvSpPr>
        <p:spPr>
          <a:xfrm>
            <a:off x="7585545" y="5860111"/>
            <a:ext cx="1391478" cy="9978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hlinkClick r:id="rId2"/>
            <a:extLst>
              <a:ext uri="{FF2B5EF4-FFF2-40B4-BE49-F238E27FC236}">
                <a16:creationId xmlns="" xmlns:a16="http://schemas.microsoft.com/office/drawing/2014/main" id="{B425FD3C-FFEF-0FFF-A509-B953C688DFE1}"/>
              </a:ext>
            </a:extLst>
          </p:cNvPr>
          <p:cNvSpPr/>
          <p:nvPr userDrawn="1"/>
        </p:nvSpPr>
        <p:spPr>
          <a:xfrm>
            <a:off x="0" y="6023113"/>
            <a:ext cx="822960" cy="8348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twinkl.com.vn/resources/english-speaking-schools-truong-quoc-te-vietnam/vietnamese-resources-tai-lieu-tieng-viet" TargetMode="External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0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hlinkClick r:id="rId8"/>
            <a:extLst>
              <a:ext uri="{FF2B5EF4-FFF2-40B4-BE49-F238E27FC236}">
                <a16:creationId xmlns="" xmlns:a16="http://schemas.microsoft.com/office/drawing/2014/main" id="{5CE3ED6E-9614-D99D-EA8A-CD5E57701985}"/>
              </a:ext>
            </a:extLst>
          </p:cNvPr>
          <p:cNvSpPr/>
          <p:nvPr userDrawn="1"/>
        </p:nvSpPr>
        <p:spPr>
          <a:xfrm>
            <a:off x="8563555" y="6651266"/>
            <a:ext cx="580445" cy="2067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8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1C1C1C"/>
          </a:solidFill>
          <a:latin typeface="Mali" panose="00000500000000000000" pitchFamily="2" charset="-34"/>
          <a:ea typeface="+mj-ea"/>
          <a:cs typeface="Mali" panose="00000500000000000000" pitchFamily="2" charset="-34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Mali" panose="00000500000000000000" pitchFamily="2" charset="-34"/>
          <a:ea typeface="Mali" panose="00000500000000000000" pitchFamily="2" charset="-34"/>
          <a:cs typeface="Mali" panose="00000500000000000000" pitchFamily="2" charset="-34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42848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15957-0B1A-5B76-3C31-0D9A649E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Dấu </a:t>
            </a:r>
            <a:r>
              <a:rPr lang="en-GB" sz="4400" dirty="0" err="1"/>
              <a:t>hiệu</a:t>
            </a:r>
            <a:r>
              <a:rPr lang="en-GB" sz="4400" dirty="0"/>
              <a:t> </a:t>
            </a:r>
            <a:r>
              <a:rPr lang="en-GB" sz="4400" dirty="0" err="1"/>
              <a:t>nhận</a:t>
            </a:r>
            <a:r>
              <a:rPr lang="en-GB" sz="4400" dirty="0"/>
              <a:t> </a:t>
            </a:r>
            <a:r>
              <a:rPr lang="en-GB" sz="4400" dirty="0" err="1"/>
              <a:t>biết</a:t>
            </a:r>
            <a:endParaRPr lang="en-GB" sz="4400" dirty="0"/>
          </a:p>
        </p:txBody>
      </p: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7FB437A1-B516-9CC9-3E99-22E3F55C90A9}"/>
              </a:ext>
            </a:extLst>
          </p:cNvPr>
          <p:cNvGrpSpPr/>
          <p:nvPr/>
        </p:nvGrpSpPr>
        <p:grpSpPr>
          <a:xfrm>
            <a:off x="755650" y="1951135"/>
            <a:ext cx="3816350" cy="4070426"/>
            <a:chOff x="755650" y="1951135"/>
            <a:chExt cx="3816350" cy="4070426"/>
          </a:xfrm>
        </p:grpSpPr>
        <p:sp>
          <p:nvSpPr>
            <p:cNvPr id="21" name="Rectangle 20">
              <a:extLst>
                <a:ext uri="{FF2B5EF4-FFF2-40B4-BE49-F238E27FC236}">
                  <a16:creationId xmlns="" xmlns:a16="http://schemas.microsoft.com/office/drawing/2014/main" id="{B0031CE7-FF42-3AEC-1E24-AAE79D335467}"/>
                </a:ext>
              </a:extLst>
            </p:cNvPr>
            <p:cNvSpPr/>
            <p:nvPr/>
          </p:nvSpPr>
          <p:spPr>
            <a:xfrm>
              <a:off x="755650" y="1951135"/>
              <a:ext cx="3816350" cy="40704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="" xmlns:a16="http://schemas.microsoft.com/office/drawing/2014/main" id="{A0A5AA07-9D3A-0A36-6B75-D775C646CA97}"/>
                </a:ext>
              </a:extLst>
            </p:cNvPr>
            <p:cNvSpPr txBox="1"/>
            <p:nvPr/>
          </p:nvSpPr>
          <p:spPr>
            <a:xfrm>
              <a:off x="926204" y="2093840"/>
              <a:ext cx="3475242" cy="3785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vi-VN" b="1" dirty="0">
                  <a:latin typeface="Mali" panose="00000500000000000000" pitchFamily="2" charset="-34"/>
                  <a:cs typeface="Mali" panose="00000500000000000000" pitchFamily="2" charset="-34"/>
                </a:rPr>
                <a:t>Lưu ý: </a:t>
              </a: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Không dùng thì này với các động từ chỉ nhận thức, tri giác như: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be, understand (hiểu),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know (biết),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see (nhìn),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hear (nghe),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glance (liếc qua),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feel (cảm thấy), 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9C1D6D23-8AC1-F37A-B0B6-75FA6DA4DAE4}"/>
              </a:ext>
            </a:extLst>
          </p:cNvPr>
          <p:cNvGrpSpPr/>
          <p:nvPr/>
        </p:nvGrpSpPr>
        <p:grpSpPr>
          <a:xfrm>
            <a:off x="4572000" y="1951135"/>
            <a:ext cx="3816350" cy="4070426"/>
            <a:chOff x="4572000" y="1951135"/>
            <a:chExt cx="3816350" cy="4070426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9FEF63FB-5142-2780-B703-731B8FD7AA27}"/>
                </a:ext>
              </a:extLst>
            </p:cNvPr>
            <p:cNvSpPr/>
            <p:nvPr/>
          </p:nvSpPr>
          <p:spPr>
            <a:xfrm>
              <a:off x="4572000" y="1951135"/>
              <a:ext cx="3816350" cy="4070426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D687454F-AC8D-5466-E6F8-68A4C1A7CA00}"/>
                </a:ext>
              </a:extLst>
            </p:cNvPr>
            <p:cNvSpPr txBox="1"/>
            <p:nvPr/>
          </p:nvSpPr>
          <p:spPr>
            <a:xfrm>
              <a:off x="4742554" y="2093840"/>
              <a:ext cx="3475242" cy="37850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think (nghĩ),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smell (ngửi),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love (yêu),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hate (ghét),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realize (nhận ra), </a:t>
              </a:r>
            </a:p>
            <a:p>
              <a:pPr>
                <a:lnSpc>
                  <a:spcPct val="150000"/>
                </a:lnSpc>
              </a:pPr>
              <a:r>
                <a:rPr lang="vi-VN" dirty="0">
                  <a:latin typeface="Mali" panose="00000500000000000000" pitchFamily="2" charset="-34"/>
                  <a:cs typeface="Mali" panose="00000500000000000000" pitchFamily="2" charset="-34"/>
                </a:rPr>
                <a:t>seem (dường như) … etc.</a:t>
              </a:r>
            </a:p>
            <a:p>
              <a:pPr>
                <a:lnSpc>
                  <a:spcPct val="150000"/>
                </a:lnSpc>
              </a:pPr>
              <a:r>
                <a:rPr lang="vi-VN" b="1" dirty="0">
                  <a:latin typeface="Mali" panose="00000500000000000000" pitchFamily="2" charset="-34"/>
                  <a:cs typeface="Mali" panose="00000500000000000000" pitchFamily="2" charset="-34"/>
                </a:rPr>
                <a:t>Với các động từ này, sử dụng Thì hiện tại đơn. 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7678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Single Corner Snipped 1">
            <a:extLst>
              <a:ext uri="{FF2B5EF4-FFF2-40B4-BE49-F238E27FC236}">
                <a16:creationId xmlns="" xmlns:a16="http://schemas.microsoft.com/office/drawing/2014/main" id="{7D055E00-BAFB-1CA5-59B3-A63C6507D7CC}"/>
              </a:ext>
            </a:extLst>
          </p:cNvPr>
          <p:cNvSpPr/>
          <p:nvPr/>
        </p:nvSpPr>
        <p:spPr>
          <a:xfrm>
            <a:off x="-313981" y="2480073"/>
            <a:ext cx="10174077" cy="1897854"/>
          </a:xfrm>
          <a:prstGeom prst="snip1Rect">
            <a:avLst>
              <a:gd name="adj" fmla="val 0"/>
            </a:avLst>
          </a:prstGeom>
          <a:solidFill>
            <a:srgbClr val="85BD33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4BF74D68-71ED-D039-F7A0-FF99F89E3736}"/>
              </a:ext>
            </a:extLst>
          </p:cNvPr>
          <p:cNvSpPr txBox="1"/>
          <p:nvPr/>
        </p:nvSpPr>
        <p:spPr>
          <a:xfrm>
            <a:off x="900827" y="2828836"/>
            <a:ext cx="73423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1800"/>
            </a:pPr>
            <a:r>
              <a:rPr lang="en-GB" sz="7200" b="1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Luyện </a:t>
            </a:r>
            <a:r>
              <a:rPr lang="en-GB" sz="7200" b="1" dirty="0" err="1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Tập</a:t>
            </a:r>
            <a:endParaRPr lang="en-GB" sz="7200" b="1" dirty="0">
              <a:solidFill>
                <a:schemeClr val="bg1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9257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A1E144-5D97-F254-7D5E-374C0BF8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dirty="0"/>
              <a:t>Em </a:t>
            </a:r>
            <a:r>
              <a:rPr lang="en-GB" sz="3000" dirty="0" err="1"/>
              <a:t>hãy</a:t>
            </a:r>
            <a:r>
              <a:rPr lang="en-GB" sz="3000" dirty="0"/>
              <a:t> </a:t>
            </a:r>
            <a:r>
              <a:rPr lang="en-GB" sz="3000" dirty="0" err="1"/>
              <a:t>thêm</a:t>
            </a:r>
            <a:r>
              <a:rPr lang="en-GB" sz="3000" dirty="0"/>
              <a:t> </a:t>
            </a:r>
            <a:r>
              <a:rPr lang="en-GB" sz="3000" dirty="0" err="1"/>
              <a:t>đuôi</a:t>
            </a:r>
            <a:r>
              <a:rPr lang="en-GB" sz="3000" dirty="0"/>
              <a:t> –</a:t>
            </a:r>
            <a:r>
              <a:rPr lang="en-GB" sz="3000" dirty="0" err="1"/>
              <a:t>ing</a:t>
            </a:r>
            <a:r>
              <a:rPr lang="en-GB" sz="3000" dirty="0"/>
              <a:t> </a:t>
            </a:r>
            <a:r>
              <a:rPr lang="en-GB" sz="3000" dirty="0" err="1"/>
              <a:t>vào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err="1"/>
              <a:t>sau</a:t>
            </a:r>
            <a:r>
              <a:rPr lang="en-GB" sz="3000" dirty="0"/>
              <a:t> </a:t>
            </a:r>
            <a:r>
              <a:rPr lang="en-GB" sz="3000" dirty="0" err="1"/>
              <a:t>các</a:t>
            </a:r>
            <a:r>
              <a:rPr lang="en-GB" sz="3000" dirty="0"/>
              <a:t> </a:t>
            </a:r>
            <a:r>
              <a:rPr lang="en-GB" sz="3000" dirty="0" err="1"/>
              <a:t>động</a:t>
            </a:r>
            <a:r>
              <a:rPr lang="en-GB" sz="3000" dirty="0"/>
              <a:t> </a:t>
            </a:r>
            <a:r>
              <a:rPr lang="en-GB" sz="3000" dirty="0" err="1"/>
              <a:t>từ</a:t>
            </a:r>
            <a:r>
              <a:rPr lang="en-GB" sz="3000" dirty="0"/>
              <a:t> </a:t>
            </a:r>
            <a:r>
              <a:rPr lang="en-GB" sz="3000" dirty="0" err="1"/>
              <a:t>này</a:t>
            </a:r>
            <a:r>
              <a:rPr lang="en-GB" sz="3000" dirty="0"/>
              <a:t> </a:t>
            </a:r>
            <a:r>
              <a:rPr lang="en-GB" sz="3000" dirty="0" err="1"/>
              <a:t>nhé</a:t>
            </a:r>
            <a:r>
              <a:rPr lang="en-GB" sz="3000" dirty="0"/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0FD6E1D-A49B-AFC9-34D2-779E804E117A}"/>
              </a:ext>
            </a:extLst>
          </p:cNvPr>
          <p:cNvGrpSpPr/>
          <p:nvPr/>
        </p:nvGrpSpPr>
        <p:grpSpPr>
          <a:xfrm>
            <a:off x="890612" y="1987784"/>
            <a:ext cx="2759544" cy="3927404"/>
            <a:chOff x="755650" y="1868495"/>
            <a:chExt cx="3718914" cy="3927404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7CA4B47-AFCF-7DCA-F9D3-CAAEF3E17897}"/>
                </a:ext>
              </a:extLst>
            </p:cNvPr>
            <p:cNvSpPr/>
            <p:nvPr/>
          </p:nvSpPr>
          <p:spPr>
            <a:xfrm>
              <a:off x="755650" y="1868495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31C969B-08C3-E0F8-D273-9163BBC3BB2B}"/>
                </a:ext>
              </a:extLst>
            </p:cNvPr>
            <p:cNvSpPr txBox="1"/>
            <p:nvPr/>
          </p:nvSpPr>
          <p:spPr>
            <a:xfrm>
              <a:off x="856793" y="1927585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come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F90866-481A-318B-E4FD-ECF5D8C6B293}"/>
                </a:ext>
              </a:extLst>
            </p:cNvPr>
            <p:cNvSpPr/>
            <p:nvPr/>
          </p:nvSpPr>
          <p:spPr>
            <a:xfrm>
              <a:off x="755650" y="2359262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9918DCD-7B36-D144-33A4-D7AD893DB8B4}"/>
                </a:ext>
              </a:extLst>
            </p:cNvPr>
            <p:cNvSpPr txBox="1"/>
            <p:nvPr/>
          </p:nvSpPr>
          <p:spPr>
            <a:xfrm>
              <a:off x="856793" y="2418352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hope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15024CF-AA7F-5BFF-C1CE-46B3E288791E}"/>
                </a:ext>
              </a:extLst>
            </p:cNvPr>
            <p:cNvSpPr/>
            <p:nvPr/>
          </p:nvSpPr>
          <p:spPr>
            <a:xfrm>
              <a:off x="755650" y="2850029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E125626-6EE0-D673-5DD3-FD351A8E96F3}"/>
                </a:ext>
              </a:extLst>
            </p:cNvPr>
            <p:cNvSpPr txBox="1"/>
            <p:nvPr/>
          </p:nvSpPr>
          <p:spPr>
            <a:xfrm>
              <a:off x="856793" y="2909119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joke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4F043E6-2EFD-0B71-5BCD-829AC2E6F086}"/>
                </a:ext>
              </a:extLst>
            </p:cNvPr>
            <p:cNvSpPr/>
            <p:nvPr/>
          </p:nvSpPr>
          <p:spPr>
            <a:xfrm>
              <a:off x="755650" y="3340796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495F5F1-79FB-A554-5C71-449293C27981}"/>
                </a:ext>
              </a:extLst>
            </p:cNvPr>
            <p:cNvSpPr txBox="1"/>
            <p:nvPr/>
          </p:nvSpPr>
          <p:spPr>
            <a:xfrm>
              <a:off x="856793" y="3399886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fake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AB72CD9-DD81-65F3-41DD-C6C3642CBB5D}"/>
                </a:ext>
              </a:extLst>
            </p:cNvPr>
            <p:cNvSpPr/>
            <p:nvPr/>
          </p:nvSpPr>
          <p:spPr>
            <a:xfrm>
              <a:off x="755650" y="3831563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944ED31-136F-70D0-A6D0-9C1BC8511DE2}"/>
                </a:ext>
              </a:extLst>
            </p:cNvPr>
            <p:cNvSpPr txBox="1"/>
            <p:nvPr/>
          </p:nvSpPr>
          <p:spPr>
            <a:xfrm>
              <a:off x="856793" y="3890653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slide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4A587A-F249-9913-C836-A71CBF58EF54}"/>
                </a:ext>
              </a:extLst>
            </p:cNvPr>
            <p:cNvSpPr/>
            <p:nvPr/>
          </p:nvSpPr>
          <p:spPr>
            <a:xfrm>
              <a:off x="755650" y="4322330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AFAC936-A110-B63C-040F-B6B435D181E4}"/>
                </a:ext>
              </a:extLst>
            </p:cNvPr>
            <p:cNvSpPr txBox="1"/>
            <p:nvPr/>
          </p:nvSpPr>
          <p:spPr>
            <a:xfrm>
              <a:off x="856793" y="4381420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hide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06C9F4F-9F2C-6F30-0B39-6564A3834F91}"/>
                </a:ext>
              </a:extLst>
            </p:cNvPr>
            <p:cNvSpPr/>
            <p:nvPr/>
          </p:nvSpPr>
          <p:spPr>
            <a:xfrm>
              <a:off x="755650" y="4813094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3392E0B-BFBE-AD62-DEDE-EC06F25EA6E7}"/>
                </a:ext>
              </a:extLst>
            </p:cNvPr>
            <p:cNvSpPr txBox="1"/>
            <p:nvPr/>
          </p:nvSpPr>
          <p:spPr>
            <a:xfrm>
              <a:off x="856793" y="4872183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take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B71DC81-40AE-3E4E-DD4A-A64A96040A6F}"/>
                </a:ext>
              </a:extLst>
            </p:cNvPr>
            <p:cNvSpPr/>
            <p:nvPr/>
          </p:nvSpPr>
          <p:spPr>
            <a:xfrm>
              <a:off x="755650" y="5303856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1AC89C1-5531-96CC-4EFD-3CB637AE4E52}"/>
                </a:ext>
              </a:extLst>
            </p:cNvPr>
            <p:cNvSpPr txBox="1"/>
            <p:nvPr/>
          </p:nvSpPr>
          <p:spPr>
            <a:xfrm>
              <a:off x="856793" y="5362946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tune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7111868-18D0-D92E-B158-27123687F9D0}"/>
              </a:ext>
            </a:extLst>
          </p:cNvPr>
          <p:cNvGrpSpPr/>
          <p:nvPr/>
        </p:nvGrpSpPr>
        <p:grpSpPr>
          <a:xfrm>
            <a:off x="5493845" y="1987784"/>
            <a:ext cx="2759544" cy="492043"/>
            <a:chOff x="5493845" y="1987784"/>
            <a:chExt cx="2759544" cy="492043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F979901-E95F-E086-E572-A7E37E980B26}"/>
                </a:ext>
              </a:extLst>
            </p:cNvPr>
            <p:cNvSpPr/>
            <p:nvPr/>
          </p:nvSpPr>
          <p:spPr>
            <a:xfrm>
              <a:off x="5493845" y="1987784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E2FB220-AD16-ED84-9CEC-9B2031A75018}"/>
                </a:ext>
              </a:extLst>
            </p:cNvPr>
            <p:cNvSpPr txBox="1"/>
            <p:nvPr/>
          </p:nvSpPr>
          <p:spPr>
            <a:xfrm>
              <a:off x="5568896" y="2046874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com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613E082-FF05-A637-81EF-0E585D9E4C92}"/>
              </a:ext>
            </a:extLst>
          </p:cNvPr>
          <p:cNvGrpSpPr/>
          <p:nvPr/>
        </p:nvGrpSpPr>
        <p:grpSpPr>
          <a:xfrm>
            <a:off x="5493845" y="2478551"/>
            <a:ext cx="2759544" cy="492043"/>
            <a:chOff x="5493845" y="2478551"/>
            <a:chExt cx="2759544" cy="492043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C4E98CD-6429-D131-2D63-0F5E7E3E537A}"/>
                </a:ext>
              </a:extLst>
            </p:cNvPr>
            <p:cNvSpPr/>
            <p:nvPr/>
          </p:nvSpPr>
          <p:spPr>
            <a:xfrm>
              <a:off x="5493845" y="2478551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CDB7D0F-2C9A-82B0-5A3D-4EFC2229B3D7}"/>
                </a:ext>
              </a:extLst>
            </p:cNvPr>
            <p:cNvSpPr txBox="1"/>
            <p:nvPr/>
          </p:nvSpPr>
          <p:spPr>
            <a:xfrm>
              <a:off x="5568896" y="2537641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hop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242D535-AF4E-863D-ED2E-D2EA1455E335}"/>
              </a:ext>
            </a:extLst>
          </p:cNvPr>
          <p:cNvGrpSpPr/>
          <p:nvPr/>
        </p:nvGrpSpPr>
        <p:grpSpPr>
          <a:xfrm>
            <a:off x="5493845" y="2969318"/>
            <a:ext cx="2759544" cy="492043"/>
            <a:chOff x="5493845" y="2969318"/>
            <a:chExt cx="2759544" cy="492043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145C5FD-9810-F84E-8E23-32479E9868D4}"/>
                </a:ext>
              </a:extLst>
            </p:cNvPr>
            <p:cNvSpPr/>
            <p:nvPr/>
          </p:nvSpPr>
          <p:spPr>
            <a:xfrm>
              <a:off x="5493845" y="2969318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5B6F85E-B5B5-5AC0-483B-A7DF7EDB6944}"/>
                </a:ext>
              </a:extLst>
            </p:cNvPr>
            <p:cNvSpPr txBox="1"/>
            <p:nvPr/>
          </p:nvSpPr>
          <p:spPr>
            <a:xfrm>
              <a:off x="5568896" y="3028408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jok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EDAFDD8-6CEA-BFCD-EB86-044081D53BC7}"/>
              </a:ext>
            </a:extLst>
          </p:cNvPr>
          <p:cNvGrpSpPr/>
          <p:nvPr/>
        </p:nvGrpSpPr>
        <p:grpSpPr>
          <a:xfrm>
            <a:off x="5493845" y="3460085"/>
            <a:ext cx="2759544" cy="492043"/>
            <a:chOff x="5493845" y="3460085"/>
            <a:chExt cx="2759544" cy="492043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B88B616-2FFD-A94C-55AD-3DA1B4D45EB2}"/>
                </a:ext>
              </a:extLst>
            </p:cNvPr>
            <p:cNvSpPr/>
            <p:nvPr/>
          </p:nvSpPr>
          <p:spPr>
            <a:xfrm>
              <a:off x="5493845" y="3460085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760ECF0-0309-1443-D97C-52000010C954}"/>
                </a:ext>
              </a:extLst>
            </p:cNvPr>
            <p:cNvSpPr txBox="1"/>
            <p:nvPr/>
          </p:nvSpPr>
          <p:spPr>
            <a:xfrm>
              <a:off x="5568896" y="3519175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fak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B5BE2B0-2951-BDFE-668B-5228FF2E9795}"/>
              </a:ext>
            </a:extLst>
          </p:cNvPr>
          <p:cNvGrpSpPr/>
          <p:nvPr/>
        </p:nvGrpSpPr>
        <p:grpSpPr>
          <a:xfrm>
            <a:off x="5493845" y="3950852"/>
            <a:ext cx="2759544" cy="492043"/>
            <a:chOff x="5493845" y="3950852"/>
            <a:chExt cx="2759544" cy="492043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486D9F2-1ADD-9868-8B9B-9ED09FF74666}"/>
                </a:ext>
              </a:extLst>
            </p:cNvPr>
            <p:cNvSpPr/>
            <p:nvPr/>
          </p:nvSpPr>
          <p:spPr>
            <a:xfrm>
              <a:off x="5493845" y="3950852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7ED5A3D-063A-7740-4256-8CDCCE205860}"/>
                </a:ext>
              </a:extLst>
            </p:cNvPr>
            <p:cNvSpPr txBox="1"/>
            <p:nvPr/>
          </p:nvSpPr>
          <p:spPr>
            <a:xfrm>
              <a:off x="5568896" y="4009942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slid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F5AD04E4-D606-15A6-7A6F-FE8037136CD5}"/>
              </a:ext>
            </a:extLst>
          </p:cNvPr>
          <p:cNvGrpSpPr/>
          <p:nvPr/>
        </p:nvGrpSpPr>
        <p:grpSpPr>
          <a:xfrm>
            <a:off x="5493845" y="4441619"/>
            <a:ext cx="2759544" cy="492043"/>
            <a:chOff x="5493845" y="4441619"/>
            <a:chExt cx="2759544" cy="492043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01850FC7-BD6C-1509-0EEF-110BD5856989}"/>
                </a:ext>
              </a:extLst>
            </p:cNvPr>
            <p:cNvSpPr/>
            <p:nvPr/>
          </p:nvSpPr>
          <p:spPr>
            <a:xfrm>
              <a:off x="5493845" y="4441619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045BBE5-5A38-4B93-56B1-A7D59F200FBC}"/>
                </a:ext>
              </a:extLst>
            </p:cNvPr>
            <p:cNvSpPr txBox="1"/>
            <p:nvPr/>
          </p:nvSpPr>
          <p:spPr>
            <a:xfrm>
              <a:off x="5568896" y="4500709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hid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145B731-E075-B9AF-AC6C-A671AD103135}"/>
              </a:ext>
            </a:extLst>
          </p:cNvPr>
          <p:cNvGrpSpPr/>
          <p:nvPr/>
        </p:nvGrpSpPr>
        <p:grpSpPr>
          <a:xfrm>
            <a:off x="5493845" y="4932383"/>
            <a:ext cx="2759544" cy="492043"/>
            <a:chOff x="5493845" y="4932383"/>
            <a:chExt cx="2759544" cy="49204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D96D46A5-7008-F738-4017-A137F90D9F9D}"/>
                </a:ext>
              </a:extLst>
            </p:cNvPr>
            <p:cNvSpPr/>
            <p:nvPr/>
          </p:nvSpPr>
          <p:spPr>
            <a:xfrm>
              <a:off x="5493845" y="4932383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13504C3-5302-3004-4276-3E12331EC6CF}"/>
                </a:ext>
              </a:extLst>
            </p:cNvPr>
            <p:cNvSpPr txBox="1"/>
            <p:nvPr/>
          </p:nvSpPr>
          <p:spPr>
            <a:xfrm>
              <a:off x="5568896" y="4991472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tak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B80358DE-0EEE-9663-4D0B-279D0942A836}"/>
              </a:ext>
            </a:extLst>
          </p:cNvPr>
          <p:cNvGrpSpPr/>
          <p:nvPr/>
        </p:nvGrpSpPr>
        <p:grpSpPr>
          <a:xfrm>
            <a:off x="5493845" y="5423145"/>
            <a:ext cx="2759544" cy="492043"/>
            <a:chOff x="5493845" y="5423145"/>
            <a:chExt cx="2759544" cy="492043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F546E147-65E2-4DCB-254C-148973535C83}"/>
                </a:ext>
              </a:extLst>
            </p:cNvPr>
            <p:cNvSpPr/>
            <p:nvPr/>
          </p:nvSpPr>
          <p:spPr>
            <a:xfrm>
              <a:off x="5493845" y="5423145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E44BF65-3B3D-BE6F-1089-F33FD9E18055}"/>
                </a:ext>
              </a:extLst>
            </p:cNvPr>
            <p:cNvSpPr txBox="1"/>
            <p:nvPr/>
          </p:nvSpPr>
          <p:spPr>
            <a:xfrm>
              <a:off x="5568896" y="5482235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tun</a:t>
              </a:r>
              <a:r>
                <a:rPr lang="en-GB" b="1" dirty="0">
                  <a:solidFill>
                    <a:srgbClr val="689429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689429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AAE6129-6EAC-CA9E-8B30-60385FBF62C9}"/>
              </a:ext>
            </a:extLst>
          </p:cNvPr>
          <p:cNvGrpSpPr/>
          <p:nvPr/>
        </p:nvGrpSpPr>
        <p:grpSpPr>
          <a:xfrm>
            <a:off x="4075195" y="3228211"/>
            <a:ext cx="993611" cy="1446550"/>
            <a:chOff x="4075195" y="3054159"/>
            <a:chExt cx="993611" cy="1446550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CE6C79EF-CD6A-2AD3-9C63-6B605B4ED3FB}"/>
                </a:ext>
              </a:extLst>
            </p:cNvPr>
            <p:cNvSpPr/>
            <p:nvPr/>
          </p:nvSpPr>
          <p:spPr>
            <a:xfrm>
              <a:off x="4075195" y="3324171"/>
              <a:ext cx="993611" cy="993611"/>
            </a:xfrm>
            <a:prstGeom prst="ellipse">
              <a:avLst/>
            </a:prstGeom>
            <a:solidFill>
              <a:srgbClr val="85BD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E7998D6-1BBB-9906-DE8C-CE874BE4F700}"/>
                </a:ext>
              </a:extLst>
            </p:cNvPr>
            <p:cNvSpPr txBox="1"/>
            <p:nvPr/>
          </p:nvSpPr>
          <p:spPr>
            <a:xfrm>
              <a:off x="4180330" y="3054159"/>
              <a:ext cx="78334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=</a:t>
              </a:r>
              <a:endParaRPr lang="en-GB" sz="40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3752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2A1E144-5D97-F254-7D5E-374C0BF8F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000" dirty="0"/>
              <a:t>Em </a:t>
            </a:r>
            <a:r>
              <a:rPr lang="en-GB" sz="3000" dirty="0" err="1"/>
              <a:t>hãy</a:t>
            </a:r>
            <a:r>
              <a:rPr lang="en-GB" sz="3000" dirty="0"/>
              <a:t> </a:t>
            </a:r>
            <a:r>
              <a:rPr lang="en-GB" sz="3000" dirty="0" err="1"/>
              <a:t>thêm</a:t>
            </a:r>
            <a:r>
              <a:rPr lang="en-GB" sz="3000" dirty="0"/>
              <a:t> </a:t>
            </a:r>
            <a:r>
              <a:rPr lang="en-GB" sz="3000" dirty="0" err="1"/>
              <a:t>đuôi</a:t>
            </a:r>
            <a:r>
              <a:rPr lang="en-GB" sz="3000" dirty="0"/>
              <a:t> –</a:t>
            </a:r>
            <a:r>
              <a:rPr lang="en-GB" sz="3000" dirty="0" err="1"/>
              <a:t>ing</a:t>
            </a:r>
            <a:r>
              <a:rPr lang="en-GB" sz="3000" dirty="0"/>
              <a:t> </a:t>
            </a:r>
            <a:r>
              <a:rPr lang="en-GB" sz="3000" dirty="0" err="1"/>
              <a:t>vào</a:t>
            </a:r>
            <a:r>
              <a:rPr lang="en-GB" sz="3000" dirty="0"/>
              <a:t> </a:t>
            </a:r>
            <a:r>
              <a:rPr lang="en-GB" sz="3000" dirty="0" err="1"/>
              <a:t>sau</a:t>
            </a:r>
            <a:r>
              <a:rPr lang="en-GB" sz="3000" dirty="0"/>
              <a:t/>
            </a:r>
            <a:br>
              <a:rPr lang="en-GB" sz="3000" dirty="0"/>
            </a:br>
            <a:r>
              <a:rPr lang="en-GB" sz="3000" dirty="0" err="1"/>
              <a:t>các</a:t>
            </a:r>
            <a:r>
              <a:rPr lang="en-GB" sz="3000" dirty="0"/>
              <a:t> </a:t>
            </a:r>
            <a:r>
              <a:rPr lang="en-GB" sz="3000" dirty="0" err="1"/>
              <a:t>động</a:t>
            </a:r>
            <a:r>
              <a:rPr lang="en-GB" sz="3000" dirty="0"/>
              <a:t> </a:t>
            </a:r>
            <a:r>
              <a:rPr lang="en-GB" sz="3000" dirty="0" err="1"/>
              <a:t>từ</a:t>
            </a:r>
            <a:r>
              <a:rPr lang="en-GB" sz="3000" dirty="0"/>
              <a:t> </a:t>
            </a:r>
            <a:r>
              <a:rPr lang="en-GB" sz="3000" dirty="0" err="1"/>
              <a:t>này</a:t>
            </a:r>
            <a:r>
              <a:rPr lang="en-GB" sz="3000" dirty="0"/>
              <a:t> </a:t>
            </a:r>
            <a:r>
              <a:rPr lang="en-GB" sz="3000" dirty="0" err="1"/>
              <a:t>nhé</a:t>
            </a:r>
            <a:r>
              <a:rPr lang="en-GB" sz="3000" dirty="0"/>
              <a:t>: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="" xmlns:a16="http://schemas.microsoft.com/office/drawing/2014/main" id="{70FD6E1D-A49B-AFC9-34D2-779E804E117A}"/>
              </a:ext>
            </a:extLst>
          </p:cNvPr>
          <p:cNvGrpSpPr/>
          <p:nvPr/>
        </p:nvGrpSpPr>
        <p:grpSpPr>
          <a:xfrm>
            <a:off x="890612" y="1987784"/>
            <a:ext cx="2759544" cy="3927404"/>
            <a:chOff x="755650" y="1868495"/>
            <a:chExt cx="3718914" cy="3927404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97CA4B47-AFCF-7DCA-F9D3-CAAEF3E17897}"/>
                </a:ext>
              </a:extLst>
            </p:cNvPr>
            <p:cNvSpPr/>
            <p:nvPr/>
          </p:nvSpPr>
          <p:spPr>
            <a:xfrm>
              <a:off x="755650" y="1868495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031C969B-08C3-E0F8-D273-9163BBC3BB2B}"/>
                </a:ext>
              </a:extLst>
            </p:cNvPr>
            <p:cNvSpPr txBox="1"/>
            <p:nvPr/>
          </p:nvSpPr>
          <p:spPr>
            <a:xfrm>
              <a:off x="856793" y="1927585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break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39F90866-481A-318B-E4FD-ECF5D8C6B293}"/>
                </a:ext>
              </a:extLst>
            </p:cNvPr>
            <p:cNvSpPr/>
            <p:nvPr/>
          </p:nvSpPr>
          <p:spPr>
            <a:xfrm>
              <a:off x="755650" y="2359262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A9918DCD-7B36-D144-33A4-D7AD893DB8B4}"/>
                </a:ext>
              </a:extLst>
            </p:cNvPr>
            <p:cNvSpPr txBox="1"/>
            <p:nvPr/>
          </p:nvSpPr>
          <p:spPr>
            <a:xfrm>
              <a:off x="856793" y="2418352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leap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="" xmlns:a16="http://schemas.microsoft.com/office/drawing/2014/main" id="{015024CF-AA7F-5BFF-C1CE-46B3E288791E}"/>
                </a:ext>
              </a:extLst>
            </p:cNvPr>
            <p:cNvSpPr/>
            <p:nvPr/>
          </p:nvSpPr>
          <p:spPr>
            <a:xfrm>
              <a:off x="755650" y="2850029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1E125626-6EE0-D673-5DD3-FD351A8E96F3}"/>
                </a:ext>
              </a:extLst>
            </p:cNvPr>
            <p:cNvSpPr txBox="1"/>
            <p:nvPr/>
          </p:nvSpPr>
          <p:spPr>
            <a:xfrm>
              <a:off x="856793" y="2909119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look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B4F043E6-2EFD-0B71-5BCD-829AC2E6F086}"/>
                </a:ext>
              </a:extLst>
            </p:cNvPr>
            <p:cNvSpPr/>
            <p:nvPr/>
          </p:nvSpPr>
          <p:spPr>
            <a:xfrm>
              <a:off x="755650" y="3340796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D495F5F1-79FB-A554-5C71-449293C27981}"/>
                </a:ext>
              </a:extLst>
            </p:cNvPr>
            <p:cNvSpPr txBox="1"/>
            <p:nvPr/>
          </p:nvSpPr>
          <p:spPr>
            <a:xfrm>
              <a:off x="856793" y="3399886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sleep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="" xmlns:a16="http://schemas.microsoft.com/office/drawing/2014/main" id="{6AB72CD9-DD81-65F3-41DD-C6C3642CBB5D}"/>
                </a:ext>
              </a:extLst>
            </p:cNvPr>
            <p:cNvSpPr/>
            <p:nvPr/>
          </p:nvSpPr>
          <p:spPr>
            <a:xfrm>
              <a:off x="755650" y="3831563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1944ED31-136F-70D0-A6D0-9C1BC8511DE2}"/>
                </a:ext>
              </a:extLst>
            </p:cNvPr>
            <p:cNvSpPr txBox="1"/>
            <p:nvPr/>
          </p:nvSpPr>
          <p:spPr>
            <a:xfrm>
              <a:off x="856793" y="3890653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cheat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314A587A-F249-9913-C836-A71CBF58EF54}"/>
                </a:ext>
              </a:extLst>
            </p:cNvPr>
            <p:cNvSpPr/>
            <p:nvPr/>
          </p:nvSpPr>
          <p:spPr>
            <a:xfrm>
              <a:off x="755650" y="4322330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AFAC936-A110-B63C-040F-B6B435D181E4}"/>
                </a:ext>
              </a:extLst>
            </p:cNvPr>
            <p:cNvSpPr txBox="1"/>
            <p:nvPr/>
          </p:nvSpPr>
          <p:spPr>
            <a:xfrm>
              <a:off x="856793" y="4381420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float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D06C9F4F-9F2C-6F30-0B39-6564A3834F91}"/>
                </a:ext>
              </a:extLst>
            </p:cNvPr>
            <p:cNvSpPr/>
            <p:nvPr/>
          </p:nvSpPr>
          <p:spPr>
            <a:xfrm>
              <a:off x="755650" y="4813094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3392E0B-BFBE-AD62-DEDE-EC06F25EA6E7}"/>
                </a:ext>
              </a:extLst>
            </p:cNvPr>
            <p:cNvSpPr txBox="1"/>
            <p:nvPr/>
          </p:nvSpPr>
          <p:spPr>
            <a:xfrm>
              <a:off x="856793" y="4872183"/>
              <a:ext cx="351662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boil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3B71DC81-40AE-3E4E-DD4A-A64A96040A6F}"/>
                </a:ext>
              </a:extLst>
            </p:cNvPr>
            <p:cNvSpPr/>
            <p:nvPr/>
          </p:nvSpPr>
          <p:spPr>
            <a:xfrm>
              <a:off x="755650" y="5303856"/>
              <a:ext cx="371891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61AC89C1-5531-96CC-4EFD-3CB637AE4E52}"/>
                </a:ext>
              </a:extLst>
            </p:cNvPr>
            <p:cNvSpPr txBox="1"/>
            <p:nvPr/>
          </p:nvSpPr>
          <p:spPr>
            <a:xfrm>
              <a:off x="856793" y="5362946"/>
              <a:ext cx="351662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sail</a:t>
              </a:r>
              <a:endParaRPr lang="vi-VN" b="1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="" xmlns:a16="http://schemas.microsoft.com/office/drawing/2014/main" id="{17111868-18D0-D92E-B158-27123687F9D0}"/>
              </a:ext>
            </a:extLst>
          </p:cNvPr>
          <p:cNvGrpSpPr/>
          <p:nvPr/>
        </p:nvGrpSpPr>
        <p:grpSpPr>
          <a:xfrm>
            <a:off x="5493845" y="1987784"/>
            <a:ext cx="2759544" cy="492043"/>
            <a:chOff x="5493845" y="1987784"/>
            <a:chExt cx="2759544" cy="492043"/>
          </a:xfrm>
        </p:grpSpPr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F979901-E95F-E086-E572-A7E37E980B26}"/>
                </a:ext>
              </a:extLst>
            </p:cNvPr>
            <p:cNvSpPr/>
            <p:nvPr/>
          </p:nvSpPr>
          <p:spPr>
            <a:xfrm>
              <a:off x="5493845" y="1987784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="" xmlns:a16="http://schemas.microsoft.com/office/drawing/2014/main" id="{CE2FB220-AD16-ED84-9CEC-9B2031A75018}"/>
                </a:ext>
              </a:extLst>
            </p:cNvPr>
            <p:cNvSpPr txBox="1"/>
            <p:nvPr/>
          </p:nvSpPr>
          <p:spPr>
            <a:xfrm>
              <a:off x="5568896" y="2046874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break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="" xmlns:a16="http://schemas.microsoft.com/office/drawing/2014/main" id="{B613E082-FF05-A637-81EF-0E585D9E4C92}"/>
              </a:ext>
            </a:extLst>
          </p:cNvPr>
          <p:cNvGrpSpPr/>
          <p:nvPr/>
        </p:nvGrpSpPr>
        <p:grpSpPr>
          <a:xfrm>
            <a:off x="5493845" y="2478551"/>
            <a:ext cx="2759544" cy="492043"/>
            <a:chOff x="5493845" y="2478551"/>
            <a:chExt cx="2759544" cy="492043"/>
          </a:xfrm>
        </p:grpSpPr>
        <p:sp>
          <p:nvSpPr>
            <p:cNvPr id="25" name="Rectangle 24">
              <a:extLst>
                <a:ext uri="{FF2B5EF4-FFF2-40B4-BE49-F238E27FC236}">
                  <a16:creationId xmlns="" xmlns:a16="http://schemas.microsoft.com/office/drawing/2014/main" id="{CC4E98CD-6429-D131-2D63-0F5E7E3E537A}"/>
                </a:ext>
              </a:extLst>
            </p:cNvPr>
            <p:cNvSpPr/>
            <p:nvPr/>
          </p:nvSpPr>
          <p:spPr>
            <a:xfrm>
              <a:off x="5493845" y="2478551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="" xmlns:a16="http://schemas.microsoft.com/office/drawing/2014/main" id="{3CDB7D0F-2C9A-82B0-5A3D-4EFC2229B3D7}"/>
                </a:ext>
              </a:extLst>
            </p:cNvPr>
            <p:cNvSpPr txBox="1"/>
            <p:nvPr/>
          </p:nvSpPr>
          <p:spPr>
            <a:xfrm>
              <a:off x="5568896" y="2537641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leap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242D535-AF4E-863D-ED2E-D2EA1455E335}"/>
              </a:ext>
            </a:extLst>
          </p:cNvPr>
          <p:cNvGrpSpPr/>
          <p:nvPr/>
        </p:nvGrpSpPr>
        <p:grpSpPr>
          <a:xfrm>
            <a:off x="5493845" y="2969318"/>
            <a:ext cx="2759544" cy="492043"/>
            <a:chOff x="5493845" y="2969318"/>
            <a:chExt cx="2759544" cy="492043"/>
          </a:xfrm>
        </p:grpSpPr>
        <p:sp>
          <p:nvSpPr>
            <p:cNvPr id="27" name="Rectangle 26">
              <a:extLst>
                <a:ext uri="{FF2B5EF4-FFF2-40B4-BE49-F238E27FC236}">
                  <a16:creationId xmlns="" xmlns:a16="http://schemas.microsoft.com/office/drawing/2014/main" id="{7145C5FD-9810-F84E-8E23-32479E9868D4}"/>
                </a:ext>
              </a:extLst>
            </p:cNvPr>
            <p:cNvSpPr/>
            <p:nvPr/>
          </p:nvSpPr>
          <p:spPr>
            <a:xfrm>
              <a:off x="5493845" y="2969318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="" xmlns:a16="http://schemas.microsoft.com/office/drawing/2014/main" id="{25B6F85E-B5B5-5AC0-483B-A7DF7EDB6944}"/>
                </a:ext>
              </a:extLst>
            </p:cNvPr>
            <p:cNvSpPr txBox="1"/>
            <p:nvPr/>
          </p:nvSpPr>
          <p:spPr>
            <a:xfrm>
              <a:off x="5568896" y="3028408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look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="" xmlns:a16="http://schemas.microsoft.com/office/drawing/2014/main" id="{CEDAFDD8-6CEA-BFCD-EB86-044081D53BC7}"/>
              </a:ext>
            </a:extLst>
          </p:cNvPr>
          <p:cNvGrpSpPr/>
          <p:nvPr/>
        </p:nvGrpSpPr>
        <p:grpSpPr>
          <a:xfrm>
            <a:off x="5493845" y="3460085"/>
            <a:ext cx="2759544" cy="492043"/>
            <a:chOff x="5493845" y="3460085"/>
            <a:chExt cx="2759544" cy="492043"/>
          </a:xfrm>
        </p:grpSpPr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2B88B616-2FFD-A94C-55AD-3DA1B4D45EB2}"/>
                </a:ext>
              </a:extLst>
            </p:cNvPr>
            <p:cNvSpPr/>
            <p:nvPr/>
          </p:nvSpPr>
          <p:spPr>
            <a:xfrm>
              <a:off x="5493845" y="3460085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="" xmlns:a16="http://schemas.microsoft.com/office/drawing/2014/main" id="{7760ECF0-0309-1443-D97C-52000010C954}"/>
                </a:ext>
              </a:extLst>
            </p:cNvPr>
            <p:cNvSpPr txBox="1"/>
            <p:nvPr/>
          </p:nvSpPr>
          <p:spPr>
            <a:xfrm>
              <a:off x="5568896" y="3519175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sleep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="" xmlns:a16="http://schemas.microsoft.com/office/drawing/2014/main" id="{6B5BE2B0-2951-BDFE-668B-5228FF2E9795}"/>
              </a:ext>
            </a:extLst>
          </p:cNvPr>
          <p:cNvGrpSpPr/>
          <p:nvPr/>
        </p:nvGrpSpPr>
        <p:grpSpPr>
          <a:xfrm>
            <a:off x="5493845" y="3950852"/>
            <a:ext cx="2759544" cy="492043"/>
            <a:chOff x="5493845" y="3950852"/>
            <a:chExt cx="2759544" cy="492043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486D9F2-1ADD-9868-8B9B-9ED09FF74666}"/>
                </a:ext>
              </a:extLst>
            </p:cNvPr>
            <p:cNvSpPr/>
            <p:nvPr/>
          </p:nvSpPr>
          <p:spPr>
            <a:xfrm>
              <a:off x="5493845" y="3950852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C7ED5A3D-063A-7740-4256-8CDCCE205860}"/>
                </a:ext>
              </a:extLst>
            </p:cNvPr>
            <p:cNvSpPr txBox="1"/>
            <p:nvPr/>
          </p:nvSpPr>
          <p:spPr>
            <a:xfrm>
              <a:off x="5568896" y="4009942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cheat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F5AD04E4-D606-15A6-7A6F-FE8037136CD5}"/>
              </a:ext>
            </a:extLst>
          </p:cNvPr>
          <p:cNvGrpSpPr/>
          <p:nvPr/>
        </p:nvGrpSpPr>
        <p:grpSpPr>
          <a:xfrm>
            <a:off x="5493845" y="4441619"/>
            <a:ext cx="2759544" cy="492043"/>
            <a:chOff x="5493845" y="4441619"/>
            <a:chExt cx="2759544" cy="492043"/>
          </a:xfrm>
        </p:grpSpPr>
        <p:sp>
          <p:nvSpPr>
            <p:cNvPr id="33" name="Rectangle 32">
              <a:extLst>
                <a:ext uri="{FF2B5EF4-FFF2-40B4-BE49-F238E27FC236}">
                  <a16:creationId xmlns="" xmlns:a16="http://schemas.microsoft.com/office/drawing/2014/main" id="{01850FC7-BD6C-1509-0EEF-110BD5856989}"/>
                </a:ext>
              </a:extLst>
            </p:cNvPr>
            <p:cNvSpPr/>
            <p:nvPr/>
          </p:nvSpPr>
          <p:spPr>
            <a:xfrm>
              <a:off x="5493845" y="4441619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="" xmlns:a16="http://schemas.microsoft.com/office/drawing/2014/main" id="{C045BBE5-5A38-4B93-56B1-A7D59F200FBC}"/>
                </a:ext>
              </a:extLst>
            </p:cNvPr>
            <p:cNvSpPr txBox="1"/>
            <p:nvPr/>
          </p:nvSpPr>
          <p:spPr>
            <a:xfrm>
              <a:off x="5568896" y="4500709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float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="" xmlns:a16="http://schemas.microsoft.com/office/drawing/2014/main" id="{C145B731-E075-B9AF-AC6C-A671AD103135}"/>
              </a:ext>
            </a:extLst>
          </p:cNvPr>
          <p:cNvGrpSpPr/>
          <p:nvPr/>
        </p:nvGrpSpPr>
        <p:grpSpPr>
          <a:xfrm>
            <a:off x="5493845" y="4932383"/>
            <a:ext cx="2759544" cy="492043"/>
            <a:chOff x="5493845" y="4932383"/>
            <a:chExt cx="2759544" cy="492043"/>
          </a:xfrm>
        </p:grpSpPr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D96D46A5-7008-F738-4017-A137F90D9F9D}"/>
                </a:ext>
              </a:extLst>
            </p:cNvPr>
            <p:cNvSpPr/>
            <p:nvPr/>
          </p:nvSpPr>
          <p:spPr>
            <a:xfrm>
              <a:off x="5493845" y="4932383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="" xmlns:a16="http://schemas.microsoft.com/office/drawing/2014/main" id="{413504C3-5302-3004-4276-3E12331EC6CF}"/>
                </a:ext>
              </a:extLst>
            </p:cNvPr>
            <p:cNvSpPr txBox="1"/>
            <p:nvPr/>
          </p:nvSpPr>
          <p:spPr>
            <a:xfrm>
              <a:off x="5568896" y="4991472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boil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="" xmlns:a16="http://schemas.microsoft.com/office/drawing/2014/main" id="{B80358DE-0EEE-9663-4D0B-279D0942A836}"/>
              </a:ext>
            </a:extLst>
          </p:cNvPr>
          <p:cNvGrpSpPr/>
          <p:nvPr/>
        </p:nvGrpSpPr>
        <p:grpSpPr>
          <a:xfrm>
            <a:off x="5493845" y="5423145"/>
            <a:ext cx="2759544" cy="492043"/>
            <a:chOff x="5493845" y="5423145"/>
            <a:chExt cx="2759544" cy="492043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F546E147-65E2-4DCB-254C-148973535C83}"/>
                </a:ext>
              </a:extLst>
            </p:cNvPr>
            <p:cNvSpPr/>
            <p:nvPr/>
          </p:nvSpPr>
          <p:spPr>
            <a:xfrm>
              <a:off x="5493845" y="5423145"/>
              <a:ext cx="2759544" cy="49204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FE44BF65-3B3D-BE6F-1089-F33FD9E18055}"/>
                </a:ext>
              </a:extLst>
            </p:cNvPr>
            <p:cNvSpPr txBox="1"/>
            <p:nvPr/>
          </p:nvSpPr>
          <p:spPr>
            <a:xfrm>
              <a:off x="5568896" y="5482235"/>
              <a:ext cx="2609443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latin typeface="Mali" panose="00000500000000000000" pitchFamily="2" charset="-34"/>
                  <a:cs typeface="Mali" panose="00000500000000000000" pitchFamily="2" charset="-34"/>
                </a:rPr>
                <a:t>sail</a:t>
              </a:r>
              <a:r>
                <a:rPr lang="en-GB" b="1" dirty="0">
                  <a:solidFill>
                    <a:srgbClr val="E94E13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vi-VN" b="1" dirty="0">
                <a:solidFill>
                  <a:srgbClr val="E94E13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="" xmlns:a16="http://schemas.microsoft.com/office/drawing/2014/main" id="{4AAE6129-6EAC-CA9E-8B30-60385FBF62C9}"/>
              </a:ext>
            </a:extLst>
          </p:cNvPr>
          <p:cNvGrpSpPr/>
          <p:nvPr/>
        </p:nvGrpSpPr>
        <p:grpSpPr>
          <a:xfrm>
            <a:off x="4075195" y="3228211"/>
            <a:ext cx="993611" cy="1446550"/>
            <a:chOff x="4075195" y="3054159"/>
            <a:chExt cx="993611" cy="1446550"/>
          </a:xfrm>
        </p:grpSpPr>
        <p:sp>
          <p:nvSpPr>
            <p:cNvPr id="42" name="Oval 41">
              <a:extLst>
                <a:ext uri="{FF2B5EF4-FFF2-40B4-BE49-F238E27FC236}">
                  <a16:creationId xmlns="" xmlns:a16="http://schemas.microsoft.com/office/drawing/2014/main" id="{CE6C79EF-CD6A-2AD3-9C63-6B605B4ED3FB}"/>
                </a:ext>
              </a:extLst>
            </p:cNvPr>
            <p:cNvSpPr/>
            <p:nvPr/>
          </p:nvSpPr>
          <p:spPr>
            <a:xfrm>
              <a:off x="4075195" y="3324171"/>
              <a:ext cx="993611" cy="993611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3" name="TextBox 42">
              <a:extLst>
                <a:ext uri="{FF2B5EF4-FFF2-40B4-BE49-F238E27FC236}">
                  <a16:creationId xmlns="" xmlns:a16="http://schemas.microsoft.com/office/drawing/2014/main" id="{4E7998D6-1BBB-9906-DE8C-CE874BE4F700}"/>
                </a:ext>
              </a:extLst>
            </p:cNvPr>
            <p:cNvSpPr txBox="1"/>
            <p:nvPr/>
          </p:nvSpPr>
          <p:spPr>
            <a:xfrm>
              <a:off x="4180330" y="3054159"/>
              <a:ext cx="783340" cy="14465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sz="8800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=</a:t>
              </a:r>
              <a:endParaRPr lang="en-GB" sz="4000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1145079" y="5909376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000" i="1">
                <a:solidFill>
                  <a:srgbClr val="00B05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 </a:t>
            </a:r>
            <a:r>
              <a:rPr lang="en-US" sz="1000">
                <a:solidFill>
                  <a:srgbClr val="00B05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00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 rất nhiều tài liệu tiếng anh file word hay, chất lượng, mời bạn đăng ký tài khoản ( chỉ 100k/ năm) để chủ động tự tải tài liệu khi cần!</a:t>
            </a:r>
            <a:endParaRPr lang="en-US" sz="110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3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C1E34E0-4762-0CCA-5E2A-6FECB6403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 sz="2400" dirty="0"/>
              <a:t>Dựa vào quy tắc vừa học, em hãy phân loại các</a:t>
            </a:r>
            <a:r>
              <a:rPr lang="en-GB" sz="2400" dirty="0"/>
              <a:t/>
            </a:r>
            <a:br>
              <a:rPr lang="en-GB" sz="2400" dirty="0"/>
            </a:br>
            <a:r>
              <a:rPr lang="vi-VN" sz="2400" dirty="0"/>
              <a:t>từ vựng bên dưới vào cột tương ứng nhé:</a:t>
            </a:r>
            <a:endParaRPr lang="en-GB" sz="2400" dirty="0"/>
          </a:p>
        </p:txBody>
      </p:sp>
      <p:grpSp>
        <p:nvGrpSpPr>
          <p:cNvPr id="114" name="Group 113">
            <a:extLst>
              <a:ext uri="{FF2B5EF4-FFF2-40B4-BE49-F238E27FC236}">
                <a16:creationId xmlns="" xmlns:a16="http://schemas.microsoft.com/office/drawing/2014/main" id="{62CF69DD-C371-A6F5-E975-A8A18EDAFD22}"/>
              </a:ext>
            </a:extLst>
          </p:cNvPr>
          <p:cNvGrpSpPr/>
          <p:nvPr/>
        </p:nvGrpSpPr>
        <p:grpSpPr>
          <a:xfrm>
            <a:off x="703083" y="3386230"/>
            <a:ext cx="2414002" cy="2762175"/>
            <a:chOff x="703083" y="3386230"/>
            <a:chExt cx="2414002" cy="2762175"/>
          </a:xfrm>
        </p:grpSpPr>
        <p:sp>
          <p:nvSpPr>
            <p:cNvPr id="47" name="Rectangle 46">
              <a:extLst>
                <a:ext uri="{FF2B5EF4-FFF2-40B4-BE49-F238E27FC236}">
                  <a16:creationId xmlns="" xmlns:a16="http://schemas.microsoft.com/office/drawing/2014/main" id="{C7E6F35C-7C04-BBC3-2359-2F66B26D2B9B}"/>
                </a:ext>
              </a:extLst>
            </p:cNvPr>
            <p:cNvSpPr/>
            <p:nvPr/>
          </p:nvSpPr>
          <p:spPr>
            <a:xfrm>
              <a:off x="703084" y="4063154"/>
              <a:ext cx="2414001" cy="2085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="" xmlns:a16="http://schemas.microsoft.com/office/drawing/2014/main" id="{EDBC5094-6C65-3C29-925C-2BA4AFEAF2CE}"/>
                </a:ext>
              </a:extLst>
            </p:cNvPr>
            <p:cNvSpPr/>
            <p:nvPr/>
          </p:nvSpPr>
          <p:spPr>
            <a:xfrm>
              <a:off x="703083" y="3386230"/>
              <a:ext cx="2414001" cy="676924"/>
            </a:xfrm>
            <a:prstGeom prst="rect">
              <a:avLst/>
            </a:prstGeom>
            <a:solidFill>
              <a:srgbClr val="F9B000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9" name="TextBox 58">
              <a:extLst>
                <a:ext uri="{FF2B5EF4-FFF2-40B4-BE49-F238E27FC236}">
                  <a16:creationId xmlns="" xmlns:a16="http://schemas.microsoft.com/office/drawing/2014/main" id="{99D2F04C-0B49-86BC-E4F1-0EE745D69304}"/>
                </a:ext>
              </a:extLst>
            </p:cNvPr>
            <p:cNvSpPr txBox="1"/>
            <p:nvPr/>
          </p:nvSpPr>
          <p:spPr>
            <a:xfrm>
              <a:off x="789876" y="3396677"/>
              <a:ext cx="2240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Chỉ </a:t>
              </a:r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thêm</a:t>
              </a:r>
              <a:r>
                <a:rPr lang="en-GB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 –</a:t>
              </a:r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ing</a:t>
              </a:r>
              <a:endParaRPr lang="en-GB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  <a:p>
              <a:pPr algn="ctr"/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vào</a:t>
              </a:r>
              <a:r>
                <a:rPr lang="en-GB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sau</a:t>
              </a:r>
              <a:endParaRPr lang="en-GB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="" xmlns:a16="http://schemas.microsoft.com/office/drawing/2014/main" id="{EE77CF71-CB78-57FF-A183-288F2123DAA1}"/>
              </a:ext>
            </a:extLst>
          </p:cNvPr>
          <p:cNvGrpSpPr/>
          <p:nvPr/>
        </p:nvGrpSpPr>
        <p:grpSpPr>
          <a:xfrm>
            <a:off x="3365000" y="3386230"/>
            <a:ext cx="2414002" cy="2762175"/>
            <a:chOff x="3365000" y="3386230"/>
            <a:chExt cx="2414002" cy="2762175"/>
          </a:xfrm>
        </p:grpSpPr>
        <p:sp>
          <p:nvSpPr>
            <p:cNvPr id="64" name="Rectangle 63">
              <a:extLst>
                <a:ext uri="{FF2B5EF4-FFF2-40B4-BE49-F238E27FC236}">
                  <a16:creationId xmlns="" xmlns:a16="http://schemas.microsoft.com/office/drawing/2014/main" id="{CCCD10BA-BE4E-197B-2A66-156FB1EA6648}"/>
                </a:ext>
              </a:extLst>
            </p:cNvPr>
            <p:cNvSpPr/>
            <p:nvPr/>
          </p:nvSpPr>
          <p:spPr>
            <a:xfrm>
              <a:off x="3365001" y="4063154"/>
              <a:ext cx="2414001" cy="2085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="" xmlns:a16="http://schemas.microsoft.com/office/drawing/2014/main" id="{6ED3F989-6D0A-F6EF-44E8-82A0466B3D63}"/>
                </a:ext>
              </a:extLst>
            </p:cNvPr>
            <p:cNvSpPr/>
            <p:nvPr/>
          </p:nvSpPr>
          <p:spPr>
            <a:xfrm>
              <a:off x="3365000" y="3386230"/>
              <a:ext cx="2414001" cy="676924"/>
            </a:xfrm>
            <a:prstGeom prst="rect">
              <a:avLst/>
            </a:prstGeom>
            <a:solidFill>
              <a:srgbClr val="85BD33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6" name="TextBox 65">
              <a:extLst>
                <a:ext uri="{FF2B5EF4-FFF2-40B4-BE49-F238E27FC236}">
                  <a16:creationId xmlns="" xmlns:a16="http://schemas.microsoft.com/office/drawing/2014/main" id="{7209475D-D022-0AFD-7AED-5841B533B584}"/>
                </a:ext>
              </a:extLst>
            </p:cNvPr>
            <p:cNvSpPr txBox="1"/>
            <p:nvPr/>
          </p:nvSpPr>
          <p:spPr>
            <a:xfrm>
              <a:off x="3451792" y="3402699"/>
              <a:ext cx="2240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Nhân </a:t>
              </a:r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đôi</a:t>
              </a:r>
              <a:r>
                <a:rPr lang="en-GB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phụ</a:t>
              </a:r>
              <a:endParaRPr lang="en-GB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  <a:p>
              <a:pPr algn="ctr"/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âm</a:t>
              </a:r>
              <a:r>
                <a:rPr lang="en-GB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b="1" dirty="0" err="1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cuối</a:t>
              </a:r>
              <a:endParaRPr lang="en-GB" b="1" dirty="0">
                <a:solidFill>
                  <a:schemeClr val="bg1"/>
                </a:solidFill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="" xmlns:a16="http://schemas.microsoft.com/office/drawing/2014/main" id="{F5E68259-DAEE-BC31-C702-02642278E5CE}"/>
              </a:ext>
            </a:extLst>
          </p:cNvPr>
          <p:cNvGrpSpPr/>
          <p:nvPr/>
        </p:nvGrpSpPr>
        <p:grpSpPr>
          <a:xfrm>
            <a:off x="6026916" y="3386230"/>
            <a:ext cx="2414002" cy="2762175"/>
            <a:chOff x="6026916" y="3386230"/>
            <a:chExt cx="2414002" cy="2762175"/>
          </a:xfrm>
        </p:grpSpPr>
        <p:sp>
          <p:nvSpPr>
            <p:cNvPr id="68" name="Rectangle 67">
              <a:extLst>
                <a:ext uri="{FF2B5EF4-FFF2-40B4-BE49-F238E27FC236}">
                  <a16:creationId xmlns="" xmlns:a16="http://schemas.microsoft.com/office/drawing/2014/main" id="{BC8EC241-C6DA-79F8-829A-7D8566929EE4}"/>
                </a:ext>
              </a:extLst>
            </p:cNvPr>
            <p:cNvSpPr/>
            <p:nvPr/>
          </p:nvSpPr>
          <p:spPr>
            <a:xfrm>
              <a:off x="6026917" y="4063154"/>
              <a:ext cx="2414001" cy="2085251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="" xmlns:a16="http://schemas.microsoft.com/office/drawing/2014/main" id="{69CE9247-6476-34A1-1CCA-6571EF0C0640}"/>
                </a:ext>
              </a:extLst>
            </p:cNvPr>
            <p:cNvSpPr/>
            <p:nvPr/>
          </p:nvSpPr>
          <p:spPr>
            <a:xfrm>
              <a:off x="6026916" y="3386230"/>
              <a:ext cx="2414001" cy="676924"/>
            </a:xfrm>
            <a:prstGeom prst="rect">
              <a:avLst/>
            </a:prstGeom>
            <a:solidFill>
              <a:srgbClr val="009386"/>
            </a:solidFill>
            <a:ln w="38100">
              <a:solidFill>
                <a:srgbClr val="0093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0" name="TextBox 69">
              <a:extLst>
                <a:ext uri="{FF2B5EF4-FFF2-40B4-BE49-F238E27FC236}">
                  <a16:creationId xmlns="" xmlns:a16="http://schemas.microsoft.com/office/drawing/2014/main" id="{F7E6AD99-389C-A290-79AC-137F98EABD5D}"/>
                </a:ext>
              </a:extLst>
            </p:cNvPr>
            <p:cNvSpPr txBox="1"/>
            <p:nvPr/>
          </p:nvSpPr>
          <p:spPr>
            <a:xfrm>
              <a:off x="6113708" y="3402699"/>
              <a:ext cx="22404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Bỏ “e” và</a:t>
              </a:r>
            </a:p>
            <a:p>
              <a:pPr algn="ctr"/>
              <a:r>
                <a:rPr lang="pt-BR" b="1" dirty="0">
                  <a:solidFill>
                    <a:schemeClr val="bg1"/>
                  </a:solidFill>
                  <a:latin typeface="Mali" panose="00000500000000000000" pitchFamily="2" charset="-34"/>
                  <a:cs typeface="Mali" panose="00000500000000000000" pitchFamily="2" charset="-34"/>
                </a:rPr>
                <a:t>thêm “ing”</a:t>
              </a:r>
            </a:p>
          </p:txBody>
        </p:sp>
      </p:grpSp>
      <p:sp>
        <p:nvSpPr>
          <p:cNvPr id="86" name="Google Shape;202;p12">
            <a:extLst>
              <a:ext uri="{FF2B5EF4-FFF2-40B4-BE49-F238E27FC236}">
                <a16:creationId xmlns="" xmlns:a16="http://schemas.microsoft.com/office/drawing/2014/main" id="{0A54D881-3DBB-A12A-B63E-A1DA1416FC0C}"/>
              </a:ext>
            </a:extLst>
          </p:cNvPr>
          <p:cNvSpPr/>
          <p:nvPr/>
        </p:nvSpPr>
        <p:spPr>
          <a:xfrm>
            <a:off x="885825" y="1884658"/>
            <a:ext cx="10525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name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87" name="Google Shape;203;p12">
            <a:extLst>
              <a:ext uri="{FF2B5EF4-FFF2-40B4-BE49-F238E27FC236}">
                <a16:creationId xmlns="" xmlns:a16="http://schemas.microsoft.com/office/drawing/2014/main" id="{2F2FE0C7-A036-571C-614E-A0DCC0261AB5}"/>
              </a:ext>
            </a:extLst>
          </p:cNvPr>
          <p:cNvSpPr/>
          <p:nvPr/>
        </p:nvSpPr>
        <p:spPr>
          <a:xfrm>
            <a:off x="3117084" y="1829039"/>
            <a:ext cx="94573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drink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88" name="Google Shape;204;p12">
            <a:extLst>
              <a:ext uri="{FF2B5EF4-FFF2-40B4-BE49-F238E27FC236}">
                <a16:creationId xmlns="" xmlns:a16="http://schemas.microsoft.com/office/drawing/2014/main" id="{61C88709-05B9-ADE8-DE71-B2986D682F3D}"/>
              </a:ext>
            </a:extLst>
          </p:cNvPr>
          <p:cNvSpPr/>
          <p:nvPr/>
        </p:nvSpPr>
        <p:spPr>
          <a:xfrm>
            <a:off x="4655470" y="1791331"/>
            <a:ext cx="101691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snow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89" name="Google Shape;205;p12">
            <a:extLst>
              <a:ext uri="{FF2B5EF4-FFF2-40B4-BE49-F238E27FC236}">
                <a16:creationId xmlns="" xmlns:a16="http://schemas.microsoft.com/office/drawing/2014/main" id="{C84D2240-E30E-C2C9-8CDE-68F199CF5D3C}"/>
              </a:ext>
            </a:extLst>
          </p:cNvPr>
          <p:cNvSpPr/>
          <p:nvPr/>
        </p:nvSpPr>
        <p:spPr>
          <a:xfrm>
            <a:off x="6922213" y="1734466"/>
            <a:ext cx="60543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hit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0" name="Google Shape;206;p12">
            <a:extLst>
              <a:ext uri="{FF2B5EF4-FFF2-40B4-BE49-F238E27FC236}">
                <a16:creationId xmlns="" xmlns:a16="http://schemas.microsoft.com/office/drawing/2014/main" id="{F1115A88-4B76-0DF1-2049-C7AF033BB1E9}"/>
              </a:ext>
            </a:extLst>
          </p:cNvPr>
          <p:cNvSpPr/>
          <p:nvPr/>
        </p:nvSpPr>
        <p:spPr>
          <a:xfrm>
            <a:off x="2164798" y="2069324"/>
            <a:ext cx="718083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fan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1" name="Google Shape;207;p12">
            <a:extLst>
              <a:ext uri="{FF2B5EF4-FFF2-40B4-BE49-F238E27FC236}">
                <a16:creationId xmlns="" xmlns:a16="http://schemas.microsoft.com/office/drawing/2014/main" id="{F647258E-2696-B51F-55A0-CA511AD361A4}"/>
              </a:ext>
            </a:extLst>
          </p:cNvPr>
          <p:cNvSpPr/>
          <p:nvPr/>
        </p:nvSpPr>
        <p:spPr>
          <a:xfrm>
            <a:off x="3682689" y="2479035"/>
            <a:ext cx="82563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skip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2" name="Google Shape;208;p12">
            <a:extLst>
              <a:ext uri="{FF2B5EF4-FFF2-40B4-BE49-F238E27FC236}">
                <a16:creationId xmlns="" xmlns:a16="http://schemas.microsoft.com/office/drawing/2014/main" id="{DF68E5E0-8D15-E61A-BC84-A9123DE99EBE}"/>
              </a:ext>
            </a:extLst>
          </p:cNvPr>
          <p:cNvSpPr/>
          <p:nvPr/>
        </p:nvSpPr>
        <p:spPr>
          <a:xfrm>
            <a:off x="5902208" y="2217994"/>
            <a:ext cx="95463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paint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3" name="Google Shape;209;p12">
            <a:extLst>
              <a:ext uri="{FF2B5EF4-FFF2-40B4-BE49-F238E27FC236}">
                <a16:creationId xmlns="" xmlns:a16="http://schemas.microsoft.com/office/drawing/2014/main" id="{3CCD5C59-BCCB-A8D7-867D-9D87ACE8A857}"/>
              </a:ext>
            </a:extLst>
          </p:cNvPr>
          <p:cNvSpPr/>
          <p:nvPr/>
        </p:nvSpPr>
        <p:spPr>
          <a:xfrm>
            <a:off x="7527646" y="2223971"/>
            <a:ext cx="95597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drive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4" name="Google Shape;210;p12">
            <a:extLst>
              <a:ext uri="{FF2B5EF4-FFF2-40B4-BE49-F238E27FC236}">
                <a16:creationId xmlns="" xmlns:a16="http://schemas.microsoft.com/office/drawing/2014/main" id="{E7E5439A-9C34-2DFA-DCA6-F6774F4F0A91}"/>
              </a:ext>
            </a:extLst>
          </p:cNvPr>
          <p:cNvSpPr/>
          <p:nvPr/>
        </p:nvSpPr>
        <p:spPr>
          <a:xfrm>
            <a:off x="703083" y="2714186"/>
            <a:ext cx="881083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melt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5" name="Google Shape;211;p12">
            <a:extLst>
              <a:ext uri="{FF2B5EF4-FFF2-40B4-BE49-F238E27FC236}">
                <a16:creationId xmlns="" xmlns:a16="http://schemas.microsoft.com/office/drawing/2014/main" id="{C20D0774-D675-9724-27A4-B2BFFC8DB17F}"/>
              </a:ext>
            </a:extLst>
          </p:cNvPr>
          <p:cNvSpPr/>
          <p:nvPr/>
        </p:nvSpPr>
        <p:spPr>
          <a:xfrm>
            <a:off x="2312224" y="2699546"/>
            <a:ext cx="1000029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wash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6" name="Google Shape;212;p12">
            <a:extLst>
              <a:ext uri="{FF2B5EF4-FFF2-40B4-BE49-F238E27FC236}">
                <a16:creationId xmlns="" xmlns:a16="http://schemas.microsoft.com/office/drawing/2014/main" id="{4F360068-38FB-7752-84E6-7BC9357756D5}"/>
              </a:ext>
            </a:extLst>
          </p:cNvPr>
          <p:cNvSpPr/>
          <p:nvPr/>
        </p:nvSpPr>
        <p:spPr>
          <a:xfrm>
            <a:off x="4885665" y="2660695"/>
            <a:ext cx="826015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dive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7" name="Google Shape;213;p12">
            <a:extLst>
              <a:ext uri="{FF2B5EF4-FFF2-40B4-BE49-F238E27FC236}">
                <a16:creationId xmlns="" xmlns:a16="http://schemas.microsoft.com/office/drawing/2014/main" id="{C6CF286D-DD7B-136E-8E02-439943D3FD09}"/>
              </a:ext>
            </a:extLst>
          </p:cNvPr>
          <p:cNvSpPr/>
          <p:nvPr/>
        </p:nvSpPr>
        <p:spPr>
          <a:xfrm>
            <a:off x="6922213" y="2700101"/>
            <a:ext cx="71442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run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8" name="Google Shape;214;p12">
            <a:extLst>
              <a:ext uri="{FF2B5EF4-FFF2-40B4-BE49-F238E27FC236}">
                <a16:creationId xmlns="" xmlns:a16="http://schemas.microsoft.com/office/drawing/2014/main" id="{1586F2E5-83DF-1E3A-0A5E-683D2ACFE105}"/>
              </a:ext>
            </a:extLst>
          </p:cNvPr>
          <p:cNvSpPr/>
          <p:nvPr/>
        </p:nvSpPr>
        <p:spPr>
          <a:xfrm>
            <a:off x="6565395" y="4159554"/>
            <a:ext cx="1337044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naming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99" name="Google Shape;215;p12">
            <a:extLst>
              <a:ext uri="{FF2B5EF4-FFF2-40B4-BE49-F238E27FC236}">
                <a16:creationId xmlns="" xmlns:a16="http://schemas.microsoft.com/office/drawing/2014/main" id="{8941D429-F10F-F3A8-CEB3-342E80C1B627}"/>
              </a:ext>
            </a:extLst>
          </p:cNvPr>
          <p:cNvSpPr/>
          <p:nvPr/>
        </p:nvSpPr>
        <p:spPr>
          <a:xfrm>
            <a:off x="1224802" y="4159038"/>
            <a:ext cx="137056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drinking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0" name="Google Shape;216;p12">
            <a:extLst>
              <a:ext uri="{FF2B5EF4-FFF2-40B4-BE49-F238E27FC236}">
                <a16:creationId xmlns="" xmlns:a16="http://schemas.microsoft.com/office/drawing/2014/main" id="{9269C3AE-7F98-E8B2-8CC3-15CF5519E0AD}"/>
              </a:ext>
            </a:extLst>
          </p:cNvPr>
          <p:cNvSpPr/>
          <p:nvPr/>
        </p:nvSpPr>
        <p:spPr>
          <a:xfrm>
            <a:off x="1192002" y="4913716"/>
            <a:ext cx="1436165" cy="369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snowing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1" name="Google Shape;217;p12">
            <a:extLst>
              <a:ext uri="{FF2B5EF4-FFF2-40B4-BE49-F238E27FC236}">
                <a16:creationId xmlns="" xmlns:a16="http://schemas.microsoft.com/office/drawing/2014/main" id="{6A2A0D67-0471-F8DF-DA85-23C611474220}"/>
              </a:ext>
            </a:extLst>
          </p:cNvPr>
          <p:cNvSpPr/>
          <p:nvPr/>
        </p:nvSpPr>
        <p:spPr>
          <a:xfrm>
            <a:off x="4005715" y="4912561"/>
            <a:ext cx="11325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hitting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2" name="Google Shape;218;p12">
            <a:extLst>
              <a:ext uri="{FF2B5EF4-FFF2-40B4-BE49-F238E27FC236}">
                <a16:creationId xmlns="" xmlns:a16="http://schemas.microsoft.com/office/drawing/2014/main" id="{E24AFE71-CA29-8124-DA7D-5E31E8F22DE9}"/>
              </a:ext>
            </a:extLst>
          </p:cNvPr>
          <p:cNvSpPr/>
          <p:nvPr/>
        </p:nvSpPr>
        <p:spPr>
          <a:xfrm>
            <a:off x="3895770" y="4158761"/>
            <a:ext cx="1352462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fanning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3" name="Google Shape;219;p12">
            <a:extLst>
              <a:ext uri="{FF2B5EF4-FFF2-40B4-BE49-F238E27FC236}">
                <a16:creationId xmlns="" xmlns:a16="http://schemas.microsoft.com/office/drawing/2014/main" id="{D451042E-96A4-2C84-F6E9-F493D48E3ED4}"/>
              </a:ext>
            </a:extLst>
          </p:cNvPr>
          <p:cNvSpPr/>
          <p:nvPr/>
        </p:nvSpPr>
        <p:spPr>
          <a:xfrm>
            <a:off x="3856121" y="4536482"/>
            <a:ext cx="1431760" cy="369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skipping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4" name="Google Shape;220;p12">
            <a:extLst>
              <a:ext uri="{FF2B5EF4-FFF2-40B4-BE49-F238E27FC236}">
                <a16:creationId xmlns="" xmlns:a16="http://schemas.microsoft.com/office/drawing/2014/main" id="{BC297742-E831-2734-25E1-0EA4E09BB905}"/>
              </a:ext>
            </a:extLst>
          </p:cNvPr>
          <p:cNvSpPr/>
          <p:nvPr/>
        </p:nvSpPr>
        <p:spPr>
          <a:xfrm>
            <a:off x="1220354" y="5292330"/>
            <a:ext cx="137946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painting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5" name="Google Shape;221;p12">
            <a:extLst>
              <a:ext uri="{FF2B5EF4-FFF2-40B4-BE49-F238E27FC236}">
                <a16:creationId xmlns="" xmlns:a16="http://schemas.microsoft.com/office/drawing/2014/main" id="{5B2EC774-B092-114F-A265-EA7358550ED9}"/>
              </a:ext>
            </a:extLst>
          </p:cNvPr>
          <p:cNvSpPr/>
          <p:nvPr/>
        </p:nvSpPr>
        <p:spPr>
          <a:xfrm>
            <a:off x="6638717" y="4535541"/>
            <a:ext cx="119040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driving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6" name="Google Shape;222;p12">
            <a:extLst>
              <a:ext uri="{FF2B5EF4-FFF2-40B4-BE49-F238E27FC236}">
                <a16:creationId xmlns="" xmlns:a16="http://schemas.microsoft.com/office/drawing/2014/main" id="{7258C813-995A-1647-6EFB-E3688D7102B7}"/>
              </a:ext>
            </a:extLst>
          </p:cNvPr>
          <p:cNvSpPr/>
          <p:nvPr/>
        </p:nvSpPr>
        <p:spPr>
          <a:xfrm>
            <a:off x="1244867" y="4537275"/>
            <a:ext cx="1330435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melting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7" name="Google Shape;223;p12">
            <a:extLst>
              <a:ext uri="{FF2B5EF4-FFF2-40B4-BE49-F238E27FC236}">
                <a16:creationId xmlns="" xmlns:a16="http://schemas.microsoft.com/office/drawing/2014/main" id="{56DB27F6-4522-A87D-AD8F-8322743F95A7}"/>
              </a:ext>
            </a:extLst>
          </p:cNvPr>
          <p:cNvSpPr/>
          <p:nvPr/>
        </p:nvSpPr>
        <p:spPr>
          <a:xfrm>
            <a:off x="1186494" y="5669732"/>
            <a:ext cx="1447180" cy="3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washing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8" name="Google Shape;224;p12">
            <a:extLst>
              <a:ext uri="{FF2B5EF4-FFF2-40B4-BE49-F238E27FC236}">
                <a16:creationId xmlns="" xmlns:a16="http://schemas.microsoft.com/office/drawing/2014/main" id="{C8A63951-3BA2-757B-E37C-86234D862159}"/>
              </a:ext>
            </a:extLst>
          </p:cNvPr>
          <p:cNvSpPr/>
          <p:nvPr/>
        </p:nvSpPr>
        <p:spPr>
          <a:xfrm>
            <a:off x="6692098" y="4912561"/>
            <a:ext cx="108363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diving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sp>
        <p:nvSpPr>
          <p:cNvPr id="109" name="Google Shape;225;p12">
            <a:extLst>
              <a:ext uri="{FF2B5EF4-FFF2-40B4-BE49-F238E27FC236}">
                <a16:creationId xmlns="" xmlns:a16="http://schemas.microsoft.com/office/drawing/2014/main" id="{A9452BD6-89BA-4651-A0A6-4A24F8C98BB6}"/>
              </a:ext>
            </a:extLst>
          </p:cNvPr>
          <p:cNvSpPr/>
          <p:nvPr/>
        </p:nvSpPr>
        <p:spPr>
          <a:xfrm>
            <a:off x="3914523" y="5292330"/>
            <a:ext cx="131495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1C1C"/>
              </a:buClr>
              <a:buSzPts val="1800"/>
              <a:buFont typeface="Arial"/>
              <a:buNone/>
            </a:pPr>
            <a:r>
              <a:rPr lang="en-GB" sz="1800" b="1" i="0" u="none" strike="noStrike" cap="none" dirty="0">
                <a:solidFill>
                  <a:srgbClr val="1C1C1C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running</a:t>
            </a:r>
            <a:endParaRPr b="1" dirty="0">
              <a:latin typeface="Mali" panose="00000500000000000000" pitchFamily="2" charset="-34"/>
              <a:cs typeface="Mali" panose="00000500000000000000" pitchFamily="2" charset="-34"/>
            </a:endParaRPr>
          </a:p>
        </p:txBody>
      </p:sp>
      <p:grpSp>
        <p:nvGrpSpPr>
          <p:cNvPr id="125" name="Group 124">
            <a:extLst>
              <a:ext uri="{FF2B5EF4-FFF2-40B4-BE49-F238E27FC236}">
                <a16:creationId xmlns="" xmlns:a16="http://schemas.microsoft.com/office/drawing/2014/main" id="{A78B3959-FF85-B912-7F9F-F0ECAF44D131}"/>
              </a:ext>
            </a:extLst>
          </p:cNvPr>
          <p:cNvGrpSpPr/>
          <p:nvPr/>
        </p:nvGrpSpPr>
        <p:grpSpPr>
          <a:xfrm>
            <a:off x="906496" y="1515945"/>
            <a:ext cx="7331008" cy="6949208"/>
            <a:chOff x="847944" y="1599653"/>
            <a:chExt cx="7331008" cy="6949208"/>
          </a:xfrm>
        </p:grpSpPr>
        <p:sp>
          <p:nvSpPr>
            <p:cNvPr id="124" name="Freeform: Shape 123">
              <a:extLst>
                <a:ext uri="{FF2B5EF4-FFF2-40B4-BE49-F238E27FC236}">
                  <a16:creationId xmlns="" xmlns:a16="http://schemas.microsoft.com/office/drawing/2014/main" id="{773EE168-F86A-D0A8-64FE-9251A29125D4}"/>
                </a:ext>
              </a:extLst>
            </p:cNvPr>
            <p:cNvSpPr/>
            <p:nvPr/>
          </p:nvSpPr>
          <p:spPr>
            <a:xfrm rot="14658826">
              <a:off x="4063759" y="749073"/>
              <a:ext cx="3264613" cy="4965773"/>
            </a:xfrm>
            <a:custGeom>
              <a:avLst/>
              <a:gdLst>
                <a:gd name="connsiteX0" fmla="*/ 3264613 w 3264613"/>
                <a:gd name="connsiteY0" fmla="*/ 901918 h 4965773"/>
                <a:gd name="connsiteX1" fmla="*/ 1310013 w 3264613"/>
                <a:gd name="connsiteY1" fmla="*/ 4965773 h 4965773"/>
                <a:gd name="connsiteX2" fmla="*/ 0 w 3264613"/>
                <a:gd name="connsiteY2" fmla="*/ 4335694 h 4965773"/>
                <a:gd name="connsiteX3" fmla="*/ 1954600 w 3264613"/>
                <a:gd name="connsiteY3" fmla="*/ 271839 h 4965773"/>
                <a:gd name="connsiteX4" fmla="*/ 2344337 w 3264613"/>
                <a:gd name="connsiteY4" fmla="*/ 459291 h 4965773"/>
                <a:gd name="connsiteX5" fmla="*/ 2490449 w 3264613"/>
                <a:gd name="connsiteY5" fmla="*/ 0 h 4965773"/>
                <a:gd name="connsiteX6" fmla="*/ 2689351 w 3264613"/>
                <a:gd name="connsiteY6" fmla="*/ 625233 h 4965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264613" h="4965773">
                  <a:moveTo>
                    <a:pt x="3264613" y="901918"/>
                  </a:moveTo>
                  <a:lnTo>
                    <a:pt x="1310013" y="4965773"/>
                  </a:lnTo>
                  <a:lnTo>
                    <a:pt x="0" y="4335694"/>
                  </a:lnTo>
                  <a:lnTo>
                    <a:pt x="1954600" y="271839"/>
                  </a:lnTo>
                  <a:lnTo>
                    <a:pt x="2344337" y="459291"/>
                  </a:lnTo>
                  <a:lnTo>
                    <a:pt x="2490449" y="0"/>
                  </a:lnTo>
                  <a:lnTo>
                    <a:pt x="2689351" y="625233"/>
                  </a:lnTo>
                  <a:close/>
                </a:path>
              </a:pathLst>
            </a:cu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pic>
          <p:nvPicPr>
            <p:cNvPr id="117" name="Picture 116">
              <a:extLst>
                <a:ext uri="{FF2B5EF4-FFF2-40B4-BE49-F238E27FC236}">
                  <a16:creationId xmlns="" xmlns:a16="http://schemas.microsoft.com/office/drawing/2014/main" id="{33D3154D-870F-4D95-23C9-9CFBF817AE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847944" y="2049927"/>
              <a:ext cx="3283937" cy="6498934"/>
            </a:xfrm>
            <a:prstGeom prst="rect">
              <a:avLst/>
            </a:prstGeom>
          </p:spPr>
        </p:pic>
        <p:sp>
          <p:nvSpPr>
            <p:cNvPr id="120" name="TextBox 119">
              <a:extLst>
                <a:ext uri="{FF2B5EF4-FFF2-40B4-BE49-F238E27FC236}">
                  <a16:creationId xmlns="" xmlns:a16="http://schemas.microsoft.com/office/drawing/2014/main" id="{64E51A72-9834-563D-A626-E130327D4A00}"/>
                </a:ext>
              </a:extLst>
            </p:cNvPr>
            <p:cNvSpPr txBox="1"/>
            <p:nvPr/>
          </p:nvSpPr>
          <p:spPr>
            <a:xfrm>
              <a:off x="3790644" y="2646171"/>
              <a:ext cx="4055819" cy="105375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sz="32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Hãy bấm vào từ vựng để kiểm tra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9292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>
                      <p:stCondLst>
                        <p:cond delay="0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</p:childTnLst>
        </p:cTn>
      </p:par>
    </p:tnLst>
    <p:bldLst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04" grpId="0"/>
      <p:bldP spid="105" grpId="0"/>
      <p:bldP spid="106" grpId="0"/>
      <p:bldP spid="107" grpId="0"/>
      <p:bldP spid="108" grpId="0"/>
      <p:bldP spid="10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5762" y="1302443"/>
            <a:ext cx="7033260" cy="429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800" i="1" dirty="0">
                <a:solidFill>
                  <a:srgbClr val="FF000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Giaoandethitienganh.info</a:t>
            </a:r>
            <a:r>
              <a:rPr lang="en-US" sz="2800" i="1" dirty="0">
                <a:solidFill>
                  <a:srgbClr val="00B05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B050"/>
                </a:solidFill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file word hay,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chất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mời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đăng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ký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khoản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(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100k/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năm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tải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tài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effectLst/>
                <a:latin typeface="UTM Swiss Condensed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3305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5B0FF-9F82-32EB-69BF-62A14E7C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Thì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tại</a:t>
            </a:r>
            <a:r>
              <a:rPr lang="en-GB" sz="3200" dirty="0"/>
              <a:t> </a:t>
            </a:r>
            <a:r>
              <a:rPr lang="en-GB" sz="3200" dirty="0" err="1"/>
              <a:t>tiếp</a:t>
            </a:r>
            <a:r>
              <a:rPr lang="en-GB" sz="3200" dirty="0"/>
              <a:t> </a:t>
            </a:r>
            <a:r>
              <a:rPr lang="en-GB" sz="3200" dirty="0" err="1"/>
              <a:t>diễn</a:t>
            </a:r>
            <a:r>
              <a:rPr lang="en-GB" sz="3200" dirty="0"/>
              <a:t> –</a:t>
            </a:r>
            <a:br>
              <a:rPr lang="en-GB" sz="3200" dirty="0"/>
            </a:br>
            <a:r>
              <a:rPr lang="en-GB" sz="3200" dirty="0"/>
              <a:t>Present Continuous</a:t>
            </a:r>
          </a:p>
        </p:txBody>
      </p:sp>
      <p:sp>
        <p:nvSpPr>
          <p:cNvPr id="3" name="INTRO">
            <a:extLst>
              <a:ext uri="{FF2B5EF4-FFF2-40B4-BE49-F238E27FC236}">
                <a16:creationId xmlns="" xmlns:a16="http://schemas.microsoft.com/office/drawing/2014/main" id="{E970511C-9FD7-5EE0-62D3-2A5E881DFCF6}"/>
              </a:ext>
            </a:extLst>
          </p:cNvPr>
          <p:cNvSpPr txBox="1"/>
          <p:nvPr/>
        </p:nvSpPr>
        <p:spPr>
          <a:xfrm>
            <a:off x="755651" y="1767765"/>
            <a:ext cx="76326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Thì hiện tại tiếp diễn dùng để diễn tả những sự việc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xảy ra ngay lúc chúng ta nói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hay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xung quanh thời điểm chúng ta nói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, và hành động đó vẫn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chưa chấm dứt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(còn tiếp tục diễn </a:t>
            </a:r>
            <a:r>
              <a:rPr lang="vi-VN" sz="1400" dirty="0" smtClean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ra)</a:t>
            </a:r>
            <a:r>
              <a:rPr lang="en-US" sz="1400" dirty="0" smtClean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.</a:t>
            </a:r>
            <a:endParaRPr lang="vi-VN" sz="1400" dirty="0">
              <a:solidFill>
                <a:schemeClr val="dk1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BD74E-FE41-2A44-C45E-CC20BE6C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92389" y="3229240"/>
            <a:ext cx="3513174" cy="363919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102D70A-4E2F-056D-FF1F-77C88F904272}"/>
              </a:ext>
            </a:extLst>
          </p:cNvPr>
          <p:cNvGrpSpPr/>
          <p:nvPr/>
        </p:nvGrpSpPr>
        <p:grpSpPr>
          <a:xfrm>
            <a:off x="2098221" y="3477344"/>
            <a:ext cx="6251695" cy="778874"/>
            <a:chOff x="2098221" y="3504806"/>
            <a:chExt cx="6251695" cy="778874"/>
          </a:xfrm>
        </p:grpSpPr>
        <p:sp>
          <p:nvSpPr>
            <p:cNvPr id="6" name="Rectangle: Single Corner Snipped 5">
              <a:extLst>
                <a:ext uri="{FF2B5EF4-FFF2-40B4-BE49-F238E27FC236}">
                  <a16:creationId xmlns="" xmlns:a16="http://schemas.microsoft.com/office/drawing/2014/main" id="{1A53C9D8-FC95-D1CF-C651-C012E6D1545A}"/>
                </a:ext>
              </a:extLst>
            </p:cNvPr>
            <p:cNvSpPr/>
            <p:nvPr/>
          </p:nvSpPr>
          <p:spPr>
            <a:xfrm>
              <a:off x="2098221" y="3504806"/>
              <a:ext cx="6251695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B677A2C-A7BC-6636-C38A-F3116843838E}"/>
                </a:ext>
              </a:extLst>
            </p:cNvPr>
            <p:cNvSpPr txBox="1"/>
            <p:nvPr/>
          </p:nvSpPr>
          <p:spPr>
            <a:xfrm>
              <a:off x="2231260" y="3634512"/>
              <a:ext cx="59111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The children are playing football now.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Bọn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trẻ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đang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chơi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bóng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đá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bây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giờ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0E8E1B5-9653-0C9D-50D5-A6720B4D5DDF}"/>
              </a:ext>
            </a:extLst>
          </p:cNvPr>
          <p:cNvGrpSpPr/>
          <p:nvPr/>
        </p:nvGrpSpPr>
        <p:grpSpPr>
          <a:xfrm>
            <a:off x="1755321" y="2487263"/>
            <a:ext cx="6594595" cy="778874"/>
            <a:chOff x="2231260" y="2510331"/>
            <a:chExt cx="6118656" cy="778874"/>
          </a:xfrm>
          <a:solidFill>
            <a:srgbClr val="F08215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F81E669-3806-7DAF-3E87-A1A262B2B2B9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solidFill>
              <a:srgbClr val="F9B000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172F71B-DF8D-7FE4-5F2A-A52ED14D477D}"/>
                </a:ext>
              </a:extLst>
            </p:cNvPr>
            <p:cNvSpPr txBox="1"/>
            <p:nvPr/>
          </p:nvSpPr>
          <p:spPr>
            <a:xfrm>
              <a:off x="2672850" y="2594020"/>
              <a:ext cx="54695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Diễn tả một hành động đang diễn ra và kéo dài tại một thời điểm ở hiện tại.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821711-D4B7-6154-CF03-0F818326D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6179" y="4506953"/>
            <a:ext cx="3035777" cy="15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070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5B0FF-9F82-32EB-69BF-62A14E7C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Thì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tại</a:t>
            </a:r>
            <a:r>
              <a:rPr lang="en-GB" sz="3200" dirty="0"/>
              <a:t> </a:t>
            </a:r>
            <a:r>
              <a:rPr lang="en-GB" sz="3200" dirty="0" err="1"/>
              <a:t>tiếp</a:t>
            </a:r>
            <a:r>
              <a:rPr lang="en-GB" sz="3200" dirty="0"/>
              <a:t> </a:t>
            </a:r>
            <a:r>
              <a:rPr lang="en-GB" sz="3200" dirty="0" err="1"/>
              <a:t>diễn</a:t>
            </a:r>
            <a:r>
              <a:rPr lang="en-GB" sz="3200" dirty="0"/>
              <a:t> –</a:t>
            </a:r>
            <a:br>
              <a:rPr lang="en-GB" sz="3200" dirty="0"/>
            </a:br>
            <a:r>
              <a:rPr lang="en-GB" sz="3200" dirty="0"/>
              <a:t>Present Continuous</a:t>
            </a:r>
          </a:p>
        </p:txBody>
      </p:sp>
      <p:sp>
        <p:nvSpPr>
          <p:cNvPr id="3" name="INTRO">
            <a:extLst>
              <a:ext uri="{FF2B5EF4-FFF2-40B4-BE49-F238E27FC236}">
                <a16:creationId xmlns="" xmlns:a16="http://schemas.microsoft.com/office/drawing/2014/main" id="{E970511C-9FD7-5EE0-62D3-2A5E881DFCF6}"/>
              </a:ext>
            </a:extLst>
          </p:cNvPr>
          <p:cNvSpPr txBox="1"/>
          <p:nvPr/>
        </p:nvSpPr>
        <p:spPr>
          <a:xfrm>
            <a:off x="755651" y="1767765"/>
            <a:ext cx="76326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Thì hiện tại tiếp diễn dùng để diễn tả những sự việc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xảy ra ngay lúc chúng ta nói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hay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xung quanh thời điểm chúng ta nói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, và hành động đó vẫn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chưa chấm dứt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(còn tiếp tục diễn ra).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BD74E-FE41-2A44-C45E-CC20BE6C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43258" y="3209386"/>
            <a:ext cx="2951772" cy="377237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102D70A-4E2F-056D-FF1F-77C88F904272}"/>
              </a:ext>
            </a:extLst>
          </p:cNvPr>
          <p:cNvGrpSpPr/>
          <p:nvPr/>
        </p:nvGrpSpPr>
        <p:grpSpPr>
          <a:xfrm>
            <a:off x="2098221" y="3477344"/>
            <a:ext cx="6251695" cy="778874"/>
            <a:chOff x="2098221" y="3504806"/>
            <a:chExt cx="6251695" cy="778874"/>
          </a:xfrm>
        </p:grpSpPr>
        <p:sp>
          <p:nvSpPr>
            <p:cNvPr id="6" name="Rectangle: Single Corner Snipped 5">
              <a:extLst>
                <a:ext uri="{FF2B5EF4-FFF2-40B4-BE49-F238E27FC236}">
                  <a16:creationId xmlns="" xmlns:a16="http://schemas.microsoft.com/office/drawing/2014/main" id="{1A53C9D8-FC95-D1CF-C651-C012E6D1545A}"/>
                </a:ext>
              </a:extLst>
            </p:cNvPr>
            <p:cNvSpPr/>
            <p:nvPr/>
          </p:nvSpPr>
          <p:spPr>
            <a:xfrm>
              <a:off x="2098221" y="3504806"/>
              <a:ext cx="6251695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B677A2C-A7BC-6636-C38A-F3116843838E}"/>
                </a:ext>
              </a:extLst>
            </p:cNvPr>
            <p:cNvSpPr txBox="1"/>
            <p:nvPr/>
          </p:nvSpPr>
          <p:spPr>
            <a:xfrm>
              <a:off x="2231260" y="3634512"/>
              <a:ext cx="5911113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Look! The child is crying. </a:t>
              </a:r>
            </a:p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Nhìn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!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Đứa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trẻ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đang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b="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khóc</a:t>
              </a:r>
              <a:r>
                <a:rPr lang="en-GB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0E8E1B5-9653-0C9D-50D5-A6720B4D5DDF}"/>
              </a:ext>
            </a:extLst>
          </p:cNvPr>
          <p:cNvGrpSpPr/>
          <p:nvPr/>
        </p:nvGrpSpPr>
        <p:grpSpPr>
          <a:xfrm>
            <a:off x="1755321" y="2487263"/>
            <a:ext cx="6594595" cy="778874"/>
            <a:chOff x="2231260" y="2510331"/>
            <a:chExt cx="6118656" cy="778874"/>
          </a:xfrm>
          <a:solidFill>
            <a:srgbClr val="F08215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F81E669-3806-7DAF-3E87-A1A262B2B2B9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solidFill>
              <a:srgbClr val="F9B000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172F71B-DF8D-7FE4-5F2A-A52ED14D477D}"/>
                </a:ext>
              </a:extLst>
            </p:cNvPr>
            <p:cNvSpPr txBox="1"/>
            <p:nvPr/>
          </p:nvSpPr>
          <p:spPr>
            <a:xfrm>
              <a:off x="2672850" y="2724650"/>
              <a:ext cx="5469523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Thường tiếp theo sau mệnh lệnh, câu đề nghị.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821711-D4B7-6154-CF03-0F818326D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5213" y="4475589"/>
            <a:ext cx="1517711" cy="172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11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5B0FF-9F82-32EB-69BF-62A14E7C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Thì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tại</a:t>
            </a:r>
            <a:r>
              <a:rPr lang="en-GB" sz="3200" dirty="0"/>
              <a:t> </a:t>
            </a:r>
            <a:r>
              <a:rPr lang="en-GB" sz="3200" dirty="0" err="1"/>
              <a:t>tiếp</a:t>
            </a:r>
            <a:r>
              <a:rPr lang="en-GB" sz="3200" dirty="0"/>
              <a:t> </a:t>
            </a:r>
            <a:r>
              <a:rPr lang="en-GB" sz="3200" dirty="0" err="1"/>
              <a:t>diễn</a:t>
            </a:r>
            <a:r>
              <a:rPr lang="en-GB" sz="3200" dirty="0"/>
              <a:t> –</a:t>
            </a:r>
            <a:br>
              <a:rPr lang="en-GB" sz="3200" dirty="0"/>
            </a:br>
            <a:r>
              <a:rPr lang="en-GB" sz="3200" dirty="0"/>
              <a:t>Present Continuous</a:t>
            </a:r>
          </a:p>
        </p:txBody>
      </p:sp>
      <p:sp>
        <p:nvSpPr>
          <p:cNvPr id="3" name="INTRO">
            <a:extLst>
              <a:ext uri="{FF2B5EF4-FFF2-40B4-BE49-F238E27FC236}">
                <a16:creationId xmlns="" xmlns:a16="http://schemas.microsoft.com/office/drawing/2014/main" id="{E970511C-9FD7-5EE0-62D3-2A5E881DFCF6}"/>
              </a:ext>
            </a:extLst>
          </p:cNvPr>
          <p:cNvSpPr txBox="1"/>
          <p:nvPr/>
        </p:nvSpPr>
        <p:spPr>
          <a:xfrm>
            <a:off x="755651" y="1767765"/>
            <a:ext cx="76326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Thì hiện tại tiếp diễn dùng để diễn tả những sự việc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xảy ra ngay lúc chúng ta nói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hay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xung quanh thời điểm chúng ta nói</a:t>
            </a:r>
            <a:r>
              <a:rPr lang="vi-VN" sz="1400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,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 và hành động đó vẫn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chưa chấm dứt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(còn tiếp tục diễn ra).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BD74E-FE41-2A44-C45E-CC20BE6C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185083" y="3250950"/>
            <a:ext cx="2951772" cy="373352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102D70A-4E2F-056D-FF1F-77C88F904272}"/>
              </a:ext>
            </a:extLst>
          </p:cNvPr>
          <p:cNvGrpSpPr/>
          <p:nvPr/>
        </p:nvGrpSpPr>
        <p:grpSpPr>
          <a:xfrm>
            <a:off x="2098221" y="3477344"/>
            <a:ext cx="6251695" cy="778874"/>
            <a:chOff x="2098221" y="3504806"/>
            <a:chExt cx="6251695" cy="778874"/>
          </a:xfrm>
        </p:grpSpPr>
        <p:sp>
          <p:nvSpPr>
            <p:cNvPr id="6" name="Rectangle: Single Corner Snipped 5">
              <a:extLst>
                <a:ext uri="{FF2B5EF4-FFF2-40B4-BE49-F238E27FC236}">
                  <a16:creationId xmlns="" xmlns:a16="http://schemas.microsoft.com/office/drawing/2014/main" id="{1A53C9D8-FC95-D1CF-C651-C012E6D1545A}"/>
                </a:ext>
              </a:extLst>
            </p:cNvPr>
            <p:cNvSpPr/>
            <p:nvPr/>
          </p:nvSpPr>
          <p:spPr>
            <a:xfrm>
              <a:off x="2098221" y="3504806"/>
              <a:ext cx="6251695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B677A2C-A7BC-6636-C38A-F3116843838E}"/>
                </a:ext>
              </a:extLst>
            </p:cNvPr>
            <p:cNvSpPr txBox="1"/>
            <p:nvPr/>
          </p:nvSpPr>
          <p:spPr>
            <a:xfrm>
              <a:off x="2214932" y="3634512"/>
              <a:ext cx="60146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He is always borrowing our books and then she doesn’t remember. </a:t>
              </a:r>
            </a:p>
            <a:p>
              <a:pPr>
                <a:buClr>
                  <a:srgbClr val="000000"/>
                </a:buClr>
                <a:buSzPts val="1800"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(Anh ấy luôn mượn sách của chúng tôi và sau đó cô ấy không nhớ.)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0E8E1B5-9653-0C9D-50D5-A6720B4D5DDF}"/>
              </a:ext>
            </a:extLst>
          </p:cNvPr>
          <p:cNvGrpSpPr/>
          <p:nvPr/>
        </p:nvGrpSpPr>
        <p:grpSpPr>
          <a:xfrm>
            <a:off x="1755321" y="2487263"/>
            <a:ext cx="6594595" cy="778874"/>
            <a:chOff x="2231260" y="2510331"/>
            <a:chExt cx="6118656" cy="778874"/>
          </a:xfrm>
          <a:solidFill>
            <a:srgbClr val="F08215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F81E669-3806-7DAF-3E87-A1A262B2B2B9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solidFill>
              <a:srgbClr val="F9B000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172F71B-DF8D-7FE4-5F2A-A52ED14D477D}"/>
                </a:ext>
              </a:extLst>
            </p:cNvPr>
            <p:cNvSpPr txBox="1"/>
            <p:nvPr/>
          </p:nvSpPr>
          <p:spPr>
            <a:xfrm>
              <a:off x="2672850" y="2594021"/>
              <a:ext cx="54695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Diễn tả sự phàn nàn về một thói quen xấu, xảy ra lặp đi lặp lại, dùng phó từ ALWAYS :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821711-D4B7-6154-CF03-0F818326D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58549" y="4451097"/>
            <a:ext cx="1531038" cy="17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71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65B0FF-9F82-32EB-69BF-62A14E7C8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sz="3200" dirty="0"/>
              <a:t>Thì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tại</a:t>
            </a:r>
            <a:r>
              <a:rPr lang="en-GB" sz="3200" dirty="0"/>
              <a:t> </a:t>
            </a:r>
            <a:r>
              <a:rPr lang="en-GB" sz="3200" dirty="0" err="1"/>
              <a:t>tiếp</a:t>
            </a:r>
            <a:r>
              <a:rPr lang="en-GB" sz="3200" dirty="0"/>
              <a:t> </a:t>
            </a:r>
            <a:r>
              <a:rPr lang="en-GB" sz="3200" dirty="0" err="1"/>
              <a:t>diễn</a:t>
            </a:r>
            <a:r>
              <a:rPr lang="en-GB" sz="3200" dirty="0"/>
              <a:t> –</a:t>
            </a:r>
            <a:br>
              <a:rPr lang="en-GB" sz="3200" dirty="0"/>
            </a:br>
            <a:r>
              <a:rPr lang="en-GB" sz="3200" dirty="0"/>
              <a:t>Present Continuous</a:t>
            </a:r>
          </a:p>
        </p:txBody>
      </p:sp>
      <p:sp>
        <p:nvSpPr>
          <p:cNvPr id="3" name="INTRO">
            <a:extLst>
              <a:ext uri="{FF2B5EF4-FFF2-40B4-BE49-F238E27FC236}">
                <a16:creationId xmlns="" xmlns:a16="http://schemas.microsoft.com/office/drawing/2014/main" id="{E970511C-9FD7-5EE0-62D3-2A5E881DFCF6}"/>
              </a:ext>
            </a:extLst>
          </p:cNvPr>
          <p:cNvSpPr txBox="1"/>
          <p:nvPr/>
        </p:nvSpPr>
        <p:spPr>
          <a:xfrm>
            <a:off x="755651" y="1767765"/>
            <a:ext cx="7632699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Thì hiện tại tiếp diễn dùng để diễn tả những sự việc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xảy ra ngay lúc chúng ta nói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hay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xung quanh thời điểm chúng ta nói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, và hành động đó vẫn </a:t>
            </a:r>
            <a:r>
              <a:rPr lang="vi-VN" sz="14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chưa chấm dứt </a:t>
            </a:r>
            <a:r>
              <a:rPr lang="vi-VN" sz="1400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(còn tiếp tục diễn ra).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B8BD74E-FE41-2A44-C45E-CC20BE6CEF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24493" y="3171988"/>
            <a:ext cx="2800349" cy="3812487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C102D70A-4E2F-056D-FF1F-77C88F904272}"/>
              </a:ext>
            </a:extLst>
          </p:cNvPr>
          <p:cNvGrpSpPr/>
          <p:nvPr/>
        </p:nvGrpSpPr>
        <p:grpSpPr>
          <a:xfrm>
            <a:off x="2098221" y="3477344"/>
            <a:ext cx="6251695" cy="778874"/>
            <a:chOff x="2098221" y="3504806"/>
            <a:chExt cx="6251695" cy="778874"/>
          </a:xfrm>
        </p:grpSpPr>
        <p:sp>
          <p:nvSpPr>
            <p:cNvPr id="6" name="Rectangle: Single Corner Snipped 5">
              <a:extLst>
                <a:ext uri="{FF2B5EF4-FFF2-40B4-BE49-F238E27FC236}">
                  <a16:creationId xmlns="" xmlns:a16="http://schemas.microsoft.com/office/drawing/2014/main" id="{1A53C9D8-FC95-D1CF-C651-C012E6D1545A}"/>
                </a:ext>
              </a:extLst>
            </p:cNvPr>
            <p:cNvSpPr/>
            <p:nvPr/>
          </p:nvSpPr>
          <p:spPr>
            <a:xfrm>
              <a:off x="2098221" y="3504806"/>
              <a:ext cx="6251695" cy="778874"/>
            </a:xfrm>
            <a:prstGeom prst="snip1Rect">
              <a:avLst>
                <a:gd name="adj" fmla="val 0"/>
              </a:avLst>
            </a:prstGeom>
            <a:solidFill>
              <a:schemeClr val="bg1"/>
            </a:solidFill>
            <a:ln w="5715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B677A2C-A7BC-6636-C38A-F3116843838E}"/>
                </a:ext>
              </a:extLst>
            </p:cNvPr>
            <p:cNvSpPr txBox="1"/>
            <p:nvPr/>
          </p:nvSpPr>
          <p:spPr>
            <a:xfrm>
              <a:off x="2214932" y="3634512"/>
              <a:ext cx="6014669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Clr>
                  <a:srgbClr val="000000"/>
                </a:buClr>
                <a:buSzPts val="1800"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Tomorrow, I am </a:t>
              </a:r>
              <a:r>
                <a:rPr lang="vi-VN" sz="1400" b="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taking </a:t>
              </a: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the train to </a:t>
              </a:r>
              <a:r>
                <a:rPr lang="en-US" sz="1400" b="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O</a:t>
              </a:r>
              <a:r>
                <a:rPr lang="vi-VN" sz="1400" b="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hio </a:t>
              </a: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to visit a </a:t>
              </a:r>
              <a:r>
                <a:rPr lang="vi-VN" sz="1400" b="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relative</a:t>
              </a:r>
              <a:r>
                <a:rPr lang="en-US" sz="1400" b="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r>
                <a:rPr lang="vi-VN" sz="1400" b="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endParaRPr lang="vi-VN" sz="1400" b="0" i="0" u="none" strike="noStrike" cap="none" dirty="0"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>
                <a:buClr>
                  <a:srgbClr val="000000"/>
                </a:buClr>
                <a:buSzPts val="1800"/>
              </a:pPr>
              <a:r>
                <a:rPr lang="vi-VN" sz="1400" b="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(Ngày mai, tôi sẽ đi tàu tới Ohio để thăm người thân)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B0E8E1B5-9653-0C9D-50D5-A6720B4D5DDF}"/>
              </a:ext>
            </a:extLst>
          </p:cNvPr>
          <p:cNvGrpSpPr/>
          <p:nvPr/>
        </p:nvGrpSpPr>
        <p:grpSpPr>
          <a:xfrm>
            <a:off x="1755321" y="2487263"/>
            <a:ext cx="6594595" cy="778874"/>
            <a:chOff x="2231260" y="2510331"/>
            <a:chExt cx="6118656" cy="778874"/>
          </a:xfrm>
          <a:solidFill>
            <a:srgbClr val="F08215"/>
          </a:solidFill>
        </p:grpSpPr>
        <p:sp>
          <p:nvSpPr>
            <p:cNvPr id="9" name="Freeform: Shape 8">
              <a:extLst>
                <a:ext uri="{FF2B5EF4-FFF2-40B4-BE49-F238E27FC236}">
                  <a16:creationId xmlns="" xmlns:a16="http://schemas.microsoft.com/office/drawing/2014/main" id="{BF81E669-3806-7DAF-3E87-A1A262B2B2B9}"/>
                </a:ext>
              </a:extLst>
            </p:cNvPr>
            <p:cNvSpPr/>
            <p:nvPr/>
          </p:nvSpPr>
          <p:spPr>
            <a:xfrm>
              <a:off x="2231260" y="2510331"/>
              <a:ext cx="6118656" cy="778874"/>
            </a:xfrm>
            <a:custGeom>
              <a:avLst/>
              <a:gdLst>
                <a:gd name="connsiteX0" fmla="*/ 311416 w 6118656"/>
                <a:gd name="connsiteY0" fmla="*/ 0 h 778874"/>
                <a:gd name="connsiteX1" fmla="*/ 6118656 w 6118656"/>
                <a:gd name="connsiteY1" fmla="*/ 0 h 778874"/>
                <a:gd name="connsiteX2" fmla="*/ 6118656 w 6118656"/>
                <a:gd name="connsiteY2" fmla="*/ 778874 h 778874"/>
                <a:gd name="connsiteX3" fmla="*/ 311416 w 6118656"/>
                <a:gd name="connsiteY3" fmla="*/ 778874 h 778874"/>
                <a:gd name="connsiteX4" fmla="*/ 311416 w 6118656"/>
                <a:gd name="connsiteY4" fmla="*/ 592456 h 778874"/>
                <a:gd name="connsiteX5" fmla="*/ 0 w 6118656"/>
                <a:gd name="connsiteY5" fmla="*/ 636926 h 778874"/>
                <a:gd name="connsiteX6" fmla="*/ 311416 w 6118656"/>
                <a:gd name="connsiteY6" fmla="*/ 306086 h 778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8656" h="778874">
                  <a:moveTo>
                    <a:pt x="311416" y="0"/>
                  </a:moveTo>
                  <a:lnTo>
                    <a:pt x="6118656" y="0"/>
                  </a:lnTo>
                  <a:lnTo>
                    <a:pt x="6118656" y="778874"/>
                  </a:lnTo>
                  <a:lnTo>
                    <a:pt x="311416" y="778874"/>
                  </a:lnTo>
                  <a:lnTo>
                    <a:pt x="311416" y="592456"/>
                  </a:lnTo>
                  <a:lnTo>
                    <a:pt x="0" y="636926"/>
                  </a:lnTo>
                  <a:lnTo>
                    <a:pt x="311416" y="306086"/>
                  </a:lnTo>
                  <a:close/>
                </a:path>
              </a:pathLst>
            </a:custGeom>
            <a:solidFill>
              <a:srgbClr val="F9B000"/>
            </a:solidFill>
            <a:ln w="5715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GB"/>
            </a:p>
          </p:txBody>
        </p:sp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0172F71B-DF8D-7FE4-5F2A-A52ED14D477D}"/>
                </a:ext>
              </a:extLst>
            </p:cNvPr>
            <p:cNvSpPr txBox="1"/>
            <p:nvPr/>
          </p:nvSpPr>
          <p:spPr>
            <a:xfrm>
              <a:off x="2672850" y="2594021"/>
              <a:ext cx="5469523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vi-VN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Diễn tả một hành động sắp xảy ra (ở trong tương lai gần)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81821711-D4B7-6154-CF03-0F818326D4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42170" y="4619760"/>
            <a:ext cx="2763797" cy="134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92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D8D8AC-5C27-1091-CDF7-C00FA91C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Công </a:t>
            </a:r>
            <a:r>
              <a:rPr lang="en-GB" sz="3200" dirty="0" err="1"/>
              <a:t>thức</a:t>
            </a:r>
            <a:r>
              <a:rPr lang="en-GB" sz="3200" dirty="0"/>
              <a:t> </a:t>
            </a:r>
            <a:r>
              <a:rPr lang="en-GB" sz="3200" dirty="0" err="1"/>
              <a:t>của</a:t>
            </a:r>
            <a:r>
              <a:rPr lang="en-GB" sz="3200" dirty="0"/>
              <a:t> </a:t>
            </a:r>
            <a:r>
              <a:rPr lang="en-GB" sz="3200" dirty="0" err="1"/>
              <a:t>thì</a:t>
            </a:r>
            <a:r>
              <a:rPr lang="en-GB" sz="3200" dirty="0"/>
              <a:t> </a:t>
            </a:r>
            <a:r>
              <a:rPr lang="en-GB" sz="3200" dirty="0" err="1"/>
              <a:t>hiện</a:t>
            </a:r>
            <a:r>
              <a:rPr lang="en-GB" sz="3200" dirty="0"/>
              <a:t> </a:t>
            </a:r>
            <a:r>
              <a:rPr lang="en-GB" sz="3200" dirty="0" err="1"/>
              <a:t>tại</a:t>
            </a:r>
            <a:r>
              <a:rPr lang="en-GB" sz="3200" dirty="0"/>
              <a:t> </a:t>
            </a:r>
            <a:r>
              <a:rPr lang="en-GB" sz="3200" dirty="0" err="1"/>
              <a:t>tiếp</a:t>
            </a:r>
            <a:r>
              <a:rPr lang="en-GB" sz="3200" dirty="0"/>
              <a:t> </a:t>
            </a:r>
            <a:r>
              <a:rPr lang="en-GB" sz="3200" dirty="0" err="1"/>
              <a:t>diễn</a:t>
            </a:r>
            <a:endParaRPr lang="en-GB" sz="32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C1D951FB-FC68-17E3-0536-DB8FC9FD8834}"/>
              </a:ext>
            </a:extLst>
          </p:cNvPr>
          <p:cNvGrpSpPr/>
          <p:nvPr/>
        </p:nvGrpSpPr>
        <p:grpSpPr>
          <a:xfrm>
            <a:off x="1483876" y="2000756"/>
            <a:ext cx="6823413" cy="1038662"/>
            <a:chOff x="1778227" y="1965128"/>
            <a:chExt cx="6212047" cy="1038662"/>
          </a:xfrm>
        </p:grpSpPr>
        <p:sp>
          <p:nvSpPr>
            <p:cNvPr id="4" name="Google Shape;89;p6">
              <a:extLst>
                <a:ext uri="{FF2B5EF4-FFF2-40B4-BE49-F238E27FC236}">
                  <a16:creationId xmlns="" xmlns:a16="http://schemas.microsoft.com/office/drawing/2014/main" id="{87D87DA0-2267-42D6-7A36-78DCE1083E82}"/>
                </a:ext>
              </a:extLst>
            </p:cNvPr>
            <p:cNvSpPr/>
            <p:nvPr/>
          </p:nvSpPr>
          <p:spPr>
            <a:xfrm>
              <a:off x="1778227" y="1965128"/>
              <a:ext cx="6212047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00938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" name="Google Shape;90;p6">
              <a:extLst>
                <a:ext uri="{FF2B5EF4-FFF2-40B4-BE49-F238E27FC236}">
                  <a16:creationId xmlns="" xmlns:a16="http://schemas.microsoft.com/office/drawing/2014/main" id="{ECDD05FF-087F-F05E-D2C7-0FFC10B97C14}"/>
                </a:ext>
              </a:extLst>
            </p:cNvPr>
            <p:cNvSpPr txBox="1"/>
            <p:nvPr/>
          </p:nvSpPr>
          <p:spPr>
            <a:xfrm>
              <a:off x="2388492" y="2001325"/>
              <a:ext cx="5525649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 + am/is/are + </a:t>
              </a:r>
              <a:r>
                <a:rPr lang="en-GB" sz="1400" b="0" i="0" u="none" strike="noStrike" cap="none" dirty="0" err="1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V_ing</a:t>
              </a:r>
              <a:r>
                <a:rPr lang="en-GB" sz="1400" b="0" i="0" u="none" strike="noStrike" cap="none" dirty="0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endParaRPr lang="en-GB" sz="1400" b="0" i="0" u="none" strike="noStrike" cap="none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She </a:t>
              </a:r>
              <a:r>
                <a:rPr lang="en-GB" sz="1400" b="1" i="0" u="none" strike="noStrike" cap="none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is watching 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TV now. (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Cô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ấy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đang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xem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vi)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59755F49-22ED-3C73-7C2F-798C82C84B1F}"/>
              </a:ext>
            </a:extLst>
          </p:cNvPr>
          <p:cNvGrpSpPr/>
          <p:nvPr/>
        </p:nvGrpSpPr>
        <p:grpSpPr>
          <a:xfrm>
            <a:off x="804364" y="1864432"/>
            <a:ext cx="1285719" cy="1285719"/>
            <a:chOff x="1098714" y="1828804"/>
            <a:chExt cx="1285719" cy="1285719"/>
          </a:xfrm>
          <a:solidFill>
            <a:srgbClr val="ED6C76"/>
          </a:solidFill>
        </p:grpSpPr>
        <p:sp>
          <p:nvSpPr>
            <p:cNvPr id="7" name="Oval 6">
              <a:extLst>
                <a:ext uri="{FF2B5EF4-FFF2-40B4-BE49-F238E27FC236}">
                  <a16:creationId xmlns="" xmlns:a16="http://schemas.microsoft.com/office/drawing/2014/main" id="{3228B4C1-657B-A99D-F5F9-F0CAB6F3E1B4}"/>
                </a:ext>
              </a:extLst>
            </p:cNvPr>
            <p:cNvSpPr/>
            <p:nvPr/>
          </p:nvSpPr>
          <p:spPr>
            <a:xfrm>
              <a:off x="1098714" y="1828804"/>
              <a:ext cx="1285719" cy="1285719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8" name="Google Shape;109;p6">
              <a:extLst>
                <a:ext uri="{FF2B5EF4-FFF2-40B4-BE49-F238E27FC236}">
                  <a16:creationId xmlns="" xmlns:a16="http://schemas.microsoft.com/office/drawing/2014/main" id="{3B458EBD-6B3D-10EA-8B19-4D1E90CC209F}"/>
                </a:ext>
              </a:extLst>
            </p:cNvPr>
            <p:cNvSpPr/>
            <p:nvPr/>
          </p:nvSpPr>
          <p:spPr>
            <a:xfrm>
              <a:off x="1162831" y="2207262"/>
              <a:ext cx="11574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Khẳng</a:t>
              </a: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định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C23955B6-72F3-5759-4ABF-DE9A486154C2}"/>
              </a:ext>
            </a:extLst>
          </p:cNvPr>
          <p:cNvGrpSpPr/>
          <p:nvPr/>
        </p:nvGrpSpPr>
        <p:grpSpPr>
          <a:xfrm>
            <a:off x="1482734" y="3477111"/>
            <a:ext cx="6826665" cy="1038662"/>
            <a:chOff x="1777085" y="3441483"/>
            <a:chExt cx="6215008" cy="1038662"/>
          </a:xfrm>
        </p:grpSpPr>
        <p:sp>
          <p:nvSpPr>
            <p:cNvPr id="10" name="Google Shape;89;p6">
              <a:extLst>
                <a:ext uri="{FF2B5EF4-FFF2-40B4-BE49-F238E27FC236}">
                  <a16:creationId xmlns="" xmlns:a16="http://schemas.microsoft.com/office/drawing/2014/main" id="{626E0FCF-7A3A-048C-75B0-FB9056AC094F}"/>
                </a:ext>
              </a:extLst>
            </p:cNvPr>
            <p:cNvSpPr/>
            <p:nvPr/>
          </p:nvSpPr>
          <p:spPr>
            <a:xfrm>
              <a:off x="1777085" y="3441483"/>
              <a:ext cx="6215008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85BD33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90;p6">
              <a:extLst>
                <a:ext uri="{FF2B5EF4-FFF2-40B4-BE49-F238E27FC236}">
                  <a16:creationId xmlns="" xmlns:a16="http://schemas.microsoft.com/office/drawing/2014/main" id="{BF94A43E-D6F0-EE34-4953-1791819EF83E}"/>
                </a:ext>
              </a:extLst>
            </p:cNvPr>
            <p:cNvSpPr txBox="1"/>
            <p:nvPr/>
          </p:nvSpPr>
          <p:spPr>
            <a:xfrm>
              <a:off x="2389429" y="3477680"/>
              <a:ext cx="5581592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 + am/is/are + not + </a:t>
              </a:r>
              <a:r>
                <a:rPr lang="en-GB" sz="1400" b="0" i="0" u="none" strike="noStrike" cap="none" dirty="0" err="1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V_ing</a:t>
              </a:r>
              <a:r>
                <a:rPr lang="en-GB" sz="1400" b="0" i="0" u="none" strike="noStrike" cap="none" dirty="0" smtClean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.</a:t>
              </a:r>
              <a:endParaRPr lang="en-GB" sz="1400" b="0" i="0" u="none" strike="noStrike" cap="none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She </a:t>
              </a:r>
              <a:r>
                <a:rPr lang="en-GB" sz="1400" b="1" i="0" u="none" strike="noStrike" cap="none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is not doing </a:t>
              </a:r>
              <a:r>
                <a:rPr lang="en-GB" sz="1400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her</a:t>
              </a:r>
              <a:r>
                <a:rPr lang="en-GB" sz="1400" i="0" u="none" strike="noStrike" cap="none" dirty="0" smtClean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homework now. (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Cô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ấy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không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đang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làm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bài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tập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)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6EC00C00-B6CD-63AE-E60D-C42F2265CF3F}"/>
              </a:ext>
            </a:extLst>
          </p:cNvPr>
          <p:cNvGrpSpPr/>
          <p:nvPr/>
        </p:nvGrpSpPr>
        <p:grpSpPr>
          <a:xfrm>
            <a:off x="805506" y="3353582"/>
            <a:ext cx="1285719" cy="1285719"/>
            <a:chOff x="1099856" y="3317954"/>
            <a:chExt cx="1285719" cy="1285719"/>
          </a:xfrm>
          <a:solidFill>
            <a:srgbClr val="ED6C76"/>
          </a:solidFill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DB1CDD64-A5D0-4AC5-BBA3-5BE369DC083C}"/>
                </a:ext>
              </a:extLst>
            </p:cNvPr>
            <p:cNvSpPr/>
            <p:nvPr/>
          </p:nvSpPr>
          <p:spPr>
            <a:xfrm>
              <a:off x="1099856" y="3317954"/>
              <a:ext cx="1285719" cy="1285719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4" name="Google Shape;109;p6">
              <a:extLst>
                <a:ext uri="{FF2B5EF4-FFF2-40B4-BE49-F238E27FC236}">
                  <a16:creationId xmlns="" xmlns:a16="http://schemas.microsoft.com/office/drawing/2014/main" id="{F49CDAB1-360D-1FF2-F2EB-4B27EF52B0B4}"/>
                </a:ext>
              </a:extLst>
            </p:cNvPr>
            <p:cNvSpPr/>
            <p:nvPr/>
          </p:nvSpPr>
          <p:spPr>
            <a:xfrm>
              <a:off x="1163973" y="3791557"/>
              <a:ext cx="115748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Phủ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định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34996A-A000-B789-EBF0-4B0ACC6B5641}"/>
              </a:ext>
            </a:extLst>
          </p:cNvPr>
          <p:cNvGrpSpPr/>
          <p:nvPr/>
        </p:nvGrpSpPr>
        <p:grpSpPr>
          <a:xfrm>
            <a:off x="1482735" y="4966262"/>
            <a:ext cx="6826665" cy="1038662"/>
            <a:chOff x="1777085" y="4930634"/>
            <a:chExt cx="6215008" cy="1038662"/>
          </a:xfrm>
        </p:grpSpPr>
        <p:sp>
          <p:nvSpPr>
            <p:cNvPr id="16" name="Google Shape;89;p6">
              <a:extLst>
                <a:ext uri="{FF2B5EF4-FFF2-40B4-BE49-F238E27FC236}">
                  <a16:creationId xmlns="" xmlns:a16="http://schemas.microsoft.com/office/drawing/2014/main" id="{28C8D48C-7799-3DBB-149E-26B352BA6198}"/>
                </a:ext>
              </a:extLst>
            </p:cNvPr>
            <p:cNvSpPr/>
            <p:nvPr/>
          </p:nvSpPr>
          <p:spPr>
            <a:xfrm>
              <a:off x="1777085" y="4930634"/>
              <a:ext cx="6215008" cy="1038662"/>
            </a:xfrm>
            <a:prstGeom prst="roundRect">
              <a:avLst>
                <a:gd name="adj" fmla="val 0"/>
              </a:avLst>
            </a:prstGeom>
            <a:noFill/>
            <a:ln w="57150" cap="flat" cmpd="sng">
              <a:solidFill>
                <a:srgbClr val="00964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90;p6">
              <a:extLst>
                <a:ext uri="{FF2B5EF4-FFF2-40B4-BE49-F238E27FC236}">
                  <a16:creationId xmlns="" xmlns:a16="http://schemas.microsoft.com/office/drawing/2014/main" id="{F6DCECF3-CF0F-D394-7917-ACB1F699322F}"/>
                </a:ext>
              </a:extLst>
            </p:cNvPr>
            <p:cNvSpPr txBox="1"/>
            <p:nvPr/>
          </p:nvSpPr>
          <p:spPr>
            <a:xfrm>
              <a:off x="2388389" y="4966831"/>
              <a:ext cx="5525649" cy="9662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2000" tIns="0" rIns="92000" bIns="0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Am/Is/Are + S + </a:t>
              </a:r>
              <a:r>
                <a:rPr lang="en-GB" sz="1400" b="0" i="0" u="none" strike="noStrike" cap="none" dirty="0" err="1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V_ing</a:t>
              </a:r>
              <a:r>
                <a:rPr lang="en-GB" sz="1400" b="0" i="0" u="none" strike="noStrike" cap="none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?</a:t>
              </a:r>
            </a:p>
            <a:p>
              <a:pPr marL="0" marR="0" lvl="0" indent="0" algn="l" rtl="0">
                <a:lnSpc>
                  <a:spcPct val="90000"/>
                </a:lnSpc>
                <a:spcBef>
                  <a:spcPts val="56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Roboto"/>
                <a:buNone/>
              </a:pPr>
              <a:r>
                <a:rPr lang="en-GB" sz="1400" b="1" i="0" u="none" strike="noStrike" cap="none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Is she studying 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English? (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Có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phải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cô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ấy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đang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học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en-GB" sz="1400" i="0" u="none" strike="noStrike" cap="none" dirty="0" err="1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tiếng</a:t>
              </a:r>
              <a:r>
                <a:rPr lang="en-GB" sz="1400" i="0" u="none" strike="noStrike" cap="none" dirty="0"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Anh? )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0CEC31CB-6221-CD65-0644-4DF39F2193DC}"/>
              </a:ext>
            </a:extLst>
          </p:cNvPr>
          <p:cNvGrpSpPr/>
          <p:nvPr/>
        </p:nvGrpSpPr>
        <p:grpSpPr>
          <a:xfrm>
            <a:off x="805506" y="4842734"/>
            <a:ext cx="1285719" cy="1285719"/>
            <a:chOff x="1099856" y="4807106"/>
            <a:chExt cx="1285719" cy="1285719"/>
          </a:xfrm>
          <a:solidFill>
            <a:srgbClr val="ED6C76"/>
          </a:solidFill>
        </p:grpSpPr>
        <p:sp>
          <p:nvSpPr>
            <p:cNvPr id="19" name="Oval 18">
              <a:extLst>
                <a:ext uri="{FF2B5EF4-FFF2-40B4-BE49-F238E27FC236}">
                  <a16:creationId xmlns="" xmlns:a16="http://schemas.microsoft.com/office/drawing/2014/main" id="{C59CEA71-BF3A-5D12-CEC8-200C22079086}"/>
                </a:ext>
              </a:extLst>
            </p:cNvPr>
            <p:cNvSpPr/>
            <p:nvPr/>
          </p:nvSpPr>
          <p:spPr>
            <a:xfrm>
              <a:off x="1099856" y="4807106"/>
              <a:ext cx="1285719" cy="1285719"/>
            </a:xfrm>
            <a:prstGeom prst="ellipse">
              <a:avLst/>
            </a:prstGeom>
            <a:solidFill>
              <a:srgbClr val="F9B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Google Shape;109;p6">
              <a:extLst>
                <a:ext uri="{FF2B5EF4-FFF2-40B4-BE49-F238E27FC236}">
                  <a16:creationId xmlns="" xmlns:a16="http://schemas.microsoft.com/office/drawing/2014/main" id="{B358DCDC-F02E-30D7-9638-0E3C0DBD8A43}"/>
                </a:ext>
              </a:extLst>
            </p:cNvPr>
            <p:cNvSpPr/>
            <p:nvPr/>
          </p:nvSpPr>
          <p:spPr>
            <a:xfrm>
              <a:off x="1163973" y="5251020"/>
              <a:ext cx="1157485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GB" sz="1600" b="1" i="0" u="none" strike="noStrike" cap="none" dirty="0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Nghi </a:t>
              </a:r>
              <a:r>
                <a:rPr lang="en-GB" sz="1600" b="1" i="0" u="none" strike="noStrike" cap="none" dirty="0" err="1">
                  <a:solidFill>
                    <a:schemeClr val="bg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vấn</a:t>
              </a:r>
              <a:endParaRPr lang="en-GB" sz="1600" b="1" i="0" u="none" strike="noStrike" cap="none" dirty="0">
                <a:solidFill>
                  <a:schemeClr val="bg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281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="" xmlns:a16="http://schemas.microsoft.com/office/drawing/2014/main" id="{0E6C56CB-E321-762E-6941-14021782CB7D}"/>
              </a:ext>
            </a:extLst>
          </p:cNvPr>
          <p:cNvGrpSpPr/>
          <p:nvPr/>
        </p:nvGrpSpPr>
        <p:grpSpPr>
          <a:xfrm>
            <a:off x="755650" y="1854911"/>
            <a:ext cx="7632700" cy="2081875"/>
            <a:chOff x="755650" y="1854911"/>
            <a:chExt cx="7632700" cy="208187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7FFD1C1-C010-7B02-8570-C95B5AA57546}"/>
                </a:ext>
              </a:extLst>
            </p:cNvPr>
            <p:cNvSpPr txBox="1"/>
            <p:nvPr/>
          </p:nvSpPr>
          <p:spPr>
            <a:xfrm>
              <a:off x="967532" y="1854911"/>
              <a:ext cx="7208937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rgbClr val="1C1C1C"/>
                </a:buClr>
                <a:buSzPts val="1600"/>
              </a:pP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Khi động từ có duy nhất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một âm tiết </a:t>
              </a: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và tận cùng bằng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“1 nguyên âm + 1 phụ âm”</a:t>
              </a:r>
              <a:r>
                <a:rPr lang="vi-VN" sz="1600" b="1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</a:t>
              </a: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thì ta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nhân đôi phụ âm cuối </a:t>
              </a: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trước khi thêm ING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484A142-5C1E-B040-2DC0-63A810844900}"/>
                </a:ext>
              </a:extLst>
            </p:cNvPr>
            <p:cNvGrpSpPr/>
            <p:nvPr/>
          </p:nvGrpSpPr>
          <p:grpSpPr>
            <a:xfrm>
              <a:off x="755650" y="2328325"/>
              <a:ext cx="7632700" cy="1446550"/>
              <a:chOff x="755650" y="2263005"/>
              <a:chExt cx="7632700" cy="144655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583AA6A8-A73E-C52F-8DC2-861AFB430804}"/>
                  </a:ext>
                </a:extLst>
              </p:cNvPr>
              <p:cNvSpPr/>
              <p:nvPr/>
            </p:nvSpPr>
            <p:spPr>
              <a:xfrm>
                <a:off x="755650" y="2650915"/>
                <a:ext cx="7632700" cy="75781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9B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37EABB62-4065-6F93-A3C9-D0C2CDC0126E}"/>
                  </a:ext>
                </a:extLst>
              </p:cNvPr>
              <p:cNvGrpSpPr/>
              <p:nvPr/>
            </p:nvGrpSpPr>
            <p:grpSpPr>
              <a:xfrm>
                <a:off x="4075195" y="2263005"/>
                <a:ext cx="993611" cy="1446550"/>
                <a:chOff x="4075195" y="2373082"/>
                <a:chExt cx="993611" cy="1446550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F44B4778-FE0F-3BC6-BCA7-2689A96CB6ED}"/>
                    </a:ext>
                  </a:extLst>
                </p:cNvPr>
                <p:cNvSpPr/>
                <p:nvPr/>
              </p:nvSpPr>
              <p:spPr>
                <a:xfrm>
                  <a:off x="4075195" y="2643094"/>
                  <a:ext cx="993611" cy="993611"/>
                </a:xfrm>
                <a:prstGeom prst="ellipse">
                  <a:avLst/>
                </a:prstGeom>
                <a:solidFill>
                  <a:srgbClr val="85BD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0AFC1BA4-3560-5979-3D36-946056F06D43}"/>
                    </a:ext>
                  </a:extLst>
                </p:cNvPr>
                <p:cNvSpPr txBox="1"/>
                <p:nvPr/>
              </p:nvSpPr>
              <p:spPr>
                <a:xfrm>
                  <a:off x="4180330" y="2373082"/>
                  <a:ext cx="78334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800" b="1" dirty="0">
                      <a:solidFill>
                        <a:schemeClr val="bg1"/>
                      </a:solidFill>
                      <a:latin typeface="Mali" panose="00000500000000000000" pitchFamily="2" charset="-34"/>
                      <a:cs typeface="Mali" panose="00000500000000000000" pitchFamily="2" charset="-34"/>
                    </a:rPr>
                    <a:t>=</a:t>
                  </a:r>
                  <a:endParaRPr lang="en-GB" sz="4000" b="1" dirty="0">
                    <a:solidFill>
                      <a:schemeClr val="bg1"/>
                    </a:solidFill>
                    <a:latin typeface="Mali" panose="00000500000000000000" pitchFamily="2" charset="-34"/>
                    <a:cs typeface="Mali" panose="00000500000000000000" pitchFamily="2" charset="-34"/>
                  </a:endParaRP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BFA2CAC-3AB9-04FF-205B-CE2EFF4FB4F6}"/>
                </a:ext>
              </a:extLst>
            </p:cNvPr>
            <p:cNvSpPr txBox="1"/>
            <p:nvPr/>
          </p:nvSpPr>
          <p:spPr>
            <a:xfrm>
              <a:off x="795383" y="2771977"/>
              <a:ext cx="32795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3200"/>
              </a:pPr>
              <a:r>
                <a:rPr lang="en-GB" sz="3600" b="1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hit</a:t>
              </a:r>
              <a:endParaRPr lang="en-GB" sz="20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BFFC45C-7C04-7498-A1DE-285E1FE60793}"/>
                </a:ext>
              </a:extLst>
            </p:cNvPr>
            <p:cNvCxnSpPr>
              <a:cxnSpLocks/>
            </p:cNvCxnSpPr>
            <p:nvPr/>
          </p:nvCxnSpPr>
          <p:spPr>
            <a:xfrm>
              <a:off x="795383" y="3936786"/>
              <a:ext cx="7553234" cy="0"/>
            </a:xfrm>
            <a:prstGeom prst="line">
              <a:avLst/>
            </a:prstGeom>
            <a:ln w="57150" cap="rnd">
              <a:solidFill>
                <a:srgbClr val="68942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3BA5D6-A0B0-307D-32DE-77E2ED48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Quy </a:t>
            </a:r>
            <a:r>
              <a:rPr lang="en-GB" sz="3200" dirty="0" err="1"/>
              <a:t>tắc</a:t>
            </a:r>
            <a:r>
              <a:rPr lang="en-GB" sz="3200" dirty="0"/>
              <a:t> </a:t>
            </a:r>
            <a:r>
              <a:rPr lang="en-GB" sz="3200" dirty="0" err="1"/>
              <a:t>thêm</a:t>
            </a:r>
            <a:r>
              <a:rPr lang="en-GB" sz="3200" dirty="0"/>
              <a:t> </a:t>
            </a:r>
            <a:r>
              <a:rPr lang="en-GB" sz="3200" dirty="0" err="1"/>
              <a:t>đuôi</a:t>
            </a:r>
            <a:r>
              <a:rPr lang="en-GB" sz="3200" dirty="0"/>
              <a:t> –</a:t>
            </a:r>
            <a:r>
              <a:rPr lang="en-GB" sz="3200" dirty="0" err="1"/>
              <a:t>ing</a:t>
            </a:r>
            <a:r>
              <a:rPr lang="en-GB" sz="3200" dirty="0"/>
              <a:t> </a:t>
            </a: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động</a:t>
            </a:r>
            <a:r>
              <a:rPr lang="en-GB" sz="3200" dirty="0"/>
              <a:t> </a:t>
            </a:r>
            <a:r>
              <a:rPr lang="en-GB" sz="3200" dirty="0" err="1"/>
              <a:t>từ</a:t>
            </a:r>
            <a:endParaRPr lang="en-GB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500BB2-1190-C54E-470D-E7E4325B24EE}"/>
              </a:ext>
            </a:extLst>
          </p:cNvPr>
          <p:cNvSpPr txBox="1"/>
          <p:nvPr/>
        </p:nvSpPr>
        <p:spPr>
          <a:xfrm>
            <a:off x="5068542" y="2771977"/>
            <a:ext cx="328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GB" sz="36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hit</a:t>
            </a:r>
            <a:r>
              <a:rPr lang="en-GB" sz="3600" b="1" dirty="0">
                <a:solidFill>
                  <a:srgbClr val="F9B000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t</a:t>
            </a:r>
            <a:r>
              <a:rPr lang="en-GB" sz="36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ing</a:t>
            </a:r>
            <a:endParaRPr lang="en-GB" sz="2000" b="1" dirty="0">
              <a:solidFill>
                <a:srgbClr val="689429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63376761-EFCB-BAB5-92D3-E4A2B98CCAFA}"/>
              </a:ext>
            </a:extLst>
          </p:cNvPr>
          <p:cNvGrpSpPr/>
          <p:nvPr/>
        </p:nvGrpSpPr>
        <p:grpSpPr>
          <a:xfrm>
            <a:off x="755650" y="4323449"/>
            <a:ext cx="7632700" cy="1718084"/>
            <a:chOff x="755650" y="4323449"/>
            <a:chExt cx="7632700" cy="171808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7E63BAA-B91A-6B8A-FF4E-B9A53E6D8796}"/>
                </a:ext>
              </a:extLst>
            </p:cNvPr>
            <p:cNvSpPr txBox="1"/>
            <p:nvPr/>
          </p:nvSpPr>
          <p:spPr>
            <a:xfrm>
              <a:off x="967532" y="4323449"/>
              <a:ext cx="72089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buSzPts val="1600"/>
              </a:pPr>
              <a:r>
                <a:rPr lang="vi-VN" sz="1600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Động từ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tận cùng bằng ie</a:t>
              </a:r>
              <a:r>
                <a:rPr lang="vi-VN" sz="1600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, ta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biến ie thành Y </a:t>
              </a:r>
              <a:r>
                <a:rPr lang="vi-VN" sz="1600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rồi thêm ING.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E0A78E5-A6EA-48CD-F257-C05FCCC79277}"/>
                </a:ext>
              </a:extLst>
            </p:cNvPr>
            <p:cNvGrpSpPr/>
            <p:nvPr/>
          </p:nvGrpSpPr>
          <p:grpSpPr>
            <a:xfrm>
              <a:off x="755650" y="4594983"/>
              <a:ext cx="7632700" cy="1446550"/>
              <a:chOff x="755650" y="2263005"/>
              <a:chExt cx="7632700" cy="14465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8916E8A-BC94-0E92-8952-1F7B9C235EE8}"/>
                  </a:ext>
                </a:extLst>
              </p:cNvPr>
              <p:cNvSpPr/>
              <p:nvPr/>
            </p:nvSpPr>
            <p:spPr>
              <a:xfrm>
                <a:off x="755650" y="2650915"/>
                <a:ext cx="7632700" cy="75781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85BD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9640B75A-4AFC-E6FB-CEF9-A87E850CA384}"/>
                  </a:ext>
                </a:extLst>
              </p:cNvPr>
              <p:cNvGrpSpPr/>
              <p:nvPr/>
            </p:nvGrpSpPr>
            <p:grpSpPr>
              <a:xfrm>
                <a:off x="4075195" y="2263005"/>
                <a:ext cx="993611" cy="1446550"/>
                <a:chOff x="4075195" y="2373082"/>
                <a:chExt cx="993611" cy="144655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922A412B-76D2-E482-48A5-9FF75650FA4C}"/>
                    </a:ext>
                  </a:extLst>
                </p:cNvPr>
                <p:cNvSpPr/>
                <p:nvPr/>
              </p:nvSpPr>
              <p:spPr>
                <a:xfrm>
                  <a:off x="4075195" y="2643094"/>
                  <a:ext cx="993611" cy="993611"/>
                </a:xfrm>
                <a:prstGeom prst="ellipse">
                  <a:avLst/>
                </a:prstGeom>
                <a:solidFill>
                  <a:srgbClr val="F9B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4D655C0B-A8EF-774A-BB9A-DB4EA979BEAF}"/>
                    </a:ext>
                  </a:extLst>
                </p:cNvPr>
                <p:cNvSpPr txBox="1"/>
                <p:nvPr/>
              </p:nvSpPr>
              <p:spPr>
                <a:xfrm>
                  <a:off x="4180330" y="2373082"/>
                  <a:ext cx="78334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800" b="1" dirty="0">
                      <a:solidFill>
                        <a:schemeClr val="bg1"/>
                      </a:solidFill>
                      <a:latin typeface="Mali" panose="00000500000000000000" pitchFamily="2" charset="-34"/>
                      <a:cs typeface="Mali" panose="00000500000000000000" pitchFamily="2" charset="-34"/>
                    </a:rPr>
                    <a:t>=</a:t>
                  </a:r>
                  <a:endParaRPr lang="en-GB" sz="4000" b="1" dirty="0">
                    <a:solidFill>
                      <a:schemeClr val="bg1"/>
                    </a:solidFill>
                    <a:latin typeface="Mali" panose="00000500000000000000" pitchFamily="2" charset="-34"/>
                    <a:cs typeface="Mali" panose="00000500000000000000" pitchFamily="2" charset="-34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2FA4ECC-E6BE-EDD5-067C-B8BDF1110D57}"/>
                </a:ext>
              </a:extLst>
            </p:cNvPr>
            <p:cNvSpPr txBox="1"/>
            <p:nvPr/>
          </p:nvSpPr>
          <p:spPr>
            <a:xfrm>
              <a:off x="795383" y="5038635"/>
              <a:ext cx="32795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3200"/>
              </a:pPr>
              <a:r>
                <a:rPr lang="en-GB" sz="3600" b="1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lie</a:t>
              </a:r>
              <a:endParaRPr lang="en-GB" sz="20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930F02-4BD0-4F6C-C13E-4A277ECC6826}"/>
              </a:ext>
            </a:extLst>
          </p:cNvPr>
          <p:cNvSpPr txBox="1"/>
          <p:nvPr/>
        </p:nvSpPr>
        <p:spPr>
          <a:xfrm>
            <a:off x="5068542" y="5038635"/>
            <a:ext cx="328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GB" sz="36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ly</a:t>
            </a:r>
            <a:r>
              <a:rPr lang="en-GB" sz="36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ing</a:t>
            </a:r>
            <a:endParaRPr lang="en-GB" sz="2000" b="1" dirty="0">
              <a:solidFill>
                <a:srgbClr val="689429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85351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E9FF05F5-1744-54AF-2F22-3555FF65529B}"/>
              </a:ext>
            </a:extLst>
          </p:cNvPr>
          <p:cNvGrpSpPr/>
          <p:nvPr/>
        </p:nvGrpSpPr>
        <p:grpSpPr>
          <a:xfrm>
            <a:off x="755650" y="2056791"/>
            <a:ext cx="7632700" cy="1879995"/>
            <a:chOff x="755650" y="2056791"/>
            <a:chExt cx="7632700" cy="1879995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47FFD1C1-C010-7B02-8570-C95B5AA57546}"/>
                </a:ext>
              </a:extLst>
            </p:cNvPr>
            <p:cNvSpPr txBox="1"/>
            <p:nvPr/>
          </p:nvSpPr>
          <p:spPr>
            <a:xfrm>
              <a:off x="967532" y="2056791"/>
              <a:ext cx="72089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rgbClr val="1C1C1C"/>
                </a:buClr>
                <a:buSzPts val="1600"/>
              </a:pP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Động từ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tận cùng bằng e</a:t>
              </a: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, ta </a:t>
              </a:r>
              <a:r>
                <a:rPr lang="vi-VN" sz="1600" b="1" dirty="0">
                  <a:solidFill>
                    <a:srgbClr val="689429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bỏ e</a:t>
              </a:r>
              <a:r>
                <a:rPr lang="vi-VN" sz="1600" dirty="0">
                  <a:solidFill>
                    <a:srgbClr val="1C1C1C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 câm rồi mới thêm -ing.</a:t>
              </a: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3484A142-5C1E-B040-2DC0-63A810844900}"/>
                </a:ext>
              </a:extLst>
            </p:cNvPr>
            <p:cNvGrpSpPr/>
            <p:nvPr/>
          </p:nvGrpSpPr>
          <p:grpSpPr>
            <a:xfrm>
              <a:off x="755650" y="2328325"/>
              <a:ext cx="7632700" cy="1446550"/>
              <a:chOff x="755650" y="2263005"/>
              <a:chExt cx="7632700" cy="144655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="" xmlns:a16="http://schemas.microsoft.com/office/drawing/2014/main" id="{583AA6A8-A73E-C52F-8DC2-861AFB430804}"/>
                  </a:ext>
                </a:extLst>
              </p:cNvPr>
              <p:cNvSpPr/>
              <p:nvPr/>
            </p:nvSpPr>
            <p:spPr>
              <a:xfrm>
                <a:off x="755650" y="2650915"/>
                <a:ext cx="7632700" cy="75781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F9B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12" name="Group 11">
                <a:extLst>
                  <a:ext uri="{FF2B5EF4-FFF2-40B4-BE49-F238E27FC236}">
                    <a16:creationId xmlns="" xmlns:a16="http://schemas.microsoft.com/office/drawing/2014/main" id="{37EABB62-4065-6F93-A3C9-D0C2CDC0126E}"/>
                  </a:ext>
                </a:extLst>
              </p:cNvPr>
              <p:cNvGrpSpPr/>
              <p:nvPr/>
            </p:nvGrpSpPr>
            <p:grpSpPr>
              <a:xfrm>
                <a:off x="4075195" y="2263005"/>
                <a:ext cx="993611" cy="1446550"/>
                <a:chOff x="4075195" y="2373082"/>
                <a:chExt cx="993611" cy="1446550"/>
              </a:xfrm>
            </p:grpSpPr>
            <p:sp>
              <p:nvSpPr>
                <p:cNvPr id="13" name="Oval 12">
                  <a:extLst>
                    <a:ext uri="{FF2B5EF4-FFF2-40B4-BE49-F238E27FC236}">
                      <a16:creationId xmlns="" xmlns:a16="http://schemas.microsoft.com/office/drawing/2014/main" id="{F44B4778-FE0F-3BC6-BCA7-2689A96CB6ED}"/>
                    </a:ext>
                  </a:extLst>
                </p:cNvPr>
                <p:cNvSpPr/>
                <p:nvPr/>
              </p:nvSpPr>
              <p:spPr>
                <a:xfrm>
                  <a:off x="4075195" y="2643094"/>
                  <a:ext cx="993611" cy="993611"/>
                </a:xfrm>
                <a:prstGeom prst="ellipse">
                  <a:avLst/>
                </a:prstGeom>
                <a:solidFill>
                  <a:srgbClr val="85BD3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TextBox 13">
                  <a:extLst>
                    <a:ext uri="{FF2B5EF4-FFF2-40B4-BE49-F238E27FC236}">
                      <a16:creationId xmlns="" xmlns:a16="http://schemas.microsoft.com/office/drawing/2014/main" id="{0AFC1BA4-3560-5979-3D36-946056F06D43}"/>
                    </a:ext>
                  </a:extLst>
                </p:cNvPr>
                <p:cNvSpPr txBox="1"/>
                <p:nvPr/>
              </p:nvSpPr>
              <p:spPr>
                <a:xfrm>
                  <a:off x="4180330" y="2373082"/>
                  <a:ext cx="78334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800" b="1" dirty="0">
                      <a:solidFill>
                        <a:schemeClr val="bg1"/>
                      </a:solidFill>
                      <a:latin typeface="Mali" panose="00000500000000000000" pitchFamily="2" charset="-34"/>
                      <a:cs typeface="Mali" panose="00000500000000000000" pitchFamily="2" charset="-34"/>
                    </a:rPr>
                    <a:t>=</a:t>
                  </a:r>
                  <a:endParaRPr lang="en-GB" sz="4000" b="1" dirty="0">
                    <a:solidFill>
                      <a:schemeClr val="bg1"/>
                    </a:solidFill>
                    <a:latin typeface="Mali" panose="00000500000000000000" pitchFamily="2" charset="-34"/>
                    <a:cs typeface="Mali" panose="00000500000000000000" pitchFamily="2" charset="-34"/>
                  </a:endParaRPr>
                </a:p>
              </p:txBody>
            </p:sp>
          </p:grpSp>
        </p:grpSp>
        <p:sp>
          <p:nvSpPr>
            <p:cNvPr id="15" name="TextBox 14">
              <a:extLst>
                <a:ext uri="{FF2B5EF4-FFF2-40B4-BE49-F238E27FC236}">
                  <a16:creationId xmlns="" xmlns:a16="http://schemas.microsoft.com/office/drawing/2014/main" id="{5BFA2CAC-3AB9-04FF-205B-CE2EFF4FB4F6}"/>
                </a:ext>
              </a:extLst>
            </p:cNvPr>
            <p:cNvSpPr txBox="1"/>
            <p:nvPr/>
          </p:nvSpPr>
          <p:spPr>
            <a:xfrm>
              <a:off x="795383" y="2724473"/>
              <a:ext cx="32795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3200"/>
              </a:pPr>
              <a:r>
                <a:rPr lang="en-GB" sz="3600" b="1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joke</a:t>
              </a:r>
              <a:endParaRPr lang="en-GB" sz="20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2BFFC45C-7C04-7498-A1DE-285E1FE60793}"/>
                </a:ext>
              </a:extLst>
            </p:cNvPr>
            <p:cNvCxnSpPr>
              <a:cxnSpLocks/>
            </p:cNvCxnSpPr>
            <p:nvPr/>
          </p:nvCxnSpPr>
          <p:spPr>
            <a:xfrm>
              <a:off x="795383" y="3936786"/>
              <a:ext cx="7553234" cy="0"/>
            </a:xfrm>
            <a:prstGeom prst="line">
              <a:avLst/>
            </a:prstGeom>
            <a:ln w="57150" cap="rnd">
              <a:solidFill>
                <a:srgbClr val="689429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533BA5D6-A0B0-307D-32DE-77E2ED48B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200" dirty="0"/>
              <a:t>Quy </a:t>
            </a:r>
            <a:r>
              <a:rPr lang="en-GB" sz="3200" dirty="0" err="1"/>
              <a:t>tắc</a:t>
            </a:r>
            <a:r>
              <a:rPr lang="en-GB" sz="3200" dirty="0"/>
              <a:t> </a:t>
            </a:r>
            <a:r>
              <a:rPr lang="en-GB" sz="3200" dirty="0" err="1"/>
              <a:t>thêm</a:t>
            </a:r>
            <a:r>
              <a:rPr lang="en-GB" sz="3200" dirty="0"/>
              <a:t> </a:t>
            </a:r>
            <a:r>
              <a:rPr lang="en-GB" sz="3200" dirty="0" err="1"/>
              <a:t>đuôi</a:t>
            </a:r>
            <a:r>
              <a:rPr lang="en-GB" sz="3200" dirty="0"/>
              <a:t> –</a:t>
            </a:r>
            <a:r>
              <a:rPr lang="en-GB" sz="3200" dirty="0" err="1"/>
              <a:t>ing</a:t>
            </a:r>
            <a:r>
              <a:rPr lang="en-GB" sz="3200" dirty="0"/>
              <a:t> </a:t>
            </a:r>
            <a:r>
              <a:rPr lang="en-GB" sz="3200" dirty="0" err="1"/>
              <a:t>sau</a:t>
            </a:r>
            <a:r>
              <a:rPr lang="en-GB" sz="3200" dirty="0"/>
              <a:t> </a:t>
            </a:r>
            <a:r>
              <a:rPr lang="en-GB" sz="3200" dirty="0" err="1"/>
              <a:t>động</a:t>
            </a:r>
            <a:r>
              <a:rPr lang="en-GB" sz="3200" dirty="0"/>
              <a:t> </a:t>
            </a:r>
            <a:r>
              <a:rPr lang="en-GB" sz="3200" dirty="0" err="1"/>
              <a:t>từ</a:t>
            </a:r>
            <a:endParaRPr lang="en-GB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A500BB2-1190-C54E-470D-E7E4325B24EE}"/>
              </a:ext>
            </a:extLst>
          </p:cNvPr>
          <p:cNvSpPr txBox="1"/>
          <p:nvPr/>
        </p:nvSpPr>
        <p:spPr>
          <a:xfrm>
            <a:off x="5068542" y="2724473"/>
            <a:ext cx="328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GB" sz="36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jok</a:t>
            </a:r>
            <a:r>
              <a:rPr lang="en-GB" sz="36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ing</a:t>
            </a:r>
            <a:endParaRPr lang="en-GB" sz="2000" b="1" dirty="0">
              <a:solidFill>
                <a:srgbClr val="689429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47048EE-063E-C1A0-9AEE-90C8183DF635}"/>
              </a:ext>
            </a:extLst>
          </p:cNvPr>
          <p:cNvGrpSpPr/>
          <p:nvPr/>
        </p:nvGrpSpPr>
        <p:grpSpPr>
          <a:xfrm>
            <a:off x="755650" y="4323449"/>
            <a:ext cx="7632700" cy="1718084"/>
            <a:chOff x="755650" y="4323449"/>
            <a:chExt cx="7632700" cy="1718084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E7E63BAA-B91A-6B8A-FF4E-B9A53E6D8796}"/>
                </a:ext>
              </a:extLst>
            </p:cNvPr>
            <p:cNvSpPr txBox="1"/>
            <p:nvPr/>
          </p:nvSpPr>
          <p:spPr>
            <a:xfrm>
              <a:off x="967532" y="4323449"/>
              <a:ext cx="720893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>
                <a:buClr>
                  <a:srgbClr val="000000"/>
                </a:buClr>
                <a:buSzPts val="1600"/>
              </a:pPr>
              <a:r>
                <a:rPr lang="vi-VN" sz="1600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Nguyên âm dài - chỉ cần thêm ‘-ing’</a:t>
              </a:r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2E0A78E5-A6EA-48CD-F257-C05FCCC79277}"/>
                </a:ext>
              </a:extLst>
            </p:cNvPr>
            <p:cNvGrpSpPr/>
            <p:nvPr/>
          </p:nvGrpSpPr>
          <p:grpSpPr>
            <a:xfrm>
              <a:off x="755650" y="4594983"/>
              <a:ext cx="7632700" cy="1446550"/>
              <a:chOff x="755650" y="2263005"/>
              <a:chExt cx="7632700" cy="1446550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="" xmlns:a16="http://schemas.microsoft.com/office/drawing/2014/main" id="{78916E8A-BC94-0E92-8952-1F7B9C235EE8}"/>
                  </a:ext>
                </a:extLst>
              </p:cNvPr>
              <p:cNvSpPr/>
              <p:nvPr/>
            </p:nvSpPr>
            <p:spPr>
              <a:xfrm>
                <a:off x="755650" y="2650915"/>
                <a:ext cx="7632700" cy="757815"/>
              </a:xfrm>
              <a:prstGeom prst="rect">
                <a:avLst/>
              </a:prstGeom>
              <a:solidFill>
                <a:schemeClr val="bg1"/>
              </a:solidFill>
              <a:ln w="57150">
                <a:solidFill>
                  <a:srgbClr val="85BD3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20" name="Group 19">
                <a:extLst>
                  <a:ext uri="{FF2B5EF4-FFF2-40B4-BE49-F238E27FC236}">
                    <a16:creationId xmlns="" xmlns:a16="http://schemas.microsoft.com/office/drawing/2014/main" id="{9640B75A-4AFC-E6FB-CEF9-A87E850CA384}"/>
                  </a:ext>
                </a:extLst>
              </p:cNvPr>
              <p:cNvGrpSpPr/>
              <p:nvPr/>
            </p:nvGrpSpPr>
            <p:grpSpPr>
              <a:xfrm>
                <a:off x="4075195" y="2263005"/>
                <a:ext cx="993611" cy="1446550"/>
                <a:chOff x="4075195" y="2373082"/>
                <a:chExt cx="993611" cy="144655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="" xmlns:a16="http://schemas.microsoft.com/office/drawing/2014/main" id="{922A412B-76D2-E482-48A5-9FF75650FA4C}"/>
                    </a:ext>
                  </a:extLst>
                </p:cNvPr>
                <p:cNvSpPr/>
                <p:nvPr/>
              </p:nvSpPr>
              <p:spPr>
                <a:xfrm>
                  <a:off x="4075195" y="2643094"/>
                  <a:ext cx="993611" cy="993611"/>
                </a:xfrm>
                <a:prstGeom prst="ellipse">
                  <a:avLst/>
                </a:prstGeom>
                <a:solidFill>
                  <a:srgbClr val="F9B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="" xmlns:a16="http://schemas.microsoft.com/office/drawing/2014/main" id="{4D655C0B-A8EF-774A-BB9A-DB4EA979BEAF}"/>
                    </a:ext>
                  </a:extLst>
                </p:cNvPr>
                <p:cNvSpPr txBox="1"/>
                <p:nvPr/>
              </p:nvSpPr>
              <p:spPr>
                <a:xfrm>
                  <a:off x="4180330" y="2373082"/>
                  <a:ext cx="783340" cy="144655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8800" b="1" dirty="0">
                      <a:solidFill>
                        <a:schemeClr val="bg1"/>
                      </a:solidFill>
                      <a:latin typeface="Mali" panose="00000500000000000000" pitchFamily="2" charset="-34"/>
                      <a:cs typeface="Mali" panose="00000500000000000000" pitchFamily="2" charset="-34"/>
                    </a:rPr>
                    <a:t>=</a:t>
                  </a:r>
                  <a:endParaRPr lang="en-GB" sz="4000" b="1" dirty="0">
                    <a:solidFill>
                      <a:schemeClr val="bg1"/>
                    </a:solidFill>
                    <a:latin typeface="Mali" panose="00000500000000000000" pitchFamily="2" charset="-34"/>
                    <a:cs typeface="Mali" panose="00000500000000000000" pitchFamily="2" charset="-34"/>
                  </a:endParaRPr>
                </a:p>
              </p:txBody>
            </p:sp>
          </p:grpSp>
        </p:grpSp>
        <p:sp>
          <p:nvSpPr>
            <p:cNvPr id="23" name="TextBox 22">
              <a:extLst>
                <a:ext uri="{FF2B5EF4-FFF2-40B4-BE49-F238E27FC236}">
                  <a16:creationId xmlns="" xmlns:a16="http://schemas.microsoft.com/office/drawing/2014/main" id="{D2FA4ECC-E6BE-EDD5-067C-B8BDF1110D57}"/>
                </a:ext>
              </a:extLst>
            </p:cNvPr>
            <p:cNvSpPr txBox="1"/>
            <p:nvPr/>
          </p:nvSpPr>
          <p:spPr>
            <a:xfrm>
              <a:off x="795383" y="5038635"/>
              <a:ext cx="327954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  <a:buSzPts val="3200"/>
              </a:pPr>
              <a:r>
                <a:rPr lang="en-GB" sz="3600" b="1" dirty="0">
                  <a:solidFill>
                    <a:schemeClr val="dk1"/>
                  </a:solidFill>
                  <a:latin typeface="Mali" panose="00000500000000000000" pitchFamily="2" charset="-34"/>
                  <a:ea typeface="Roboto"/>
                  <a:cs typeface="Mali" panose="00000500000000000000" pitchFamily="2" charset="-34"/>
                  <a:sym typeface="Roboto"/>
                </a:rPr>
                <a:t>sail</a:t>
              </a:r>
              <a:endParaRPr lang="en-GB" sz="20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4930F02-4BD0-4F6C-C13E-4A277ECC6826}"/>
              </a:ext>
            </a:extLst>
          </p:cNvPr>
          <p:cNvSpPr txBox="1"/>
          <p:nvPr/>
        </p:nvSpPr>
        <p:spPr>
          <a:xfrm>
            <a:off x="5068542" y="5038635"/>
            <a:ext cx="32800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3600"/>
            </a:pPr>
            <a:r>
              <a:rPr lang="en-GB" sz="3600" b="1" dirty="0">
                <a:solidFill>
                  <a:schemeClr val="dk1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sail</a:t>
            </a:r>
            <a:r>
              <a:rPr lang="en-GB" sz="3600" b="1" dirty="0">
                <a:solidFill>
                  <a:srgbClr val="689429"/>
                </a:solidFill>
                <a:latin typeface="Mali" panose="00000500000000000000" pitchFamily="2" charset="-34"/>
                <a:ea typeface="Roboto"/>
                <a:cs typeface="Mali" panose="00000500000000000000" pitchFamily="2" charset="-34"/>
                <a:sym typeface="Roboto"/>
              </a:rPr>
              <a:t>ing</a:t>
            </a:r>
            <a:endParaRPr lang="en-GB" sz="2000" b="1" dirty="0">
              <a:solidFill>
                <a:srgbClr val="689429"/>
              </a:solidFill>
              <a:latin typeface="Mali" panose="00000500000000000000" pitchFamily="2" charset="-34"/>
              <a:ea typeface="Roboto"/>
              <a:cs typeface="Mali" panose="00000500000000000000" pitchFamily="2" charset="-34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67774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AF15957-0B1A-5B76-3C31-0D9A649EF4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Dấu </a:t>
            </a:r>
            <a:r>
              <a:rPr lang="en-GB" sz="4400" dirty="0" err="1"/>
              <a:t>hiệu</a:t>
            </a:r>
            <a:r>
              <a:rPr lang="en-GB" sz="4400" dirty="0"/>
              <a:t> </a:t>
            </a:r>
            <a:r>
              <a:rPr lang="en-GB" sz="4400" dirty="0" err="1"/>
              <a:t>nhận</a:t>
            </a:r>
            <a:r>
              <a:rPr lang="en-GB" sz="4400" dirty="0"/>
              <a:t> </a:t>
            </a:r>
            <a:r>
              <a:rPr lang="en-GB" sz="4400" dirty="0" err="1"/>
              <a:t>biết</a:t>
            </a:r>
            <a:endParaRPr lang="en-GB" sz="4400" dirty="0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1FBA4415-9BC2-0E73-09FA-5EDBAE3B379B}"/>
              </a:ext>
            </a:extLst>
          </p:cNvPr>
          <p:cNvGrpSpPr/>
          <p:nvPr/>
        </p:nvGrpSpPr>
        <p:grpSpPr>
          <a:xfrm>
            <a:off x="755650" y="1951134"/>
            <a:ext cx="7367828" cy="513963"/>
            <a:chOff x="888086" y="2220109"/>
            <a:chExt cx="7367828" cy="513963"/>
          </a:xfrm>
        </p:grpSpPr>
        <p:sp>
          <p:nvSpPr>
            <p:cNvPr id="4" name="Rectangle 3">
              <a:extLst>
                <a:ext uri="{FF2B5EF4-FFF2-40B4-BE49-F238E27FC236}">
                  <a16:creationId xmlns="" xmlns:a16="http://schemas.microsoft.com/office/drawing/2014/main" id="{7635A658-1EF3-25AA-5D55-FEE0B670315A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256AABF8-8320-77E2-CB2E-10672FECCC02}"/>
                </a:ext>
              </a:extLst>
            </p:cNvPr>
            <p:cNvSpPr txBox="1"/>
            <p:nvPr/>
          </p:nvSpPr>
          <p:spPr>
            <a:xfrm>
              <a:off x="1827016" y="2286867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vi-VN" sz="2000" dirty="0">
                  <a:latin typeface="Mali" panose="00000500000000000000" pitchFamily="2" charset="-34"/>
                  <a:cs typeface="Mali" panose="00000500000000000000" pitchFamily="2" charset="-34"/>
                </a:rPr>
                <a:t>Now: bây giờ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77C0C0D5-E28B-BB00-D9F9-81AA60D8432A}"/>
              </a:ext>
            </a:extLst>
          </p:cNvPr>
          <p:cNvGrpSpPr/>
          <p:nvPr/>
        </p:nvGrpSpPr>
        <p:grpSpPr>
          <a:xfrm>
            <a:off x="755650" y="3729366"/>
            <a:ext cx="7367828" cy="513963"/>
            <a:chOff x="888086" y="2220109"/>
            <a:chExt cx="7367828" cy="513963"/>
          </a:xfrm>
        </p:grpSpPr>
        <p:sp>
          <p:nvSpPr>
            <p:cNvPr id="7" name="Rectangle 6">
              <a:extLst>
                <a:ext uri="{FF2B5EF4-FFF2-40B4-BE49-F238E27FC236}">
                  <a16:creationId xmlns="" xmlns:a16="http://schemas.microsoft.com/office/drawing/2014/main" id="{80A36FB7-BF87-DF31-FFF1-06D33F214EF3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3453CB05-8BB2-5D3E-AEA7-814EC24C0072}"/>
                </a:ext>
              </a:extLst>
            </p:cNvPr>
            <p:cNvSpPr txBox="1"/>
            <p:nvPr/>
          </p:nvSpPr>
          <p:spPr>
            <a:xfrm>
              <a:off x="1827016" y="2286867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Câu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mệnh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lệnh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.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Ví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dụ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: Listen!: Nghe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nào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!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8C3B34F6-8F20-5582-B0B6-E7CE4DB2E8F9}"/>
              </a:ext>
            </a:extLst>
          </p:cNvPr>
          <p:cNvGrpSpPr/>
          <p:nvPr/>
        </p:nvGrpSpPr>
        <p:grpSpPr>
          <a:xfrm>
            <a:off x="755650" y="4618482"/>
            <a:ext cx="7367828" cy="513963"/>
            <a:chOff x="888086" y="2220109"/>
            <a:chExt cx="7367828" cy="513963"/>
          </a:xfrm>
        </p:grpSpPr>
        <p:sp>
          <p:nvSpPr>
            <p:cNvPr id="10" name="Rectangle 9">
              <a:extLst>
                <a:ext uri="{FF2B5EF4-FFF2-40B4-BE49-F238E27FC236}">
                  <a16:creationId xmlns="" xmlns:a16="http://schemas.microsoft.com/office/drawing/2014/main" id="{82011696-DA79-B1A3-FF89-0D21DFFF76D5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8EFFB858-87C8-EA2C-3FE9-92A154538F66}"/>
                </a:ext>
              </a:extLst>
            </p:cNvPr>
            <p:cNvSpPr txBox="1"/>
            <p:nvPr/>
          </p:nvSpPr>
          <p:spPr>
            <a:xfrm>
              <a:off x="1063888" y="2286867"/>
              <a:ext cx="7019074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At the moment: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Khoảnh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khắc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này</a:t>
              </a:r>
              <a:endParaRPr lang="en-GB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A39C064A-676E-72A3-8928-FE45B0D903DA}"/>
              </a:ext>
            </a:extLst>
          </p:cNvPr>
          <p:cNvGrpSpPr/>
          <p:nvPr/>
        </p:nvGrpSpPr>
        <p:grpSpPr>
          <a:xfrm>
            <a:off x="755650" y="5507597"/>
            <a:ext cx="7367828" cy="513963"/>
            <a:chOff x="888086" y="2220109"/>
            <a:chExt cx="7367828" cy="513963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1E1B6CDD-A5E2-281A-D61A-5DFB0343A8E2}"/>
                </a:ext>
              </a:extLst>
            </p:cNvPr>
            <p:cNvSpPr/>
            <p:nvPr/>
          </p:nvSpPr>
          <p:spPr>
            <a:xfrm>
              <a:off x="888086" y="2220109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95FF63FB-C430-B8CE-6677-3A38FF58175B}"/>
                </a:ext>
              </a:extLst>
            </p:cNvPr>
            <p:cNvSpPr txBox="1"/>
            <p:nvPr/>
          </p:nvSpPr>
          <p:spPr>
            <a:xfrm>
              <a:off x="1827016" y="2286867"/>
              <a:ext cx="5489968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At present: Ở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thời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điểm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hiện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tại</a:t>
              </a:r>
              <a:endParaRPr lang="en-GB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9B6DA4FF-56EB-FD3F-0637-C63BD7ED1529}"/>
              </a:ext>
            </a:extLst>
          </p:cNvPr>
          <p:cNvGrpSpPr/>
          <p:nvPr/>
        </p:nvGrpSpPr>
        <p:grpSpPr>
          <a:xfrm>
            <a:off x="755650" y="2840250"/>
            <a:ext cx="7367828" cy="513963"/>
            <a:chOff x="888086" y="1915278"/>
            <a:chExt cx="7367828" cy="513963"/>
          </a:xfrm>
        </p:grpSpPr>
        <p:sp>
          <p:nvSpPr>
            <p:cNvPr id="16" name="Rectangle 15">
              <a:extLst>
                <a:ext uri="{FF2B5EF4-FFF2-40B4-BE49-F238E27FC236}">
                  <a16:creationId xmlns="" xmlns:a16="http://schemas.microsoft.com/office/drawing/2014/main" id="{41BFF8C8-84AA-6610-CACD-0B815A92EBB0}"/>
                </a:ext>
              </a:extLst>
            </p:cNvPr>
            <p:cNvSpPr/>
            <p:nvPr/>
          </p:nvSpPr>
          <p:spPr>
            <a:xfrm>
              <a:off x="888086" y="1915278"/>
              <a:ext cx="7367828" cy="513963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F9B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60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680866BF-D990-B576-D44D-3C32B3BAA5A7}"/>
                </a:ext>
              </a:extLst>
            </p:cNvPr>
            <p:cNvSpPr txBox="1"/>
            <p:nvPr/>
          </p:nvSpPr>
          <p:spPr>
            <a:xfrm>
              <a:off x="1077707" y="1989531"/>
              <a:ext cx="6988586" cy="38044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noAutofit/>
            </a:bodyPr>
            <a:lstStyle/>
            <a:p>
              <a:pPr algn="ctr"/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Right now: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Ngay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bây</a:t>
              </a:r>
              <a:r>
                <a:rPr lang="en-GB" sz="2000" dirty="0">
                  <a:latin typeface="Mali" panose="00000500000000000000" pitchFamily="2" charset="-34"/>
                  <a:cs typeface="Mali" panose="00000500000000000000" pitchFamily="2" charset="-34"/>
                </a:rPr>
                <a:t> </a:t>
              </a:r>
              <a:r>
                <a:rPr lang="en-GB" sz="2000" dirty="0" err="1">
                  <a:latin typeface="Mali" panose="00000500000000000000" pitchFamily="2" charset="-34"/>
                  <a:cs typeface="Mali" panose="00000500000000000000" pitchFamily="2" charset="-34"/>
                </a:rPr>
                <a:t>giờ</a:t>
              </a:r>
              <a:endParaRPr lang="en-GB" sz="2000" dirty="0">
                <a:latin typeface="Mali" panose="00000500000000000000" pitchFamily="2" charset="-34"/>
                <a:cs typeface="Mali" panose="00000500000000000000" pitchFamily="2" charset="-3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32496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de Layouts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Bold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Template" id="{AEAE8EFC-84E1-44A5-B19D-1CAE340B02B6}" vid="{010B92F8-2E9D-4993-ABC6-5071BBCC9E2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182</TotalTime>
  <Words>867</Words>
  <Application>Microsoft Office PowerPoint</Application>
  <PresentationFormat>On-screen Show (4:3)</PresentationFormat>
  <Paragraphs>140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UTM Swiss Condensed</vt:lpstr>
      <vt:lpstr>Twinkl</vt:lpstr>
      <vt:lpstr>Mali</vt:lpstr>
      <vt:lpstr>Calibri</vt:lpstr>
      <vt:lpstr>Roboto</vt:lpstr>
      <vt:lpstr>Times New Roman</vt:lpstr>
      <vt:lpstr>Arial</vt:lpstr>
      <vt:lpstr>Slide Layouts</vt:lpstr>
      <vt:lpstr>PowerPoint Presentation</vt:lpstr>
      <vt:lpstr>Thì hiện tại tiếp diễn – Present Continuous</vt:lpstr>
      <vt:lpstr>Thì hiện tại tiếp diễn – Present Continuous</vt:lpstr>
      <vt:lpstr>Thì hiện tại tiếp diễn – Present Continuous</vt:lpstr>
      <vt:lpstr>Thì hiện tại tiếp diễn – Present Continuous</vt:lpstr>
      <vt:lpstr>Công thức của thì hiện tại tiếp diễn</vt:lpstr>
      <vt:lpstr>Quy tắc thêm đuôi –ing sau động từ</vt:lpstr>
      <vt:lpstr>Quy tắc thêm đuôi –ing sau động từ</vt:lpstr>
      <vt:lpstr>Dấu hiệu nhận biết</vt:lpstr>
      <vt:lpstr>Dấu hiệu nhận biết</vt:lpstr>
      <vt:lpstr>PowerPoint Presentation</vt:lpstr>
      <vt:lpstr>Em hãy thêm đuôi –ing vào sau các động từ này nhé:</vt:lpstr>
      <vt:lpstr>Em hãy thêm đuôi –ing vào sau các động từ này nhé:</vt:lpstr>
      <vt:lpstr>Dựa vào quy tắc vừa học, em hãy phân loại các từ vựng bên dưới vào cột tương ứng nhé: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twinkl twinkl</dc:creator>
  <cp:lastModifiedBy>SAMWATEK 22</cp:lastModifiedBy>
  <cp:revision>42</cp:revision>
  <dcterms:created xsi:type="dcterms:W3CDTF">2022-05-20T09:09:51Z</dcterms:created>
  <dcterms:modified xsi:type="dcterms:W3CDTF">2025-07-29T01:57:17Z</dcterms:modified>
</cp:coreProperties>
</file>