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sldIdLst>
    <p:sldId id="256" r:id="rId2"/>
    <p:sldId id="273" r:id="rId3"/>
    <p:sldId id="270" r:id="rId4"/>
    <p:sldId id="257" r:id="rId5"/>
    <p:sldId id="259" r:id="rId6"/>
    <p:sldId id="272" r:id="rId7"/>
    <p:sldId id="258" r:id="rId8"/>
    <p:sldId id="260" r:id="rId9"/>
    <p:sldId id="278" r:id="rId10"/>
    <p:sldId id="280" r:id="rId11"/>
    <p:sldId id="282" r:id="rId12"/>
    <p:sldId id="264" r:id="rId13"/>
    <p:sldId id="276" r:id="rId14"/>
    <p:sldId id="354" r:id="rId15"/>
    <p:sldId id="355" r:id="rId16"/>
    <p:sldId id="287" r:id="rId17"/>
    <p:sldId id="356" r:id="rId18"/>
    <p:sldId id="275" r:id="rId19"/>
    <p:sldId id="279" r:id="rId20"/>
    <p:sldId id="357" r:id="rId21"/>
    <p:sldId id="284" r:id="rId22"/>
    <p:sldId id="296" r:id="rId23"/>
    <p:sldId id="262" r:id="rId24"/>
    <p:sldId id="358" r:id="rId25"/>
    <p:sldId id="313" r:id="rId26"/>
    <p:sldId id="304" r:id="rId27"/>
    <p:sldId id="359" r:id="rId28"/>
    <p:sldId id="343" r:id="rId29"/>
    <p:sldId id="360" r:id="rId30"/>
    <p:sldId id="344" r:id="rId31"/>
    <p:sldId id="361" r:id="rId32"/>
    <p:sldId id="362" r:id="rId33"/>
    <p:sldId id="348" r:id="rId34"/>
    <p:sldId id="363" r:id="rId35"/>
    <p:sldId id="364" r:id="rId36"/>
    <p:sldId id="365" r:id="rId37"/>
    <p:sldId id="263" r:id="rId38"/>
    <p:sldId id="305" r:id="rId39"/>
    <p:sldId id="366" r:id="rId40"/>
    <p:sldId id="367" r:id="rId41"/>
    <p:sldId id="337" r:id="rId42"/>
    <p:sldId id="369" r:id="rId43"/>
    <p:sldId id="370" r:id="rId44"/>
    <p:sldId id="371" r:id="rId45"/>
    <p:sldId id="261" r:id="rId46"/>
    <p:sldId id="353" r:id="rId47"/>
  </p:sldIdLst>
  <p:sldSz cx="18288000" cy="10287000"/>
  <p:notesSz cx="6858000" cy="9144000"/>
  <p:embeddedFontLst>
    <p:embeddedFont>
      <p:font typeface="Calibri" panose="020F0502020204030204" pitchFamily="34" charset="0"/>
      <p:regular r:id="rId49"/>
      <p:bold r:id="rId50"/>
      <p:italic r:id="rId51"/>
      <p:boldItalic r:id="rId52"/>
    </p:embeddedFont>
    <p:embeddedFont>
      <p:font typeface="Cambria Math" panose="02040503050406030204" pitchFamily="18" charset="0"/>
      <p:regular r:id="rId53"/>
    </p:embeddedFont>
    <p:embeddedFont>
      <p:font typeface="Malgun Gothic" panose="020B0503020000020004" pitchFamily="34" charset="-127"/>
      <p:regular r:id="rId54"/>
      <p:bold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C1"/>
    <a:srgbClr val="CFDDED"/>
    <a:srgbClr val="FF9F9F"/>
    <a:srgbClr val="FFFFCC"/>
    <a:srgbClr val="FFFF99"/>
    <a:srgbClr val="FFD347"/>
    <a:srgbClr val="9AD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0" d="100"/>
          <a:sy n="30" d="100"/>
        </p:scale>
        <p:origin x="836" y="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FE8F4-F68A-47EB-BF17-1A7362961D94}"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555CC-C205-44C7-902C-1A398AB8006E}" type="slidenum">
              <a:rPr lang="en-US" smtClean="0"/>
              <a:t>‹#›</a:t>
            </a:fld>
            <a:endParaRPr lang="en-US"/>
          </a:p>
        </p:txBody>
      </p:sp>
    </p:spTree>
    <p:extLst>
      <p:ext uri="{BB962C8B-B14F-4D97-AF65-F5344CB8AC3E}">
        <p14:creationId xmlns:p14="http://schemas.microsoft.com/office/powerpoint/2010/main" val="315429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7555CC-C205-44C7-902C-1A398AB8006E}" type="slidenum">
              <a:rPr lang="en-US" smtClean="0"/>
              <a:t>24</a:t>
            </a:fld>
            <a:endParaRPr lang="en-US"/>
          </a:p>
        </p:txBody>
      </p:sp>
    </p:spTree>
    <p:extLst>
      <p:ext uri="{BB962C8B-B14F-4D97-AF65-F5344CB8AC3E}">
        <p14:creationId xmlns:p14="http://schemas.microsoft.com/office/powerpoint/2010/main" val="39002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7555CC-C205-44C7-902C-1A398AB8006E}" type="slidenum">
              <a:rPr lang="en-US" smtClean="0"/>
              <a:t>38</a:t>
            </a:fld>
            <a:endParaRPr lang="en-US"/>
          </a:p>
        </p:txBody>
      </p:sp>
    </p:spTree>
    <p:extLst>
      <p:ext uri="{BB962C8B-B14F-4D97-AF65-F5344CB8AC3E}">
        <p14:creationId xmlns:p14="http://schemas.microsoft.com/office/powerpoint/2010/main" val="378556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555CC-C205-44C7-902C-1A398AB80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756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2.sv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png"/><Relationship Id="rId9"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12.sv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1" Type="http://schemas.openxmlformats.org/officeDocument/2006/relationships/image" Target="../media/image10.sv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46.png"/><Relationship Id="rId22"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0.png"/><Relationship Id="rId10" Type="http://schemas.openxmlformats.org/officeDocument/2006/relationships/image" Target="../media/image52.png"/><Relationship Id="rId4" Type="http://schemas.openxmlformats.org/officeDocument/2006/relationships/image" Target="../media/image14.svg"/><Relationship Id="rId9"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12.sv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0.png"/><Relationship Id="rId3" Type="http://schemas.microsoft.com/office/2007/relationships/media" Target="../media/media2.mp3"/><Relationship Id="rId7" Type="http://schemas.openxmlformats.org/officeDocument/2006/relationships/image" Target="../media/image58.png"/><Relationship Id="rId12" Type="http://schemas.openxmlformats.org/officeDocument/2006/relationships/image" Target="../media/image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7.xml"/><Relationship Id="rId4" Type="http://schemas.openxmlformats.org/officeDocument/2006/relationships/audio" Target="../media/media2.mp3"/><Relationship Id="rId14" Type="http://schemas.openxmlformats.org/officeDocument/2006/relationships/image" Target="../media/image5.svg"/></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0.png"/><Relationship Id="rId3" Type="http://schemas.microsoft.com/office/2007/relationships/media" Target="../media/media2.mp3"/><Relationship Id="rId7" Type="http://schemas.openxmlformats.org/officeDocument/2006/relationships/image" Target="../media/image62.png"/><Relationship Id="rId12" Type="http://schemas.openxmlformats.org/officeDocument/2006/relationships/image" Target="../media/image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1.png"/><Relationship Id="rId11" Type="http://schemas.openxmlformats.org/officeDocument/2006/relationships/image" Target="../media/image59.png"/><Relationship Id="rId5" Type="http://schemas.openxmlformats.org/officeDocument/2006/relationships/slideLayout" Target="../slideLayouts/slideLayout7.xml"/><Relationship Id="rId10" Type="http://schemas.openxmlformats.org/officeDocument/2006/relationships/image" Target="../media/image58.png"/><Relationship Id="rId4" Type="http://schemas.openxmlformats.org/officeDocument/2006/relationships/audio" Target="../media/media2.mp3"/><Relationship Id="rId9" Type="http://schemas.openxmlformats.org/officeDocument/2006/relationships/image" Target="../media/image64.png"/><Relationship Id="rId1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66.png"/><Relationship Id="rId12" Type="http://schemas.openxmlformats.org/officeDocument/2006/relationships/image" Target="../media/image5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5.png"/><Relationship Id="rId11" Type="http://schemas.openxmlformats.org/officeDocument/2006/relationships/image" Target="../media/image58.png"/><Relationship Id="rId5" Type="http://schemas.openxmlformats.org/officeDocument/2006/relationships/slideLayout" Target="../slideLayouts/slideLayout7.xml"/><Relationship Id="rId15" Type="http://schemas.openxmlformats.org/officeDocument/2006/relationships/image" Target="../media/image5.svg"/><Relationship Id="rId10" Type="http://schemas.openxmlformats.org/officeDocument/2006/relationships/image" Target="../media/image69.png"/><Relationship Id="rId4" Type="http://schemas.openxmlformats.org/officeDocument/2006/relationships/audio" Target="../media/media2.mp3"/><Relationship Id="rId9" Type="http://schemas.openxmlformats.org/officeDocument/2006/relationships/image" Target="../media/image68.png"/><Relationship Id="rId14" Type="http://schemas.openxmlformats.org/officeDocument/2006/relationships/image" Target="../media/image60.png"/></Relationships>
</file>

<file path=ppt/slides/_rels/slide31.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60.png"/><Relationship Id="rId3" Type="http://schemas.microsoft.com/office/2007/relationships/media" Target="../media/media2.mp3"/><Relationship Id="rId7" Type="http://schemas.openxmlformats.org/officeDocument/2006/relationships/image" Target="../media/image71.png"/><Relationship Id="rId12" Type="http://schemas.openxmlformats.org/officeDocument/2006/relationships/image" Target="../media/image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0.png"/><Relationship Id="rId11" Type="http://schemas.openxmlformats.org/officeDocument/2006/relationships/image" Target="../media/image59.png"/><Relationship Id="rId5" Type="http://schemas.openxmlformats.org/officeDocument/2006/relationships/slideLayout" Target="../slideLayouts/slideLayout7.xml"/><Relationship Id="rId10" Type="http://schemas.openxmlformats.org/officeDocument/2006/relationships/image" Target="../media/image58.png"/><Relationship Id="rId4" Type="http://schemas.openxmlformats.org/officeDocument/2006/relationships/audio" Target="../media/media2.mp3"/><Relationship Id="rId9" Type="http://schemas.openxmlformats.org/officeDocument/2006/relationships/image" Target="../media/image73.png"/><Relationship Id="rId14" Type="http://schemas.openxmlformats.org/officeDocument/2006/relationships/image" Target="../media/image5.svg"/></Relationships>
</file>

<file path=ppt/slides/_rels/slide3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75.png"/><Relationship Id="rId12" Type="http://schemas.openxmlformats.org/officeDocument/2006/relationships/image" Target="../media/image5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4.png"/><Relationship Id="rId11" Type="http://schemas.openxmlformats.org/officeDocument/2006/relationships/image" Target="../media/image58.png"/><Relationship Id="rId5" Type="http://schemas.openxmlformats.org/officeDocument/2006/relationships/slideLayout" Target="../slideLayouts/slideLayout7.xml"/><Relationship Id="rId15" Type="http://schemas.openxmlformats.org/officeDocument/2006/relationships/image" Target="../media/image5.svg"/><Relationship Id="rId10" Type="http://schemas.openxmlformats.org/officeDocument/2006/relationships/image" Target="../media/image78.png"/><Relationship Id="rId4" Type="http://schemas.openxmlformats.org/officeDocument/2006/relationships/audio" Target="../media/media2.mp3"/><Relationship Id="rId9" Type="http://schemas.openxmlformats.org/officeDocument/2006/relationships/image" Target="../media/image77.png"/><Relationship Id="rId1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sv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8.svg"/><Relationship Id="rId10" Type="http://schemas.openxmlformats.org/officeDocument/2006/relationships/image" Target="../media/image26.sv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svg"/><Relationship Id="rId21" Type="http://schemas.openxmlformats.org/officeDocument/2006/relationships/image" Target="../media/image10.sv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ADE1"/>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BD2"/>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14460300" y="709904"/>
            <a:ext cx="3666838" cy="947966"/>
            <a:chOff x="0" y="0"/>
            <a:chExt cx="3623462" cy="936752"/>
          </a:xfrm>
        </p:grpSpPr>
        <p:sp>
          <p:nvSpPr>
            <p:cNvPr id="18" name="Freeform 1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9" name="Freeform 1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20" name="Freeform 2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21" name="Freeform 2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2" name="Group 22"/>
          <p:cNvGrpSpPr/>
          <p:nvPr/>
        </p:nvGrpSpPr>
        <p:grpSpPr>
          <a:xfrm>
            <a:off x="-115376" y="527652"/>
            <a:ext cx="17319661" cy="9948534"/>
            <a:chOff x="0" y="0"/>
            <a:chExt cx="4561557" cy="2620190"/>
          </a:xfrm>
        </p:grpSpPr>
        <p:sp>
          <p:nvSpPr>
            <p:cNvPr id="23" name="Freeform 23"/>
            <p:cNvSpPr/>
            <p:nvPr/>
          </p:nvSpPr>
          <p:spPr>
            <a:xfrm>
              <a:off x="0" y="0"/>
              <a:ext cx="4561557" cy="2620190"/>
            </a:xfrm>
            <a:custGeom>
              <a:avLst/>
              <a:gdLst/>
              <a:ahLst/>
              <a:cxnLst/>
              <a:rect l="l" t="t" r="r" b="b"/>
              <a:pathLst>
                <a:path w="4561557" h="2620190">
                  <a:moveTo>
                    <a:pt x="0" y="0"/>
                  </a:moveTo>
                  <a:lnTo>
                    <a:pt x="4561557" y="0"/>
                  </a:lnTo>
                  <a:lnTo>
                    <a:pt x="4561557" y="2620190"/>
                  </a:lnTo>
                  <a:lnTo>
                    <a:pt x="0" y="2620190"/>
                  </a:lnTo>
                  <a:close/>
                </a:path>
              </a:pathLst>
            </a:custGeom>
            <a:solidFill>
              <a:srgbClr val="99DCFF"/>
            </a:solidFill>
            <a:ln w="28575">
              <a:solidFill>
                <a:srgbClr val="000000"/>
              </a:solid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363921" y="527652"/>
            <a:ext cx="17568206" cy="11712137"/>
            <a:chOff x="0" y="0"/>
            <a:chExt cx="23424274" cy="15616183"/>
          </a:xfrm>
        </p:grpSpPr>
        <p:sp>
          <p:nvSpPr>
            <p:cNvPr id="26" name="Freeform 26"/>
            <p:cNvSpPr/>
            <p:nvPr/>
          </p:nvSpPr>
          <p:spPr>
            <a:xfrm>
              <a:off x="0"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7" name="Freeform 27"/>
            <p:cNvSpPr/>
            <p:nvPr/>
          </p:nvSpPr>
          <p:spPr>
            <a:xfrm>
              <a:off x="7808091" y="0"/>
              <a:ext cx="7808091" cy="7808091"/>
            </a:xfrm>
            <a:custGeom>
              <a:avLst/>
              <a:gdLst/>
              <a:ahLst/>
              <a:cxnLst/>
              <a:rect l="l" t="t" r="r" b="b"/>
              <a:pathLst>
                <a:path w="7808091" h="7808091">
                  <a:moveTo>
                    <a:pt x="0" y="0"/>
                  </a:moveTo>
                  <a:lnTo>
                    <a:pt x="7808092" y="0"/>
                  </a:lnTo>
                  <a:lnTo>
                    <a:pt x="7808092"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8" name="Freeform 28"/>
            <p:cNvSpPr/>
            <p:nvPr/>
          </p:nvSpPr>
          <p:spPr>
            <a:xfrm>
              <a:off x="15616183"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9" name="Freeform 29"/>
            <p:cNvSpPr/>
            <p:nvPr/>
          </p:nvSpPr>
          <p:spPr>
            <a:xfrm>
              <a:off x="0"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30" name="Freeform 30"/>
            <p:cNvSpPr/>
            <p:nvPr/>
          </p:nvSpPr>
          <p:spPr>
            <a:xfrm>
              <a:off x="7808091" y="7808091"/>
              <a:ext cx="7808091" cy="7808091"/>
            </a:xfrm>
            <a:custGeom>
              <a:avLst/>
              <a:gdLst/>
              <a:ahLst/>
              <a:cxnLst/>
              <a:rect l="l" t="t" r="r" b="b"/>
              <a:pathLst>
                <a:path w="7808091" h="7808091">
                  <a:moveTo>
                    <a:pt x="0" y="0"/>
                  </a:moveTo>
                  <a:lnTo>
                    <a:pt x="7808092" y="0"/>
                  </a:lnTo>
                  <a:lnTo>
                    <a:pt x="7808092"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31" name="Freeform 31"/>
            <p:cNvSpPr/>
            <p:nvPr/>
          </p:nvSpPr>
          <p:spPr>
            <a:xfrm>
              <a:off x="15616183"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32" name="Group 32"/>
          <p:cNvGrpSpPr/>
          <p:nvPr/>
        </p:nvGrpSpPr>
        <p:grpSpPr>
          <a:xfrm>
            <a:off x="828737" y="2237854"/>
            <a:ext cx="14900499" cy="6311473"/>
            <a:chOff x="0" y="0"/>
            <a:chExt cx="3454583" cy="1463274"/>
          </a:xfrm>
        </p:grpSpPr>
        <p:sp>
          <p:nvSpPr>
            <p:cNvPr id="33" name="Freeform 33"/>
            <p:cNvSpPr/>
            <p:nvPr/>
          </p:nvSpPr>
          <p:spPr>
            <a:xfrm>
              <a:off x="0" y="0"/>
              <a:ext cx="3454583" cy="1463274"/>
            </a:xfrm>
            <a:custGeom>
              <a:avLst/>
              <a:gdLst/>
              <a:ahLst/>
              <a:cxnLst/>
              <a:rect l="l" t="t" r="r" b="b"/>
              <a:pathLst>
                <a:path w="3454583" h="1463274">
                  <a:moveTo>
                    <a:pt x="26498" y="0"/>
                  </a:moveTo>
                  <a:lnTo>
                    <a:pt x="3428085" y="0"/>
                  </a:lnTo>
                  <a:cubicBezTo>
                    <a:pt x="3435112" y="0"/>
                    <a:pt x="3441852" y="2792"/>
                    <a:pt x="3446822" y="7761"/>
                  </a:cubicBezTo>
                  <a:cubicBezTo>
                    <a:pt x="3451791" y="12731"/>
                    <a:pt x="3454583" y="19471"/>
                    <a:pt x="3454583" y="26498"/>
                  </a:cubicBezTo>
                  <a:lnTo>
                    <a:pt x="3454583" y="1436775"/>
                  </a:lnTo>
                  <a:cubicBezTo>
                    <a:pt x="3454583" y="1443803"/>
                    <a:pt x="3451791" y="1450543"/>
                    <a:pt x="3446822" y="1455512"/>
                  </a:cubicBezTo>
                  <a:cubicBezTo>
                    <a:pt x="3441852" y="1460482"/>
                    <a:pt x="3435112" y="1463274"/>
                    <a:pt x="3428085" y="1463274"/>
                  </a:cubicBezTo>
                  <a:lnTo>
                    <a:pt x="26498" y="1463274"/>
                  </a:lnTo>
                  <a:cubicBezTo>
                    <a:pt x="19471" y="1463274"/>
                    <a:pt x="12731" y="1460482"/>
                    <a:pt x="7761" y="1455512"/>
                  </a:cubicBezTo>
                  <a:cubicBezTo>
                    <a:pt x="2792" y="1450543"/>
                    <a:pt x="0" y="1443803"/>
                    <a:pt x="0" y="1436775"/>
                  </a:cubicBezTo>
                  <a:lnTo>
                    <a:pt x="0" y="26498"/>
                  </a:lnTo>
                  <a:cubicBezTo>
                    <a:pt x="0" y="19471"/>
                    <a:pt x="2792" y="12731"/>
                    <a:pt x="7761" y="7761"/>
                  </a:cubicBezTo>
                  <a:cubicBezTo>
                    <a:pt x="12731" y="2792"/>
                    <a:pt x="19471" y="0"/>
                    <a:pt x="26498" y="0"/>
                  </a:cubicBezTo>
                  <a:close/>
                </a:path>
              </a:pathLst>
            </a:custGeom>
            <a:solidFill>
              <a:srgbClr val="FFFFFF"/>
            </a:solidFill>
          </p:spPr>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1815546" y="1169396"/>
            <a:ext cx="1563078" cy="1606902"/>
          </a:xfrm>
          <a:custGeom>
            <a:avLst/>
            <a:gdLst/>
            <a:ahLst/>
            <a:cxnLst/>
            <a:rect l="l" t="t" r="r" b="b"/>
            <a:pathLst>
              <a:path w="1563078" h="1606902">
                <a:moveTo>
                  <a:pt x="0" y="0"/>
                </a:moveTo>
                <a:lnTo>
                  <a:pt x="1563077" y="0"/>
                </a:lnTo>
                <a:lnTo>
                  <a:pt x="1563077" y="1606903"/>
                </a:lnTo>
                <a:lnTo>
                  <a:pt x="0" y="16069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6" name="Freeform 36"/>
          <p:cNvSpPr/>
          <p:nvPr/>
        </p:nvSpPr>
        <p:spPr>
          <a:xfrm>
            <a:off x="13134549" y="7591286"/>
            <a:ext cx="2877076" cy="1665834"/>
          </a:xfrm>
          <a:custGeom>
            <a:avLst/>
            <a:gdLst/>
            <a:ahLst/>
            <a:cxnLst/>
            <a:rect l="l" t="t" r="r" b="b"/>
            <a:pathLst>
              <a:path w="3332211" h="2108380">
                <a:moveTo>
                  <a:pt x="0" y="0"/>
                </a:moveTo>
                <a:lnTo>
                  <a:pt x="3332210" y="0"/>
                </a:lnTo>
                <a:lnTo>
                  <a:pt x="3332210" y="2108381"/>
                </a:lnTo>
                <a:lnTo>
                  <a:pt x="0" y="21083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1" name="TextBox 41"/>
          <p:cNvSpPr txBox="1"/>
          <p:nvPr/>
        </p:nvSpPr>
        <p:spPr>
          <a:xfrm>
            <a:off x="2494842" y="3288228"/>
            <a:ext cx="12299056" cy="3693319"/>
          </a:xfrm>
          <a:prstGeom prst="rect">
            <a:avLst/>
          </a:prstGeom>
        </p:spPr>
        <p:txBody>
          <a:bodyPr wrap="square" lIns="0" tIns="0" rIns="0" bIns="0" rtlCol="0" anchor="t">
            <a:spAutoFit/>
          </a:bodyPr>
          <a:lstStyle/>
          <a:p>
            <a:pPr algn="ctr">
              <a:lnSpc>
                <a:spcPct val="150000"/>
              </a:lnSpc>
            </a:pPr>
            <a:r>
              <a:rPr lang="vi-VN" sz="8000" b="1" spc="204" smtClean="0">
                <a:solidFill>
                  <a:srgbClr val="231F20"/>
                </a:solidFill>
                <a:latin typeface="Arial" panose="020B0604020202020204" pitchFamily="34" charset="0"/>
                <a:cs typeface="Arial" panose="020B0604020202020204" pitchFamily="34" charset="0"/>
              </a:rPr>
              <a:t>CHÀO MỪNG CẢ LỚP ĐẾN VỚI BÀI HỌC MỚI!</a:t>
            </a:r>
            <a:endParaRPr lang="en-US" sz="8000" b="1" spc="204">
              <a:solidFill>
                <a:srgbClr val="231F20"/>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6" name="Rounded Rectangle 5"/>
          <p:cNvSpPr/>
          <p:nvPr/>
        </p:nvSpPr>
        <p:spPr>
          <a:xfrm>
            <a:off x="838200" y="539416"/>
            <a:ext cx="3718560" cy="10287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4300" b="1" smtClean="0">
                <a:solidFill>
                  <a:schemeClr val="bg1"/>
                </a:solidFill>
                <a:latin typeface="Arial" panose="020B0604020202020204" pitchFamily="34" charset="0"/>
                <a:cs typeface="Arial" panose="020B0604020202020204" pitchFamily="34" charset="0"/>
              </a:rPr>
              <a:t>Luyện tập 1</a:t>
            </a:r>
            <a:endParaRPr lang="en-US" sz="4300" b="1">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p:cNvSpPr txBox="1"/>
              <p:nvPr/>
            </p:nvSpPr>
            <p:spPr>
              <a:xfrm>
                <a:off x="838200" y="1679287"/>
                <a:ext cx="16569420" cy="5216813"/>
              </a:xfrm>
              <a:prstGeom prst="rect">
                <a:avLst/>
              </a:prstGeom>
              <a:noFill/>
            </p:spPr>
            <p:txBody>
              <a:bodyPr wrap="square" rtlCol="0">
                <a:spAutoFit/>
              </a:bodyPr>
              <a:lstStyle/>
              <a:p>
                <a:pPr algn="just">
                  <a:lnSpc>
                    <a:spcPct val="150000"/>
                  </a:lnSpc>
                </a:pPr>
                <a:r>
                  <a:rPr lang="vi-VN" sz="3700" smtClean="0">
                    <a:latin typeface="Arial" panose="020B0604020202020204" pitchFamily="34" charset="0"/>
                    <a:cs typeface="Arial" panose="020B0604020202020204" pitchFamily="34" charset="0"/>
                  </a:rPr>
                  <a:t>Một </a:t>
                </a:r>
                <a:r>
                  <a:rPr lang="vi-VN" sz="3700">
                    <a:latin typeface="Arial" panose="020B0604020202020204" pitchFamily="34" charset="0"/>
                    <a:cs typeface="Arial" panose="020B0604020202020204" pitchFamily="34" charset="0"/>
                  </a:rPr>
                  <a:t>tổ học sinh có 8 bạn, trong đó có 6 bạn thích môn Bóng đá, 4 bạn thích môn Cầu lông và 2 bạn thích cả hai môn Bóng đá và Cầu lông. Chọn ngẫu nhiên một học sinh trong tổ. Xét các biến cố </a:t>
                </a:r>
                <a:r>
                  <a:rPr lang="vi-VN" sz="3700">
                    <a:latin typeface="Arial" panose="020B0604020202020204" pitchFamily="34" charset="0"/>
                    <a:cs typeface="Arial" panose="020B0604020202020204" pitchFamily="34" charset="0"/>
                  </a:rPr>
                  <a:t>sau</a:t>
                </a:r>
                <a:r>
                  <a:rPr lang="vi-VN" sz="3700" smtClean="0">
                    <a:latin typeface="Arial" panose="020B0604020202020204" pitchFamily="34" charset="0"/>
                    <a:cs typeface="Arial" panose="020B0604020202020204" pitchFamily="34" charset="0"/>
                  </a:rPr>
                  <a:t>:</a:t>
                </a:r>
                <a:endParaRPr lang="vi-VN" sz="3700">
                  <a:latin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vi-VN" sz="3700" i="1" smtClean="0">
                        <a:latin typeface="Cambria Math" panose="02040503050406030204" pitchFamily="18" charset="0"/>
                        <a:cs typeface="Arial" panose="020B0604020202020204" pitchFamily="34" charset="0"/>
                      </a:rPr>
                      <m:t>𝐸</m:t>
                    </m:r>
                  </m:oMath>
                </a14:m>
                <a:r>
                  <a:rPr lang="vi-VN" sz="3700">
                    <a:latin typeface="Arial" panose="020B0604020202020204" pitchFamily="34" charset="0"/>
                    <a:cs typeface="Arial" panose="020B0604020202020204" pitchFamily="34" charset="0"/>
                  </a:rPr>
                  <a:t>: “Học sinh được chọn thích môn Bóng </a:t>
                </a:r>
                <a:r>
                  <a:rPr lang="vi-VN" sz="3700">
                    <a:latin typeface="Arial" panose="020B0604020202020204" pitchFamily="34" charset="0"/>
                    <a:cs typeface="Arial" panose="020B0604020202020204" pitchFamily="34" charset="0"/>
                  </a:rPr>
                  <a:t>đá</a:t>
                </a:r>
                <a:r>
                  <a:rPr lang="vi-VN" sz="3700" smtClean="0">
                    <a:latin typeface="Arial" panose="020B0604020202020204" pitchFamily="34" charset="0"/>
                    <a:cs typeface="Arial" panose="020B0604020202020204" pitchFamily="34" charset="0"/>
                  </a:rPr>
                  <a:t>”;</a:t>
                </a:r>
                <a:endParaRPr lang="vi-VN" sz="3700">
                  <a:latin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vi-VN" sz="3700" i="1" smtClean="0">
                        <a:latin typeface="Cambria Math" panose="02040503050406030204" pitchFamily="18" charset="0"/>
                        <a:cs typeface="Arial" panose="020B0604020202020204" pitchFamily="34" charset="0"/>
                      </a:rPr>
                      <m:t>𝐹</m:t>
                    </m:r>
                  </m:oMath>
                </a14:m>
                <a:r>
                  <a:rPr lang="vi-VN" sz="3700">
                    <a:latin typeface="Arial" panose="020B0604020202020204" pitchFamily="34" charset="0"/>
                    <a:cs typeface="Arial" panose="020B0604020202020204" pitchFamily="34" charset="0"/>
                  </a:rPr>
                  <a:t>: “Học sinh được chọn thích môn Cầu </a:t>
                </a:r>
                <a:r>
                  <a:rPr lang="vi-VN" sz="3700">
                    <a:latin typeface="Arial" panose="020B0604020202020204" pitchFamily="34" charset="0"/>
                    <a:cs typeface="Arial" panose="020B0604020202020204" pitchFamily="34" charset="0"/>
                  </a:rPr>
                  <a:t>lông</a:t>
                </a:r>
                <a:r>
                  <a:rPr lang="vi-VN" sz="3700" smtClean="0">
                    <a:latin typeface="Arial" panose="020B0604020202020204" pitchFamily="34" charset="0"/>
                    <a:cs typeface="Arial" panose="020B0604020202020204" pitchFamily="34" charset="0"/>
                  </a:rPr>
                  <a:t>”.</a:t>
                </a:r>
                <a:endParaRPr lang="vi-VN" sz="3700">
                  <a:latin typeface="Arial" panose="020B0604020202020204" pitchFamily="34" charset="0"/>
                  <a:cs typeface="Arial" panose="020B0604020202020204" pitchFamily="34" charset="0"/>
                </a:endParaRPr>
              </a:p>
              <a:p>
                <a:pPr algn="just">
                  <a:lnSpc>
                    <a:spcPct val="150000"/>
                  </a:lnSpc>
                </a:pPr>
                <a:r>
                  <a:rPr lang="vi-VN" sz="3700">
                    <a:latin typeface="Arial" panose="020B0604020202020204" pitchFamily="34" charset="0"/>
                    <a:cs typeface="Arial" panose="020B0604020202020204" pitchFamily="34" charset="0"/>
                  </a:rPr>
                  <a:t>Hai biến cố </a:t>
                </a:r>
                <a14:m>
                  <m:oMath xmlns:m="http://schemas.openxmlformats.org/officeDocument/2006/math">
                    <m:r>
                      <a:rPr lang="en-US" sz="3700" i="1" kern="100">
                        <a:latin typeface="Cambria Math" panose="02040503050406030204" pitchFamily="18" charset="0"/>
                        <a:ea typeface="Calibri" panose="020F0502020204030204" pitchFamily="34" charset="0"/>
                        <a:cs typeface="Times New Roman" panose="02020603050405020304" pitchFamily="18" charset="0"/>
                      </a:rPr>
                      <m:t>𝐸</m:t>
                    </m:r>
                    <m:r>
                      <a:rPr lang="en-US" sz="3700" i="1" kern="100">
                        <a:latin typeface="Cambria Math" panose="02040503050406030204" pitchFamily="18" charset="0"/>
                        <a:ea typeface="Calibri" panose="020F0502020204030204" pitchFamily="34" charset="0"/>
                        <a:cs typeface="Times New Roman" panose="02020603050405020304" pitchFamily="18" charset="0"/>
                      </a:rPr>
                      <m:t> </m:t>
                    </m:r>
                  </m:oMath>
                </a14:m>
                <a:r>
                  <a:rPr lang="en-US" sz="3700" kern="100">
                    <a:latin typeface="Arial" panose="020B0604020202020204" pitchFamily="34" charset="0"/>
                    <a:ea typeface="Malgun Gothic" panose="020B0503020000020004" pitchFamily="34" charset="-127"/>
                    <a:cs typeface="Arial" panose="020B0604020202020204" pitchFamily="34" charset="0"/>
                  </a:rPr>
                  <a:t>và </a:t>
                </a:r>
                <a14:m>
                  <m:oMath xmlns:m="http://schemas.openxmlformats.org/officeDocument/2006/math">
                    <m:r>
                      <a:rPr lang="en-US" sz="3700" i="1" kern="100">
                        <a:latin typeface="Cambria Math" panose="02040503050406030204" pitchFamily="18" charset="0"/>
                        <a:ea typeface="Malgun Gothic" panose="020B0503020000020004" pitchFamily="34" charset="-127"/>
                        <a:cs typeface="Times New Roman" panose="02020603050405020304" pitchFamily="18" charset="0"/>
                      </a:rPr>
                      <m:t>𝐹</m:t>
                    </m:r>
                    <m:r>
                      <a:rPr lang="en-US" sz="3700" i="1" kern="100">
                        <a:latin typeface="Cambria Math" panose="02040503050406030204" pitchFamily="18" charset="0"/>
                        <a:ea typeface="Malgun Gothic" panose="020B0503020000020004" pitchFamily="34" charset="-127"/>
                        <a:cs typeface="Times New Roman" panose="02020603050405020304" pitchFamily="18" charset="0"/>
                      </a:rPr>
                      <m:t> </m:t>
                    </m:r>
                  </m:oMath>
                </a14:m>
                <a:r>
                  <a:rPr lang="vi-VN" sz="3700">
                    <a:latin typeface="Arial" panose="020B0604020202020204" pitchFamily="34" charset="0"/>
                    <a:cs typeface="Arial" panose="020B0604020202020204" pitchFamily="34" charset="0"/>
                  </a:rPr>
                  <a:t>có xung khắc </a:t>
                </a:r>
                <a:r>
                  <a:rPr lang="vi-VN" sz="3700">
                    <a:latin typeface="Arial" panose="020B0604020202020204" pitchFamily="34" charset="0"/>
                    <a:cs typeface="Arial" panose="020B0604020202020204" pitchFamily="34" charset="0"/>
                  </a:rPr>
                  <a:t>không</a:t>
                </a:r>
                <a:r>
                  <a:rPr lang="vi-VN" sz="3700" smtClean="0">
                    <a:latin typeface="Arial" panose="020B0604020202020204" pitchFamily="34" charset="0"/>
                    <a:cs typeface="Arial" panose="020B0604020202020204" pitchFamily="34" charset="0"/>
                  </a:rPr>
                  <a:t>?</a:t>
                </a:r>
                <a:endParaRPr lang="vi-VN" sz="3700">
                  <a:latin typeface="Arial" panose="020B0604020202020204" pitchFamily="34"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838200" y="1679287"/>
                <a:ext cx="16569420" cy="5216813"/>
              </a:xfrm>
              <a:prstGeom prst="rect">
                <a:avLst/>
              </a:prstGeom>
              <a:blipFill>
                <a:blip r:embed="rId2"/>
                <a:stretch>
                  <a:fillRect l="-1177" r="-1141" b="-1519"/>
                </a:stretch>
              </a:blipFill>
            </p:spPr>
            <p:txBody>
              <a:bodyPr/>
              <a:lstStyle/>
              <a:p>
                <a:r>
                  <a:rPr lang="en-US">
                    <a:noFill/>
                  </a:rPr>
                  <a:t> </a:t>
                </a:r>
              </a:p>
            </p:txBody>
          </p:sp>
        </mc:Fallback>
      </mc:AlternateContent>
      <p:sp>
        <p:nvSpPr>
          <p:cNvPr id="14" name="TextBox 13"/>
          <p:cNvSpPr txBox="1"/>
          <p:nvPr/>
        </p:nvSpPr>
        <p:spPr>
          <a:xfrm>
            <a:off x="8424410" y="7064886"/>
            <a:ext cx="1397000" cy="669414"/>
          </a:xfrm>
          <a:prstGeom prst="rect">
            <a:avLst/>
          </a:prstGeom>
          <a:noFill/>
        </p:spPr>
        <p:txBody>
          <a:bodyPr wrap="square" rtlCol="0">
            <a:spAutoFit/>
          </a:bodyPr>
          <a:lstStyle/>
          <a:p>
            <a:pPr algn="ctr"/>
            <a:r>
              <a:rPr lang="vi-VN" sz="3750" b="1" u="sng" smtClean="0">
                <a:solidFill>
                  <a:schemeClr val="tx2"/>
                </a:solidFill>
                <a:latin typeface="Arial" panose="020B0604020202020204" pitchFamily="34" charset="0"/>
                <a:cs typeface="Arial" panose="020B0604020202020204" pitchFamily="34" charset="0"/>
              </a:rPr>
              <a:t>Giải</a:t>
            </a:r>
            <a:r>
              <a:rPr lang="vi-VN" sz="3750" b="1" smtClean="0">
                <a:solidFill>
                  <a:schemeClr val="tx2"/>
                </a:solidFill>
                <a:latin typeface="Arial" panose="020B0604020202020204" pitchFamily="34" charset="0"/>
                <a:cs typeface="Arial" panose="020B0604020202020204" pitchFamily="34" charset="0"/>
              </a:rPr>
              <a:t>:</a:t>
            </a:r>
            <a:endParaRPr lang="en-US" sz="3750" b="1">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838200" y="7838807"/>
                <a:ext cx="16569420" cy="1694951"/>
              </a:xfrm>
              <a:prstGeom prst="rect">
                <a:avLst/>
              </a:prstGeom>
            </p:spPr>
            <p:txBody>
              <a:bodyPr wrap="square">
                <a:spAutoFit/>
              </a:bodyPr>
              <a:lstStyle/>
              <a:p>
                <a:pPr algn="just">
                  <a:lnSpc>
                    <a:spcPct val="150000"/>
                  </a:lnSpc>
                  <a:spcBef>
                    <a:spcPts val="600"/>
                  </a:spcBef>
                  <a:spcAft>
                    <a:spcPts val="800"/>
                  </a:spcAft>
                </a:pPr>
                <a:r>
                  <a:rPr lang="en-US" sz="3700" kern="100">
                    <a:latin typeface="Arial" panose="020B0604020202020204" pitchFamily="34" charset="0"/>
                    <a:ea typeface="Calibri" panose="020F0502020204030204" pitchFamily="34" charset="0"/>
                    <a:cs typeface="Arial" panose="020B0604020202020204" pitchFamily="34" charset="0"/>
                  </a:rPr>
                  <a:t>Hai biến cố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𝐸</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700" kern="100">
                    <a:effectLst/>
                    <a:latin typeface="Arial" panose="020B0604020202020204" pitchFamily="34" charset="0"/>
                    <a:ea typeface="Malgun Gothic" panose="020B0503020000020004" pitchFamily="34" charset="-127"/>
                    <a:cs typeface="Arial" panose="020B0604020202020204" pitchFamily="34" charset="0"/>
                  </a:rPr>
                  <a:t>và </a:t>
                </a:r>
                <a14:m>
                  <m:oMath xmlns:m="http://schemas.openxmlformats.org/officeDocument/2006/math">
                    <m:r>
                      <a:rPr lang="en-US" sz="3700" i="1" kern="100">
                        <a:effectLst/>
                        <a:latin typeface="Cambria Math" panose="02040503050406030204" pitchFamily="18" charset="0"/>
                        <a:ea typeface="Malgun Gothic" panose="020B0503020000020004" pitchFamily="34" charset="-127"/>
                        <a:cs typeface="Times New Roman" panose="02020603050405020304" pitchFamily="18" charset="0"/>
                      </a:rPr>
                      <m:t>𝐹</m:t>
                    </m:r>
                  </m:oMath>
                </a14:m>
                <a:r>
                  <a:rPr lang="en-US" sz="3700" kern="100" smtClean="0">
                    <a:effectLst/>
                    <a:latin typeface="Arial" panose="020B0604020202020204" pitchFamily="34" charset="0"/>
                    <a:ea typeface="Malgun Gothic" panose="020B0503020000020004" pitchFamily="34" charset="-127"/>
                    <a:cs typeface="Arial" panose="020B0604020202020204" pitchFamily="34" charset="0"/>
                  </a:rPr>
                  <a:t> không </a:t>
                </a:r>
                <a:r>
                  <a:rPr lang="en-US" sz="3700" kern="100">
                    <a:effectLst/>
                    <a:latin typeface="Arial" panose="020B0604020202020204" pitchFamily="34" charset="0"/>
                    <a:ea typeface="Malgun Gothic" panose="020B0503020000020004" pitchFamily="34" charset="-127"/>
                    <a:cs typeface="Arial" panose="020B0604020202020204" pitchFamily="34" charset="0"/>
                  </a:rPr>
                  <a:t>xung khắc vì nếu chọn được </a:t>
                </a:r>
                <a:r>
                  <a:rPr lang="en-US" sz="3700" kern="100">
                    <a:effectLst/>
                    <a:latin typeface="Arial" panose="020B0604020202020204" pitchFamily="34" charset="0"/>
                    <a:ea typeface="Calibri" panose="020F0502020204030204" pitchFamily="34" charset="0"/>
                    <a:cs typeface="Arial" panose="020B0604020202020204" pitchFamily="34" charset="0"/>
                  </a:rPr>
                  <a:t>vì nếu chọn được bạn thích cả môn Cầu lông và môn Bóng đá thì cả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𝐸</m:t>
                    </m:r>
                  </m:oMath>
                </a14:m>
                <a:r>
                  <a:rPr lang="en-US" sz="37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𝐹</m:t>
                    </m:r>
                  </m:oMath>
                </a14:m>
                <a:r>
                  <a:rPr lang="en-US" sz="3700" kern="100">
                    <a:effectLst/>
                    <a:latin typeface="Arial" panose="020B0604020202020204" pitchFamily="34" charset="0"/>
                    <a:ea typeface="Calibri" panose="020F0502020204030204" pitchFamily="34" charset="0"/>
                    <a:cs typeface="Arial" panose="020B0604020202020204" pitchFamily="34" charset="0"/>
                  </a:rPr>
                  <a:t> đều xảy ra.</a:t>
                </a:r>
              </a:p>
            </p:txBody>
          </p:sp>
        </mc:Choice>
        <mc:Fallback>
          <p:sp>
            <p:nvSpPr>
              <p:cNvPr id="2" name="Rectangle 1"/>
              <p:cNvSpPr>
                <a:spLocks noRot="1" noChangeAspect="1" noMove="1" noResize="1" noEditPoints="1" noAdjustHandles="1" noChangeArrowheads="1" noChangeShapeType="1" noTextEdit="1"/>
              </p:cNvSpPr>
              <p:nvPr/>
            </p:nvSpPr>
            <p:spPr>
              <a:xfrm>
                <a:off x="838200" y="7838807"/>
                <a:ext cx="16569420" cy="1694951"/>
              </a:xfrm>
              <a:prstGeom prst="rect">
                <a:avLst/>
              </a:prstGeom>
              <a:blipFill>
                <a:blip r:embed="rId3"/>
                <a:stretch>
                  <a:fillRect l="-1177" r="-1141" b="-12950"/>
                </a:stretch>
              </a:blipFill>
            </p:spPr>
            <p:txBody>
              <a:bodyPr/>
              <a:lstStyle/>
              <a:p>
                <a:r>
                  <a:rPr lang="en-US">
                    <a:noFill/>
                  </a:rPr>
                  <a:t> </a:t>
                </a:r>
              </a:p>
            </p:txBody>
          </p:sp>
        </mc:Fallback>
      </mc:AlternateContent>
      <p:pic>
        <p:nvPicPr>
          <p:cNvPr id="15" name="Picture 14"/>
          <p:cNvPicPr>
            <a:picLocks noChangeAspect="1"/>
          </p:cNvPicPr>
          <p:nvPr/>
        </p:nvPicPr>
        <p:blipFill>
          <a:blip r:embed="rId4"/>
          <a:stretch>
            <a:fillRect/>
          </a:stretch>
        </p:blipFill>
        <p:spPr>
          <a:xfrm flipH="1">
            <a:off x="16503933" y="386216"/>
            <a:ext cx="1437087" cy="1335100"/>
          </a:xfrm>
          <a:prstGeom prst="rect">
            <a:avLst/>
          </a:prstGeom>
        </p:spPr>
      </p:pic>
      <p:pic>
        <p:nvPicPr>
          <p:cNvPr id="16" name="Picture 15"/>
          <p:cNvPicPr>
            <a:picLocks noChangeAspect="1"/>
          </p:cNvPicPr>
          <p:nvPr/>
        </p:nvPicPr>
        <p:blipFill>
          <a:blip r:embed="rId5"/>
          <a:stretch>
            <a:fillRect/>
          </a:stretch>
        </p:blipFill>
        <p:spPr>
          <a:xfrm rot="13690314">
            <a:off x="16179782" y="5849635"/>
            <a:ext cx="1182727" cy="1365622"/>
          </a:xfrm>
          <a:prstGeom prst="rect">
            <a:avLst/>
          </a:prstGeom>
        </p:spPr>
      </p:pic>
    </p:spTree>
    <p:extLst>
      <p:ext uri="{BB962C8B-B14F-4D97-AF65-F5344CB8AC3E}">
        <p14:creationId xmlns:p14="http://schemas.microsoft.com/office/powerpoint/2010/main" val="18610064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grpSp>
        <p:nvGrpSpPr>
          <p:cNvPr id="9" name="Group 8"/>
          <p:cNvGrpSpPr/>
          <p:nvPr/>
        </p:nvGrpSpPr>
        <p:grpSpPr>
          <a:xfrm>
            <a:off x="304800" y="266696"/>
            <a:ext cx="15095170" cy="1295401"/>
            <a:chOff x="304800" y="266696"/>
            <a:chExt cx="15095170" cy="1295401"/>
          </a:xfrm>
        </p:grpSpPr>
        <p:sp>
          <p:nvSpPr>
            <p:cNvPr id="2" name="Round Single Corner Rectangle 1"/>
            <p:cNvSpPr/>
            <p:nvPr/>
          </p:nvSpPr>
          <p:spPr>
            <a:xfrm flipV="1">
              <a:off x="304800" y="266696"/>
              <a:ext cx="15019132" cy="1295401"/>
            </a:xfrm>
            <a:prstGeom prst="round1Rect">
              <a:avLst>
                <a:gd name="adj" fmla="val 29216"/>
              </a:avLst>
            </a:prstGeom>
            <a:solidFill>
              <a:srgbClr val="FFD3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33400" y="529676"/>
              <a:ext cx="14866570" cy="769441"/>
            </a:xfrm>
            <a:prstGeom prst="rect">
              <a:avLst/>
            </a:prstGeom>
          </p:spPr>
          <p:txBody>
            <a:bodyPr wrap="none">
              <a:spAutoFit/>
            </a:bodyPr>
            <a:lstStyle/>
            <a:p>
              <a:pPr lvl="0"/>
              <a:r>
                <a:rPr lang="en-US" sz="4300" b="1" smtClean="0">
                  <a:solidFill>
                    <a:prstClr val="black"/>
                  </a:solidFill>
                  <a:latin typeface="Arial" panose="020B0604020202020204" pitchFamily="34" charset="0"/>
                  <a:cs typeface="Arial" panose="020B0604020202020204" pitchFamily="34" charset="0"/>
                </a:rPr>
                <a:t>b</a:t>
              </a:r>
              <a:r>
                <a:rPr lang="vi-VN" sz="4300" b="1" smtClean="0">
                  <a:solidFill>
                    <a:prstClr val="black"/>
                  </a:solidFill>
                  <a:cs typeface="Arial" panose="020B0604020202020204" pitchFamily="34" charset="0"/>
                </a:rPr>
                <a:t>) </a:t>
              </a:r>
              <a:r>
                <a:rPr lang="en-US" sz="4300" b="1" smtClean="0">
                  <a:solidFill>
                    <a:prstClr val="black"/>
                  </a:solidFill>
                  <a:latin typeface="Arial" panose="020B0604020202020204" pitchFamily="34" charset="0"/>
                  <a:cs typeface="Arial" panose="020B0604020202020204" pitchFamily="34" charset="0"/>
                </a:rPr>
                <a:t>Công thức cộng xác suất cho hai </a:t>
              </a:r>
              <a:r>
                <a:rPr lang="en-US" sz="4300" b="1">
                  <a:solidFill>
                    <a:prstClr val="black"/>
                  </a:solidFill>
                  <a:latin typeface="Arial" panose="020B0604020202020204" pitchFamily="34" charset="0"/>
                  <a:cs typeface="Arial" panose="020B0604020202020204" pitchFamily="34" charset="0"/>
                </a:rPr>
                <a:t>b</a:t>
              </a:r>
              <a:r>
                <a:rPr lang="vi-VN" sz="4300" b="1" smtClean="0">
                  <a:solidFill>
                    <a:prstClr val="black"/>
                  </a:solidFill>
                  <a:cs typeface="Arial" panose="020B0604020202020204" pitchFamily="34" charset="0"/>
                </a:rPr>
                <a:t>iến </a:t>
              </a:r>
              <a:r>
                <a:rPr lang="vi-VN" sz="4300" b="1">
                  <a:solidFill>
                    <a:prstClr val="black"/>
                  </a:solidFill>
                  <a:cs typeface="Arial" panose="020B0604020202020204" pitchFamily="34" charset="0"/>
                </a:rPr>
                <a:t>cố xung khắc</a:t>
              </a:r>
              <a:endParaRPr lang="en-US" sz="4300" b="1">
                <a:solidFill>
                  <a:prstClr val="black"/>
                </a:solidFill>
                <a:latin typeface="Arial" panose="020B0604020202020204" pitchFamily="34" charset="0"/>
                <a:cs typeface="Arial" panose="020B0604020202020204" pitchFamily="34" charset="0"/>
              </a:endParaRPr>
            </a:p>
          </p:txBody>
        </p:sp>
      </p:grpSp>
      <p:pic>
        <p:nvPicPr>
          <p:cNvPr id="14" name="Picture 13"/>
          <p:cNvPicPr>
            <a:picLocks noChangeAspect="1"/>
          </p:cNvPicPr>
          <p:nvPr/>
        </p:nvPicPr>
        <p:blipFill>
          <a:blip r:embed="rId2"/>
          <a:stretch>
            <a:fillRect/>
          </a:stretch>
        </p:blipFill>
        <p:spPr>
          <a:xfrm>
            <a:off x="533400" y="8510043"/>
            <a:ext cx="1565547" cy="1565547"/>
          </a:xfrm>
          <a:prstGeom prst="rect">
            <a:avLst/>
          </a:prstGeom>
        </p:spPr>
      </p:pic>
      <p:grpSp>
        <p:nvGrpSpPr>
          <p:cNvPr id="8" name="Group 7"/>
          <p:cNvGrpSpPr/>
          <p:nvPr/>
        </p:nvGrpSpPr>
        <p:grpSpPr>
          <a:xfrm>
            <a:off x="1044569" y="2552700"/>
            <a:ext cx="16198858" cy="1197581"/>
            <a:chOff x="1002974" y="3033468"/>
            <a:chExt cx="16198858" cy="1197581"/>
          </a:xfrm>
        </p:grpSpPr>
        <p:sp>
          <p:nvSpPr>
            <p:cNvPr id="10" name="Rounded Rectangle 9"/>
            <p:cNvSpPr/>
            <p:nvPr/>
          </p:nvSpPr>
          <p:spPr>
            <a:xfrm>
              <a:off x="1002974" y="3033468"/>
              <a:ext cx="1676400" cy="1197581"/>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4000" b="1" smtClean="0">
                  <a:solidFill>
                    <a:schemeClr val="bg1"/>
                  </a:solidFill>
                  <a:latin typeface="Arial" panose="020B0604020202020204" pitchFamily="34" charset="0"/>
                  <a:cs typeface="Arial" panose="020B0604020202020204" pitchFamily="34" charset="0"/>
                </a:rPr>
                <a:t>HĐ2</a:t>
              </a:r>
              <a:endParaRPr lang="en-US" sz="4000" b="1">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TextBox 14"/>
                <p:cNvSpPr txBox="1"/>
                <p:nvPr/>
              </p:nvSpPr>
              <p:spPr>
                <a:xfrm>
                  <a:off x="2924016" y="3278315"/>
                  <a:ext cx="14277816" cy="707886"/>
                </a:xfrm>
                <a:prstGeom prst="rect">
                  <a:avLst/>
                </a:prstGeom>
                <a:noFill/>
              </p:spPr>
              <p:txBody>
                <a:bodyPr wrap="square" rtlCol="0">
                  <a:spAutoFit/>
                </a:bodyPr>
                <a:lstStyle/>
                <a:p>
                  <a:r>
                    <a:rPr lang="vi-VN" sz="4000">
                      <a:cs typeface="Arial" panose="020B0604020202020204" pitchFamily="34" charset="0"/>
                    </a:rPr>
                    <a:t>Trở lại tình huống trong HĐ1. Hãy tính </a:t>
                  </a:r>
                  <a14:m>
                    <m:oMath xmlns:m="http://schemas.openxmlformats.org/officeDocument/2006/math">
                      <m:r>
                        <a:rPr lang="vi-VN" sz="4000" i="1" smtClean="0">
                          <a:latin typeface="Cambria Math" panose="02040503050406030204" pitchFamily="18" charset="0"/>
                          <a:cs typeface="Arial" panose="020B0604020202020204" pitchFamily="34" charset="0"/>
                        </a:rPr>
                        <m:t>𝑃</m:t>
                      </m:r>
                      <m:r>
                        <a:rPr lang="vi-VN" sz="4000" i="1" smtClean="0">
                          <a:latin typeface="Cambria Math" panose="02040503050406030204" pitchFamily="18" charset="0"/>
                          <a:cs typeface="Arial" panose="020B0604020202020204" pitchFamily="34" charset="0"/>
                        </a:rPr>
                        <m:t>(</m:t>
                      </m:r>
                      <m:r>
                        <a:rPr lang="vi-VN" sz="4000" i="1" smtClean="0">
                          <a:latin typeface="Cambria Math" panose="02040503050406030204" pitchFamily="18" charset="0"/>
                          <a:cs typeface="Arial" panose="020B0604020202020204" pitchFamily="34" charset="0"/>
                        </a:rPr>
                        <m:t>𝐴</m:t>
                      </m:r>
                      <m:r>
                        <a:rPr lang="vi-VN" sz="4000" i="1" smtClean="0">
                          <a:latin typeface="Cambria Math" panose="02040503050406030204" pitchFamily="18" charset="0"/>
                          <a:cs typeface="Arial" panose="020B0604020202020204" pitchFamily="34" charset="0"/>
                        </a:rPr>
                        <m:t>) , </m:t>
                      </m:r>
                      <m:r>
                        <a:rPr lang="vi-VN" sz="4000" i="1" smtClean="0">
                          <a:latin typeface="Cambria Math" panose="02040503050406030204" pitchFamily="18" charset="0"/>
                          <a:cs typeface="Arial" panose="020B0604020202020204" pitchFamily="34" charset="0"/>
                        </a:rPr>
                        <m:t>𝑃</m:t>
                      </m:r>
                      <m:r>
                        <a:rPr lang="vi-VN" sz="4000" i="1" smtClean="0">
                          <a:latin typeface="Cambria Math" panose="02040503050406030204" pitchFamily="18" charset="0"/>
                          <a:cs typeface="Arial" panose="020B0604020202020204" pitchFamily="34" charset="0"/>
                        </a:rPr>
                        <m:t>(</m:t>
                      </m:r>
                      <m:r>
                        <a:rPr lang="vi-VN" sz="4000" i="1" smtClean="0">
                          <a:latin typeface="Cambria Math" panose="02040503050406030204" pitchFamily="18" charset="0"/>
                          <a:cs typeface="Arial" panose="020B0604020202020204" pitchFamily="34" charset="0"/>
                        </a:rPr>
                        <m:t>𝐵</m:t>
                      </m:r>
                      <m:r>
                        <a:rPr lang="vi-VN" sz="4000" i="1" smtClean="0">
                          <a:latin typeface="Cambria Math" panose="02040503050406030204" pitchFamily="18" charset="0"/>
                          <a:cs typeface="Arial" panose="020B0604020202020204" pitchFamily="34" charset="0"/>
                        </a:rPr>
                        <m:t>) </m:t>
                      </m:r>
                    </m:oMath>
                  </a14:m>
                  <a:r>
                    <a:rPr lang="vi-VN" sz="4000">
                      <a:cs typeface="Arial" panose="020B0604020202020204" pitchFamily="34" charset="0"/>
                    </a:rPr>
                    <a:t>và </a:t>
                  </a:r>
                  <a14:m>
                    <m:oMath xmlns:m="http://schemas.openxmlformats.org/officeDocument/2006/math">
                      <m:r>
                        <a:rPr lang="vi-VN" sz="4000" i="1" smtClean="0">
                          <a:latin typeface="Cambria Math" panose="02040503050406030204" pitchFamily="18" charset="0"/>
                          <a:cs typeface="Arial" panose="020B0604020202020204" pitchFamily="34" charset="0"/>
                        </a:rPr>
                        <m:t>𝑃</m:t>
                      </m:r>
                      <m:r>
                        <a:rPr lang="vi-VN" sz="4000" i="1" smtClean="0">
                          <a:latin typeface="Cambria Math" panose="02040503050406030204" pitchFamily="18" charset="0"/>
                          <a:cs typeface="Arial" panose="020B0604020202020204" pitchFamily="34" charset="0"/>
                        </a:rPr>
                        <m:t>(</m:t>
                      </m:r>
                      <m:r>
                        <a:rPr lang="vi-VN" sz="4000" i="1" smtClean="0">
                          <a:latin typeface="Cambria Math" panose="02040503050406030204" pitchFamily="18" charset="0"/>
                          <a:cs typeface="Arial" panose="020B0604020202020204" pitchFamily="34" charset="0"/>
                        </a:rPr>
                        <m:t>𝐴</m:t>
                      </m:r>
                      <m:r>
                        <a:rPr lang="vi-VN" sz="4000" i="1" smtClean="0">
                          <a:latin typeface="Cambria Math" panose="02040503050406030204" pitchFamily="18" charset="0"/>
                          <a:cs typeface="Arial" panose="020B0604020202020204" pitchFamily="34" charset="0"/>
                        </a:rPr>
                        <m:t>∪</m:t>
                      </m:r>
                      <m:r>
                        <a:rPr lang="vi-VN" sz="4000" i="1" smtClean="0">
                          <a:latin typeface="Cambria Math" panose="02040503050406030204" pitchFamily="18" charset="0"/>
                          <a:cs typeface="Arial" panose="020B0604020202020204" pitchFamily="34" charset="0"/>
                        </a:rPr>
                        <m:t>𝐵</m:t>
                      </m:r>
                      <m:r>
                        <a:rPr lang="vi-VN" sz="4000" i="1" smtClean="0">
                          <a:latin typeface="Cambria Math" panose="02040503050406030204" pitchFamily="18" charset="0"/>
                          <a:cs typeface="Arial" panose="020B0604020202020204" pitchFamily="34" charset="0"/>
                        </a:rPr>
                        <m:t>)</m:t>
                      </m:r>
                    </m:oMath>
                  </a14:m>
                  <a:endParaRPr lang="vi-VN" sz="4000">
                    <a:cs typeface="Arial" panose="020B0604020202020204"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2924016" y="3278315"/>
                  <a:ext cx="14277816" cy="707886"/>
                </a:xfrm>
                <a:prstGeom prst="rect">
                  <a:avLst/>
                </a:prstGeom>
                <a:blipFill>
                  <a:blip r:embed="rId3"/>
                  <a:stretch>
                    <a:fillRect l="-1494" t="-15517" b="-36207"/>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2" name="Rectangle 11"/>
              <p:cNvSpPr/>
              <p:nvPr/>
            </p:nvSpPr>
            <p:spPr>
              <a:xfrm>
                <a:off x="4571998" y="6057900"/>
                <a:ext cx="9144000" cy="2852960"/>
              </a:xfrm>
              <a:prstGeom prst="rect">
                <a:avLst/>
              </a:prstGeom>
            </p:spPr>
            <p:txBody>
              <a:bodyPr>
                <a:spAutoFit/>
              </a:bodyPr>
              <a:lstStyle/>
              <a:p>
                <a:pPr>
                  <a:lnSpc>
                    <a:spcPct val="150000"/>
                  </a:lnSpc>
                  <a:spcBef>
                    <a:spcPts val="600"/>
                  </a:spcBef>
                  <a:spcAft>
                    <a:spcPts val="800"/>
                  </a:spcAft>
                </a:pPr>
                <a14:m>
                  <m:oMath xmlns:m="http://schemas.openxmlformats.org/officeDocument/2006/math">
                    <m:r>
                      <a:rPr lang="en-US" sz="4000" i="1" kern="100" smtClean="0">
                        <a:latin typeface="Cambria Math" panose="02040503050406030204" pitchFamily="18" charset="0"/>
                        <a:ea typeface="Calibri" panose="020F0502020204030204" pitchFamily="34" charset="0"/>
                        <a:cs typeface="Times New Roman" panose="02020603050405020304" pitchFamily="18" charset="0"/>
                      </a:rPr>
                      <m:t>𝐴</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kern="100">
                            <a:effectLst/>
                            <a:latin typeface="Cambria Math" panose="02040503050406030204" pitchFamily="18" charset="0"/>
                            <a:ea typeface="Calibri" panose="020F0502020204030204" pitchFamily="34" charset="0"/>
                            <a:cs typeface="Times New Roman" panose="02020603050405020304" pitchFamily="18" charset="0"/>
                          </a:rPr>
                          <m:t>3</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6</m:t>
                        </m:r>
                      </m:e>
                    </m:d>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kern="100">
                            <a:effectLst/>
                            <a:latin typeface="Cambria Math" panose="02040503050406030204" pitchFamily="18" charset="0"/>
                            <a:ea typeface="Calibri" panose="020F0502020204030204" pitchFamily="34" charset="0"/>
                            <a:cs typeface="Times New Roman" panose="02020603050405020304" pitchFamily="18" charset="0"/>
                          </a:rPr>
                          <m:t>4</m:t>
                        </m:r>
                      </m:e>
                    </m:d>
                    <m:r>
                      <a:rPr lang="en-US" sz="4000" b="0" i="0"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3</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4</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6</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kern="100">
                    <a:effectLst/>
                    <a:latin typeface="Times New Roman" panose="02020603050405020304" pitchFamily="18" charset="0"/>
                    <a:ea typeface="Calibri" panose="020F0502020204030204" pitchFamily="34" charset="0"/>
                    <a:cs typeface="Times New Roman" panose="02020603050405020304" pitchFamily="18" charset="0"/>
                  </a:rPr>
                  <a:t>.</a:t>
                </a:r>
                <a:br>
                  <a:rPr lang="en-US" sz="4000" kern="100">
                    <a:effectLst/>
                    <a:latin typeface="Times New Roman" panose="02020603050405020304" pitchFamily="18" charset="0"/>
                    <a:ea typeface="Calibri" panose="020F0502020204030204" pitchFamily="34" charset="0"/>
                    <a:cs typeface="Times New Roman" panose="02020603050405020304" pitchFamily="18" charset="0"/>
                  </a:rPr>
                </a:br>
                <a14:m>
                  <m:oMathPara xmlns:m="http://schemas.openxmlformats.org/officeDocument/2006/math">
                    <m:oMathParaPr>
                      <m:jc m:val="left"/>
                    </m:oMathParaPr>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kern="100">
                              <a:effectLst/>
                              <a:latin typeface="Cambria Math" panose="02040503050406030204" pitchFamily="18" charset="0"/>
                              <a:ea typeface="Calibri" panose="020F0502020204030204" pitchFamily="34" charset="0"/>
                              <a:cs typeface="Times New Roman" panose="02020603050405020304" pitchFamily="18" charset="0"/>
                            </a:rPr>
                            <m:t>6</m:t>
                          </m:r>
                        </m:den>
                      </m:f>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kern="100">
                              <a:effectLst/>
                              <a:latin typeface="Cambria Math" panose="02040503050406030204" pitchFamily="18" charset="0"/>
                              <a:ea typeface="Calibri" panose="020F0502020204030204" pitchFamily="34" charset="0"/>
                              <a:cs typeface="Times New Roman" panose="02020603050405020304" pitchFamily="18" charset="0"/>
                            </a:rPr>
                            <m:t>6</m:t>
                          </m:r>
                        </m:den>
                      </m:f>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kern="10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kern="100">
                              <a:effectLst/>
                              <a:latin typeface="Cambria Math" panose="02040503050406030204" pitchFamily="18" charset="0"/>
                              <a:ea typeface="Calibri" panose="020F0502020204030204" pitchFamily="34" charset="0"/>
                              <a:cs typeface="Times New Roman" panose="02020603050405020304" pitchFamily="18" charset="0"/>
                            </a:rPr>
                            <m:t>6</m:t>
                          </m:r>
                        </m:den>
                      </m:f>
                    </m:oMath>
                  </m:oMathPara>
                </a14:m>
                <a:endParaRPr lang="en-US" sz="40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4571998" y="6057900"/>
                <a:ext cx="9144000" cy="2852960"/>
              </a:xfrm>
              <a:prstGeom prst="rect">
                <a:avLst/>
              </a:prstGeom>
              <a:blipFill>
                <a:blip r:embed="rId4"/>
                <a:stretch>
                  <a:fillRect/>
                </a:stretch>
              </a:blipFill>
            </p:spPr>
            <p:txBody>
              <a:bodyPr/>
              <a:lstStyle/>
              <a:p>
                <a:r>
                  <a:rPr lang="en-US">
                    <a:noFill/>
                  </a:rPr>
                  <a:t> </a:t>
                </a:r>
              </a:p>
            </p:txBody>
          </p:sp>
        </mc:Fallback>
      </mc:AlternateContent>
      <p:grpSp>
        <p:nvGrpSpPr>
          <p:cNvPr id="20" name="Group 19"/>
          <p:cNvGrpSpPr/>
          <p:nvPr/>
        </p:nvGrpSpPr>
        <p:grpSpPr>
          <a:xfrm>
            <a:off x="8052732" y="4000500"/>
            <a:ext cx="2182531" cy="1413302"/>
            <a:chOff x="746615" y="1072312"/>
            <a:chExt cx="2182531" cy="1250635"/>
          </a:xfrm>
        </p:grpSpPr>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615" y="1072312"/>
              <a:ext cx="2182531" cy="1250635"/>
            </a:xfrm>
            <a:prstGeom prst="rect">
              <a:avLst/>
            </a:prstGeom>
          </p:spPr>
        </p:pic>
        <p:sp>
          <p:nvSpPr>
            <p:cNvPr id="23" name="TextBox 22"/>
            <p:cNvSpPr txBox="1"/>
            <p:nvPr/>
          </p:nvSpPr>
          <p:spPr>
            <a:xfrm>
              <a:off x="854972" y="1308440"/>
              <a:ext cx="1965815" cy="707886"/>
            </a:xfrm>
            <a:prstGeom prst="rect">
              <a:avLst/>
            </a:prstGeom>
            <a:noFill/>
          </p:spPr>
          <p:txBody>
            <a:bodyPr wrap="square" rtlCol="0">
              <a:spAutoFit/>
            </a:bodyPr>
            <a:lstStyle/>
            <a:p>
              <a:pPr algn="ctr"/>
              <a:r>
                <a:rPr lang="en-US" sz="4000" b="1" smtClean="0">
                  <a:solidFill>
                    <a:schemeClr val="tx2"/>
                  </a:solidFill>
                  <a:latin typeface="Arial" panose="020B0604020202020204" pitchFamily="34" charset="0"/>
                  <a:cs typeface="Arial" panose="020B0604020202020204" pitchFamily="34" charset="0"/>
                </a:rPr>
                <a:t>Giải:</a:t>
              </a:r>
              <a:endParaRPr lang="en-US" sz="4000" b="1">
                <a:solidFill>
                  <a:schemeClr val="tx2"/>
                </a:solidFill>
                <a:latin typeface="Arial" panose="020B0604020202020204" pitchFamily="34" charset="0"/>
                <a:cs typeface="Arial" panose="020B0604020202020204" pitchFamily="34" charset="0"/>
              </a:endParaRPr>
            </a:p>
          </p:txBody>
        </p:sp>
      </p:grpSp>
      <p:pic>
        <p:nvPicPr>
          <p:cNvPr id="24" name="Picture 23"/>
          <p:cNvPicPr>
            <a:picLocks noChangeAspect="1"/>
          </p:cNvPicPr>
          <p:nvPr/>
        </p:nvPicPr>
        <p:blipFill>
          <a:blip r:embed="rId6"/>
          <a:stretch>
            <a:fillRect/>
          </a:stretch>
        </p:blipFill>
        <p:spPr>
          <a:xfrm>
            <a:off x="16134788" y="1297112"/>
            <a:ext cx="1257621" cy="1186117"/>
          </a:xfrm>
          <a:prstGeom prst="rect">
            <a:avLst/>
          </a:prstGeom>
        </p:spPr>
      </p:pic>
    </p:spTree>
    <p:extLst>
      <p:ext uri="{BB962C8B-B14F-4D97-AF65-F5344CB8AC3E}">
        <p14:creationId xmlns:p14="http://schemas.microsoft.com/office/powerpoint/2010/main" val="97698241"/>
      </p:ext>
    </p:extLst>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7" name="Group 27"/>
          <p:cNvGrpSpPr/>
          <p:nvPr/>
        </p:nvGrpSpPr>
        <p:grpSpPr>
          <a:xfrm>
            <a:off x="14450775" y="3573532"/>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60300" y="70990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sp>
        <p:nvSpPr>
          <p:cNvPr id="32" name="Freeform 32"/>
          <p:cNvSpPr/>
          <p:nvPr/>
        </p:nvSpPr>
        <p:spPr>
          <a:xfrm rot="829932">
            <a:off x="1080938" y="1177659"/>
            <a:ext cx="398505" cy="3714879"/>
          </a:xfrm>
          <a:custGeom>
            <a:avLst/>
            <a:gdLst/>
            <a:ahLst/>
            <a:cxnLst/>
            <a:rect l="l" t="t" r="r" b="b"/>
            <a:pathLst>
              <a:path w="398505" h="3714879">
                <a:moveTo>
                  <a:pt x="0" y="0"/>
                </a:moveTo>
                <a:lnTo>
                  <a:pt x="398505" y="0"/>
                </a:lnTo>
                <a:lnTo>
                  <a:pt x="398505" y="3714878"/>
                </a:lnTo>
                <a:lnTo>
                  <a:pt x="0" y="37148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9" name="TextBox 39"/>
          <p:cNvSpPr txBox="1"/>
          <p:nvPr/>
        </p:nvSpPr>
        <p:spPr>
          <a:xfrm>
            <a:off x="2383168" y="1807088"/>
            <a:ext cx="12363159" cy="974626"/>
          </a:xfrm>
          <a:prstGeom prst="rect">
            <a:avLst/>
          </a:prstGeom>
        </p:spPr>
        <p:txBody>
          <a:bodyPr lIns="0" tIns="0" rIns="0" bIns="0" rtlCol="0" anchor="t">
            <a:spAutoFit/>
          </a:bodyPr>
          <a:lstStyle/>
          <a:p>
            <a:pPr algn="ctr">
              <a:lnSpc>
                <a:spcPts val="7588"/>
              </a:lnSpc>
            </a:pPr>
            <a:r>
              <a:rPr lang="en-US" sz="7000" b="1" spc="147" smtClean="0">
                <a:solidFill>
                  <a:srgbClr val="C00000"/>
                </a:solidFill>
                <a:latin typeface="Arial" panose="020B0604020202020204" pitchFamily="34" charset="0"/>
                <a:cs typeface="Arial" panose="020B0604020202020204" pitchFamily="34" charset="0"/>
              </a:rPr>
              <a:t>KẾT LUẬN</a:t>
            </a:r>
            <a:endParaRPr lang="en-US" sz="7000" b="1" spc="147">
              <a:solidFill>
                <a:srgbClr val="C00000"/>
              </a:solidFill>
              <a:latin typeface="Arial" panose="020B0604020202020204" pitchFamily="34" charset="0"/>
              <a:cs typeface="Arial" panose="020B0604020202020204" pitchFamily="34" charset="0"/>
            </a:endParaRPr>
          </a:p>
        </p:txBody>
      </p:sp>
      <p:grpSp>
        <p:nvGrpSpPr>
          <p:cNvPr id="35" name="Group 34"/>
          <p:cNvGrpSpPr/>
          <p:nvPr/>
        </p:nvGrpSpPr>
        <p:grpSpPr>
          <a:xfrm>
            <a:off x="2267000" y="3390900"/>
            <a:ext cx="12595494" cy="3410374"/>
            <a:chOff x="2777751" y="2933700"/>
            <a:chExt cx="12595494" cy="3410374"/>
          </a:xfrm>
        </p:grpSpPr>
        <p:sp>
          <p:nvSpPr>
            <p:cNvPr id="34" name="Rounded Rectangle 33"/>
            <p:cNvSpPr/>
            <p:nvPr/>
          </p:nvSpPr>
          <p:spPr>
            <a:xfrm>
              <a:off x="2777751" y="2933700"/>
              <a:ext cx="12595494" cy="341037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mc:Choice xmlns:a14="http://schemas.microsoft.com/office/drawing/2010/main" Requires="a14">
            <p:sp>
              <p:nvSpPr>
                <p:cNvPr id="37" name="Rectangle 36"/>
                <p:cNvSpPr/>
                <p:nvPr/>
              </p:nvSpPr>
              <p:spPr>
                <a:xfrm>
                  <a:off x="3273146" y="2964182"/>
                  <a:ext cx="11604705" cy="3046988"/>
                </a:xfrm>
                <a:prstGeom prst="rect">
                  <a:avLst/>
                </a:prstGeom>
              </p:spPr>
              <p:txBody>
                <a:bodyPr wrap="square">
                  <a:spAutoFit/>
                </a:bodyPr>
                <a:lstStyle/>
                <a:p>
                  <a:pPr algn="ctr">
                    <a:lnSpc>
                      <a:spcPct val="200000"/>
                    </a:lnSpc>
                  </a:pPr>
                  <a:r>
                    <a:rPr lang="en-US" sz="4800" kern="100" smtClean="0">
                      <a:solidFill>
                        <a:schemeClr val="bg1"/>
                      </a:solidFill>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4800" kern="100">
                      <a:solidFill>
                        <a:schemeClr val="bg1"/>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4800" kern="100">
                      <a:solidFill>
                        <a:schemeClr val="bg1"/>
                      </a:solidFill>
                      <a:effectLst/>
                      <a:latin typeface="Arial" panose="020B0604020202020204" pitchFamily="34" charset="0"/>
                      <a:ea typeface="Calibri" panose="020F0502020204030204" pitchFamily="34" charset="0"/>
                      <a:cs typeface="Arial" panose="020B0604020202020204" pitchFamily="34" charset="0"/>
                    </a:rPr>
                    <a:t> là hai biến cố xung khắc thì </a:t>
                  </a:r>
                  <a:endParaRPr lang="en-US" sz="4800" kern="10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200000"/>
                    </a:lnSpc>
                  </a:pPr>
                  <a14:m>
                    <m:oMathPara xmlns:m="http://schemas.openxmlformats.org/officeDocument/2006/math">
                      <m:oMathParaPr>
                        <m:jc m:val="centerGroup"/>
                      </m:oMathParaPr>
                      <m:oMath xmlns:m="http://schemas.openxmlformats.org/officeDocument/2006/math">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8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8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48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8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8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8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48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8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7" name="Rectangle 36"/>
                <p:cNvSpPr>
                  <a:spLocks noRot="1" noChangeAspect="1" noMove="1" noResize="1" noEditPoints="1" noAdjustHandles="1" noChangeArrowheads="1" noChangeShapeType="1" noTextEdit="1"/>
                </p:cNvSpPr>
                <p:nvPr/>
              </p:nvSpPr>
              <p:spPr>
                <a:xfrm>
                  <a:off x="3273146" y="2964182"/>
                  <a:ext cx="11604705" cy="3046988"/>
                </a:xfrm>
                <a:prstGeom prst="rect">
                  <a:avLst/>
                </a:prstGeom>
                <a:blipFill>
                  <a:blip r:embed="rId6"/>
                  <a:stretch>
                    <a:fillRect r="-473"/>
                  </a:stretch>
                </a:blipFill>
              </p:spPr>
              <p:txBody>
                <a:bodyPr/>
                <a:lstStyle/>
                <a:p>
                  <a:r>
                    <a:rPr lang="en-US">
                      <a:noFill/>
                    </a:rPr>
                    <a:t> </a:t>
                  </a:r>
                </a:p>
              </p:txBody>
            </p:sp>
          </mc:Fallback>
        </mc:AlternateContent>
      </p:grpSp>
      <p:pic>
        <p:nvPicPr>
          <p:cNvPr id="40" name="Picture 39"/>
          <p:cNvPicPr>
            <a:picLocks noChangeAspect="1"/>
          </p:cNvPicPr>
          <p:nvPr/>
        </p:nvPicPr>
        <p:blipFill>
          <a:blip r:embed="rId7"/>
          <a:stretch>
            <a:fillRect/>
          </a:stretch>
        </p:blipFill>
        <p:spPr>
          <a:xfrm flipH="1">
            <a:off x="12884173" y="6031275"/>
            <a:ext cx="3567742" cy="4144967"/>
          </a:xfrm>
          <a:prstGeom prst="rect">
            <a:avLst/>
          </a:prstGeom>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strVal val="#ppt_x"/>
                                          </p:val>
                                        </p:tav>
                                        <p:tav tm="100000">
                                          <p:val>
                                            <p:strVal val="#ppt_x"/>
                                          </p:val>
                                        </p:tav>
                                      </p:tavLst>
                                    </p:anim>
                                    <p:anim calcmode="lin" valueType="num">
                                      <p:cBhvr>
                                        <p:cTn id="1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grpSp>
        <p:nvGrpSpPr>
          <p:cNvPr id="11" name="Group 10"/>
          <p:cNvGrpSpPr/>
          <p:nvPr/>
        </p:nvGrpSpPr>
        <p:grpSpPr>
          <a:xfrm>
            <a:off x="1339516" y="1311988"/>
            <a:ext cx="15608968" cy="7717712"/>
            <a:chOff x="665747" y="707859"/>
            <a:chExt cx="15608968" cy="7717712"/>
          </a:xfrm>
        </p:grpSpPr>
        <p:sp>
          <p:nvSpPr>
            <p:cNvPr id="12" name="Rounded Rectangle 11"/>
            <p:cNvSpPr/>
            <p:nvPr/>
          </p:nvSpPr>
          <p:spPr>
            <a:xfrm>
              <a:off x="685800" y="707859"/>
              <a:ext cx="2241885" cy="9906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latin typeface="Arial" panose="020B0604020202020204" pitchFamily="34" charset="0"/>
                  <a:cs typeface="Arial" panose="020B0604020202020204" pitchFamily="34" charset="0"/>
                </a:rPr>
                <a:t>Ví dụ </a:t>
              </a:r>
              <a:r>
                <a:rPr lang="en-US" sz="3800" b="1" smtClean="0">
                  <a:latin typeface="Arial" panose="020B0604020202020204" pitchFamily="34" charset="0"/>
                  <a:cs typeface="Arial" panose="020B0604020202020204" pitchFamily="34" charset="0"/>
                </a:rPr>
                <a:t>2</a:t>
              </a:r>
              <a:endParaRPr lang="en-US" sz="3800" b="1">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Rectangle 12"/>
                <p:cNvSpPr/>
                <p:nvPr/>
              </p:nvSpPr>
              <p:spPr>
                <a:xfrm>
                  <a:off x="665747" y="2034078"/>
                  <a:ext cx="15608968" cy="6391493"/>
                </a:xfrm>
                <a:prstGeom prst="rect">
                  <a:avLst/>
                </a:prstGeom>
              </p:spPr>
              <p:txBody>
                <a:bodyPr wrap="square">
                  <a:spAutoFit/>
                </a:bodyPr>
                <a:lstStyle/>
                <a:p>
                  <a:pPr>
                    <a:lnSpc>
                      <a:spcPct val="150000"/>
                    </a:lnSpc>
                    <a:spcAft>
                      <a:spcPts val="500"/>
                    </a:spcAft>
                  </a:pPr>
                  <a:r>
                    <a:rPr lang="vi-VN" sz="3700"/>
                    <a:t>Một hộp đựng 9 tấm thẻ cùng loại được ghi số từ 1 đến 9. Rút ngẫu nhiên đồng thời hai tấm thẻ từ trong hộp. Xét các biến cố sau:</a:t>
                  </a:r>
                </a:p>
                <a:p>
                  <a:pPr>
                    <a:lnSpc>
                      <a:spcPct val="150000"/>
                    </a:lnSpc>
                    <a:spcAft>
                      <a:spcPts val="500"/>
                    </a:spcAft>
                  </a:pPr>
                  <a14:m>
                    <m:oMath xmlns:m="http://schemas.openxmlformats.org/officeDocument/2006/math">
                      <m:r>
                        <a:rPr lang="vi-VN" sz="3700" i="1" smtClean="0">
                          <a:latin typeface="Cambria Math" panose="02040503050406030204" pitchFamily="18" charset="0"/>
                        </a:rPr>
                        <m:t>𝐴</m:t>
                      </m:r>
                    </m:oMath>
                  </a14:m>
                  <a:r>
                    <a:rPr lang="vi-VN" sz="3700"/>
                    <a:t>: “Cả hai tấm thẻ đều ghi số chẵn”;</a:t>
                  </a:r>
                </a:p>
                <a:p>
                  <a:pPr>
                    <a:lnSpc>
                      <a:spcPct val="150000"/>
                    </a:lnSpc>
                    <a:spcAft>
                      <a:spcPts val="500"/>
                    </a:spcAft>
                  </a:pPr>
                  <a14:m>
                    <m:oMath xmlns:m="http://schemas.openxmlformats.org/officeDocument/2006/math">
                      <m:r>
                        <a:rPr lang="vi-VN" sz="3700" i="1" smtClean="0">
                          <a:latin typeface="Cambria Math" panose="02040503050406030204" pitchFamily="18" charset="0"/>
                        </a:rPr>
                        <m:t>𝐵</m:t>
                      </m:r>
                    </m:oMath>
                  </a14:m>
                  <a:r>
                    <a:rPr lang="vi-VN" sz="3700"/>
                    <a:t>: “Chỉ có một tấm thẻ ghi số chẵn";</a:t>
                  </a:r>
                </a:p>
                <a:p>
                  <a:pPr>
                    <a:lnSpc>
                      <a:spcPct val="150000"/>
                    </a:lnSpc>
                    <a:spcAft>
                      <a:spcPts val="500"/>
                    </a:spcAft>
                  </a:pPr>
                  <a14:m>
                    <m:oMath xmlns:m="http://schemas.openxmlformats.org/officeDocument/2006/math">
                      <m:r>
                        <a:rPr lang="vi-VN" sz="3700" i="1" smtClean="0">
                          <a:latin typeface="Cambria Math" panose="02040503050406030204" pitchFamily="18" charset="0"/>
                        </a:rPr>
                        <m:t>𝐶</m:t>
                      </m:r>
                    </m:oMath>
                  </a14:m>
                  <a:r>
                    <a:rPr lang="vi-VN" sz="3700"/>
                    <a:t>: “Tích hai số ghi trên hai tấm thẻ là một số chẵn”.</a:t>
                  </a:r>
                </a:p>
                <a:p>
                  <a:pPr>
                    <a:lnSpc>
                      <a:spcPct val="150000"/>
                    </a:lnSpc>
                    <a:spcAft>
                      <a:spcPts val="500"/>
                    </a:spcAft>
                  </a:pPr>
                  <a:r>
                    <a:rPr lang="vi-VN" sz="3700"/>
                    <a:t>a) Chứng minh rằng </a:t>
                  </a:r>
                  <a14:m>
                    <m:oMath xmlns:m="http://schemas.openxmlformats.org/officeDocument/2006/math">
                      <m:r>
                        <a:rPr lang="vi-VN" sz="3700" i="1" smtClean="0">
                          <a:latin typeface="Cambria Math" panose="02040503050406030204" pitchFamily="18" charset="0"/>
                        </a:rPr>
                        <m:t>𝐶</m:t>
                      </m:r>
                      <m:r>
                        <a:rPr lang="vi-VN" sz="3700" i="1" smtClean="0">
                          <a:latin typeface="Cambria Math" panose="02040503050406030204" pitchFamily="18" charset="0"/>
                        </a:rPr>
                        <m:t>=</m:t>
                      </m:r>
                      <m:r>
                        <a:rPr lang="vi-VN" sz="3700" i="1" smtClean="0">
                          <a:latin typeface="Cambria Math" panose="02040503050406030204" pitchFamily="18" charset="0"/>
                        </a:rPr>
                        <m:t>𝐴</m:t>
                      </m:r>
                      <m:r>
                        <a:rPr lang="vi-VN" sz="3700" i="1" smtClean="0">
                          <a:latin typeface="Cambria Math" panose="02040503050406030204" pitchFamily="18" charset="0"/>
                          <a:ea typeface="Cambria Math" panose="02040503050406030204" pitchFamily="18" charset="0"/>
                        </a:rPr>
                        <m:t>∪</m:t>
                      </m:r>
                      <m:r>
                        <a:rPr lang="vi-VN" sz="3700" i="1" smtClean="0">
                          <a:latin typeface="Cambria Math" panose="02040503050406030204" pitchFamily="18" charset="0"/>
                        </a:rPr>
                        <m:t>𝐵</m:t>
                      </m:r>
                    </m:oMath>
                  </a14:m>
                  <a:r>
                    <a:rPr lang="vi-VN" sz="3700"/>
                    <a:t>.</a:t>
                  </a:r>
                </a:p>
                <a:p>
                  <a:pPr>
                    <a:lnSpc>
                      <a:spcPct val="150000"/>
                    </a:lnSpc>
                    <a:spcAft>
                      <a:spcPts val="500"/>
                    </a:spcAft>
                  </a:pPr>
                  <a:r>
                    <a:rPr lang="vi-VN" sz="3700"/>
                    <a:t>b) Tính </a:t>
                  </a:r>
                  <a14:m>
                    <m:oMath xmlns:m="http://schemas.openxmlformats.org/officeDocument/2006/math">
                      <m:r>
                        <a:rPr lang="vi-VN" sz="3700" i="1" smtClean="0">
                          <a:latin typeface="Cambria Math" panose="02040503050406030204" pitchFamily="18" charset="0"/>
                        </a:rPr>
                        <m:t>𝑃</m:t>
                      </m:r>
                      <m:r>
                        <a:rPr lang="vi-VN" sz="3700" i="1" smtClean="0">
                          <a:latin typeface="Cambria Math" panose="02040503050406030204" pitchFamily="18" charset="0"/>
                        </a:rPr>
                        <m:t>(</m:t>
                      </m:r>
                      <m:r>
                        <a:rPr lang="vi-VN" sz="3700" i="1" smtClean="0">
                          <a:latin typeface="Cambria Math" panose="02040503050406030204" pitchFamily="18" charset="0"/>
                        </a:rPr>
                        <m:t>𝐶</m:t>
                      </m:r>
                      <m:r>
                        <a:rPr lang="vi-VN" sz="3700" i="1" smtClean="0">
                          <a:latin typeface="Cambria Math" panose="02040503050406030204" pitchFamily="18" charset="0"/>
                        </a:rPr>
                        <m:t>)</m:t>
                      </m:r>
                    </m:oMath>
                  </a14:m>
                  <a:r>
                    <a:rPr lang="vi-VN" sz="3700"/>
                    <a:t>.</a:t>
                  </a:r>
                </a:p>
              </p:txBody>
            </p:sp>
          </mc:Choice>
          <mc:Fallback>
            <p:sp>
              <p:nvSpPr>
                <p:cNvPr id="13" name="Rectangle 12"/>
                <p:cNvSpPr>
                  <a:spLocks noRot="1" noChangeAspect="1" noMove="1" noResize="1" noEditPoints="1" noAdjustHandles="1" noChangeArrowheads="1" noChangeShapeType="1" noTextEdit="1"/>
                </p:cNvSpPr>
                <p:nvPr/>
              </p:nvSpPr>
              <p:spPr>
                <a:xfrm>
                  <a:off x="665747" y="2034078"/>
                  <a:ext cx="15608968" cy="6391493"/>
                </a:xfrm>
                <a:prstGeom prst="rect">
                  <a:avLst/>
                </a:prstGeom>
                <a:blipFill>
                  <a:blip r:embed="rId2"/>
                  <a:stretch>
                    <a:fillRect l="-1250" r="-1875" b="-1145"/>
                  </a:stretch>
                </a:blipFill>
              </p:spPr>
              <p:txBody>
                <a:bodyPr/>
                <a:lstStyle/>
                <a:p>
                  <a:r>
                    <a:rPr lang="en-US">
                      <a:noFill/>
                    </a:rPr>
                    <a:t> </a:t>
                  </a:r>
                </a:p>
              </p:txBody>
            </p:sp>
          </mc:Fallback>
        </mc:AlternateContent>
      </p:grpSp>
      <p:pic>
        <p:nvPicPr>
          <p:cNvPr id="14" name="Picture 13"/>
          <p:cNvPicPr>
            <a:picLocks noChangeAspect="1"/>
          </p:cNvPicPr>
          <p:nvPr/>
        </p:nvPicPr>
        <p:blipFill>
          <a:blip r:embed="rId3"/>
          <a:stretch>
            <a:fillRect/>
          </a:stretch>
        </p:blipFill>
        <p:spPr>
          <a:xfrm>
            <a:off x="14249400" y="7879937"/>
            <a:ext cx="3483276" cy="2064163"/>
          </a:xfrm>
          <a:prstGeom prst="rect">
            <a:avLst/>
          </a:prstGeom>
        </p:spPr>
      </p:pic>
    </p:spTree>
    <p:extLst>
      <p:ext uri="{BB962C8B-B14F-4D97-AF65-F5344CB8AC3E}">
        <p14:creationId xmlns:p14="http://schemas.microsoft.com/office/powerpoint/2010/main" val="384943946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mc:AlternateContent xmlns:mc="http://schemas.openxmlformats.org/markup-compatibility/2006">
        <mc:Choice xmlns:a14="http://schemas.microsoft.com/office/drawing/2010/main" Requires="a14">
          <p:sp>
            <p:nvSpPr>
              <p:cNvPr id="7" name="Rectangle 6"/>
              <p:cNvSpPr/>
              <p:nvPr/>
            </p:nvSpPr>
            <p:spPr>
              <a:xfrm>
                <a:off x="1047750" y="1696356"/>
                <a:ext cx="16192500" cy="7942944"/>
              </a:xfrm>
              <a:prstGeom prst="rect">
                <a:avLst/>
              </a:prstGeom>
            </p:spPr>
            <p:txBody>
              <a:bodyPr wrap="square">
                <a:spAutoFit/>
              </a:bodyPr>
              <a:lstStyle/>
              <a:p>
                <a:pPr lvl="0" algn="just">
                  <a:lnSpc>
                    <a:spcPct val="150000"/>
                  </a:lnSpc>
                </a:pPr>
                <a:r>
                  <a:rPr lang="vi-VN" sz="3700" smtClean="0">
                    <a:solidFill>
                      <a:prstClr val="black"/>
                    </a:solidFill>
                    <a:latin typeface="Arial" panose="020B0604020202020204" pitchFamily="34" charset="0"/>
                    <a:cs typeface="Arial" panose="020B0604020202020204" pitchFamily="34" charset="0"/>
                  </a:rPr>
                  <a:t>a) Biến cố </a:t>
                </a:r>
                <a14:m>
                  <m:oMath xmlns:m="http://schemas.openxmlformats.org/officeDocument/2006/math">
                    <m:r>
                      <a:rPr lang="vi-VN" sz="3700" i="1" smtClean="0">
                        <a:solidFill>
                          <a:prstClr val="black"/>
                        </a:solidFill>
                        <a:latin typeface="Cambria Math" panose="02040503050406030204" pitchFamily="18" charset="0"/>
                      </a:rPr>
                      <m:t>𝐶</m:t>
                    </m:r>
                  </m:oMath>
                </a14:m>
                <a:r>
                  <a:rPr lang="vi-VN" sz="3700">
                    <a:solidFill>
                      <a:prstClr val="black"/>
                    </a:solidFill>
                    <a:latin typeface="Arial" panose="020B0604020202020204" pitchFamily="34" charset="0"/>
                    <a:cs typeface="Arial" panose="020B0604020202020204" pitchFamily="34" charset="0"/>
                  </a:rPr>
                  <a:t> xảy ra khi và chỉ khi trong hai tấm thẻ có ít nhất một tấm thẻ ghi số chẵn. Nếu cả hai tấm thẻ ghi số chẵn thì biến cố </a:t>
                </a:r>
                <a14:m>
                  <m:oMath xmlns:m="http://schemas.openxmlformats.org/officeDocument/2006/math">
                    <m:r>
                      <a:rPr lang="vi-VN" sz="3700" i="1" smtClean="0">
                        <a:solidFill>
                          <a:prstClr val="black"/>
                        </a:solidFill>
                        <a:latin typeface="Cambria Math" panose="02040503050406030204" pitchFamily="18" charset="0"/>
                      </a:rPr>
                      <m:t>𝐴</m:t>
                    </m:r>
                  </m:oMath>
                </a14:m>
                <a:r>
                  <a:rPr lang="vi-VN" sz="3700">
                    <a:solidFill>
                      <a:prstClr val="black"/>
                    </a:solidFill>
                    <a:latin typeface="Arial" panose="020B0604020202020204" pitchFamily="34" charset="0"/>
                    <a:cs typeface="Arial" panose="020B0604020202020204" pitchFamily="34" charset="0"/>
                  </a:rPr>
                  <a:t> xảy ra. Nếu chỉ có một tấm thẻ ghi số chẵn thì biến cố </a:t>
                </a:r>
                <a14:m>
                  <m:oMath xmlns:m="http://schemas.openxmlformats.org/officeDocument/2006/math">
                    <m:r>
                      <a:rPr lang="vi-VN" sz="3700" i="1" smtClean="0">
                        <a:solidFill>
                          <a:prstClr val="black"/>
                        </a:solidFill>
                        <a:latin typeface="Cambria Math" panose="02040503050406030204" pitchFamily="18" charset="0"/>
                      </a:rPr>
                      <m:t>𝐵</m:t>
                    </m:r>
                  </m:oMath>
                </a14:m>
                <a:r>
                  <a:rPr lang="vi-VN" sz="3700">
                    <a:solidFill>
                      <a:prstClr val="black"/>
                    </a:solidFill>
                    <a:latin typeface="Arial" panose="020B0604020202020204" pitchFamily="34" charset="0"/>
                    <a:cs typeface="Arial" panose="020B0604020202020204" pitchFamily="34" charset="0"/>
                  </a:rPr>
                  <a:t> xảy ra. Vậy </a:t>
                </a:r>
                <a14:m>
                  <m:oMath xmlns:m="http://schemas.openxmlformats.org/officeDocument/2006/math">
                    <m:r>
                      <a:rPr lang="vi-VN" sz="3700" i="1" smtClean="0">
                        <a:solidFill>
                          <a:prstClr val="black"/>
                        </a:solidFill>
                        <a:latin typeface="Cambria Math" panose="02040503050406030204" pitchFamily="18" charset="0"/>
                      </a:rPr>
                      <m:t>𝐶</m:t>
                    </m:r>
                  </m:oMath>
                </a14:m>
                <a:r>
                  <a:rPr lang="vi-VN" sz="3700">
                    <a:solidFill>
                      <a:prstClr val="black"/>
                    </a:solidFill>
                    <a:latin typeface="Arial" panose="020B0604020202020204" pitchFamily="34" charset="0"/>
                    <a:cs typeface="Arial" panose="020B0604020202020204" pitchFamily="34" charset="0"/>
                  </a:rPr>
                  <a:t> là biến cố hợp của </a:t>
                </a:r>
                <a14:m>
                  <m:oMath xmlns:m="http://schemas.openxmlformats.org/officeDocument/2006/math">
                    <m:r>
                      <a:rPr lang="vi-VN" sz="3700" i="1" smtClean="0">
                        <a:solidFill>
                          <a:prstClr val="black"/>
                        </a:solidFill>
                        <a:latin typeface="Cambria Math" panose="02040503050406030204" pitchFamily="18" charset="0"/>
                      </a:rPr>
                      <m:t>𝐴</m:t>
                    </m:r>
                  </m:oMath>
                </a14:m>
                <a:r>
                  <a:rPr lang="vi-VN" sz="3700">
                    <a:solidFill>
                      <a:prstClr val="black"/>
                    </a:solidFill>
                    <a:latin typeface="Arial" panose="020B0604020202020204" pitchFamily="34" charset="0"/>
                    <a:cs typeface="Arial" panose="020B0604020202020204" pitchFamily="34" charset="0"/>
                  </a:rPr>
                  <a:t> và </a:t>
                </a:r>
                <a14:m>
                  <m:oMath xmlns:m="http://schemas.openxmlformats.org/officeDocument/2006/math">
                    <m:r>
                      <a:rPr lang="vi-VN" sz="3700" i="1" smtClean="0">
                        <a:solidFill>
                          <a:prstClr val="black"/>
                        </a:solidFill>
                        <a:latin typeface="Cambria Math" panose="02040503050406030204" pitchFamily="18" charset="0"/>
                      </a:rPr>
                      <m:t>𝐵</m:t>
                    </m:r>
                  </m:oMath>
                </a14:m>
                <a:r>
                  <a:rPr lang="vi-VN" sz="3700">
                    <a:solidFill>
                      <a:prstClr val="black"/>
                    </a:solidFill>
                    <a:latin typeface="Arial" panose="020B0604020202020204" pitchFamily="34" charset="0"/>
                    <a:cs typeface="Arial" panose="020B0604020202020204" pitchFamily="34" charset="0"/>
                  </a:rPr>
                  <a:t>.</a:t>
                </a:r>
              </a:p>
              <a:p>
                <a:pPr lvl="0" algn="just">
                  <a:lnSpc>
                    <a:spcPct val="150000"/>
                  </a:lnSpc>
                </a:pPr>
                <a:r>
                  <a:rPr lang="vi-VN" sz="3700">
                    <a:solidFill>
                      <a:prstClr val="black"/>
                    </a:solidFill>
                    <a:latin typeface="Arial" panose="020B0604020202020204" pitchFamily="34" charset="0"/>
                    <a:cs typeface="Arial" panose="020B0604020202020204" pitchFamily="34" charset="0"/>
                  </a:rPr>
                  <a:t>b) Hai biến cố </a:t>
                </a:r>
                <a14:m>
                  <m:oMath xmlns:m="http://schemas.openxmlformats.org/officeDocument/2006/math">
                    <m:r>
                      <a:rPr lang="vi-VN" sz="3700" i="1">
                        <a:solidFill>
                          <a:prstClr val="black"/>
                        </a:solidFill>
                        <a:latin typeface="Cambria Math" panose="02040503050406030204" pitchFamily="18" charset="0"/>
                      </a:rPr>
                      <m:t>𝐴</m:t>
                    </m:r>
                  </m:oMath>
                </a14:m>
                <a:r>
                  <a:rPr lang="vi-VN" sz="3700">
                    <a:solidFill>
                      <a:prstClr val="black"/>
                    </a:solidFill>
                    <a:latin typeface="Arial" panose="020B0604020202020204" pitchFamily="34" charset="0"/>
                    <a:cs typeface="Arial" panose="020B0604020202020204" pitchFamily="34" charset="0"/>
                  </a:rPr>
                  <a:t> và </a:t>
                </a:r>
                <a14:m>
                  <m:oMath xmlns:m="http://schemas.openxmlformats.org/officeDocument/2006/math">
                    <m:r>
                      <a:rPr lang="vi-VN" sz="3700" i="1">
                        <a:solidFill>
                          <a:prstClr val="black"/>
                        </a:solidFill>
                        <a:latin typeface="Cambria Math" panose="02040503050406030204" pitchFamily="18" charset="0"/>
                      </a:rPr>
                      <m:t>𝐵</m:t>
                    </m:r>
                  </m:oMath>
                </a14:m>
                <a:r>
                  <a:rPr lang="vi-VN" sz="3700">
                    <a:solidFill>
                      <a:prstClr val="black"/>
                    </a:solidFill>
                    <a:latin typeface="Arial" panose="020B0604020202020204" pitchFamily="34" charset="0"/>
                    <a:cs typeface="Arial" panose="020B0604020202020204" pitchFamily="34" charset="0"/>
                  </a:rPr>
                  <a:t> là xung khắc</a:t>
                </a:r>
                <a:r>
                  <a:rPr lang="vi-VN" sz="3700">
                    <a:solidFill>
                      <a:prstClr val="black"/>
                    </a:solidFill>
                    <a:latin typeface="Arial" panose="020B0604020202020204" pitchFamily="34" charset="0"/>
                    <a:cs typeface="Arial" panose="020B0604020202020204" pitchFamily="34" charset="0"/>
                  </a:rPr>
                  <a:t>. </a:t>
                </a:r>
                <a:endParaRPr lang="en-US" sz="3700" smtClean="0">
                  <a:solidFill>
                    <a:prstClr val="black"/>
                  </a:solidFill>
                  <a:latin typeface="Arial" panose="020B0604020202020204" pitchFamily="34" charset="0"/>
                  <a:cs typeface="Arial" panose="020B0604020202020204" pitchFamily="34" charset="0"/>
                </a:endParaRPr>
              </a:p>
              <a:p>
                <a:pPr lvl="0" algn="just">
                  <a:lnSpc>
                    <a:spcPct val="150000"/>
                  </a:lnSpc>
                </a:pPr>
                <a:r>
                  <a:rPr lang="vi-VN" sz="3700" smtClean="0">
                    <a:solidFill>
                      <a:prstClr val="black"/>
                    </a:solidFill>
                    <a:latin typeface="Arial" panose="020B0604020202020204" pitchFamily="34" charset="0"/>
                    <a:cs typeface="Arial" panose="020B0604020202020204" pitchFamily="34" charset="0"/>
                  </a:rPr>
                  <a:t>Do </a:t>
                </a:r>
                <a:r>
                  <a:rPr lang="vi-VN" sz="3700">
                    <a:solidFill>
                      <a:prstClr val="black"/>
                    </a:solidFill>
                    <a:latin typeface="Arial" panose="020B0604020202020204" pitchFamily="34" charset="0"/>
                    <a:cs typeface="Arial" panose="020B0604020202020204" pitchFamily="34" charset="0"/>
                  </a:rPr>
                  <a:t>đó </a:t>
                </a:r>
                <a14:m>
                  <m:oMath xmlns:m="http://schemas.openxmlformats.org/officeDocument/2006/math">
                    <m:r>
                      <a:rPr lang="vi-VN" sz="3700" i="1" smtClean="0">
                        <a:solidFill>
                          <a:prstClr val="black"/>
                        </a:solidFill>
                        <a:latin typeface="Cambria Math" panose="02040503050406030204" pitchFamily="18" charset="0"/>
                      </a:rPr>
                      <m:t>𝑃</m:t>
                    </m:r>
                    <m:r>
                      <a:rPr lang="vi-VN" sz="3700" i="1" smtClean="0">
                        <a:solidFill>
                          <a:prstClr val="black"/>
                        </a:solidFill>
                        <a:latin typeface="Cambria Math" panose="02040503050406030204" pitchFamily="18" charset="0"/>
                      </a:rPr>
                      <m:t>(</m:t>
                    </m:r>
                    <m:r>
                      <a:rPr lang="vi-VN" sz="3700" i="1" smtClean="0">
                        <a:solidFill>
                          <a:prstClr val="black"/>
                        </a:solidFill>
                        <a:latin typeface="Cambria Math" panose="02040503050406030204" pitchFamily="18" charset="0"/>
                      </a:rPr>
                      <m:t>𝐶</m:t>
                    </m:r>
                    <m:r>
                      <a:rPr lang="vi-VN" sz="3700" i="1" smtClean="0">
                        <a:solidFill>
                          <a:prstClr val="black"/>
                        </a:solidFill>
                        <a:latin typeface="Cambria Math" panose="02040503050406030204" pitchFamily="18" charset="0"/>
                      </a:rPr>
                      <m:t>)=</m:t>
                    </m:r>
                    <m:r>
                      <a:rPr lang="vi-VN" sz="3700" i="1" smtClean="0">
                        <a:solidFill>
                          <a:prstClr val="black"/>
                        </a:solidFill>
                        <a:latin typeface="Cambria Math" panose="02040503050406030204" pitchFamily="18" charset="0"/>
                      </a:rPr>
                      <m:t>𝑃</m:t>
                    </m:r>
                    <m:r>
                      <a:rPr lang="vi-VN" sz="3700" i="1" smtClean="0">
                        <a:solidFill>
                          <a:prstClr val="black"/>
                        </a:solidFill>
                        <a:latin typeface="Cambria Math" panose="02040503050406030204" pitchFamily="18" charset="0"/>
                      </a:rPr>
                      <m:t>(</m:t>
                    </m:r>
                    <m:r>
                      <a:rPr lang="vi-VN" sz="3700" i="1" smtClean="0">
                        <a:solidFill>
                          <a:prstClr val="black"/>
                        </a:solidFill>
                        <a:latin typeface="Cambria Math" panose="02040503050406030204" pitchFamily="18" charset="0"/>
                      </a:rPr>
                      <m:t>𝐴</m:t>
                    </m:r>
                    <m:r>
                      <a:rPr lang="vi-VN" sz="3700" i="1" smtClean="0">
                        <a:solidFill>
                          <a:prstClr val="black"/>
                        </a:solidFill>
                        <a:latin typeface="Cambria Math" panose="02040503050406030204" pitchFamily="18" charset="0"/>
                        <a:ea typeface="Cambria Math" panose="02040503050406030204" pitchFamily="18" charset="0"/>
                      </a:rPr>
                      <m:t>∪</m:t>
                    </m:r>
                    <m:r>
                      <a:rPr lang="vi-VN" sz="3700" i="1" smtClean="0">
                        <a:solidFill>
                          <a:prstClr val="black"/>
                        </a:solidFill>
                        <a:latin typeface="Cambria Math" panose="02040503050406030204" pitchFamily="18" charset="0"/>
                      </a:rPr>
                      <m:t>𝐵</m:t>
                    </m:r>
                    <m:r>
                      <a:rPr lang="vi-VN" sz="3700" i="1" smtClean="0">
                        <a:solidFill>
                          <a:prstClr val="black"/>
                        </a:solidFill>
                        <a:latin typeface="Cambria Math" panose="02040503050406030204" pitchFamily="18" charset="0"/>
                      </a:rPr>
                      <m:t>)=</m:t>
                    </m:r>
                    <m:r>
                      <a:rPr lang="vi-VN" sz="3700" i="1" smtClean="0">
                        <a:solidFill>
                          <a:prstClr val="black"/>
                        </a:solidFill>
                        <a:latin typeface="Cambria Math" panose="02040503050406030204" pitchFamily="18" charset="0"/>
                      </a:rPr>
                      <m:t>𝑃</m:t>
                    </m:r>
                    <m:r>
                      <a:rPr lang="vi-VN" sz="3700" i="1" smtClean="0">
                        <a:solidFill>
                          <a:prstClr val="black"/>
                        </a:solidFill>
                        <a:latin typeface="Cambria Math" panose="02040503050406030204" pitchFamily="18" charset="0"/>
                      </a:rPr>
                      <m:t>(</m:t>
                    </m:r>
                    <m:r>
                      <a:rPr lang="vi-VN" sz="3700" i="1" smtClean="0">
                        <a:solidFill>
                          <a:prstClr val="black"/>
                        </a:solidFill>
                        <a:latin typeface="Cambria Math" panose="02040503050406030204" pitchFamily="18" charset="0"/>
                      </a:rPr>
                      <m:t>𝐴</m:t>
                    </m:r>
                    <m:r>
                      <a:rPr lang="vi-VN" sz="3700" i="1" smtClean="0">
                        <a:solidFill>
                          <a:prstClr val="black"/>
                        </a:solidFill>
                        <a:latin typeface="Cambria Math" panose="02040503050406030204" pitchFamily="18" charset="0"/>
                      </a:rPr>
                      <m:t>)+</m:t>
                    </m:r>
                    <m:r>
                      <a:rPr lang="vi-VN" sz="3700" i="1" smtClean="0">
                        <a:solidFill>
                          <a:prstClr val="black"/>
                        </a:solidFill>
                        <a:latin typeface="Cambria Math" panose="02040503050406030204" pitchFamily="18" charset="0"/>
                      </a:rPr>
                      <m:t>𝑃</m:t>
                    </m:r>
                    <m:r>
                      <a:rPr lang="vi-VN" sz="3700" i="1" smtClean="0">
                        <a:solidFill>
                          <a:prstClr val="black"/>
                        </a:solidFill>
                        <a:latin typeface="Cambria Math" panose="02040503050406030204" pitchFamily="18" charset="0"/>
                      </a:rPr>
                      <m:t>(</m:t>
                    </m:r>
                    <m:r>
                      <a:rPr lang="vi-VN" sz="3700" i="1" smtClean="0">
                        <a:solidFill>
                          <a:prstClr val="black"/>
                        </a:solidFill>
                        <a:latin typeface="Cambria Math" panose="02040503050406030204" pitchFamily="18" charset="0"/>
                      </a:rPr>
                      <m:t>𝐵</m:t>
                    </m:r>
                    <m:r>
                      <a:rPr lang="vi-VN" sz="3700" i="1" smtClean="0">
                        <a:solidFill>
                          <a:prstClr val="black"/>
                        </a:solidFill>
                        <a:latin typeface="Cambria Math" panose="02040503050406030204" pitchFamily="18" charset="0"/>
                      </a:rPr>
                      <m:t>).</m:t>
                    </m:r>
                  </m:oMath>
                </a14:m>
                <a:endParaRPr lang="vi-VN" sz="3700">
                  <a:solidFill>
                    <a:prstClr val="black"/>
                  </a:solidFill>
                  <a:latin typeface="Arial" panose="020B0604020202020204" pitchFamily="34" charset="0"/>
                  <a:cs typeface="Arial" panose="020B0604020202020204" pitchFamily="34" charset="0"/>
                </a:endParaRPr>
              </a:p>
              <a:p>
                <a:pPr lvl="0" algn="just">
                  <a:lnSpc>
                    <a:spcPct val="150000"/>
                  </a:lnSpc>
                </a:pPr>
                <a:r>
                  <a:rPr lang="vi-VN" sz="3700">
                    <a:solidFill>
                      <a:prstClr val="black"/>
                    </a:solidFill>
                    <a:latin typeface="Arial" panose="020B0604020202020204" pitchFamily="34" charset="0"/>
                    <a:cs typeface="Arial" panose="020B0604020202020204" pitchFamily="34" charset="0"/>
                  </a:rPr>
                  <a:t>Ta cần tính </a:t>
                </a:r>
                <a14:m>
                  <m:oMath xmlns:m="http://schemas.openxmlformats.org/officeDocument/2006/math">
                    <m:r>
                      <a:rPr lang="vi-VN" sz="3700" i="1" smtClean="0">
                        <a:solidFill>
                          <a:prstClr val="black"/>
                        </a:solidFill>
                        <a:latin typeface="Cambria Math" panose="02040503050406030204" pitchFamily="18" charset="0"/>
                      </a:rPr>
                      <m:t>𝑃</m:t>
                    </m:r>
                    <m:r>
                      <a:rPr lang="vi-VN" sz="3700" i="1" smtClean="0">
                        <a:solidFill>
                          <a:prstClr val="black"/>
                        </a:solidFill>
                        <a:latin typeface="Cambria Math" panose="02040503050406030204" pitchFamily="18" charset="0"/>
                      </a:rPr>
                      <m:t>(</m:t>
                    </m:r>
                    <m:r>
                      <a:rPr lang="vi-VN" sz="3700" i="1" smtClean="0">
                        <a:solidFill>
                          <a:prstClr val="black"/>
                        </a:solidFill>
                        <a:latin typeface="Cambria Math" panose="02040503050406030204" pitchFamily="18" charset="0"/>
                      </a:rPr>
                      <m:t>𝐴</m:t>
                    </m:r>
                    <m:r>
                      <a:rPr lang="vi-VN" sz="3700" i="1" smtClean="0">
                        <a:solidFill>
                          <a:prstClr val="black"/>
                        </a:solidFill>
                        <a:latin typeface="Cambria Math" panose="02040503050406030204" pitchFamily="18" charset="0"/>
                      </a:rPr>
                      <m:t>)</m:t>
                    </m:r>
                  </m:oMath>
                </a14:m>
                <a:r>
                  <a:rPr lang="vi-VN" sz="3700">
                    <a:solidFill>
                      <a:prstClr val="black"/>
                    </a:solidFill>
                    <a:latin typeface="Arial" panose="020B0604020202020204" pitchFamily="34" charset="0"/>
                    <a:cs typeface="Arial" panose="020B0604020202020204" pitchFamily="34" charset="0"/>
                  </a:rPr>
                  <a:t> và </a:t>
                </a:r>
                <a14:m>
                  <m:oMath xmlns:m="http://schemas.openxmlformats.org/officeDocument/2006/math">
                    <m:r>
                      <a:rPr lang="vi-VN" sz="3700" i="1" smtClean="0">
                        <a:solidFill>
                          <a:prstClr val="black"/>
                        </a:solidFill>
                        <a:latin typeface="Cambria Math" panose="02040503050406030204" pitchFamily="18" charset="0"/>
                      </a:rPr>
                      <m:t>𝑃</m:t>
                    </m:r>
                    <m:r>
                      <a:rPr lang="vi-VN" sz="3700" i="1" smtClean="0">
                        <a:solidFill>
                          <a:prstClr val="black"/>
                        </a:solidFill>
                        <a:latin typeface="Cambria Math" panose="02040503050406030204" pitchFamily="18" charset="0"/>
                      </a:rPr>
                      <m:t>(</m:t>
                    </m:r>
                    <m:r>
                      <a:rPr lang="vi-VN" sz="3700" i="1" smtClean="0">
                        <a:solidFill>
                          <a:prstClr val="black"/>
                        </a:solidFill>
                        <a:latin typeface="Cambria Math" panose="02040503050406030204" pitchFamily="18" charset="0"/>
                      </a:rPr>
                      <m:t>𝐵</m:t>
                    </m:r>
                    <m:r>
                      <a:rPr lang="vi-VN" sz="3700" i="1" smtClean="0">
                        <a:solidFill>
                          <a:prstClr val="black"/>
                        </a:solidFill>
                        <a:latin typeface="Cambria Math" panose="02040503050406030204" pitchFamily="18" charset="0"/>
                      </a:rPr>
                      <m:t>).</m:t>
                    </m:r>
                  </m:oMath>
                </a14:m>
                <a:endParaRPr lang="vi-VN" sz="3700" smtClean="0">
                  <a:solidFill>
                    <a:prstClr val="black"/>
                  </a:solidFill>
                  <a:latin typeface="Arial" panose="020B0604020202020204" pitchFamily="34" charset="0"/>
                  <a:cs typeface="Arial" panose="020B0604020202020204" pitchFamily="34" charset="0"/>
                </a:endParaRPr>
              </a:p>
              <a:p>
                <a:pPr lvl="0">
                  <a:lnSpc>
                    <a:spcPct val="150000"/>
                  </a:lnSpc>
                </a:pPr>
                <a:r>
                  <a:rPr lang="vi-VN" sz="3700">
                    <a:solidFill>
                      <a:prstClr val="black"/>
                    </a:solidFill>
                    <a:latin typeface="Arial" panose="020B0604020202020204" pitchFamily="34" charset="0"/>
                    <a:cs typeface="Arial" panose="020B0604020202020204" pitchFamily="34" charset="0"/>
                  </a:rPr>
                  <a:t>Không gian </a:t>
                </a:r>
                <a:r>
                  <a:rPr lang="vi-VN" sz="3700">
                    <a:solidFill>
                      <a:prstClr val="black"/>
                    </a:solidFill>
                    <a:latin typeface="Arial" panose="020B0604020202020204" pitchFamily="34" charset="0"/>
                    <a:cs typeface="Arial" panose="020B0604020202020204" pitchFamily="34" charset="0"/>
                  </a:rPr>
                  <a:t>mẫu </a:t>
                </a:r>
                <a14:m>
                  <m:oMath xmlns:m="http://schemas.openxmlformats.org/officeDocument/2006/math">
                    <m:r>
                      <m:rPr>
                        <m:sty m:val="p"/>
                      </m:rPr>
                      <a:rPr lang="en-US" sz="3700">
                        <a:solidFill>
                          <a:prstClr val="black"/>
                        </a:solidFill>
                        <a:latin typeface="Cambria Math" panose="02040503050406030204" pitchFamily="18" charset="0"/>
                      </a:rPr>
                      <m:t>Ω</m:t>
                    </m:r>
                  </m:oMath>
                </a14:m>
                <a:r>
                  <a:rPr lang="vi-VN" sz="3700" smtClean="0">
                    <a:solidFill>
                      <a:prstClr val="black"/>
                    </a:solidFill>
                    <a:latin typeface="Arial" panose="020B0604020202020204" pitchFamily="34" charset="0"/>
                    <a:cs typeface="Arial" panose="020B0604020202020204" pitchFamily="34" charset="0"/>
                  </a:rPr>
                  <a:t> </a:t>
                </a:r>
                <a:r>
                  <a:rPr lang="vi-VN" sz="3700">
                    <a:solidFill>
                      <a:prstClr val="black"/>
                    </a:solidFill>
                    <a:latin typeface="Arial" panose="020B0604020202020204" pitchFamily="34" charset="0"/>
                    <a:cs typeface="Arial" panose="020B0604020202020204" pitchFamily="34" charset="0"/>
                  </a:rPr>
                  <a:t>là tập hợp tất cả các tập con có hai phần tử </a:t>
                </a:r>
                <a:r>
                  <a:rPr lang="vi-VN" sz="3700">
                    <a:solidFill>
                      <a:prstClr val="black"/>
                    </a:solidFill>
                    <a:latin typeface="Arial" panose="020B0604020202020204" pitchFamily="34" charset="0"/>
                    <a:cs typeface="Arial" panose="020B0604020202020204" pitchFamily="34" charset="0"/>
                  </a:rPr>
                  <a:t>của </a:t>
                </a:r>
                <a:r>
                  <a:rPr lang="vi-VN" sz="3700" smtClean="0">
                    <a:solidFill>
                      <a:prstClr val="black"/>
                    </a:solidFill>
                    <a:latin typeface="Arial" panose="020B0604020202020204" pitchFamily="34" charset="0"/>
                    <a:cs typeface="Arial" panose="020B0604020202020204" pitchFamily="34" charset="0"/>
                  </a:rPr>
                  <a:t>tập</a:t>
                </a:r>
                <a:endParaRPr lang="en-US" sz="3700" smtClean="0">
                  <a:solidFill>
                    <a:prstClr val="black"/>
                  </a:solidFill>
                  <a:latin typeface="Arial" panose="020B0604020202020204" pitchFamily="34" charset="0"/>
                  <a:cs typeface="Arial" panose="020B0604020202020204" pitchFamily="34" charset="0"/>
                </a:endParaRPr>
              </a:p>
              <a:p>
                <a:pPr lvl="0" algn="ctr">
                  <a:lnSpc>
                    <a:spcPct val="150000"/>
                  </a:lnSpc>
                </a:pPr>
                <a14:m>
                  <m:oMathPara xmlns:m="http://schemas.openxmlformats.org/officeDocument/2006/math">
                    <m:oMathParaPr>
                      <m:jc m:val="centerGroup"/>
                    </m:oMathParaPr>
                    <m:oMath xmlns:m="http://schemas.openxmlformats.org/officeDocument/2006/math">
                      <m:r>
                        <a:rPr lang="vi-VN" sz="3700" i="1" smtClean="0">
                          <a:solidFill>
                            <a:prstClr val="black"/>
                          </a:solidFill>
                          <a:latin typeface="Cambria Math" panose="02040503050406030204" pitchFamily="18" charset="0"/>
                        </a:rPr>
                        <m:t>{1; 2; …; 9}.</m:t>
                      </m:r>
                    </m:oMath>
                  </m:oMathPara>
                </a14:m>
                <a:endParaRPr lang="vi-VN" sz="3700">
                  <a:solidFill>
                    <a:prstClr val="black"/>
                  </a:solidFill>
                  <a:latin typeface="Arial" panose="020B0604020202020204" pitchFamily="34" charset="0"/>
                  <a:cs typeface="Arial" panose="020B0604020202020204" pitchFamily="34" charset="0"/>
                </a:endParaRPr>
              </a:p>
              <a:p>
                <a:pPr lvl="0" algn="just">
                  <a:lnSpc>
                    <a:spcPct val="150000"/>
                  </a:lnSpc>
                </a:pPr>
                <a:r>
                  <a:rPr lang="vi-VN" sz="3700">
                    <a:solidFill>
                      <a:prstClr val="black"/>
                    </a:solidFill>
                    <a:latin typeface="Arial" panose="020B0604020202020204" pitchFamily="34" charset="0"/>
                    <a:cs typeface="Arial" panose="020B0604020202020204" pitchFamily="34" charset="0"/>
                  </a:rPr>
                  <a:t>Do đó </a:t>
                </a:r>
                <a14:m>
                  <m:oMath xmlns:m="http://schemas.openxmlformats.org/officeDocument/2006/math">
                    <m:r>
                      <a:rPr lang="vi-VN" sz="3700" i="1" smtClean="0">
                        <a:solidFill>
                          <a:prstClr val="black"/>
                        </a:solidFill>
                        <a:latin typeface="Cambria Math" panose="02040503050406030204" pitchFamily="18" charset="0"/>
                      </a:rPr>
                      <m:t>𝑛</m:t>
                    </m:r>
                    <m:r>
                      <a:rPr lang="vi-VN" sz="3700" i="1" smtClean="0">
                        <a:solidFill>
                          <a:prstClr val="black"/>
                        </a:solidFill>
                        <a:latin typeface="Cambria Math" panose="02040503050406030204" pitchFamily="18" charset="0"/>
                      </a:rPr>
                      <m:t>(</m:t>
                    </m:r>
                    <m:r>
                      <m:rPr>
                        <m:sty m:val="p"/>
                      </m:rPr>
                      <a:rPr lang="en-US" sz="3700">
                        <a:solidFill>
                          <a:prstClr val="black"/>
                        </a:solidFill>
                        <a:latin typeface="Cambria Math" panose="02040503050406030204" pitchFamily="18" charset="0"/>
                      </a:rPr>
                      <m:t>Ω</m:t>
                    </m:r>
                    <m:r>
                      <a:rPr lang="vi-VN" sz="3700" i="1" smtClean="0">
                        <a:solidFill>
                          <a:prstClr val="black"/>
                        </a:solidFill>
                        <a:latin typeface="Cambria Math" panose="02040503050406030204" pitchFamily="18" charset="0"/>
                      </a:rPr>
                      <m:t>)=</m:t>
                    </m:r>
                    <m:sSubSup>
                      <m:sSubSupPr>
                        <m:ctrlPr>
                          <a:rPr lang="vi-VN" sz="3700" i="1" smtClean="0">
                            <a:solidFill>
                              <a:prstClr val="black"/>
                            </a:solidFill>
                            <a:latin typeface="Cambria Math" panose="02040503050406030204" pitchFamily="18" charset="0"/>
                          </a:rPr>
                        </m:ctrlPr>
                      </m:sSubSupPr>
                      <m:e>
                        <m:r>
                          <a:rPr lang="en-US" sz="3700" b="0" i="1" smtClean="0">
                            <a:solidFill>
                              <a:prstClr val="black"/>
                            </a:solidFill>
                            <a:latin typeface="Cambria Math" panose="02040503050406030204" pitchFamily="18" charset="0"/>
                          </a:rPr>
                          <m:t>𝐶</m:t>
                        </m:r>
                      </m:e>
                      <m:sub>
                        <m:r>
                          <a:rPr lang="en-US" sz="3700" b="0" i="1" smtClean="0">
                            <a:solidFill>
                              <a:prstClr val="black"/>
                            </a:solidFill>
                            <a:latin typeface="Cambria Math" panose="02040503050406030204" pitchFamily="18" charset="0"/>
                          </a:rPr>
                          <m:t>9</m:t>
                        </m:r>
                      </m:sub>
                      <m:sup>
                        <m:r>
                          <a:rPr lang="en-US" sz="3700" b="0" i="1" smtClean="0">
                            <a:solidFill>
                              <a:prstClr val="black"/>
                            </a:solidFill>
                            <a:latin typeface="Cambria Math" panose="02040503050406030204" pitchFamily="18" charset="0"/>
                          </a:rPr>
                          <m:t>2</m:t>
                        </m:r>
                      </m:sup>
                    </m:sSubSup>
                    <m:r>
                      <a:rPr lang="vi-VN" sz="3700" i="1" smtClean="0">
                        <a:solidFill>
                          <a:prstClr val="black"/>
                        </a:solidFill>
                        <a:latin typeface="Cambria Math" panose="02040503050406030204" pitchFamily="18" charset="0"/>
                      </a:rPr>
                      <m:t>=36.</m:t>
                    </m:r>
                  </m:oMath>
                </a14:m>
                <a:endParaRPr lang="vi-VN" sz="3700">
                  <a:solidFill>
                    <a:prstClr val="black"/>
                  </a:solidFill>
                  <a:latin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047750" y="1696356"/>
                <a:ext cx="16192500" cy="7942944"/>
              </a:xfrm>
              <a:prstGeom prst="rect">
                <a:avLst/>
              </a:prstGeom>
              <a:blipFill>
                <a:blip r:embed="rId2"/>
                <a:stretch>
                  <a:fillRect l="-1205" r="-1167"/>
                </a:stretch>
              </a:blipFill>
            </p:spPr>
            <p:txBody>
              <a:bodyPr/>
              <a:lstStyle/>
              <a:p>
                <a:r>
                  <a:rPr lang="en-US">
                    <a:noFill/>
                  </a:rPr>
                  <a:t> </a:t>
                </a:r>
              </a:p>
            </p:txBody>
          </p:sp>
        </mc:Fallback>
      </mc:AlternateContent>
      <p:sp>
        <p:nvSpPr>
          <p:cNvPr id="9" name="Horizontal Scroll 8"/>
          <p:cNvSpPr/>
          <p:nvPr/>
        </p:nvSpPr>
        <p:spPr>
          <a:xfrm>
            <a:off x="8305800" y="452354"/>
            <a:ext cx="1676400" cy="1066800"/>
          </a:xfrm>
          <a:prstGeom prst="horizontalScroll">
            <a:avLst/>
          </a:prstGeom>
          <a:solidFill>
            <a:srgbClr val="FFFF99"/>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15544800" y="8801100"/>
            <a:ext cx="2185988" cy="1295400"/>
          </a:xfrm>
          <a:prstGeom prst="rect">
            <a:avLst/>
          </a:prstGeom>
        </p:spPr>
      </p:pic>
    </p:spTree>
    <p:extLst>
      <p:ext uri="{BB962C8B-B14F-4D97-AF65-F5344CB8AC3E}">
        <p14:creationId xmlns:p14="http://schemas.microsoft.com/office/powerpoint/2010/main" val="148090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2" dur="500"/>
                                        <p:tgtEl>
                                          <p:spTgt spid="7">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5" dur="5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wipe(left)">
                                      <p:cBhvr>
                                        <p:cTn id="4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2" name="Horizontal Scroll 1"/>
          <p:cNvSpPr/>
          <p:nvPr/>
        </p:nvSpPr>
        <p:spPr>
          <a:xfrm>
            <a:off x="8305800" y="452354"/>
            <a:ext cx="1676400" cy="1066800"/>
          </a:xfrm>
          <a:prstGeom prst="horizontalScroll">
            <a:avLst/>
          </a:prstGeom>
          <a:solidFill>
            <a:srgbClr val="FFFF99"/>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1028700" y="1519154"/>
                <a:ext cx="16192500" cy="8297464"/>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3700" smtClean="0">
                    <a:solidFill>
                      <a:prstClr val="black"/>
                    </a:solidFill>
                  </a:rPr>
                  <a:t>Tính </a:t>
                </a:r>
                <a14:m>
                  <m:oMath xmlns:m="http://schemas.openxmlformats.org/officeDocument/2006/math">
                    <m:r>
                      <a:rPr lang="vi-VN" sz="3700" i="1" smtClean="0">
                        <a:solidFill>
                          <a:prstClr val="black"/>
                        </a:solidFill>
                        <a:latin typeface="Cambria Math" panose="02040503050406030204" pitchFamily="18" charset="0"/>
                      </a:rPr>
                      <m:t>𝑃</m:t>
                    </m:r>
                    <m:r>
                      <a:rPr lang="vi-VN" sz="3700" i="1" smtClean="0">
                        <a:solidFill>
                          <a:prstClr val="black"/>
                        </a:solidFill>
                        <a:latin typeface="Cambria Math" panose="02040503050406030204" pitchFamily="18" charset="0"/>
                      </a:rPr>
                      <m:t>(</m:t>
                    </m:r>
                    <m:r>
                      <a:rPr lang="vi-VN" sz="3700" i="1" smtClean="0">
                        <a:solidFill>
                          <a:prstClr val="black"/>
                        </a:solidFill>
                        <a:latin typeface="Cambria Math" panose="02040503050406030204" pitchFamily="18" charset="0"/>
                      </a:rPr>
                      <m:t>𝐴</m:t>
                    </m:r>
                    <m:r>
                      <a:rPr lang="vi-VN" sz="3700" i="1" smtClean="0">
                        <a:solidFill>
                          <a:prstClr val="black"/>
                        </a:solidFill>
                        <a:latin typeface="Cambria Math" panose="02040503050406030204" pitchFamily="18" charset="0"/>
                      </a:rPr>
                      <m:t>): </m:t>
                    </m:r>
                  </m:oMath>
                </a14:m>
                <a:r>
                  <a:rPr lang="vi-VN" sz="3700">
                    <a:solidFill>
                      <a:prstClr val="black"/>
                    </a:solidFill>
                  </a:rPr>
                  <a:t>Biến cố </a:t>
                </a:r>
                <a14:m>
                  <m:oMath xmlns:m="http://schemas.openxmlformats.org/officeDocument/2006/math">
                    <m:r>
                      <a:rPr lang="vi-VN" sz="3700" i="1" smtClean="0">
                        <a:solidFill>
                          <a:prstClr val="black"/>
                        </a:solidFill>
                        <a:latin typeface="Cambria Math" panose="02040503050406030204" pitchFamily="18" charset="0"/>
                      </a:rPr>
                      <m:t>𝐴</m:t>
                    </m:r>
                  </m:oMath>
                </a14:m>
                <a:r>
                  <a:rPr lang="vi-VN" sz="3700">
                    <a:solidFill>
                      <a:prstClr val="black"/>
                    </a:solidFill>
                  </a:rPr>
                  <a:t> là tập hợp tất cả các tập con có hai phần tử của tập </a:t>
                </a:r>
                <a14:m>
                  <m:oMath xmlns:m="http://schemas.openxmlformats.org/officeDocument/2006/math">
                    <m:r>
                      <a:rPr lang="vi-VN" sz="3700" i="1" smtClean="0">
                        <a:solidFill>
                          <a:prstClr val="black"/>
                        </a:solidFill>
                        <a:latin typeface="Cambria Math" panose="02040503050406030204" pitchFamily="18" charset="0"/>
                      </a:rPr>
                      <m:t>{2; 4; 6; 8}. </m:t>
                    </m:r>
                  </m:oMath>
                </a14:m>
                <a:r>
                  <a:rPr lang="vi-VN" sz="3700">
                    <a:solidFill>
                      <a:prstClr val="black"/>
                    </a:solidFill>
                  </a:rPr>
                  <a:t>Do đó </a:t>
                </a:r>
                <a14:m>
                  <m:oMath xmlns:m="http://schemas.openxmlformats.org/officeDocument/2006/math">
                    <m:r>
                      <a:rPr lang="vi-VN" sz="3700" i="1">
                        <a:solidFill>
                          <a:prstClr val="black"/>
                        </a:solidFill>
                        <a:latin typeface="Cambria Math" panose="02040503050406030204" pitchFamily="18" charset="0"/>
                      </a:rPr>
                      <m:t>𝑛</m:t>
                    </m:r>
                    <m:r>
                      <a:rPr lang="vi-VN" sz="3700" i="1">
                        <a:solidFill>
                          <a:prstClr val="black"/>
                        </a:solidFill>
                        <a:latin typeface="Cambria Math" panose="02040503050406030204" pitchFamily="18" charset="0"/>
                      </a:rPr>
                      <m:t>(</m:t>
                    </m:r>
                    <m:r>
                      <m:rPr>
                        <m:sty m:val="p"/>
                      </m:rPr>
                      <a:rPr lang="en-US" sz="3700" b="0" i="0" smtClean="0">
                        <a:solidFill>
                          <a:prstClr val="black"/>
                        </a:solidFill>
                        <a:latin typeface="Cambria Math" panose="02040503050406030204" pitchFamily="18" charset="0"/>
                      </a:rPr>
                      <m:t>A</m:t>
                    </m:r>
                    <m:r>
                      <a:rPr lang="vi-VN" sz="3700" i="1">
                        <a:solidFill>
                          <a:prstClr val="black"/>
                        </a:solidFill>
                        <a:latin typeface="Cambria Math" panose="02040503050406030204" pitchFamily="18" charset="0"/>
                      </a:rPr>
                      <m:t>)=</m:t>
                    </m:r>
                    <m:sSubSup>
                      <m:sSubSupPr>
                        <m:ctrlPr>
                          <a:rPr lang="vi-VN" sz="3700" i="1">
                            <a:solidFill>
                              <a:prstClr val="black"/>
                            </a:solidFill>
                            <a:latin typeface="Cambria Math" panose="02040503050406030204" pitchFamily="18" charset="0"/>
                          </a:rPr>
                        </m:ctrlPr>
                      </m:sSubSupPr>
                      <m:e>
                        <m:r>
                          <a:rPr lang="en-US" sz="3700" i="1">
                            <a:solidFill>
                              <a:prstClr val="black"/>
                            </a:solidFill>
                            <a:latin typeface="Cambria Math" panose="02040503050406030204" pitchFamily="18" charset="0"/>
                          </a:rPr>
                          <m:t>𝐶</m:t>
                        </m:r>
                      </m:e>
                      <m:sub>
                        <m:r>
                          <a:rPr lang="en-US" sz="3700" b="0" i="1" smtClean="0">
                            <a:solidFill>
                              <a:prstClr val="black"/>
                            </a:solidFill>
                            <a:latin typeface="Cambria Math" panose="02040503050406030204" pitchFamily="18" charset="0"/>
                          </a:rPr>
                          <m:t>4</m:t>
                        </m:r>
                      </m:sub>
                      <m:sup>
                        <m:r>
                          <a:rPr lang="en-US" sz="3700" i="1">
                            <a:solidFill>
                              <a:prstClr val="black"/>
                            </a:solidFill>
                            <a:latin typeface="Cambria Math" panose="02040503050406030204" pitchFamily="18" charset="0"/>
                          </a:rPr>
                          <m:t>2</m:t>
                        </m:r>
                      </m:sup>
                    </m:sSubSup>
                    <m:r>
                      <a:rPr lang="vi-VN" sz="3700" i="1">
                        <a:solidFill>
                          <a:prstClr val="black"/>
                        </a:solidFill>
                        <a:latin typeface="Cambria Math" panose="02040503050406030204" pitchFamily="18" charset="0"/>
                      </a:rPr>
                      <m:t>=6.</m:t>
                    </m:r>
                  </m:oMath>
                </a14:m>
                <a:r>
                  <a:rPr lang="en-US" sz="3700" smtClean="0">
                    <a:solidFill>
                      <a:prstClr val="black"/>
                    </a:solidFill>
                  </a:rPr>
                  <a:t> </a:t>
                </a:r>
                <a:r>
                  <a:rPr lang="vi-VN" sz="3700" smtClean="0">
                    <a:solidFill>
                      <a:prstClr val="black"/>
                    </a:solidFill>
                  </a:rPr>
                  <a:t>Suy </a:t>
                </a:r>
                <a:r>
                  <a:rPr lang="vi-VN" sz="3700">
                    <a:solidFill>
                      <a:prstClr val="black"/>
                    </a:solidFill>
                  </a:rPr>
                  <a:t>ra </a:t>
                </a:r>
                <a14:m>
                  <m:oMath xmlns:m="http://schemas.openxmlformats.org/officeDocument/2006/math">
                    <m:r>
                      <a:rPr lang="vi-VN" sz="3700" i="1">
                        <a:solidFill>
                          <a:prstClr val="black"/>
                        </a:solidFill>
                        <a:latin typeface="Cambria Math" panose="02040503050406030204" pitchFamily="18" charset="0"/>
                      </a:rPr>
                      <m:t>𝑃</m:t>
                    </m:r>
                    <m:d>
                      <m:dPr>
                        <m:ctrlPr>
                          <a:rPr lang="vi-VN" sz="3700" i="1">
                            <a:solidFill>
                              <a:prstClr val="black"/>
                            </a:solidFill>
                            <a:latin typeface="Cambria Math" panose="02040503050406030204" pitchFamily="18" charset="0"/>
                          </a:rPr>
                        </m:ctrlPr>
                      </m:dPr>
                      <m:e>
                        <m:r>
                          <a:rPr lang="vi-VN" sz="3700" i="1">
                            <a:solidFill>
                              <a:prstClr val="black"/>
                            </a:solidFill>
                            <a:latin typeface="Cambria Math" panose="02040503050406030204" pitchFamily="18" charset="0"/>
                          </a:rPr>
                          <m:t>𝐴</m:t>
                        </m:r>
                      </m:e>
                    </m:d>
                    <m:r>
                      <a:rPr lang="en-US" sz="3700" b="0" i="0" smtClean="0">
                        <a:solidFill>
                          <a:prstClr val="black"/>
                        </a:solidFill>
                        <a:latin typeface="Cambria Math" panose="02040503050406030204" pitchFamily="18" charset="0"/>
                      </a:rPr>
                      <m:t>=</m:t>
                    </m:r>
                    <m:f>
                      <m:fPr>
                        <m:ctrlPr>
                          <a:rPr lang="en-US" sz="3700" b="0" i="1" smtClean="0">
                            <a:solidFill>
                              <a:prstClr val="black"/>
                            </a:solidFill>
                            <a:latin typeface="Cambria Math" panose="02040503050406030204" pitchFamily="18" charset="0"/>
                          </a:rPr>
                        </m:ctrlPr>
                      </m:fPr>
                      <m:num>
                        <m:r>
                          <a:rPr lang="vi-VN" sz="3700" i="1">
                            <a:solidFill>
                              <a:prstClr val="black"/>
                            </a:solidFill>
                            <a:latin typeface="Cambria Math" panose="02040503050406030204" pitchFamily="18" charset="0"/>
                          </a:rPr>
                          <m:t>𝑛</m:t>
                        </m:r>
                        <m:r>
                          <a:rPr lang="vi-VN" sz="3700" i="1">
                            <a:solidFill>
                              <a:prstClr val="black"/>
                            </a:solidFill>
                            <a:latin typeface="Cambria Math" panose="02040503050406030204" pitchFamily="18" charset="0"/>
                          </a:rPr>
                          <m:t>(</m:t>
                        </m:r>
                        <m:r>
                          <m:rPr>
                            <m:sty m:val="p"/>
                          </m:rPr>
                          <a:rPr lang="en-US" sz="3700">
                            <a:solidFill>
                              <a:prstClr val="black"/>
                            </a:solidFill>
                            <a:latin typeface="Cambria Math" panose="02040503050406030204" pitchFamily="18" charset="0"/>
                          </a:rPr>
                          <m:t>A</m:t>
                        </m:r>
                        <m:r>
                          <a:rPr lang="vi-VN" sz="3700" i="1">
                            <a:solidFill>
                              <a:prstClr val="black"/>
                            </a:solidFill>
                            <a:latin typeface="Cambria Math" panose="02040503050406030204" pitchFamily="18" charset="0"/>
                          </a:rPr>
                          <m:t>)</m:t>
                        </m:r>
                      </m:num>
                      <m:den>
                        <m:r>
                          <a:rPr lang="vi-VN" sz="3700" i="1">
                            <a:solidFill>
                              <a:prstClr val="black"/>
                            </a:solidFill>
                            <a:latin typeface="Cambria Math" panose="02040503050406030204" pitchFamily="18" charset="0"/>
                          </a:rPr>
                          <m:t>𝑛</m:t>
                        </m:r>
                        <m:r>
                          <a:rPr lang="vi-VN" sz="3700" i="1">
                            <a:solidFill>
                              <a:prstClr val="black"/>
                            </a:solidFill>
                            <a:latin typeface="Cambria Math" panose="02040503050406030204" pitchFamily="18" charset="0"/>
                          </a:rPr>
                          <m:t>(</m:t>
                        </m:r>
                        <m:r>
                          <m:rPr>
                            <m:sty m:val="p"/>
                          </m:rPr>
                          <a:rPr lang="en-US" sz="3700">
                            <a:solidFill>
                              <a:prstClr val="black"/>
                            </a:solidFill>
                            <a:latin typeface="Cambria Math" panose="02040503050406030204" pitchFamily="18" charset="0"/>
                          </a:rPr>
                          <m:t>Ω</m:t>
                        </m:r>
                        <m:r>
                          <a:rPr lang="vi-VN" sz="3700" i="1">
                            <a:solidFill>
                              <a:prstClr val="black"/>
                            </a:solidFill>
                            <a:latin typeface="Cambria Math" panose="02040503050406030204" pitchFamily="18" charset="0"/>
                          </a:rPr>
                          <m:t>)</m:t>
                        </m:r>
                      </m:den>
                    </m:f>
                    <m:r>
                      <a:rPr lang="en-US" sz="3700" b="0" i="1" smtClean="0">
                        <a:solidFill>
                          <a:prstClr val="black"/>
                        </a:solidFill>
                        <a:latin typeface="Cambria Math" panose="02040503050406030204" pitchFamily="18" charset="0"/>
                      </a:rPr>
                      <m:t>=</m:t>
                    </m:r>
                    <m:f>
                      <m:fPr>
                        <m:ctrlPr>
                          <a:rPr lang="en-US" sz="3700" b="0" i="1" smtClean="0">
                            <a:solidFill>
                              <a:prstClr val="black"/>
                            </a:solidFill>
                            <a:latin typeface="Cambria Math" panose="02040503050406030204" pitchFamily="18" charset="0"/>
                          </a:rPr>
                        </m:ctrlPr>
                      </m:fPr>
                      <m:num>
                        <m:r>
                          <a:rPr lang="en-US" sz="3700" b="0" i="1" smtClean="0">
                            <a:solidFill>
                              <a:prstClr val="black"/>
                            </a:solidFill>
                            <a:latin typeface="Cambria Math" panose="02040503050406030204" pitchFamily="18" charset="0"/>
                          </a:rPr>
                          <m:t>6</m:t>
                        </m:r>
                      </m:num>
                      <m:den>
                        <m:r>
                          <a:rPr lang="en-US" sz="3700" b="0" i="1" smtClean="0">
                            <a:solidFill>
                              <a:prstClr val="black"/>
                            </a:solidFill>
                            <a:latin typeface="Cambria Math" panose="02040503050406030204" pitchFamily="18" charset="0"/>
                          </a:rPr>
                          <m:t>36</m:t>
                        </m:r>
                      </m:den>
                    </m:f>
                    <m:r>
                      <a:rPr lang="en-US" sz="3700" b="0" i="1" smtClean="0">
                        <a:solidFill>
                          <a:prstClr val="black"/>
                        </a:solidFill>
                        <a:latin typeface="Cambria Math" panose="02040503050406030204" pitchFamily="18" charset="0"/>
                      </a:rPr>
                      <m:t>=</m:t>
                    </m:r>
                    <m:f>
                      <m:fPr>
                        <m:ctrlPr>
                          <a:rPr lang="en-US" sz="3700" b="0" i="1" smtClean="0">
                            <a:solidFill>
                              <a:prstClr val="black"/>
                            </a:solidFill>
                            <a:latin typeface="Cambria Math" panose="02040503050406030204" pitchFamily="18" charset="0"/>
                          </a:rPr>
                        </m:ctrlPr>
                      </m:fPr>
                      <m:num>
                        <m:r>
                          <a:rPr lang="en-US" sz="3700" b="0" i="1" smtClean="0">
                            <a:solidFill>
                              <a:prstClr val="black"/>
                            </a:solidFill>
                            <a:latin typeface="Cambria Math" panose="02040503050406030204" pitchFamily="18" charset="0"/>
                          </a:rPr>
                          <m:t>1</m:t>
                        </m:r>
                      </m:num>
                      <m:den>
                        <m:r>
                          <a:rPr lang="en-US" sz="3700" b="0" i="1" smtClean="0">
                            <a:solidFill>
                              <a:prstClr val="black"/>
                            </a:solidFill>
                            <a:latin typeface="Cambria Math" panose="02040503050406030204" pitchFamily="18" charset="0"/>
                          </a:rPr>
                          <m:t>6</m:t>
                        </m:r>
                      </m:den>
                    </m:f>
                    <m:r>
                      <a:rPr lang="en-US" sz="3700" b="0" i="1" smtClean="0">
                        <a:solidFill>
                          <a:prstClr val="black"/>
                        </a:solidFill>
                        <a:latin typeface="Cambria Math" panose="02040503050406030204" pitchFamily="18" charset="0"/>
                      </a:rPr>
                      <m:t>.</m:t>
                    </m:r>
                  </m:oMath>
                </a14:m>
                <a:endParaRPr lang="en-US" sz="3700" smtClean="0">
                  <a:solidFill>
                    <a:prstClr val="black"/>
                  </a:solidFill>
                </a:endParaRPr>
              </a:p>
              <a:p>
                <a:pPr marL="571500" indent="-571500" algn="just">
                  <a:lnSpc>
                    <a:spcPct val="150000"/>
                  </a:lnSpc>
                  <a:buFont typeface="Arial" panose="020B0604020202020204" pitchFamily="34" charset="0"/>
                  <a:buChar char="•"/>
                </a:pPr>
                <a:r>
                  <a:rPr lang="vi-VN" sz="3700">
                    <a:solidFill>
                      <a:prstClr val="black"/>
                    </a:solidFill>
                  </a:rPr>
                  <a:t>Tính </a:t>
                </a:r>
                <a14:m>
                  <m:oMath xmlns:m="http://schemas.openxmlformats.org/officeDocument/2006/math">
                    <m:r>
                      <a:rPr lang="vi-VN" sz="3700" i="1" smtClean="0">
                        <a:solidFill>
                          <a:prstClr val="black"/>
                        </a:solidFill>
                        <a:latin typeface="Cambria Math" panose="02040503050406030204" pitchFamily="18" charset="0"/>
                      </a:rPr>
                      <m:t>𝑃</m:t>
                    </m:r>
                    <m:r>
                      <a:rPr lang="vi-VN" sz="3700" i="1" smtClean="0">
                        <a:solidFill>
                          <a:prstClr val="black"/>
                        </a:solidFill>
                        <a:latin typeface="Cambria Math" panose="02040503050406030204" pitchFamily="18" charset="0"/>
                      </a:rPr>
                      <m:t>(</m:t>
                    </m:r>
                    <m:r>
                      <a:rPr lang="vi-VN" sz="3700" i="1" smtClean="0">
                        <a:solidFill>
                          <a:prstClr val="black"/>
                        </a:solidFill>
                        <a:latin typeface="Cambria Math" panose="02040503050406030204" pitchFamily="18" charset="0"/>
                      </a:rPr>
                      <m:t>𝐵</m:t>
                    </m:r>
                    <m:r>
                      <a:rPr lang="vi-VN" sz="3700" i="1" smtClean="0">
                        <a:solidFill>
                          <a:prstClr val="black"/>
                        </a:solidFill>
                        <a:latin typeface="Cambria Math" panose="02040503050406030204" pitchFamily="18" charset="0"/>
                      </a:rPr>
                      <m:t>)</m:t>
                    </m:r>
                  </m:oMath>
                </a14:m>
                <a:r>
                  <a:rPr lang="vi-VN" sz="3700">
                    <a:solidFill>
                      <a:prstClr val="black"/>
                    </a:solidFill>
                  </a:rPr>
                  <a:t>: Mỗi phần tử của </a:t>
                </a:r>
                <a14:m>
                  <m:oMath xmlns:m="http://schemas.openxmlformats.org/officeDocument/2006/math">
                    <m:r>
                      <a:rPr lang="vi-VN" sz="3700" i="1" smtClean="0">
                        <a:solidFill>
                          <a:prstClr val="black"/>
                        </a:solidFill>
                        <a:latin typeface="Cambria Math" panose="02040503050406030204" pitchFamily="18" charset="0"/>
                      </a:rPr>
                      <m:t>𝐵</m:t>
                    </m:r>
                  </m:oMath>
                </a14:m>
                <a:r>
                  <a:rPr lang="vi-VN" sz="3700">
                    <a:solidFill>
                      <a:prstClr val="black"/>
                    </a:solidFill>
                  </a:rPr>
                  <a:t> được hình thành từ hai </a:t>
                </a:r>
                <a:r>
                  <a:rPr lang="vi-VN" sz="3700">
                    <a:solidFill>
                      <a:prstClr val="black"/>
                    </a:solidFill>
                  </a:rPr>
                  <a:t>công </a:t>
                </a:r>
                <a:r>
                  <a:rPr lang="vi-VN" sz="3700" smtClean="0">
                    <a:solidFill>
                      <a:prstClr val="black"/>
                    </a:solidFill>
                  </a:rPr>
                  <a:t>đoạn:</a:t>
                </a:r>
                <a:endParaRPr lang="en-US" sz="3700" smtClean="0">
                  <a:solidFill>
                    <a:prstClr val="black"/>
                  </a:solidFill>
                </a:endParaRPr>
              </a:p>
              <a:p>
                <a:pPr algn="just">
                  <a:lnSpc>
                    <a:spcPct val="150000"/>
                  </a:lnSpc>
                </a:pPr>
                <a:r>
                  <a:rPr lang="en-US" sz="3700">
                    <a:solidFill>
                      <a:prstClr val="black"/>
                    </a:solidFill>
                  </a:rPr>
                  <a:t>	</a:t>
                </a:r>
                <a:r>
                  <a:rPr lang="vi-VN" sz="3700" i="1" smtClean="0">
                    <a:solidFill>
                      <a:prstClr val="black"/>
                    </a:solidFill>
                  </a:rPr>
                  <a:t>Công </a:t>
                </a:r>
                <a:r>
                  <a:rPr lang="vi-VN" sz="3700" i="1">
                    <a:solidFill>
                      <a:prstClr val="black"/>
                    </a:solidFill>
                  </a:rPr>
                  <a:t>đoạn 1: </a:t>
                </a:r>
                <a:r>
                  <a:rPr lang="vi-VN" sz="3700">
                    <a:solidFill>
                      <a:prstClr val="black"/>
                    </a:solidFill>
                  </a:rPr>
                  <a:t>Chọn một số chẵn từ tập </a:t>
                </a:r>
                <a14:m>
                  <m:oMath xmlns:m="http://schemas.openxmlformats.org/officeDocument/2006/math">
                    <m:r>
                      <a:rPr lang="vi-VN" sz="3700" i="1" smtClean="0">
                        <a:solidFill>
                          <a:prstClr val="black"/>
                        </a:solidFill>
                        <a:latin typeface="Cambria Math" panose="02040503050406030204" pitchFamily="18" charset="0"/>
                      </a:rPr>
                      <m:t>{2; 4; 6; 8}. </m:t>
                    </m:r>
                  </m:oMath>
                </a14:m>
                <a:r>
                  <a:rPr lang="vi-VN" sz="3700">
                    <a:solidFill>
                      <a:prstClr val="black"/>
                    </a:solidFill>
                  </a:rPr>
                  <a:t>Có </a:t>
                </a:r>
                <a14:m>
                  <m:oMath xmlns:m="http://schemas.openxmlformats.org/officeDocument/2006/math">
                    <m:r>
                      <a:rPr lang="vi-VN" sz="3700" i="1" smtClean="0">
                        <a:solidFill>
                          <a:prstClr val="black"/>
                        </a:solidFill>
                        <a:latin typeface="Cambria Math" panose="02040503050406030204" pitchFamily="18" charset="0"/>
                      </a:rPr>
                      <m:t>4</m:t>
                    </m:r>
                  </m:oMath>
                </a14:m>
                <a:r>
                  <a:rPr lang="vi-VN" sz="3700">
                    <a:solidFill>
                      <a:prstClr val="black"/>
                    </a:solidFill>
                  </a:rPr>
                  <a:t> cách chọn</a:t>
                </a:r>
                <a:r>
                  <a:rPr lang="vi-VN" sz="3700">
                    <a:solidFill>
                      <a:prstClr val="black"/>
                    </a:solidFill>
                  </a:rPr>
                  <a:t>. </a:t>
                </a:r>
                <a:r>
                  <a:rPr lang="en-US" sz="3700" smtClean="0">
                    <a:solidFill>
                      <a:prstClr val="black"/>
                    </a:solidFill>
                  </a:rPr>
                  <a:t>	</a:t>
                </a:r>
              </a:p>
              <a:p>
                <a:pPr algn="just">
                  <a:lnSpc>
                    <a:spcPct val="150000"/>
                  </a:lnSpc>
                </a:pPr>
                <a:r>
                  <a:rPr lang="en-US" sz="3700" i="1">
                    <a:solidFill>
                      <a:prstClr val="black"/>
                    </a:solidFill>
                  </a:rPr>
                  <a:t> </a:t>
                </a:r>
                <a:r>
                  <a:rPr lang="en-US" sz="3700" i="1" smtClean="0">
                    <a:solidFill>
                      <a:prstClr val="black"/>
                    </a:solidFill>
                  </a:rPr>
                  <a:t>       </a:t>
                </a:r>
                <a:r>
                  <a:rPr lang="vi-VN" sz="3700" i="1" smtClean="0">
                    <a:solidFill>
                      <a:prstClr val="black"/>
                    </a:solidFill>
                  </a:rPr>
                  <a:t>Công </a:t>
                </a:r>
                <a:r>
                  <a:rPr lang="vi-VN" sz="3700" i="1">
                    <a:solidFill>
                      <a:prstClr val="black"/>
                    </a:solidFill>
                  </a:rPr>
                  <a:t>đoạn 2:</a:t>
                </a:r>
                <a:r>
                  <a:rPr lang="vi-VN" sz="3700">
                    <a:solidFill>
                      <a:prstClr val="black"/>
                    </a:solidFill>
                  </a:rPr>
                  <a:t> Chọn một số lẻ từ tập </a:t>
                </a:r>
                <a14:m>
                  <m:oMath xmlns:m="http://schemas.openxmlformats.org/officeDocument/2006/math">
                    <m:r>
                      <a:rPr lang="vi-VN" sz="3700" i="1" smtClean="0">
                        <a:solidFill>
                          <a:prstClr val="black"/>
                        </a:solidFill>
                        <a:latin typeface="Cambria Math" panose="02040503050406030204" pitchFamily="18" charset="0"/>
                      </a:rPr>
                      <m:t>{1; 3; 5; 7; 9}. </m:t>
                    </m:r>
                  </m:oMath>
                </a14:m>
                <a:r>
                  <a:rPr lang="vi-VN" sz="3700">
                    <a:solidFill>
                      <a:prstClr val="black"/>
                    </a:solidFill>
                  </a:rPr>
                  <a:t>Có </a:t>
                </a:r>
                <a14:m>
                  <m:oMath xmlns:m="http://schemas.openxmlformats.org/officeDocument/2006/math">
                    <m:r>
                      <a:rPr lang="vi-VN" sz="3700" i="1" smtClean="0">
                        <a:solidFill>
                          <a:prstClr val="black"/>
                        </a:solidFill>
                        <a:latin typeface="Cambria Math" panose="02040503050406030204" pitchFamily="18" charset="0"/>
                      </a:rPr>
                      <m:t>5</m:t>
                    </m:r>
                  </m:oMath>
                </a14:m>
                <a:r>
                  <a:rPr lang="vi-VN" sz="3700" smtClean="0">
                    <a:solidFill>
                      <a:prstClr val="black"/>
                    </a:solidFill>
                  </a:rPr>
                  <a:t> </a:t>
                </a:r>
                <a:r>
                  <a:rPr lang="vi-VN" sz="3700">
                    <a:solidFill>
                      <a:prstClr val="black"/>
                    </a:solidFill>
                  </a:rPr>
                  <a:t>cách chọn. Theo quy tắc nhân, tập </a:t>
                </a:r>
                <a14:m>
                  <m:oMath xmlns:m="http://schemas.openxmlformats.org/officeDocument/2006/math">
                    <m:r>
                      <a:rPr lang="vi-VN" sz="3700" i="1" smtClean="0">
                        <a:solidFill>
                          <a:prstClr val="black"/>
                        </a:solidFill>
                        <a:latin typeface="Cambria Math" panose="02040503050406030204" pitchFamily="18" charset="0"/>
                      </a:rPr>
                      <m:t>𝐵</m:t>
                    </m:r>
                  </m:oMath>
                </a14:m>
                <a:r>
                  <a:rPr lang="vi-VN" sz="3700">
                    <a:solidFill>
                      <a:prstClr val="black"/>
                    </a:solidFill>
                  </a:rPr>
                  <a:t> có </a:t>
                </a:r>
                <a14:m>
                  <m:oMath xmlns:m="http://schemas.openxmlformats.org/officeDocument/2006/math">
                    <m:r>
                      <a:rPr lang="vi-VN" sz="3700" i="1" smtClean="0">
                        <a:solidFill>
                          <a:prstClr val="black"/>
                        </a:solidFill>
                        <a:latin typeface="Cambria Math" panose="02040503050406030204" pitchFamily="18" charset="0"/>
                      </a:rPr>
                      <m:t>4 </m:t>
                    </m:r>
                    <m:r>
                      <a:rPr lang="en-US" sz="3700" b="0" i="1" smtClean="0">
                        <a:solidFill>
                          <a:prstClr val="black"/>
                        </a:solidFill>
                        <a:latin typeface="Cambria Math" panose="02040503050406030204" pitchFamily="18" charset="0"/>
                      </a:rPr>
                      <m:t>.</m:t>
                    </m:r>
                    <m:r>
                      <a:rPr lang="vi-VN" sz="3700" i="1" smtClean="0">
                        <a:solidFill>
                          <a:prstClr val="black"/>
                        </a:solidFill>
                        <a:latin typeface="Cambria Math" panose="02040503050406030204" pitchFamily="18" charset="0"/>
                      </a:rPr>
                      <m:t>5=20 </m:t>
                    </m:r>
                  </m:oMath>
                </a14:m>
                <a:r>
                  <a:rPr lang="vi-VN" sz="3700">
                    <a:solidFill>
                      <a:prstClr val="black"/>
                    </a:solidFill>
                  </a:rPr>
                  <a:t>(phần tử ).</a:t>
                </a:r>
              </a:p>
              <a:p>
                <a:pPr lvl="0" algn="just">
                  <a:lnSpc>
                    <a:spcPct val="150000"/>
                  </a:lnSpc>
                </a:pPr>
                <a:r>
                  <a:rPr lang="vi-VN" sz="3700">
                    <a:solidFill>
                      <a:prstClr val="black"/>
                    </a:solidFill>
                  </a:rPr>
                  <a:t>Do đó </a:t>
                </a:r>
                <a14:m>
                  <m:oMath xmlns:m="http://schemas.openxmlformats.org/officeDocument/2006/math">
                    <m:r>
                      <a:rPr lang="vi-VN" sz="3700" i="1" smtClean="0">
                        <a:solidFill>
                          <a:prstClr val="black"/>
                        </a:solidFill>
                        <a:latin typeface="Cambria Math" panose="02040503050406030204" pitchFamily="18" charset="0"/>
                      </a:rPr>
                      <m:t>𝑛</m:t>
                    </m:r>
                    <m:r>
                      <a:rPr lang="vi-VN" sz="3700" i="1" smtClean="0">
                        <a:solidFill>
                          <a:prstClr val="black"/>
                        </a:solidFill>
                        <a:latin typeface="Cambria Math" panose="02040503050406030204" pitchFamily="18" charset="0"/>
                      </a:rPr>
                      <m:t>(</m:t>
                    </m:r>
                    <m:r>
                      <a:rPr lang="vi-VN" sz="3700" i="1" smtClean="0">
                        <a:solidFill>
                          <a:prstClr val="black"/>
                        </a:solidFill>
                        <a:latin typeface="Cambria Math" panose="02040503050406030204" pitchFamily="18" charset="0"/>
                      </a:rPr>
                      <m:t>𝐵</m:t>
                    </m:r>
                    <m:r>
                      <a:rPr lang="vi-VN" sz="3700" i="1" smtClean="0">
                        <a:solidFill>
                          <a:prstClr val="black"/>
                        </a:solidFill>
                        <a:latin typeface="Cambria Math" panose="02040503050406030204" pitchFamily="18" charset="0"/>
                      </a:rPr>
                      <m:t>)=20</m:t>
                    </m:r>
                  </m:oMath>
                </a14:m>
                <a:r>
                  <a:rPr lang="vi-VN" sz="3700">
                    <a:solidFill>
                      <a:prstClr val="black"/>
                    </a:solidFill>
                  </a:rPr>
                  <a:t>. Suy ra </a:t>
                </a:r>
                <a14:m>
                  <m:oMath xmlns:m="http://schemas.openxmlformats.org/officeDocument/2006/math">
                    <m:r>
                      <a:rPr lang="vi-VN" sz="3700" i="1" smtClean="0">
                        <a:solidFill>
                          <a:prstClr val="black"/>
                        </a:solidFill>
                        <a:latin typeface="Cambria Math" panose="02040503050406030204" pitchFamily="18" charset="0"/>
                      </a:rPr>
                      <m:t>𝑃</m:t>
                    </m:r>
                    <m:r>
                      <a:rPr lang="vi-VN" sz="3700" i="1" smtClean="0">
                        <a:solidFill>
                          <a:prstClr val="black"/>
                        </a:solidFill>
                        <a:latin typeface="Cambria Math" panose="02040503050406030204" pitchFamily="18" charset="0"/>
                      </a:rPr>
                      <m:t>(</m:t>
                    </m:r>
                    <m:r>
                      <a:rPr lang="vi-VN" sz="3700" i="1" smtClean="0">
                        <a:solidFill>
                          <a:prstClr val="black"/>
                        </a:solidFill>
                        <a:latin typeface="Cambria Math" panose="02040503050406030204" pitchFamily="18" charset="0"/>
                      </a:rPr>
                      <m:t>𝐵</m:t>
                    </m:r>
                    <m:r>
                      <a:rPr lang="vi-VN" sz="3700" i="1" smtClean="0">
                        <a:solidFill>
                          <a:prstClr val="black"/>
                        </a:solidFill>
                        <a:latin typeface="Cambria Math" panose="02040503050406030204" pitchFamily="18" charset="0"/>
                      </a:rPr>
                      <m:t>)</m:t>
                    </m:r>
                    <m:r>
                      <a:rPr lang="en-US" sz="3700">
                        <a:solidFill>
                          <a:prstClr val="black"/>
                        </a:solidFill>
                        <a:latin typeface="Cambria Math" panose="02040503050406030204" pitchFamily="18" charset="0"/>
                      </a:rPr>
                      <m:t>=</m:t>
                    </m:r>
                    <m:f>
                      <m:fPr>
                        <m:ctrlPr>
                          <a:rPr lang="en-US" sz="3700" i="1">
                            <a:solidFill>
                              <a:prstClr val="black"/>
                            </a:solidFill>
                            <a:latin typeface="Cambria Math" panose="02040503050406030204" pitchFamily="18" charset="0"/>
                          </a:rPr>
                        </m:ctrlPr>
                      </m:fPr>
                      <m:num>
                        <m:r>
                          <a:rPr lang="vi-VN" sz="3700" i="1">
                            <a:solidFill>
                              <a:prstClr val="black"/>
                            </a:solidFill>
                            <a:latin typeface="Cambria Math" panose="02040503050406030204" pitchFamily="18" charset="0"/>
                          </a:rPr>
                          <m:t>𝑛</m:t>
                        </m:r>
                        <m:r>
                          <a:rPr lang="vi-VN" sz="3700" i="1">
                            <a:solidFill>
                              <a:prstClr val="black"/>
                            </a:solidFill>
                            <a:latin typeface="Cambria Math" panose="02040503050406030204" pitchFamily="18" charset="0"/>
                          </a:rPr>
                          <m:t>(</m:t>
                        </m:r>
                        <m:r>
                          <a:rPr lang="en-US" sz="3700" b="0" i="1" smtClean="0">
                            <a:solidFill>
                              <a:prstClr val="black"/>
                            </a:solidFill>
                            <a:latin typeface="Cambria Math" panose="02040503050406030204" pitchFamily="18" charset="0"/>
                          </a:rPr>
                          <m:t>𝐵</m:t>
                        </m:r>
                        <m:r>
                          <a:rPr lang="vi-VN" sz="3700" i="1">
                            <a:solidFill>
                              <a:prstClr val="black"/>
                            </a:solidFill>
                            <a:latin typeface="Cambria Math" panose="02040503050406030204" pitchFamily="18" charset="0"/>
                          </a:rPr>
                          <m:t>)</m:t>
                        </m:r>
                      </m:num>
                      <m:den>
                        <m:r>
                          <a:rPr lang="vi-VN" sz="3700" i="1">
                            <a:solidFill>
                              <a:prstClr val="black"/>
                            </a:solidFill>
                            <a:latin typeface="Cambria Math" panose="02040503050406030204" pitchFamily="18" charset="0"/>
                          </a:rPr>
                          <m:t>𝑛</m:t>
                        </m:r>
                        <m:r>
                          <a:rPr lang="vi-VN" sz="3700" i="1">
                            <a:solidFill>
                              <a:prstClr val="black"/>
                            </a:solidFill>
                            <a:latin typeface="Cambria Math" panose="02040503050406030204" pitchFamily="18" charset="0"/>
                          </a:rPr>
                          <m:t>(</m:t>
                        </m:r>
                        <m:r>
                          <m:rPr>
                            <m:sty m:val="p"/>
                          </m:rPr>
                          <a:rPr lang="en-US" sz="3700">
                            <a:solidFill>
                              <a:prstClr val="black"/>
                            </a:solidFill>
                            <a:latin typeface="Cambria Math" panose="02040503050406030204" pitchFamily="18" charset="0"/>
                          </a:rPr>
                          <m:t>Ω</m:t>
                        </m:r>
                        <m:r>
                          <a:rPr lang="vi-VN" sz="3700" i="1">
                            <a:solidFill>
                              <a:prstClr val="black"/>
                            </a:solidFill>
                            <a:latin typeface="Cambria Math" panose="02040503050406030204" pitchFamily="18" charset="0"/>
                          </a:rPr>
                          <m:t>)</m:t>
                        </m:r>
                      </m:den>
                    </m:f>
                    <m:r>
                      <a:rPr lang="en-US" sz="3700" i="1">
                        <a:solidFill>
                          <a:prstClr val="black"/>
                        </a:solidFill>
                        <a:latin typeface="Cambria Math" panose="02040503050406030204" pitchFamily="18" charset="0"/>
                      </a:rPr>
                      <m:t>=</m:t>
                    </m:r>
                    <m:f>
                      <m:fPr>
                        <m:ctrlPr>
                          <a:rPr lang="en-US" sz="3700" i="1">
                            <a:solidFill>
                              <a:prstClr val="black"/>
                            </a:solidFill>
                            <a:latin typeface="Cambria Math" panose="02040503050406030204" pitchFamily="18" charset="0"/>
                          </a:rPr>
                        </m:ctrlPr>
                      </m:fPr>
                      <m:num>
                        <m:r>
                          <a:rPr lang="en-US" sz="3700" b="0" i="1" smtClean="0">
                            <a:solidFill>
                              <a:prstClr val="black"/>
                            </a:solidFill>
                            <a:latin typeface="Cambria Math" panose="02040503050406030204" pitchFamily="18" charset="0"/>
                          </a:rPr>
                          <m:t>20</m:t>
                        </m:r>
                      </m:num>
                      <m:den>
                        <m:r>
                          <a:rPr lang="en-US" sz="3700" i="1">
                            <a:solidFill>
                              <a:prstClr val="black"/>
                            </a:solidFill>
                            <a:latin typeface="Cambria Math" panose="02040503050406030204" pitchFamily="18" charset="0"/>
                          </a:rPr>
                          <m:t>36</m:t>
                        </m:r>
                      </m:den>
                    </m:f>
                    <m:r>
                      <a:rPr lang="en-US" sz="3700" i="1">
                        <a:solidFill>
                          <a:prstClr val="black"/>
                        </a:solidFill>
                        <a:latin typeface="Cambria Math" panose="02040503050406030204" pitchFamily="18" charset="0"/>
                      </a:rPr>
                      <m:t>=</m:t>
                    </m:r>
                    <m:f>
                      <m:fPr>
                        <m:ctrlPr>
                          <a:rPr lang="en-US" sz="3700" i="1">
                            <a:solidFill>
                              <a:prstClr val="black"/>
                            </a:solidFill>
                            <a:latin typeface="Cambria Math" panose="02040503050406030204" pitchFamily="18" charset="0"/>
                          </a:rPr>
                        </m:ctrlPr>
                      </m:fPr>
                      <m:num>
                        <m:r>
                          <a:rPr lang="en-US" sz="3700" b="0" i="1" smtClean="0">
                            <a:solidFill>
                              <a:prstClr val="black"/>
                            </a:solidFill>
                            <a:latin typeface="Cambria Math" panose="02040503050406030204" pitchFamily="18" charset="0"/>
                          </a:rPr>
                          <m:t>5</m:t>
                        </m:r>
                      </m:num>
                      <m:den>
                        <m:r>
                          <a:rPr lang="en-US" sz="3700" b="0" i="1" smtClean="0">
                            <a:solidFill>
                              <a:prstClr val="black"/>
                            </a:solidFill>
                            <a:latin typeface="Cambria Math" panose="02040503050406030204" pitchFamily="18" charset="0"/>
                          </a:rPr>
                          <m:t>9</m:t>
                        </m:r>
                      </m:den>
                    </m:f>
                    <m:r>
                      <a:rPr lang="en-US" sz="3700" i="1">
                        <a:solidFill>
                          <a:prstClr val="black"/>
                        </a:solidFill>
                        <a:latin typeface="Cambria Math" panose="02040503050406030204" pitchFamily="18" charset="0"/>
                      </a:rPr>
                      <m:t>.</m:t>
                    </m:r>
                  </m:oMath>
                </a14:m>
                <a:endParaRPr lang="vi-VN" sz="3700">
                  <a:solidFill>
                    <a:prstClr val="black"/>
                  </a:solidFill>
                </a:endParaRPr>
              </a:p>
              <a:p>
                <a:pPr lvl="0" algn="just">
                  <a:lnSpc>
                    <a:spcPct val="150000"/>
                  </a:lnSpc>
                </a:pPr>
                <a:r>
                  <a:rPr lang="vi-VN" sz="3700">
                    <a:solidFill>
                      <a:prstClr val="black"/>
                    </a:solidFill>
                  </a:rPr>
                  <a:t>Vậy </a:t>
                </a:r>
                <a14:m>
                  <m:oMath xmlns:m="http://schemas.openxmlformats.org/officeDocument/2006/math">
                    <m:r>
                      <a:rPr lang="vi-VN" sz="3700" i="1" smtClean="0">
                        <a:solidFill>
                          <a:prstClr val="black"/>
                        </a:solidFill>
                        <a:latin typeface="Cambria Math" panose="02040503050406030204" pitchFamily="18" charset="0"/>
                      </a:rPr>
                      <m:t>𝑃</m:t>
                    </m:r>
                    <m:d>
                      <m:dPr>
                        <m:ctrlPr>
                          <a:rPr lang="vi-VN" sz="3700" i="1" smtClean="0">
                            <a:solidFill>
                              <a:prstClr val="black"/>
                            </a:solidFill>
                            <a:latin typeface="Cambria Math" panose="02040503050406030204" pitchFamily="18" charset="0"/>
                          </a:rPr>
                        </m:ctrlPr>
                      </m:dPr>
                      <m:e>
                        <m:r>
                          <a:rPr lang="vi-VN" sz="3700" i="1" smtClean="0">
                            <a:solidFill>
                              <a:prstClr val="black"/>
                            </a:solidFill>
                            <a:latin typeface="Cambria Math" panose="02040503050406030204" pitchFamily="18" charset="0"/>
                          </a:rPr>
                          <m:t>𝐶</m:t>
                        </m:r>
                      </m:e>
                    </m:d>
                    <m:r>
                      <a:rPr lang="vi-VN" sz="3700" i="1" smtClean="0">
                        <a:solidFill>
                          <a:prstClr val="black"/>
                        </a:solidFill>
                        <a:latin typeface="Cambria Math" panose="02040503050406030204" pitchFamily="18" charset="0"/>
                      </a:rPr>
                      <m:t>=</m:t>
                    </m:r>
                    <m:r>
                      <a:rPr lang="vi-VN" sz="3700" i="1" smtClean="0">
                        <a:solidFill>
                          <a:prstClr val="black"/>
                        </a:solidFill>
                        <a:latin typeface="Cambria Math" panose="02040503050406030204" pitchFamily="18" charset="0"/>
                      </a:rPr>
                      <m:t>𝑃</m:t>
                    </m:r>
                    <m:d>
                      <m:dPr>
                        <m:ctrlPr>
                          <a:rPr lang="vi-VN" sz="3700" i="1" smtClean="0">
                            <a:solidFill>
                              <a:prstClr val="black"/>
                            </a:solidFill>
                            <a:latin typeface="Cambria Math" panose="02040503050406030204" pitchFamily="18" charset="0"/>
                          </a:rPr>
                        </m:ctrlPr>
                      </m:dPr>
                      <m:e>
                        <m:r>
                          <a:rPr lang="vi-VN" sz="3700" i="1" smtClean="0">
                            <a:solidFill>
                              <a:prstClr val="black"/>
                            </a:solidFill>
                            <a:latin typeface="Cambria Math" panose="02040503050406030204" pitchFamily="18" charset="0"/>
                          </a:rPr>
                          <m:t>𝐴</m:t>
                        </m:r>
                      </m:e>
                    </m:d>
                    <m:r>
                      <a:rPr lang="vi-VN" sz="3700" i="1" smtClean="0">
                        <a:solidFill>
                          <a:prstClr val="black"/>
                        </a:solidFill>
                        <a:latin typeface="Cambria Math" panose="02040503050406030204" pitchFamily="18" charset="0"/>
                      </a:rPr>
                      <m:t>+</m:t>
                    </m:r>
                    <m:r>
                      <a:rPr lang="vi-VN" sz="3700" i="1" smtClean="0">
                        <a:solidFill>
                          <a:prstClr val="black"/>
                        </a:solidFill>
                        <a:latin typeface="Cambria Math" panose="02040503050406030204" pitchFamily="18" charset="0"/>
                      </a:rPr>
                      <m:t>𝑃</m:t>
                    </m:r>
                    <m:d>
                      <m:dPr>
                        <m:ctrlPr>
                          <a:rPr lang="vi-VN" sz="3700" i="1" smtClean="0">
                            <a:solidFill>
                              <a:prstClr val="black"/>
                            </a:solidFill>
                            <a:latin typeface="Cambria Math" panose="02040503050406030204" pitchFamily="18" charset="0"/>
                          </a:rPr>
                        </m:ctrlPr>
                      </m:dPr>
                      <m:e>
                        <m:r>
                          <a:rPr lang="vi-VN" sz="3700" i="1" smtClean="0">
                            <a:solidFill>
                              <a:prstClr val="black"/>
                            </a:solidFill>
                            <a:latin typeface="Cambria Math" panose="02040503050406030204" pitchFamily="18" charset="0"/>
                          </a:rPr>
                          <m:t>𝐵</m:t>
                        </m:r>
                      </m:e>
                    </m:d>
                    <m:r>
                      <a:rPr lang="vi-VN" sz="3700" i="1" smtClean="0">
                        <a:solidFill>
                          <a:prstClr val="black"/>
                        </a:solidFill>
                        <a:latin typeface="Cambria Math" panose="02040503050406030204" pitchFamily="18" charset="0"/>
                      </a:rPr>
                      <m:t>=</m:t>
                    </m:r>
                    <m:f>
                      <m:fPr>
                        <m:ctrlPr>
                          <a:rPr lang="en-US" sz="3700" i="1">
                            <a:solidFill>
                              <a:prstClr val="black"/>
                            </a:solidFill>
                            <a:latin typeface="Cambria Math" panose="02040503050406030204" pitchFamily="18" charset="0"/>
                          </a:rPr>
                        </m:ctrlPr>
                      </m:fPr>
                      <m:num>
                        <m:r>
                          <a:rPr lang="en-US" sz="3700" i="1">
                            <a:solidFill>
                              <a:prstClr val="black"/>
                            </a:solidFill>
                            <a:latin typeface="Cambria Math" panose="02040503050406030204" pitchFamily="18" charset="0"/>
                          </a:rPr>
                          <m:t>6</m:t>
                        </m:r>
                      </m:num>
                      <m:den>
                        <m:r>
                          <a:rPr lang="en-US" sz="3700" i="1">
                            <a:solidFill>
                              <a:prstClr val="black"/>
                            </a:solidFill>
                            <a:latin typeface="Cambria Math" panose="02040503050406030204" pitchFamily="18" charset="0"/>
                          </a:rPr>
                          <m:t>36</m:t>
                        </m:r>
                      </m:den>
                    </m:f>
                    <m:r>
                      <a:rPr lang="en-US" sz="3700" b="0" i="1" smtClean="0">
                        <a:solidFill>
                          <a:prstClr val="black"/>
                        </a:solidFill>
                        <a:latin typeface="Cambria Math" panose="02040503050406030204" pitchFamily="18" charset="0"/>
                      </a:rPr>
                      <m:t>+</m:t>
                    </m:r>
                    <m:f>
                      <m:fPr>
                        <m:ctrlPr>
                          <a:rPr lang="en-US" sz="3700" i="1">
                            <a:solidFill>
                              <a:prstClr val="black"/>
                            </a:solidFill>
                            <a:latin typeface="Cambria Math" panose="02040503050406030204" pitchFamily="18" charset="0"/>
                          </a:rPr>
                        </m:ctrlPr>
                      </m:fPr>
                      <m:num>
                        <m:r>
                          <a:rPr lang="en-US" sz="3700" i="1">
                            <a:solidFill>
                              <a:prstClr val="black"/>
                            </a:solidFill>
                            <a:latin typeface="Cambria Math" panose="02040503050406030204" pitchFamily="18" charset="0"/>
                          </a:rPr>
                          <m:t>20</m:t>
                        </m:r>
                      </m:num>
                      <m:den>
                        <m:r>
                          <a:rPr lang="en-US" sz="3700" i="1">
                            <a:solidFill>
                              <a:prstClr val="black"/>
                            </a:solidFill>
                            <a:latin typeface="Cambria Math" panose="02040503050406030204" pitchFamily="18" charset="0"/>
                          </a:rPr>
                          <m:t>36</m:t>
                        </m:r>
                      </m:den>
                    </m:f>
                    <m:r>
                      <a:rPr lang="en-US" sz="3700" b="0" i="1" smtClean="0">
                        <a:solidFill>
                          <a:prstClr val="black"/>
                        </a:solidFill>
                        <a:latin typeface="Cambria Math" panose="02040503050406030204" pitchFamily="18" charset="0"/>
                      </a:rPr>
                      <m:t>=</m:t>
                    </m:r>
                    <m:f>
                      <m:fPr>
                        <m:ctrlPr>
                          <a:rPr lang="en-US" sz="3700" i="1">
                            <a:solidFill>
                              <a:prstClr val="black"/>
                            </a:solidFill>
                            <a:latin typeface="Cambria Math" panose="02040503050406030204" pitchFamily="18" charset="0"/>
                          </a:rPr>
                        </m:ctrlPr>
                      </m:fPr>
                      <m:num>
                        <m:r>
                          <a:rPr lang="en-US" sz="3700" b="0" i="1" smtClean="0">
                            <a:solidFill>
                              <a:prstClr val="black"/>
                            </a:solidFill>
                            <a:latin typeface="Cambria Math" panose="02040503050406030204" pitchFamily="18" charset="0"/>
                          </a:rPr>
                          <m:t>13</m:t>
                        </m:r>
                      </m:num>
                      <m:den>
                        <m:r>
                          <a:rPr lang="en-US" sz="3700" b="0" i="1" smtClean="0">
                            <a:solidFill>
                              <a:prstClr val="black"/>
                            </a:solidFill>
                            <a:latin typeface="Cambria Math" panose="02040503050406030204" pitchFamily="18" charset="0"/>
                          </a:rPr>
                          <m:t>18</m:t>
                        </m:r>
                      </m:den>
                    </m:f>
                    <m:r>
                      <a:rPr lang="en-US" sz="3700" b="0" i="1" smtClean="0">
                        <a:solidFill>
                          <a:prstClr val="black"/>
                        </a:solidFill>
                        <a:latin typeface="Cambria Math" panose="02040503050406030204" pitchFamily="18" charset="0"/>
                      </a:rPr>
                      <m:t>.</m:t>
                    </m:r>
                  </m:oMath>
                </a14:m>
                <a:endParaRPr lang="en-US" sz="3700">
                  <a:solidFill>
                    <a:prstClr val="black"/>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1028700" y="1519154"/>
                <a:ext cx="16192500" cy="8297464"/>
              </a:xfrm>
              <a:prstGeom prst="rect">
                <a:avLst/>
              </a:prstGeom>
              <a:blipFill>
                <a:blip r:embed="rId2"/>
                <a:stretch>
                  <a:fillRect l="-1205" r="-1167"/>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15544800" y="8801100"/>
            <a:ext cx="2185988" cy="1295400"/>
          </a:xfrm>
          <a:prstGeom prst="rect">
            <a:avLst/>
          </a:prstGeom>
        </p:spPr>
      </p:pic>
    </p:spTree>
    <p:extLst>
      <p:ext uri="{BB962C8B-B14F-4D97-AF65-F5344CB8AC3E}">
        <p14:creationId xmlns:p14="http://schemas.microsoft.com/office/powerpoint/2010/main" val="115603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left)">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3" name="Rounded Rectangle 2"/>
          <p:cNvSpPr/>
          <p:nvPr/>
        </p:nvSpPr>
        <p:spPr>
          <a:xfrm>
            <a:off x="701040" y="576977"/>
            <a:ext cx="3718560" cy="990600"/>
          </a:xfrm>
          <a:prstGeom prst="roundRect">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300" b="1" smtClean="0">
                <a:solidFill>
                  <a:schemeClr val="bg1"/>
                </a:solidFill>
                <a:latin typeface="Arial" panose="020B0604020202020204" pitchFamily="34" charset="0"/>
                <a:cs typeface="Arial" panose="020B0604020202020204" pitchFamily="34" charset="0"/>
              </a:rPr>
              <a:t>Luyện tập 2</a:t>
            </a:r>
            <a:endParaRPr lang="en-US" sz="4300" b="1">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685801" y="576977"/>
            <a:ext cx="16763999" cy="2585323"/>
          </a:xfrm>
          <a:prstGeom prst="rect">
            <a:avLst/>
          </a:prstGeom>
          <a:noFill/>
        </p:spPr>
        <p:txBody>
          <a:bodyPr wrap="square" rtlCol="0">
            <a:spAutoFit/>
          </a:bodyPr>
          <a:lstStyle/>
          <a:p>
            <a:pPr algn="just">
              <a:lnSpc>
                <a:spcPct val="150000"/>
              </a:lnSpc>
            </a:pPr>
            <a:r>
              <a:rPr lang="en-US" sz="3600" smtClean="0">
                <a:cs typeface="Arial" panose="020B0604020202020204" pitchFamily="34" charset="0"/>
              </a:rPr>
              <a:t>                                    </a:t>
            </a:r>
            <a:r>
              <a:rPr lang="vi-VN" sz="3600" smtClean="0">
                <a:cs typeface="Arial" panose="020B0604020202020204" pitchFamily="34" charset="0"/>
              </a:rPr>
              <a:t>Một </a:t>
            </a:r>
            <a:r>
              <a:rPr lang="vi-VN" sz="3600">
                <a:cs typeface="Arial" panose="020B0604020202020204" pitchFamily="34" charset="0"/>
              </a:rPr>
              <a:t>hộp đựng 5 quả cầu màu xanh và 3 quả cầu màu đỏ, có cùng kích thước và khối lượng. Chọn ngẫu nhiên hai quả cầu trong hộp. </a:t>
            </a:r>
            <a:r>
              <a:rPr lang="vi-VN" sz="3600">
                <a:cs typeface="Arial" panose="020B0604020202020204" pitchFamily="34" charset="0"/>
              </a:rPr>
              <a:t>Tính </a:t>
            </a:r>
            <a:r>
              <a:rPr lang="en-US" sz="3600" smtClean="0">
                <a:cs typeface="Arial" panose="020B0604020202020204" pitchFamily="34" charset="0"/>
              </a:rPr>
              <a:t>  </a:t>
            </a:r>
            <a:r>
              <a:rPr lang="vi-VN" sz="3600" smtClean="0">
                <a:cs typeface="Arial" panose="020B0604020202020204" pitchFamily="34" charset="0"/>
              </a:rPr>
              <a:t>xác </a:t>
            </a:r>
            <a:r>
              <a:rPr lang="vi-VN" sz="3600">
                <a:cs typeface="Arial" panose="020B0604020202020204" pitchFamily="34" charset="0"/>
              </a:rPr>
              <a:t>suất để chọn được hai quả cầu có cùng </a:t>
            </a:r>
            <a:r>
              <a:rPr lang="vi-VN" sz="3600">
                <a:cs typeface="Arial" panose="020B0604020202020204" pitchFamily="34" charset="0"/>
              </a:rPr>
              <a:t>màu</a:t>
            </a:r>
            <a:r>
              <a:rPr lang="vi-VN" sz="3600" smtClean="0">
                <a:cs typeface="Arial" panose="020B0604020202020204" pitchFamily="34" charset="0"/>
              </a:rPr>
              <a:t>.</a:t>
            </a:r>
            <a:endParaRPr lang="vi-VN" sz="3600">
              <a:cs typeface="Arial" panose="020B0604020202020204" pitchFamily="34" charset="0"/>
            </a:endParaRPr>
          </a:p>
        </p:txBody>
      </p:sp>
      <p:sp>
        <p:nvSpPr>
          <p:cNvPr id="12" name="TextBox 11"/>
          <p:cNvSpPr txBox="1"/>
          <p:nvPr/>
        </p:nvSpPr>
        <p:spPr>
          <a:xfrm>
            <a:off x="8445500" y="3254886"/>
            <a:ext cx="1397000" cy="669414"/>
          </a:xfrm>
          <a:prstGeom prst="rect">
            <a:avLst/>
          </a:prstGeom>
          <a:noFill/>
        </p:spPr>
        <p:txBody>
          <a:bodyPr wrap="square" rtlCol="0">
            <a:spAutoFit/>
          </a:bodyPr>
          <a:lstStyle/>
          <a:p>
            <a:pPr algn="ctr"/>
            <a:r>
              <a:rPr lang="vi-VN" sz="3650" b="1" u="sng" smtClean="0">
                <a:solidFill>
                  <a:schemeClr val="tx2"/>
                </a:solidFill>
                <a:latin typeface="Arial" panose="020B0604020202020204" pitchFamily="34" charset="0"/>
                <a:cs typeface="Arial" panose="020B0604020202020204" pitchFamily="34" charset="0"/>
              </a:rPr>
              <a:t>Giải</a:t>
            </a:r>
            <a:r>
              <a:rPr lang="vi-VN" sz="3650" b="1" smtClean="0">
                <a:solidFill>
                  <a:schemeClr val="tx2"/>
                </a:solidFill>
                <a:latin typeface="Arial" panose="020B0604020202020204" pitchFamily="34" charset="0"/>
                <a:cs typeface="Arial" panose="020B0604020202020204" pitchFamily="34" charset="0"/>
              </a:rPr>
              <a:t>:</a:t>
            </a:r>
            <a:endParaRPr lang="en-US" sz="3650" b="1">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685800" y="4089780"/>
                <a:ext cx="17221200" cy="5778120"/>
              </a:xfrm>
              <a:prstGeom prst="rect">
                <a:avLst/>
              </a:prstGeom>
            </p:spPr>
            <p:txBody>
              <a:bodyPr wrap="square">
                <a:spAutoFit/>
              </a:bodyPr>
              <a:lstStyle/>
              <a:p>
                <a:pPr>
                  <a:lnSpc>
                    <a:spcPct val="150000"/>
                  </a:lnSpc>
                </a:pPr>
                <a:r>
                  <a:rPr lang="en-US" sz="3600" kern="100" smtClean="0">
                    <a:latin typeface="Arial" panose="020B0604020202020204" pitchFamily="34" charset="0"/>
                    <a:ea typeface="Calibri" panose="020F0502020204030204" pitchFamily="34" charset="0"/>
                    <a:cs typeface="Arial" panose="020B0604020202020204" pitchFamily="34" charset="0"/>
                  </a:rPr>
                  <a:t>Xét các biến cố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600" kern="100">
                    <a:effectLst/>
                    <a:latin typeface="Arial" panose="020B0604020202020204" pitchFamily="34" charset="0"/>
                    <a:ea typeface="Calibri" panose="020F0502020204030204" pitchFamily="34" charset="0"/>
                    <a:cs typeface="Arial" panose="020B0604020202020204" pitchFamily="34" charset="0"/>
                  </a:rPr>
                  <a:t> "Chọn được cả hai quả cầu màu xanh", B: "Chọn được cả hai quả cầu màu đỏ". </a:t>
                </a:r>
              </a:p>
              <a:p>
                <a:pPr>
                  <a:lnSpc>
                    <a:spcPct val="150000"/>
                  </a:lnSpc>
                </a:pPr>
                <a:r>
                  <a:rPr lang="en-US" sz="3600" kern="100">
                    <a:effectLst/>
                    <a:latin typeface="Arial" panose="020B0604020202020204" pitchFamily="34" charset="0"/>
                    <a:ea typeface="Calibri" panose="020F0502020204030204" pitchFamily="34" charset="0"/>
                    <a:cs typeface="Arial" panose="020B0604020202020204" pitchFamily="34" charset="0"/>
                  </a:rPr>
                  <a:t>Biến cố </a:t>
                </a:r>
                <a14:m>
                  <m:oMath xmlns:m="http://schemas.openxmlformats.org/officeDocument/2006/math">
                    <m:r>
                      <a:rPr lang="en-US" sz="3600" i="1" kern="100" smtClean="0">
                        <a:effectLst/>
                        <a:latin typeface="Cambria Math" panose="02040503050406030204" pitchFamily="18" charset="0"/>
                        <a:ea typeface="Calibri" panose="020F0502020204030204" pitchFamily="34" charset="0"/>
                        <a:cs typeface="Arial" panose="020B0604020202020204" pitchFamily="34" charset="0"/>
                      </a:rPr>
                      <m:t>𝐶</m:t>
                    </m:r>
                  </m:oMath>
                </a14:m>
                <a:r>
                  <a:rPr lang="en-US" sz="3600" kern="100">
                    <a:effectLst/>
                    <a:latin typeface="Arial" panose="020B0604020202020204" pitchFamily="34" charset="0"/>
                    <a:ea typeface="Calibri" panose="020F0502020204030204" pitchFamily="34" charset="0"/>
                    <a:cs typeface="Arial" panose="020B0604020202020204" pitchFamily="34" charset="0"/>
                  </a:rPr>
                  <a:t>: "Hai quả cầu có cùng màu" là biến cố hợp của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6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600" kern="100">
                    <a:effectLst/>
                    <a:latin typeface="Arial" panose="020B0604020202020204" pitchFamily="34" charset="0"/>
                    <a:ea typeface="Calibri" panose="020F0502020204030204" pitchFamily="34" charset="0"/>
                    <a:cs typeface="Arial" panose="020B0604020202020204" pitchFamily="34" charset="0"/>
                  </a:rPr>
                  <a:t>. </a:t>
                </a:r>
                <a:endParaRPr lang="en-US" sz="360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kern="100" smtClean="0">
                    <a:effectLst/>
                    <a:latin typeface="Arial" panose="020B0604020202020204" pitchFamily="34" charset="0"/>
                    <a:ea typeface="Calibri" panose="020F0502020204030204" pitchFamily="34" charset="0"/>
                    <a:cs typeface="Arial" panose="020B0604020202020204" pitchFamily="34" charset="0"/>
                  </a:rPr>
                  <a:t>Hai </a:t>
                </a:r>
                <a:r>
                  <a:rPr lang="en-US" sz="3600" kern="100">
                    <a:effectLst/>
                    <a:latin typeface="Arial" panose="020B0604020202020204" pitchFamily="34" charset="0"/>
                    <a:ea typeface="Calibri" panose="020F0502020204030204" pitchFamily="34" charset="0"/>
                    <a:cs typeface="Arial" panose="020B0604020202020204" pitchFamily="34" charset="0"/>
                  </a:rPr>
                  <a:t>biến cố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6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600" kern="100">
                    <a:effectLst/>
                    <a:latin typeface="Arial" panose="020B0604020202020204" pitchFamily="34" charset="0"/>
                    <a:ea typeface="Calibri" panose="020F0502020204030204" pitchFamily="34" charset="0"/>
                    <a:cs typeface="Arial" panose="020B0604020202020204" pitchFamily="34" charset="0"/>
                  </a:rPr>
                  <a:t> là xung khắc nên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𝐶</m:t>
                        </m:r>
                      </m:e>
                    </m:d>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𝐵</m:t>
                        </m:r>
                      </m:e>
                    </m:d>
                  </m:oMath>
                </a14:m>
                <a:r>
                  <a:rPr lang="en-US" sz="3600" kern="100" smtClean="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𝑛</m:t>
                    </m:r>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Ω</m:t>
                        </m:r>
                      </m:e>
                    </m:d>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C</m:t>
                        </m:r>
                      </m:e>
                      <m: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8</m:t>
                        </m:r>
                      </m:sub>
                      <m:sup>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3600" kern="100">
                        <a:effectLst/>
                        <a:latin typeface="Cambria Math" panose="02040503050406030204" pitchFamily="18" charset="0"/>
                        <a:ea typeface="Calibri" panose="020F0502020204030204" pitchFamily="34" charset="0"/>
                        <a:cs typeface="Times New Roman" panose="02020603050405020304" pitchFamily="18" charset="0"/>
                      </a:rPr>
                      <m:t>=28</m:t>
                    </m:r>
                    <m:r>
                      <a:rPr lang="en-US" sz="3600" b="0" i="1"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3600" i="1">
                            <a:effectLst/>
                            <a:latin typeface="Cambria Math" panose="02040503050406030204" pitchFamily="18" charset="0"/>
                            <a:cs typeface="Times New Roman" panose="02020603050405020304" pitchFamily="18" charset="0"/>
                          </a:rPr>
                        </m:ctrlPr>
                      </m:sSubSupPr>
                      <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C</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5</m:t>
                        </m:r>
                      </m:sub>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3600">
                        <a:effectLst/>
                        <a:latin typeface="Cambria Math" panose="02040503050406030204" pitchFamily="18" charset="0"/>
                        <a:ea typeface="Calibri" panose="020F0502020204030204" pitchFamily="34" charset="0"/>
                        <a:cs typeface="Times New Roman" panose="02020603050405020304" pitchFamily="18" charset="0"/>
                      </a:rPr>
                      <m:t>=10</m:t>
                    </m:r>
                  </m:oMath>
                </a14:m>
                <a:r>
                  <a:rPr lang="en-US" sz="3600" smtClean="0">
                    <a:effectLst/>
                    <a:latin typeface="Arial" panose="020B0604020202020204" pitchFamily="34" charset="0"/>
                    <a:ea typeface="Calibri" panose="020F0502020204030204" pitchFamily="34" charset="0"/>
                    <a:cs typeface="Arial" panose="020B0604020202020204" pitchFamily="34" charset="0"/>
                  </a:rPr>
                  <a:t> do </a:t>
                </a:r>
                <a:r>
                  <a:rPr lang="en-US" sz="3600">
                    <a:effectLst/>
                    <a:latin typeface="Arial" panose="020B0604020202020204" pitchFamily="34" charset="0"/>
                    <a:ea typeface="Calibri" panose="020F0502020204030204" pitchFamily="34" charset="0"/>
                    <a:cs typeface="Arial" panose="020B0604020202020204" pitchFamily="34" charset="0"/>
                  </a:rPr>
                  <a:t>đó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28</m:t>
                        </m:r>
                      </m:den>
                    </m:f>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3600" i="1">
                            <a:effectLst/>
                            <a:latin typeface="Cambria Math" panose="02040503050406030204" pitchFamily="18" charset="0"/>
                            <a:cs typeface="Times New Roman" panose="02020603050405020304" pitchFamily="18" charset="0"/>
                          </a:rPr>
                        </m:ctrlPr>
                      </m:sSub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36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360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3600">
                    <a:effectLst/>
                    <a:latin typeface="Arial" panose="020B0604020202020204" pitchFamily="34" charset="0"/>
                    <a:ea typeface="Calibri" panose="020F0502020204030204" pitchFamily="34" charset="0"/>
                    <a:cs typeface="Arial" panose="020B0604020202020204" pitchFamily="34" charset="0"/>
                  </a:rPr>
                  <a:t> </a:t>
                </a:r>
                <a:r>
                  <a:rPr lang="en-US" sz="3600">
                    <a:latin typeface="Arial" panose="020B0604020202020204" pitchFamily="34" charset="0"/>
                    <a:ea typeface="Calibri" panose="020F0502020204030204" pitchFamily="34" charset="0"/>
                    <a:cs typeface="Arial" panose="020B0604020202020204" pitchFamily="34" charset="0"/>
                  </a:rPr>
                  <a:t>do</a:t>
                </a:r>
                <a:r>
                  <a:rPr lang="en-US" sz="3600" smtClean="0">
                    <a:effectLst/>
                    <a:latin typeface="Arial" panose="020B0604020202020204" pitchFamily="34" charset="0"/>
                    <a:ea typeface="Calibri" panose="020F0502020204030204" pitchFamily="34" charset="0"/>
                    <a:cs typeface="Arial" panose="020B0604020202020204" pitchFamily="34" charset="0"/>
                  </a:rPr>
                  <a:t> </a:t>
                </a:r>
                <a:r>
                  <a:rPr lang="en-US" sz="3600">
                    <a:effectLst/>
                    <a:latin typeface="Arial" panose="020B0604020202020204" pitchFamily="34" charset="0"/>
                    <a:ea typeface="Calibri" panose="020F0502020204030204" pitchFamily="34" charset="0"/>
                    <a:cs typeface="Arial" panose="020B0604020202020204" pitchFamily="34" charset="0"/>
                  </a:rPr>
                  <a:t>đo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28</m:t>
                        </m:r>
                      </m:den>
                    </m:f>
                  </m:oMath>
                </a14:m>
                <a:r>
                  <a:rPr lang="en-US" sz="3600" smtClean="0">
                    <a:effectLst/>
                    <a:latin typeface="Arial" panose="020B0604020202020204" pitchFamily="34" charset="0"/>
                    <a:ea typeface="Calibri" panose="020F0502020204030204" pitchFamily="34" charset="0"/>
                    <a:cs typeface="Arial" panose="020B0604020202020204" pitchFamily="34" charset="0"/>
                  </a:rPr>
                  <a:t>.</a:t>
                </a:r>
                <a:endParaRPr lang="en-US" sz="36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smtClean="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28</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28</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13</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28</m:t>
                        </m:r>
                      </m:den>
                    </m:f>
                  </m:oMath>
                </a14:m>
                <a:r>
                  <a:rPr lang="en-US" sz="3600" smtClean="0">
                    <a:effectLst/>
                    <a:latin typeface="Arial" panose="020B0604020202020204" pitchFamily="34" charset="0"/>
                    <a:ea typeface="Calibri" panose="020F0502020204030204" pitchFamily="34" charset="0"/>
                    <a:cs typeface="Arial" panose="020B0604020202020204" pitchFamily="34" charset="0"/>
                  </a:rPr>
                  <a:t>.</a:t>
                </a:r>
                <a:endParaRPr lang="en-US" sz="3600">
                  <a:latin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685800" y="4089780"/>
                <a:ext cx="17221200" cy="5778120"/>
              </a:xfrm>
              <a:prstGeom prst="rect">
                <a:avLst/>
              </a:prstGeom>
              <a:blipFill>
                <a:blip r:embed="rId2"/>
                <a:stretch>
                  <a:fillRect l="-1097"/>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6325604" y="2877101"/>
            <a:ext cx="1533271" cy="901358"/>
          </a:xfrm>
          <a:prstGeom prst="rect">
            <a:avLst/>
          </a:prstGeom>
        </p:spPr>
      </p:pic>
    </p:spTree>
    <p:extLst>
      <p:ext uri="{BB962C8B-B14F-4D97-AF65-F5344CB8AC3E}">
        <p14:creationId xmlns:p14="http://schemas.microsoft.com/office/powerpoint/2010/main" val="121321241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down)">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up)">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barn(inVertical)">
                                      <p:cBhvr>
                                        <p:cTn id="4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sp>
        <p:nvSpPr>
          <p:cNvPr id="32" name="TextBox 32"/>
          <p:cNvSpPr txBox="1"/>
          <p:nvPr/>
        </p:nvSpPr>
        <p:spPr>
          <a:xfrm>
            <a:off x="7049300" y="3144441"/>
            <a:ext cx="2625784" cy="1388650"/>
          </a:xfrm>
          <a:prstGeom prst="rect">
            <a:avLst/>
          </a:prstGeom>
        </p:spPr>
        <p:txBody>
          <a:bodyPr lIns="0" tIns="0" rIns="0" bIns="0" rtlCol="0" anchor="t">
            <a:spAutoFit/>
          </a:bodyPr>
          <a:lstStyle/>
          <a:p>
            <a:pPr marL="0" marR="0" lvl="0" indent="0" algn="ctr" defTabSz="914400" rtl="0" eaLnBrk="1" fontAlgn="auto" latinLnBrk="0" hangingPunct="1">
              <a:lnSpc>
                <a:spcPts val="9426"/>
              </a:lnSpc>
              <a:spcBef>
                <a:spcPts val="0"/>
              </a:spcBef>
              <a:spcAft>
                <a:spcPts val="0"/>
              </a:spcAft>
              <a:buClrTx/>
              <a:buSzTx/>
              <a:buFontTx/>
              <a:buNone/>
              <a:tabLst/>
              <a:defRPr/>
            </a:pPr>
            <a:r>
              <a:rPr kumimoji="0" lang="en-US" sz="16600" b="1" i="0" u="none" strike="noStrike" kern="1200" cap="none" spc="182"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02</a:t>
            </a:r>
            <a:endParaRPr kumimoji="0" lang="en-US" sz="16600" b="1" i="0" u="none" strike="noStrike" kern="1200" cap="none" spc="182"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33" name="TextBox 33"/>
          <p:cNvSpPr txBox="1"/>
          <p:nvPr/>
        </p:nvSpPr>
        <p:spPr>
          <a:xfrm>
            <a:off x="1997289" y="4788020"/>
            <a:ext cx="13134918" cy="415498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9000" b="1" i="0" u="none" strike="noStrike" kern="1200" cap="none" spc="12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CÔNG THỨC CỘNG XÁC </a:t>
            </a:r>
            <a:r>
              <a:rPr kumimoji="0" lang="vi-VN" sz="9000" b="1" i="0" u="none" strike="noStrike" kern="1200" cap="none" spc="12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SUẤT</a:t>
            </a:r>
            <a:endParaRPr kumimoji="0" lang="en-US" sz="9000" b="1" i="0" u="none" strike="noStrike" kern="1200" cap="none" spc="12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37" name="Freeform 37"/>
          <p:cNvSpPr/>
          <p:nvPr/>
        </p:nvSpPr>
        <p:spPr>
          <a:xfrm rot="782942">
            <a:off x="2149853" y="1479035"/>
            <a:ext cx="2492796" cy="1957978"/>
          </a:xfrm>
          <a:custGeom>
            <a:avLst/>
            <a:gdLst/>
            <a:ahLst/>
            <a:cxnLst/>
            <a:rect l="l" t="t" r="r" b="b"/>
            <a:pathLst>
              <a:path w="2492796" h="1957978">
                <a:moveTo>
                  <a:pt x="0" y="0"/>
                </a:moveTo>
                <a:lnTo>
                  <a:pt x="2492796" y="0"/>
                </a:lnTo>
                <a:lnTo>
                  <a:pt x="2492796" y="1957978"/>
                </a:lnTo>
                <a:lnTo>
                  <a:pt x="0" y="1957978"/>
                </a:lnTo>
                <a:lnTo>
                  <a:pt x="0" y="0"/>
                </a:lnTo>
                <a:close/>
              </a:path>
            </a:pathLst>
          </a:custGeom>
          <a:blipFill>
            <a:blip r:embed="rId4">
              <a:extLst>
                <a:ext uri="{96DAC541-7B7A-43D3-8B79-37D633B846F1}">
                  <asvg:svgBlip xmlns:asvg="http://schemas.microsoft.com/office/drawing/2016/SVG/main" xmlns="" r:embed="rId9"/>
                </a:ext>
              </a:extLst>
            </a:blip>
            <a:stretch>
              <a:fillRect/>
            </a:stretch>
          </a:blipFill>
        </p:spPr>
      </p:sp>
    </p:spTree>
    <p:extLst>
      <p:ext uri="{BB962C8B-B14F-4D97-AF65-F5344CB8AC3E}">
        <p14:creationId xmlns:p14="http://schemas.microsoft.com/office/powerpoint/2010/main" val="3793749966"/>
      </p:ext>
    </p:extLst>
  </p:cSld>
  <p:clrMapOvr>
    <a:masterClrMapping/>
  </p:clrMapOvr>
  <p:transition spd="med">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0" name="Rounded Rectangle 9"/>
          <p:cNvSpPr/>
          <p:nvPr/>
        </p:nvSpPr>
        <p:spPr>
          <a:xfrm>
            <a:off x="8229600" y="440719"/>
            <a:ext cx="1828800" cy="892781"/>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4000" b="1" smtClean="0">
                <a:solidFill>
                  <a:schemeClr val="bg1"/>
                </a:solidFill>
                <a:latin typeface="Arial" panose="020B0604020202020204" pitchFamily="34" charset="0"/>
                <a:cs typeface="Arial" panose="020B0604020202020204" pitchFamily="34" charset="0"/>
              </a:rPr>
              <a:t>HĐ</a:t>
            </a:r>
            <a:r>
              <a:rPr lang="en-US" sz="4000" b="1" smtClean="0">
                <a:solidFill>
                  <a:schemeClr val="bg1"/>
                </a:solidFill>
                <a:latin typeface="Arial" panose="020B0604020202020204" pitchFamily="34" charset="0"/>
                <a:cs typeface="Arial" panose="020B0604020202020204" pitchFamily="34" charset="0"/>
              </a:rPr>
              <a:t>3</a:t>
            </a:r>
            <a:endParaRPr lang="en-US" sz="4000" b="1">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533400" y="1257300"/>
                <a:ext cx="17373600" cy="8737392"/>
              </a:xfrm>
              <a:prstGeom prst="rect">
                <a:avLst/>
              </a:prstGeom>
            </p:spPr>
            <p:txBody>
              <a:bodyPr wrap="square">
                <a:spAutoFit/>
              </a:bodyPr>
              <a:lstStyle/>
              <a:p>
                <a:pPr algn="just">
                  <a:lnSpc>
                    <a:spcPct val="150000"/>
                  </a:lnSpc>
                </a:pPr>
                <a:r>
                  <a:rPr lang="vi-VN" sz="3700" smtClean="0">
                    <a:solidFill>
                      <a:srgbClr val="000000"/>
                    </a:solidFill>
                    <a:latin typeface="Arial" panose="020B0604020202020204" pitchFamily="34" charset="0"/>
                    <a:cs typeface="Arial" panose="020B0604020202020204" pitchFamily="34" charset="0"/>
                  </a:rPr>
                  <a:t>Ở </a:t>
                </a:r>
                <a:r>
                  <a:rPr lang="vi-VN" sz="3700">
                    <a:solidFill>
                      <a:srgbClr val="000000"/>
                    </a:solidFill>
                    <a:latin typeface="Arial" panose="020B0604020202020204" pitchFamily="34" charset="0"/>
                    <a:cs typeface="Arial" panose="020B0604020202020204" pitchFamily="34" charset="0"/>
                  </a:rPr>
                  <a:t>một trường trung học phổ thông X, có 19% học sinh học khá môn Ngữ văn, 32% học sinh học khá môn Toán, 7% học sinh học khá cả hai môn Ngữ văn và Toán. Chọn ngẫu nhiên một học sinh của trường X. Xét hai biến cố sau:</a:t>
                </a:r>
              </a:p>
              <a:p>
                <a:pPr algn="just">
                  <a:lnSpc>
                    <a:spcPct val="150000"/>
                  </a:lnSpc>
                </a:pP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𝐴</m:t>
                    </m:r>
                  </m:oMath>
                </a14:m>
                <a:r>
                  <a:rPr lang="vi-VN" sz="3700">
                    <a:solidFill>
                      <a:srgbClr val="000000"/>
                    </a:solidFill>
                    <a:latin typeface="Arial" panose="020B0604020202020204" pitchFamily="34" charset="0"/>
                    <a:cs typeface="Arial" panose="020B0604020202020204" pitchFamily="34" charset="0"/>
                  </a:rPr>
                  <a:t>: “Học sinh đó học khá môn Ngữ văn”;</a:t>
                </a:r>
              </a:p>
              <a:p>
                <a:pPr algn="just">
                  <a:lnSpc>
                    <a:spcPct val="150000"/>
                  </a:lnSpc>
                </a:pP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𝐵</m:t>
                    </m:r>
                  </m:oMath>
                </a14:m>
                <a:r>
                  <a:rPr lang="vi-VN" sz="3700">
                    <a:solidFill>
                      <a:srgbClr val="000000"/>
                    </a:solidFill>
                    <a:latin typeface="Arial" panose="020B0604020202020204" pitchFamily="34" charset="0"/>
                    <a:cs typeface="Arial" panose="020B0604020202020204" pitchFamily="34" charset="0"/>
                  </a:rPr>
                  <a:t>: “Học sinh đó học khá môn Toán”.</a:t>
                </a:r>
              </a:p>
              <a:p>
                <a:pPr algn="just">
                  <a:lnSpc>
                    <a:spcPct val="150000"/>
                  </a:lnSpc>
                </a:pPr>
                <a:r>
                  <a:rPr lang="vi-VN" sz="3700">
                    <a:solidFill>
                      <a:srgbClr val="000000"/>
                    </a:solidFill>
                    <a:latin typeface="Arial" panose="020B0604020202020204" pitchFamily="34" charset="0"/>
                    <a:cs typeface="Arial" panose="020B0604020202020204" pitchFamily="34" charset="0"/>
                  </a:rPr>
                  <a:t>a) Hoàn thành các mệnh đề sau bằng cách tìm cụm từ thích hợp thay cho dấu “?”.</a:t>
                </a:r>
              </a:p>
              <a:p>
                <a:pPr>
                  <a:lnSpc>
                    <a:spcPct val="150000"/>
                  </a:lnSpc>
                </a:pPr>
                <a:r>
                  <a:rPr lang="en-US" sz="3700" smtClean="0">
                    <a:solidFill>
                      <a:srgbClr val="000000"/>
                    </a:solidFill>
                    <a:cs typeface="Arial" panose="020B0604020202020204" pitchFamily="34" charset="0"/>
                  </a:rPr>
                  <a:t>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𝑃</m:t>
                    </m:r>
                    <m:r>
                      <a:rPr lang="vi-VN" sz="3700" i="1" smtClean="0">
                        <a:solidFill>
                          <a:srgbClr val="000000"/>
                        </a:solidFill>
                        <a:latin typeface="Cambria Math" panose="02040503050406030204" pitchFamily="18" charset="0"/>
                        <a:cs typeface="Arial" panose="020B0604020202020204" pitchFamily="34" charset="0"/>
                      </a:rPr>
                      <m:t>(</m:t>
                    </m:r>
                    <m:r>
                      <a:rPr lang="vi-VN" sz="3700" i="1" smtClean="0">
                        <a:solidFill>
                          <a:srgbClr val="000000"/>
                        </a:solidFill>
                        <a:latin typeface="Cambria Math" panose="02040503050406030204" pitchFamily="18" charset="0"/>
                        <a:cs typeface="Arial" panose="020B0604020202020204" pitchFamily="34" charset="0"/>
                      </a:rPr>
                      <m:t>𝐴</m:t>
                    </m:r>
                    <m:r>
                      <a:rPr lang="vi-VN" sz="3700" i="1" smtClean="0">
                        <a:solidFill>
                          <a:srgbClr val="000000"/>
                        </a:solidFill>
                        <a:latin typeface="Cambria Math" panose="02040503050406030204" pitchFamily="18" charset="0"/>
                        <a:cs typeface="Arial" panose="020B0604020202020204" pitchFamily="34" charset="0"/>
                      </a:rPr>
                      <m:t>)</m:t>
                    </m:r>
                  </m:oMath>
                </a14:m>
                <a:r>
                  <a:rPr lang="vi-VN" sz="3700">
                    <a:solidFill>
                      <a:srgbClr val="000000"/>
                    </a:solidFill>
                    <a:latin typeface="Arial" panose="020B0604020202020204" pitchFamily="34" charset="0"/>
                    <a:cs typeface="Arial" panose="020B0604020202020204" pitchFamily="34" charset="0"/>
                  </a:rPr>
                  <a:t> là tỉ lệ ...(?)...                                      </a:t>
                </a:r>
                <a:r>
                  <a:rPr lang="vi-VN" sz="3700">
                    <a:solidFill>
                      <a:srgbClr val="000000"/>
                    </a:solidFill>
                    <a:latin typeface="Arial" panose="020B0604020202020204" pitchFamily="34" charset="0"/>
                    <a:cs typeface="Arial" panose="020B0604020202020204" pitchFamily="34" charset="0"/>
                  </a:rPr>
                  <a:t>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𝑃</m:t>
                    </m:r>
                    <m:r>
                      <a:rPr lang="vi-VN" sz="3700" i="1" smtClean="0">
                        <a:solidFill>
                          <a:srgbClr val="000000"/>
                        </a:solidFill>
                        <a:latin typeface="Cambria Math" panose="02040503050406030204" pitchFamily="18" charset="0"/>
                        <a:cs typeface="Arial" panose="020B0604020202020204" pitchFamily="34" charset="0"/>
                      </a:rPr>
                      <m:t>(</m:t>
                    </m:r>
                    <m:r>
                      <a:rPr lang="vi-VN" sz="3700" i="1" smtClean="0">
                        <a:solidFill>
                          <a:srgbClr val="000000"/>
                        </a:solidFill>
                        <a:latin typeface="Cambria Math" panose="02040503050406030204" pitchFamily="18" charset="0"/>
                        <a:cs typeface="Arial" panose="020B0604020202020204" pitchFamily="34" charset="0"/>
                      </a:rPr>
                      <m:t>𝐴𝐵</m:t>
                    </m:r>
                    <m:r>
                      <a:rPr lang="vi-VN" sz="3700" i="1" smtClean="0">
                        <a:solidFill>
                          <a:srgbClr val="000000"/>
                        </a:solidFill>
                        <a:latin typeface="Cambria Math" panose="02040503050406030204" pitchFamily="18" charset="0"/>
                        <a:cs typeface="Arial" panose="020B0604020202020204" pitchFamily="34" charset="0"/>
                      </a:rPr>
                      <m:t>)</m:t>
                    </m:r>
                  </m:oMath>
                </a14:m>
                <a:r>
                  <a:rPr lang="vi-VN" sz="3700">
                    <a:solidFill>
                      <a:srgbClr val="000000"/>
                    </a:solidFill>
                    <a:latin typeface="Arial" panose="020B0604020202020204" pitchFamily="34" charset="0"/>
                    <a:cs typeface="Arial" panose="020B0604020202020204" pitchFamily="34" charset="0"/>
                  </a:rPr>
                  <a:t> </a:t>
                </a:r>
                <a:r>
                  <a:rPr lang="vi-VN" sz="3700">
                    <a:solidFill>
                      <a:srgbClr val="000000"/>
                    </a:solidFill>
                    <a:latin typeface="Arial" panose="020B0604020202020204" pitchFamily="34" charset="0"/>
                    <a:cs typeface="Arial" panose="020B0604020202020204" pitchFamily="34" charset="0"/>
                  </a:rPr>
                  <a:t>là</a:t>
                </a:r>
                <a:r>
                  <a:rPr lang="vi-VN" sz="3700" smtClean="0">
                    <a:solidFill>
                      <a:srgbClr val="000000"/>
                    </a:solidFill>
                    <a:latin typeface="Arial" panose="020B0604020202020204" pitchFamily="34" charset="0"/>
                    <a:cs typeface="Arial" panose="020B0604020202020204" pitchFamily="34" charset="0"/>
                  </a:rPr>
                  <a:t>...(?)...</a:t>
                </a:r>
                <a:r>
                  <a:rPr lang="vi-VN" sz="3700">
                    <a:solidFill>
                      <a:srgbClr val="000000"/>
                    </a:solidFill>
                    <a:latin typeface="Arial" panose="020B0604020202020204" pitchFamily="34" charset="0"/>
                    <a:cs typeface="Arial" panose="020B0604020202020204" pitchFamily="34" charset="0"/>
                  </a:rPr>
                  <a:t/>
                </a:r>
                <a:br>
                  <a:rPr lang="vi-VN" sz="3700">
                    <a:solidFill>
                      <a:srgbClr val="000000"/>
                    </a:solidFill>
                    <a:latin typeface="Arial" panose="020B0604020202020204" pitchFamily="34" charset="0"/>
                    <a:cs typeface="Arial" panose="020B0604020202020204" pitchFamily="34" charset="0"/>
                  </a:rPr>
                </a:br>
                <a:r>
                  <a:rPr lang="en-US" sz="3700" smtClean="0">
                    <a:solidFill>
                      <a:srgbClr val="000000"/>
                    </a:solidFill>
                    <a:latin typeface="Arial" panose="020B0604020202020204" pitchFamily="34" charset="0"/>
                    <a:cs typeface="Arial" panose="020B0604020202020204" pitchFamily="34" charset="0"/>
                  </a:rPr>
                  <a:t>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𝑃</m:t>
                    </m:r>
                    <m:r>
                      <a:rPr lang="vi-VN" sz="3700" i="1" smtClean="0">
                        <a:solidFill>
                          <a:srgbClr val="000000"/>
                        </a:solidFill>
                        <a:latin typeface="Cambria Math" panose="02040503050406030204" pitchFamily="18" charset="0"/>
                        <a:cs typeface="Arial" panose="020B0604020202020204" pitchFamily="34" charset="0"/>
                      </a:rPr>
                      <m:t>(</m:t>
                    </m:r>
                    <m:r>
                      <a:rPr lang="vi-VN" sz="3700" i="1" smtClean="0">
                        <a:solidFill>
                          <a:srgbClr val="000000"/>
                        </a:solidFill>
                        <a:latin typeface="Cambria Math" panose="02040503050406030204" pitchFamily="18" charset="0"/>
                        <a:cs typeface="Arial" panose="020B0604020202020204" pitchFamily="34" charset="0"/>
                      </a:rPr>
                      <m:t>𝐵</m:t>
                    </m:r>
                    <m:r>
                      <a:rPr lang="vi-VN" sz="3700" i="1" smtClean="0">
                        <a:solidFill>
                          <a:srgbClr val="000000"/>
                        </a:solidFill>
                        <a:latin typeface="Cambria Math" panose="02040503050406030204" pitchFamily="18" charset="0"/>
                        <a:cs typeface="Arial" panose="020B0604020202020204" pitchFamily="34" charset="0"/>
                      </a:rPr>
                      <m:t>) </m:t>
                    </m:r>
                  </m:oMath>
                </a14:m>
                <a:r>
                  <a:rPr lang="vi-VN" sz="3700" smtClean="0">
                    <a:solidFill>
                      <a:srgbClr val="000000"/>
                    </a:solidFill>
                    <a:latin typeface="Arial" panose="020B0604020202020204" pitchFamily="34" charset="0"/>
                    <a:cs typeface="Arial" panose="020B0604020202020204" pitchFamily="34" charset="0"/>
                  </a:rPr>
                  <a:t>là </a:t>
                </a:r>
                <a:r>
                  <a:rPr lang="vi-VN" sz="3700">
                    <a:solidFill>
                      <a:srgbClr val="000000"/>
                    </a:solidFill>
                    <a:latin typeface="Arial" panose="020B0604020202020204" pitchFamily="34" charset="0"/>
                    <a:cs typeface="Arial" panose="020B0604020202020204" pitchFamily="34" charset="0"/>
                  </a:rPr>
                  <a:t>...(?)...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 </m:t>
                    </m:r>
                    <m:r>
                      <a:rPr lang="en-US" sz="3700" i="1" smtClean="0">
                        <a:solidFill>
                          <a:srgbClr val="000000"/>
                        </a:solidFill>
                        <a:latin typeface="Cambria Math" panose="02040503050406030204" pitchFamily="18" charset="0"/>
                        <a:cs typeface="Arial" panose="020B0604020202020204" pitchFamily="34" charset="0"/>
                      </a:rPr>
                      <m:t> </m:t>
                    </m:r>
                    <m:r>
                      <a:rPr lang="vi-VN" sz="3700" i="1" smtClean="0">
                        <a:solidFill>
                          <a:srgbClr val="000000"/>
                        </a:solidFill>
                        <a:latin typeface="Cambria Math" panose="02040503050406030204" pitchFamily="18" charset="0"/>
                        <a:cs typeface="Arial" panose="020B0604020202020204" pitchFamily="34" charset="0"/>
                      </a:rPr>
                      <m:t>𝑃</m:t>
                    </m:r>
                    <m:r>
                      <a:rPr lang="vi-VN" sz="3700" i="1" smtClean="0">
                        <a:solidFill>
                          <a:srgbClr val="000000"/>
                        </a:solidFill>
                        <a:latin typeface="Cambria Math" panose="02040503050406030204" pitchFamily="18" charset="0"/>
                        <a:cs typeface="Arial" panose="020B0604020202020204" pitchFamily="34" charset="0"/>
                      </a:rPr>
                      <m:t>(</m:t>
                    </m:r>
                    <m:r>
                      <a:rPr lang="vi-VN" sz="3700" i="1" smtClean="0">
                        <a:solidFill>
                          <a:srgbClr val="000000"/>
                        </a:solidFill>
                        <a:latin typeface="Cambria Math" panose="02040503050406030204" pitchFamily="18" charset="0"/>
                        <a:cs typeface="Arial" panose="020B0604020202020204" pitchFamily="34" charset="0"/>
                      </a:rPr>
                      <m:t>𝐴</m:t>
                    </m:r>
                    <m:r>
                      <a:rPr lang="vi-VN" sz="3700" i="1">
                        <a:solidFill>
                          <a:srgbClr val="000000"/>
                        </a:solidFill>
                        <a:latin typeface="Cambria Math" panose="02040503050406030204" pitchFamily="18" charset="0"/>
                        <a:cs typeface="Arial" panose="020B0604020202020204" pitchFamily="34" charset="0"/>
                      </a:rPr>
                      <m:t>∪</m:t>
                    </m:r>
                    <m:r>
                      <a:rPr lang="vi-VN" sz="3700" i="1">
                        <a:solidFill>
                          <a:srgbClr val="000000"/>
                        </a:solidFill>
                        <a:latin typeface="Cambria Math" panose="02040503050406030204" pitchFamily="18" charset="0"/>
                        <a:cs typeface="Arial" panose="020B0604020202020204" pitchFamily="34" charset="0"/>
                      </a:rPr>
                      <m:t>𝐵</m:t>
                    </m:r>
                    <m:r>
                      <a:rPr lang="vi-VN" sz="3700" i="1" smtClean="0">
                        <a:solidFill>
                          <a:srgbClr val="000000"/>
                        </a:solidFill>
                        <a:latin typeface="Cambria Math" panose="02040503050406030204" pitchFamily="18" charset="0"/>
                        <a:cs typeface="Arial" panose="020B0604020202020204" pitchFamily="34" charset="0"/>
                      </a:rPr>
                      <m:t>)</m:t>
                    </m:r>
                  </m:oMath>
                </a14:m>
                <a:r>
                  <a:rPr lang="en-US" sz="3700" smtClean="0">
                    <a:solidFill>
                      <a:srgbClr val="000000"/>
                    </a:solidFill>
                    <a:latin typeface="Arial" panose="020B0604020202020204" pitchFamily="34" charset="0"/>
                    <a:cs typeface="Arial" panose="020B0604020202020204" pitchFamily="34" charset="0"/>
                  </a:rPr>
                  <a:t> </a:t>
                </a:r>
                <a:r>
                  <a:rPr lang="vi-VN" sz="3700" smtClean="0">
                    <a:solidFill>
                      <a:srgbClr val="000000"/>
                    </a:solidFill>
                    <a:latin typeface="Arial" panose="020B0604020202020204" pitchFamily="34" charset="0"/>
                    <a:cs typeface="Arial" panose="020B0604020202020204" pitchFamily="34" charset="0"/>
                  </a:rPr>
                  <a:t>là </a:t>
                </a:r>
                <a:r>
                  <a:rPr lang="vi-VN" sz="3700">
                    <a:solidFill>
                      <a:srgbClr val="000000"/>
                    </a:solidFill>
                    <a:latin typeface="Arial" panose="020B0604020202020204" pitchFamily="34" charset="0"/>
                    <a:cs typeface="Arial" panose="020B0604020202020204" pitchFamily="34" charset="0"/>
                  </a:rPr>
                  <a:t>...(?)...</a:t>
                </a:r>
              </a:p>
              <a:p>
                <a:pPr algn="just">
                  <a:lnSpc>
                    <a:spcPct val="150000"/>
                  </a:lnSpc>
                </a:pPr>
                <a:r>
                  <a:rPr lang="vi-VN" sz="3700">
                    <a:solidFill>
                      <a:srgbClr val="000000"/>
                    </a:solidFill>
                    <a:latin typeface="Arial" panose="020B0604020202020204" pitchFamily="34" charset="0"/>
                    <a:cs typeface="Arial" panose="020B0604020202020204" pitchFamily="34" charset="0"/>
                  </a:rPr>
                  <a:t>b) Tại sao để tính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𝑃</m:t>
                    </m:r>
                    <m:r>
                      <a:rPr lang="vi-VN" sz="3700" i="1" smtClean="0">
                        <a:solidFill>
                          <a:srgbClr val="000000"/>
                        </a:solidFill>
                        <a:latin typeface="Cambria Math" panose="02040503050406030204" pitchFamily="18" charset="0"/>
                        <a:cs typeface="Arial" panose="020B0604020202020204" pitchFamily="34" charset="0"/>
                      </a:rPr>
                      <m:t>(</m:t>
                    </m:r>
                    <m:r>
                      <a:rPr lang="vi-VN" sz="3700" i="1" smtClean="0">
                        <a:solidFill>
                          <a:srgbClr val="000000"/>
                        </a:solidFill>
                        <a:latin typeface="Cambria Math" panose="02040503050406030204" pitchFamily="18" charset="0"/>
                        <a:cs typeface="Arial" panose="020B0604020202020204" pitchFamily="34" charset="0"/>
                      </a:rPr>
                      <m:t>𝐴</m:t>
                    </m:r>
                    <m:r>
                      <a:rPr lang="vi-VN" sz="3700" i="1" smtClean="0">
                        <a:solidFill>
                          <a:srgbClr val="000000"/>
                        </a:solidFill>
                        <a:latin typeface="Cambria Math" panose="02040503050406030204" pitchFamily="18" charset="0"/>
                        <a:cs typeface="Arial" panose="020B0604020202020204" pitchFamily="34" charset="0"/>
                      </a:rPr>
                      <m:t>∪</m:t>
                    </m:r>
                    <m:r>
                      <a:rPr lang="vi-VN" sz="3700" i="1">
                        <a:solidFill>
                          <a:srgbClr val="000000"/>
                        </a:solidFill>
                        <a:latin typeface="Cambria Math" panose="02040503050406030204" pitchFamily="18" charset="0"/>
                        <a:cs typeface="Arial" panose="020B0604020202020204" pitchFamily="34" charset="0"/>
                      </a:rPr>
                      <m:t>𝐵</m:t>
                    </m:r>
                    <m:r>
                      <a:rPr lang="vi-VN" sz="3700" i="1" smtClean="0">
                        <a:solidFill>
                          <a:srgbClr val="000000"/>
                        </a:solidFill>
                        <a:latin typeface="Cambria Math" panose="02040503050406030204" pitchFamily="18" charset="0"/>
                        <a:cs typeface="Arial" panose="020B0604020202020204" pitchFamily="34" charset="0"/>
                      </a:rPr>
                      <m:t>) </m:t>
                    </m:r>
                  </m:oMath>
                </a14:m>
                <a:r>
                  <a:rPr lang="vi-VN" sz="3700">
                    <a:solidFill>
                      <a:srgbClr val="000000"/>
                    </a:solidFill>
                    <a:latin typeface="Arial" panose="020B0604020202020204" pitchFamily="34" charset="0"/>
                    <a:cs typeface="Arial" panose="020B0604020202020204" pitchFamily="34" charset="0"/>
                  </a:rPr>
                  <a:t> ta không áp dụng được công thức </a:t>
                </a:r>
                <a:endParaRPr lang="en-US" sz="3700" smtClean="0">
                  <a:solidFill>
                    <a:srgbClr val="000000"/>
                  </a:solidFill>
                  <a:latin typeface="Arial" panose="020B0604020202020204" pitchFamily="34" charset="0"/>
                  <a:cs typeface="Arial" panose="020B0604020202020204" pitchFamily="34" charset="0"/>
                </a:endParaRPr>
              </a:p>
              <a:p>
                <a:pPr algn="ctr">
                  <a:lnSpc>
                    <a:spcPct val="150000"/>
                  </a:lnSpc>
                </a:pP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𝑃</m:t>
                    </m:r>
                    <m:r>
                      <a:rPr lang="vi-VN" sz="3700" i="1" smtClean="0">
                        <a:solidFill>
                          <a:srgbClr val="000000"/>
                        </a:solidFill>
                        <a:latin typeface="Cambria Math" panose="02040503050406030204" pitchFamily="18" charset="0"/>
                        <a:cs typeface="Arial" panose="020B0604020202020204" pitchFamily="34" charset="0"/>
                      </a:rPr>
                      <m:t>(</m:t>
                    </m:r>
                    <m:r>
                      <a:rPr lang="vi-VN" sz="3700" i="1" smtClean="0">
                        <a:solidFill>
                          <a:srgbClr val="000000"/>
                        </a:solidFill>
                        <a:latin typeface="Cambria Math" panose="02040503050406030204" pitchFamily="18" charset="0"/>
                        <a:cs typeface="Arial" panose="020B0604020202020204" pitchFamily="34" charset="0"/>
                      </a:rPr>
                      <m:t>𝐴</m:t>
                    </m:r>
                    <m:r>
                      <a:rPr lang="vi-VN" sz="3700" i="1" smtClean="0">
                        <a:solidFill>
                          <a:srgbClr val="000000"/>
                        </a:solidFill>
                        <a:latin typeface="Cambria Math" panose="02040503050406030204" pitchFamily="18" charset="0"/>
                        <a:cs typeface="Arial" panose="020B0604020202020204" pitchFamily="34" charset="0"/>
                      </a:rPr>
                      <m:t>∪</m:t>
                    </m:r>
                    <m:r>
                      <a:rPr lang="vi-VN" sz="3700" i="1" smtClean="0">
                        <a:solidFill>
                          <a:srgbClr val="000000"/>
                        </a:solidFill>
                        <a:latin typeface="Cambria Math" panose="02040503050406030204" pitchFamily="18" charset="0"/>
                        <a:cs typeface="Arial" panose="020B0604020202020204" pitchFamily="34" charset="0"/>
                      </a:rPr>
                      <m:t>𝐵</m:t>
                    </m:r>
                    <m:r>
                      <a:rPr lang="vi-VN" sz="3700" i="1" smtClean="0">
                        <a:solidFill>
                          <a:srgbClr val="000000"/>
                        </a:solidFill>
                        <a:latin typeface="Cambria Math" panose="02040503050406030204" pitchFamily="18" charset="0"/>
                        <a:cs typeface="Arial" panose="020B0604020202020204" pitchFamily="34" charset="0"/>
                      </a:rPr>
                      <m:t>)=</m:t>
                    </m:r>
                    <m:r>
                      <a:rPr lang="vi-VN" sz="3700" i="1" smtClean="0">
                        <a:solidFill>
                          <a:srgbClr val="000000"/>
                        </a:solidFill>
                        <a:latin typeface="Cambria Math" panose="02040503050406030204" pitchFamily="18" charset="0"/>
                        <a:cs typeface="Arial" panose="020B0604020202020204" pitchFamily="34" charset="0"/>
                      </a:rPr>
                      <m:t>𝑃</m:t>
                    </m:r>
                    <m:r>
                      <a:rPr lang="vi-VN" sz="3700" i="1" smtClean="0">
                        <a:solidFill>
                          <a:srgbClr val="000000"/>
                        </a:solidFill>
                        <a:latin typeface="Cambria Math" panose="02040503050406030204" pitchFamily="18" charset="0"/>
                        <a:cs typeface="Arial" panose="020B0604020202020204" pitchFamily="34" charset="0"/>
                      </a:rPr>
                      <m:t>(</m:t>
                    </m:r>
                    <m:r>
                      <a:rPr lang="vi-VN" sz="3700" i="1" smtClean="0">
                        <a:solidFill>
                          <a:srgbClr val="000000"/>
                        </a:solidFill>
                        <a:latin typeface="Cambria Math" panose="02040503050406030204" pitchFamily="18" charset="0"/>
                        <a:cs typeface="Arial" panose="020B0604020202020204" pitchFamily="34" charset="0"/>
                      </a:rPr>
                      <m:t>𝐴</m:t>
                    </m:r>
                    <m:r>
                      <a:rPr lang="vi-VN" sz="3700" i="1">
                        <a:solidFill>
                          <a:srgbClr val="000000"/>
                        </a:solidFill>
                        <a:latin typeface="Cambria Math" panose="02040503050406030204" pitchFamily="18" charset="0"/>
                        <a:cs typeface="Arial" panose="020B0604020202020204" pitchFamily="34" charset="0"/>
                      </a:rPr>
                      <m:t>)+</m:t>
                    </m:r>
                    <m:r>
                      <a:rPr lang="vi-VN" sz="3700" i="1" smtClean="0">
                        <a:solidFill>
                          <a:srgbClr val="000000"/>
                        </a:solidFill>
                        <a:latin typeface="Cambria Math" panose="02040503050406030204" pitchFamily="18" charset="0"/>
                        <a:cs typeface="Arial" panose="020B0604020202020204" pitchFamily="34" charset="0"/>
                      </a:rPr>
                      <m:t>𝑃</m:t>
                    </m:r>
                    <m:r>
                      <a:rPr lang="vi-VN" sz="3700" i="1" smtClean="0">
                        <a:solidFill>
                          <a:srgbClr val="000000"/>
                        </a:solidFill>
                        <a:latin typeface="Cambria Math" panose="02040503050406030204" pitchFamily="18" charset="0"/>
                        <a:cs typeface="Arial" panose="020B0604020202020204" pitchFamily="34" charset="0"/>
                      </a:rPr>
                      <m:t>(</m:t>
                    </m:r>
                    <m:r>
                      <a:rPr lang="vi-VN" sz="3700" i="1" smtClean="0">
                        <a:solidFill>
                          <a:srgbClr val="000000"/>
                        </a:solidFill>
                        <a:latin typeface="Cambria Math" panose="02040503050406030204" pitchFamily="18" charset="0"/>
                        <a:cs typeface="Arial" panose="020B0604020202020204" pitchFamily="34" charset="0"/>
                      </a:rPr>
                      <m:t>𝐵</m:t>
                    </m:r>
                    <m:r>
                      <a:rPr lang="vi-VN" sz="3700" i="1" smtClean="0">
                        <a:solidFill>
                          <a:srgbClr val="000000"/>
                        </a:solidFill>
                        <a:latin typeface="Cambria Math" panose="02040503050406030204" pitchFamily="18" charset="0"/>
                        <a:cs typeface="Arial" panose="020B0604020202020204" pitchFamily="34" charset="0"/>
                      </a:rPr>
                      <m:t>)</m:t>
                    </m:r>
                  </m:oMath>
                </a14:m>
                <a:r>
                  <a:rPr lang="en-US" sz="3700" smtClean="0">
                    <a:solidFill>
                      <a:srgbClr val="000000"/>
                    </a:solidFill>
                    <a:latin typeface="Arial" panose="020B0604020202020204" pitchFamily="34" charset="0"/>
                    <a:cs typeface="Arial" panose="020B0604020202020204" pitchFamily="34" charset="0"/>
                  </a:rPr>
                  <a:t>? </a:t>
                </a:r>
                <a:endParaRPr lang="vi-VN" sz="3700">
                  <a:solidFill>
                    <a:srgbClr val="000000"/>
                  </a:solidFill>
                  <a:latin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533400" y="1257300"/>
                <a:ext cx="17373600" cy="8737392"/>
              </a:xfrm>
              <a:prstGeom prst="rect">
                <a:avLst/>
              </a:prstGeom>
              <a:blipFill>
                <a:blip r:embed="rId2"/>
                <a:stretch>
                  <a:fillRect l="-1123" r="-1088" b="-488"/>
                </a:stretch>
              </a:blipFill>
            </p:spPr>
            <p:txBody>
              <a:bodyPr/>
              <a:lstStyle/>
              <a:p>
                <a:r>
                  <a:rPr lang="en-US">
                    <a:noFill/>
                  </a:rPr>
                  <a:t> </a:t>
                </a:r>
              </a:p>
            </p:txBody>
          </p:sp>
        </mc:Fallback>
      </mc:AlternateContent>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8700" y="293817"/>
            <a:ext cx="1485900" cy="1039683"/>
          </a:xfrm>
          <a:prstGeom prst="rect">
            <a:avLst/>
          </a:prstGeom>
        </p:spPr>
      </p:pic>
    </p:spTree>
    <p:extLst>
      <p:ext uri="{BB962C8B-B14F-4D97-AF65-F5344CB8AC3E}">
        <p14:creationId xmlns:p14="http://schemas.microsoft.com/office/powerpoint/2010/main" val="319972462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326857"/>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5" name="Horizontal Scroll 4"/>
          <p:cNvSpPr/>
          <p:nvPr/>
        </p:nvSpPr>
        <p:spPr>
          <a:xfrm>
            <a:off x="8191500" y="1061954"/>
            <a:ext cx="1905000" cy="1338346"/>
          </a:xfrm>
          <a:prstGeom prst="horizontalScroll">
            <a:avLst/>
          </a:prstGeom>
          <a:solidFill>
            <a:srgbClr val="FFFF99"/>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1028700" y="2857500"/>
                <a:ext cx="16230600" cy="5824671"/>
              </a:xfrm>
              <a:prstGeom prst="rect">
                <a:avLst/>
              </a:prstGeom>
            </p:spPr>
            <p:txBody>
              <a:bodyPr wrap="square">
                <a:spAutoFit/>
              </a:bodyPr>
              <a:lstStyle/>
              <a:p>
                <a:pPr>
                  <a:lnSpc>
                    <a:spcPct val="175000"/>
                  </a:lnSpc>
                  <a:spcBef>
                    <a:spcPts val="600"/>
                  </a:spcBef>
                  <a:spcAft>
                    <a:spcPts val="600"/>
                  </a:spcAft>
                </a:pPr>
                <a:r>
                  <a:rPr lang="en-US" sz="3800" kern="1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800" kern="100">
                    <a:effectLst/>
                    <a:latin typeface="Arial" panose="020B0604020202020204" pitchFamily="34" charset="0"/>
                    <a:ea typeface="Calibri" panose="020F0502020204030204" pitchFamily="34" charset="0"/>
                    <a:cs typeface="Arial" panose="020B0604020202020204" pitchFamily="34" charset="0"/>
                  </a:rPr>
                  <a:t> là tỉ lệ học sinh học khá môn Ngữ văn. </a:t>
                </a:r>
              </a:p>
              <a:p>
                <a:pPr>
                  <a:lnSpc>
                    <a:spcPct val="175000"/>
                  </a:lnSpc>
                  <a:spcBef>
                    <a:spcPts val="600"/>
                  </a:spcBef>
                  <a:spcAft>
                    <a:spcPts val="600"/>
                  </a:spcAft>
                </a:pPr>
                <a:r>
                  <a:rPr lang="en-US" sz="3800" kern="100" smtClean="0">
                    <a:effectLst/>
                    <a:ea typeface="Calibri" panose="020F0502020204030204" pitchFamily="34" charset="0"/>
                    <a:cs typeface="Times New Roman" panose="02020603050405020304" pitchFamily="18" charset="0"/>
                  </a:rPr>
                  <a:t>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800" kern="100">
                    <a:effectLst/>
                    <a:latin typeface="Arial" panose="020B0604020202020204" pitchFamily="34" charset="0"/>
                    <a:ea typeface="Calibri" panose="020F0502020204030204" pitchFamily="34" charset="0"/>
                    <a:cs typeface="Arial" panose="020B0604020202020204" pitchFamily="34" charset="0"/>
                  </a:rPr>
                  <a:t> là tỉ lệ học sinh học khá môn </a:t>
                </a:r>
                <a:r>
                  <a:rPr lang="en-US" sz="3800" kern="100">
                    <a:effectLst/>
                    <a:latin typeface="Arial" panose="020B0604020202020204" pitchFamily="34" charset="0"/>
                    <a:ea typeface="Calibri" panose="020F0502020204030204" pitchFamily="34" charset="0"/>
                    <a:cs typeface="Arial" panose="020B0604020202020204" pitchFamily="34" charset="0"/>
                  </a:rPr>
                  <a:t>Toán</a:t>
                </a:r>
                <a:r>
                  <a:rPr lang="en-US" sz="3800" kern="100" smtClean="0">
                    <a:effectLst/>
                    <a:latin typeface="Arial" panose="020B0604020202020204" pitchFamily="34" charset="0"/>
                    <a:ea typeface="Calibri" panose="020F0502020204030204" pitchFamily="34" charset="0"/>
                    <a:cs typeface="Arial" panose="020B0604020202020204" pitchFamily="34" charset="0"/>
                  </a:rPr>
                  <a:t>.</a:t>
                </a:r>
                <a:endParaRPr lang="en-US" sz="380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175000"/>
                  </a:lnSpc>
                  <a:spcBef>
                    <a:spcPts val="600"/>
                  </a:spcBef>
                  <a:spcAft>
                    <a:spcPts val="600"/>
                  </a:spcAft>
                </a:pPr>
                <a:r>
                  <a:rPr lang="en-US" sz="3800" kern="100" smtClean="0">
                    <a:effectLst/>
                    <a:ea typeface="Calibri" panose="020F0502020204030204" pitchFamily="34" charset="0"/>
                    <a:cs typeface="Times New Roman" panose="02020603050405020304" pitchFamily="18" charset="0"/>
                  </a:rPr>
                  <a:t>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800" kern="100">
                    <a:effectLst/>
                    <a:latin typeface="Arial" panose="020B0604020202020204" pitchFamily="34" charset="0"/>
                    <a:ea typeface="Calibri" panose="020F0502020204030204" pitchFamily="34" charset="0"/>
                    <a:cs typeface="Arial" panose="020B0604020202020204" pitchFamily="34" charset="0"/>
                  </a:rPr>
                  <a:t> là tỉ lệ học sinh học khá cả môn Ngữ văn và môn </a:t>
                </a:r>
                <a:r>
                  <a:rPr lang="en-US" sz="3800" kern="100">
                    <a:effectLst/>
                    <a:latin typeface="Arial" panose="020B0604020202020204" pitchFamily="34" charset="0"/>
                    <a:ea typeface="Calibri" panose="020F0502020204030204" pitchFamily="34" charset="0"/>
                    <a:cs typeface="Arial" panose="020B0604020202020204" pitchFamily="34" charset="0"/>
                  </a:rPr>
                  <a:t>Toán</a:t>
                </a:r>
                <a:r>
                  <a:rPr lang="en-US" sz="3800" kern="100" smtClean="0">
                    <a:effectLst/>
                    <a:latin typeface="Arial" panose="020B0604020202020204" pitchFamily="34" charset="0"/>
                    <a:ea typeface="Calibri" panose="020F0502020204030204" pitchFamily="34" charset="0"/>
                    <a:cs typeface="Arial" panose="020B0604020202020204" pitchFamily="34" charset="0"/>
                  </a:rPr>
                  <a:t>. </a:t>
                </a:r>
              </a:p>
              <a:p>
                <a:pPr>
                  <a:lnSpc>
                    <a:spcPct val="175000"/>
                  </a:lnSpc>
                  <a:spcBef>
                    <a:spcPts val="600"/>
                  </a:spcBef>
                  <a:spcAft>
                    <a:spcPts val="600"/>
                  </a:spcAft>
                </a:pPr>
                <a:r>
                  <a:rPr lang="en-US" sz="3800" kern="1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800" kern="100">
                    <a:effectLst/>
                    <a:latin typeface="Arial" panose="020B0604020202020204" pitchFamily="34" charset="0"/>
                    <a:ea typeface="Calibri" panose="020F0502020204030204" pitchFamily="34" charset="0"/>
                    <a:cs typeface="Arial" panose="020B0604020202020204" pitchFamily="34" charset="0"/>
                  </a:rPr>
                  <a:t> là tỉ lệ học sinh học khá môn Ngữ văn hoặc học khá môn </a:t>
                </a:r>
                <a:r>
                  <a:rPr lang="en-US" sz="3800" kern="100">
                    <a:effectLst/>
                    <a:latin typeface="Arial" panose="020B0604020202020204" pitchFamily="34" charset="0"/>
                    <a:ea typeface="Calibri" panose="020F0502020204030204" pitchFamily="34" charset="0"/>
                    <a:cs typeface="Arial" panose="020B0604020202020204" pitchFamily="34" charset="0"/>
                  </a:rPr>
                  <a:t>Toán</a:t>
                </a:r>
                <a:r>
                  <a:rPr lang="en-US" sz="3800" kern="100" smtClean="0">
                    <a:effectLst/>
                    <a:latin typeface="Arial" panose="020B0604020202020204" pitchFamily="34" charset="0"/>
                    <a:ea typeface="Calibri" panose="020F0502020204030204" pitchFamily="34" charset="0"/>
                    <a:cs typeface="Arial" panose="020B0604020202020204" pitchFamily="34" charset="0"/>
                  </a:rPr>
                  <a:t>.</a:t>
                </a:r>
              </a:p>
              <a:p>
                <a:pPr>
                  <a:lnSpc>
                    <a:spcPct val="175000"/>
                  </a:lnSpc>
                  <a:spcBef>
                    <a:spcPts val="600"/>
                  </a:spcBef>
                  <a:spcAft>
                    <a:spcPts val="600"/>
                  </a:spcAft>
                </a:pPr>
                <a:r>
                  <a:rPr lang="en-US" sz="3800" kern="100" smtClean="0">
                    <a:effectLst/>
                    <a:latin typeface="Arial" panose="020B0604020202020204" pitchFamily="34" charset="0"/>
                    <a:ea typeface="Calibri" panose="020F0502020204030204" pitchFamily="34" charset="0"/>
                    <a:cs typeface="Arial" panose="020B0604020202020204" pitchFamily="34" charset="0"/>
                  </a:rPr>
                  <a:t>b</a:t>
                </a:r>
                <a:r>
                  <a:rPr lang="en-US" sz="3800" kern="100">
                    <a:effectLst/>
                    <a:latin typeface="Arial" panose="020B0604020202020204" pitchFamily="34" charset="0"/>
                    <a:ea typeface="Calibri" panose="020F0502020204030204" pitchFamily="34" charset="0"/>
                    <a:cs typeface="Arial" panose="020B0604020202020204" pitchFamily="34" charset="0"/>
                  </a:rPr>
                  <a:t>) Vì hai biến cố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8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800" kern="100">
                    <a:effectLst/>
                    <a:latin typeface="Arial" panose="020B0604020202020204" pitchFamily="34" charset="0"/>
                    <a:ea typeface="Calibri" panose="020F0502020204030204" pitchFamily="34" charset="0"/>
                    <a:cs typeface="Arial" panose="020B0604020202020204" pitchFamily="34" charset="0"/>
                  </a:rPr>
                  <a:t> không xung khắc.</a:t>
                </a:r>
              </a:p>
            </p:txBody>
          </p:sp>
        </mc:Choice>
        <mc:Fallback>
          <p:sp>
            <p:nvSpPr>
              <p:cNvPr id="4" name="Rectangle 3"/>
              <p:cNvSpPr>
                <a:spLocks noRot="1" noChangeAspect="1" noMove="1" noResize="1" noEditPoints="1" noAdjustHandles="1" noChangeArrowheads="1" noChangeShapeType="1" noTextEdit="1"/>
              </p:cNvSpPr>
              <p:nvPr/>
            </p:nvSpPr>
            <p:spPr>
              <a:xfrm>
                <a:off x="1028700" y="2857500"/>
                <a:ext cx="16230600" cy="5824671"/>
              </a:xfrm>
              <a:prstGeom prst="rect">
                <a:avLst/>
              </a:prstGeom>
              <a:blipFill>
                <a:blip r:embed="rId2"/>
                <a:stretch>
                  <a:fillRect l="-1240" b="-838"/>
                </a:stretch>
              </a:blipFill>
            </p:spPr>
            <p:txBody>
              <a:bodyPr/>
              <a:lstStyle/>
              <a:p>
                <a:r>
                  <a:rPr lang="en-US">
                    <a:noFill/>
                  </a:rPr>
                  <a:t> </a:t>
                </a:r>
              </a:p>
            </p:txBody>
          </p:sp>
        </mc:Fallback>
      </mc:AlternateContent>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400" y="471754"/>
            <a:ext cx="2715944" cy="1900345"/>
          </a:xfrm>
          <a:prstGeom prst="rect">
            <a:avLst/>
          </a:prstGeom>
        </p:spPr>
      </p:pic>
    </p:spTree>
    <p:extLst>
      <p:ext uri="{BB962C8B-B14F-4D97-AF65-F5344CB8AC3E}">
        <p14:creationId xmlns:p14="http://schemas.microsoft.com/office/powerpoint/2010/main" val="322320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1" name="Freeform 31"/>
          <p:cNvSpPr/>
          <p:nvPr/>
        </p:nvSpPr>
        <p:spPr>
          <a:xfrm>
            <a:off x="14460300" y="709904"/>
            <a:ext cx="3666839" cy="947966"/>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grpSp>
      <p:sp>
        <p:nvSpPr>
          <p:cNvPr id="30" name="Freeform 30"/>
          <p:cNvSpPr/>
          <p:nvPr/>
        </p:nvSpPr>
        <p:spPr>
          <a:xfrm>
            <a:off x="17247589" y="757658"/>
            <a:ext cx="861340" cy="896558"/>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44" name="Rectangle 43"/>
          <p:cNvSpPr/>
          <p:nvPr/>
        </p:nvSpPr>
        <p:spPr>
          <a:xfrm>
            <a:off x="866658" y="2476500"/>
            <a:ext cx="15415352" cy="4939814"/>
          </a:xfrm>
          <a:prstGeom prst="rect">
            <a:avLst/>
          </a:prstGeom>
        </p:spPr>
        <p:txBody>
          <a:bodyPr wrap="square">
            <a:spAutoFit/>
          </a:bodyPr>
          <a:lstStyle/>
          <a:p>
            <a:pPr algn="just">
              <a:lnSpc>
                <a:spcPct val="150000"/>
              </a:lnSpc>
            </a:pPr>
            <a:r>
              <a:rPr lang="vi-VN" sz="4200">
                <a:cs typeface="Arial" panose="020B0604020202020204" pitchFamily="34" charset="0"/>
              </a:rPr>
              <a:t>Tại tỉnh X, thống kê cho thấy trong số những người trên 50 tuổi có 8,2% mắc bệnh tim; 12,5% mắc bệnh huyết áp và 5,7% mắc cả bệnh tim và bệnh huyết áp. Từ đó, ta có thể tính được tỉ lệ dân cư trên 50 tuổi của tỉnh X không mắc cả bệnh tim và bệnh huyết áp hay không?</a:t>
            </a:r>
            <a:endParaRPr lang="en-US" sz="4200">
              <a:latin typeface="Arial" panose="020B0604020202020204" pitchFamily="34" charset="0"/>
              <a:cs typeface="Arial" panose="020B0604020202020204" pitchFamily="34" charset="0"/>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1175847206"/>
              </p:ext>
            </p:extLst>
          </p:nvPr>
        </p:nvGraphicFramePr>
        <p:xfrm>
          <a:off x="9086850" y="5035550"/>
          <a:ext cx="114300" cy="215900"/>
        </p:xfrm>
        <a:graphic>
          <a:graphicData uri="http://schemas.openxmlformats.org/presentationml/2006/ole">
            <mc:AlternateContent xmlns:mc="http://schemas.openxmlformats.org/markup-compatibility/2006">
              <mc:Choice xmlns:v="urn:schemas-microsoft-com:vml" Requires="v">
                <p:oleObj spid="_x0000_s1049" name="Equation" r:id="rId5" imgW="114120" imgH="215640" progId="Equation.3">
                  <p:embed/>
                </p:oleObj>
              </mc:Choice>
              <mc:Fallback>
                <p:oleObj name="Equation" r:id="rId5" imgW="114120" imgH="215640" progId="Equation.3">
                  <p:embed/>
                  <p:pic>
                    <p:nvPicPr>
                      <p:cNvPr id="0" name=""/>
                      <p:cNvPicPr/>
                      <p:nvPr/>
                    </p:nvPicPr>
                    <p:blipFill>
                      <a:blip r:embed="rId6"/>
                      <a:stretch>
                        <a:fillRect/>
                      </a:stretch>
                    </p:blipFill>
                    <p:spPr>
                      <a:xfrm>
                        <a:off x="9086850" y="5035550"/>
                        <a:ext cx="114300" cy="215900"/>
                      </a:xfrm>
                      <a:prstGeom prst="rect">
                        <a:avLst/>
                      </a:prstGeom>
                    </p:spPr>
                  </p:pic>
                </p:oleObj>
              </mc:Fallback>
            </mc:AlternateContent>
          </a:graphicData>
        </a:graphic>
      </p:graphicFrame>
      <p:sp>
        <p:nvSpPr>
          <p:cNvPr id="28" name="TextBox 27"/>
          <p:cNvSpPr txBox="1"/>
          <p:nvPr/>
        </p:nvSpPr>
        <p:spPr>
          <a:xfrm>
            <a:off x="5244521" y="1139904"/>
            <a:ext cx="6629400" cy="1107996"/>
          </a:xfrm>
          <a:prstGeom prst="rect">
            <a:avLst/>
          </a:prstGeom>
          <a:noFill/>
        </p:spPr>
        <p:txBody>
          <a:bodyPr wrap="square" rtlCol="0">
            <a:spAutoFit/>
          </a:bodyPr>
          <a:lstStyle/>
          <a:p>
            <a:pPr algn="ctr"/>
            <a:r>
              <a:rPr lang="vi-VN" sz="6600" b="1" smtClean="0">
                <a:solidFill>
                  <a:schemeClr val="accent6">
                    <a:lumMod val="75000"/>
                  </a:schemeClr>
                </a:solidFill>
                <a:latin typeface="Arial" panose="020B0604020202020204" pitchFamily="34" charset="0"/>
                <a:cs typeface="Arial" panose="020B0604020202020204" pitchFamily="34" charset="0"/>
              </a:rPr>
              <a:t>KHỞI ĐỘNG</a:t>
            </a:r>
            <a:endParaRPr lang="en-US" sz="6600" b="1">
              <a:solidFill>
                <a:schemeClr val="accent6">
                  <a:lumMod val="75000"/>
                </a:schemeClr>
              </a:solidFill>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92200" y="7987424"/>
            <a:ext cx="2030857" cy="1994115"/>
          </a:xfrm>
          <a:prstGeom prst="rect">
            <a:avLst/>
          </a:prstGeom>
        </p:spPr>
      </p:pic>
    </p:spTree>
    <p:extLst>
      <p:ext uri="{BB962C8B-B14F-4D97-AF65-F5344CB8AC3E}">
        <p14:creationId xmlns:p14="http://schemas.microsoft.com/office/powerpoint/2010/main" val="215867374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anim calcmode="lin" valueType="num">
                                      <p:cBhvr>
                                        <p:cTn id="13" dur="500" fill="hold"/>
                                        <p:tgtEl>
                                          <p:spTgt spid="44"/>
                                        </p:tgtEl>
                                        <p:attrNameLst>
                                          <p:attrName>ppt_x</p:attrName>
                                        </p:attrNameLst>
                                      </p:cBhvr>
                                      <p:tavLst>
                                        <p:tav tm="0">
                                          <p:val>
                                            <p:strVal val="#ppt_x"/>
                                          </p:val>
                                        </p:tav>
                                        <p:tav tm="100000">
                                          <p:val>
                                            <p:strVal val="#ppt_x"/>
                                          </p:val>
                                        </p:tav>
                                      </p:tavLst>
                                    </p:anim>
                                    <p:anim calcmode="lin" valueType="num">
                                      <p:cBhvr>
                                        <p:cTn id="14" dur="5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anim calcmode="lin" valueType="num">
                                      <p:cBhvr>
                                        <p:cTn id="18" dur="500" fill="hold"/>
                                        <p:tgtEl>
                                          <p:spTgt spid="37"/>
                                        </p:tgtEl>
                                        <p:attrNameLst>
                                          <p:attrName>ppt_x</p:attrName>
                                        </p:attrNameLst>
                                      </p:cBhvr>
                                      <p:tavLst>
                                        <p:tav tm="0">
                                          <p:val>
                                            <p:strVal val="#ppt_x"/>
                                          </p:val>
                                        </p:tav>
                                        <p:tav tm="100000">
                                          <p:val>
                                            <p:strVal val="#ppt_x"/>
                                          </p:val>
                                        </p:tav>
                                      </p:tavLst>
                                    </p:anim>
                                    <p:anim calcmode="lin" valueType="num">
                                      <p:cBhvr>
                                        <p:cTn id="1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7" name="Group 27"/>
          <p:cNvGrpSpPr/>
          <p:nvPr/>
        </p:nvGrpSpPr>
        <p:grpSpPr>
          <a:xfrm>
            <a:off x="14450775" y="3573532"/>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60300" y="70990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sp>
        <p:nvSpPr>
          <p:cNvPr id="32" name="Freeform 32"/>
          <p:cNvSpPr/>
          <p:nvPr/>
        </p:nvSpPr>
        <p:spPr>
          <a:xfrm rot="829932">
            <a:off x="806908" y="1124155"/>
            <a:ext cx="398505" cy="3714879"/>
          </a:xfrm>
          <a:custGeom>
            <a:avLst/>
            <a:gdLst/>
            <a:ahLst/>
            <a:cxnLst/>
            <a:rect l="l" t="t" r="r" b="b"/>
            <a:pathLst>
              <a:path w="398505" h="3714879">
                <a:moveTo>
                  <a:pt x="0" y="0"/>
                </a:moveTo>
                <a:lnTo>
                  <a:pt x="398505" y="0"/>
                </a:lnTo>
                <a:lnTo>
                  <a:pt x="398505" y="3714878"/>
                </a:lnTo>
                <a:lnTo>
                  <a:pt x="0" y="37148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9" name="TextBox 39"/>
          <p:cNvSpPr txBox="1"/>
          <p:nvPr/>
        </p:nvSpPr>
        <p:spPr>
          <a:xfrm>
            <a:off x="2514600" y="1501874"/>
            <a:ext cx="12363159" cy="974626"/>
          </a:xfrm>
          <a:prstGeom prst="rect">
            <a:avLst/>
          </a:prstGeom>
        </p:spPr>
        <p:txBody>
          <a:bodyPr lIns="0" tIns="0" rIns="0" bIns="0" rtlCol="0" anchor="t">
            <a:spAutoFit/>
          </a:bodyPr>
          <a:lstStyle/>
          <a:p>
            <a:pPr marL="0" marR="0" lvl="0" indent="0" algn="ctr" defTabSz="914400" rtl="0" eaLnBrk="1" fontAlgn="auto" latinLnBrk="0" hangingPunct="1">
              <a:lnSpc>
                <a:spcPts val="7588"/>
              </a:lnSpc>
              <a:spcBef>
                <a:spcPts val="0"/>
              </a:spcBef>
              <a:spcAft>
                <a:spcPts val="0"/>
              </a:spcAft>
              <a:buClrTx/>
              <a:buSzTx/>
              <a:buFontTx/>
              <a:buNone/>
              <a:tabLst/>
              <a:defRPr/>
            </a:pPr>
            <a:r>
              <a:rPr kumimoji="0" lang="en-US" sz="7000" b="1" i="0" u="none" strike="noStrike" kern="1200" cap="none" spc="147"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KẾT LUẬN</a:t>
            </a:r>
            <a:endParaRPr kumimoji="0" lang="en-US" sz="7000" b="1" i="0" u="none" strike="noStrike" kern="1200" cap="none" spc="147"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35" name="Group 34"/>
          <p:cNvGrpSpPr/>
          <p:nvPr/>
        </p:nvGrpSpPr>
        <p:grpSpPr>
          <a:xfrm>
            <a:off x="1538385" y="3218700"/>
            <a:ext cx="14196508" cy="4058400"/>
            <a:chOff x="2439058" y="2628900"/>
            <a:chExt cx="14196508" cy="4058400"/>
          </a:xfrm>
        </p:grpSpPr>
        <p:sp>
          <p:nvSpPr>
            <p:cNvPr id="34" name="Rounded Rectangle 33"/>
            <p:cNvSpPr/>
            <p:nvPr/>
          </p:nvSpPr>
          <p:spPr>
            <a:xfrm>
              <a:off x="2439058" y="2628900"/>
              <a:ext cx="14196508" cy="4058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37" name="Rectangle 36"/>
                <p:cNvSpPr/>
                <p:nvPr/>
              </p:nvSpPr>
              <p:spPr>
                <a:xfrm>
                  <a:off x="3140900" y="2975066"/>
                  <a:ext cx="12937958" cy="3275256"/>
                </a:xfrm>
                <a:prstGeom prst="rect">
                  <a:avLst/>
                </a:prstGeom>
              </p:spPr>
              <p:txBody>
                <a:bodyPr wrap="square">
                  <a:spAutoFit/>
                </a:bodyPr>
                <a:lstStyle/>
                <a:p>
                  <a:pPr>
                    <a:lnSpc>
                      <a:spcPct val="150000"/>
                    </a:lnSpc>
                    <a:spcAft>
                      <a:spcPts val="800"/>
                    </a:spcAft>
                  </a:pPr>
                  <a:r>
                    <a:rPr lang="en-US" sz="4300" kern="100" smtClean="0">
                      <a:solidFill>
                        <a:schemeClr val="bg1"/>
                      </a:solidFill>
                      <a:latin typeface="Arial" panose="020B0604020202020204" pitchFamily="34" charset="0"/>
                      <a:ea typeface="Calibri" panose="020F0502020204030204" pitchFamily="34" charset="0"/>
                      <a:cs typeface="Arial" panose="020B0604020202020204" pitchFamily="34" charset="0"/>
                    </a:rPr>
                    <a:t>Cho hai biến cố A và B. Khi đó, </a:t>
                  </a:r>
                  <a:endParaRPr lang="en-US" sz="43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e>
                        </m:d>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e>
                        </m:d>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3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e>
                        </m:d>
                      </m:oMath>
                    </m:oMathPara>
                  </a14:m>
                  <a:endParaRPr lang="en-US" sz="43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3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Công thức này được gọi là công thức cộng xác suất.</a:t>
                  </a:r>
                  <a:endParaRPr lang="en-US" sz="43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7" name="Rectangle 36"/>
                <p:cNvSpPr>
                  <a:spLocks noRot="1" noChangeAspect="1" noMove="1" noResize="1" noEditPoints="1" noAdjustHandles="1" noChangeArrowheads="1" noChangeShapeType="1" noTextEdit="1"/>
                </p:cNvSpPr>
                <p:nvPr/>
              </p:nvSpPr>
              <p:spPr>
                <a:xfrm>
                  <a:off x="3140900" y="2975066"/>
                  <a:ext cx="12937958" cy="3275256"/>
                </a:xfrm>
                <a:prstGeom prst="rect">
                  <a:avLst/>
                </a:prstGeom>
                <a:blipFill>
                  <a:blip r:embed="rId6"/>
                  <a:stretch>
                    <a:fillRect l="-1837" r="-1790" b="-4283"/>
                  </a:stretch>
                </a:blipFill>
              </p:spPr>
              <p:txBody>
                <a:bodyPr/>
                <a:lstStyle/>
                <a:p>
                  <a:r>
                    <a:rPr lang="en-US">
                      <a:noFill/>
                    </a:rPr>
                    <a:t> </a:t>
                  </a:r>
                </a:p>
              </p:txBody>
            </p:sp>
          </mc:Fallback>
        </mc:AlternateContent>
      </p:grpSp>
      <p:pic>
        <p:nvPicPr>
          <p:cNvPr id="40" name="Picture 39"/>
          <p:cNvPicPr>
            <a:picLocks noChangeAspect="1"/>
          </p:cNvPicPr>
          <p:nvPr/>
        </p:nvPicPr>
        <p:blipFill>
          <a:blip r:embed="rId7"/>
          <a:stretch>
            <a:fillRect/>
          </a:stretch>
        </p:blipFill>
        <p:spPr>
          <a:xfrm flipH="1">
            <a:off x="13204582" y="6503856"/>
            <a:ext cx="3269770" cy="3798787"/>
          </a:xfrm>
          <a:prstGeom prst="rect">
            <a:avLst/>
          </a:prstGeom>
        </p:spPr>
      </p:pic>
    </p:spTree>
    <p:extLst>
      <p:ext uri="{BB962C8B-B14F-4D97-AF65-F5344CB8AC3E}">
        <p14:creationId xmlns:p14="http://schemas.microsoft.com/office/powerpoint/2010/main" val="382227968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strVal val="#ppt_x"/>
                                          </p:val>
                                        </p:tav>
                                        <p:tav tm="100000">
                                          <p:val>
                                            <p:strVal val="#ppt_x"/>
                                          </p:val>
                                        </p:tav>
                                      </p:tavLst>
                                    </p:anim>
                                    <p:anim calcmode="lin" valueType="num">
                                      <p:cBhvr>
                                        <p:cTn id="1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grpSp>
        <p:nvGrpSpPr>
          <p:cNvPr id="5" name="Group 4"/>
          <p:cNvGrpSpPr/>
          <p:nvPr/>
        </p:nvGrpSpPr>
        <p:grpSpPr>
          <a:xfrm>
            <a:off x="1066800" y="1409700"/>
            <a:ext cx="6776720" cy="6092399"/>
            <a:chOff x="914400" y="1476267"/>
            <a:chExt cx="6776720" cy="6092399"/>
          </a:xfrm>
        </p:grpSpPr>
        <p:sp>
          <p:nvSpPr>
            <p:cNvPr id="2" name="Folded Corner 1"/>
            <p:cNvSpPr/>
            <p:nvPr/>
          </p:nvSpPr>
          <p:spPr>
            <a:xfrm>
              <a:off x="914400" y="2171700"/>
              <a:ext cx="6776720" cy="5396966"/>
            </a:xfrm>
            <a:prstGeom prst="foldedCorner">
              <a:avLst/>
            </a:prstGeom>
            <a:solidFill>
              <a:srgbClr val="FFFF99"/>
            </a:solid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00" i="1">
                <a:solidFill>
                  <a:schemeClr val="tx2">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069775" y="1476267"/>
              <a:ext cx="2465967" cy="1327456"/>
            </a:xfrm>
            <a:prstGeom prst="rect">
              <a:avLst/>
            </a:prstGeom>
          </p:spPr>
        </p:pic>
        <p:sp>
          <p:nvSpPr>
            <p:cNvPr id="4" name="Rectangle 3"/>
            <p:cNvSpPr/>
            <p:nvPr/>
          </p:nvSpPr>
          <p:spPr>
            <a:xfrm>
              <a:off x="1213183" y="2977357"/>
              <a:ext cx="6179153" cy="3785652"/>
            </a:xfrm>
            <a:prstGeom prst="rect">
              <a:avLst/>
            </a:prstGeom>
          </p:spPr>
          <p:txBody>
            <a:bodyPr wrap="square">
              <a:spAutoFit/>
            </a:bodyPr>
            <a:lstStyle/>
            <a:p>
              <a:pPr algn="just">
                <a:lnSpc>
                  <a:spcPct val="150000"/>
                </a:lnSpc>
              </a:pPr>
              <a:r>
                <a:rPr lang="vi-VN" sz="4000" i="1">
                  <a:cs typeface="Arial" panose="020B0604020202020204" pitchFamily="34" charset="0"/>
                </a:rPr>
                <a:t>Tại sao công thức cộng xác suất cho hai biến cố xung khắc là hệ quả của công thức cộng xác </a:t>
              </a:r>
              <a:r>
                <a:rPr lang="vi-VN" sz="4000" i="1">
                  <a:cs typeface="Arial" panose="020B0604020202020204" pitchFamily="34" charset="0"/>
                </a:rPr>
                <a:t>suất</a:t>
              </a:r>
              <a:r>
                <a:rPr lang="vi-VN" sz="4000" i="1" smtClean="0">
                  <a:cs typeface="Arial" panose="020B0604020202020204" pitchFamily="34" charset="0"/>
                </a:rPr>
                <a:t>?</a:t>
              </a:r>
              <a:endParaRPr lang="vi-VN" sz="4000" i="1">
                <a:cs typeface="Arial" panose="020B0604020202020204" pitchFamily="34" charset="0"/>
              </a:endParaRPr>
            </a:p>
          </p:txBody>
        </p:sp>
      </p:grpSp>
      <p:grpSp>
        <p:nvGrpSpPr>
          <p:cNvPr id="7" name="Group 6"/>
          <p:cNvGrpSpPr/>
          <p:nvPr/>
        </p:nvGrpSpPr>
        <p:grpSpPr>
          <a:xfrm>
            <a:off x="9027160" y="1409700"/>
            <a:ext cx="2590800" cy="1802102"/>
            <a:chOff x="1627412" y="609935"/>
            <a:chExt cx="2590800" cy="1802102"/>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7412" y="609935"/>
              <a:ext cx="2590800" cy="1802102"/>
            </a:xfrm>
            <a:prstGeom prst="rect">
              <a:avLst/>
            </a:prstGeom>
          </p:spPr>
        </p:pic>
        <p:sp>
          <p:nvSpPr>
            <p:cNvPr id="9" name="TextBox 8"/>
            <p:cNvSpPr txBox="1"/>
            <p:nvPr/>
          </p:nvSpPr>
          <p:spPr>
            <a:xfrm>
              <a:off x="1804484" y="1068321"/>
              <a:ext cx="2108928" cy="723275"/>
            </a:xfrm>
            <a:prstGeom prst="rect">
              <a:avLst/>
            </a:prstGeom>
            <a:noFill/>
          </p:spPr>
          <p:txBody>
            <a:bodyPr wrap="square" rtlCol="0">
              <a:spAutoFit/>
            </a:bodyPr>
            <a:lstStyle/>
            <a:p>
              <a:pPr algn="ctr"/>
              <a:r>
                <a:rPr lang="en-US" sz="4100" b="1" smtClean="0">
                  <a:solidFill>
                    <a:schemeClr val="accent1">
                      <a:lumMod val="50000"/>
                    </a:schemeClr>
                  </a:solidFill>
                  <a:latin typeface="Arial" panose="020B0604020202020204" pitchFamily="34" charset="0"/>
                  <a:cs typeface="Arial" panose="020B0604020202020204" pitchFamily="34" charset="0"/>
                </a:rPr>
                <a:t>Trả lời</a:t>
              </a:r>
              <a:endParaRPr lang="en-US" sz="4100" b="1">
                <a:solidFill>
                  <a:schemeClr val="accent1">
                    <a:lumMod val="50000"/>
                  </a:schemeClr>
                </a:solidFill>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 name="Rectangle 5"/>
              <p:cNvSpPr/>
              <p:nvPr/>
            </p:nvSpPr>
            <p:spPr>
              <a:xfrm>
                <a:off x="9044739" y="3639419"/>
                <a:ext cx="8156408" cy="2089098"/>
              </a:xfrm>
              <a:prstGeom prst="rect">
                <a:avLst/>
              </a:prstGeom>
            </p:spPr>
            <p:txBody>
              <a:bodyPr wrap="square">
                <a:spAutoFit/>
              </a:bodyPr>
              <a:lstStyle/>
              <a:p>
                <a:pPr>
                  <a:lnSpc>
                    <a:spcPct val="170000"/>
                  </a:lnSpc>
                  <a:spcAft>
                    <a:spcPts val="800"/>
                  </a:spcAft>
                </a:pPr>
                <a:r>
                  <a:rPr lang="en-US" sz="4100" kern="100">
                    <a:latin typeface="Arial" panose="020B0604020202020204" pitchFamily="34" charset="0"/>
                    <a:ea typeface="Calibri" panose="020F0502020204030204" pitchFamily="34" charset="0"/>
                    <a:cs typeface="Arial" panose="020B0604020202020204" pitchFamily="34" charset="0"/>
                  </a:rPr>
                  <a:t>Nếu hai biến cố </a:t>
                </a:r>
                <a14:m>
                  <m:oMath xmlns:m="http://schemas.openxmlformats.org/officeDocument/2006/math">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41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4100" kern="100">
                    <a:effectLst/>
                    <a:latin typeface="Arial" panose="020B0604020202020204" pitchFamily="34" charset="0"/>
                    <a:ea typeface="Calibri" panose="020F0502020204030204" pitchFamily="34" charset="0"/>
                    <a:cs typeface="Arial" panose="020B0604020202020204" pitchFamily="34" charset="0"/>
                  </a:rPr>
                  <a:t> xung khắc thì </a:t>
                </a:r>
                <a14:m>
                  <m:oMath xmlns:m="http://schemas.openxmlformats.org/officeDocument/2006/math">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𝐴𝐵</m:t>
                    </m:r>
                    <m:r>
                      <a:rPr lang="en-US" sz="41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100" kern="100">
                    <a:effectLst/>
                    <a:latin typeface="Arial" panose="020B0604020202020204" pitchFamily="34" charset="0"/>
                    <a:ea typeface="Calibri" panose="020F0502020204030204" pitchFamily="34" charset="0"/>
                    <a:cs typeface="Arial" panose="020B0604020202020204" pitchFamily="34" charset="0"/>
                  </a:rPr>
                  <a:t> mà </a:t>
                </a:r>
                <a14:m>
                  <m:oMath xmlns:m="http://schemas.openxmlformats.org/officeDocument/2006/math">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41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4100" kern="10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4100" kern="10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6" name="Rectangle 5"/>
              <p:cNvSpPr>
                <a:spLocks noRot="1" noChangeAspect="1" noMove="1" noResize="1" noEditPoints="1" noAdjustHandles="1" noChangeArrowheads="1" noChangeShapeType="1" noTextEdit="1"/>
              </p:cNvSpPr>
              <p:nvPr/>
            </p:nvSpPr>
            <p:spPr>
              <a:xfrm>
                <a:off x="9044739" y="3639419"/>
                <a:ext cx="8156408" cy="2089098"/>
              </a:xfrm>
              <a:prstGeom prst="rect">
                <a:avLst/>
              </a:prstGeom>
              <a:blipFill>
                <a:blip r:embed="rId4"/>
                <a:stretch>
                  <a:fillRect l="-2765" r="-2317" b="-11662"/>
                </a:stretch>
              </a:blipFill>
            </p:spPr>
            <p:txBody>
              <a:bodyPr/>
              <a:lstStyle/>
              <a:p>
                <a:r>
                  <a:rPr lang="en-US">
                    <a:noFill/>
                  </a:rPr>
                  <a:t> </a:t>
                </a:r>
              </a:p>
            </p:txBody>
          </p:sp>
        </mc:Fallback>
      </mc:AlternateContent>
      <p:sp>
        <p:nvSpPr>
          <p:cNvPr id="12" name="Freeform 21"/>
          <p:cNvSpPr/>
          <p:nvPr/>
        </p:nvSpPr>
        <p:spPr>
          <a:xfrm rot="-5400000">
            <a:off x="4147708" y="7759937"/>
            <a:ext cx="614901" cy="2087628"/>
          </a:xfrm>
          <a:custGeom>
            <a:avLst/>
            <a:gdLst/>
            <a:ahLst/>
            <a:cxnLst/>
            <a:rect l="l" t="t" r="r" b="b"/>
            <a:pathLst>
              <a:path w="614901" h="2087628">
                <a:moveTo>
                  <a:pt x="0" y="0"/>
                </a:moveTo>
                <a:lnTo>
                  <a:pt x="614901" y="0"/>
                </a:lnTo>
                <a:lnTo>
                  <a:pt x="614901" y="2087629"/>
                </a:lnTo>
                <a:lnTo>
                  <a:pt x="0" y="2087629"/>
                </a:lnTo>
                <a:lnTo>
                  <a:pt x="0" y="0"/>
                </a:lnTo>
                <a:close/>
              </a:path>
            </a:pathLst>
          </a:custGeom>
          <a:blipFill>
            <a:blip r:embed="rId5">
              <a:extLst>
                <a:ext uri="{96DAC541-7B7A-43D3-8B79-37D633B846F1}">
                  <asvg:svgBlip xmlns:asvg="http://schemas.microsoft.com/office/drawing/2016/SVG/main" xmlns="" r:embed="rId21"/>
                </a:ext>
              </a:extLst>
            </a:blip>
            <a:stretch>
              <a:fillRect/>
            </a:stretch>
          </a:blipFill>
        </p:spPr>
      </p:sp>
      <p:pic>
        <p:nvPicPr>
          <p:cNvPr id="11" name="Picture 10"/>
          <p:cNvPicPr>
            <a:picLocks noChangeAspect="1"/>
          </p:cNvPicPr>
          <p:nvPr/>
        </p:nvPicPr>
        <p:blipFill>
          <a:blip r:embed="rId22"/>
          <a:stretch>
            <a:fillRect/>
          </a:stretch>
        </p:blipFill>
        <p:spPr>
          <a:xfrm>
            <a:off x="15849600" y="8005485"/>
            <a:ext cx="1664352" cy="1932599"/>
          </a:xfrm>
          <a:prstGeom prst="rect">
            <a:avLst/>
          </a:prstGeom>
        </p:spPr>
      </p:pic>
    </p:spTree>
    <p:extLst>
      <p:ext uri="{BB962C8B-B14F-4D97-AF65-F5344CB8AC3E}">
        <p14:creationId xmlns:p14="http://schemas.microsoft.com/office/powerpoint/2010/main" val="131390912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152400" y="142374"/>
            <a:ext cx="17983200" cy="10014284"/>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4630400" y="3318040"/>
            <a:ext cx="3265782" cy="6587871"/>
          </a:xfrm>
          <a:prstGeom prst="rect">
            <a:avLst/>
          </a:prstGeom>
        </p:spPr>
      </p:pic>
      <p:grpSp>
        <p:nvGrpSpPr>
          <p:cNvPr id="11" name="Group 10"/>
          <p:cNvGrpSpPr/>
          <p:nvPr/>
        </p:nvGrpSpPr>
        <p:grpSpPr>
          <a:xfrm>
            <a:off x="609600" y="260633"/>
            <a:ext cx="16992600" cy="1800493"/>
            <a:chOff x="533400" y="246647"/>
            <a:chExt cx="16992600" cy="1800493"/>
          </a:xfrm>
        </p:grpSpPr>
        <p:sp>
          <p:nvSpPr>
            <p:cNvPr id="12" name="Rounded Rectangle 11"/>
            <p:cNvSpPr/>
            <p:nvPr/>
          </p:nvSpPr>
          <p:spPr>
            <a:xfrm>
              <a:off x="533400" y="571500"/>
              <a:ext cx="2241885" cy="9906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latin typeface="Arial" panose="020B0604020202020204" pitchFamily="34" charset="0"/>
                  <a:cs typeface="Arial" panose="020B0604020202020204" pitchFamily="34" charset="0"/>
                </a:rPr>
                <a:t>Ví dụ </a:t>
              </a:r>
              <a:r>
                <a:rPr lang="en-US" sz="3800" b="1" smtClean="0">
                  <a:latin typeface="Arial" panose="020B0604020202020204" pitchFamily="34" charset="0"/>
                  <a:cs typeface="Arial" panose="020B0604020202020204" pitchFamily="34" charset="0"/>
                </a:rPr>
                <a:t>3</a:t>
              </a:r>
              <a:endParaRPr lang="en-US" sz="3800" b="1">
                <a:latin typeface="Arial" panose="020B0604020202020204" pitchFamily="34" charset="0"/>
                <a:cs typeface="Arial" panose="020B0604020202020204" pitchFamily="34" charset="0"/>
              </a:endParaRPr>
            </a:p>
          </p:txBody>
        </p:sp>
        <p:sp>
          <p:nvSpPr>
            <p:cNvPr id="13" name="Rectangle 12"/>
            <p:cNvSpPr/>
            <p:nvPr/>
          </p:nvSpPr>
          <p:spPr>
            <a:xfrm>
              <a:off x="3124200" y="246647"/>
              <a:ext cx="14401800" cy="1800493"/>
            </a:xfrm>
            <a:prstGeom prst="rect">
              <a:avLst/>
            </a:prstGeom>
          </p:spPr>
          <p:txBody>
            <a:bodyPr wrap="square">
              <a:spAutoFit/>
            </a:bodyPr>
            <a:lstStyle/>
            <a:p>
              <a:pPr algn="just">
                <a:lnSpc>
                  <a:spcPct val="150000"/>
                </a:lnSpc>
                <a:spcAft>
                  <a:spcPts val="500"/>
                </a:spcAft>
              </a:pPr>
              <a:r>
                <a:rPr lang="vi-VN" sz="3700"/>
                <a:t>Trở lại tình huống trong HĐ3. Hãy tính tỉ lệ học sinh học khá môn Ngữ văn hoặc học khá môn Toán của trường X.</a:t>
              </a:r>
            </a:p>
          </p:txBody>
        </p:sp>
      </p:grpSp>
      <p:sp>
        <p:nvSpPr>
          <p:cNvPr id="14" name="TextBox 13"/>
          <p:cNvSpPr txBox="1"/>
          <p:nvPr/>
        </p:nvSpPr>
        <p:spPr>
          <a:xfrm>
            <a:off x="1032042" y="2104192"/>
            <a:ext cx="1397000" cy="677108"/>
          </a:xfrm>
          <a:prstGeom prst="rect">
            <a:avLst/>
          </a:prstGeom>
          <a:noFill/>
        </p:spPr>
        <p:txBody>
          <a:bodyPr wrap="square" rtlCol="0">
            <a:spAutoFit/>
          </a:bodyPr>
          <a:lstStyle/>
          <a:p>
            <a:r>
              <a:rPr lang="vi-VN" sz="3700" b="1" u="sng" smtClean="0">
                <a:solidFill>
                  <a:srgbClr val="C00000"/>
                </a:solidFill>
                <a:latin typeface="Arial" panose="020B0604020202020204" pitchFamily="34" charset="0"/>
                <a:cs typeface="Arial" panose="020B0604020202020204" pitchFamily="34" charset="0"/>
              </a:rPr>
              <a:t>Giải</a:t>
            </a:r>
            <a:r>
              <a:rPr lang="vi-VN" sz="3800" b="1" smtClean="0">
                <a:solidFill>
                  <a:srgbClr val="C00000"/>
                </a:solidFill>
                <a:latin typeface="Arial" panose="020B0604020202020204" pitchFamily="34" charset="0"/>
                <a:cs typeface="Arial" panose="020B0604020202020204" pitchFamily="34" charset="0"/>
              </a:rPr>
              <a:t>:</a:t>
            </a:r>
            <a:endParaRPr lang="en-US" sz="3800" b="1">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457200" y="2850927"/>
                <a:ext cx="14249400" cy="7245573"/>
              </a:xfrm>
              <a:prstGeom prst="rect">
                <a:avLst/>
              </a:prstGeom>
            </p:spPr>
            <p:txBody>
              <a:bodyPr wrap="square">
                <a:spAutoFit/>
              </a:bodyPr>
              <a:lstStyle/>
              <a:p>
                <a:pPr>
                  <a:lnSpc>
                    <a:spcPct val="150000"/>
                  </a:lnSpc>
                  <a:spcAft>
                    <a:spcPts val="500"/>
                  </a:spcAft>
                </a:pPr>
                <a:r>
                  <a:rPr lang="en-US" sz="3700">
                    <a:latin typeface="Arial" panose="020B0604020202020204" pitchFamily="34" charset="0"/>
                    <a:cs typeface="Arial" panose="020B0604020202020204" pitchFamily="34" charset="0"/>
                  </a:rPr>
                  <a:t>Theo đề bài, ta có:</a:t>
                </a:r>
              </a:p>
              <a:p>
                <a:pPr algn="ctr">
                  <a:lnSpc>
                    <a:spcPct val="150000"/>
                  </a:lnSpc>
                  <a:spcAft>
                    <a:spcPts val="500"/>
                  </a:spcAft>
                </a:pPr>
                <a:r>
                  <a:rPr lang="en-US" sz="3700">
                    <a:latin typeface="Arial" panose="020B0604020202020204" pitchFamily="34" charset="0"/>
                    <a:cs typeface="Arial" panose="020B0604020202020204" pitchFamily="34" charset="0"/>
                  </a:rPr>
                  <a:t>P(A) = 19% = 0,19; P(B) = 32% = 0,32 và P(AB) = 7% = 0,07.</a:t>
                </a:r>
              </a:p>
              <a:p>
                <a:pPr>
                  <a:lnSpc>
                    <a:spcPct val="150000"/>
                  </a:lnSpc>
                  <a:spcAft>
                    <a:spcPts val="500"/>
                  </a:spcAft>
                </a:pPr>
                <a:r>
                  <a:rPr lang="en-US" sz="3700">
                    <a:latin typeface="Arial" panose="020B0604020202020204" pitchFamily="34" charset="0"/>
                    <a:cs typeface="Arial" panose="020B0604020202020204" pitchFamily="34" charset="0"/>
                  </a:rPr>
                  <a:t>Theo công thức cộng xác suất, ta có:</a:t>
                </a:r>
              </a:p>
              <a:p>
                <a:pPr algn="ctr">
                  <a:lnSpc>
                    <a:spcPct val="150000"/>
                  </a:lnSpc>
                  <a:spcAft>
                    <a:spcPts val="500"/>
                  </a:spcAft>
                </a:pPr>
                <a:r>
                  <a:rPr lang="en-US" sz="3700" smtClean="0">
                    <a:latin typeface="Arial" panose="020B0604020202020204" pitchFamily="34" charset="0"/>
                    <a:cs typeface="Arial" panose="020B0604020202020204" pitchFamily="34" charset="0"/>
                  </a:rPr>
                  <a:t>P(A</a:t>
                </a:r>
                <a14:m>
                  <m:oMath xmlns:m="http://schemas.openxmlformats.org/officeDocument/2006/math">
                    <m:r>
                      <a:rPr lang="en-US" sz="37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700" smtClean="0">
                    <a:latin typeface="Arial" panose="020B0604020202020204" pitchFamily="34" charset="0"/>
                    <a:cs typeface="Arial" panose="020B0604020202020204" pitchFamily="34" charset="0"/>
                  </a:rPr>
                  <a:t>B</a:t>
                </a:r>
                <a:r>
                  <a:rPr lang="en-US" sz="3700">
                    <a:latin typeface="Arial" panose="020B0604020202020204" pitchFamily="34" charset="0"/>
                    <a:cs typeface="Arial" panose="020B0604020202020204" pitchFamily="34" charset="0"/>
                  </a:rPr>
                  <a:t>) = P(A) </a:t>
                </a:r>
                <a:r>
                  <a:rPr lang="en-US" sz="3700">
                    <a:latin typeface="Arial" panose="020B0604020202020204" pitchFamily="34" charset="0"/>
                    <a:cs typeface="Arial" panose="020B0604020202020204" pitchFamily="34" charset="0"/>
                  </a:rPr>
                  <a:t>+ </a:t>
                </a:r>
                <a:r>
                  <a:rPr lang="en-US" sz="3700" smtClean="0">
                    <a:latin typeface="Arial" panose="020B0604020202020204" pitchFamily="34" charset="0"/>
                    <a:cs typeface="Arial" panose="020B0604020202020204" pitchFamily="34" charset="0"/>
                  </a:rPr>
                  <a:t>P(B) – P(AB) = 0,19 + 0,32 </a:t>
                </a:r>
                <a:r>
                  <a:rPr lang="en-US" sz="3700">
                    <a:latin typeface="Arial" panose="020B0604020202020204" pitchFamily="34" charset="0"/>
                    <a:cs typeface="Arial" panose="020B0604020202020204" pitchFamily="34" charset="0"/>
                  </a:rPr>
                  <a:t>–</a:t>
                </a:r>
                <a:r>
                  <a:rPr lang="en-US" sz="3700" smtClean="0">
                    <a:latin typeface="Arial" panose="020B0604020202020204" pitchFamily="34" charset="0"/>
                    <a:cs typeface="Arial" panose="020B0604020202020204" pitchFamily="34" charset="0"/>
                  </a:rPr>
                  <a:t> 0,07 = 0,44.</a:t>
                </a:r>
              </a:p>
              <a:p>
                <a:pPr algn="just">
                  <a:lnSpc>
                    <a:spcPct val="150000"/>
                  </a:lnSpc>
                  <a:spcAft>
                    <a:spcPts val="500"/>
                  </a:spcAft>
                </a:pPr>
                <a:r>
                  <a:rPr lang="vi-VN" sz="3700">
                    <a:cs typeface="Arial" panose="020B0604020202020204" pitchFamily="34" charset="0"/>
                  </a:rPr>
                  <a:t>Do đó, xác suất để chọn ngẫu nhiên một học sinh của trường X học khá môn Ngữ văn hoặc học khá môn Toán là 0,44.</a:t>
                </a:r>
              </a:p>
              <a:p>
                <a:pPr algn="just">
                  <a:lnSpc>
                    <a:spcPct val="150000"/>
                  </a:lnSpc>
                  <a:spcAft>
                    <a:spcPts val="500"/>
                  </a:spcAft>
                </a:pPr>
                <a:r>
                  <a:rPr lang="vi-VN" sz="3700">
                    <a:cs typeface="Arial" panose="020B0604020202020204" pitchFamily="34" charset="0"/>
                  </a:rPr>
                  <a:t>Vậy tỉ lệ học sinh học khá môn Ngữ văn hoặc học khá môn Toán của trường X là </a:t>
                </a:r>
                <a:r>
                  <a:rPr lang="vi-VN" sz="3700">
                    <a:cs typeface="Arial" panose="020B0604020202020204" pitchFamily="34" charset="0"/>
                  </a:rPr>
                  <a:t>44</a:t>
                </a:r>
                <a:r>
                  <a:rPr lang="vi-VN" sz="3700" smtClean="0">
                    <a:cs typeface="Arial" panose="020B0604020202020204" pitchFamily="34" charset="0"/>
                  </a:rPr>
                  <a:t>%.</a:t>
                </a:r>
                <a:endParaRPr lang="vi-VN" sz="370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457200" y="2850927"/>
                <a:ext cx="14249400" cy="7245573"/>
              </a:xfrm>
              <a:prstGeom prst="rect">
                <a:avLst/>
              </a:prstGeom>
              <a:blipFill>
                <a:blip r:embed="rId3"/>
                <a:stretch>
                  <a:fillRect l="-1326" r="-1283" b="-842"/>
                </a:stretch>
              </a:blipFill>
            </p:spPr>
            <p:txBody>
              <a:bodyPr/>
              <a:lstStyle/>
              <a:p>
                <a:r>
                  <a:rPr lang="en-US">
                    <a:noFill/>
                  </a:rPr>
                  <a:t> </a:t>
                </a:r>
              </a:p>
            </p:txBody>
          </p:sp>
        </mc:Fallback>
      </mc:AlternateContent>
    </p:spTree>
    <p:extLst>
      <p:ext uri="{BB962C8B-B14F-4D97-AF65-F5344CB8AC3E}">
        <p14:creationId xmlns:p14="http://schemas.microsoft.com/office/powerpoint/2010/main" val="22449435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up)">
                                      <p:cBhvr>
                                        <p:cTn id="25" dur="500"/>
                                        <p:tgtEl>
                                          <p:spTgt spid="8">
                                            <p:txEl>
                                              <p:pRg st="2" end="2"/>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up)">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circle(in)">
                                      <p:cBhvr>
                                        <p:cTn id="33" dur="500"/>
                                        <p:tgtEl>
                                          <p:spTgt spid="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wipe(left)">
                                      <p:cBhvr>
                                        <p:cTn id="3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9" name="Group 29"/>
          <p:cNvGrpSpPr/>
          <p:nvPr/>
        </p:nvGrpSpPr>
        <p:grpSpPr>
          <a:xfrm>
            <a:off x="14450775" y="2108145"/>
            <a:ext cx="3666838" cy="947966"/>
            <a:chOff x="0" y="0"/>
            <a:chExt cx="3623462" cy="936752"/>
          </a:xfrm>
        </p:grpSpPr>
        <p:sp>
          <p:nvSpPr>
            <p:cNvPr id="30" name="Freeform 30"/>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31" name="Freeform 31"/>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2" name="Freeform 32"/>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33" name="Freeform 3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sp>
        <p:nvSpPr>
          <p:cNvPr id="37" name="Rounded Rectangle 36"/>
          <p:cNvSpPr/>
          <p:nvPr/>
        </p:nvSpPr>
        <p:spPr>
          <a:xfrm>
            <a:off x="6456101" y="1353307"/>
            <a:ext cx="4206240" cy="1247575"/>
          </a:xfrm>
          <a:prstGeom prst="roundRect">
            <a:avLst/>
          </a:prstGeom>
          <a:solidFill>
            <a:schemeClr val="accent4">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500" b="1" smtClean="0">
                <a:solidFill>
                  <a:schemeClr val="bg1"/>
                </a:solidFill>
                <a:latin typeface="Arial" panose="020B0604020202020204" pitchFamily="34" charset="0"/>
                <a:cs typeface="Arial" panose="020B0604020202020204" pitchFamily="34" charset="0"/>
              </a:rPr>
              <a:t>Luyện tập 3</a:t>
            </a:r>
            <a:endParaRPr lang="en-US" sz="4500" b="1">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712144" y="3130465"/>
            <a:ext cx="15621000" cy="4708981"/>
          </a:xfrm>
          <a:prstGeom prst="rect">
            <a:avLst/>
          </a:prstGeom>
          <a:noFill/>
        </p:spPr>
        <p:txBody>
          <a:bodyPr wrap="square" rtlCol="0">
            <a:spAutoFit/>
          </a:bodyPr>
          <a:lstStyle/>
          <a:p>
            <a:pPr algn="just">
              <a:lnSpc>
                <a:spcPct val="150000"/>
              </a:lnSpc>
            </a:pPr>
            <a:r>
              <a:rPr lang="vi-VN" sz="4000"/>
              <a:t>Phỏng vấn 30 học sinh lớp 11A về môn thể thao yêu thích thu được kết quả có 19 bạn thích môn Bóng đá, 17 bạn thích môn Bóng bàn và 15 bạn thích cả hai môn đó. Chọn ngẫu nhiên một học sinh của lớp 11A. Tính xác suất để chọn được học sinh thích ít nhất một trong hai môn Bóng đá hoặc Bóng </a:t>
            </a:r>
            <a:r>
              <a:rPr lang="vi-VN" sz="4000"/>
              <a:t>bàn</a:t>
            </a:r>
            <a:r>
              <a:rPr lang="vi-VN" sz="4000" smtClean="0"/>
              <a:t>.</a:t>
            </a:r>
            <a:endParaRPr lang="vi-VN" sz="4000"/>
          </a:p>
        </p:txBody>
      </p:sp>
      <p:pic>
        <p:nvPicPr>
          <p:cNvPr id="41" name="Picture 40"/>
          <p:cNvPicPr>
            <a:picLocks noChangeAspect="1"/>
          </p:cNvPicPr>
          <p:nvPr/>
        </p:nvPicPr>
        <p:blipFill>
          <a:blip r:embed="rId4"/>
          <a:stretch>
            <a:fillRect/>
          </a:stretch>
        </p:blipFill>
        <p:spPr>
          <a:xfrm>
            <a:off x="14189330" y="8171932"/>
            <a:ext cx="1822862" cy="1719221"/>
          </a:xfrm>
          <a:prstGeom prst="rect">
            <a:avLst/>
          </a:prstGeom>
        </p:spPr>
      </p:pic>
      <p:sp>
        <p:nvSpPr>
          <p:cNvPr id="42" name="Freeform 35"/>
          <p:cNvSpPr/>
          <p:nvPr/>
        </p:nvSpPr>
        <p:spPr>
          <a:xfrm rot="18555805">
            <a:off x="15526073" y="-72545"/>
            <a:ext cx="666081" cy="2261385"/>
          </a:xfrm>
          <a:custGeom>
            <a:avLst/>
            <a:gdLst/>
            <a:ahLst/>
            <a:cxnLst/>
            <a:rect l="l" t="t" r="r" b="b"/>
            <a:pathLst>
              <a:path w="666081" h="2261385">
                <a:moveTo>
                  <a:pt x="0" y="0"/>
                </a:moveTo>
                <a:lnTo>
                  <a:pt x="666080" y="0"/>
                </a:lnTo>
                <a:lnTo>
                  <a:pt x="666080" y="2261385"/>
                </a:lnTo>
                <a:lnTo>
                  <a:pt x="0" y="2261385"/>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anim calcmode="lin" valueType="num">
                                      <p:cBhvr>
                                        <p:cTn id="13" dur="500" fill="hold"/>
                                        <p:tgtEl>
                                          <p:spTgt spid="38"/>
                                        </p:tgtEl>
                                        <p:attrNameLst>
                                          <p:attrName>ppt_x</p:attrName>
                                        </p:attrNameLst>
                                      </p:cBhvr>
                                      <p:tavLst>
                                        <p:tav tm="0">
                                          <p:val>
                                            <p:strVal val="#ppt_x"/>
                                          </p:val>
                                        </p:tav>
                                        <p:tav tm="100000">
                                          <p:val>
                                            <p:strVal val="#ppt_x"/>
                                          </p:val>
                                        </p:tav>
                                      </p:tavLst>
                                    </p:anim>
                                    <p:anim calcmode="lin" valueType="num">
                                      <p:cBhvr>
                                        <p:cTn id="14" dur="5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anim calcmode="lin" valueType="num">
                                      <p:cBhvr>
                                        <p:cTn id="18" dur="500" fill="hold"/>
                                        <p:tgtEl>
                                          <p:spTgt spid="41"/>
                                        </p:tgtEl>
                                        <p:attrNameLst>
                                          <p:attrName>ppt_x</p:attrName>
                                        </p:attrNameLst>
                                      </p:cBhvr>
                                      <p:tavLst>
                                        <p:tav tm="0">
                                          <p:val>
                                            <p:strVal val="#ppt_x"/>
                                          </p:val>
                                        </p:tav>
                                        <p:tav tm="100000">
                                          <p:val>
                                            <p:strVal val="#ppt_x"/>
                                          </p:val>
                                        </p:tav>
                                      </p:tavLst>
                                    </p:anim>
                                    <p:anim calcmode="lin" valueType="num">
                                      <p:cBhvr>
                                        <p:cTn id="19"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9" name="Group 29"/>
          <p:cNvGrpSpPr/>
          <p:nvPr/>
        </p:nvGrpSpPr>
        <p:grpSpPr>
          <a:xfrm>
            <a:off x="14450775" y="2108145"/>
            <a:ext cx="3666838" cy="947966"/>
            <a:chOff x="0" y="0"/>
            <a:chExt cx="3623462" cy="936752"/>
          </a:xfrm>
        </p:grpSpPr>
        <p:sp>
          <p:nvSpPr>
            <p:cNvPr id="30" name="Freeform 30"/>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31" name="Freeform 31"/>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2" name="Freeform 32"/>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33" name="Freeform 3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grpSp>
      <p:sp>
        <p:nvSpPr>
          <p:cNvPr id="35" name="Freeform 35"/>
          <p:cNvSpPr/>
          <p:nvPr/>
        </p:nvSpPr>
        <p:spPr>
          <a:xfrm rot="18555805">
            <a:off x="15526073" y="-72545"/>
            <a:ext cx="666081" cy="2261385"/>
          </a:xfrm>
          <a:custGeom>
            <a:avLst/>
            <a:gdLst/>
            <a:ahLst/>
            <a:cxnLst/>
            <a:rect l="l" t="t" r="r" b="b"/>
            <a:pathLst>
              <a:path w="666081" h="2261385">
                <a:moveTo>
                  <a:pt x="0" y="0"/>
                </a:moveTo>
                <a:lnTo>
                  <a:pt x="666080" y="0"/>
                </a:lnTo>
                <a:lnTo>
                  <a:pt x="666080" y="2261385"/>
                </a:lnTo>
                <a:lnTo>
                  <a:pt x="0" y="2261385"/>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grpSp>
        <p:nvGrpSpPr>
          <p:cNvPr id="36" name="Group 35"/>
          <p:cNvGrpSpPr/>
          <p:nvPr/>
        </p:nvGrpSpPr>
        <p:grpSpPr>
          <a:xfrm>
            <a:off x="721277" y="800100"/>
            <a:ext cx="1873534" cy="1421102"/>
            <a:chOff x="1627412" y="609935"/>
            <a:chExt cx="2590800" cy="1802102"/>
          </a:xfrm>
        </p:grpSpPr>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7412" y="609935"/>
              <a:ext cx="2590800" cy="1802102"/>
            </a:xfrm>
            <a:prstGeom prst="rect">
              <a:avLst/>
            </a:prstGeom>
          </p:spPr>
        </p:pic>
        <p:sp>
          <p:nvSpPr>
            <p:cNvPr id="40" name="TextBox 39"/>
            <p:cNvSpPr txBox="1"/>
            <p:nvPr/>
          </p:nvSpPr>
          <p:spPr>
            <a:xfrm>
              <a:off x="1894356" y="899823"/>
              <a:ext cx="2108928" cy="723275"/>
            </a:xfrm>
            <a:prstGeom prst="rect">
              <a:avLst/>
            </a:prstGeom>
            <a:noFill/>
          </p:spPr>
          <p:txBody>
            <a:bodyPr wrap="square" rtlCol="0">
              <a:spAutoFit/>
            </a:bodyPr>
            <a:lstStyle/>
            <a:p>
              <a:pPr algn="ctr"/>
              <a:r>
                <a:rPr lang="en-US" sz="4100" b="1" smtClean="0">
                  <a:solidFill>
                    <a:schemeClr val="accent1">
                      <a:lumMod val="50000"/>
                    </a:schemeClr>
                  </a:solidFill>
                  <a:latin typeface="Arial" panose="020B0604020202020204" pitchFamily="34" charset="0"/>
                  <a:cs typeface="Arial" panose="020B0604020202020204" pitchFamily="34" charset="0"/>
                </a:rPr>
                <a:t>Giải:</a:t>
              </a:r>
              <a:endParaRPr lang="en-US" sz="4100" b="1">
                <a:solidFill>
                  <a:schemeClr val="accent1">
                    <a:lumMod val="50000"/>
                  </a:schemeClr>
                </a:solidFill>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7" name="Rectangle 26"/>
              <p:cNvSpPr/>
              <p:nvPr/>
            </p:nvSpPr>
            <p:spPr>
              <a:xfrm>
                <a:off x="659243" y="2300673"/>
                <a:ext cx="15780906" cy="7872027"/>
              </a:xfrm>
              <a:prstGeom prst="rect">
                <a:avLst/>
              </a:prstGeom>
            </p:spPr>
            <p:txBody>
              <a:bodyPr wrap="square">
                <a:spAutoFit/>
              </a:bodyPr>
              <a:lstStyle/>
              <a:p>
                <a:pPr algn="just">
                  <a:lnSpc>
                    <a:spcPct val="150000"/>
                  </a:lnSpc>
                </a:pPr>
                <a:r>
                  <a:rPr lang="en-US" sz="3800" kern="100">
                    <a:latin typeface="Arial" panose="020B0604020202020204" pitchFamily="34" charset="0"/>
                    <a:ea typeface="Calibri" panose="020F0502020204030204" pitchFamily="34" charset="0"/>
                    <a:cs typeface="Arial" panose="020B0604020202020204" pitchFamily="34" charset="0"/>
                  </a:rPr>
                  <a:t>Xét các biến cố A: "Học sinh đó thích môn Bóng đá</a:t>
                </a:r>
                <a:r>
                  <a:rPr lang="en-US" sz="3800" kern="100">
                    <a:latin typeface="Arial" panose="020B0604020202020204" pitchFamily="34" charset="0"/>
                    <a:ea typeface="Calibri" panose="020F0502020204030204" pitchFamily="34" charset="0"/>
                    <a:cs typeface="Arial" panose="020B0604020202020204" pitchFamily="34" charset="0"/>
                  </a:rPr>
                  <a:t>", </a:t>
                </a:r>
                <a:endParaRPr lang="en-US" sz="3800" kern="10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kern="100">
                    <a:latin typeface="Arial" panose="020B0604020202020204" pitchFamily="34" charset="0"/>
                    <a:ea typeface="Calibri" panose="020F0502020204030204" pitchFamily="34" charset="0"/>
                    <a:cs typeface="Arial" panose="020B0604020202020204" pitchFamily="34" charset="0"/>
                  </a:rPr>
                  <a:t> </a:t>
                </a:r>
                <a:r>
                  <a:rPr lang="en-US" sz="3800" kern="100" smtClean="0">
                    <a:latin typeface="Arial" panose="020B0604020202020204" pitchFamily="34" charset="0"/>
                    <a:ea typeface="Calibri" panose="020F0502020204030204" pitchFamily="34" charset="0"/>
                    <a:cs typeface="Arial" panose="020B0604020202020204" pitchFamily="34" charset="0"/>
                  </a:rPr>
                  <a:t>                        B</a:t>
                </a:r>
                <a:r>
                  <a:rPr lang="en-US" sz="3800" kern="100">
                    <a:latin typeface="Arial" panose="020B0604020202020204" pitchFamily="34" charset="0"/>
                    <a:ea typeface="Calibri" panose="020F0502020204030204" pitchFamily="34" charset="0"/>
                    <a:cs typeface="Arial" panose="020B0604020202020204" pitchFamily="34" charset="0"/>
                  </a:rPr>
                  <a:t>: "Học sinh đó thích môn Bóng bàn". </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kern="100">
                    <a:effectLst/>
                    <a:latin typeface="Arial" panose="020B0604020202020204" pitchFamily="34" charset="0"/>
                    <a:ea typeface="Calibri" panose="020F0502020204030204" pitchFamily="34" charset="0"/>
                    <a:cs typeface="Arial" panose="020B0604020202020204" pitchFamily="34" charset="0"/>
                  </a:rPr>
                  <a:t>Biến cố E: "Học sinh đó thích ít nhất một trong hai môn Bóng đá hoặc Bóng bàn" là biến cố hợp của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8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800" kern="100" smtClean="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kern="100" smtClean="0">
                    <a:effectLst/>
                    <a:latin typeface="Arial" panose="020B0604020202020204" pitchFamily="34" charset="0"/>
                    <a:ea typeface="Calibri" panose="020F0502020204030204" pitchFamily="34" charset="0"/>
                    <a:cs typeface="Arial" panose="020B0604020202020204" pitchFamily="34" charset="0"/>
                  </a:rPr>
                  <a:t>Theo </a:t>
                </a:r>
                <a:r>
                  <a:rPr lang="en-US" sz="3800" kern="100">
                    <a:effectLst/>
                    <a:latin typeface="Arial" panose="020B0604020202020204" pitchFamily="34" charset="0"/>
                    <a:ea typeface="Calibri" panose="020F0502020204030204" pitchFamily="34" charset="0"/>
                    <a:cs typeface="Arial" panose="020B0604020202020204" pitchFamily="34" charset="0"/>
                  </a:rPr>
                  <a:t>công thức </a:t>
                </a:r>
                <a:r>
                  <a:rPr lang="en-US" sz="3800" kern="100">
                    <a:effectLst/>
                    <a:latin typeface="Arial" panose="020B0604020202020204" pitchFamily="34" charset="0"/>
                    <a:ea typeface="Calibri" panose="020F0502020204030204" pitchFamily="34" charset="0"/>
                    <a:cs typeface="Arial" panose="020B0604020202020204" pitchFamily="34" charset="0"/>
                  </a:rPr>
                  <a:t>cộng</a:t>
                </a:r>
                <a:r>
                  <a:rPr lang="en-US" sz="3800" kern="1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𝐸</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endParaRPr lang="en-US" sz="380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kern="100" smtClean="0">
                    <a:effectLst/>
                    <a:latin typeface="Arial" panose="020B0604020202020204" pitchFamily="34" charset="0"/>
                    <a:ea typeface="Calibri" panose="020F0502020204030204" pitchFamily="34" charset="0"/>
                    <a:cs typeface="Arial" panose="020B0604020202020204" pitchFamily="34" charset="0"/>
                  </a:rPr>
                  <a:t>Ta </a:t>
                </a:r>
                <a:r>
                  <a:rPr lang="en-US" sz="3800" kern="10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19</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17</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3800" kern="100" smtClean="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kern="100" smtClean="0">
                    <a:effectLst/>
                    <a:latin typeface="Arial" panose="020B0604020202020204" pitchFamily="34" charset="0"/>
                    <a:ea typeface="Calibri" panose="020F0502020204030204" pitchFamily="34" charset="0"/>
                    <a:cs typeface="Arial" panose="020B0604020202020204" pitchFamily="34" charset="0"/>
                  </a:rPr>
                  <a:t>Thay </a:t>
                </a:r>
                <a:r>
                  <a:rPr lang="en-US" sz="3800" kern="100">
                    <a:effectLst/>
                    <a:latin typeface="Arial" panose="020B0604020202020204" pitchFamily="34" charset="0"/>
                    <a:ea typeface="Calibri" panose="020F0502020204030204" pitchFamily="34" charset="0"/>
                    <a:cs typeface="Arial" panose="020B0604020202020204" pitchFamily="34" charset="0"/>
                  </a:rPr>
                  <a:t>vào ta </a:t>
                </a:r>
                <a:r>
                  <a:rPr lang="en-US" sz="3800" kern="100">
                    <a:effectLst/>
                    <a:latin typeface="Arial" panose="020B0604020202020204" pitchFamily="34" charset="0"/>
                    <a:ea typeface="Calibri" panose="020F0502020204030204" pitchFamily="34" charset="0"/>
                    <a:cs typeface="Arial" panose="020B0604020202020204" pitchFamily="34" charset="0"/>
                  </a:rPr>
                  <a:t>được</a:t>
                </a:r>
                <a:r>
                  <a:rPr lang="en-US" sz="3800" kern="100" smtClean="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𝐸</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19</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17</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21</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=0,7</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7" name="Rectangle 26"/>
              <p:cNvSpPr>
                <a:spLocks noRot="1" noChangeAspect="1" noMove="1" noResize="1" noEditPoints="1" noAdjustHandles="1" noChangeArrowheads="1" noChangeShapeType="1" noTextEdit="1"/>
              </p:cNvSpPr>
              <p:nvPr/>
            </p:nvSpPr>
            <p:spPr>
              <a:xfrm>
                <a:off x="659243" y="2300673"/>
                <a:ext cx="15780906" cy="7872027"/>
              </a:xfrm>
              <a:prstGeom prst="rect">
                <a:avLst/>
              </a:prstGeom>
              <a:blipFill>
                <a:blip r:embed="rId10"/>
                <a:stretch>
                  <a:fillRect l="-1275" r="-1275"/>
                </a:stretch>
              </a:blipFill>
            </p:spPr>
            <p:txBody>
              <a:bodyPr/>
              <a:lstStyle/>
              <a:p>
                <a:r>
                  <a:rPr lang="en-US">
                    <a:noFill/>
                  </a:rPr>
                  <a:t> </a:t>
                </a:r>
              </a:p>
            </p:txBody>
          </p:sp>
        </mc:Fallback>
      </mc:AlternateContent>
    </p:spTree>
    <p:extLst>
      <p:ext uri="{BB962C8B-B14F-4D97-AF65-F5344CB8AC3E}">
        <p14:creationId xmlns:p14="http://schemas.microsoft.com/office/powerpoint/2010/main" val="2264429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12" dur="500"/>
                                        <p:tgtEl>
                                          <p:spTgt spid="27">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15" dur="500"/>
                                        <p:tgtEl>
                                          <p:spTgt spid="2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xEl>
                                              <p:pRg st="2" end="2"/>
                                            </p:txEl>
                                          </p:spTgt>
                                        </p:tgtEl>
                                        <p:attrNameLst>
                                          <p:attrName>style.visibility</p:attrName>
                                        </p:attrNameLst>
                                      </p:cBhvr>
                                      <p:to>
                                        <p:strVal val="visible"/>
                                      </p:to>
                                    </p:set>
                                    <p:animEffect transition="in" filter="fade">
                                      <p:cBhvr>
                                        <p:cTn id="20" dur="500"/>
                                        <p:tgtEl>
                                          <p:spTgt spid="2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Effect transition="in" filter="wipe(down)">
                                      <p:cBhvr>
                                        <p:cTn id="25" dur="500"/>
                                        <p:tgtEl>
                                          <p:spTgt spid="2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7">
                                            <p:txEl>
                                              <p:pRg st="4" end="4"/>
                                            </p:txEl>
                                          </p:spTgt>
                                        </p:tgtEl>
                                        <p:attrNameLst>
                                          <p:attrName>style.visibility</p:attrName>
                                        </p:attrNameLst>
                                      </p:cBhvr>
                                      <p:to>
                                        <p:strVal val="visible"/>
                                      </p:to>
                                    </p:set>
                                    <p:animEffect transition="in" filter="wipe(left)">
                                      <p:cBhvr>
                                        <p:cTn id="30" dur="500"/>
                                        <p:tgtEl>
                                          <p:spTgt spid="2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7">
                                            <p:txEl>
                                              <p:pRg st="5" end="5"/>
                                            </p:txEl>
                                          </p:spTgt>
                                        </p:tgtEl>
                                        <p:attrNameLst>
                                          <p:attrName>style.visibility</p:attrName>
                                        </p:attrNameLst>
                                      </p:cBhvr>
                                      <p:to>
                                        <p:strVal val="visible"/>
                                      </p:to>
                                    </p:set>
                                    <p:animEffect transition="in" filter="wipe(up)">
                                      <p:cBhvr>
                                        <p:cTn id="35" dur="500"/>
                                        <p:tgtEl>
                                          <p:spTgt spid="27">
                                            <p:txEl>
                                              <p:pRg st="5" end="5"/>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27">
                                            <p:txEl>
                                              <p:pRg st="6" end="6"/>
                                            </p:txEl>
                                          </p:spTgt>
                                        </p:tgtEl>
                                        <p:attrNameLst>
                                          <p:attrName>style.visibility</p:attrName>
                                        </p:attrNameLst>
                                      </p:cBhvr>
                                      <p:to>
                                        <p:strVal val="visible"/>
                                      </p:to>
                                    </p:set>
                                    <p:animEffect transition="in" filter="wipe(up)">
                                      <p:cBhvr>
                                        <p:cTn id="38" dur="500"/>
                                        <p:tgtEl>
                                          <p:spTgt spid="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9" name="Picture 8"/>
          <p:cNvPicPr>
            <a:picLocks noChangeAspect="1"/>
          </p:cNvPicPr>
          <p:nvPr/>
        </p:nvPicPr>
        <p:blipFill>
          <a:blip r:embed="rId2"/>
          <a:stretch>
            <a:fillRect/>
          </a:stretch>
        </p:blipFill>
        <p:spPr>
          <a:xfrm>
            <a:off x="16452318" y="8953500"/>
            <a:ext cx="1682141" cy="1206353"/>
          </a:xfrm>
          <a:prstGeom prst="rect">
            <a:avLst/>
          </a:prstGeom>
        </p:spPr>
      </p:pic>
      <p:sp>
        <p:nvSpPr>
          <p:cNvPr id="2" name="Rectangle 1"/>
          <p:cNvSpPr/>
          <p:nvPr/>
        </p:nvSpPr>
        <p:spPr>
          <a:xfrm>
            <a:off x="5562599" y="1129022"/>
            <a:ext cx="11578389" cy="738664"/>
          </a:xfrm>
          <a:prstGeom prst="rect">
            <a:avLst/>
          </a:prstGeom>
        </p:spPr>
        <p:txBody>
          <a:bodyPr wrap="square">
            <a:spAutoFit/>
          </a:bodyPr>
          <a:lstStyle/>
          <a:p>
            <a:r>
              <a:rPr lang="en-US" sz="4200">
                <a:solidFill>
                  <a:srgbClr val="000000"/>
                </a:solidFill>
                <a:latin typeface="Arial" panose="020B0604020202020204" pitchFamily="34" charset="0"/>
                <a:cs typeface="Arial" panose="020B0604020202020204" pitchFamily="34" charset="0"/>
              </a:rPr>
              <a:t>Giải quyết bài toán trong </a:t>
            </a:r>
            <a:r>
              <a:rPr lang="en-US" sz="4200" i="1">
                <a:solidFill>
                  <a:srgbClr val="000000"/>
                </a:solidFill>
                <a:latin typeface="Arial" panose="020B0604020202020204" pitchFamily="34" charset="0"/>
                <a:cs typeface="Arial" panose="020B0604020202020204" pitchFamily="34" charset="0"/>
              </a:rPr>
              <a:t>tình huống mở </a:t>
            </a:r>
            <a:r>
              <a:rPr lang="en-US" sz="4200" i="1">
                <a:solidFill>
                  <a:srgbClr val="000000"/>
                </a:solidFill>
                <a:latin typeface="Arial" panose="020B0604020202020204" pitchFamily="34" charset="0"/>
                <a:cs typeface="Arial" panose="020B0604020202020204" pitchFamily="34" charset="0"/>
              </a:rPr>
              <a:t>đầu</a:t>
            </a:r>
            <a:r>
              <a:rPr lang="en-US" sz="4200" smtClean="0">
                <a:solidFill>
                  <a:srgbClr val="000000"/>
                </a:solidFill>
                <a:latin typeface="Arial" panose="020B0604020202020204" pitchFamily="34" charset="0"/>
                <a:cs typeface="Arial" panose="020B0604020202020204" pitchFamily="34" charset="0"/>
              </a:rPr>
              <a:t>.</a:t>
            </a:r>
            <a:endParaRPr lang="en-US" sz="4200">
              <a:latin typeface="Arial" panose="020B0604020202020204" pitchFamily="34" charset="0"/>
              <a:cs typeface="Arial" panose="020B0604020202020204" pitchFamily="34" charset="0"/>
            </a:endParaRPr>
          </a:p>
        </p:txBody>
      </p:sp>
      <p:grpSp>
        <p:nvGrpSpPr>
          <p:cNvPr id="16" name="Group 15"/>
          <p:cNvGrpSpPr/>
          <p:nvPr/>
        </p:nvGrpSpPr>
        <p:grpSpPr>
          <a:xfrm rot="20745856">
            <a:off x="1081603" y="1143467"/>
            <a:ext cx="4038600" cy="1623388"/>
            <a:chOff x="2057400" y="1615112"/>
            <a:chExt cx="4038600" cy="1623388"/>
          </a:xfrm>
        </p:grpSpPr>
        <p:sp>
          <p:nvSpPr>
            <p:cNvPr id="14" name="Folded Corner 13"/>
            <p:cNvSpPr/>
            <p:nvPr/>
          </p:nvSpPr>
          <p:spPr>
            <a:xfrm>
              <a:off x="2057400" y="1615112"/>
              <a:ext cx="4038600" cy="1623388"/>
            </a:xfrm>
            <a:prstGeom prst="foldedCorner">
              <a:avLst/>
            </a:prstGeom>
            <a:solidFill>
              <a:srgbClr val="FFFFCC"/>
            </a:solidFill>
            <a:ln w="381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000"/>
            </a:p>
          </p:txBody>
        </p:sp>
        <p:sp>
          <p:nvSpPr>
            <p:cNvPr id="15" name="Rectangle 14"/>
            <p:cNvSpPr/>
            <p:nvPr/>
          </p:nvSpPr>
          <p:spPr>
            <a:xfrm>
              <a:off x="2313658" y="1761638"/>
              <a:ext cx="3605474" cy="1246495"/>
            </a:xfrm>
            <a:prstGeom prst="rect">
              <a:avLst/>
            </a:prstGeom>
          </p:spPr>
          <p:txBody>
            <a:bodyPr wrap="none">
              <a:spAutoFit/>
            </a:bodyPr>
            <a:lstStyle/>
            <a:p>
              <a:pPr lvl="0" algn="ctr">
                <a:lnSpc>
                  <a:spcPct val="150000"/>
                </a:lnSpc>
              </a:pPr>
              <a:r>
                <a:rPr lang="en-US" sz="5000" b="1">
                  <a:solidFill>
                    <a:prstClr val="black"/>
                  </a:solidFill>
                  <a:latin typeface="Arial" panose="020B0604020202020204" pitchFamily="34" charset="0"/>
                  <a:cs typeface="Arial" panose="020B0604020202020204" pitchFamily="34" charset="0"/>
                </a:rPr>
                <a:t>VẬN DỤNG</a:t>
              </a:r>
              <a:endParaRPr lang="en-US" sz="5000" b="1">
                <a:solidFill>
                  <a:prstClr val="black"/>
                </a:solidFill>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7" name="Rectangle 16"/>
              <p:cNvSpPr/>
              <p:nvPr/>
            </p:nvSpPr>
            <p:spPr>
              <a:xfrm>
                <a:off x="914400" y="3620500"/>
                <a:ext cx="16378989" cy="5714000"/>
              </a:xfrm>
              <a:prstGeom prst="rect">
                <a:avLst/>
              </a:prstGeom>
            </p:spPr>
            <p:txBody>
              <a:bodyPr wrap="square">
                <a:spAutoFit/>
              </a:bodyPr>
              <a:lstStyle/>
              <a:p>
                <a:pPr algn="just">
                  <a:lnSpc>
                    <a:spcPct val="150000"/>
                  </a:lnSpc>
                </a:pPr>
                <a:r>
                  <a:rPr lang="vi-VN" sz="4000" b="1" i="1" u="sng" smtClean="0">
                    <a:solidFill>
                      <a:srgbClr val="C00000"/>
                    </a:solidFill>
                  </a:rPr>
                  <a:t>Gợi ý.</a:t>
                </a:r>
                <a:r>
                  <a:rPr lang="vi-VN" sz="4000" i="1">
                    <a:solidFill>
                      <a:srgbClr val="000000"/>
                    </a:solidFill>
                  </a:rPr>
                  <a:t> </a:t>
                </a:r>
                <a:r>
                  <a:rPr lang="vi-VN" sz="4000">
                    <a:solidFill>
                      <a:srgbClr val="000000"/>
                    </a:solidFill>
                  </a:rPr>
                  <a:t>Chọn ngẫu nhiên một người dân trên 50 tuổi của tỉnh X. Gọi </a:t>
                </a:r>
                <a14:m>
                  <m:oMath xmlns:m="http://schemas.openxmlformats.org/officeDocument/2006/math">
                    <m:r>
                      <a:rPr lang="vi-VN" sz="4000" i="1" smtClean="0">
                        <a:solidFill>
                          <a:srgbClr val="000000"/>
                        </a:solidFill>
                        <a:latin typeface="Cambria Math" panose="02040503050406030204" pitchFamily="18" charset="0"/>
                      </a:rPr>
                      <m:t>𝐴</m:t>
                    </m:r>
                  </m:oMath>
                </a14:m>
                <a:r>
                  <a:rPr lang="vi-VN" sz="4000">
                    <a:solidFill>
                      <a:srgbClr val="000000"/>
                    </a:solidFill>
                  </a:rPr>
                  <a:t> là biến cố “Người đó mắc bệnh tim”; </a:t>
                </a:r>
                <a14:m>
                  <m:oMath xmlns:m="http://schemas.openxmlformats.org/officeDocument/2006/math">
                    <m:r>
                      <a:rPr lang="vi-VN" sz="4000" i="1" smtClean="0">
                        <a:solidFill>
                          <a:srgbClr val="000000"/>
                        </a:solidFill>
                        <a:latin typeface="Cambria Math" panose="02040503050406030204" pitchFamily="18" charset="0"/>
                      </a:rPr>
                      <m:t>𝐵</m:t>
                    </m:r>
                  </m:oMath>
                </a14:m>
                <a:r>
                  <a:rPr lang="vi-VN" sz="4000">
                    <a:solidFill>
                      <a:srgbClr val="000000"/>
                    </a:solidFill>
                  </a:rPr>
                  <a:t> là biến cố “Người đó mắc bệnh huyết áp”; </a:t>
                </a:r>
                <a14:m>
                  <m:oMath xmlns:m="http://schemas.openxmlformats.org/officeDocument/2006/math">
                    <m:r>
                      <a:rPr lang="vi-VN" sz="4000" i="1" smtClean="0">
                        <a:solidFill>
                          <a:srgbClr val="000000"/>
                        </a:solidFill>
                        <a:latin typeface="Cambria Math" panose="02040503050406030204" pitchFamily="18" charset="0"/>
                      </a:rPr>
                      <m:t>𝐸</m:t>
                    </m:r>
                  </m:oMath>
                </a14:m>
                <a:r>
                  <a:rPr lang="vi-VN" sz="4000">
                    <a:solidFill>
                      <a:srgbClr val="000000"/>
                    </a:solidFill>
                  </a:rPr>
                  <a:t> là biến cố “Người đó không mắc cả bệnh tim và bệnh huyết áp”. Khi đó</a:t>
                </a:r>
                <a:r>
                  <a:rPr lang="vi-VN" sz="4000">
                    <a:solidFill>
                      <a:srgbClr val="000000"/>
                    </a:solidFill>
                  </a:rPr>
                  <a:t> </a:t>
                </a:r>
                <a14:m>
                  <m:oMath xmlns:m="http://schemas.openxmlformats.org/officeDocument/2006/math">
                    <m:acc>
                      <m:accPr>
                        <m:chr m:val="̅"/>
                        <m:ctrlPr>
                          <a:rPr lang="vi-VN" sz="4000" i="1" smtClean="0">
                            <a:solidFill>
                              <a:srgbClr val="000000"/>
                            </a:solidFill>
                            <a:latin typeface="Cambria Math" panose="02040503050406030204" pitchFamily="18" charset="0"/>
                          </a:rPr>
                        </m:ctrlPr>
                      </m:accPr>
                      <m:e>
                        <m:r>
                          <a:rPr lang="en-US" sz="4000" b="0" i="1" smtClean="0">
                            <a:solidFill>
                              <a:srgbClr val="000000"/>
                            </a:solidFill>
                            <a:latin typeface="Cambria Math" panose="02040503050406030204" pitchFamily="18" charset="0"/>
                          </a:rPr>
                          <m:t>𝐸</m:t>
                        </m:r>
                      </m:e>
                    </m:acc>
                  </m:oMath>
                </a14:m>
                <a:r>
                  <a:rPr lang="vi-VN" sz="4000">
                    <a:solidFill>
                      <a:srgbClr val="000000"/>
                    </a:solidFill>
                  </a:rPr>
                  <a:t> là biến cố “Người đó mắc bệnh tim hoặc mắc bệnh huyết áp". Ta có </a:t>
                </a:r>
                <a14:m>
                  <m:oMath xmlns:m="http://schemas.openxmlformats.org/officeDocument/2006/math">
                    <m:acc>
                      <m:accPr>
                        <m:chr m:val="̅"/>
                        <m:ctrlPr>
                          <a:rPr lang="vi-VN" sz="4000" i="1">
                            <a:solidFill>
                              <a:srgbClr val="000000"/>
                            </a:solidFill>
                            <a:latin typeface="Cambria Math" panose="02040503050406030204" pitchFamily="18" charset="0"/>
                          </a:rPr>
                        </m:ctrlPr>
                      </m:accPr>
                      <m:e>
                        <m:r>
                          <a:rPr lang="en-US" sz="4000" i="1">
                            <a:solidFill>
                              <a:srgbClr val="000000"/>
                            </a:solidFill>
                            <a:latin typeface="Cambria Math" panose="02040503050406030204" pitchFamily="18" charset="0"/>
                          </a:rPr>
                          <m:t>𝐸</m:t>
                        </m:r>
                      </m:e>
                    </m:acc>
                    <m:r>
                      <a:rPr lang="en-US" sz="4000" b="0" i="1" smtClean="0">
                        <a:solidFill>
                          <a:srgbClr val="000000"/>
                        </a:solidFill>
                        <a:latin typeface="Cambria Math" panose="02040503050406030204" pitchFamily="18" charset="0"/>
                      </a:rPr>
                      <m:t>=</m:t>
                    </m:r>
                    <m:r>
                      <a:rPr lang="en-US" sz="4000" b="0" i="1" smtClean="0">
                        <a:solidFill>
                          <a:srgbClr val="000000"/>
                        </a:solidFill>
                        <a:latin typeface="Cambria Math" panose="02040503050406030204" pitchFamily="18" charset="0"/>
                      </a:rPr>
                      <m:t>𝐴</m:t>
                    </m:r>
                    <m:r>
                      <a:rPr lang="en-US" sz="4000" b="0" i="1" smtClean="0">
                        <a:solidFill>
                          <a:srgbClr val="000000"/>
                        </a:solidFill>
                        <a:latin typeface="Cambria Math" panose="02040503050406030204" pitchFamily="18" charset="0"/>
                        <a:ea typeface="Cambria Math" panose="02040503050406030204" pitchFamily="18" charset="0"/>
                      </a:rPr>
                      <m:t>∪</m:t>
                    </m:r>
                    <m:r>
                      <a:rPr lang="en-US" sz="4000" b="0" i="1" smtClean="0">
                        <a:solidFill>
                          <a:srgbClr val="000000"/>
                        </a:solidFill>
                        <a:latin typeface="Cambria Math" panose="02040503050406030204" pitchFamily="18" charset="0"/>
                        <a:ea typeface="Cambria Math" panose="02040503050406030204" pitchFamily="18" charset="0"/>
                      </a:rPr>
                      <m:t>𝐵</m:t>
                    </m:r>
                  </m:oMath>
                </a14:m>
                <a:r>
                  <a:rPr lang="vi-VN" sz="4000">
                    <a:solidFill>
                      <a:srgbClr val="000000"/>
                    </a:solidFill>
                  </a:rPr>
                  <a:t> </a:t>
                </a:r>
                <a:r>
                  <a:rPr lang="vi-VN" sz="4000">
                    <a:solidFill>
                      <a:srgbClr val="000000"/>
                    </a:solidFill>
                  </a:rPr>
                  <a:t>. Áp dụng công thức cộng xác suất và công thức xác suất của biến cố đối để tính </a:t>
                </a:r>
                <a14:m>
                  <m:oMath xmlns:m="http://schemas.openxmlformats.org/officeDocument/2006/math">
                    <m:r>
                      <a:rPr lang="vi-VN" sz="4000" i="1" smtClean="0">
                        <a:solidFill>
                          <a:srgbClr val="000000"/>
                        </a:solidFill>
                        <a:latin typeface="Cambria Math" panose="02040503050406030204" pitchFamily="18" charset="0"/>
                      </a:rPr>
                      <m:t>𝑃</m:t>
                    </m:r>
                    <m:r>
                      <a:rPr lang="vi-VN" sz="4000" i="1" smtClean="0">
                        <a:solidFill>
                          <a:srgbClr val="000000"/>
                        </a:solidFill>
                        <a:latin typeface="Cambria Math" panose="02040503050406030204" pitchFamily="18" charset="0"/>
                      </a:rPr>
                      <m:t>(</m:t>
                    </m:r>
                    <m:r>
                      <a:rPr lang="vi-VN" sz="4000" i="1" smtClean="0">
                        <a:solidFill>
                          <a:srgbClr val="000000"/>
                        </a:solidFill>
                        <a:latin typeface="Cambria Math" panose="02040503050406030204" pitchFamily="18" charset="0"/>
                      </a:rPr>
                      <m:t>𝐸</m:t>
                    </m:r>
                    <m:r>
                      <a:rPr lang="vi-VN" sz="4000" i="1" smtClean="0">
                        <a:solidFill>
                          <a:srgbClr val="000000"/>
                        </a:solidFill>
                        <a:latin typeface="Cambria Math" panose="02040503050406030204" pitchFamily="18" charset="0"/>
                      </a:rPr>
                      <m:t>)</m:t>
                    </m:r>
                  </m:oMath>
                </a14:m>
                <a:r>
                  <a:rPr lang="vi-VN" sz="4000" smtClean="0">
                    <a:solidFill>
                      <a:srgbClr val="000000"/>
                    </a:solidFill>
                  </a:rPr>
                  <a:t>.</a:t>
                </a:r>
                <a:endParaRPr lang="en-US" sz="4000"/>
              </a:p>
            </p:txBody>
          </p:sp>
        </mc:Choice>
        <mc:Fallback>
          <p:sp>
            <p:nvSpPr>
              <p:cNvPr id="17" name="Rectangle 16"/>
              <p:cNvSpPr>
                <a:spLocks noRot="1" noChangeAspect="1" noMove="1" noResize="1" noEditPoints="1" noAdjustHandles="1" noChangeArrowheads="1" noChangeShapeType="1" noTextEdit="1"/>
              </p:cNvSpPr>
              <p:nvPr/>
            </p:nvSpPr>
            <p:spPr>
              <a:xfrm>
                <a:off x="914400" y="3620500"/>
                <a:ext cx="16378989" cy="5714000"/>
              </a:xfrm>
              <a:prstGeom prst="rect">
                <a:avLst/>
              </a:prstGeom>
              <a:blipFill>
                <a:blip r:embed="rId3"/>
                <a:stretch>
                  <a:fillRect l="-1303" r="-1303" b="-320"/>
                </a:stretch>
              </a:blipFill>
            </p:spPr>
            <p:txBody>
              <a:bodyPr/>
              <a:lstStyle/>
              <a:p>
                <a:r>
                  <a:rPr lang="en-US">
                    <a:noFill/>
                  </a:rPr>
                  <a:t> </a:t>
                </a:r>
              </a:p>
            </p:txBody>
          </p:sp>
        </mc:Fallback>
      </mc:AlternateContent>
      <p:sp>
        <p:nvSpPr>
          <p:cNvPr id="19" name="Freeform 33"/>
          <p:cNvSpPr/>
          <p:nvPr/>
        </p:nvSpPr>
        <p:spPr>
          <a:xfrm rot="1063579">
            <a:off x="16901758" y="1241701"/>
            <a:ext cx="256072" cy="1931458"/>
          </a:xfrm>
          <a:custGeom>
            <a:avLst/>
            <a:gdLst/>
            <a:ahLst/>
            <a:cxnLst/>
            <a:rect l="l" t="t" r="r" b="b"/>
            <a:pathLst>
              <a:path w="425961" h="3970826">
                <a:moveTo>
                  <a:pt x="0" y="0"/>
                </a:moveTo>
                <a:lnTo>
                  <a:pt x="425961" y="0"/>
                </a:lnTo>
                <a:lnTo>
                  <a:pt x="425961" y="3970826"/>
                </a:lnTo>
                <a:lnTo>
                  <a:pt x="0" y="3970826"/>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335826009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5" name="TextBox 4"/>
          <p:cNvSpPr txBox="1"/>
          <p:nvPr/>
        </p:nvSpPr>
        <p:spPr>
          <a:xfrm>
            <a:off x="8358186" y="549414"/>
            <a:ext cx="1689100" cy="707886"/>
          </a:xfrm>
          <a:prstGeom prst="rect">
            <a:avLst/>
          </a:prstGeom>
          <a:noFill/>
        </p:spPr>
        <p:txBody>
          <a:bodyPr wrap="square" rtlCol="0">
            <a:spAutoFit/>
          </a:bodyPr>
          <a:lstStyle/>
          <a:p>
            <a:pPr algn="ctr"/>
            <a:r>
              <a:rPr lang="vi-VN" sz="4000" b="1" u="sng" smtClean="0">
                <a:solidFill>
                  <a:srgbClr val="C00000"/>
                </a:solidFill>
                <a:cs typeface="Arial" panose="020B0604020202020204" pitchFamily="34" charset="0"/>
              </a:rPr>
              <a:t>Giải</a:t>
            </a:r>
            <a:r>
              <a:rPr lang="vi-VN" sz="4000" b="1" smtClean="0">
                <a:solidFill>
                  <a:srgbClr val="C00000"/>
                </a:solidFill>
                <a:cs typeface="Arial" panose="020B0604020202020204" pitchFamily="34" charset="0"/>
              </a:rPr>
              <a:t>:</a:t>
            </a:r>
            <a:endParaRPr lang="en-US" sz="4000" b="1">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727074" y="1333500"/>
                <a:ext cx="16951325" cy="8633133"/>
              </a:xfrm>
              <a:prstGeom prst="rect">
                <a:avLst/>
              </a:prstGeom>
            </p:spPr>
            <p:txBody>
              <a:bodyPr wrap="square">
                <a:spAutoFit/>
              </a:bodyPr>
              <a:lstStyle/>
              <a:p>
                <a:pPr algn="just">
                  <a:lnSpc>
                    <a:spcPct val="150000"/>
                  </a:lnSpc>
                </a:pPr>
                <a:r>
                  <a:rPr lang="en-US" sz="3700" kern="100">
                    <a:latin typeface="Arial" panose="020B0604020202020204" pitchFamily="34" charset="0"/>
                    <a:ea typeface="Calibri" panose="020F0502020204030204" pitchFamily="34" charset="0"/>
                    <a:cs typeface="Arial" panose="020B0604020202020204" pitchFamily="34" charset="0"/>
                  </a:rPr>
                  <a:t>Theo công thức xác suất của biến cố đối:</a:t>
                </a:r>
                <a:r>
                  <a:rPr lang="en-US" sz="3700" kern="1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𝐸</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𝐸</m:t>
                        </m:r>
                      </m:e>
                    </m:acc>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700" kern="100">
                    <a:effectLst/>
                    <a:latin typeface="Arial" panose="020B0604020202020204" pitchFamily="34" charset="0"/>
                    <a:ea typeface="Calibri" panose="020F0502020204030204" pitchFamily="34" charset="0"/>
                    <a:cs typeface="Arial" panose="020B0604020202020204" pitchFamily="34" charset="0"/>
                  </a:rPr>
                  <a:t>Theo công thức cộng xác suất ta có: </a:t>
                </a:r>
                <a:r>
                  <a:rPr lang="en-US" sz="3700" kern="1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𝐴</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𝐵</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𝐴</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𝐵</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𝐴𝐵</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700">
                    <a:effectLst/>
                    <a:latin typeface="Arial" panose="020B0604020202020204" pitchFamily="34" charset="0"/>
                    <a:ea typeface="Calibri" panose="020F0502020204030204" pitchFamily="34" charset="0"/>
                    <a:cs typeface="Arial" panose="020B0604020202020204" pitchFamily="34" charset="0"/>
                  </a:rPr>
                  <a:t>.</a:t>
                </a:r>
                <a:endParaRPr lang="en-US" sz="37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700" smtClean="0">
                    <a:effectLst/>
                    <a:latin typeface="Arial" panose="020B0604020202020204" pitchFamily="34" charset="0"/>
                    <a:ea typeface="Calibri" panose="020F0502020204030204" pitchFamily="34" charset="0"/>
                    <a:cs typeface="Arial" panose="020B0604020202020204" pitchFamily="34" charset="0"/>
                  </a:rPr>
                  <a:t>Do </a:t>
                </a:r>
                <a:r>
                  <a:rPr lang="en-US" sz="3700">
                    <a:effectLst/>
                    <a:latin typeface="Arial" panose="020B0604020202020204" pitchFamily="34" charset="0"/>
                    <a:ea typeface="Calibri" panose="020F0502020204030204" pitchFamily="34" charset="0"/>
                    <a:cs typeface="Arial" panose="020B0604020202020204" pitchFamily="34" charset="0"/>
                  </a:rPr>
                  <a:t>đó: </a:t>
                </a:r>
                <a14:m>
                  <m:oMath xmlns:m="http://schemas.openxmlformats.org/officeDocument/2006/math">
                    <m:r>
                      <a:rPr lang="en-US" sz="37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𝐸</m:t>
                    </m:r>
                    <m:r>
                      <a:rPr lang="en-US" sz="3700">
                        <a:effectLst/>
                        <a:latin typeface="Cambria Math" panose="02040503050406030204" pitchFamily="18" charset="0"/>
                        <a:ea typeface="Calibri" panose="020F0502020204030204" pitchFamily="34" charset="0"/>
                        <a:cs typeface="Times New Roman" panose="02020603050405020304" pitchFamily="18" charset="0"/>
                      </a:rPr>
                      <m:t>)=1</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i="1">
                            <a:effectLst/>
                            <a:latin typeface="Cambria Math" panose="02040503050406030204" pitchFamily="18" charset="0"/>
                            <a:cs typeface="Times New Roman" panose="02020603050405020304" pitchFamily="18" charset="0"/>
                          </a:rPr>
                        </m:ctrlPr>
                      </m:accPr>
                      <m:e>
                        <m:r>
                          <a:rPr lang="en-US" sz="3700" i="1">
                            <a:effectLst/>
                            <a:latin typeface="Cambria Math" panose="02040503050406030204" pitchFamily="18" charset="0"/>
                            <a:ea typeface="Calibri" panose="020F0502020204030204" pitchFamily="34" charset="0"/>
                            <a:cs typeface="Times New Roman" panose="02020603050405020304" pitchFamily="18" charset="0"/>
                          </a:rPr>
                          <m:t>𝐸</m:t>
                        </m:r>
                      </m:e>
                    </m:acc>
                    <m:r>
                      <a:rPr lang="en-US" sz="3700">
                        <a:effectLst/>
                        <a:latin typeface="Cambria Math" panose="02040503050406030204" pitchFamily="18" charset="0"/>
                        <a:ea typeface="Calibri" panose="020F0502020204030204" pitchFamily="34" charset="0"/>
                        <a:cs typeface="Times New Roman" panose="02020603050405020304" pitchFamily="18" charset="0"/>
                      </a:rPr>
                      <m:t>)=1</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𝐴</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𝐵</m:t>
                    </m:r>
                    <m:r>
                      <a:rPr lang="en-US" sz="3700">
                        <a:effectLst/>
                        <a:latin typeface="Cambria Math" panose="02040503050406030204" pitchFamily="18" charset="0"/>
                        <a:ea typeface="Calibri" panose="020F0502020204030204" pitchFamily="34" charset="0"/>
                        <a:cs typeface="Times New Roman" panose="02020603050405020304" pitchFamily="18" charset="0"/>
                      </a:rPr>
                      <m:t>)=1</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𝐴</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𝐵</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𝐴𝐵</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700">
                    <a:effectLst/>
                    <a:latin typeface="Arial" panose="020B0604020202020204" pitchFamily="34" charset="0"/>
                    <a:ea typeface="Calibri" panose="020F0502020204030204" pitchFamily="34" charset="0"/>
                    <a:cs typeface="Arial" panose="020B0604020202020204" pitchFamily="34" charset="0"/>
                  </a:rPr>
                  <a:t>.</a:t>
                </a:r>
                <a:endParaRPr lang="en-US" sz="37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700" smtClean="0">
                    <a:effectLst/>
                    <a:latin typeface="Arial" panose="020B0604020202020204" pitchFamily="34" charset="0"/>
                    <a:ea typeface="Calibri" panose="020F0502020204030204" pitchFamily="34" charset="0"/>
                    <a:cs typeface="Arial" panose="020B0604020202020204" pitchFamily="34" charset="0"/>
                  </a:rPr>
                  <a:t>Dữ </a:t>
                </a:r>
                <a:r>
                  <a:rPr lang="en-US" sz="3700">
                    <a:effectLst/>
                    <a:latin typeface="Arial" panose="020B0604020202020204" pitchFamily="34" charset="0"/>
                    <a:ea typeface="Calibri" panose="020F0502020204030204" pitchFamily="34" charset="0"/>
                    <a:cs typeface="Arial" panose="020B0604020202020204" pitchFamily="34" charset="0"/>
                  </a:rPr>
                  <a:t>liệu bài toán cho </a:t>
                </a:r>
                <a:r>
                  <a:rPr lang="en-US" sz="3700">
                    <a:effectLst/>
                    <a:latin typeface="Arial" panose="020B0604020202020204" pitchFamily="34" charset="0"/>
                    <a:ea typeface="Calibri" panose="020F0502020204030204" pitchFamily="34" charset="0"/>
                    <a:cs typeface="Arial" panose="020B0604020202020204" pitchFamily="34" charset="0"/>
                  </a:rPr>
                  <a:t>ta</a:t>
                </a:r>
                <a:r>
                  <a:rPr lang="en-US" sz="3700" smtClean="0">
                    <a:effectLst/>
                    <a:latin typeface="Arial" panose="020B0604020202020204" pitchFamily="34" charset="0"/>
                    <a:ea typeface="Calibri" panose="020F0502020204030204" pitchFamily="34" charset="0"/>
                    <a:cs typeface="Arial" panose="020B0604020202020204" pitchFamily="34" charset="0"/>
                  </a:rPr>
                  <a:t>:</a:t>
                </a:r>
                <a:endParaRPr lang="en-US" sz="370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37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𝐴</m:t>
                    </m:r>
                    <m:r>
                      <a:rPr lang="en-US" sz="3700">
                        <a:effectLst/>
                        <a:latin typeface="Cambria Math" panose="02040503050406030204" pitchFamily="18" charset="0"/>
                        <a:ea typeface="Calibri" panose="020F0502020204030204" pitchFamily="34" charset="0"/>
                        <a:cs typeface="Times New Roman" panose="02020603050405020304" pitchFamily="18" charset="0"/>
                      </a:rPr>
                      <m:t>)=8,2%=0,082;</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𝐵</m:t>
                    </m:r>
                    <m:r>
                      <a:rPr lang="en-US" sz="3700">
                        <a:effectLst/>
                        <a:latin typeface="Cambria Math" panose="02040503050406030204" pitchFamily="18" charset="0"/>
                        <a:ea typeface="Calibri" panose="020F0502020204030204" pitchFamily="34" charset="0"/>
                        <a:cs typeface="Times New Roman" panose="02020603050405020304" pitchFamily="18" charset="0"/>
                      </a:rPr>
                      <m:t>)=12,5%=0,125;</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𝐴𝐵</m:t>
                    </m:r>
                    <m:r>
                      <a:rPr lang="en-US" sz="3700">
                        <a:effectLst/>
                        <a:latin typeface="Cambria Math" panose="02040503050406030204" pitchFamily="18" charset="0"/>
                        <a:ea typeface="Calibri" panose="020F0502020204030204" pitchFamily="34" charset="0"/>
                        <a:cs typeface="Times New Roman" panose="02020603050405020304" pitchFamily="18" charset="0"/>
                      </a:rPr>
                      <m:t>)=5,7%=0,057</m:t>
                    </m:r>
                  </m:oMath>
                </a14:m>
                <a:r>
                  <a:rPr lang="en-US" sz="3700" smtClean="0">
                    <a:effectLst/>
                    <a:latin typeface="Arial" panose="020B0604020202020204" pitchFamily="34" charset="0"/>
                    <a:ea typeface="Calibri" panose="020F0502020204030204" pitchFamily="34" charset="0"/>
                    <a:cs typeface="Arial" panose="020B0604020202020204" pitchFamily="34" charset="0"/>
                  </a:rPr>
                  <a:t>.</a:t>
                </a:r>
                <a:endParaRPr lang="en-US" sz="370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700" smtClean="0">
                    <a:effectLst/>
                    <a:latin typeface="Arial" panose="020B0604020202020204" pitchFamily="34" charset="0"/>
                    <a:ea typeface="Calibri" panose="020F0502020204030204" pitchFamily="34" charset="0"/>
                    <a:cs typeface="Arial" panose="020B0604020202020204" pitchFamily="34" charset="0"/>
                  </a:rPr>
                  <a:t>Thay </a:t>
                </a:r>
                <a:r>
                  <a:rPr lang="en-US" sz="3700">
                    <a:effectLst/>
                    <a:latin typeface="Arial" panose="020B0604020202020204" pitchFamily="34" charset="0"/>
                    <a:ea typeface="Calibri" panose="020F0502020204030204" pitchFamily="34" charset="0"/>
                    <a:cs typeface="Arial" panose="020B0604020202020204" pitchFamily="34" charset="0"/>
                  </a:rPr>
                  <a:t>giá trị của </a:t>
                </a:r>
                <a14:m>
                  <m:oMath xmlns:m="http://schemas.openxmlformats.org/officeDocument/2006/math">
                    <m:r>
                      <a:rPr lang="en-US" sz="37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𝐴</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𝐵</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7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7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𝐴𝐵</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700">
                    <a:effectLst/>
                    <a:latin typeface="Arial" panose="020B0604020202020204" pitchFamily="34" charset="0"/>
                    <a:ea typeface="Calibri" panose="020F0502020204030204" pitchFamily="34" charset="0"/>
                    <a:cs typeface="Arial" panose="020B0604020202020204" pitchFamily="34" charset="0"/>
                  </a:rPr>
                  <a:t> vào ta được: </a:t>
                </a:r>
                <a:endParaRPr lang="en-US" sz="3700" i="1" smtClean="0">
                  <a:effectLst/>
                  <a:latin typeface="Cambria Math" panose="02040503050406030204" pitchFamily="18" charset="0"/>
                  <a:ea typeface="Calibri" panose="020F0502020204030204" pitchFamily="34" charset="0"/>
                  <a:cs typeface="Times New Roman" panose="02020603050405020304" pitchFamily="18" charset="0"/>
                </a:endParaRPr>
              </a:p>
              <a:p>
                <a:pPr algn="ctr">
                  <a:lnSpc>
                    <a:spcPct val="150000"/>
                  </a:lnSpc>
                </a:pPr>
                <a14:m>
                  <m:oMath xmlns:m="http://schemas.openxmlformats.org/officeDocument/2006/math">
                    <m:r>
                      <a:rPr lang="en-US" sz="3700" i="1">
                        <a:effectLst/>
                        <a:latin typeface="Cambria Math" panose="02040503050406030204" pitchFamily="18" charset="0"/>
                        <a:ea typeface="Calibri" panose="020F0502020204030204" pitchFamily="34" charset="0"/>
                        <a:cs typeface="Times New Roman" panose="02020603050405020304" pitchFamily="18" charset="0"/>
                      </a:rPr>
                      <m:t>𝑃</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𝐸</m:t>
                    </m:r>
                    <m:r>
                      <a:rPr lang="en-US" sz="3700">
                        <a:effectLst/>
                        <a:latin typeface="Cambria Math" panose="02040503050406030204" pitchFamily="18" charset="0"/>
                        <a:ea typeface="Calibri" panose="020F0502020204030204" pitchFamily="34" charset="0"/>
                        <a:cs typeface="Times New Roman" panose="02020603050405020304" pitchFamily="18" charset="0"/>
                      </a:rPr>
                      <m:t>)=1</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a:effectLst/>
                        <a:latin typeface="Cambria Math" panose="02040503050406030204" pitchFamily="18" charset="0"/>
                        <a:ea typeface="Calibri" panose="020F0502020204030204" pitchFamily="34" charset="0"/>
                        <a:cs typeface="Times New Roman" panose="02020603050405020304" pitchFamily="18" charset="0"/>
                      </a:rPr>
                      <m:t>0,082</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a:effectLst/>
                        <a:latin typeface="Cambria Math" panose="02040503050406030204" pitchFamily="18" charset="0"/>
                        <a:ea typeface="Calibri" panose="020F0502020204030204" pitchFamily="34" charset="0"/>
                        <a:cs typeface="Times New Roman" panose="02020603050405020304" pitchFamily="18" charset="0"/>
                      </a:rPr>
                      <m:t>0,125+0,057=0,85</m:t>
                    </m:r>
                  </m:oMath>
                </a14:m>
                <a:r>
                  <a:rPr lang="en-US" sz="3700" smtClean="0">
                    <a:effectLst/>
                    <a:latin typeface="Arial" panose="020B0604020202020204" pitchFamily="34" charset="0"/>
                    <a:ea typeface="Calibri" panose="020F0502020204030204" pitchFamily="34" charset="0"/>
                    <a:cs typeface="Arial" panose="020B0604020202020204" pitchFamily="34" charset="0"/>
                  </a:rPr>
                  <a:t>.</a:t>
                </a:r>
                <a:endParaRPr lang="en-US" sz="3700" smtClean="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700" smtClean="0">
                    <a:effectLst/>
                    <a:latin typeface="Arial" panose="020B0604020202020204" pitchFamily="34" charset="0"/>
                    <a:ea typeface="Calibri" panose="020F0502020204030204" pitchFamily="34" charset="0"/>
                    <a:cs typeface="Arial" panose="020B0604020202020204" pitchFamily="34" charset="0"/>
                  </a:rPr>
                  <a:t>Vậy </a:t>
                </a:r>
                <a:r>
                  <a:rPr lang="en-US" sz="3700">
                    <a:effectLst/>
                    <a:latin typeface="Arial" panose="020B0604020202020204" pitchFamily="34" charset="0"/>
                    <a:ea typeface="Calibri" panose="020F0502020204030204" pitchFamily="34" charset="0"/>
                    <a:cs typeface="Arial" panose="020B0604020202020204" pitchFamily="34" charset="0"/>
                  </a:rPr>
                  <a:t>xác suất để người đó không mắc cả bệnh tim và bệnh huyết áp là 0,85 </a:t>
                </a:r>
                <a:r>
                  <a:rPr lang="en-US" sz="3700">
                    <a:effectLst/>
                    <a:latin typeface="Arial" panose="020B0604020202020204" pitchFamily="34" charset="0"/>
                    <a:ea typeface="Calibri" panose="020F0502020204030204" pitchFamily="34" charset="0"/>
                    <a:cs typeface="Arial" panose="020B0604020202020204" pitchFamily="34" charset="0"/>
                  </a:rPr>
                  <a:t>. </a:t>
                </a:r>
                <a:endParaRPr lang="en-US" sz="37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700" smtClean="0">
                    <a:effectLst/>
                    <a:latin typeface="Arial" panose="020B0604020202020204" pitchFamily="34" charset="0"/>
                    <a:ea typeface="Calibri" panose="020F0502020204030204" pitchFamily="34" charset="0"/>
                    <a:cs typeface="Arial" panose="020B0604020202020204" pitchFamily="34" charset="0"/>
                  </a:rPr>
                  <a:t>Điều </a:t>
                </a:r>
                <a:r>
                  <a:rPr lang="en-US" sz="3700">
                    <a:effectLst/>
                    <a:latin typeface="Arial" panose="020B0604020202020204" pitchFamily="34" charset="0"/>
                    <a:ea typeface="Calibri" panose="020F0502020204030204" pitchFamily="34" charset="0"/>
                    <a:cs typeface="Arial" panose="020B0604020202020204" pitchFamily="34" charset="0"/>
                  </a:rPr>
                  <a:t>đó có nghĩa là có 85% dân cư trên 50 tuổi của tỉnh </a:t>
                </a:r>
                <a14:m>
                  <m:oMath xmlns:m="http://schemas.openxmlformats.org/officeDocument/2006/math">
                    <m:r>
                      <a:rPr lang="en-US" sz="3700" i="1">
                        <a:effectLst/>
                        <a:latin typeface="Cambria Math" panose="02040503050406030204" pitchFamily="18" charset="0"/>
                        <a:ea typeface="Calibri" panose="020F0502020204030204" pitchFamily="34" charset="0"/>
                        <a:cs typeface="Times New Roman" panose="02020603050405020304" pitchFamily="18" charset="0"/>
                      </a:rPr>
                      <m:t>𝑋</m:t>
                    </m:r>
                  </m:oMath>
                </a14:m>
                <a:r>
                  <a:rPr lang="en-US" sz="3700">
                    <a:effectLst/>
                    <a:latin typeface="Arial" panose="020B0604020202020204" pitchFamily="34" charset="0"/>
                    <a:ea typeface="Calibri" panose="020F0502020204030204" pitchFamily="34" charset="0"/>
                    <a:cs typeface="Arial" panose="020B0604020202020204" pitchFamily="34" charset="0"/>
                  </a:rPr>
                  <a:t> không có cả bệnh tim và bệnh huyết áp.</a:t>
                </a:r>
                <a:endParaRPr lang="en-US" sz="3700">
                  <a:latin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727074" y="1333500"/>
                <a:ext cx="16951325" cy="8633133"/>
              </a:xfrm>
              <a:prstGeom prst="rect">
                <a:avLst/>
              </a:prstGeom>
              <a:blipFill>
                <a:blip r:embed="rId2"/>
                <a:stretch>
                  <a:fillRect l="-1115" r="-1259" b="-565"/>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6453459" y="477644"/>
            <a:ext cx="1682141" cy="1206353"/>
          </a:xfrm>
          <a:prstGeom prst="rect">
            <a:avLst/>
          </a:prstGeom>
        </p:spPr>
      </p:pic>
    </p:spTree>
    <p:extLst>
      <p:ext uri="{BB962C8B-B14F-4D97-AF65-F5344CB8AC3E}">
        <p14:creationId xmlns:p14="http://schemas.microsoft.com/office/powerpoint/2010/main" val="1980928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7" dur="500"/>
                                        <p:tgtEl>
                                          <p:spTgt spid="7">
                                            <p:txEl>
                                              <p:pRg st="5" end="5"/>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randombar(horizontal)">
                                      <p:cBhvr>
                                        <p:cTn id="40" dur="500"/>
                                        <p:tgtEl>
                                          <p:spTgt spid="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Effect transition="in" filter="wipe(down)">
                                      <p:cBhvr>
                                        <p:cTn id="45" dur="500"/>
                                        <p:tgtEl>
                                          <p:spTgt spid="7">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
                                            <p:txEl>
                                              <p:pRg st="8" end="8"/>
                                            </p:txEl>
                                          </p:spTgt>
                                        </p:tgtEl>
                                        <p:attrNameLst>
                                          <p:attrName>style.visibility</p:attrName>
                                        </p:attrNameLst>
                                      </p:cBhvr>
                                      <p:to>
                                        <p:strVal val="visible"/>
                                      </p:to>
                                    </p:set>
                                    <p:animEffect transition="in" filter="wipe(left)">
                                      <p:cBhvr>
                                        <p:cTn id="50"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sp>
        <p:nvSpPr>
          <p:cNvPr id="32" name="TextBox 32"/>
          <p:cNvSpPr txBox="1"/>
          <p:nvPr/>
        </p:nvSpPr>
        <p:spPr>
          <a:xfrm>
            <a:off x="1101546" y="3555143"/>
            <a:ext cx="14896300" cy="1283557"/>
          </a:xfrm>
          <a:prstGeom prst="rect">
            <a:avLst/>
          </a:prstGeom>
        </p:spPr>
        <p:txBody>
          <a:bodyPr wrap="square" lIns="0" tIns="0" rIns="0" bIns="0" rtlCol="0" anchor="t">
            <a:spAutoFit/>
          </a:bodyPr>
          <a:lstStyle/>
          <a:p>
            <a:pPr marL="0" marR="0" lvl="0" indent="0" algn="ctr" defTabSz="914400" rtl="0" eaLnBrk="1" fontAlgn="auto" latinLnBrk="0" hangingPunct="1">
              <a:lnSpc>
                <a:spcPts val="9426"/>
              </a:lnSpc>
              <a:spcBef>
                <a:spcPts val="0"/>
              </a:spcBef>
              <a:spcAft>
                <a:spcPts val="0"/>
              </a:spcAft>
              <a:buClrTx/>
              <a:buSzTx/>
              <a:buFontTx/>
              <a:buNone/>
              <a:tabLst/>
              <a:defRPr/>
            </a:pPr>
            <a:r>
              <a:rPr lang="en-US" sz="13000" b="1" spc="182" smtClean="0">
                <a:solidFill>
                  <a:srgbClr val="1F497D"/>
                </a:solidFill>
                <a:latin typeface="Arial" panose="020B0604020202020204" pitchFamily="34" charset="0"/>
                <a:cs typeface="Arial" panose="020B0604020202020204" pitchFamily="34" charset="0"/>
              </a:rPr>
              <a:t>LUYỆN TẬP</a:t>
            </a:r>
            <a:endParaRPr kumimoji="0" lang="en-US" sz="13000" b="1" i="0" u="none" strike="noStrike" kern="1200" cap="none" spc="182" normalizeH="0" baseline="0" noProof="0">
              <a:ln>
                <a:noFill/>
              </a:ln>
              <a:solidFill>
                <a:srgbClr val="1F497D"/>
              </a:solidFill>
              <a:effectLst/>
              <a:uLnTx/>
              <a:uFillTx/>
              <a:latin typeface="Arial" panose="020B0604020202020204" pitchFamily="34" charset="0"/>
              <a:cs typeface="Arial" panose="020B0604020202020204" pitchFamily="34" charset="0"/>
            </a:endParaRPr>
          </a:p>
        </p:txBody>
      </p:sp>
      <p:pic>
        <p:nvPicPr>
          <p:cNvPr id="35" name="Picture 34"/>
          <p:cNvPicPr>
            <a:picLocks noChangeAspect="1"/>
          </p:cNvPicPr>
          <p:nvPr/>
        </p:nvPicPr>
        <p:blipFill rotWithShape="1">
          <a:blip r:embed="rId4"/>
          <a:srcRect b="51852"/>
          <a:stretch/>
        </p:blipFill>
        <p:spPr>
          <a:xfrm>
            <a:off x="6225596" y="7082986"/>
            <a:ext cx="4648200" cy="2386526"/>
          </a:xfrm>
          <a:prstGeom prst="rect">
            <a:avLst/>
          </a:prstGeom>
        </p:spPr>
      </p:pic>
    </p:spTree>
    <p:extLst>
      <p:ext uri="{BB962C8B-B14F-4D97-AF65-F5344CB8AC3E}">
        <p14:creationId xmlns:p14="http://schemas.microsoft.com/office/powerpoint/2010/main" val="370695970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5" name="Rectangle 34"/>
          <p:cNvSpPr/>
          <p:nvPr/>
        </p:nvSpPr>
        <p:spPr>
          <a:xfrm>
            <a:off x="0" y="-3810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a16="http://schemas.microsoft.com/office/drawing/2014/main" id="{A19ECB77-B032-4E88-B15F-FDAE0101D1A8}"/>
              </a:ext>
            </a:extLst>
          </p:cNvPr>
          <p:cNvSpPr txBox="1"/>
          <p:nvPr/>
        </p:nvSpPr>
        <p:spPr>
          <a:xfrm>
            <a:off x="4558221" y="34290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a:solidFill>
                  <a:srgbClr val="000000"/>
                </a:solidFill>
                <a:latin typeface="Arial" panose="020B0604020202020204" pitchFamily="34" charset="0"/>
                <a:cs typeface="Arial" panose="020B0604020202020204" pitchFamily="34" charset="0"/>
              </a:rPr>
              <a:t>CÂU HỎI TRẮC NGHIỆM</a:t>
            </a:r>
            <a:endParaRPr lang="en-US" sz="5400" b="1" spc="-53"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2" name="Câu hỏi">
                <a:extLst>
                  <a:ext uri="{FF2B5EF4-FFF2-40B4-BE49-F238E27FC236}">
                    <a16:creationId xmlns:a16="http://schemas.microsoft.com/office/drawing/2014/main" id="{4ADFFF1A-F500-CC57-185E-00F4826D0836}"/>
                  </a:ext>
                </a:extLst>
              </p:cNvPr>
              <p:cNvSpPr/>
              <p:nvPr/>
            </p:nvSpPr>
            <p:spPr>
              <a:xfrm>
                <a:off x="757708" y="1257300"/>
                <a:ext cx="16916400" cy="59301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3600" b="1" kern="100" smtClean="0">
                    <a:solidFill>
                      <a:schemeClr val="tx1"/>
                    </a:solidFill>
                    <a:latin typeface="Arial" panose="020B0604020202020204" pitchFamily="34" charset="0"/>
                    <a:ea typeface="Calibri" panose="020F0502020204030204" pitchFamily="34" charset="0"/>
                    <a:cs typeface="Arial" panose="020B0604020202020204" pitchFamily="34" charset="0"/>
                  </a:rPr>
                  <a:t>Câu 1. </a:t>
                </a:r>
                <a:r>
                  <a:rPr lang="en-US" sz="3600" kern="100">
                    <a:solidFill>
                      <a:schemeClr val="tx1"/>
                    </a:solidFill>
                    <a:effectLst/>
                    <a:latin typeface="Arial" panose="020B0604020202020204" pitchFamily="34" charset="0"/>
                    <a:ea typeface="Calibri" panose="020F0502020204030204" pitchFamily="34" charset="0"/>
                    <a:cs typeface="Arial" panose="020B0604020202020204" pitchFamily="34" charset="0"/>
                  </a:rPr>
                  <a:t>Một hộp có 5 viên bi xanh, 4 viên bi đỏ và 2 viên bi vàng. Lấy ra ngẫu nhiên đồng thời 2 viên bi từ hộp. Hãy xác định các cặp biến cố xung khắc trong các biến cố sau:</a:t>
                </a:r>
              </a:p>
              <a:p>
                <a:pPr algn="just">
                  <a:lnSpc>
                    <a:spcPct val="150000"/>
                  </a:lnSpc>
                </a:pPr>
                <a14:m>
                  <m:oMath xmlns:m="http://schemas.openxmlformats.org/officeDocument/2006/math">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600" kern="100">
                    <a:solidFill>
                      <a:schemeClr val="tx1"/>
                    </a:solidFill>
                    <a:effectLst/>
                    <a:latin typeface="Arial" panose="020B0604020202020204" pitchFamily="34" charset="0"/>
                    <a:ea typeface="Calibri" panose="020F0502020204030204" pitchFamily="34" charset="0"/>
                    <a:cs typeface="Arial" panose="020B0604020202020204" pitchFamily="34" charset="0"/>
                  </a:rPr>
                  <a:t>: "Hai viên bi lấy ra cùng màu xanh";</a:t>
                </a:r>
              </a:p>
              <a:p>
                <a:pPr algn="just">
                  <a:lnSpc>
                    <a:spcPct val="150000"/>
                  </a:lnSpc>
                </a:pPr>
                <a14:m>
                  <m:oMath xmlns:m="http://schemas.openxmlformats.org/officeDocument/2006/math">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600" kern="100">
                    <a:solidFill>
                      <a:schemeClr val="tx1"/>
                    </a:solidFill>
                    <a:effectLst/>
                    <a:latin typeface="Arial" panose="020B0604020202020204" pitchFamily="34" charset="0"/>
                    <a:ea typeface="Calibri" panose="020F0502020204030204" pitchFamily="34" charset="0"/>
                    <a:cs typeface="Arial" panose="020B0604020202020204" pitchFamily="34" charset="0"/>
                  </a:rPr>
                  <a:t>: "Hai viên bi lấy ra cùng màu đỏ";</a:t>
                </a:r>
              </a:p>
              <a:p>
                <a:pPr algn="just">
                  <a:lnSpc>
                    <a:spcPct val="150000"/>
                  </a:lnSpc>
                </a:pPr>
                <a14:m>
                  <m:oMath xmlns:m="http://schemas.openxmlformats.org/officeDocument/2006/math">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oMath>
                </a14:m>
                <a:r>
                  <a:rPr lang="en-US" sz="3600" kern="100">
                    <a:solidFill>
                      <a:schemeClr val="tx1"/>
                    </a:solidFill>
                    <a:effectLst/>
                    <a:latin typeface="Arial" panose="020B0604020202020204" pitchFamily="34" charset="0"/>
                    <a:ea typeface="Calibri" panose="020F0502020204030204" pitchFamily="34" charset="0"/>
                    <a:cs typeface="Arial" panose="020B0604020202020204" pitchFamily="34" charset="0"/>
                  </a:rPr>
                  <a:t> : "Hai viên bi lấy ra cùng màu";</a:t>
                </a:r>
              </a:p>
              <a:p>
                <a:pPr algn="just">
                  <a:lnSpc>
                    <a:spcPct val="150000"/>
                  </a:lnSpc>
                </a:pPr>
                <a:r>
                  <a:rPr lang="en-US" sz="3600" kern="100">
                    <a:solidFill>
                      <a:schemeClr val="tx1"/>
                    </a:solidFill>
                    <a:effectLst/>
                    <a:latin typeface="Arial" panose="020B0604020202020204" pitchFamily="34" charset="0"/>
                    <a:ea typeface="Calibri" panose="020F0502020204030204" pitchFamily="34" charset="0"/>
                    <a:cs typeface="Arial" panose="020B0604020202020204" pitchFamily="34" charset="0"/>
                  </a:rPr>
                  <a:t>Cặp biến cố xung khắc với nhau là:</a:t>
                </a:r>
              </a:p>
            </p:txBody>
          </p:sp>
        </mc:Choice>
        <mc:Fallback>
          <p:sp>
            <p:nvSpPr>
              <p:cNvPr id="22"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757708" y="1257300"/>
                <a:ext cx="16916400" cy="5930196"/>
              </a:xfrm>
              <a:prstGeom prst="roundRect">
                <a:avLst/>
              </a:prstGeom>
              <a:blipFill>
                <a:blip r:embed="rId6"/>
                <a:stretch>
                  <a:fillRect b="-1542"/>
                </a:stretch>
              </a:blipFill>
              <a:ln>
                <a:noFill/>
              </a:ln>
            </p:spPr>
            <p:txBody>
              <a:bodyPr/>
              <a:lstStyle/>
              <a:p>
                <a:r>
                  <a:rPr lang="en-US">
                    <a:noFill/>
                  </a:rPr>
                  <a:t> </a:t>
                </a:r>
              </a:p>
            </p:txBody>
          </p:sp>
        </mc:Fallback>
      </mc:AlternateContent>
      <p:sp>
        <p:nvSpPr>
          <p:cNvPr id="23" name="Đáp án đúng">
            <a:extLst>
              <a:ext uri="{FF2B5EF4-FFF2-40B4-BE49-F238E27FC236}">
                <a16:creationId xmlns:a16="http://schemas.microsoft.com/office/drawing/2014/main" id="{8B66CBE4-2DB9-BCF7-D1C4-281B894BFE17}"/>
              </a:ext>
            </a:extLst>
          </p:cNvPr>
          <p:cNvSpPr/>
          <p:nvPr/>
        </p:nvSpPr>
        <p:spPr>
          <a:xfrm>
            <a:off x="2425995" y="7488425"/>
            <a:ext cx="5239060" cy="1163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noProof="1">
                <a:solidFill>
                  <a:schemeClr val="tx1"/>
                </a:solidFill>
                <a:latin typeface="Arial" panose="020B0604020202020204" pitchFamily="34" charset="0"/>
                <a:cs typeface="Arial" panose="020B0604020202020204" pitchFamily="34" charset="0"/>
              </a:rPr>
              <a:t>A. A và B</a:t>
            </a:r>
            <a:endParaRPr lang="vi-VN" sz="3600" noProof="1">
              <a:solidFill>
                <a:schemeClr val="tx1"/>
              </a:solidFill>
              <a:latin typeface="Arial" panose="020B0604020202020204" pitchFamily="34" charset="0"/>
              <a:cs typeface="Arial" panose="020B0604020202020204" pitchFamily="34" charset="0"/>
            </a:endParaRPr>
          </a:p>
        </p:txBody>
      </p:sp>
      <p:sp>
        <p:nvSpPr>
          <p:cNvPr id="24" name="Đáp án sai 1">
            <a:extLst>
              <a:ext uri="{FF2B5EF4-FFF2-40B4-BE49-F238E27FC236}">
                <a16:creationId xmlns:a16="http://schemas.microsoft.com/office/drawing/2014/main" id="{3FCD9830-5FD1-BD44-878B-228BD96CE996}"/>
              </a:ext>
            </a:extLst>
          </p:cNvPr>
          <p:cNvSpPr/>
          <p:nvPr/>
        </p:nvSpPr>
        <p:spPr>
          <a:xfrm>
            <a:off x="2438400" y="8936225"/>
            <a:ext cx="5239060" cy="1163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noProof="1">
                <a:solidFill>
                  <a:schemeClr val="tx1"/>
                </a:solidFill>
                <a:latin typeface="Arial" panose="020B0604020202020204" pitchFamily="34" charset="0"/>
                <a:cs typeface="Arial" panose="020B0604020202020204" pitchFamily="34" charset="0"/>
              </a:rPr>
              <a:t>B. A và C</a:t>
            </a:r>
            <a:endParaRPr lang="vi-VN" sz="3600" noProof="1">
              <a:solidFill>
                <a:schemeClr val="tx1"/>
              </a:solidFill>
              <a:cs typeface="Arial" panose="020B0604020202020204" pitchFamily="34" charset="0"/>
            </a:endParaRPr>
          </a:p>
        </p:txBody>
      </p:sp>
      <p:sp>
        <p:nvSpPr>
          <p:cNvPr id="26" name="Đáp án sai 2">
            <a:extLst>
              <a:ext uri="{FF2B5EF4-FFF2-40B4-BE49-F238E27FC236}">
                <a16:creationId xmlns:a16="http://schemas.microsoft.com/office/drawing/2014/main" id="{6A919885-0285-0403-1E09-FA94D8BC080B}"/>
              </a:ext>
            </a:extLst>
          </p:cNvPr>
          <p:cNvSpPr/>
          <p:nvPr/>
        </p:nvSpPr>
        <p:spPr>
          <a:xfrm>
            <a:off x="10363200" y="7486971"/>
            <a:ext cx="5239060" cy="1163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noProof="1">
                <a:solidFill>
                  <a:schemeClr val="tx1"/>
                </a:solidFill>
                <a:latin typeface="Arial" panose="020B0604020202020204" pitchFamily="34" charset="0"/>
                <a:cs typeface="Arial" panose="020B0604020202020204" pitchFamily="34" charset="0"/>
              </a:rPr>
              <a:t>C. B và C</a:t>
            </a:r>
            <a:endParaRPr lang="vi-VN" sz="3600" noProof="1">
              <a:solidFill>
                <a:schemeClr val="tx1"/>
              </a:solidFill>
              <a:cs typeface="Arial" panose="020B0604020202020204" pitchFamily="34" charset="0"/>
            </a:endParaRPr>
          </a:p>
        </p:txBody>
      </p:sp>
      <p:sp>
        <p:nvSpPr>
          <p:cNvPr id="27" name="Đáp án sai 3">
            <a:extLst>
              <a:ext uri="{FF2B5EF4-FFF2-40B4-BE49-F238E27FC236}">
                <a16:creationId xmlns:a16="http://schemas.microsoft.com/office/drawing/2014/main" id="{2E7D83A4-3758-8699-4DD0-010A80780539}"/>
              </a:ext>
            </a:extLst>
          </p:cNvPr>
          <p:cNvSpPr/>
          <p:nvPr/>
        </p:nvSpPr>
        <p:spPr>
          <a:xfrm>
            <a:off x="10363200" y="8936225"/>
            <a:ext cx="5239060" cy="1163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noProof="1">
                <a:solidFill>
                  <a:schemeClr val="tx1"/>
                </a:solidFill>
                <a:latin typeface="Arial" panose="020B0604020202020204" pitchFamily="34" charset="0"/>
                <a:cs typeface="Arial" panose="020B0604020202020204" pitchFamily="34" charset="0"/>
              </a:rPr>
              <a:t>D. Cả B và C đều đúng</a:t>
            </a:r>
            <a:endParaRPr lang="vi-VN" sz="3600" noProof="1">
              <a:solidFill>
                <a:schemeClr val="tx1"/>
              </a:solidFill>
              <a:cs typeface="Arial" panose="020B0604020202020204" pitchFamily="34" charset="0"/>
            </a:endParaRPr>
          </a:p>
        </p:txBody>
      </p:sp>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2362" y="-637266"/>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6586726" y="7585679"/>
            <a:ext cx="1036950" cy="902565"/>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4535194" y="7702287"/>
            <a:ext cx="1033396" cy="9206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4544054" y="9026918"/>
            <a:ext cx="1058205" cy="920662"/>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6562171" y="9088625"/>
            <a:ext cx="1033396" cy="920662"/>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38129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5" name="Rectangle 34"/>
          <p:cNvSpPr/>
          <p:nvPr/>
        </p:nvSpPr>
        <p:spPr>
          <a:xfrm>
            <a:off x="0" y="-3810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8">
            <a:extLst>
              <a:ext uri="{FF2B5EF4-FFF2-40B4-BE49-F238E27FC236}">
                <a16:creationId xmlns:a16="http://schemas.microsoft.com/office/drawing/2014/main" id="{A19ECB77-B032-4E88-B15F-FDAE0101D1A8}"/>
              </a:ext>
            </a:extLst>
          </p:cNvPr>
          <p:cNvSpPr txBox="1"/>
          <p:nvPr/>
        </p:nvSpPr>
        <p:spPr>
          <a:xfrm>
            <a:off x="4558221" y="342900"/>
            <a:ext cx="9315375" cy="679673"/>
          </a:xfrm>
          <a:prstGeom prst="rect">
            <a:avLst/>
          </a:prstGeom>
        </p:spPr>
        <p:txBody>
          <a:bodyPr wrap="square" lIns="0" tIns="0" rIns="0" bIns="0" rtlCol="0" anchor="t">
            <a:spAutoFit/>
          </a:bodyPr>
          <a:lstStyle/>
          <a:p>
            <a:pPr marL="0" marR="0" lvl="0" indent="0" algn="ctr" defTabSz="609630" rtl="0" eaLnBrk="1" fontAlgn="auto" latinLnBrk="0" hangingPunct="1">
              <a:lnSpc>
                <a:spcPts val="5334"/>
              </a:lnSpc>
              <a:spcBef>
                <a:spcPct val="0"/>
              </a:spcBef>
              <a:spcAft>
                <a:spcPts val="0"/>
              </a:spcAft>
              <a:buClrTx/>
              <a:buSzTx/>
              <a:buFontTx/>
              <a:buNone/>
              <a:tabLst/>
              <a:defRPr/>
            </a:pPr>
            <a:r>
              <a:rPr kumimoji="0" lang="en-US" sz="5400" b="1" i="0" u="none" strike="noStrike" kern="1200" cap="none" spc="-53"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CÂU HỎI TRẮC NGHIỆM</a:t>
            </a:r>
            <a:endParaRPr kumimoji="0" lang="en-US" sz="5400" b="1" i="0" u="none" strike="noStrike" kern="1200" cap="none" spc="-53"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Câu hỏi">
            <a:extLst>
              <a:ext uri="{FF2B5EF4-FFF2-40B4-BE49-F238E27FC236}">
                <a16:creationId xmlns:a16="http://schemas.microsoft.com/office/drawing/2014/main" id="{4ADFFF1A-F500-CC57-185E-00F4826D0836}"/>
              </a:ext>
            </a:extLst>
          </p:cNvPr>
          <p:cNvSpPr/>
          <p:nvPr/>
        </p:nvSpPr>
        <p:spPr>
          <a:xfrm>
            <a:off x="757708" y="1257300"/>
            <a:ext cx="16916400" cy="5410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nl-NL" sz="3600" b="1" kern="100">
                <a:solidFill>
                  <a:schemeClr val="tx1"/>
                </a:solidFill>
                <a:latin typeface="Arial" panose="020B0604020202020204" pitchFamily="34" charset="0"/>
                <a:ea typeface="Calibri" panose="020F0502020204030204" pitchFamily="34" charset="0"/>
                <a:cs typeface="Arial" panose="020B0604020202020204" pitchFamily="34" charset="0"/>
              </a:rPr>
              <a:t>Câu 2. </a:t>
            </a:r>
            <a:r>
              <a:rPr lang="en-US" sz="3600" kern="100">
                <a:solidFill>
                  <a:schemeClr val="tx1"/>
                </a:solidFill>
                <a:latin typeface="Arial" panose="020B0604020202020204" pitchFamily="34" charset="0"/>
                <a:ea typeface="Calibri" panose="020F0502020204030204" pitchFamily="34" charset="0"/>
                <a:cs typeface="Arial" panose="020B0604020202020204" pitchFamily="34" charset="0"/>
              </a:rPr>
              <a:t>Một hộp chứa 100 tấm thẻ cùng loại được đánh số lần lượt từ 1 đến </a:t>
            </a:r>
            <a:r>
              <a:rPr lang="en-US" sz="3600" kern="100">
                <a:solidFill>
                  <a:schemeClr val="tx1"/>
                </a:solidFill>
                <a:latin typeface="Arial" panose="020B0604020202020204" pitchFamily="34" charset="0"/>
                <a:ea typeface="Calibri" panose="020F0502020204030204" pitchFamily="34" charset="0"/>
                <a:cs typeface="Arial" panose="020B0604020202020204" pitchFamily="34" charset="0"/>
              </a:rPr>
              <a:t>100 </a:t>
            </a:r>
            <a:r>
              <a:rPr lang="en-US" sz="3600" kern="100" smtClean="0">
                <a:solidFill>
                  <a:schemeClr val="tx1"/>
                </a:solidFill>
                <a:latin typeface="Arial" panose="020B0604020202020204" pitchFamily="34" charset="0"/>
                <a:ea typeface="Calibri" panose="020F0502020204030204" pitchFamily="34" charset="0"/>
                <a:cs typeface="Arial" panose="020B0604020202020204" pitchFamily="34" charset="0"/>
              </a:rPr>
              <a:t>Chọn </a:t>
            </a:r>
            <a:r>
              <a:rPr lang="en-US" sz="3600" kern="100">
                <a:solidFill>
                  <a:schemeClr val="tx1"/>
                </a:solidFill>
                <a:latin typeface="Arial" panose="020B0604020202020204" pitchFamily="34" charset="0"/>
                <a:ea typeface="Calibri" panose="020F0502020204030204" pitchFamily="34" charset="0"/>
                <a:cs typeface="Arial" panose="020B0604020202020204" pitchFamily="34" charset="0"/>
              </a:rPr>
              <a:t>ngẫu nhiên 1 thẻ từ hộp. Cho các biến cố sau:</a:t>
            </a:r>
          </a:p>
          <a:p>
            <a:pPr>
              <a:lnSpc>
                <a:spcPct val="150000"/>
              </a:lnSpc>
              <a:spcAft>
                <a:spcPts val="0"/>
              </a:spcAft>
            </a:pPr>
            <a:r>
              <a:rPr lang="en-US" sz="3600" kern="100">
                <a:solidFill>
                  <a:schemeClr val="tx1"/>
                </a:solidFill>
                <a:latin typeface="Arial" panose="020B0604020202020204" pitchFamily="34" charset="0"/>
                <a:ea typeface="Calibri" panose="020F0502020204030204" pitchFamily="34" charset="0"/>
                <a:cs typeface="Arial" panose="020B0604020202020204" pitchFamily="34" charset="0"/>
              </a:rPr>
              <a:t>A: “Số ghi trên thẻ được chọn chia hết cho 3”</a:t>
            </a:r>
          </a:p>
          <a:p>
            <a:pPr>
              <a:lnSpc>
                <a:spcPct val="150000"/>
              </a:lnSpc>
              <a:spcAft>
                <a:spcPts val="0"/>
              </a:spcAft>
            </a:pPr>
            <a:r>
              <a:rPr lang="en-US" sz="3600" kern="100">
                <a:solidFill>
                  <a:schemeClr val="tx1"/>
                </a:solidFill>
                <a:latin typeface="Arial" panose="020B0604020202020204" pitchFamily="34" charset="0"/>
                <a:ea typeface="Calibri" panose="020F0502020204030204" pitchFamily="34" charset="0"/>
                <a:cs typeface="Arial" panose="020B0604020202020204" pitchFamily="34" charset="0"/>
              </a:rPr>
              <a:t>B: “Số ghi trên thẻ đươc chọn chia hết cho 5”</a:t>
            </a:r>
          </a:p>
          <a:p>
            <a:pPr>
              <a:lnSpc>
                <a:spcPct val="150000"/>
              </a:lnSpc>
              <a:spcAft>
                <a:spcPts val="0"/>
              </a:spcAft>
            </a:pPr>
            <a:r>
              <a:rPr lang="en-US" sz="3600" kern="100">
                <a:solidFill>
                  <a:schemeClr val="tx1"/>
                </a:solidFill>
                <a:latin typeface="Arial" panose="020B0604020202020204" pitchFamily="34" charset="0"/>
                <a:ea typeface="Calibri" panose="020F0502020204030204" pitchFamily="34" charset="0"/>
                <a:cs typeface="Arial" panose="020B0604020202020204" pitchFamily="34" charset="0"/>
              </a:rPr>
              <a:t>C: “Số ghi trên thẻ được chọn chia hết cho 3 hoặc 5”.</a:t>
            </a:r>
          </a:p>
          <a:p>
            <a:pPr>
              <a:lnSpc>
                <a:spcPct val="150000"/>
              </a:lnSpc>
              <a:spcAft>
                <a:spcPts val="0"/>
              </a:spcAft>
            </a:pPr>
            <a:r>
              <a:rPr lang="en-US" sz="3600" kern="100">
                <a:solidFill>
                  <a:schemeClr val="tx1"/>
                </a:solidFill>
                <a:latin typeface="Arial" panose="020B0604020202020204" pitchFamily="34" charset="0"/>
                <a:ea typeface="Calibri" panose="020F0502020204030204" pitchFamily="34" charset="0"/>
                <a:cs typeface="Arial" panose="020B0604020202020204" pitchFamily="34" charset="0"/>
              </a:rPr>
              <a:t>Chọn khẳng định đúng.</a:t>
            </a:r>
            <a:endParaRPr lang="en-US" sz="36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3" name="Đáp án đúng">
                <a:extLst>
                  <a:ext uri="{FF2B5EF4-FFF2-40B4-BE49-F238E27FC236}">
                    <a16:creationId xmlns:a16="http://schemas.microsoft.com/office/drawing/2014/main" id="{8B66CBE4-2DB9-BCF7-D1C4-281B894BFE17}"/>
                  </a:ext>
                </a:extLst>
              </p:cNvPr>
              <p:cNvSpPr/>
              <p:nvPr/>
            </p:nvSpPr>
            <p:spPr>
              <a:xfrm>
                <a:off x="1371600" y="7035800"/>
                <a:ext cx="7074195" cy="1384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kumimoji="0" lang="en-US" sz="3600" b="0" i="0" u="none" strike="noStrike" kern="1200" cap="none" spc="0" normalizeH="0" baseline="0" noProof="1" smtClean="0">
                    <a:ln>
                      <a:noFill/>
                    </a:ln>
                    <a:solidFill>
                      <a:schemeClr val="tx1"/>
                    </a:solidFill>
                    <a:effectLst/>
                    <a:uLnTx/>
                    <a:uFillTx/>
                    <a:latin typeface="Arial" panose="020B0604020202020204" pitchFamily="34" charset="0"/>
                    <a:ea typeface="+mn-ea"/>
                    <a:cs typeface="Arial" panose="020B0604020202020204" pitchFamily="34" charset="0"/>
                  </a:rPr>
                  <a:t>A. </a:t>
                </a:r>
                <a:r>
                  <a:rPr lang="en-US" sz="3600" kern="1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3"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371600" y="7035800"/>
                <a:ext cx="7074195" cy="1384300"/>
              </a:xfrm>
              <a:prstGeom prst="roundRect">
                <a:avLst/>
              </a:prstGeom>
              <a:blipFill>
                <a:blip r:embed="rId6"/>
                <a:stretch>
                  <a:fillRect l="-163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Đáp án sai 1">
                <a:extLst>
                  <a:ext uri="{FF2B5EF4-FFF2-40B4-BE49-F238E27FC236}">
                    <a16:creationId xmlns:a16="http://schemas.microsoft.com/office/drawing/2014/main" id="{3FCD9830-5FD1-BD44-878B-228BD96CE996}"/>
                  </a:ext>
                </a:extLst>
              </p:cNvPr>
              <p:cNvSpPr/>
              <p:nvPr/>
            </p:nvSpPr>
            <p:spPr>
              <a:xfrm>
                <a:off x="1384005" y="8715681"/>
                <a:ext cx="7074195" cy="1384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3600" kern="1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4"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384005" y="8715681"/>
                <a:ext cx="7074195" cy="1384300"/>
              </a:xfrm>
              <a:prstGeom prst="roundRect">
                <a:avLst/>
              </a:prstGeom>
              <a:blipFill>
                <a:blip r:embed="rId7"/>
                <a:stretch>
                  <a:fillRect l="-1637"/>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Đáp án sai 2">
                <a:extLst>
                  <a:ext uri="{FF2B5EF4-FFF2-40B4-BE49-F238E27FC236}">
                    <a16:creationId xmlns:a16="http://schemas.microsoft.com/office/drawing/2014/main" id="{6A919885-0285-0403-1E09-FA94D8BC080B}"/>
                  </a:ext>
                </a:extLst>
              </p:cNvPr>
              <p:cNvSpPr/>
              <p:nvPr/>
            </p:nvSpPr>
            <p:spPr>
              <a:xfrm>
                <a:off x="9537405" y="6992585"/>
                <a:ext cx="7074195" cy="1384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3600" kern="1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6"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9537405" y="6992585"/>
                <a:ext cx="7074195" cy="1384300"/>
              </a:xfrm>
              <a:prstGeom prst="roundRect">
                <a:avLst/>
              </a:prstGeom>
              <a:blipFill>
                <a:blip r:embed="rId8"/>
                <a:stretch>
                  <a:fillRect l="-1724"/>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Đáp án sai 3">
                <a:extLst>
                  <a:ext uri="{FF2B5EF4-FFF2-40B4-BE49-F238E27FC236}">
                    <a16:creationId xmlns:a16="http://schemas.microsoft.com/office/drawing/2014/main" id="{2E7D83A4-3758-8699-4DD0-010A80780539}"/>
                  </a:ext>
                </a:extLst>
              </p:cNvPr>
              <p:cNvSpPr/>
              <p:nvPr/>
            </p:nvSpPr>
            <p:spPr>
              <a:xfrm>
                <a:off x="9537405" y="8715681"/>
                <a:ext cx="7074195" cy="1384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3600" kern="1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𝐶𝐵</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7"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537405" y="8715681"/>
                <a:ext cx="7074195" cy="1384300"/>
              </a:xfrm>
              <a:prstGeom prst="roundRect">
                <a:avLst/>
              </a:prstGeom>
              <a:blipFill>
                <a:blip r:embed="rId9"/>
                <a:stretch>
                  <a:fillRect l="-1724"/>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442362" y="-637266"/>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058469" y="7370179"/>
            <a:ext cx="1036950" cy="902565"/>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240000" y="7310639"/>
            <a:ext cx="1033396" cy="9206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248860" y="8909112"/>
            <a:ext cx="1058205" cy="920662"/>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033914" y="9105206"/>
            <a:ext cx="1033396" cy="920662"/>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9816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9ADED9"/>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p>
          </p:txBody>
        </p:sp>
      </p:grpSp>
      <p:sp>
        <p:nvSpPr>
          <p:cNvPr id="10" name="Rectangle 9"/>
          <p:cNvSpPr/>
          <p:nvPr/>
        </p:nvSpPr>
        <p:spPr>
          <a:xfrm>
            <a:off x="1912822" y="1714500"/>
            <a:ext cx="14462356" cy="3340979"/>
          </a:xfrm>
          <a:prstGeom prst="rect">
            <a:avLst/>
          </a:prstGeom>
        </p:spPr>
        <p:txBody>
          <a:bodyPr wrap="square">
            <a:spAutoFit/>
          </a:bodyPr>
          <a:lstStyle/>
          <a:p>
            <a:pPr algn="ctr">
              <a:lnSpc>
                <a:spcPct val="150000"/>
              </a:lnSpc>
              <a:spcBef>
                <a:spcPts val="1200"/>
              </a:spcBef>
              <a:spcAft>
                <a:spcPts val="0"/>
              </a:spcAft>
            </a:pPr>
            <a:r>
              <a:rPr lang="vi-VN" sz="7500" b="1" kern="0">
                <a:solidFill>
                  <a:schemeClr val="tx2"/>
                </a:solidFill>
                <a:ea typeface="Times New Roman" panose="02020603050405020304" pitchFamily="18" charset="0"/>
                <a:cs typeface="Arial" panose="020B0604020202020204" pitchFamily="34" charset="0"/>
              </a:rPr>
              <a:t>CHƯƠNG VIII. CÁC QUY TẮC TÍNH XÁC SUẤT</a:t>
            </a:r>
            <a:endParaRPr lang="en-US" sz="7500" b="1" kern="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2524125" y="5295900"/>
            <a:ext cx="13239750" cy="3554819"/>
          </a:xfrm>
          <a:prstGeom prst="rect">
            <a:avLst/>
          </a:prstGeom>
        </p:spPr>
        <p:txBody>
          <a:bodyPr wrap="square">
            <a:spAutoFit/>
          </a:bodyPr>
          <a:lstStyle/>
          <a:p>
            <a:pPr algn="ctr">
              <a:lnSpc>
                <a:spcPct val="150000"/>
              </a:lnSpc>
            </a:pPr>
            <a:r>
              <a:rPr lang="vi-VN" sz="7500" b="1">
                <a:solidFill>
                  <a:srgbClr val="C00000"/>
                </a:solidFill>
                <a:cs typeface="Arial" panose="020B0604020202020204" pitchFamily="34" charset="0"/>
              </a:rPr>
              <a:t>BÀI 29. CÔNG THỨC CỘNG XÁC SUẤT </a:t>
            </a:r>
            <a:endParaRPr lang="en-US" sz="7500" b="1">
              <a:solidFill>
                <a:srgbClr val="C00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a:stretch>
            <a:fillRect/>
          </a:stretch>
        </p:blipFill>
        <p:spPr>
          <a:xfrm>
            <a:off x="205642" y="226413"/>
            <a:ext cx="2255716" cy="2261812"/>
          </a:xfrm>
          <a:prstGeom prst="rect">
            <a:avLst/>
          </a:prstGeom>
        </p:spPr>
      </p:pic>
      <p:pic>
        <p:nvPicPr>
          <p:cNvPr id="16" name="Picture 15"/>
          <p:cNvPicPr>
            <a:picLocks noChangeAspect="1"/>
          </p:cNvPicPr>
          <p:nvPr/>
        </p:nvPicPr>
        <p:blipFill>
          <a:blip r:embed="rId3"/>
          <a:stretch>
            <a:fillRect/>
          </a:stretch>
        </p:blipFill>
        <p:spPr>
          <a:xfrm>
            <a:off x="14554200" y="8449964"/>
            <a:ext cx="2943028" cy="1235673"/>
          </a:xfrm>
          <a:prstGeom prst="rect">
            <a:avLst/>
          </a:prstGeom>
        </p:spPr>
      </p:pic>
    </p:spTree>
  </p:cSld>
  <p:clrMapOvr>
    <a:masterClrMapping/>
  </p:clrMapOvr>
  <p:transition spd="med">
    <p:plu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2" name="Rectangle 1"/>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smtClean="0">
                <a:solidFill>
                  <a:srgbClr val="000000"/>
                </a:solidFill>
                <a:latin typeface="Arial" panose="020B0604020202020204" pitchFamily="34" charset="0"/>
                <a:cs typeface="Arial" panose="020B0604020202020204" pitchFamily="34" charset="0"/>
              </a:rPr>
              <a:t>CÂU HỎI </a:t>
            </a:r>
            <a:r>
              <a:rPr lang="en-US" sz="5400" b="1" spc="-53" smtClean="0">
                <a:solidFill>
                  <a:srgbClr val="000000"/>
                </a:solidFill>
                <a:latin typeface="Arial" panose="020B0604020202020204" pitchFamily="34" charset="0"/>
                <a:cs typeface="Arial" panose="020B0604020202020204" pitchFamily="34" charset="0"/>
              </a:rPr>
              <a:t>TRẮC </a:t>
            </a:r>
            <a:r>
              <a:rPr lang="en-US" sz="5400" b="1" spc="-53" dirty="0">
                <a:solidFill>
                  <a:srgbClr val="000000"/>
                </a:solidFill>
                <a:latin typeface="Arial" panose="020B0604020202020204" pitchFamily="34" charset="0"/>
                <a:cs typeface="Arial" panose="020B0604020202020204" pitchFamily="34" charset="0"/>
              </a:rPr>
              <a:t>NGHIỆM</a:t>
            </a:r>
          </a:p>
        </p:txBody>
      </p:sp>
      <mc:AlternateContent xmlns:mc="http://schemas.openxmlformats.org/markup-compatibility/2006">
        <mc:Choice xmlns:a14="http://schemas.microsoft.com/office/drawing/2010/main" Requires="a14">
          <p:sp>
            <p:nvSpPr>
              <p:cNvPr id="22" name="Câu hỏi">
                <a:extLst>
                  <a:ext uri="{FF2B5EF4-FFF2-40B4-BE49-F238E27FC236}">
                    <a16:creationId xmlns:a16="http://schemas.microsoft.com/office/drawing/2014/main" id="{4ADFFF1A-F500-CC57-185E-00F4826D0836}"/>
                  </a:ext>
                </a:extLst>
              </p:cNvPr>
              <p:cNvSpPr/>
              <p:nvPr/>
            </p:nvSpPr>
            <p:spPr>
              <a:xfrm>
                <a:off x="1066800" y="1786678"/>
                <a:ext cx="16298219" cy="30698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200"/>
                  </a:spcAft>
                </a:pPr>
                <a:r>
                  <a:rPr lang="nl-NL" sz="4000" b="1" kern="100" smtClean="0">
                    <a:solidFill>
                      <a:schemeClr val="tx1"/>
                    </a:solidFill>
                    <a:latin typeface="Arial" panose="020B0604020202020204" pitchFamily="34" charset="0"/>
                    <a:ea typeface="Calibri" panose="020F0502020204030204" pitchFamily="34" charset="0"/>
                    <a:cs typeface="Arial" panose="020B0604020202020204" pitchFamily="34" charset="0"/>
                  </a:rPr>
                  <a:t>Câu 3. </a:t>
                </a:r>
                <a:r>
                  <a:rPr lang="en-US" sz="40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Chọn ngẫu nhiên một số nguyên dương có hai chữ số</a:t>
                </a:r>
                <a:r>
                  <a:rPr lang="en-US" sz="40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Xét </a:t>
                </a:r>
                <a:r>
                  <a:rPr lang="en-US" sz="40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 cố A: “Số được viết ra là số chia hết cho 8” và biến cố B: “Số được viết ra là số chia hết cho 9”. Xác suất của biến cố </a:t>
                </a:r>
                <a14:m>
                  <m:oMath xmlns:m="http://schemas.openxmlformats.org/officeDocument/2006/math">
                    <m:r>
                      <a:rPr lang="en-US" sz="4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4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oMath>
                </a14:m>
                <a:r>
                  <a:rPr lang="en-US" sz="40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32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2"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066800" y="1786678"/>
                <a:ext cx="16298219" cy="3069885"/>
              </a:xfrm>
              <a:prstGeom prst="roundRect">
                <a:avLst/>
              </a:prstGeom>
              <a:blipFill>
                <a:blip r:embed="rId6"/>
                <a:stretch>
                  <a:fillRect l="-411" r="-374" b="-992"/>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Đáp án đúng">
                <a:extLst>
                  <a:ext uri="{FF2B5EF4-FFF2-40B4-BE49-F238E27FC236}">
                    <a16:creationId xmlns:a16="http://schemas.microsoft.com/office/drawing/2014/main" id="{8B66CBE4-2DB9-BCF7-D1C4-281B894BFE17}"/>
                  </a:ext>
                </a:extLst>
              </p:cNvPr>
              <p:cNvSpPr/>
              <p:nvPr/>
            </p:nvSpPr>
            <p:spPr>
              <a:xfrm>
                <a:off x="9687943" y="7873484"/>
                <a:ext cx="6218172" cy="18036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40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40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US" sz="4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9</m:t>
                          </m:r>
                        </m:den>
                      </m:f>
                    </m:oMath>
                  </m:oMathPara>
                </a14:m>
                <a:endParaRPr lang="en-US" sz="32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3"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9687943" y="7873484"/>
                <a:ext cx="6218172" cy="1803683"/>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Đáp án sai 1">
                <a:extLst>
                  <a:ext uri="{FF2B5EF4-FFF2-40B4-BE49-F238E27FC236}">
                    <a16:creationId xmlns:a16="http://schemas.microsoft.com/office/drawing/2014/main" id="{3FCD9830-5FD1-BD44-878B-228BD96CE996}"/>
                  </a:ext>
                </a:extLst>
              </p:cNvPr>
              <p:cNvSpPr/>
              <p:nvPr/>
            </p:nvSpPr>
            <p:spPr>
              <a:xfrm>
                <a:off x="2214631" y="7873484"/>
                <a:ext cx="6218172" cy="18036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40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40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11</m:t>
                          </m:r>
                        </m:num>
                        <m:den>
                          <m:r>
                            <a:rPr lang="en-US" sz="4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90</m:t>
                          </m:r>
                        </m:den>
                      </m:f>
                    </m:oMath>
                  </m:oMathPara>
                </a14:m>
                <a:endParaRPr lang="en-US" sz="32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4"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2214631" y="7873484"/>
                <a:ext cx="6218172" cy="1803683"/>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Đáp án sai 2">
                <a:extLst>
                  <a:ext uri="{FF2B5EF4-FFF2-40B4-BE49-F238E27FC236}">
                    <a16:creationId xmlns:a16="http://schemas.microsoft.com/office/drawing/2014/main" id="{6A919885-0285-0403-1E09-FA94D8BC080B}"/>
                  </a:ext>
                </a:extLst>
              </p:cNvPr>
              <p:cNvSpPr/>
              <p:nvPr/>
            </p:nvSpPr>
            <p:spPr>
              <a:xfrm>
                <a:off x="2120774" y="5445601"/>
                <a:ext cx="6218172" cy="18036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40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40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4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30</m:t>
                          </m:r>
                        </m:den>
                      </m:f>
                    </m:oMath>
                  </m:oMathPara>
                </a14:m>
                <a:endParaRPr lang="en-US" sz="32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6"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2120774" y="5445601"/>
                <a:ext cx="6218172" cy="1803683"/>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Đáp án sai 3">
                <a:extLst>
                  <a:ext uri="{FF2B5EF4-FFF2-40B4-BE49-F238E27FC236}">
                    <a16:creationId xmlns:a16="http://schemas.microsoft.com/office/drawing/2014/main" id="{2E7D83A4-3758-8699-4DD0-010A80780539}"/>
                  </a:ext>
                </a:extLst>
              </p:cNvPr>
              <p:cNvSpPr/>
              <p:nvPr/>
            </p:nvSpPr>
            <p:spPr>
              <a:xfrm>
                <a:off x="9687943" y="5444715"/>
                <a:ext cx="6218172" cy="18036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40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sz="40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4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9</m:t>
                          </m:r>
                        </m:den>
                      </m:f>
                    </m:oMath>
                  </m:oMathPara>
                </a14:m>
                <a:endParaRPr lang="en-US" sz="32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7"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687943" y="5444715"/>
                <a:ext cx="6218172" cy="1803683"/>
              </a:xfrm>
              <a:prstGeom prst="roundRect">
                <a:avLst/>
              </a:prstGeom>
              <a:blipFill>
                <a:blip r:embed="rId10"/>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37266"/>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097000" y="8078778"/>
            <a:ext cx="1334647" cy="1161681"/>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744715" y="5849978"/>
            <a:ext cx="1330072" cy="1184973"/>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324978" y="5772520"/>
            <a:ext cx="1330072" cy="1184973"/>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840794" y="8175655"/>
            <a:ext cx="1330072" cy="1184973"/>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57905462"/>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2" name="Rectangle 1"/>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8">
            <a:extLst>
              <a:ext uri="{FF2B5EF4-FFF2-40B4-BE49-F238E27FC236}">
                <a16:creationId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marL="0" marR="0" lvl="0" indent="0" algn="ctr" defTabSz="609630" rtl="0" eaLnBrk="1" fontAlgn="auto" latinLnBrk="0" hangingPunct="1">
              <a:lnSpc>
                <a:spcPts val="5334"/>
              </a:lnSpc>
              <a:spcBef>
                <a:spcPct val="0"/>
              </a:spcBef>
              <a:spcAft>
                <a:spcPts val="0"/>
              </a:spcAft>
              <a:buClrTx/>
              <a:buSzTx/>
              <a:buFontTx/>
              <a:buNone/>
              <a:tabLst/>
              <a:defRPr/>
            </a:pPr>
            <a:r>
              <a:rPr kumimoji="0" lang="en-US" sz="5400" b="1" i="0" u="none" strike="noStrike" kern="1200" cap="none" spc="-53"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CÂU HỎI TRẮC </a:t>
            </a:r>
            <a:r>
              <a:rPr kumimoji="0" lang="en-US" sz="5400" b="1" i="0" u="none" strike="noStrike" kern="1200" cap="none" spc="-53"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NGHIỆM</a:t>
            </a:r>
          </a:p>
        </p:txBody>
      </p:sp>
      <p:sp>
        <p:nvSpPr>
          <p:cNvPr id="22" name="Câu hỏi">
            <a:extLst>
              <a:ext uri="{FF2B5EF4-FFF2-40B4-BE49-F238E27FC236}">
                <a16:creationId xmlns:a16="http://schemas.microsoft.com/office/drawing/2014/main" id="{4ADFFF1A-F500-CC57-185E-00F4826D0836}"/>
              </a:ext>
            </a:extLst>
          </p:cNvPr>
          <p:cNvSpPr/>
          <p:nvPr/>
        </p:nvSpPr>
        <p:spPr>
          <a:xfrm>
            <a:off x="1066800" y="1786678"/>
            <a:ext cx="16298219" cy="30698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1200"/>
              </a:spcAft>
            </a:pPr>
            <a:r>
              <a:rPr lang="nl-NL" sz="4000" b="1">
                <a:solidFill>
                  <a:schemeClr val="tx1"/>
                </a:solidFill>
                <a:latin typeface="Arial" panose="020B0604020202020204" pitchFamily="34" charset="0"/>
                <a:ea typeface="Calibri" panose="020F0502020204030204" pitchFamily="34" charset="0"/>
                <a:cs typeface="Arial" panose="020B0604020202020204" pitchFamily="34" charset="0"/>
              </a:rPr>
              <a:t>Câu 4. </a:t>
            </a:r>
            <a:r>
              <a:rPr lang="vi-VN" sz="4000">
                <a:solidFill>
                  <a:schemeClr val="tx1"/>
                </a:solidFill>
                <a:latin typeface="Arial" panose="020B0604020202020204" pitchFamily="34" charset="0"/>
                <a:ea typeface="Calibri" panose="020F0502020204030204" pitchFamily="34" charset="0"/>
                <a:cs typeface="Arial" panose="020B0604020202020204" pitchFamily="34" charset="0"/>
              </a:rPr>
              <a:t>Một hộp đựng 4 viên bi xanh,3 viên bi đỏ và 2 viên bi vàng.Chọn ngẫu nhiên 2 viên bi. Tính xác suất để chọn được 2 viên bi </a:t>
            </a:r>
            <a:r>
              <a:rPr lang="vi-VN" sz="4000">
                <a:solidFill>
                  <a:schemeClr val="tx1"/>
                </a:solidFill>
                <a:latin typeface="Arial" panose="020B0604020202020204" pitchFamily="34" charset="0"/>
                <a:ea typeface="Calibri" panose="020F0502020204030204" pitchFamily="34" charset="0"/>
                <a:cs typeface="Arial" panose="020B0604020202020204" pitchFamily="34" charset="0"/>
              </a:rPr>
              <a:t>khác </a:t>
            </a:r>
            <a:r>
              <a:rPr lang="vi-VN" sz="4000" smtClean="0">
                <a:solidFill>
                  <a:schemeClr val="tx1"/>
                </a:solidFill>
                <a:latin typeface="Arial" panose="020B0604020202020204" pitchFamily="34" charset="0"/>
                <a:ea typeface="Calibri" panose="020F0502020204030204" pitchFamily="34" charset="0"/>
                <a:cs typeface="Arial" panose="020B0604020202020204" pitchFamily="34" charset="0"/>
              </a:rPr>
              <a:t>màu</a:t>
            </a:r>
            <a:endParaRPr kumimoji="0" lang="en-US" sz="3200" b="0" i="0" u="none" strike="noStrike" kern="1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3" name="Đáp án đúng">
                <a:extLst>
                  <a:ext uri="{FF2B5EF4-FFF2-40B4-BE49-F238E27FC236}">
                    <a16:creationId xmlns:a16="http://schemas.microsoft.com/office/drawing/2014/main" id="{8B66CBE4-2DB9-BCF7-D1C4-281B894BFE17}"/>
                  </a:ext>
                </a:extLst>
              </p:cNvPr>
              <p:cNvSpPr/>
              <p:nvPr/>
            </p:nvSpPr>
            <p:spPr>
              <a:xfrm>
                <a:off x="2214631" y="5478245"/>
                <a:ext cx="6218172" cy="18036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spcAft>
                    <a:spcPts val="1200"/>
                  </a:spcAft>
                </a:pPr>
                <a14:m>
                  <m:oMathPara xmlns:m="http://schemas.openxmlformats.org/officeDocument/2006/math">
                    <m:oMathParaPr>
                      <m:jc m:val="centerGroup"/>
                    </m:oMathParaPr>
                    <m:oMath xmlns:m="http://schemas.openxmlformats.org/officeDocument/2006/math">
                      <m:r>
                        <a:rPr kumimoji="0" lang="en-US" sz="4000" b="0" i="1" u="none" strike="noStrike" kern="100" cap="none" spc="0" normalizeH="0" baseline="0" noProof="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r>
                        <a:rPr kumimoji="0" lang="en-US" sz="4000" b="0" i="1" u="none" strike="noStrike" kern="100" cap="none" spc="0" normalizeH="0" baseline="0" noProof="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latin typeface="Cambria Math" panose="020405030504060302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m:t>
                          </m:r>
                        </m:den>
                      </m:f>
                    </m:oMath>
                  </m:oMathPara>
                </a14:m>
                <a:endParaRPr kumimoji="0" lang="en-US" sz="3200" b="0" i="0" u="none" strike="noStrike" kern="1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23"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2214631" y="5478245"/>
                <a:ext cx="6218172" cy="1803683"/>
              </a:xfrm>
              <a:prstGeom prst="round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Đáp án sai 1">
                <a:extLst>
                  <a:ext uri="{FF2B5EF4-FFF2-40B4-BE49-F238E27FC236}">
                    <a16:creationId xmlns:a16="http://schemas.microsoft.com/office/drawing/2014/main" id="{3FCD9830-5FD1-BD44-878B-228BD96CE996}"/>
                  </a:ext>
                </a:extLst>
              </p:cNvPr>
              <p:cNvSpPr/>
              <p:nvPr/>
            </p:nvSpPr>
            <p:spPr>
              <a:xfrm>
                <a:off x="2214631" y="7873484"/>
                <a:ext cx="6218172" cy="18036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num>
                        <m:den>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18</m:t>
                          </m:r>
                        </m:den>
                      </m:f>
                    </m:oMath>
                  </m:oMathPara>
                </a14:m>
                <a:endParaRPr kumimoji="0" lang="en-US" sz="32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24"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2214631" y="7873484"/>
                <a:ext cx="6218172" cy="1803683"/>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Đáp án sai 2">
                <a:extLst>
                  <a:ext uri="{FF2B5EF4-FFF2-40B4-BE49-F238E27FC236}">
                    <a16:creationId xmlns:a16="http://schemas.microsoft.com/office/drawing/2014/main" id="{6A919885-0285-0403-1E09-FA94D8BC080B}"/>
                  </a:ext>
                </a:extLst>
              </p:cNvPr>
              <p:cNvSpPr/>
              <p:nvPr/>
            </p:nvSpPr>
            <p:spPr>
              <a:xfrm>
                <a:off x="9687943" y="7873484"/>
                <a:ext cx="6218172" cy="18036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𝐷</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11</m:t>
                          </m:r>
                        </m:num>
                        <m:den>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18</m:t>
                          </m:r>
                        </m:den>
                      </m:f>
                    </m:oMath>
                  </m:oMathPara>
                </a14:m>
                <a:endParaRPr kumimoji="0" lang="en-US" sz="32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26"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9687943" y="7873484"/>
                <a:ext cx="6218172" cy="1803683"/>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Đáp án sai 3">
                <a:extLst>
                  <a:ext uri="{FF2B5EF4-FFF2-40B4-BE49-F238E27FC236}">
                    <a16:creationId xmlns:a16="http://schemas.microsoft.com/office/drawing/2014/main" id="{2E7D83A4-3758-8699-4DD0-010A80780539}"/>
                  </a:ext>
                </a:extLst>
              </p:cNvPr>
              <p:cNvSpPr/>
              <p:nvPr/>
            </p:nvSpPr>
            <p:spPr>
              <a:xfrm>
                <a:off x="9687943" y="5444715"/>
                <a:ext cx="6218172" cy="18036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𝐶</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num>
                        <m:den>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18</m:t>
                          </m:r>
                        </m:den>
                      </m:f>
                    </m:oMath>
                  </m:oMathPara>
                </a14:m>
                <a:endParaRPr kumimoji="0" lang="en-US" sz="32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27"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687943" y="5444715"/>
                <a:ext cx="6218172" cy="1803683"/>
              </a:xfrm>
              <a:prstGeom prst="roundRect">
                <a:avLst/>
              </a:prstGeom>
              <a:blipFill>
                <a:blip r:embed="rId9"/>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442362" y="-637266"/>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6623688" y="5683539"/>
            <a:ext cx="1334647" cy="1161681"/>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4311884" y="8277861"/>
            <a:ext cx="1330072" cy="1184973"/>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4324978" y="5772520"/>
            <a:ext cx="1330072" cy="1184973"/>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6840794" y="8175655"/>
            <a:ext cx="1330072" cy="1184973"/>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711997689"/>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2" name="Rectangle 1"/>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8">
            <a:extLst>
              <a:ext uri="{FF2B5EF4-FFF2-40B4-BE49-F238E27FC236}">
                <a16:creationId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marL="0" marR="0" lvl="0" indent="0" algn="ctr" defTabSz="609630" rtl="0" eaLnBrk="1" fontAlgn="auto" latinLnBrk="0" hangingPunct="1">
              <a:lnSpc>
                <a:spcPts val="5334"/>
              </a:lnSpc>
              <a:spcBef>
                <a:spcPct val="0"/>
              </a:spcBef>
              <a:spcAft>
                <a:spcPts val="0"/>
              </a:spcAft>
              <a:buClrTx/>
              <a:buSzTx/>
              <a:buFontTx/>
              <a:buNone/>
              <a:tabLst/>
              <a:defRPr/>
            </a:pPr>
            <a:r>
              <a:rPr kumimoji="0" lang="en-US" sz="5400" b="1" i="0" u="none" strike="noStrike" kern="1200" cap="none" spc="-53"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CÂU HỎI TRẮC </a:t>
            </a:r>
            <a:r>
              <a:rPr kumimoji="0" lang="en-US" sz="5400" b="1" i="0" u="none" strike="noStrike" kern="1200" cap="none" spc="-53"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NGHIỆM</a:t>
            </a:r>
          </a:p>
        </p:txBody>
      </p:sp>
      <mc:AlternateContent xmlns:mc="http://schemas.openxmlformats.org/markup-compatibility/2006">
        <mc:Choice xmlns:a14="http://schemas.microsoft.com/office/drawing/2010/main" Requires="a14">
          <p:sp>
            <p:nvSpPr>
              <p:cNvPr id="22" name="Câu hỏi">
                <a:extLst>
                  <a:ext uri="{FF2B5EF4-FFF2-40B4-BE49-F238E27FC236}">
                    <a16:creationId xmlns:a16="http://schemas.microsoft.com/office/drawing/2014/main" id="{4ADFFF1A-F500-CC57-185E-00F4826D0836}"/>
                  </a:ext>
                </a:extLst>
              </p:cNvPr>
              <p:cNvSpPr/>
              <p:nvPr/>
            </p:nvSpPr>
            <p:spPr>
              <a:xfrm>
                <a:off x="1066800" y="1629586"/>
                <a:ext cx="16298219" cy="42759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Aft>
                    <a:spcPts val="0"/>
                  </a:spcAft>
                </a:pPr>
                <a:r>
                  <a:rPr lang="nl-NL" sz="3600" b="1" kern="100" smtClean="0">
                    <a:solidFill>
                      <a:schemeClr val="tx1"/>
                    </a:solidFill>
                    <a:latin typeface="Arial" panose="020B0604020202020204" pitchFamily="34" charset="0"/>
                    <a:ea typeface="Calibri" panose="020F0502020204030204" pitchFamily="34" charset="0"/>
                    <a:cs typeface="Arial" panose="020B0604020202020204" pitchFamily="34" charset="0"/>
                  </a:rPr>
                  <a:t>Câu 5</a:t>
                </a:r>
                <a:r>
                  <a:rPr lang="nl-NL" sz="36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3600" kern="100">
                    <a:solidFill>
                      <a:schemeClr val="tx1"/>
                    </a:solidFill>
                    <a:effectLst/>
                    <a:latin typeface="Arial" panose="020B0604020202020204" pitchFamily="34" charset="0"/>
                    <a:ea typeface="Calibri" panose="020F0502020204030204" pitchFamily="34" charset="0"/>
                    <a:cs typeface="Arial" panose="020B0604020202020204" pitchFamily="34" charset="0"/>
                  </a:rPr>
                  <a:t>Một hộp có 12 chiếc thẻ cùng loại, mỗi thẻ được ghi một trong các số </a:t>
                </a:r>
                <a14:m>
                  <m:oMath xmlns:m="http://schemas.openxmlformats.org/officeDocument/2006/math">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1,2,3,…,12</m:t>
                    </m:r>
                  </m:oMath>
                </a14:m>
                <a:r>
                  <a:rPr lang="en-US" sz="3600" kern="100">
                    <a:solidFill>
                      <a:schemeClr val="tx1"/>
                    </a:solidFill>
                    <a:effectLst/>
                    <a:latin typeface="Arial" panose="020B0604020202020204" pitchFamily="34" charset="0"/>
                    <a:ea typeface="Calibri" panose="020F0502020204030204" pitchFamily="34" charset="0"/>
                    <a:cs typeface="Arial" panose="020B0604020202020204" pitchFamily="34" charset="0"/>
                  </a:rPr>
                  <a:t>; hai thẻ khác nhau thì ghi hai số khác nhau. Rút ngẫu nhiên 1 chiếc thẻ trong hộp. Xét biến cố </a:t>
                </a:r>
                <a14:m>
                  <m:oMath xmlns:m="http://schemas.openxmlformats.org/officeDocument/2006/math">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600" kern="100">
                    <a:solidFill>
                      <a:schemeClr val="tx1"/>
                    </a:solidFill>
                    <a:effectLst/>
                    <a:latin typeface="Arial" panose="020B0604020202020204" pitchFamily="34" charset="0"/>
                    <a:ea typeface="Calibri" panose="020F0502020204030204" pitchFamily="34" charset="0"/>
                    <a:cs typeface="Arial" panose="020B0604020202020204" pitchFamily="34" charset="0"/>
                  </a:rPr>
                  <a:t>: "Số xuất hiện trên thẻ được rút ra là số chia hết cho 3 " và biến cố B: "Số xuất hiện trên thẻ được rút ra là số chia hết cho 4". Xác suất </a:t>
                </a:r>
                <a14:m>
                  <m:oMath xmlns:m="http://schemas.openxmlformats.org/officeDocument/2006/math">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6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600" kern="100">
                    <a:solidFill>
                      <a:schemeClr val="tx1"/>
                    </a:solidFill>
                    <a:effectLst/>
                    <a:latin typeface="Arial" panose="020B0604020202020204" pitchFamily="34" charset="0"/>
                    <a:ea typeface="Calibri" panose="020F0502020204030204" pitchFamily="34" charset="0"/>
                    <a:cs typeface="Arial" panose="020B0604020202020204" pitchFamily="34" charset="0"/>
                  </a:rPr>
                  <a:t> là:</a:t>
                </a:r>
              </a:p>
            </p:txBody>
          </p:sp>
        </mc:Choice>
        <mc:Fallback>
          <p:sp>
            <p:nvSpPr>
              <p:cNvPr id="22"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066800" y="1629586"/>
                <a:ext cx="16298219" cy="4275914"/>
              </a:xfrm>
              <a:prstGeom prst="roundRect">
                <a:avLst/>
              </a:prstGeom>
              <a:blipFill>
                <a:blip r:embed="rId6"/>
                <a:stretch>
                  <a:fillRect b="-2137"/>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Đáp án đúng">
                <a:extLst>
                  <a:ext uri="{FF2B5EF4-FFF2-40B4-BE49-F238E27FC236}">
                    <a16:creationId xmlns:a16="http://schemas.microsoft.com/office/drawing/2014/main" id="{8B66CBE4-2DB9-BCF7-D1C4-281B894BFE17}"/>
                  </a:ext>
                </a:extLst>
              </p:cNvPr>
              <p:cNvSpPr/>
              <p:nvPr/>
            </p:nvSpPr>
            <p:spPr>
              <a:xfrm>
                <a:off x="9687943" y="8420100"/>
                <a:ext cx="6218172" cy="14758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𝐷</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kumimoji="0" lang="en-US" sz="32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23"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9687943" y="8420100"/>
                <a:ext cx="6218172" cy="1475878"/>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Đáp án sai 1">
                <a:extLst>
                  <a:ext uri="{FF2B5EF4-FFF2-40B4-BE49-F238E27FC236}">
                    <a16:creationId xmlns:a16="http://schemas.microsoft.com/office/drawing/2014/main" id="{3FCD9830-5FD1-BD44-878B-228BD96CE996}"/>
                  </a:ext>
                </a:extLst>
              </p:cNvPr>
              <p:cNvSpPr/>
              <p:nvPr/>
            </p:nvSpPr>
            <p:spPr>
              <a:xfrm>
                <a:off x="2214631" y="8420100"/>
                <a:ext cx="6218172" cy="14758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kumimoji="0" lang="en-US" sz="32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24"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2214631" y="8420100"/>
                <a:ext cx="6218172" cy="1475878"/>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Đáp án sai 2">
                <a:extLst>
                  <a:ext uri="{FF2B5EF4-FFF2-40B4-BE49-F238E27FC236}">
                    <a16:creationId xmlns:a16="http://schemas.microsoft.com/office/drawing/2014/main" id="{6A919885-0285-0403-1E09-FA94D8BC080B}"/>
                  </a:ext>
                </a:extLst>
              </p:cNvPr>
              <p:cNvSpPr/>
              <p:nvPr/>
            </p:nvSpPr>
            <p:spPr>
              <a:xfrm>
                <a:off x="2120774" y="6439786"/>
                <a:ext cx="6218172" cy="14758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den>
                      </m:f>
                    </m:oMath>
                  </m:oMathPara>
                </a14:m>
                <a:endParaRPr kumimoji="0" lang="en-US" sz="32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26"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2120774" y="6439786"/>
                <a:ext cx="6218172" cy="1475878"/>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Đáp án sai 3">
                <a:extLst>
                  <a:ext uri="{FF2B5EF4-FFF2-40B4-BE49-F238E27FC236}">
                    <a16:creationId xmlns:a16="http://schemas.microsoft.com/office/drawing/2014/main" id="{2E7D83A4-3758-8699-4DD0-010A80780539}"/>
                  </a:ext>
                </a:extLst>
              </p:cNvPr>
              <p:cNvSpPr/>
              <p:nvPr/>
            </p:nvSpPr>
            <p:spPr>
              <a:xfrm>
                <a:off x="9687943" y="6438900"/>
                <a:ext cx="6218172" cy="14758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𝐶</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den>
                      </m:f>
                    </m:oMath>
                  </m:oMathPara>
                </a14:m>
                <a:endParaRPr kumimoji="0" lang="en-US" sz="32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27"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687943" y="6438900"/>
                <a:ext cx="6218172" cy="1475878"/>
              </a:xfrm>
              <a:prstGeom prst="roundRect">
                <a:avLst/>
              </a:prstGeom>
              <a:blipFill>
                <a:blip r:embed="rId10"/>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37266"/>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471660" y="8577198"/>
            <a:ext cx="1334647" cy="1161681"/>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794703" y="6544064"/>
            <a:ext cx="1330072" cy="1184973"/>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476235" y="6571880"/>
            <a:ext cx="1330072" cy="1184973"/>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794703" y="8592261"/>
            <a:ext cx="1330072" cy="1184973"/>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037098225"/>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 name="Rectangle 4"/>
          <p:cNvSpPr/>
          <p:nvPr/>
        </p:nvSpPr>
        <p:spPr>
          <a:xfrm>
            <a:off x="685800" y="190500"/>
            <a:ext cx="16992600" cy="3647152"/>
          </a:xfrm>
          <a:prstGeom prst="rect">
            <a:avLst/>
          </a:prstGeom>
        </p:spPr>
        <p:txBody>
          <a:bodyPr wrap="square">
            <a:spAutoFit/>
          </a:bodyPr>
          <a:lstStyle/>
          <a:p>
            <a:pPr algn="just">
              <a:lnSpc>
                <a:spcPct val="150000"/>
              </a:lnSpc>
            </a:pPr>
            <a:r>
              <a:rPr lang="vi-VN" sz="4000" b="1" smtClean="0">
                <a:solidFill>
                  <a:srgbClr val="C00000"/>
                </a:solidFill>
                <a:latin typeface="Arial" panose="020B0604020202020204" pitchFamily="34" charset="0"/>
                <a:cs typeface="Arial" panose="020B0604020202020204" pitchFamily="34" charset="0"/>
              </a:rPr>
              <a:t>Bài </a:t>
            </a:r>
            <a:r>
              <a:rPr lang="en-US" sz="4000" b="1" smtClean="0">
                <a:solidFill>
                  <a:srgbClr val="C00000"/>
                </a:solidFill>
                <a:latin typeface="Arial" panose="020B0604020202020204" pitchFamily="34" charset="0"/>
                <a:cs typeface="Arial" panose="020B0604020202020204" pitchFamily="34" charset="0"/>
              </a:rPr>
              <a:t>8.6</a:t>
            </a:r>
            <a:r>
              <a:rPr lang="vi-VN" sz="4000" b="1" smtClean="0">
                <a:solidFill>
                  <a:srgbClr val="C00000"/>
                </a:solidFill>
                <a:latin typeface="Arial" panose="020B0604020202020204" pitchFamily="34" charset="0"/>
                <a:cs typeface="Arial" panose="020B0604020202020204" pitchFamily="34" charset="0"/>
              </a:rPr>
              <a:t> </a:t>
            </a:r>
            <a:r>
              <a:rPr lang="vi-VN" sz="4000" b="1" smtClean="0">
                <a:solidFill>
                  <a:srgbClr val="C00000"/>
                </a:solidFill>
                <a:latin typeface="Arial" panose="020B0604020202020204" pitchFamily="34" charset="0"/>
                <a:cs typeface="Arial" panose="020B0604020202020204" pitchFamily="34" charset="0"/>
              </a:rPr>
              <a:t>(</a:t>
            </a:r>
            <a:r>
              <a:rPr lang="vi-VN" sz="4000" b="1" smtClean="0">
                <a:solidFill>
                  <a:srgbClr val="C00000"/>
                </a:solidFill>
                <a:latin typeface="Arial" panose="020B0604020202020204" pitchFamily="34" charset="0"/>
                <a:cs typeface="Arial" panose="020B0604020202020204" pitchFamily="34" charset="0"/>
              </a:rPr>
              <a:t>SGK-tr.</a:t>
            </a:r>
            <a:r>
              <a:rPr lang="en-US" sz="4000" b="1" smtClean="0">
                <a:solidFill>
                  <a:srgbClr val="C00000"/>
                </a:solidFill>
                <a:latin typeface="Arial" panose="020B0604020202020204" pitchFamily="34" charset="0"/>
                <a:cs typeface="Arial" panose="020B0604020202020204" pitchFamily="34" charset="0"/>
              </a:rPr>
              <a:t>7</a:t>
            </a:r>
            <a:r>
              <a:rPr lang="vi-VN" sz="4000" b="1" smtClean="0">
                <a:solidFill>
                  <a:srgbClr val="C00000"/>
                </a:solidFill>
                <a:latin typeface="Arial" panose="020B0604020202020204" pitchFamily="34" charset="0"/>
                <a:cs typeface="Arial" panose="020B0604020202020204" pitchFamily="34" charset="0"/>
              </a:rPr>
              <a:t>5)</a:t>
            </a:r>
            <a:r>
              <a:rPr lang="en-US" sz="4000" b="1" smtClean="0">
                <a:solidFill>
                  <a:srgbClr val="C00000"/>
                </a:solidFill>
                <a:latin typeface="Arial" panose="020B0604020202020204" pitchFamily="34" charset="0"/>
                <a:cs typeface="Arial" panose="020B0604020202020204" pitchFamily="34" charset="0"/>
              </a:rPr>
              <a:t> </a:t>
            </a:r>
            <a:r>
              <a:rPr lang="vi-VN" sz="3800" smtClean="0">
                <a:cs typeface="Arial" panose="020B0604020202020204" pitchFamily="34" charset="0"/>
              </a:rPr>
              <a:t>Một </a:t>
            </a:r>
            <a:r>
              <a:rPr lang="vi-VN" sz="3800">
                <a:cs typeface="Arial" panose="020B0604020202020204" pitchFamily="34" charset="0"/>
              </a:rPr>
              <a:t>hộp đựng 8 viên bi màu xanh và 6 viên bi màu đỏ, có cùng kích thước và khối lượng. Bạn Sơn lấy ngẫu nhiên một viên bi từ hộp (lấy xong không trả lại vào hộp). Tiếp đó đến lượt bạn Tùng lấy ngẫu nhiên một viên bi từ hộp đó. Tính xác suất để bạn Tùng lấy được viên bi màu </a:t>
            </a:r>
            <a:r>
              <a:rPr lang="vi-VN" sz="3800">
                <a:cs typeface="Arial" panose="020B0604020202020204" pitchFamily="34" charset="0"/>
              </a:rPr>
              <a:t>xanh</a:t>
            </a:r>
            <a:r>
              <a:rPr lang="vi-VN" sz="3800" smtClean="0">
                <a:cs typeface="Arial" panose="020B0604020202020204" pitchFamily="34" charset="0"/>
              </a:rPr>
              <a:t>.</a:t>
            </a:r>
            <a:endParaRPr lang="vi-VN" sz="3800">
              <a:cs typeface="Arial" panose="020B0604020202020204" pitchFamily="34" charset="0"/>
            </a:endParaRPr>
          </a:p>
        </p:txBody>
      </p:sp>
      <p:sp>
        <p:nvSpPr>
          <p:cNvPr id="7" name="TextBox 6"/>
          <p:cNvSpPr txBox="1"/>
          <p:nvPr/>
        </p:nvSpPr>
        <p:spPr>
          <a:xfrm>
            <a:off x="8697604" y="3924300"/>
            <a:ext cx="1239502" cy="707886"/>
          </a:xfrm>
          <a:prstGeom prst="rect">
            <a:avLst/>
          </a:prstGeom>
          <a:noFill/>
        </p:spPr>
        <p:txBody>
          <a:bodyPr wrap="square" rtlCol="0">
            <a:spAutoFit/>
          </a:bodyPr>
          <a:lstStyle/>
          <a:p>
            <a:pPr algn="just"/>
            <a:r>
              <a:rPr lang="vi-VN" sz="3900" b="1" u="sng" smtClean="0">
                <a:solidFill>
                  <a:schemeClr val="tx2"/>
                </a:solidFill>
                <a:cs typeface="Arial" panose="020B0604020202020204" pitchFamily="34" charset="0"/>
              </a:rPr>
              <a:t>Giải</a:t>
            </a:r>
            <a:endParaRPr lang="en-US" sz="3900" b="1">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609600" y="4686300"/>
                <a:ext cx="16992600" cy="5355312"/>
              </a:xfrm>
              <a:prstGeom prst="rect">
                <a:avLst/>
              </a:prstGeom>
            </p:spPr>
            <p:txBody>
              <a:bodyPr wrap="square">
                <a:spAutoFit/>
              </a:bodyPr>
              <a:lstStyle/>
              <a:p>
                <a:pPr algn="just">
                  <a:lnSpc>
                    <a:spcPct val="150000"/>
                  </a:lnSpc>
                </a:pPr>
                <a:r>
                  <a:rPr lang="en-US" sz="3800" kern="100">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800" kern="100">
                    <a:effectLst/>
                    <a:latin typeface="Arial" panose="020B0604020202020204" pitchFamily="34" charset="0"/>
                    <a:ea typeface="Calibri" panose="020F0502020204030204" pitchFamily="34" charset="0"/>
                    <a:cs typeface="Arial" panose="020B0604020202020204" pitchFamily="34" charset="0"/>
                  </a:rPr>
                  <a:t> là biến cố: "Bạn Sơn lấy được viên bi xanh và bạn Tùng lấy được viên bi xanh", </a:t>
                </a:r>
              </a:p>
              <a:p>
                <a:pPr algn="just">
                  <a:lnSpc>
                    <a:spcPct val="150000"/>
                  </a:lnSpc>
                </a:pPr>
                <a14:m>
                  <m:oMath xmlns:m="http://schemas.openxmlformats.org/officeDocument/2006/math">
                    <m:r>
                      <a:rPr lang="en-US" sz="3800" i="1" kern="100" smtClean="0">
                        <a:effectLst/>
                        <a:latin typeface="Cambria Math" panose="02040503050406030204" pitchFamily="18" charset="0"/>
                        <a:ea typeface="Calibri" panose="020F0502020204030204" pitchFamily="34" charset="0"/>
                        <a:cs typeface="Arial" panose="020B0604020202020204" pitchFamily="34" charset="0"/>
                      </a:rPr>
                      <m:t>𝐵</m:t>
                    </m:r>
                  </m:oMath>
                </a14:m>
                <a:r>
                  <a:rPr lang="en-US" sz="3800" kern="100">
                    <a:effectLst/>
                    <a:latin typeface="Arial" panose="020B0604020202020204" pitchFamily="34" charset="0"/>
                    <a:ea typeface="Calibri" panose="020F0502020204030204" pitchFamily="34" charset="0"/>
                    <a:cs typeface="Arial" panose="020B0604020202020204" pitchFamily="34" charset="0"/>
                  </a:rPr>
                  <a:t> là biến cố: "Bạn Sơn lấy được viên bi đỏ và bạn Tùng lấy được </a:t>
                </a:r>
                <a:r>
                  <a:rPr lang="en-US" sz="3800" kern="100">
                    <a:effectLst/>
                    <a:latin typeface="Arial" panose="020B0604020202020204" pitchFamily="34" charset="0"/>
                    <a:ea typeface="Calibri" panose="020F0502020204030204" pitchFamily="34" charset="0"/>
                    <a:cs typeface="Arial" panose="020B0604020202020204" pitchFamily="34" charset="0"/>
                  </a:rPr>
                  <a:t>viên </a:t>
                </a:r>
                <a:r>
                  <a:rPr lang="en-US" sz="3800" kern="100" smtClean="0">
                    <a:effectLst/>
                    <a:latin typeface="Arial" panose="020B0604020202020204" pitchFamily="34" charset="0"/>
                    <a:ea typeface="Calibri" panose="020F0502020204030204" pitchFamily="34" charset="0"/>
                    <a:cs typeface="Arial" panose="020B0604020202020204" pitchFamily="34" charset="0"/>
                  </a:rPr>
                  <a:t>bi </a:t>
                </a:r>
                <a:r>
                  <a:rPr lang="en-US" sz="3800" kern="100">
                    <a:effectLst/>
                    <a:latin typeface="Arial" panose="020B0604020202020204" pitchFamily="34" charset="0"/>
                    <a:ea typeface="Calibri" panose="020F0502020204030204" pitchFamily="34" charset="0"/>
                    <a:cs typeface="Arial" panose="020B0604020202020204" pitchFamily="34" charset="0"/>
                  </a:rPr>
                  <a:t>xanh</a:t>
                </a:r>
                <a:r>
                  <a:rPr lang="en-US" sz="3800" kern="100" smtClean="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kern="100" smtClean="0">
                    <a:effectLst/>
                    <a:latin typeface="Arial" panose="020B0604020202020204" pitchFamily="34" charset="0"/>
                    <a:ea typeface="Calibri" panose="020F0502020204030204" pitchFamily="34" charset="0"/>
                    <a:cs typeface="Arial" panose="020B0604020202020204" pitchFamily="34" charset="0"/>
                  </a:rPr>
                  <a:t>Biến </a:t>
                </a:r>
                <a:r>
                  <a:rPr lang="en-US" sz="3800" kern="100">
                    <a:effectLst/>
                    <a:latin typeface="Arial" panose="020B0604020202020204" pitchFamily="34" charset="0"/>
                    <a:ea typeface="Calibri" panose="020F0502020204030204" pitchFamily="34" charset="0"/>
                    <a:cs typeface="Arial" panose="020B0604020202020204" pitchFamily="34" charset="0"/>
                  </a:rPr>
                  <a:t>cố: "Bạn Tùng lấy được viên bi xanh" chính là biến cố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800" kern="100">
                    <a:effectLst/>
                    <a:latin typeface="Arial" panose="020B0604020202020204" pitchFamily="34" charset="0"/>
                    <a:ea typeface="Calibri" panose="020F0502020204030204" pitchFamily="34" charset="0"/>
                    <a:cs typeface="Arial" panose="020B0604020202020204" pitchFamily="34" charset="0"/>
                  </a:rPr>
                  <a:t>. </a:t>
                </a:r>
                <a:endParaRPr lang="en-US" sz="380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kern="100" smtClean="0">
                    <a:effectLst/>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8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800" kern="100">
                    <a:effectLst/>
                    <a:latin typeface="Arial" panose="020B0604020202020204" pitchFamily="34" charset="0"/>
                    <a:ea typeface="Calibri" panose="020F0502020204030204" pitchFamily="34" charset="0"/>
                    <a:cs typeface="Arial" panose="020B0604020202020204" pitchFamily="34" charset="0"/>
                  </a:rPr>
                  <a:t> xung khắc nên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6" name="Rectangle 5"/>
              <p:cNvSpPr>
                <a:spLocks noRot="1" noChangeAspect="1" noMove="1" noResize="1" noEditPoints="1" noAdjustHandles="1" noChangeArrowheads="1" noChangeShapeType="1" noTextEdit="1"/>
              </p:cNvSpPr>
              <p:nvPr/>
            </p:nvSpPr>
            <p:spPr>
              <a:xfrm>
                <a:off x="609600" y="4686300"/>
                <a:ext cx="16992600" cy="5355312"/>
              </a:xfrm>
              <a:prstGeom prst="rect">
                <a:avLst/>
              </a:prstGeom>
              <a:blipFill>
                <a:blip r:embed="rId2"/>
                <a:stretch>
                  <a:fillRect l="-1184" r="-1148" b="-1595"/>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6581713" y="8796696"/>
            <a:ext cx="871803" cy="1240643"/>
          </a:xfrm>
          <a:prstGeom prst="rect">
            <a:avLst/>
          </a:prstGeom>
        </p:spPr>
      </p:pic>
    </p:spTree>
    <p:extLst>
      <p:ext uri="{BB962C8B-B14F-4D97-AF65-F5344CB8AC3E}">
        <p14:creationId xmlns:p14="http://schemas.microsoft.com/office/powerpoint/2010/main" val="270809510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left)">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6"/>
          <p:cNvSpPr txBox="1"/>
          <p:nvPr/>
        </p:nvSpPr>
        <p:spPr>
          <a:xfrm>
            <a:off x="8486149" y="571500"/>
            <a:ext cx="123950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647700" y="1485900"/>
                <a:ext cx="16992600" cy="836844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Mỗi </a:t>
                </a:r>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kết quả có thể là một bộ </a:t>
                </a:r>
                <a14:m>
                  <m:oMath xmlns:m="http://schemas.openxmlformats.org/officeDocument/2006/math">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𝑏</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trong đó </a:t>
                </a:r>
                <a14:m>
                  <m:oMath xmlns:m="http://schemas.openxmlformats.org/officeDocument/2006/math">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oMath>
                </a14:m>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viên bi bạn Sơn chọn; </a:t>
                </a:r>
                <a14:m>
                  <m:oMath xmlns:m="http://schemas.openxmlformats.org/officeDocument/2006/math">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𝑏</m:t>
                    </m:r>
                  </m:oMath>
                </a14:m>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viên bi bạn Tùng chọn</a:t>
                </a:r>
                <a:r>
                  <a:rPr kumimoji="0" lang="en-US" sz="38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oMath>
                </a14:m>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có 14 cách chọn. </a:t>
                </a:r>
                <a14:m>
                  <m:oMath xmlns:m="http://schemas.openxmlformats.org/officeDocument/2006/math">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𝑏</m:t>
                    </m:r>
                  </m:oMath>
                </a14:m>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có 13 cách chọn. </a:t>
                </a:r>
                <a:endParaRPr kumimoji="0" lang="en-US" sz="38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 </a:t>
                </a:r>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 theo quy tắc nhân số bộ </a:t>
                </a:r>
                <a14:m>
                  <m:oMath xmlns:m="http://schemas.openxmlformats.org/officeDocument/2006/math">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𝑏</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14⋅13=182</m:t>
                    </m:r>
                  </m:oMath>
                </a14:m>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Vậy </a:t>
                </a:r>
                <a14:m>
                  <m:oMath xmlns:m="http://schemas.openxmlformats.org/officeDocument/2006/math">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Ω</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)=182</m:t>
                    </m:r>
                  </m:oMath>
                </a14:m>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Tính </a:t>
                </a:r>
                <a14:m>
                  <m:oMath xmlns:m="http://schemas.openxmlformats.org/officeDocument/2006/math">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38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Bạn </a:t>
                </a:r>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Sơn có 8 cách chọn được viên bi xanh. Bạn Tùng có 7 cách chọn được viên bi xanh.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)=8⋅7=56</m:t>
                    </m:r>
                  </m:oMath>
                </a14:m>
                <a:endParaRPr kumimoji="0" lang="en-US" sz="38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56</m:t>
                        </m:r>
                      </m:num>
                      <m:den>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182</m:t>
                        </m:r>
                      </m:den>
                    </m:f>
                  </m:oMath>
                </a14:m>
                <a:endPar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647700" y="1485900"/>
                <a:ext cx="16992600" cy="8368445"/>
              </a:xfrm>
              <a:prstGeom prst="rect">
                <a:avLst/>
              </a:prstGeom>
              <a:blipFill>
                <a:blip r:embed="rId2"/>
                <a:stretch>
                  <a:fillRect l="-1184" r="-1148"/>
                </a:stretch>
              </a:blipFill>
            </p:spPr>
            <p:txBody>
              <a:bodyPr/>
              <a:lstStyle/>
              <a:p>
                <a:r>
                  <a:rPr lang="en-US">
                    <a:noFill/>
                  </a:rPr>
                  <a:t> </a:t>
                </a:r>
              </a:p>
            </p:txBody>
          </p:sp>
        </mc:Fallback>
      </mc:AlternateContent>
      <p:pic>
        <p:nvPicPr>
          <p:cNvPr id="8" name="Picture 7"/>
          <p:cNvPicPr>
            <a:picLocks noChangeAspect="1"/>
          </p:cNvPicPr>
          <p:nvPr/>
        </p:nvPicPr>
        <p:blipFill>
          <a:blip r:embed="rId3"/>
          <a:stretch>
            <a:fillRect/>
          </a:stretch>
        </p:blipFill>
        <p:spPr>
          <a:xfrm>
            <a:off x="16581713" y="8796696"/>
            <a:ext cx="871803" cy="1240643"/>
          </a:xfrm>
          <a:prstGeom prst="rect">
            <a:avLst/>
          </a:prstGeom>
        </p:spPr>
      </p:pic>
    </p:spTree>
    <p:extLst>
      <p:ext uri="{BB962C8B-B14F-4D97-AF65-F5344CB8AC3E}">
        <p14:creationId xmlns:p14="http://schemas.microsoft.com/office/powerpoint/2010/main" val="1799063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up)">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up)">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6"/>
          <p:cNvSpPr txBox="1"/>
          <p:nvPr/>
        </p:nvSpPr>
        <p:spPr>
          <a:xfrm>
            <a:off x="8486149" y="571500"/>
            <a:ext cx="123950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647700" y="1714500"/>
                <a:ext cx="16992600" cy="739016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Bạn </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Sơn có 6 cách chọn được viên bi đỏ. Bạn Tùng có 8 cách chọn được viên bi xanh. </a:t>
                </a:r>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 </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)=6⋅8=48</m:t>
                    </m:r>
                  </m:oMath>
                </a14:m>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e>
                    </m:d>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48</m:t>
                        </m:r>
                      </m:num>
                      <m:den>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182</m:t>
                        </m:r>
                      </m:den>
                    </m:f>
                  </m:oMath>
                </a14:m>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 </a:t>
                </a: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e>
                      </m:d>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56</m:t>
                          </m:r>
                        </m:num>
                        <m:den>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182</m:t>
                          </m:r>
                        </m:den>
                      </m:f>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48</m:t>
                          </m:r>
                        </m:num>
                        <m:den>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182</m:t>
                          </m:r>
                        </m:den>
                      </m:f>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104</m:t>
                          </m:r>
                        </m:num>
                        <m:den>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182</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7</m:t>
                          </m:r>
                        </m:den>
                      </m:f>
                    </m:oMath>
                  </m:oMathPara>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r>
                <a:b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647700" y="1714500"/>
                <a:ext cx="16992600" cy="7390165"/>
              </a:xfrm>
              <a:prstGeom prst="rect">
                <a:avLst/>
              </a:prstGeom>
              <a:blipFill>
                <a:blip r:embed="rId2"/>
                <a:stretch>
                  <a:fillRect l="-1184" r="-1148"/>
                </a:stretch>
              </a:blipFill>
            </p:spPr>
            <p:txBody>
              <a:bodyPr/>
              <a:lstStyle/>
              <a:p>
                <a:r>
                  <a:rPr lang="en-US">
                    <a:noFill/>
                  </a:rPr>
                  <a:t> </a:t>
                </a:r>
              </a:p>
            </p:txBody>
          </p:sp>
        </mc:Fallback>
      </mc:AlternateContent>
      <p:pic>
        <p:nvPicPr>
          <p:cNvPr id="8" name="Picture 7"/>
          <p:cNvPicPr>
            <a:picLocks noChangeAspect="1"/>
          </p:cNvPicPr>
          <p:nvPr/>
        </p:nvPicPr>
        <p:blipFill>
          <a:blip r:embed="rId3"/>
          <a:stretch>
            <a:fillRect/>
          </a:stretch>
        </p:blipFill>
        <p:spPr>
          <a:xfrm>
            <a:off x="16581713" y="8796696"/>
            <a:ext cx="871803" cy="1240643"/>
          </a:xfrm>
          <a:prstGeom prst="rect">
            <a:avLst/>
          </a:prstGeom>
        </p:spPr>
      </p:pic>
    </p:spTree>
    <p:extLst>
      <p:ext uri="{BB962C8B-B14F-4D97-AF65-F5344CB8AC3E}">
        <p14:creationId xmlns:p14="http://schemas.microsoft.com/office/powerpoint/2010/main" val="3984729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up)">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arn(inVertical)">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4" dur="500"/>
                                        <p:tgtEl>
                                          <p:spTgt spid="6">
                                            <p:txEl>
                                              <p:pRg st="4" end="4"/>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7" name="Group 27"/>
          <p:cNvGrpSpPr/>
          <p:nvPr/>
        </p:nvGrpSpPr>
        <p:grpSpPr>
          <a:xfrm>
            <a:off x="14450775" y="2108145"/>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sp>
        <p:nvSpPr>
          <p:cNvPr id="33" name="Freeform 33"/>
          <p:cNvSpPr/>
          <p:nvPr/>
        </p:nvSpPr>
        <p:spPr>
          <a:xfrm rot="19815331">
            <a:off x="380709" y="7323149"/>
            <a:ext cx="444829" cy="3054740"/>
          </a:xfrm>
          <a:custGeom>
            <a:avLst/>
            <a:gdLst/>
            <a:ahLst/>
            <a:cxnLst/>
            <a:rect l="l" t="t" r="r" b="b"/>
            <a:pathLst>
              <a:path w="425961" h="3970826">
                <a:moveTo>
                  <a:pt x="0" y="0"/>
                </a:moveTo>
                <a:lnTo>
                  <a:pt x="425961" y="0"/>
                </a:lnTo>
                <a:lnTo>
                  <a:pt x="425961" y="3970826"/>
                </a:lnTo>
                <a:lnTo>
                  <a:pt x="0" y="3970826"/>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39" name="Rectangle 38"/>
          <p:cNvSpPr/>
          <p:nvPr/>
        </p:nvSpPr>
        <p:spPr>
          <a:xfrm>
            <a:off x="381000" y="847785"/>
            <a:ext cx="16313276" cy="45243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8.7 </a:t>
            </a:r>
            <a:r>
              <a:rPr kumimoji="0" lang="vi-VN"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(SGK-tr.</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7</a:t>
            </a:r>
            <a:r>
              <a:rPr kumimoji="0" lang="vi-VN"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5)</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Lớp 11A của một trường có 40 học sinh, trong đó có 14 bạn thích nhạc cổ điển, 13 bạn thích nhạc trẻ và 5 bạn thích cả nhạc cổ điển và nhạc trẻ. Chọn ngẫu nhiên một bạn trong lớp. Tính xác suất để</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Bạn đó thích nhạc cổ điển hoặc nhạc trẻ</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 Bạn đó không thích cả nhạc cổ điển và nhạc trẻ</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TextBox 39"/>
          <p:cNvSpPr txBox="1"/>
          <p:nvPr/>
        </p:nvSpPr>
        <p:spPr>
          <a:xfrm>
            <a:off x="7944997" y="5676900"/>
            <a:ext cx="123950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34" name="Rectangle 33"/>
              <p:cNvSpPr/>
              <p:nvPr/>
            </p:nvSpPr>
            <p:spPr>
              <a:xfrm>
                <a:off x="2130631" y="6667500"/>
                <a:ext cx="13566569" cy="3082895"/>
              </a:xfrm>
              <a:prstGeom prst="rect">
                <a:avLst/>
              </a:prstGeom>
            </p:spPr>
            <p:txBody>
              <a:bodyPr wrap="square">
                <a:spAutoFit/>
              </a:bodyPr>
              <a:lstStyle/>
              <a:p>
                <a:pPr marL="0" marR="0" lvl="0" indent="0" algn="l" defTabSz="914400" rtl="0" eaLnBrk="1" fontAlgn="auto" latinLnBrk="0" hangingPunct="1">
                  <a:lnSpc>
                    <a:spcPct val="150000"/>
                  </a:lnSpc>
                  <a:spcBef>
                    <a:spcPts val="600"/>
                  </a:spcBef>
                  <a:spcAft>
                    <a:spcPts val="800"/>
                  </a:spcAft>
                  <a:buClrTx/>
                  <a:buSzTx/>
                  <a:buFontTx/>
                  <a:buNone/>
                  <a:tabLst/>
                  <a:defRPr/>
                </a:pPr>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oMath>
                </a14:m>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biến cố: "Bạn đó thích nhạc cổ điển", </a:t>
                </a:r>
              </a:p>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en-US" sz="3800" b="0" u="none" strike="noStrike" kern="100" cap="none" spc="0" normalizeH="0" baseline="0" noProof="0" smtClean="0">
                    <a:ln>
                      <a:noFill/>
                    </a:ln>
                    <a:solidFill>
                      <a:prstClr val="black"/>
                    </a:solidFill>
                    <a:effectLst/>
                    <a:uLnTx/>
                    <a:uFillTx/>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 biến cố: "Bạn đó thích nhạc trẻ</a:t>
                </a:r>
                <a:r>
                  <a:rPr kumimoji="0" lang="en-US" sz="38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en-US" sz="3800" b="0" u="none" strike="noStrike" kern="100" cap="none" spc="0" normalizeH="0" baseline="0" noProof="0" smtClean="0">
                    <a:ln>
                      <a:noFill/>
                    </a:ln>
                    <a:solidFill>
                      <a:prstClr val="black"/>
                    </a:solidFill>
                    <a:effectLst/>
                    <a:uLnTx/>
                    <a:uFillTx/>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𝐴𝐵</m:t>
                    </m:r>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a:t>là biến cố: “Bạn đó thích cả nhạc cổ điển và nhạc trẻ</a:t>
                </a:r>
                <a:r>
                  <a:rPr kumimoji="0" lang="en-US" sz="3800" b="0" i="0" u="none" strike="noStrike" kern="100" cap="none" spc="0" normalizeH="0" baseline="0" noProof="0" smtClean="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a:t>”.</a:t>
                </a:r>
                <a:endPar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34" name="Rectangle 33"/>
              <p:cNvSpPr>
                <a:spLocks noRot="1" noChangeAspect="1" noMove="1" noResize="1" noEditPoints="1" noAdjustHandles="1" noChangeArrowheads="1" noChangeShapeType="1" noTextEdit="1"/>
              </p:cNvSpPr>
              <p:nvPr/>
            </p:nvSpPr>
            <p:spPr>
              <a:xfrm>
                <a:off x="2130631" y="6667500"/>
                <a:ext cx="13566569" cy="3082895"/>
              </a:xfrm>
              <a:prstGeom prst="rect">
                <a:avLst/>
              </a:prstGeom>
              <a:blipFill>
                <a:blip r:embed="rId8"/>
                <a:stretch>
                  <a:fillRect l="-1483" b="-3564"/>
                </a:stretch>
              </a:blipFill>
            </p:spPr>
            <p:txBody>
              <a:bodyPr/>
              <a:lstStyle/>
              <a:p>
                <a:r>
                  <a:rPr lang="en-US">
                    <a:noFill/>
                  </a:rPr>
                  <a:t> </a:t>
                </a:r>
              </a:p>
            </p:txBody>
          </p:sp>
        </mc:Fallback>
      </mc:AlternateContent>
    </p:spTree>
    <p:extLst>
      <p:ext uri="{BB962C8B-B14F-4D97-AF65-F5344CB8AC3E}">
        <p14:creationId xmlns:p14="http://schemas.microsoft.com/office/powerpoint/2010/main" val="217109188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animEffect transition="in" filter="fade">
                                      <p:cBhvr>
                                        <p:cTn id="17" dur="500"/>
                                        <p:tgtEl>
                                          <p:spTgt spid="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xEl>
                                              <p:pRg st="1" end="1"/>
                                            </p:txEl>
                                          </p:spTgt>
                                        </p:tgtEl>
                                        <p:attrNameLst>
                                          <p:attrName>style.visibility</p:attrName>
                                        </p:attrNameLst>
                                      </p:cBhvr>
                                      <p:to>
                                        <p:strVal val="visible"/>
                                      </p:to>
                                    </p:set>
                                    <p:animEffect transition="in" filter="wipe(down)">
                                      <p:cBhvr>
                                        <p:cTn id="22" dur="500"/>
                                        <p:tgtEl>
                                          <p:spTgt spid="3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xEl>
                                              <p:pRg st="2" end="2"/>
                                            </p:txEl>
                                          </p:spTgt>
                                        </p:tgtEl>
                                        <p:attrNameLst>
                                          <p:attrName>style.visibility</p:attrName>
                                        </p:attrNameLst>
                                      </p:cBhvr>
                                      <p:to>
                                        <p:strVal val="visible"/>
                                      </p:to>
                                    </p:set>
                                    <p:animEffect transition="in" filter="wipe(left)">
                                      <p:cBhvr>
                                        <p:cTn id="27"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7" name="Group 27"/>
          <p:cNvGrpSpPr/>
          <p:nvPr/>
        </p:nvGrpSpPr>
        <p:grpSpPr>
          <a:xfrm>
            <a:off x="14450775" y="2108145"/>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sp>
        <p:nvSpPr>
          <p:cNvPr id="33" name="Freeform 33"/>
          <p:cNvSpPr/>
          <p:nvPr/>
        </p:nvSpPr>
        <p:spPr>
          <a:xfrm rot="2949779">
            <a:off x="16124121" y="8220884"/>
            <a:ext cx="310348" cy="2231834"/>
          </a:xfrm>
          <a:custGeom>
            <a:avLst/>
            <a:gdLst/>
            <a:ahLst/>
            <a:cxnLst/>
            <a:rect l="l" t="t" r="r" b="b"/>
            <a:pathLst>
              <a:path w="425961" h="3970826">
                <a:moveTo>
                  <a:pt x="0" y="0"/>
                </a:moveTo>
                <a:lnTo>
                  <a:pt x="425961" y="0"/>
                </a:lnTo>
                <a:lnTo>
                  <a:pt x="425961" y="3970826"/>
                </a:lnTo>
                <a:lnTo>
                  <a:pt x="0" y="3970826"/>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40" name="TextBox 39"/>
          <p:cNvSpPr txBox="1"/>
          <p:nvPr/>
        </p:nvSpPr>
        <p:spPr>
          <a:xfrm>
            <a:off x="7939470" y="876300"/>
            <a:ext cx="123950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34" name="Rectangle 33"/>
              <p:cNvSpPr/>
              <p:nvPr/>
            </p:nvSpPr>
            <p:spPr>
              <a:xfrm>
                <a:off x="754437" y="1562100"/>
                <a:ext cx="15840619" cy="8609408"/>
              </a:xfrm>
              <a:prstGeom prst="rect">
                <a:avLst/>
              </a:prstGeom>
            </p:spPr>
            <p:txBody>
              <a:bodyPr wrap="square">
                <a:spAutoFit/>
              </a:bodyPr>
              <a:lstStyle/>
              <a:p>
                <a:pPr algn="just">
                  <a:lnSpc>
                    <a:spcPct val="150000"/>
                  </a:lnSpc>
                </a:pPr>
                <a:r>
                  <a:rPr lang="en-US" sz="3800" kern="100" smtClean="0">
                    <a:effectLst/>
                    <a:latin typeface="Arial" panose="020B0604020202020204" pitchFamily="34" charset="0"/>
                    <a:ea typeface="Malgun Gothic" panose="020B0503020000020004" pitchFamily="34" charset="-127"/>
                    <a:cs typeface="Arial" panose="020B0604020202020204" pitchFamily="34" charset="0"/>
                  </a:rPr>
                  <a:t>Ta </a:t>
                </a:r>
                <a:r>
                  <a:rPr lang="en-US" sz="3800" kern="100">
                    <a:effectLst/>
                    <a:latin typeface="Arial" panose="020B0604020202020204" pitchFamily="34" charset="0"/>
                    <a:ea typeface="Malgun Gothic" panose="020B0503020000020004" pitchFamily="34" charset="-127"/>
                    <a:cs typeface="Arial" panose="020B0604020202020204" pitchFamily="34" charset="0"/>
                  </a:rPr>
                  <a:t>có </a:t>
                </a:r>
                <a14:m>
                  <m:oMath xmlns:m="http://schemas.openxmlformats.org/officeDocument/2006/math">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𝑛</m:t>
                    </m:r>
                    <m:d>
                      <m:d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𝐴</m:t>
                        </m:r>
                      </m:e>
                    </m:d>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3800" kern="100">
                    <a:effectLst/>
                    <a:latin typeface="Arial" panose="020B0604020202020204" pitchFamily="34" charset="0"/>
                    <a:ea typeface="Malgun Gothic" panose="020B0503020000020004" pitchFamily="34" charset="-127"/>
                    <a:cs typeface="Arial" panose="020B0604020202020204" pitchFamily="34" charset="0"/>
                  </a:rPr>
                  <a:t>14, suy ra </a:t>
                </a:r>
                <a14:m>
                  <m:oMath xmlns:m="http://schemas.openxmlformats.org/officeDocument/2006/math">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𝐴</m:t>
                        </m:r>
                      </m:e>
                    </m:d>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14</m:t>
                        </m:r>
                      </m:num>
                      <m:den>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40</m:t>
                        </m:r>
                      </m:den>
                    </m:f>
                    <m:r>
                      <a:rPr lang="en-US" sz="3800" b="0" i="1" kern="100" smtClean="0">
                        <a:effectLst/>
                        <a:latin typeface="Cambria Math" panose="02040503050406030204" pitchFamily="18" charset="0"/>
                        <a:ea typeface="Malgun Gothic" panose="020B0503020000020004" pitchFamily="34" charset="-127"/>
                        <a:cs typeface="Times New Roman" panose="02020603050405020304" pitchFamily="18" charset="0"/>
                      </a:rPr>
                      <m:t>; </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𝑛</m:t>
                    </m:r>
                    <m:d>
                      <m:d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𝐵</m:t>
                        </m:r>
                      </m:e>
                    </m:d>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=13, </m:t>
                    </m:r>
                  </m:oMath>
                </a14:m>
                <a:r>
                  <a:rPr lang="en-US" sz="3800" kern="100">
                    <a:effectLst/>
                    <a:latin typeface="Arial" panose="020B0604020202020204" pitchFamily="34" charset="0"/>
                    <a:ea typeface="Malgun Gothic" panose="020B0503020000020004" pitchFamily="34" charset="-127"/>
                    <a:cs typeface="Arial" panose="020B0604020202020204" pitchFamily="34" charset="0"/>
                  </a:rPr>
                  <a:t>suy ra </a:t>
                </a:r>
                <a14:m>
                  <m:oMath xmlns:m="http://schemas.openxmlformats.org/officeDocument/2006/math">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𝐵</m:t>
                        </m:r>
                      </m:e>
                    </m:d>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13</m:t>
                        </m:r>
                      </m:num>
                      <m:den>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40</m:t>
                        </m:r>
                      </m:den>
                    </m:f>
                  </m:oMath>
                </a14:m>
                <a:r>
                  <a:rPr lang="en-US" sz="3800" kern="100">
                    <a:effectLst/>
                    <a:latin typeface="Arial" panose="020B0604020202020204" pitchFamily="34" charset="0"/>
                    <a:ea typeface="Malgun Gothic" panose="020B0503020000020004" pitchFamily="34" charset="-127"/>
                    <a:cs typeface="Arial" panose="020B0604020202020204" pitchFamily="34" charset="0"/>
                  </a:rPr>
                  <a:t>.</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𝑛</m:t>
                    </m:r>
                    <m:d>
                      <m:d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𝐴𝐵</m:t>
                        </m:r>
                      </m:e>
                    </m:d>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=5, </m:t>
                    </m:r>
                  </m:oMath>
                </a14:m>
                <a:r>
                  <a:rPr lang="en-US" sz="3800" kern="100">
                    <a:effectLst/>
                    <a:latin typeface="Arial" panose="020B0604020202020204" pitchFamily="34" charset="0"/>
                    <a:ea typeface="Malgun Gothic" panose="020B0503020000020004" pitchFamily="34" charset="-127"/>
                    <a:cs typeface="Arial" panose="020B0604020202020204" pitchFamily="34" charset="0"/>
                  </a:rPr>
                  <a:t>suy ra </a:t>
                </a:r>
                <a14:m>
                  <m:oMath xmlns:m="http://schemas.openxmlformats.org/officeDocument/2006/math">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𝐴𝐵</m:t>
                        </m:r>
                      </m:e>
                    </m:d>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5</m:t>
                        </m:r>
                      </m:num>
                      <m:den>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40</m:t>
                        </m:r>
                      </m:den>
                    </m:f>
                  </m:oMath>
                </a14:m>
                <a:r>
                  <a:rPr lang="en-US" sz="3800" kern="100">
                    <a:effectLst/>
                    <a:latin typeface="Arial" panose="020B0604020202020204" pitchFamily="34" charset="0"/>
                    <a:ea typeface="Malgun Gothic" panose="020B0503020000020004" pitchFamily="34" charset="-127"/>
                    <a:cs typeface="Arial" panose="020B0604020202020204" pitchFamily="34" charset="0"/>
                  </a:rPr>
                  <a:t>.</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kern="100" smtClean="0">
                    <a:effectLst/>
                    <a:latin typeface="Arial" panose="020B0604020202020204" pitchFamily="34" charset="0"/>
                    <a:ea typeface="Malgun Gothic" panose="020B0503020000020004" pitchFamily="34" charset="-127"/>
                    <a:cs typeface="Arial" panose="020B0604020202020204" pitchFamily="34" charset="0"/>
                  </a:rPr>
                  <a:t>a) Gọi </a:t>
                </a:r>
                <a14:m>
                  <m:oMath xmlns:m="http://schemas.openxmlformats.org/officeDocument/2006/math">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𝐸</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en-US" sz="3800" kern="100">
                    <a:effectLst/>
                    <a:latin typeface="Arial" panose="020B0604020202020204" pitchFamily="34" charset="0"/>
                    <a:ea typeface="Malgun Gothic" panose="020B0503020000020004" pitchFamily="34" charset="-127"/>
                    <a:cs typeface="Arial" panose="020B0604020202020204" pitchFamily="34" charset="0"/>
                  </a:rPr>
                  <a:t>là biến cố: “Bạn đó thích nhạc cổ điển hoặc nhạc trẻ</a:t>
                </a:r>
                <a:r>
                  <a:rPr lang="en-US" sz="3800" kern="100">
                    <a:effectLst/>
                    <a:latin typeface="Arial" panose="020B0604020202020204" pitchFamily="34" charset="0"/>
                    <a:ea typeface="Malgun Gothic" panose="020B0503020000020004" pitchFamily="34" charset="-127"/>
                    <a:cs typeface="Arial" panose="020B0604020202020204" pitchFamily="34" charset="0"/>
                  </a:rPr>
                  <a:t>”. </a:t>
                </a:r>
                <a:endParaRPr lang="en-US" sz="3800" kern="100" smtClean="0">
                  <a:effectLst/>
                  <a:latin typeface="Arial" panose="020B0604020202020204" pitchFamily="34" charset="0"/>
                  <a:ea typeface="Malgun Gothic" panose="020B0503020000020004" pitchFamily="34" charset="-127"/>
                  <a:cs typeface="Arial" panose="020B0604020202020204" pitchFamily="34" charset="0"/>
                </a:endParaRPr>
              </a:p>
              <a:p>
                <a:pPr algn="just">
                  <a:lnSpc>
                    <a:spcPct val="150000"/>
                  </a:lnSpc>
                </a:pPr>
                <a:r>
                  <a:rPr lang="en-US" sz="3800" kern="100" smtClean="0">
                    <a:effectLst/>
                    <a:latin typeface="Arial" panose="020B0604020202020204" pitchFamily="34" charset="0"/>
                    <a:ea typeface="Malgun Gothic" panose="020B0503020000020004" pitchFamily="34" charset="-127"/>
                    <a:cs typeface="Arial" panose="020B0604020202020204" pitchFamily="34" charset="0"/>
                  </a:rPr>
                  <a:t>Ta </a:t>
                </a:r>
                <a:r>
                  <a:rPr lang="en-US" sz="3800" kern="100">
                    <a:effectLst/>
                    <a:latin typeface="Arial" panose="020B0604020202020204" pitchFamily="34" charset="0"/>
                    <a:ea typeface="Malgun Gothic" panose="020B0503020000020004" pitchFamily="34" charset="-127"/>
                    <a:cs typeface="Arial" panose="020B0604020202020204" pitchFamily="34" charset="0"/>
                  </a:rPr>
                  <a:t>có: </a:t>
                </a:r>
                <a14:m>
                  <m:oMath xmlns:m="http://schemas.openxmlformats.org/officeDocument/2006/math">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𝐸</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𝐴</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𝐵</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kern="100">
                    <a:effectLst/>
                    <a:latin typeface="Arial" panose="020B0604020202020204" pitchFamily="34" charset="0"/>
                    <a:ea typeface="Malgun Gothic" panose="020B0503020000020004" pitchFamily="34" charset="-127"/>
                    <a:cs typeface="Arial" panose="020B0604020202020204" pitchFamily="34" charset="0"/>
                  </a:rPr>
                  <a:t>Vậy </a:t>
                </a:r>
                <a14:m>
                  <m:oMath xmlns:m="http://schemas.openxmlformats.org/officeDocument/2006/math">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𝐸</m:t>
                        </m:r>
                      </m:e>
                    </m:d>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𝐴</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𝐵</m:t>
                        </m:r>
                      </m:e>
                    </m:d>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𝐴</m:t>
                        </m:r>
                      </m:e>
                    </m:d>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𝐵</m:t>
                        </m:r>
                      </m:e>
                    </m:d>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𝐴𝐵</m:t>
                        </m:r>
                      </m:e>
                    </m:d>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14</m:t>
                        </m:r>
                      </m:num>
                      <m:den>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40</m:t>
                        </m:r>
                      </m:den>
                    </m:f>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13</m:t>
                        </m:r>
                      </m:num>
                      <m:den>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40</m:t>
                        </m:r>
                      </m:den>
                    </m:f>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5</m:t>
                        </m:r>
                      </m:num>
                      <m:den>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40</m:t>
                        </m:r>
                      </m:den>
                    </m:f>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22</m:t>
                        </m:r>
                      </m:num>
                      <m:den>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40</m:t>
                        </m:r>
                      </m:den>
                    </m:f>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11</m:t>
                        </m:r>
                      </m:num>
                      <m:den>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20</m:t>
                        </m:r>
                      </m:den>
                    </m:f>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kern="100">
                    <a:effectLst/>
                    <a:latin typeface="Arial" panose="020B0604020202020204" pitchFamily="34" charset="0"/>
                    <a:ea typeface="Malgun Gothic" panose="020B0503020000020004" pitchFamily="34" charset="-127"/>
                    <a:cs typeface="Arial" panose="020B0604020202020204" pitchFamily="34" charset="0"/>
                  </a:rPr>
                  <a:t>b) Gọi </a:t>
                </a:r>
                <a14:m>
                  <m:oMath xmlns:m="http://schemas.openxmlformats.org/officeDocument/2006/math">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𝐹</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en-US" sz="3800" kern="100">
                    <a:effectLst/>
                    <a:latin typeface="Arial" panose="020B0604020202020204" pitchFamily="34" charset="0"/>
                    <a:ea typeface="Malgun Gothic" panose="020B0503020000020004" pitchFamily="34" charset="-127"/>
                    <a:cs typeface="Arial" panose="020B0604020202020204" pitchFamily="34" charset="0"/>
                  </a:rPr>
                  <a:t>là biến cố: “Bạn đó không thích cả nhạc cổ điển lẫn nhạc trẻ”. Khi đó </a:t>
                </a:r>
                <a14:m>
                  <m:oMath xmlns:m="http://schemas.openxmlformats.org/officeDocument/2006/math">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𝐹</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en-US" sz="3800" kern="100">
                    <a:effectLst/>
                    <a:latin typeface="Arial" panose="020B0604020202020204" pitchFamily="34" charset="0"/>
                    <a:ea typeface="Malgun Gothic" panose="020B0503020000020004" pitchFamily="34" charset="-127"/>
                    <a:cs typeface="Arial" panose="020B0604020202020204" pitchFamily="34" charset="0"/>
                  </a:rPr>
                  <a:t>là biến cố đối của </a:t>
                </a:r>
                <a14:m>
                  <m:oMath xmlns:m="http://schemas.openxmlformats.org/officeDocument/2006/math">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𝐸</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kern="100">
                    <a:effectLst/>
                    <a:latin typeface="Arial" panose="020B0604020202020204" pitchFamily="34" charset="0"/>
                    <a:ea typeface="Malgun Gothic" panose="020B0503020000020004" pitchFamily="34" charset="-127"/>
                    <a:cs typeface="Arial" panose="020B0604020202020204" pitchFamily="34" charset="0"/>
                  </a:rPr>
                  <a:t>Vậy </a:t>
                </a:r>
                <a14:m>
                  <m:oMath xmlns:m="http://schemas.openxmlformats.org/officeDocument/2006/math">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𝐹</m:t>
                        </m:r>
                      </m:e>
                    </m:d>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=1−</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𝐸</m:t>
                        </m:r>
                      </m:e>
                    </m:d>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=1−</m:t>
                    </m:r>
                    <m:f>
                      <m:f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11</m:t>
                        </m:r>
                      </m:num>
                      <m:den>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20</m:t>
                        </m:r>
                      </m:den>
                    </m:f>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20</m:t>
                        </m:r>
                      </m:den>
                    </m:f>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4" name="Rectangle 33"/>
              <p:cNvSpPr>
                <a:spLocks noRot="1" noChangeAspect="1" noMove="1" noResize="1" noEditPoints="1" noAdjustHandles="1" noChangeArrowheads="1" noChangeShapeType="1" noTextEdit="1"/>
              </p:cNvSpPr>
              <p:nvPr/>
            </p:nvSpPr>
            <p:spPr>
              <a:xfrm>
                <a:off x="754437" y="1562100"/>
                <a:ext cx="15840619" cy="8609408"/>
              </a:xfrm>
              <a:prstGeom prst="rect">
                <a:avLst/>
              </a:prstGeom>
              <a:blipFill>
                <a:blip r:embed="rId8"/>
                <a:stretch>
                  <a:fillRect l="-1270" r="-127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up)">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wipe(left)">
                                      <p:cBhvr>
                                        <p:cTn id="12" dur="500"/>
                                        <p:tgtEl>
                                          <p:spTgt spid="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animEffect transition="in" filter="fade">
                                      <p:cBhvr>
                                        <p:cTn id="17" dur="500"/>
                                        <p:tgtEl>
                                          <p:spTgt spid="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4">
                                            <p:txEl>
                                              <p:pRg st="3" end="3"/>
                                            </p:txEl>
                                          </p:spTgt>
                                        </p:tgtEl>
                                        <p:attrNameLst>
                                          <p:attrName>style.visibility</p:attrName>
                                        </p:attrNameLst>
                                      </p:cBhvr>
                                      <p:to>
                                        <p:strVal val="visible"/>
                                      </p:to>
                                    </p:set>
                                    <p:animEffect transition="in" filter="barn(inVertical)">
                                      <p:cBhvr>
                                        <p:cTn id="22" dur="500"/>
                                        <p:tgtEl>
                                          <p:spTgt spid="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xEl>
                                              <p:pRg st="4" end="4"/>
                                            </p:txEl>
                                          </p:spTgt>
                                        </p:tgtEl>
                                        <p:attrNameLst>
                                          <p:attrName>style.visibility</p:attrName>
                                        </p:attrNameLst>
                                      </p:cBhvr>
                                      <p:to>
                                        <p:strVal val="visible"/>
                                      </p:to>
                                    </p:set>
                                    <p:animEffect transition="in" filter="wipe(left)">
                                      <p:cBhvr>
                                        <p:cTn id="27" dur="500"/>
                                        <p:tgtEl>
                                          <p:spTgt spid="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4">
                                            <p:txEl>
                                              <p:pRg st="5" end="5"/>
                                            </p:txEl>
                                          </p:spTgt>
                                        </p:tgtEl>
                                        <p:attrNameLst>
                                          <p:attrName>style.visibility</p:attrName>
                                        </p:attrNameLst>
                                      </p:cBhvr>
                                      <p:to>
                                        <p:strVal val="visible"/>
                                      </p:to>
                                    </p:set>
                                    <p:animEffect transition="in" filter="randombar(horizontal)">
                                      <p:cBhvr>
                                        <p:cTn id="32" dur="500"/>
                                        <p:tgtEl>
                                          <p:spTgt spid="3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4">
                                            <p:txEl>
                                              <p:pRg st="6" end="6"/>
                                            </p:txEl>
                                          </p:spTgt>
                                        </p:tgtEl>
                                        <p:attrNameLst>
                                          <p:attrName>style.visibility</p:attrName>
                                        </p:attrNameLst>
                                      </p:cBhvr>
                                      <p:to>
                                        <p:strVal val="visible"/>
                                      </p:to>
                                    </p:set>
                                    <p:animEffect transition="in" filter="circle(in)">
                                      <p:cBhvr>
                                        <p:cTn id="37" dur="500"/>
                                        <p:tgtEl>
                                          <p:spTgt spid="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131135" y="135565"/>
            <a:ext cx="17983200" cy="10007895"/>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5" name="Picture 4"/>
          <p:cNvPicPr>
            <a:picLocks noChangeAspect="1"/>
          </p:cNvPicPr>
          <p:nvPr/>
        </p:nvPicPr>
        <p:blipFill>
          <a:blip r:embed="rId3"/>
          <a:stretch>
            <a:fillRect/>
          </a:stretch>
        </p:blipFill>
        <p:spPr>
          <a:xfrm>
            <a:off x="15240000" y="7384273"/>
            <a:ext cx="2706572" cy="2654522"/>
          </a:xfrm>
          <a:prstGeom prst="rect">
            <a:avLst/>
          </a:prstGeom>
        </p:spPr>
      </p:pic>
      <p:sp>
        <p:nvSpPr>
          <p:cNvPr id="8" name="Rectangle 7"/>
          <p:cNvSpPr/>
          <p:nvPr/>
        </p:nvSpPr>
        <p:spPr>
          <a:xfrm>
            <a:off x="758762" y="161985"/>
            <a:ext cx="16843438" cy="4524315"/>
          </a:xfrm>
          <a:prstGeom prst="rect">
            <a:avLst/>
          </a:prstGeom>
        </p:spPr>
        <p:txBody>
          <a:bodyPr wrap="square">
            <a:spAutoFit/>
          </a:bodyPr>
          <a:lstStyle/>
          <a:p>
            <a:pPr lvl="0" algn="just">
              <a:lnSpc>
                <a:spcPct val="150000"/>
              </a:lnSpc>
            </a:pPr>
            <a:r>
              <a:rPr kumimoji="0" lang="vi-VN"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8.8 </a:t>
            </a:r>
            <a:r>
              <a:rPr kumimoji="0" lang="vi-VN"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(SGK-tr.</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7</a:t>
            </a:r>
            <a:r>
              <a:rPr kumimoji="0" lang="vi-VN"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5)</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lang="vi-VN" sz="3800">
                <a:solidFill>
                  <a:prstClr val="black"/>
                </a:solidFill>
                <a:cs typeface="Arial" panose="020B0604020202020204" pitchFamily="34" charset="0"/>
              </a:rPr>
              <a:t>Một khu phố có 50 hộ gia đình nuôi chó hoặc nuôi mèo, trong đó có 18 hộ nuôi chó, 16 hộ nuôi mèo và 7 hộ nuôi cả chó và mèo. Chọn ngẫu nhiên một hộ trong khu phố trên. Tính xác suất </a:t>
            </a:r>
            <a:r>
              <a:rPr lang="vi-VN" sz="3800">
                <a:solidFill>
                  <a:prstClr val="black"/>
                </a:solidFill>
                <a:cs typeface="Arial" panose="020B0604020202020204" pitchFamily="34" charset="0"/>
              </a:rPr>
              <a:t>để</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a:p>
            <a:pPr lvl="0" algn="just">
              <a:lnSpc>
                <a:spcPct val="150000"/>
              </a:lnSpc>
            </a:pPr>
            <a:r>
              <a:rPr lang="vi-VN" sz="3800">
                <a:solidFill>
                  <a:prstClr val="black"/>
                </a:solidFill>
                <a:cs typeface="Arial" panose="020B0604020202020204" pitchFamily="34" charset="0"/>
              </a:rPr>
              <a:t>a) Hộ đó nuôi chó hoặc nuôi </a:t>
            </a:r>
            <a:r>
              <a:rPr lang="vi-VN" sz="3800">
                <a:solidFill>
                  <a:prstClr val="black"/>
                </a:solidFill>
                <a:cs typeface="Arial" panose="020B0604020202020204" pitchFamily="34" charset="0"/>
              </a:rPr>
              <a:t>mèo</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a:p>
            <a:pPr lvl="0" algn="just">
              <a:lnSpc>
                <a:spcPct val="150000"/>
              </a:lnSpc>
            </a:pPr>
            <a:r>
              <a:rPr lang="vi-VN" sz="3800">
                <a:solidFill>
                  <a:prstClr val="black"/>
                </a:solidFill>
                <a:cs typeface="Arial" panose="020B0604020202020204" pitchFamily="34" charset="0"/>
              </a:rPr>
              <a:t>b) Hộ đó không nuôi cả chó và </a:t>
            </a:r>
            <a:r>
              <a:rPr lang="vi-VN" sz="3800">
                <a:solidFill>
                  <a:prstClr val="black"/>
                </a:solidFill>
                <a:cs typeface="Arial" panose="020B0604020202020204" pitchFamily="34" charset="0"/>
              </a:rPr>
              <a:t>mèo</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p:txBody>
      </p:sp>
      <p:sp>
        <p:nvSpPr>
          <p:cNvPr id="9" name="TextBox 8"/>
          <p:cNvSpPr txBox="1"/>
          <p:nvPr/>
        </p:nvSpPr>
        <p:spPr>
          <a:xfrm>
            <a:off x="3276600" y="4785569"/>
            <a:ext cx="123950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728636" y="5610670"/>
                <a:ext cx="14713382" cy="4333430"/>
              </a:xfrm>
              <a:prstGeom prst="rect">
                <a:avLst/>
              </a:prstGeom>
            </p:spPr>
            <p:txBody>
              <a:bodyPr wrap="square">
                <a:spAutoFit/>
              </a:bodyPr>
              <a:lstStyle/>
              <a:p>
                <a:pPr algn="just">
                  <a:lnSpc>
                    <a:spcPct val="155000"/>
                  </a:lnSpc>
                </a:pPr>
                <a:r>
                  <a:rPr lang="en-US" sz="3800" kern="100" smtClean="0">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800" kern="100">
                    <a:effectLst/>
                    <a:latin typeface="Arial" panose="020B0604020202020204" pitchFamily="34" charset="0"/>
                    <a:ea typeface="Calibri" panose="020F0502020204030204" pitchFamily="34" charset="0"/>
                    <a:cs typeface="Arial" panose="020B0604020202020204" pitchFamily="34" charset="0"/>
                  </a:rPr>
                  <a:t> là biến cố: "Hộ đó </a:t>
                </a:r>
                <a:r>
                  <a:rPr lang="en-US" sz="3800" kern="100">
                    <a:effectLst/>
                    <a:latin typeface="Arial" panose="020B0604020202020204" pitchFamily="34" charset="0"/>
                    <a:ea typeface="Calibri" panose="020F0502020204030204" pitchFamily="34" charset="0"/>
                    <a:cs typeface="Arial" panose="020B0604020202020204" pitchFamily="34" charset="0"/>
                  </a:rPr>
                  <a:t>nuôi </a:t>
                </a:r>
                <a:r>
                  <a:rPr lang="en-US" sz="3800" kern="100" smtClean="0">
                    <a:effectLst/>
                    <a:latin typeface="Arial" panose="020B0604020202020204" pitchFamily="34" charset="0"/>
                    <a:ea typeface="Calibri" panose="020F0502020204030204" pitchFamily="34" charset="0"/>
                    <a:cs typeface="Arial" panose="020B0604020202020204" pitchFamily="34" charset="0"/>
                  </a:rPr>
                  <a:t>chó"; </a:t>
                </a:r>
                <a:r>
                  <a:rPr lang="en-US" sz="3800" kern="100">
                    <a:effectLst/>
                    <a:latin typeface="Arial" panose="020B0604020202020204" pitchFamily="34" charset="0"/>
                    <a:ea typeface="Calibri" panose="020F0502020204030204" pitchFamily="34" charset="0"/>
                    <a:cs typeface="Arial" panose="020B0604020202020204" pitchFamily="34" charset="0"/>
                  </a:rPr>
                  <a:t>B là biến cố: "Hộ đó nuôi mèo". </a:t>
                </a:r>
                <a:endParaRPr lang="en-US" sz="380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5000"/>
                  </a:lnSpc>
                </a:pPr>
                <a:r>
                  <a:rPr lang="en-US" sz="3800" kern="100" smtClean="0">
                    <a:effectLst/>
                    <a:ea typeface="Calibri" panose="020F0502020204030204" pitchFamily="34" charset="0"/>
                    <a:cs typeface="Times New Roman" panose="02020603050405020304" pitchFamily="18" charset="0"/>
                  </a:rPr>
                  <a:t>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en-US" sz="3800" kern="100">
                    <a:effectLst/>
                    <a:latin typeface="Arial" panose="020B0604020202020204" pitchFamily="34" charset="0"/>
                    <a:ea typeface="Calibri" panose="020F0502020204030204" pitchFamily="34" charset="0"/>
                    <a:cs typeface="Arial" panose="020B0604020202020204" pitchFamily="34" charset="0"/>
                  </a:rPr>
                  <a:t> là biến cố: "Hộ đó nuôi cả chó và mèo</a:t>
                </a:r>
                <a:r>
                  <a:rPr lang="en-US" sz="3800" kern="100">
                    <a:effectLst/>
                    <a:latin typeface="Arial" panose="020B0604020202020204" pitchFamily="34" charset="0"/>
                    <a:ea typeface="Calibri" panose="020F0502020204030204" pitchFamily="34" charset="0"/>
                    <a:cs typeface="Arial" panose="020B0604020202020204" pitchFamily="34" charset="0"/>
                  </a:rPr>
                  <a:t>". </a:t>
                </a:r>
                <a:endParaRPr lang="en-US" sz="3800" kern="100" smtClean="0">
                  <a:effectLst/>
                  <a:latin typeface="Arial" panose="020B0604020202020204" pitchFamily="34" charset="0"/>
                  <a:ea typeface="Calibri" panose="020F0502020204030204" pitchFamily="34" charset="0"/>
                  <a:cs typeface="Arial" panose="020B0604020202020204" pitchFamily="34" charset="0"/>
                </a:endParaRPr>
              </a:p>
              <a:p>
                <a:pPr lvl="0" algn="just">
                  <a:lnSpc>
                    <a:spcPct val="155000"/>
                  </a:lnSpc>
                </a:pPr>
                <a:r>
                  <a:rPr lang="en-US" sz="3800" kern="100" smtClean="0">
                    <a:effectLst/>
                    <a:latin typeface="Arial" panose="020B0604020202020204" pitchFamily="34" charset="0"/>
                    <a:ea typeface="Calibri" panose="020F0502020204030204" pitchFamily="34" charset="0"/>
                    <a:cs typeface="Arial" panose="020B0604020202020204" pitchFamily="34" charset="0"/>
                  </a:rPr>
                  <a:t>Ta </a:t>
                </a:r>
                <a:r>
                  <a:rPr lang="en-US" sz="3800" kern="100">
                    <a:effectLst/>
                    <a:latin typeface="Arial" panose="020B0604020202020204" pitchFamily="34" charset="0"/>
                    <a:ea typeface="Calibri" panose="020F0502020204030204" pitchFamily="34" charset="0"/>
                    <a:cs typeface="Arial" panose="020B0604020202020204" pitchFamily="34" charset="0"/>
                  </a:rPr>
                  <a:t>có:</a:t>
                </a:r>
                <a:r>
                  <a:rPr lang="en-US" sz="3800" kern="1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=18</m:t>
                    </m:r>
                  </m:oMath>
                </a14:m>
                <a:r>
                  <a:rPr lang="en-US" sz="3800" kern="100" smtClean="0">
                    <a:effectLst/>
                    <a:latin typeface="Arial" panose="020B0604020202020204" pitchFamily="34" charset="0"/>
                    <a:ea typeface="Calibri" panose="020F0502020204030204" pitchFamily="34" charset="0"/>
                    <a:cs typeface="Arial" panose="020B0604020202020204" pitchFamily="34" charset="0"/>
                  </a:rPr>
                  <a:t> </a:t>
                </a: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suy ra</a:t>
                </a:r>
                <a:r>
                  <a:rPr lang="en-US" sz="3800" kern="10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18</m:t>
                        </m:r>
                      </m:num>
                      <m:den>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50</m:t>
                        </m:r>
                      </m:den>
                    </m:f>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oMath>
                </a14:m>
                <a:r>
                  <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suy ra</a:t>
                </a:r>
                <a:r>
                  <a:rPr lang="en-US" sz="3800" kern="10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num>
                      <m:den>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50</m:t>
                        </m:r>
                      </m:den>
                    </m:f>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5000"/>
                  </a:lnSpc>
                </a:pPr>
                <a14:m>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oMath>
                </a14:m>
                <a:r>
                  <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suy ra</a:t>
                </a:r>
                <a:r>
                  <a:rPr lang="en-US" sz="3800" kern="10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num>
                      <m:den>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50</m:t>
                        </m:r>
                      </m:den>
                    </m:f>
                  </m:oMath>
                </a14:m>
                <a:endParaRPr lang="en-US">
                  <a:solidFill>
                    <a:prstClr val="black"/>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728636" y="5610670"/>
                <a:ext cx="14713382" cy="4333430"/>
              </a:xfrm>
              <a:prstGeom prst="rect">
                <a:avLst/>
              </a:prstGeom>
              <a:blipFill>
                <a:blip r:embed="rId4"/>
                <a:stretch>
                  <a:fillRect l="-1368" b="-2250"/>
                </a:stretch>
              </a:blipFill>
            </p:spPr>
            <p:txBody>
              <a:bodyPr/>
              <a:lstStyle/>
              <a:p>
                <a:r>
                  <a:rPr lang="en-US">
                    <a:noFill/>
                  </a:rPr>
                  <a:t> </a:t>
                </a:r>
              </a:p>
            </p:txBody>
          </p:sp>
        </mc:Fallback>
      </mc:AlternateContent>
    </p:spTree>
    <p:extLst>
      <p:ext uri="{BB962C8B-B14F-4D97-AF65-F5344CB8AC3E}">
        <p14:creationId xmlns:p14="http://schemas.microsoft.com/office/powerpoint/2010/main" val="418159362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down)">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barn(inVertical)">
                                      <p:cBhvr>
                                        <p:cTn id="3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131135" y="135565"/>
            <a:ext cx="17983200" cy="10007895"/>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5" name="Picture 4"/>
          <p:cNvPicPr>
            <a:picLocks noChangeAspect="1"/>
          </p:cNvPicPr>
          <p:nvPr/>
        </p:nvPicPr>
        <p:blipFill>
          <a:blip r:embed="rId3"/>
          <a:stretch>
            <a:fillRect/>
          </a:stretch>
        </p:blipFill>
        <p:spPr>
          <a:xfrm>
            <a:off x="15240000" y="7384273"/>
            <a:ext cx="2706572" cy="2654522"/>
          </a:xfrm>
          <a:prstGeom prst="rect">
            <a:avLst/>
          </a:prstGeom>
        </p:spPr>
      </p:pic>
      <p:sp>
        <p:nvSpPr>
          <p:cNvPr id="9" name="TextBox 8"/>
          <p:cNvSpPr txBox="1"/>
          <p:nvPr/>
        </p:nvSpPr>
        <p:spPr>
          <a:xfrm>
            <a:off x="8502984" y="952500"/>
            <a:ext cx="123950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1573378" y="2095500"/>
                <a:ext cx="15098714" cy="6892656"/>
              </a:xfrm>
              <a:prstGeom prst="rect">
                <a:avLst/>
              </a:prstGeom>
            </p:spPr>
            <p:txBody>
              <a:bodyPr wrap="square">
                <a:spAutoFit/>
              </a:bodyPr>
              <a:lstStyle/>
              <a:p>
                <a:pPr>
                  <a:lnSpc>
                    <a:spcPct val="170000"/>
                  </a:lnSpc>
                </a:pPr>
                <a:r>
                  <a:rPr lang="en-US" sz="3800" kern="100" smtClean="0">
                    <a:latin typeface="Arial" panose="020B0604020202020204" pitchFamily="34" charset="0"/>
                    <a:ea typeface="Calibri" panose="020F0502020204030204" pitchFamily="34" charset="0"/>
                    <a:cs typeface="Arial" panose="020B0604020202020204" pitchFamily="34" charset="0"/>
                  </a:rPr>
                  <a:t>a) Gọi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𝐸</m:t>
                    </m:r>
                  </m:oMath>
                </a14:m>
                <a:r>
                  <a:rPr lang="en-US" sz="3800" kern="100">
                    <a:effectLst/>
                    <a:latin typeface="Arial" panose="020B0604020202020204" pitchFamily="34" charset="0"/>
                    <a:ea typeface="Calibri" panose="020F0502020204030204" pitchFamily="34" charset="0"/>
                    <a:cs typeface="Arial" panose="020B0604020202020204" pitchFamily="34" charset="0"/>
                  </a:rPr>
                  <a:t> là biến cố: "Hộ đó nuôi chó hoặc nuôi mèo</a:t>
                </a:r>
                <a:r>
                  <a:rPr lang="en-US" sz="3800" kern="100">
                    <a:effectLst/>
                    <a:latin typeface="Arial" panose="020B0604020202020204" pitchFamily="34" charset="0"/>
                    <a:ea typeface="Calibri" panose="020F0502020204030204" pitchFamily="34" charset="0"/>
                    <a:cs typeface="Arial" panose="020B0604020202020204" pitchFamily="34" charset="0"/>
                  </a:rPr>
                  <a:t>". </a:t>
                </a:r>
                <a:endParaRPr lang="en-US" sz="380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170000"/>
                  </a:lnSpc>
                </a:pPr>
                <a:r>
                  <a:rPr lang="en-US" sz="3800" kern="100" smtClean="0">
                    <a:effectLst/>
                    <a:latin typeface="Arial" panose="020B0604020202020204" pitchFamily="34" charset="0"/>
                    <a:ea typeface="Calibri" panose="020F0502020204030204" pitchFamily="34" charset="0"/>
                    <a:cs typeface="Arial" panose="020B0604020202020204" pitchFamily="34" charset="0"/>
                  </a:rPr>
                  <a:t>Ta </a:t>
                </a:r>
                <a:r>
                  <a:rPr lang="en-US" sz="3800" kern="10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𝐸</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800" kern="100">
                    <a:effectLst/>
                    <a:latin typeface="Arial" panose="020B0604020202020204" pitchFamily="34" charset="0"/>
                    <a:ea typeface="Calibri" panose="020F0502020204030204" pitchFamily="34" charset="0"/>
                    <a:cs typeface="Arial" panose="020B0604020202020204" pitchFamily="34" charset="0"/>
                  </a:rPr>
                  <a:t>. </a:t>
                </a:r>
              </a:p>
              <a:p>
                <a:pPr>
                  <a:lnSpc>
                    <a:spcPct val="170000"/>
                  </a:lnSpc>
                </a:pPr>
                <a:r>
                  <a:rPr lang="en-US" sz="3800" kern="10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𝐸</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18</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50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16</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50</m:t>
                        </m:r>
                      </m:den>
                    </m:f>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7</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50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50</m:t>
                        </m:r>
                      </m:den>
                    </m:f>
                  </m:oMath>
                </a14:m>
                <a:r>
                  <a:rPr lang="en-US" sz="3800" kern="100" smtClean="0">
                    <a:effectLst/>
                    <a:latin typeface="Arial" panose="020B0604020202020204" pitchFamily="34" charset="0"/>
                    <a:ea typeface="Calibri" panose="020F0502020204030204" pitchFamily="34" charset="0"/>
                    <a:cs typeface="Arial" panose="020B0604020202020204" pitchFamily="34" charset="0"/>
                  </a:rPr>
                  <a:t>.</a:t>
                </a:r>
                <a:endParaRPr lang="en-US" sz="380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170000"/>
                  </a:lnSpc>
                </a:pPr>
                <a:r>
                  <a:rPr lang="en-US" sz="3800" kern="100" smtClean="0">
                    <a:effectLst/>
                    <a:latin typeface="Arial" panose="020B0604020202020204" pitchFamily="34" charset="0"/>
                    <a:ea typeface="Calibri" panose="020F0502020204030204" pitchFamily="34" charset="0"/>
                    <a:cs typeface="Arial" panose="020B0604020202020204" pitchFamily="34" charset="0"/>
                  </a:rPr>
                  <a:t>b</a:t>
                </a:r>
                <a:r>
                  <a:rPr lang="en-US" sz="3800" kern="100">
                    <a:effectLst/>
                    <a:latin typeface="Arial" panose="020B0604020202020204" pitchFamily="34" charset="0"/>
                    <a:ea typeface="Calibri" panose="020F0502020204030204" pitchFamily="34" charset="0"/>
                    <a:cs typeface="Arial" panose="020B0604020202020204" pitchFamily="34" charset="0"/>
                  </a:rPr>
                  <a:t>) Gọi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𝐹</m:t>
                    </m:r>
                  </m:oMath>
                </a14:m>
                <a:r>
                  <a:rPr lang="en-US" sz="3800" kern="100">
                    <a:effectLst/>
                    <a:latin typeface="Arial" panose="020B0604020202020204" pitchFamily="34" charset="0"/>
                    <a:ea typeface="Calibri" panose="020F0502020204030204" pitchFamily="34" charset="0"/>
                    <a:cs typeface="Arial" panose="020B0604020202020204" pitchFamily="34" charset="0"/>
                  </a:rPr>
                  <a:t> là biến cố: "Hộ đó không nuôi cả chó và mèo". </a:t>
                </a:r>
                <a:endParaRPr lang="en-US" sz="380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170000"/>
                  </a:lnSpc>
                </a:pPr>
                <a:r>
                  <a:rPr lang="en-US" sz="3800" kern="100">
                    <a:latin typeface="Arial" panose="020B0604020202020204" pitchFamily="34" charset="0"/>
                    <a:ea typeface="Calibri" panose="020F0502020204030204" pitchFamily="34" charset="0"/>
                    <a:cs typeface="Arial" panose="020B0604020202020204" pitchFamily="34" charset="0"/>
                  </a:rPr>
                  <a:t> </a:t>
                </a:r>
                <a:r>
                  <a:rPr lang="en-US" sz="3800" kern="1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𝐹</m:t>
                    </m:r>
                  </m:oMath>
                </a14:m>
                <a:r>
                  <a:rPr lang="en-US" sz="3800" kern="100">
                    <a:effectLst/>
                    <a:latin typeface="Arial" panose="020B0604020202020204" pitchFamily="34" charset="0"/>
                    <a:ea typeface="Calibri" panose="020F0502020204030204" pitchFamily="34" charset="0"/>
                    <a:cs typeface="Arial" panose="020B0604020202020204" pitchFamily="34" charset="0"/>
                  </a:rPr>
                  <a:t> là biến </a:t>
                </a:r>
                <a:r>
                  <a:rPr lang="en-US" sz="3800" kern="100">
                    <a:effectLst/>
                    <a:latin typeface="Arial" panose="020B0604020202020204" pitchFamily="34" charset="0"/>
                    <a:ea typeface="Calibri" panose="020F0502020204030204" pitchFamily="34" charset="0"/>
                    <a:cs typeface="Arial" panose="020B0604020202020204" pitchFamily="34" charset="0"/>
                  </a:rPr>
                  <a:t>cố </a:t>
                </a:r>
                <a:r>
                  <a:rPr lang="en-US" sz="3800" kern="100" smtClean="0">
                    <a:effectLst/>
                    <a:latin typeface="Arial" panose="020B0604020202020204" pitchFamily="34" charset="0"/>
                    <a:ea typeface="Calibri" panose="020F0502020204030204" pitchFamily="34" charset="0"/>
                    <a:cs typeface="Arial" panose="020B0604020202020204" pitchFamily="34" charset="0"/>
                  </a:rPr>
                  <a:t>đối </a:t>
                </a:r>
                <a:r>
                  <a:rPr lang="en-US" sz="3800" kern="100">
                    <a:effectLst/>
                    <a:latin typeface="Arial" panose="020B0604020202020204" pitchFamily="34" charset="0"/>
                    <a:ea typeface="Calibri" panose="020F0502020204030204" pitchFamily="34" charset="0"/>
                    <a:cs typeface="Arial" panose="020B0604020202020204" pitchFamily="34" charset="0"/>
                  </a:rPr>
                  <a:t>của biến cố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𝐸</m:t>
                    </m:r>
                  </m:oMath>
                </a14:m>
                <a:r>
                  <a:rPr lang="en-US" sz="3800" kern="100">
                    <a:effectLst/>
                    <a:latin typeface="Arial" panose="020B0604020202020204" pitchFamily="34" charset="0"/>
                    <a:ea typeface="Calibri" panose="020F0502020204030204" pitchFamily="34" charset="0"/>
                    <a:cs typeface="Arial" panose="020B0604020202020204" pitchFamily="34" charset="0"/>
                  </a:rPr>
                  <a:t>. </a:t>
                </a:r>
              </a:p>
              <a:p>
                <a:pPr>
                  <a:lnSpc>
                    <a:spcPct val="170000"/>
                  </a:lnSpc>
                </a:pPr>
                <a:r>
                  <a:rPr lang="en-US" sz="3800" kern="10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𝐹</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𝐸</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50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23</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50</m:t>
                        </m:r>
                      </m:den>
                    </m:f>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 name="Rectangle 1"/>
              <p:cNvSpPr>
                <a:spLocks noRot="1" noChangeAspect="1" noMove="1" noResize="1" noEditPoints="1" noAdjustHandles="1" noChangeArrowheads="1" noChangeShapeType="1" noTextEdit="1"/>
              </p:cNvSpPr>
              <p:nvPr/>
            </p:nvSpPr>
            <p:spPr>
              <a:xfrm>
                <a:off x="1573378" y="2095500"/>
                <a:ext cx="15098714" cy="6892656"/>
              </a:xfrm>
              <a:prstGeom prst="rect">
                <a:avLst/>
              </a:prstGeom>
              <a:blipFill>
                <a:blip r:embed="rId4"/>
                <a:stretch>
                  <a:fillRect l="-1332"/>
                </a:stretch>
              </a:blipFill>
            </p:spPr>
            <p:txBody>
              <a:bodyPr/>
              <a:lstStyle/>
              <a:p>
                <a:r>
                  <a:rPr lang="en-US">
                    <a:noFill/>
                  </a:rPr>
                  <a:t> </a:t>
                </a:r>
              </a:p>
            </p:txBody>
          </p:sp>
        </mc:Fallback>
      </mc:AlternateContent>
    </p:spTree>
    <p:extLst>
      <p:ext uri="{BB962C8B-B14F-4D97-AF65-F5344CB8AC3E}">
        <p14:creationId xmlns:p14="http://schemas.microsoft.com/office/powerpoint/2010/main" val="8876759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sp>
        <p:nvSpPr>
          <p:cNvPr id="32" name="TextBox 32"/>
          <p:cNvSpPr txBox="1"/>
          <p:nvPr/>
        </p:nvSpPr>
        <p:spPr>
          <a:xfrm>
            <a:off x="2027202" y="1901118"/>
            <a:ext cx="8399209" cy="769441"/>
          </a:xfrm>
          <a:prstGeom prst="rect">
            <a:avLst/>
          </a:prstGeom>
        </p:spPr>
        <p:txBody>
          <a:bodyPr wrap="square" lIns="0" tIns="0" rIns="0" bIns="0" rtlCol="0" anchor="t">
            <a:spAutoFit/>
          </a:bodyPr>
          <a:lstStyle/>
          <a:p>
            <a:pPr>
              <a:lnSpc>
                <a:spcPts val="5989"/>
              </a:lnSpc>
            </a:pPr>
            <a:r>
              <a:rPr lang="vi-VN" sz="6600" b="1" spc="116" smtClean="0">
                <a:solidFill>
                  <a:srgbClr val="231F20"/>
                </a:solidFill>
                <a:latin typeface="Arial" panose="020B0604020202020204" pitchFamily="34" charset="0"/>
                <a:cs typeface="Arial" panose="020B0604020202020204" pitchFamily="34" charset="0"/>
              </a:rPr>
              <a:t>NỘI DUNG BÀI HỌC</a:t>
            </a:r>
            <a:endParaRPr lang="en-US" sz="6600" b="1" spc="116">
              <a:solidFill>
                <a:srgbClr val="231F20"/>
              </a:solidFill>
              <a:latin typeface="Arial" panose="020B0604020202020204" pitchFamily="34" charset="0"/>
              <a:cs typeface="Arial" panose="020B0604020202020204" pitchFamily="34" charset="0"/>
            </a:endParaRPr>
          </a:p>
        </p:txBody>
      </p:sp>
      <p:sp>
        <p:nvSpPr>
          <p:cNvPr id="36" name="TextBox 36"/>
          <p:cNvSpPr txBox="1"/>
          <p:nvPr/>
        </p:nvSpPr>
        <p:spPr>
          <a:xfrm>
            <a:off x="3952174" y="3857684"/>
            <a:ext cx="11674143" cy="1819216"/>
          </a:xfrm>
          <a:prstGeom prst="rect">
            <a:avLst/>
          </a:prstGeom>
        </p:spPr>
        <p:txBody>
          <a:bodyPr wrap="square" lIns="0" tIns="0" rIns="0" bIns="0" rtlCol="0" anchor="t">
            <a:spAutoFit/>
          </a:bodyPr>
          <a:lstStyle/>
          <a:p>
            <a:pPr>
              <a:lnSpc>
                <a:spcPct val="150000"/>
              </a:lnSpc>
            </a:pPr>
            <a:r>
              <a:rPr lang="vi-VN" sz="4200" b="1" spc="80">
                <a:solidFill>
                  <a:schemeClr val="accent1">
                    <a:lumMod val="50000"/>
                  </a:schemeClr>
                </a:solidFill>
                <a:cs typeface="Arial" panose="020B0604020202020204" pitchFamily="34" charset="0"/>
              </a:rPr>
              <a:t>Công thức cộng xác suất cho hai biến cố xung khắc</a:t>
            </a:r>
            <a:endParaRPr lang="en-US" sz="4200" b="1" spc="80">
              <a:solidFill>
                <a:schemeClr val="accent1">
                  <a:lumMod val="50000"/>
                </a:schemeClr>
              </a:solidFill>
              <a:latin typeface="Arial" panose="020B0604020202020204" pitchFamily="34" charset="0"/>
              <a:cs typeface="Arial" panose="020B0604020202020204" pitchFamily="34" charset="0"/>
            </a:endParaRPr>
          </a:p>
        </p:txBody>
      </p:sp>
      <p:sp>
        <p:nvSpPr>
          <p:cNvPr id="37" name="TextBox 37"/>
          <p:cNvSpPr txBox="1"/>
          <p:nvPr/>
        </p:nvSpPr>
        <p:spPr>
          <a:xfrm>
            <a:off x="3952174" y="7463065"/>
            <a:ext cx="8536045" cy="525785"/>
          </a:xfrm>
          <a:prstGeom prst="rect">
            <a:avLst/>
          </a:prstGeom>
        </p:spPr>
        <p:txBody>
          <a:bodyPr wrap="square" lIns="0" tIns="0" rIns="0" bIns="0" rtlCol="0" anchor="t">
            <a:spAutoFit/>
          </a:bodyPr>
          <a:lstStyle/>
          <a:p>
            <a:pPr>
              <a:lnSpc>
                <a:spcPts val="4128"/>
              </a:lnSpc>
            </a:pPr>
            <a:r>
              <a:rPr lang="vi-VN" sz="4200" b="1" spc="80">
                <a:solidFill>
                  <a:srgbClr val="4F81BD">
                    <a:lumMod val="50000"/>
                  </a:srgbClr>
                </a:solidFill>
                <a:cs typeface="Arial" panose="020B0604020202020204" pitchFamily="34" charset="0"/>
              </a:rPr>
              <a:t>Công thức cộng xác suất</a:t>
            </a:r>
            <a:endParaRPr lang="en-US" sz="4200" b="1" spc="80">
              <a:solidFill>
                <a:schemeClr val="accent1">
                  <a:lumMod val="50000"/>
                </a:schemeClr>
              </a:solidFill>
              <a:latin typeface="Arial" panose="020B0604020202020204" pitchFamily="34" charset="0"/>
              <a:cs typeface="Arial" panose="020B0604020202020204" pitchFamily="34" charset="0"/>
            </a:endParaRPr>
          </a:p>
        </p:txBody>
      </p:sp>
      <p:sp>
        <p:nvSpPr>
          <p:cNvPr id="43" name="Freeform 43"/>
          <p:cNvSpPr/>
          <p:nvPr/>
        </p:nvSpPr>
        <p:spPr>
          <a:xfrm rot="1091550">
            <a:off x="10858736" y="1406303"/>
            <a:ext cx="566223" cy="1319587"/>
          </a:xfrm>
          <a:custGeom>
            <a:avLst/>
            <a:gdLst/>
            <a:ahLst/>
            <a:cxnLst/>
            <a:rect l="l" t="t" r="r" b="b"/>
            <a:pathLst>
              <a:path w="566223" h="1319587">
                <a:moveTo>
                  <a:pt x="0" y="0"/>
                </a:moveTo>
                <a:lnTo>
                  <a:pt x="566223" y="0"/>
                </a:lnTo>
                <a:lnTo>
                  <a:pt x="566223" y="1319588"/>
                </a:lnTo>
                <a:lnTo>
                  <a:pt x="0" y="1319588"/>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40" name="Folded Corner 39"/>
          <p:cNvSpPr/>
          <p:nvPr/>
        </p:nvSpPr>
        <p:spPr>
          <a:xfrm>
            <a:off x="2032765" y="4117033"/>
            <a:ext cx="1465387" cy="1465387"/>
          </a:xfrm>
          <a:prstGeom prst="foldedCorner">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vi-VN" sz="6000" b="1" smtClean="0">
                <a:solidFill>
                  <a:schemeClr val="bg1"/>
                </a:solidFill>
                <a:latin typeface="Arial" panose="020B0604020202020204" pitchFamily="34" charset="0"/>
                <a:cs typeface="Arial" panose="020B0604020202020204" pitchFamily="34" charset="0"/>
              </a:rPr>
              <a:t>01</a:t>
            </a:r>
            <a:endParaRPr lang="en-US" sz="6000" b="1">
              <a:solidFill>
                <a:schemeClr val="bg1"/>
              </a:solidFill>
              <a:latin typeface="Arial" panose="020B0604020202020204" pitchFamily="34" charset="0"/>
              <a:cs typeface="Arial" panose="020B0604020202020204" pitchFamily="34" charset="0"/>
            </a:endParaRPr>
          </a:p>
        </p:txBody>
      </p:sp>
      <p:sp>
        <p:nvSpPr>
          <p:cNvPr id="41" name="Folded Corner 40"/>
          <p:cNvSpPr/>
          <p:nvPr/>
        </p:nvSpPr>
        <p:spPr>
          <a:xfrm>
            <a:off x="2031213" y="6974025"/>
            <a:ext cx="1465387" cy="1465387"/>
          </a:xfrm>
          <a:prstGeom prst="foldedCorner">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vi-VN" sz="6000" b="1" smtClean="0">
                <a:solidFill>
                  <a:schemeClr val="bg1"/>
                </a:solidFill>
                <a:latin typeface="Arial" panose="020B0604020202020204" pitchFamily="34" charset="0"/>
                <a:cs typeface="Arial" panose="020B0604020202020204" pitchFamily="34" charset="0"/>
              </a:rPr>
              <a:t>02</a:t>
            </a:r>
            <a:endParaRPr lang="en-US" sz="6000" b="1">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anim calcmode="lin" valueType="num">
                                      <p:cBhvr>
                                        <p:cTn id="15" dur="500" fill="hold"/>
                                        <p:tgtEl>
                                          <p:spTgt spid="40"/>
                                        </p:tgtEl>
                                        <p:attrNameLst>
                                          <p:attrName>ppt_x</p:attrName>
                                        </p:attrNameLst>
                                      </p:cBhvr>
                                      <p:tavLst>
                                        <p:tav tm="0">
                                          <p:val>
                                            <p:strVal val="#ppt_x"/>
                                          </p:val>
                                        </p:tav>
                                        <p:tav tm="100000">
                                          <p:val>
                                            <p:strVal val="#ppt_x"/>
                                          </p:val>
                                        </p:tav>
                                      </p:tavLst>
                                    </p:anim>
                                    <p:anim calcmode="lin" valueType="num">
                                      <p:cBhvr>
                                        <p:cTn id="16" dur="500" fill="hold"/>
                                        <p:tgtEl>
                                          <p:spTgt spid="4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anim calcmode="lin" valueType="num">
                                      <p:cBhvr>
                                        <p:cTn id="20" dur="500" fill="hold"/>
                                        <p:tgtEl>
                                          <p:spTgt spid="36"/>
                                        </p:tgtEl>
                                        <p:attrNameLst>
                                          <p:attrName>ppt_x</p:attrName>
                                        </p:attrNameLst>
                                      </p:cBhvr>
                                      <p:tavLst>
                                        <p:tav tm="0">
                                          <p:val>
                                            <p:strVal val="#ppt_x"/>
                                          </p:val>
                                        </p:tav>
                                        <p:tav tm="100000">
                                          <p:val>
                                            <p:strVal val="#ppt_x"/>
                                          </p:val>
                                        </p:tav>
                                      </p:tavLst>
                                    </p:anim>
                                    <p:anim calcmode="lin" valueType="num">
                                      <p:cBhvr>
                                        <p:cTn id="21" dur="5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strVal val="#ppt_x"/>
                                          </p:val>
                                        </p:tav>
                                        <p:tav tm="100000">
                                          <p:val>
                                            <p:strVal val="#ppt_x"/>
                                          </p:val>
                                        </p:tav>
                                      </p:tavLst>
                                    </p:anim>
                                    <p:anim calcmode="lin" valueType="num">
                                      <p:cBhvr>
                                        <p:cTn id="27" dur="500" fill="hold"/>
                                        <p:tgtEl>
                                          <p:spTgt spid="4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anim calcmode="lin" valueType="num">
                                      <p:cBhvr>
                                        <p:cTn id="31" dur="500" fill="hold"/>
                                        <p:tgtEl>
                                          <p:spTgt spid="37"/>
                                        </p:tgtEl>
                                        <p:attrNameLst>
                                          <p:attrName>ppt_x</p:attrName>
                                        </p:attrNameLst>
                                      </p:cBhvr>
                                      <p:tavLst>
                                        <p:tav tm="0">
                                          <p:val>
                                            <p:strVal val="#ppt_x"/>
                                          </p:val>
                                        </p:tav>
                                        <p:tav tm="100000">
                                          <p:val>
                                            <p:strVal val="#ppt_x"/>
                                          </p:val>
                                        </p:tav>
                                      </p:tavLst>
                                    </p:anim>
                                    <p:anim calcmode="lin" valueType="num">
                                      <p:cBhvr>
                                        <p:cTn id="32"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37" grpId="0"/>
      <p:bldP spid="40" grpId="0" animBg="1"/>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sp>
        <p:nvSpPr>
          <p:cNvPr id="32" name="TextBox 32"/>
          <p:cNvSpPr txBox="1"/>
          <p:nvPr/>
        </p:nvSpPr>
        <p:spPr>
          <a:xfrm>
            <a:off x="1101546" y="3555143"/>
            <a:ext cx="14896300" cy="1283557"/>
          </a:xfrm>
          <a:prstGeom prst="rect">
            <a:avLst/>
          </a:prstGeom>
        </p:spPr>
        <p:txBody>
          <a:bodyPr wrap="square" lIns="0" tIns="0" rIns="0" bIns="0" rtlCol="0" anchor="t">
            <a:spAutoFit/>
          </a:bodyPr>
          <a:lstStyle/>
          <a:p>
            <a:pPr marL="0" marR="0" lvl="0" indent="0" algn="ctr" defTabSz="914400" rtl="0" eaLnBrk="1" fontAlgn="auto" latinLnBrk="0" hangingPunct="1">
              <a:lnSpc>
                <a:spcPts val="9426"/>
              </a:lnSpc>
              <a:spcBef>
                <a:spcPts val="0"/>
              </a:spcBef>
              <a:spcAft>
                <a:spcPts val="0"/>
              </a:spcAft>
              <a:buClrTx/>
              <a:buSzTx/>
              <a:buFontTx/>
              <a:buNone/>
              <a:tabLst/>
              <a:defRPr/>
            </a:pPr>
            <a:r>
              <a:rPr kumimoji="0" lang="en-US" sz="13000" b="1" i="0" u="none" strike="noStrike" kern="1200" cap="none" spc="182"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VẬN</a:t>
            </a:r>
            <a:r>
              <a:rPr kumimoji="0" lang="en-US" sz="13000" b="1" i="0" u="none" strike="noStrike" kern="1200" cap="none" spc="182" normalizeH="0" noProof="0" smtClean="0">
                <a:ln>
                  <a:noFill/>
                </a:ln>
                <a:solidFill>
                  <a:srgbClr val="1F497D"/>
                </a:solidFill>
                <a:effectLst/>
                <a:uLnTx/>
                <a:uFillTx/>
                <a:latin typeface="Arial" panose="020B0604020202020204" pitchFamily="34" charset="0"/>
                <a:ea typeface="+mn-ea"/>
                <a:cs typeface="Arial" panose="020B0604020202020204" pitchFamily="34" charset="0"/>
              </a:rPr>
              <a:t> DỤNG</a:t>
            </a:r>
            <a:endParaRPr kumimoji="0" lang="en-US" sz="13000" b="1" i="0" u="none" strike="noStrike" kern="1200" cap="none" spc="182"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35" name="Picture 34"/>
          <p:cNvPicPr>
            <a:picLocks noChangeAspect="1"/>
          </p:cNvPicPr>
          <p:nvPr/>
        </p:nvPicPr>
        <p:blipFill rotWithShape="1">
          <a:blip r:embed="rId4"/>
          <a:srcRect b="51852"/>
          <a:stretch/>
        </p:blipFill>
        <p:spPr>
          <a:xfrm>
            <a:off x="6225596" y="7082986"/>
            <a:ext cx="4648200" cy="2386526"/>
          </a:xfrm>
          <a:prstGeom prst="rect">
            <a:avLst/>
          </a:prstGeom>
        </p:spPr>
      </p:pic>
    </p:spTree>
    <p:extLst>
      <p:ext uri="{BB962C8B-B14F-4D97-AF65-F5344CB8AC3E}">
        <p14:creationId xmlns:p14="http://schemas.microsoft.com/office/powerpoint/2010/main" val="59745225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152400" y="211765"/>
            <a:ext cx="18440400" cy="98298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5488" y="6438900"/>
            <a:ext cx="3033512" cy="3505200"/>
          </a:xfrm>
          <a:prstGeom prst="rect">
            <a:avLst/>
          </a:prstGeom>
        </p:spPr>
      </p:pic>
      <p:sp>
        <p:nvSpPr>
          <p:cNvPr id="8" name="Rectangle 7"/>
          <p:cNvSpPr/>
          <p:nvPr/>
        </p:nvSpPr>
        <p:spPr>
          <a:xfrm>
            <a:off x="304800" y="238185"/>
            <a:ext cx="17681638" cy="4524315"/>
          </a:xfrm>
          <a:prstGeom prst="rect">
            <a:avLst/>
          </a:prstGeom>
        </p:spPr>
        <p:txBody>
          <a:bodyPr wrap="square">
            <a:spAutoFit/>
          </a:bodyPr>
          <a:lstStyle/>
          <a:p>
            <a:pPr lvl="0" algn="just">
              <a:lnSpc>
                <a:spcPct val="150000"/>
              </a:lnSpc>
            </a:pPr>
            <a:r>
              <a:rPr kumimoji="0" lang="vi-VN"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8.9 </a:t>
            </a:r>
            <a:r>
              <a:rPr kumimoji="0" lang="vi-VN"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(SGK-tr.</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7</a:t>
            </a:r>
            <a:r>
              <a:rPr kumimoji="0" lang="vi-VN"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5)</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lang="vi-VN" sz="3800">
                <a:solidFill>
                  <a:prstClr val="black"/>
                </a:solidFill>
                <a:cs typeface="Arial" panose="020B0604020202020204" pitchFamily="34" charset="0"/>
              </a:rPr>
              <a:t>Một nhà xuất bản phát hành hai cuốn sách A và B. Thống kê cho thấy có 50% người mua sách A; 70% người mua sách B; 30% người mua cả sách A và sách B. Chọn ngẫu nhiên một người mua. Tính xác suất </a:t>
            </a:r>
            <a:r>
              <a:rPr lang="vi-VN" sz="3800">
                <a:solidFill>
                  <a:prstClr val="black"/>
                </a:solidFill>
                <a:cs typeface="Arial" panose="020B0604020202020204" pitchFamily="34" charset="0"/>
              </a:rPr>
              <a:t>để</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a:p>
            <a:pPr lvl="0" algn="just">
              <a:lnSpc>
                <a:spcPct val="150000"/>
              </a:lnSpc>
            </a:pPr>
            <a:r>
              <a:rPr lang="vi-VN" sz="3800">
                <a:solidFill>
                  <a:prstClr val="black"/>
                </a:solidFill>
                <a:cs typeface="Arial" panose="020B0604020202020204" pitchFamily="34" charset="0"/>
              </a:rPr>
              <a:t>a) Người mua đó mua ít nhất một trong hai sách A hoặc </a:t>
            </a:r>
            <a:r>
              <a:rPr lang="vi-VN" sz="3800">
                <a:solidFill>
                  <a:prstClr val="black"/>
                </a:solidFill>
                <a:cs typeface="Arial" panose="020B0604020202020204" pitchFamily="34" charset="0"/>
              </a:rPr>
              <a:t>B</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a:p>
            <a:pPr lvl="0" algn="just">
              <a:lnSpc>
                <a:spcPct val="150000"/>
              </a:lnSpc>
            </a:pPr>
            <a:r>
              <a:rPr lang="vi-VN" sz="3800">
                <a:solidFill>
                  <a:prstClr val="black"/>
                </a:solidFill>
                <a:cs typeface="Arial" panose="020B0604020202020204" pitchFamily="34" charset="0"/>
              </a:rPr>
              <a:t>b) Người mua đó không mua cả sách A và sách </a:t>
            </a:r>
            <a:r>
              <a:rPr lang="vi-VN" sz="3800">
                <a:solidFill>
                  <a:prstClr val="black"/>
                </a:solidFill>
                <a:cs typeface="Arial" panose="020B0604020202020204" pitchFamily="34" charset="0"/>
              </a:rPr>
              <a:t>B</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p:txBody>
      </p:sp>
      <p:sp>
        <p:nvSpPr>
          <p:cNvPr id="9" name="TextBox 8"/>
          <p:cNvSpPr txBox="1"/>
          <p:nvPr/>
        </p:nvSpPr>
        <p:spPr>
          <a:xfrm>
            <a:off x="3276600" y="4762500"/>
            <a:ext cx="123950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292395" y="6362700"/>
                <a:ext cx="14547282" cy="3600986"/>
              </a:xfrm>
              <a:prstGeom prst="rect">
                <a:avLst/>
              </a:prstGeom>
            </p:spPr>
            <p:txBody>
              <a:bodyPr wrap="square">
                <a:spAutoFit/>
              </a:bodyPr>
              <a:lstStyle/>
              <a:p>
                <a:pPr algn="just">
                  <a:lnSpc>
                    <a:spcPct val="150000"/>
                  </a:lnSpc>
                </a:pPr>
                <a:r>
                  <a:rPr lang="en-US" sz="3800" kern="100" smtClean="0">
                    <a:effectLst/>
                    <a:latin typeface="Arial" panose="020B0604020202020204" pitchFamily="34" charset="0"/>
                    <a:ea typeface="Calibri" panose="020F0502020204030204" pitchFamily="34" charset="0"/>
                    <a:cs typeface="Arial" panose="020B0604020202020204" pitchFamily="34" charset="0"/>
                  </a:rPr>
                  <a:t>Ta </a:t>
                </a:r>
                <a:r>
                  <a:rPr lang="en-US" sz="3800" kern="10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3800" kern="100">
                        <a:effectLst/>
                        <a:latin typeface="Cambria Math" panose="02040503050406030204" pitchFamily="18" charset="0"/>
                        <a:ea typeface="Calibri" panose="020F0502020204030204" pitchFamily="34" charset="0"/>
                        <a:cs typeface="Times New Roman" panose="02020603050405020304" pitchFamily="18" charset="0"/>
                      </a:rPr>
                      <m:t>=0,5;</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e>
                    </m:d>
                    <m:r>
                      <a:rPr lang="en-US" sz="3800" kern="100">
                        <a:effectLst/>
                        <a:latin typeface="Cambria Math" panose="02040503050406030204" pitchFamily="18" charset="0"/>
                        <a:ea typeface="Calibri" panose="020F0502020204030204" pitchFamily="34" charset="0"/>
                        <a:cs typeface="Times New Roman" panose="02020603050405020304" pitchFamily="18" charset="0"/>
                      </a:rPr>
                      <m:t>=0,7;</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𝐴𝐵</m:t>
                        </m:r>
                      </m:e>
                    </m:d>
                    <m:r>
                      <a:rPr lang="en-US" sz="3800" kern="100">
                        <a:effectLst/>
                        <a:latin typeface="Cambria Math" panose="02040503050406030204" pitchFamily="18" charset="0"/>
                        <a:ea typeface="Calibri" panose="020F0502020204030204" pitchFamily="34" charset="0"/>
                        <a:cs typeface="Times New Roman" panose="02020603050405020304" pitchFamily="18" charset="0"/>
                      </a:rPr>
                      <m:t>=0,3</m:t>
                    </m:r>
                  </m:oMath>
                </a14:m>
                <a:r>
                  <a:rPr lang="en-US" sz="3800" kern="100" smtClean="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kern="100" smtClean="0">
                    <a:effectLst/>
                    <a:latin typeface="Arial" panose="020B0604020202020204" pitchFamily="34" charset="0"/>
                    <a:ea typeface="Calibri" panose="020F0502020204030204" pitchFamily="34" charset="0"/>
                    <a:cs typeface="Arial" panose="020B0604020202020204" pitchFamily="34" charset="0"/>
                  </a:rPr>
                  <a:t>a</a:t>
                </a:r>
                <a:r>
                  <a:rPr lang="en-US" sz="3800" kern="100">
                    <a:effectLst/>
                    <a:latin typeface="Arial" panose="020B0604020202020204" pitchFamily="34" charset="0"/>
                    <a:ea typeface="Calibri" panose="020F0502020204030204" pitchFamily="34" charset="0"/>
                    <a:cs typeface="Arial" panose="020B0604020202020204" pitchFamily="34" charset="0"/>
                  </a:rPr>
                  <a:t>) Gọi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𝐸</m:t>
                    </m:r>
                  </m:oMath>
                </a14:m>
                <a:r>
                  <a:rPr lang="en-US" sz="3800" kern="100">
                    <a:effectLst/>
                    <a:latin typeface="Arial" panose="020B0604020202020204" pitchFamily="34" charset="0"/>
                    <a:ea typeface="Calibri" panose="020F0502020204030204" pitchFamily="34" charset="0"/>
                    <a:cs typeface="Arial" panose="020B0604020202020204" pitchFamily="34" charset="0"/>
                  </a:rPr>
                  <a:t> là biến cố: "Người đó mua ít nhất một trong </a:t>
                </a:r>
                <a:r>
                  <a:rPr lang="en-US" sz="3800" kern="100">
                    <a:effectLst/>
                    <a:latin typeface="Arial" panose="020B0604020202020204" pitchFamily="34" charset="0"/>
                    <a:ea typeface="Calibri" panose="020F0502020204030204" pitchFamily="34" charset="0"/>
                    <a:cs typeface="Arial" panose="020B0604020202020204" pitchFamily="34" charset="0"/>
                  </a:rPr>
                  <a:t>hai </a:t>
                </a:r>
                <a:r>
                  <a:rPr lang="en-US" sz="3800" kern="100" smtClean="0">
                    <a:effectLst/>
                    <a:latin typeface="Arial" panose="020B0604020202020204" pitchFamily="34" charset="0"/>
                    <a:ea typeface="Calibri" panose="020F0502020204030204" pitchFamily="34" charset="0"/>
                    <a:cs typeface="Arial" panose="020B0604020202020204" pitchFamily="34" charset="0"/>
                  </a:rPr>
                  <a:t>sách </a:t>
                </a:r>
                <a:r>
                  <a:rPr lang="vi-VN" sz="3800" smtClean="0">
                    <a:solidFill>
                      <a:prstClr val="black"/>
                    </a:solidFill>
                    <a:cs typeface="Arial" panose="020B0604020202020204" pitchFamily="34" charset="0"/>
                  </a:rPr>
                  <a:t>A</a:t>
                </a:r>
                <a:r>
                  <a:rPr lang="en-US" sz="3800" smtClean="0">
                    <a:solidFill>
                      <a:prstClr val="black"/>
                    </a:solidFill>
                    <a:cs typeface="Arial" panose="020B0604020202020204" pitchFamily="34" charset="0"/>
                  </a:rPr>
                  <a:t> </a:t>
                </a:r>
                <a:r>
                  <a:rPr lang="en-US" sz="3800" kern="100" smtClean="0">
                    <a:effectLst/>
                    <a:latin typeface="Arial" panose="020B0604020202020204" pitchFamily="34" charset="0"/>
                    <a:ea typeface="Calibri" panose="020F0502020204030204" pitchFamily="34" charset="0"/>
                    <a:cs typeface="Arial" panose="020B0604020202020204" pitchFamily="34" charset="0"/>
                  </a:rPr>
                  <a:t>hoặc </a:t>
                </a:r>
                <a:r>
                  <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rPr>
                  <a:t>B</a:t>
                </a:r>
                <a:r>
                  <a:rPr lang="en-US" sz="3800" kern="100" smtClean="0">
                    <a:effectLst/>
                    <a:latin typeface="Arial" panose="020B0604020202020204" pitchFamily="34" charset="0"/>
                    <a:ea typeface="Calibri" panose="020F0502020204030204" pitchFamily="34" charset="0"/>
                    <a:cs typeface="Arial" panose="020B0604020202020204" pitchFamily="34" charset="0"/>
                  </a:rPr>
                  <a:t>", </a:t>
                </a:r>
                <a:r>
                  <a:rPr lang="en-US" sz="3800" kern="100">
                    <a:effectLst/>
                    <a:latin typeface="Arial" panose="020B0604020202020204" pitchFamily="34" charset="0"/>
                    <a:ea typeface="Calibri" panose="020F0502020204030204" pitchFamily="34" charset="0"/>
                    <a:cs typeface="Arial" panose="020B0604020202020204" pitchFamily="34" charset="0"/>
                  </a:rPr>
                  <a:t>khi </a:t>
                </a:r>
                <a:r>
                  <a:rPr lang="en-US" sz="3800" kern="100" smtClean="0">
                    <a:effectLst/>
                    <a:latin typeface="Arial" panose="020B0604020202020204" pitchFamily="34" charset="0"/>
                    <a:ea typeface="Calibri" panose="020F0502020204030204" pitchFamily="34" charset="0"/>
                    <a:cs typeface="Arial" panose="020B0604020202020204" pitchFamily="34" charset="0"/>
                  </a:rPr>
                  <a:t>đó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𝐸</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kern="100">
                    <a:effectLst/>
                    <a:latin typeface="Arial" panose="020B0604020202020204" pitchFamily="34" charset="0"/>
                    <a:ea typeface="Malgun Gothic" panose="020B0503020000020004" pitchFamily="34" charset="-127"/>
                    <a:cs typeface="Arial" panose="020B0604020202020204" pitchFamily="34" charset="0"/>
                  </a:rPr>
                  <a:t>Vậy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𝐸</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)=0,5+0,7</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0,3=0,9</m:t>
                    </m:r>
                  </m:oMath>
                </a14:m>
                <a:r>
                  <a:rPr lang="en-US" sz="3800" kern="100" smtClean="0">
                    <a:effectLst/>
                    <a:latin typeface="Arial" panose="020B0604020202020204" pitchFamily="34" charset="0"/>
                    <a:ea typeface="Calibri" panose="020F0502020204030204" pitchFamily="34" charset="0"/>
                    <a:cs typeface="Arial" panose="020B0604020202020204" pitchFamily="34" charset="0"/>
                  </a:rPr>
                  <a:t>.</a:t>
                </a:r>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292395" y="6362700"/>
                <a:ext cx="14547282" cy="3600986"/>
              </a:xfrm>
              <a:prstGeom prst="rect">
                <a:avLst/>
              </a:prstGeom>
              <a:blipFill>
                <a:blip r:embed="rId3"/>
                <a:stretch>
                  <a:fillRect l="-1383" r="-1383" b="-28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304800" y="5685592"/>
                <a:ext cx="17681638" cy="677108"/>
              </a:xfrm>
              <a:prstGeom prst="rect">
                <a:avLst/>
              </a:prstGeom>
            </p:spPr>
            <p:txBody>
              <a:bodyPr wrap="square">
                <a:spAutoFit/>
              </a:bodyPr>
              <a:lstStyle/>
              <a:p>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là biến cố: "Người đó mua sách A", </a:t>
                </a:r>
                <a14:m>
                  <m:oMath xmlns:m="http://schemas.openxmlformats.org/officeDocument/2006/math">
                    <m:r>
                      <a:rPr lang="en-US" sz="3800" i="1" kern="100">
                        <a:latin typeface="Cambria Math" panose="02040503050406030204" pitchFamily="18" charset="0"/>
                        <a:ea typeface="Calibri" panose="020F0502020204030204" pitchFamily="34" charset="0"/>
                        <a:cs typeface="Times New Roman" panose="02020603050405020304" pitchFamily="18" charset="0"/>
                      </a:rPr>
                      <m:t>𝐵</m:t>
                    </m:r>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là biến cố: "Người đó mua sách B". </a:t>
                </a:r>
                <a:endParaRPr lang="en-US"/>
              </a:p>
            </p:txBody>
          </p:sp>
        </mc:Choice>
        <mc:Fallback>
          <p:sp>
            <p:nvSpPr>
              <p:cNvPr id="10" name="Rectangle 9"/>
              <p:cNvSpPr>
                <a:spLocks noRot="1" noChangeAspect="1" noMove="1" noResize="1" noEditPoints="1" noAdjustHandles="1" noChangeArrowheads="1" noChangeShapeType="1" noTextEdit="1"/>
              </p:cNvSpPr>
              <p:nvPr/>
            </p:nvSpPr>
            <p:spPr>
              <a:xfrm>
                <a:off x="304800" y="5685592"/>
                <a:ext cx="17681638" cy="677108"/>
              </a:xfrm>
              <a:prstGeom prst="rect">
                <a:avLst/>
              </a:prstGeom>
              <a:blipFill>
                <a:blip r:embed="rId4"/>
                <a:stretch>
                  <a:fillRect l="-1138" t="-17117" b="-33333"/>
                </a:stretch>
              </a:blipFill>
            </p:spPr>
            <p:txBody>
              <a:bodyPr/>
              <a:lstStyle/>
              <a:p>
                <a:r>
                  <a:rPr lang="en-US">
                    <a:noFill/>
                  </a:rPr>
                  <a:t> </a:t>
                </a:r>
              </a:p>
            </p:txBody>
          </p:sp>
        </mc:Fallback>
      </mc:AlternateContent>
    </p:spTree>
    <p:extLst>
      <p:ext uri="{BB962C8B-B14F-4D97-AF65-F5344CB8AC3E}">
        <p14:creationId xmlns:p14="http://schemas.microsoft.com/office/powerpoint/2010/main" val="377026931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barn(inVertical)">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152400" y="211765"/>
            <a:ext cx="18440400" cy="98298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5488" y="6438900"/>
            <a:ext cx="3033512" cy="3505200"/>
          </a:xfrm>
          <a:prstGeom prst="rect">
            <a:avLst/>
          </a:prstGeom>
        </p:spPr>
      </p:pic>
      <p:sp>
        <p:nvSpPr>
          <p:cNvPr id="8" name="Rectangle 7"/>
          <p:cNvSpPr/>
          <p:nvPr/>
        </p:nvSpPr>
        <p:spPr>
          <a:xfrm>
            <a:off x="304800" y="238185"/>
            <a:ext cx="17681638" cy="45243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8.9 </a:t>
            </a:r>
            <a:r>
              <a:rPr kumimoji="0" lang="vi-VN"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(SGK-tr.</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7</a:t>
            </a:r>
            <a:r>
              <a:rPr kumimoji="0" lang="vi-VN"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5)</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Một nhà xuất bản phát hành hai cuốn sách A và B. Thống kê cho thấy có 50% người mua sách A; 70% người mua sách B; 30% người mua cả sách A và sách B. Chọn ngẫu nhiên một người mua. Tính xác suất để</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Người mua đó mua ít nhất một trong hai sách A hoặc B</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 Người mua đó không mua cả sách A và sách B</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3276600" y="4762500"/>
            <a:ext cx="123950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304800" y="5829300"/>
                <a:ext cx="15080682" cy="3031599"/>
              </a:xfrm>
              <a:prstGeom prst="rect">
                <a:avLst/>
              </a:prstGeom>
            </p:spPr>
            <p:txBody>
              <a:bodyPr wrap="square">
                <a:spAutoFit/>
              </a:bodyPr>
              <a:lstStyle/>
              <a:p>
                <a:pPr lvl="0">
                  <a:lnSpc>
                    <a:spcPct val="150000"/>
                  </a:lnSpc>
                  <a:spcBef>
                    <a:spcPts val="600"/>
                  </a:spcBef>
                  <a:spcAft>
                    <a:spcPts val="600"/>
                  </a:spcAft>
                  <a:defRPr/>
                </a:pP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b) Gọi</a:t>
                </a:r>
                <a:r>
                  <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𝐹</m:t>
                    </m:r>
                  </m:oMath>
                </a14:m>
                <a:r>
                  <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là biến cố: "Người mua đó không mua cả </a:t>
                </a: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sách </a:t>
                </a:r>
                <a:r>
                  <a:rPr lang="vi-VN" sz="3800">
                    <a:solidFill>
                      <a:prstClr val="black"/>
                    </a:solidFill>
                    <a:cs typeface="Arial" panose="020B0604020202020204" pitchFamily="34" charset="0"/>
                  </a:rPr>
                  <a:t>A </a:t>
                </a:r>
                <a:r>
                  <a:rPr lang="en-US" sz="3800" smtClean="0">
                    <a:solidFill>
                      <a:prstClr val="black"/>
                    </a:solidFill>
                    <a:cs typeface="Arial" panose="020B0604020202020204" pitchFamily="34" charset="0"/>
                  </a:rPr>
                  <a:t> </a:t>
                </a:r>
                <a:r>
                  <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rPr>
                  <a:t>và </a:t>
                </a: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sách B</a:t>
                </a: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spcBef>
                    <a:spcPts val="600"/>
                  </a:spcBef>
                  <a:spcAft>
                    <a:spcPts val="600"/>
                  </a:spcAft>
                  <a:defRPr/>
                </a:pPr>
                <a:r>
                  <a:rPr lang="en-US" sz="3800" kern="1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𝐹</m:t>
                    </m:r>
                  </m:oMath>
                </a14:m>
                <a:r>
                  <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là biến cố đối của biến cố</a:t>
                </a:r>
                <a:r>
                  <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𝐸</m:t>
                    </m:r>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a:t>
                </a:r>
              </a:p>
              <a:p>
                <a:pPr lvl="0">
                  <a:lnSpc>
                    <a:spcPct val="150000"/>
                  </a:lnSpc>
                  <a:spcBef>
                    <a:spcPts val="600"/>
                  </a:spcBef>
                  <a:spcAft>
                    <a:spcPts val="600"/>
                  </a:spcAft>
                  <a:defRPr/>
                </a:pP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𝐹</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𝐸</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0,9=0,1</m:t>
                    </m:r>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p:sp>
            <p:nvSpPr>
              <p:cNvPr id="5" name="Rectangle 4"/>
              <p:cNvSpPr>
                <a:spLocks noRot="1" noChangeAspect="1" noMove="1" noResize="1" noEditPoints="1" noAdjustHandles="1" noChangeArrowheads="1" noChangeShapeType="1" noTextEdit="1"/>
              </p:cNvSpPr>
              <p:nvPr/>
            </p:nvSpPr>
            <p:spPr>
              <a:xfrm>
                <a:off x="304800" y="5829300"/>
                <a:ext cx="15080682" cy="3031599"/>
              </a:xfrm>
              <a:prstGeom prst="rect">
                <a:avLst/>
              </a:prstGeom>
              <a:blipFill>
                <a:blip r:embed="rId3"/>
                <a:stretch>
                  <a:fillRect l="-1334" r="-2142" b="-3614"/>
                </a:stretch>
              </a:blipFill>
            </p:spPr>
            <p:txBody>
              <a:bodyPr/>
              <a:lstStyle/>
              <a:p>
                <a:r>
                  <a:rPr lang="en-US">
                    <a:noFill/>
                  </a:rPr>
                  <a:t> </a:t>
                </a:r>
              </a:p>
            </p:txBody>
          </p:sp>
        </mc:Fallback>
      </mc:AlternateContent>
    </p:spTree>
    <p:extLst>
      <p:ext uri="{BB962C8B-B14F-4D97-AF65-F5344CB8AC3E}">
        <p14:creationId xmlns:p14="http://schemas.microsoft.com/office/powerpoint/2010/main" val="2966169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Rectangle 4"/>
          <p:cNvSpPr/>
          <p:nvPr/>
        </p:nvSpPr>
        <p:spPr>
          <a:xfrm>
            <a:off x="342900" y="266700"/>
            <a:ext cx="17602200" cy="4326441"/>
          </a:xfrm>
          <a:prstGeom prst="rect">
            <a:avLst/>
          </a:prstGeom>
        </p:spPr>
        <p:txBody>
          <a:bodyPr wrap="square">
            <a:spAutoFit/>
          </a:bodyPr>
          <a:lstStyle/>
          <a:p>
            <a:pPr lvl="0" algn="just">
              <a:lnSpc>
                <a:spcPct val="150000"/>
              </a:lnSpc>
            </a:pPr>
            <a:r>
              <a:rPr kumimoji="0" lang="vi-VN"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8.10</a:t>
            </a:r>
            <a:r>
              <a:rPr kumimoji="0" lang="vi-VN"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(SGK-tr.</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7</a:t>
            </a:r>
            <a:r>
              <a:rPr kumimoji="0" lang="vi-VN"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5)</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lang="vi-VN" sz="3700">
                <a:solidFill>
                  <a:prstClr val="black"/>
                </a:solidFill>
                <a:cs typeface="Arial" panose="020B0604020202020204" pitchFamily="34" charset="0"/>
              </a:rPr>
              <a:t>Tại các trường trung học phổ thông của một tỉnh, thống kê cho thấy có 63% giáo viên môn Toán tham khảo bộ sách giáo khoa A, 56% giáo viên môn Toán tham khảo bộ sách giáo khoa B và 28,5% giáo viên môn Toán tham khảo cả hai bộ sách giáo khoa A và B. Tính tỉ lệ giáo viên môn Toán các trường trung học phổ thông của tỉnh đó không tham khảo cả hai bộ sách giáo khoa A và </a:t>
            </a:r>
            <a:r>
              <a:rPr lang="vi-VN" sz="3700">
                <a:solidFill>
                  <a:prstClr val="black"/>
                </a:solidFill>
                <a:cs typeface="Arial" panose="020B0604020202020204" pitchFamily="34" charset="0"/>
              </a:rPr>
              <a:t>B</a:t>
            </a:r>
            <a:r>
              <a:rPr lang="vi-VN" sz="3700" smtClean="0">
                <a:solidFill>
                  <a:prstClr val="black"/>
                </a:solidFill>
                <a:cs typeface="Arial" panose="020B0604020202020204" pitchFamily="34" charset="0"/>
              </a:rPr>
              <a:t>.</a:t>
            </a:r>
            <a:endParaRPr lang="vi-VN" sz="3700">
              <a:solidFill>
                <a:prstClr val="black"/>
              </a:solidFill>
              <a:cs typeface="Arial" panose="020B0604020202020204" pitchFamily="34" charset="0"/>
            </a:endParaRPr>
          </a:p>
        </p:txBody>
      </p:sp>
      <p:sp>
        <p:nvSpPr>
          <p:cNvPr id="10" name="TextBox 9"/>
          <p:cNvSpPr txBox="1"/>
          <p:nvPr/>
        </p:nvSpPr>
        <p:spPr>
          <a:xfrm>
            <a:off x="8524249" y="4892625"/>
            <a:ext cx="123950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355305" y="5899995"/>
                <a:ext cx="17602200" cy="3687100"/>
              </a:xfrm>
              <a:prstGeom prst="rect">
                <a:avLst/>
              </a:prstGeom>
            </p:spPr>
            <p:txBody>
              <a:bodyPr wrap="square">
                <a:spAutoFit/>
              </a:bodyPr>
              <a:lstStyle/>
              <a:p>
                <a:pPr algn="just">
                  <a:lnSpc>
                    <a:spcPct val="150000"/>
                  </a:lnSpc>
                </a:pPr>
                <a:r>
                  <a:rPr lang="en-US" sz="3700">
                    <a:latin typeface="Arial" panose="020B0604020202020204" pitchFamily="34" charset="0"/>
                    <a:ea typeface="Calibri" panose="020F0502020204030204" pitchFamily="34" charset="0"/>
                    <a:cs typeface="Arial" panose="020B0604020202020204" pitchFamily="34" charset="0"/>
                  </a:rPr>
                  <a:t>Chọn ngẫu nhiên một giáo viên môn Toán THPT của tỉnh </a:t>
                </a:r>
                <a14:m>
                  <m:oMath xmlns:m="http://schemas.openxmlformats.org/officeDocument/2006/math">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X</m:t>
                    </m:r>
                  </m:oMath>
                </a14:m>
                <a:r>
                  <a:rPr lang="en-US" sz="3700">
                    <a:effectLst/>
                    <a:latin typeface="Arial" panose="020B0604020202020204" pitchFamily="34" charset="0"/>
                    <a:ea typeface="Calibri" panose="020F0502020204030204" pitchFamily="34" charset="0"/>
                    <a:cs typeface="Arial" panose="020B0604020202020204" pitchFamily="34" charset="0"/>
                  </a:rPr>
                  <a:t>. </a:t>
                </a:r>
                <a:endParaRPr lang="en-US" sz="370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700" smtClean="0">
                    <a:effectLst/>
                    <a:latin typeface="Arial" panose="020B0604020202020204" pitchFamily="34" charset="0"/>
                    <a:ea typeface="Calibri" panose="020F0502020204030204" pitchFamily="34" charset="0"/>
                    <a:cs typeface="Arial" panose="020B0604020202020204" pitchFamily="34" charset="0"/>
                  </a:rPr>
                  <a:t>Ta </a:t>
                </a:r>
                <a:r>
                  <a:rPr lang="en-US" sz="3700">
                    <a:effectLst/>
                    <a:latin typeface="Arial" panose="020B0604020202020204" pitchFamily="34" charset="0"/>
                    <a:ea typeface="Calibri" panose="020F0502020204030204" pitchFamily="34" charset="0"/>
                    <a:cs typeface="Arial" panose="020B0604020202020204" pitchFamily="34" charset="0"/>
                  </a:rPr>
                  <a:t>tính xác suất để giáo viên đó không tham khảo cả hai bộ sách giáo </a:t>
                </a:r>
                <a:r>
                  <a:rPr lang="en-US" sz="3700">
                    <a:effectLst/>
                    <a:latin typeface="Arial" panose="020B0604020202020204" pitchFamily="34" charset="0"/>
                    <a:ea typeface="Calibri" panose="020F0502020204030204" pitchFamily="34" charset="0"/>
                    <a:cs typeface="Arial" panose="020B0604020202020204" pitchFamily="34" charset="0"/>
                  </a:rPr>
                  <a:t>khoa </a:t>
                </a:r>
                <a:r>
                  <a:rPr lang="vi-VN" sz="3700">
                    <a:solidFill>
                      <a:prstClr val="black"/>
                    </a:solidFill>
                    <a:cs typeface="Arial" panose="020B0604020202020204" pitchFamily="34" charset="0"/>
                  </a:rPr>
                  <a:t>A </a:t>
                </a:r>
                <a:r>
                  <a:rPr lang="en-US" sz="3700" smtClean="0">
                    <a:effectLst/>
                    <a:latin typeface="Arial" panose="020B0604020202020204" pitchFamily="34" charset="0"/>
                    <a:ea typeface="Calibri" panose="020F0502020204030204" pitchFamily="34" charset="0"/>
                    <a:cs typeface="Arial" panose="020B0604020202020204" pitchFamily="34" charset="0"/>
                  </a:rPr>
                  <a:t>và </a:t>
                </a:r>
                <a:r>
                  <a:rPr lang="vi-VN" sz="3700" smtClean="0">
                    <a:solidFill>
                      <a:prstClr val="black"/>
                    </a:solidFill>
                    <a:cs typeface="Arial" panose="020B0604020202020204" pitchFamily="34" charset="0"/>
                  </a:rPr>
                  <a:t>B</a:t>
                </a:r>
                <a:r>
                  <a:rPr lang="en-US" sz="3700" smtClean="0">
                    <a:effectLst/>
                    <a:latin typeface="Arial" panose="020B0604020202020204" pitchFamily="34" charset="0"/>
                    <a:ea typeface="Calibri" panose="020F0502020204030204" pitchFamily="34" charset="0"/>
                    <a:cs typeface="Arial" panose="020B0604020202020204" pitchFamily="34" charset="0"/>
                  </a:rPr>
                  <a:t>.</a:t>
                </a:r>
                <a:endParaRPr lang="en-US" sz="37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700" smtClean="0">
                    <a:effectLst/>
                    <a:latin typeface="Arial" panose="020B0604020202020204" pitchFamily="34" charset="0"/>
                    <a:ea typeface="Calibri" panose="020F0502020204030204" pitchFamily="34" charset="0"/>
                    <a:cs typeface="Arial" panose="020B0604020202020204" pitchFamily="34" charset="0"/>
                  </a:rPr>
                  <a:t>Xét </a:t>
                </a:r>
                <a:r>
                  <a:rPr lang="en-US" sz="3700">
                    <a:effectLst/>
                    <a:latin typeface="Arial" panose="020B0604020202020204" pitchFamily="34" charset="0"/>
                    <a:ea typeface="Calibri" panose="020F0502020204030204" pitchFamily="34" charset="0"/>
                    <a:cs typeface="Arial" panose="020B0604020202020204" pitchFamily="34" charset="0"/>
                  </a:rPr>
                  <a:t>biến cố </a:t>
                </a:r>
                <a14:m>
                  <m:oMath xmlns:m="http://schemas.openxmlformats.org/officeDocument/2006/math">
                    <m:r>
                      <a:rPr lang="en-US" sz="37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700">
                    <a:effectLst/>
                    <a:latin typeface="Arial" panose="020B0604020202020204" pitchFamily="34" charset="0"/>
                    <a:ea typeface="Calibri" panose="020F0502020204030204" pitchFamily="34" charset="0"/>
                    <a:cs typeface="Arial" panose="020B0604020202020204" pitchFamily="34" charset="0"/>
                  </a:rPr>
                  <a:t> : "Giáo viên đó tham khảo bộ sách giáo khoa A</a:t>
                </a:r>
                <a:r>
                  <a:rPr lang="en-US" sz="3700">
                    <a:effectLst/>
                    <a:latin typeface="Arial" panose="020B0604020202020204" pitchFamily="34" charset="0"/>
                    <a:ea typeface="Calibri" panose="020F0502020204030204" pitchFamily="34" charset="0"/>
                    <a:cs typeface="Arial" panose="020B0604020202020204" pitchFamily="34" charset="0"/>
                  </a:rPr>
                  <a:t>", </a:t>
                </a:r>
                <a:endParaRPr lang="en-US" sz="37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700" smtClean="0">
                    <a:effectLst/>
                    <a:latin typeface="Arial" panose="020B0604020202020204" pitchFamily="34" charset="0"/>
                    <a:ea typeface="Calibri" panose="020F0502020204030204" pitchFamily="34" charset="0"/>
                    <a:cs typeface="Arial" panose="020B0604020202020204" pitchFamily="34" charset="0"/>
                  </a:rPr>
                  <a:t>      biến </a:t>
                </a:r>
                <a:r>
                  <a:rPr lang="en-US" sz="3700">
                    <a:effectLst/>
                    <a:latin typeface="Arial" panose="020B0604020202020204" pitchFamily="34" charset="0"/>
                    <a:ea typeface="Calibri" panose="020F0502020204030204" pitchFamily="34" charset="0"/>
                    <a:cs typeface="Arial" panose="020B0604020202020204" pitchFamily="34" charset="0"/>
                  </a:rPr>
                  <a:t>cố </a:t>
                </a:r>
                <a14:m>
                  <m:oMath xmlns:m="http://schemas.openxmlformats.org/officeDocument/2006/math">
                    <m:r>
                      <a:rPr lang="en-US" sz="3700" b="0" i="1">
                        <a:latin typeface="Cambria Math" panose="02040503050406030204" pitchFamily="18" charset="0"/>
                        <a:ea typeface="Calibri" panose="020F0502020204030204" pitchFamily="34" charset="0"/>
                        <a:cs typeface="Times New Roman" panose="02020603050405020304" pitchFamily="18" charset="0"/>
                      </a:rPr>
                      <m:t>𝐵</m:t>
                    </m:r>
                    <m:r>
                      <a:rPr lang="en-US" sz="3700" i="1">
                        <a:latin typeface="Cambria Math" panose="02040503050406030204" pitchFamily="18" charset="0"/>
                        <a:ea typeface="Calibri" panose="020F0502020204030204" pitchFamily="34" charset="0"/>
                        <a:cs typeface="Times New Roman" panose="02020603050405020304" pitchFamily="18" charset="0"/>
                      </a:rPr>
                      <m:t> </m:t>
                    </m:r>
                  </m:oMath>
                </a14:m>
                <a:r>
                  <a:rPr lang="en-US" sz="3700">
                    <a:effectLst/>
                    <a:latin typeface="Arial" panose="020B0604020202020204" pitchFamily="34" charset="0"/>
                    <a:ea typeface="Calibri" panose="020F0502020204030204" pitchFamily="34" charset="0"/>
                    <a:cs typeface="Arial" panose="020B0604020202020204" pitchFamily="34" charset="0"/>
                  </a:rPr>
                  <a:t>: "Giáo viên tham khảo bộ sách giáo khoa </a:t>
                </a:r>
                <a14:m>
                  <m:oMath xmlns:m="http://schemas.openxmlformats.org/officeDocument/2006/math">
                    <m:sSup>
                      <m:sSupPr>
                        <m:ctrlPr>
                          <a:rPr lang="en-US" sz="3700" i="1">
                            <a:effectLst/>
                            <a:latin typeface="Cambria Math" panose="02040503050406030204" pitchFamily="18" charset="0"/>
                            <a:cs typeface="Times New Roman" panose="02020603050405020304" pitchFamily="18" charset="0"/>
                          </a:rPr>
                        </m:ctrlPr>
                      </m:sSupPr>
                      <m:e>
                        <m:r>
                          <m:rPr>
                            <m:nor/>
                          </m:rPr>
                          <a:rPr lang="vi-VN" sz="3700">
                            <a:solidFill>
                              <a:prstClr val="black"/>
                            </a:solidFill>
                            <a:cs typeface="Arial" panose="020B0604020202020204" pitchFamily="34" charset="0"/>
                          </a:rPr>
                          <m:t>B</m:t>
                        </m:r>
                      </m:e>
                      <m:sup>
                        <m:r>
                          <m:rPr>
                            <m:nor/>
                          </m:rPr>
                          <a:rPr lang="en-US" sz="3700">
                            <a:effectLst/>
                            <a:latin typeface="Arial" panose="020B0604020202020204" pitchFamily="34" charset="0"/>
                            <a:ea typeface="Calibri" panose="020F0502020204030204" pitchFamily="34" charset="0"/>
                            <a:cs typeface="Arial" panose="020B0604020202020204" pitchFamily="34" charset="0"/>
                          </a:rPr>
                          <m:t>".</m:t>
                        </m:r>
                        <m:r>
                          <m:rPr>
                            <m:nor/>
                          </m:rPr>
                          <a:rPr lang="en-US" sz="3700" i="1">
                            <a:effectLst/>
                            <a:latin typeface="Arial" panose="020B0604020202020204" pitchFamily="34" charset="0"/>
                            <a:ea typeface="Calibri" panose="020F0502020204030204" pitchFamily="34" charset="0"/>
                            <a:cs typeface="Arial" panose="020B0604020202020204" pitchFamily="34" charset="0"/>
                          </a:rPr>
                          <m:t> </m:t>
                        </m:r>
                      </m:sup>
                    </m:sSup>
                  </m:oMath>
                </a14:m>
                <a:endParaRPr lang="en-US" sz="3700" smtClean="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355305" y="5899995"/>
                <a:ext cx="17602200" cy="3687100"/>
              </a:xfrm>
              <a:prstGeom prst="rect">
                <a:avLst/>
              </a:prstGeom>
              <a:blipFill>
                <a:blip r:embed="rId2"/>
                <a:stretch>
                  <a:fillRect l="-1073" r="-277" b="-1322"/>
                </a:stretch>
              </a:blipFill>
            </p:spPr>
            <p:txBody>
              <a:bodyPr/>
              <a:lstStyle/>
              <a:p>
                <a:r>
                  <a:rPr lang="en-US">
                    <a:noFill/>
                  </a:rPr>
                  <a:t> </a:t>
                </a:r>
              </a:p>
            </p:txBody>
          </p:sp>
        </mc:Fallback>
      </mc:AlternateContent>
      <p:pic>
        <p:nvPicPr>
          <p:cNvPr id="11" name="Picture 10"/>
          <p:cNvPicPr>
            <a:picLocks noChangeAspect="1"/>
          </p:cNvPicPr>
          <p:nvPr/>
        </p:nvPicPr>
        <p:blipFill>
          <a:blip r:embed="rId3"/>
          <a:stretch>
            <a:fillRect/>
          </a:stretch>
        </p:blipFill>
        <p:spPr>
          <a:xfrm rot="19502834">
            <a:off x="16163059" y="7989267"/>
            <a:ext cx="2484621" cy="2529784"/>
          </a:xfrm>
          <a:prstGeom prst="rect">
            <a:avLst/>
          </a:prstGeom>
        </p:spPr>
      </p:pic>
    </p:spTree>
    <p:extLst>
      <p:ext uri="{BB962C8B-B14F-4D97-AF65-F5344CB8AC3E}">
        <p14:creationId xmlns:p14="http://schemas.microsoft.com/office/powerpoint/2010/main" val="204330382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down)">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left)">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wipe(up)">
                                      <p:cBhvr>
                                        <p:cTn id="34"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9"/>
          <p:cNvSpPr txBox="1"/>
          <p:nvPr/>
        </p:nvSpPr>
        <p:spPr>
          <a:xfrm>
            <a:off x="8534400" y="302533"/>
            <a:ext cx="1216946" cy="6924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341773" y="1151915"/>
                <a:ext cx="17602200" cy="8852423"/>
              </a:xfrm>
              <a:prstGeom prst="rect">
                <a:avLst/>
              </a:prstGeom>
            </p:spPr>
            <p:txBody>
              <a:bodyPr wrap="square">
                <a:spAutoFit/>
              </a:bodyPr>
              <a:lstStyle/>
              <a:p>
                <a:pPr algn="just">
                  <a:lnSpc>
                    <a:spcPct val="150000"/>
                  </a:lnSpc>
                </a:pPr>
                <a:r>
                  <a:rPr lang="en-US" sz="3450" kern="100">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)=63%=0,63;</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)=56%=0,56;</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𝐴𝐵</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)=28,5%=0,285</m:t>
                    </m:r>
                  </m:oMath>
                </a14:m>
                <a:endParaRPr lang="en-US" sz="345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450" kern="100" smtClean="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𝐸</m:t>
                    </m:r>
                  </m:oMath>
                </a14:m>
                <a:r>
                  <a:rPr lang="en-US" sz="3450" kern="100">
                    <a:effectLst/>
                    <a:latin typeface="Arial" panose="020B0604020202020204" pitchFamily="34" charset="0"/>
                    <a:ea typeface="Calibri" panose="020F0502020204030204" pitchFamily="34" charset="0"/>
                    <a:cs typeface="Arial" panose="020B0604020202020204" pitchFamily="34" charset="0"/>
                  </a:rPr>
                  <a:t> là biến cố: "Giáo viên đó không tham khảo cả hai bộ sách giáo khoa A và </a:t>
                </a:r>
                <a:r>
                  <a:rPr lang="en-US" sz="3450" kern="100">
                    <a:effectLst/>
                    <a:latin typeface="Arial" panose="020B0604020202020204" pitchFamily="34" charset="0"/>
                    <a:ea typeface="Calibri" panose="020F0502020204030204" pitchFamily="34" charset="0"/>
                    <a:cs typeface="Arial" panose="020B0604020202020204" pitchFamily="34" charset="0"/>
                  </a:rPr>
                  <a:t>B</a:t>
                </a:r>
                <a:r>
                  <a:rPr lang="en-US" sz="3450" kern="100" smtClean="0">
                    <a:effectLst/>
                    <a:latin typeface="Arial" panose="020B0604020202020204" pitchFamily="34" charset="0"/>
                    <a:ea typeface="Calibri" panose="020F0502020204030204" pitchFamily="34" charset="0"/>
                    <a:cs typeface="Arial" panose="020B0604020202020204" pitchFamily="34" charset="0"/>
                  </a:rPr>
                  <a:t>".</a:t>
                </a:r>
                <a:endParaRPr lang="en-US" sz="345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450" kern="100">
                    <a:effectLst/>
                    <a:latin typeface="Arial" panose="020B0604020202020204" pitchFamily="34" charset="0"/>
                    <a:ea typeface="Calibri" panose="020F0502020204030204" pitchFamily="34" charset="0"/>
                    <a:cs typeface="Arial" panose="020B0604020202020204" pitchFamily="34" charset="0"/>
                  </a:rPr>
                  <a:t>Biến cố đối </a:t>
                </a:r>
                <a14:m>
                  <m:oMath xmlns:m="http://schemas.openxmlformats.org/officeDocument/2006/math">
                    <m:acc>
                      <m:accPr>
                        <m:chr m:val="‾"/>
                        <m:ctrlPr>
                          <a:rPr lang="en-US" sz="345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𝐸</m:t>
                        </m:r>
                      </m:e>
                    </m:acc>
                  </m:oMath>
                </a14:m>
                <a:r>
                  <a:rPr lang="en-US" sz="3450" kern="100">
                    <a:effectLst/>
                    <a:latin typeface="Arial" panose="020B0604020202020204" pitchFamily="34" charset="0"/>
                    <a:ea typeface="Calibri" panose="020F0502020204030204" pitchFamily="34" charset="0"/>
                    <a:cs typeface="Arial" panose="020B0604020202020204" pitchFamily="34" charset="0"/>
                  </a:rPr>
                  <a:t> : "Giáo viên đó tham khảo hoặc bộ sách </a:t>
                </a:r>
                <a:r>
                  <a:rPr lang="en-US" sz="3450" kern="100">
                    <a:effectLst/>
                    <a:latin typeface="Arial" panose="020B0604020202020204" pitchFamily="34" charset="0"/>
                    <a:ea typeface="Calibri" panose="020F0502020204030204" pitchFamily="34" charset="0"/>
                    <a:cs typeface="Arial" panose="020B0604020202020204" pitchFamily="34" charset="0"/>
                  </a:rPr>
                  <a:t>giáo </a:t>
                </a:r>
                <a:r>
                  <a:rPr lang="en-US" sz="3450" kern="100" smtClean="0">
                    <a:effectLst/>
                    <a:latin typeface="Arial" panose="020B0604020202020204" pitchFamily="34" charset="0"/>
                    <a:ea typeface="Calibri" panose="020F0502020204030204" pitchFamily="34" charset="0"/>
                    <a:cs typeface="Arial" panose="020B0604020202020204" pitchFamily="34" charset="0"/>
                  </a:rPr>
                  <a:t>khoa </a:t>
                </a:r>
                <a:r>
                  <a:rPr lang="en-US" sz="3450" kern="100" smtClean="0">
                    <a:latin typeface="Arial" panose="020B0604020202020204" pitchFamily="34" charset="0"/>
                    <a:ea typeface="Calibri" panose="020F0502020204030204" pitchFamily="34" charset="0"/>
                    <a:cs typeface="Arial" panose="020B0604020202020204" pitchFamily="34" charset="0"/>
                  </a:rPr>
                  <a:t>A </a:t>
                </a:r>
                <a:r>
                  <a:rPr lang="en-US" sz="3450" kern="100" smtClean="0">
                    <a:effectLst/>
                    <a:latin typeface="Arial" panose="020B0604020202020204" pitchFamily="34" charset="0"/>
                    <a:ea typeface="Calibri" panose="020F0502020204030204" pitchFamily="34" charset="0"/>
                    <a:cs typeface="Arial" panose="020B0604020202020204" pitchFamily="34" charset="0"/>
                  </a:rPr>
                  <a:t>hoặc </a:t>
                </a:r>
                <a:r>
                  <a:rPr lang="en-US" sz="3450" kern="100">
                    <a:effectLst/>
                    <a:latin typeface="Arial" panose="020B0604020202020204" pitchFamily="34" charset="0"/>
                    <a:ea typeface="Calibri" panose="020F0502020204030204" pitchFamily="34" charset="0"/>
                    <a:cs typeface="Arial" panose="020B0604020202020204" pitchFamily="34" charset="0"/>
                  </a:rPr>
                  <a:t>bộ sách </a:t>
                </a:r>
                <a:r>
                  <a:rPr lang="en-US" sz="3450" kern="100">
                    <a:effectLst/>
                    <a:latin typeface="Arial" panose="020B0604020202020204" pitchFamily="34" charset="0"/>
                    <a:ea typeface="Calibri" panose="020F0502020204030204" pitchFamily="34" charset="0"/>
                    <a:cs typeface="Arial" panose="020B0604020202020204" pitchFamily="34" charset="0"/>
                  </a:rPr>
                  <a:t>giáo </a:t>
                </a:r>
                <a:r>
                  <a:rPr lang="en-US" sz="3450" kern="100" smtClean="0">
                    <a:effectLst/>
                    <a:latin typeface="Arial" panose="020B0604020202020204" pitchFamily="34" charset="0"/>
                    <a:ea typeface="Calibri" panose="020F0502020204030204" pitchFamily="34" charset="0"/>
                    <a:cs typeface="Arial" panose="020B0604020202020204" pitchFamily="34" charset="0"/>
                  </a:rPr>
                  <a:t>khoa </a:t>
                </a:r>
                <a:r>
                  <a:rPr lang="en-US" sz="3450" kern="100" smtClean="0">
                    <a:latin typeface="Arial" panose="020B0604020202020204" pitchFamily="34" charset="0"/>
                    <a:ea typeface="Calibri" panose="020F0502020204030204" pitchFamily="34" charset="0"/>
                    <a:cs typeface="Arial" panose="020B0604020202020204" pitchFamily="34" charset="0"/>
                  </a:rPr>
                  <a:t>B</a:t>
                </a:r>
                <a:r>
                  <a:rPr lang="en-US" sz="3450" kern="100" smtClean="0">
                    <a:effectLst/>
                    <a:latin typeface="Arial" panose="020B0604020202020204" pitchFamily="34" charset="0"/>
                    <a:ea typeface="Calibri" panose="020F0502020204030204" pitchFamily="34" charset="0"/>
                    <a:cs typeface="Arial" panose="020B0604020202020204" pitchFamily="34" charset="0"/>
                  </a:rPr>
                  <a:t>” </a:t>
                </a:r>
                <a:r>
                  <a:rPr lang="en-US" sz="3450" kern="100">
                    <a:effectLst/>
                    <a:latin typeface="Arial" panose="020B0604020202020204" pitchFamily="34" charset="0"/>
                    <a:ea typeface="Calibri" panose="020F0502020204030204" pitchFamily="34" charset="0"/>
                    <a:cs typeface="Arial" panose="020B0604020202020204" pitchFamily="34" charset="0"/>
                  </a:rPr>
                  <a:t>là biến cố hợp của </a:t>
                </a:r>
                <a14:m>
                  <m:oMath xmlns:m="http://schemas.openxmlformats.org/officeDocument/2006/math">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45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450" kern="100">
                    <a:effectLst/>
                    <a:latin typeface="Arial" panose="020B0604020202020204" pitchFamily="34" charset="0"/>
                    <a:ea typeface="Calibri" panose="020F0502020204030204" pitchFamily="34" charset="0"/>
                    <a:cs typeface="Arial" panose="020B0604020202020204" pitchFamily="34" charset="0"/>
                  </a:rPr>
                  <a:t>, khi đó </a:t>
                </a:r>
                <a14:m>
                  <m:oMath xmlns:m="http://schemas.openxmlformats.org/officeDocument/2006/math">
                    <m:acc>
                      <m:accPr>
                        <m:chr m:val="‾"/>
                        <m:ctrlPr>
                          <a:rPr lang="en-US" sz="345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𝐸</m:t>
                        </m:r>
                      </m:e>
                    </m:acc>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endParaRPr lang="en-US" sz="345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450" kern="100" smtClean="0">
                    <a:effectLst/>
                    <a:latin typeface="Arial" panose="020B0604020202020204" pitchFamily="34" charset="0"/>
                    <a:ea typeface="Calibri" panose="020F0502020204030204" pitchFamily="34" charset="0"/>
                    <a:cs typeface="Arial" panose="020B0604020202020204" pitchFamily="34" charset="0"/>
                  </a:rPr>
                  <a:t>Theo </a:t>
                </a:r>
                <a:r>
                  <a:rPr lang="en-US" sz="3450" kern="100">
                    <a:effectLst/>
                    <a:latin typeface="Arial" panose="020B0604020202020204" pitchFamily="34" charset="0"/>
                    <a:ea typeface="Calibri" panose="020F0502020204030204" pitchFamily="34" charset="0"/>
                    <a:cs typeface="Arial" panose="020B0604020202020204" pitchFamily="34" charset="0"/>
                  </a:rPr>
                  <a:t>công thúc xác suất của biến cố đối ta có </a:t>
                </a:r>
                <a14:m>
                  <m:oMath xmlns:m="http://schemas.openxmlformats.org/officeDocument/2006/math">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𝐸</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45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𝐸</m:t>
                        </m:r>
                      </m:e>
                    </m:acc>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450" kern="10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450" kern="100" smtClean="0">
                    <a:effectLst/>
                    <a:latin typeface="Arial" panose="020B0604020202020204" pitchFamily="34" charset="0"/>
                    <a:ea typeface="Calibri" panose="020F0502020204030204" pitchFamily="34" charset="0"/>
                    <a:cs typeface="Arial" panose="020B0604020202020204" pitchFamily="34" charset="0"/>
                  </a:rPr>
                  <a:t>Theo </a:t>
                </a:r>
                <a:r>
                  <a:rPr lang="en-US" sz="3450" kern="100">
                    <a:effectLst/>
                    <a:latin typeface="Arial" panose="020B0604020202020204" pitchFamily="34" charset="0"/>
                    <a:ea typeface="Calibri" panose="020F0502020204030204" pitchFamily="34" charset="0"/>
                    <a:cs typeface="Arial" panose="020B0604020202020204" pitchFamily="34" charset="0"/>
                  </a:rPr>
                  <a:t>công thức cộng xác suất ta có </a:t>
                </a:r>
                <a14:m>
                  <m:oMath xmlns:m="http://schemas.openxmlformats.org/officeDocument/2006/math">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𝐴𝐵</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45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450" kern="100" smtClean="0">
                    <a:effectLst/>
                    <a:latin typeface="Arial" panose="020B0604020202020204" pitchFamily="34" charset="0"/>
                    <a:ea typeface="Calibri" panose="020F0502020204030204" pitchFamily="34" charset="0"/>
                    <a:cs typeface="Arial" panose="020B0604020202020204" pitchFamily="34" charset="0"/>
                  </a:rPr>
                  <a:t>Do </a:t>
                </a:r>
                <a:r>
                  <a:rPr lang="en-US" sz="3450" kern="100">
                    <a:effectLst/>
                    <a:latin typeface="Arial" panose="020B0604020202020204" pitchFamily="34" charset="0"/>
                    <a:ea typeface="Calibri" panose="020F0502020204030204" pitchFamily="34" charset="0"/>
                    <a:cs typeface="Arial" panose="020B0604020202020204" pitchFamily="34" charset="0"/>
                  </a:rPr>
                  <a:t>đo </a:t>
                </a:r>
                <a14:m>
                  <m:oMath xmlns:m="http://schemas.openxmlformats.org/officeDocument/2006/math">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𝐸</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45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𝐸</m:t>
                        </m:r>
                      </m:e>
                    </m:acc>
                    <m:r>
                      <a:rPr lang="en-US" sz="345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𝐴𝐵</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45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450" kern="100" smtClean="0">
                    <a:effectLst/>
                    <a:latin typeface="Arial" panose="020B0604020202020204" pitchFamily="34" charset="0"/>
                    <a:ea typeface="Calibri" panose="020F0502020204030204" pitchFamily="34" charset="0"/>
                    <a:cs typeface="Arial" panose="020B0604020202020204" pitchFamily="34" charset="0"/>
                  </a:rPr>
                  <a:t>Thay </a:t>
                </a:r>
                <a:r>
                  <a:rPr lang="en-US" sz="3450" kern="100">
                    <a:effectLst/>
                    <a:latin typeface="Arial" panose="020B0604020202020204" pitchFamily="34" charset="0"/>
                    <a:ea typeface="Calibri" panose="020F0502020204030204" pitchFamily="34" charset="0"/>
                    <a:cs typeface="Arial" panose="020B0604020202020204" pitchFamily="34" charset="0"/>
                  </a:rPr>
                  <a:t>giá trị của </a:t>
                </a:r>
                <a14:m>
                  <m:oMath xmlns:m="http://schemas.openxmlformats.org/officeDocument/2006/math">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45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𝐴𝐵</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450" kern="100">
                    <a:effectLst/>
                    <a:latin typeface="Arial" panose="020B0604020202020204" pitchFamily="34" charset="0"/>
                    <a:ea typeface="Calibri" panose="020F0502020204030204" pitchFamily="34" charset="0"/>
                    <a:cs typeface="Arial" panose="020B0604020202020204" pitchFamily="34" charset="0"/>
                  </a:rPr>
                  <a:t> vào ta được</a:t>
                </a:r>
                <a:r>
                  <a:rPr lang="en-US" sz="3450" kern="1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𝐸</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0,63</m:t>
                    </m:r>
                    <m:r>
                      <a:rPr lang="en-US" sz="345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50" kern="100">
                        <a:effectLst/>
                        <a:latin typeface="Cambria Math" panose="02040503050406030204" pitchFamily="18" charset="0"/>
                        <a:ea typeface="Calibri" panose="020F0502020204030204" pitchFamily="34" charset="0"/>
                        <a:cs typeface="Times New Roman" panose="02020603050405020304" pitchFamily="18" charset="0"/>
                      </a:rPr>
                      <m:t>0,56+0,285=0,095</m:t>
                    </m:r>
                  </m:oMath>
                </a14:m>
                <a:endParaRPr lang="en-US" sz="345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450" kern="100">
                    <a:effectLst/>
                    <a:latin typeface="Arial" panose="020B0604020202020204" pitchFamily="34" charset="0"/>
                    <a:ea typeface="Calibri" panose="020F0502020204030204" pitchFamily="34" charset="0"/>
                    <a:cs typeface="Arial" panose="020B0604020202020204" pitchFamily="34" charset="0"/>
                  </a:rPr>
                  <a:t>Vậy xác suất để giáo viên đó không tham khảo cả hai bộ sách giáo khoa A và B </a:t>
                </a:r>
                <a:r>
                  <a:rPr lang="en-US" sz="3450" kern="100">
                    <a:effectLst/>
                    <a:latin typeface="Arial" panose="020B0604020202020204" pitchFamily="34" charset="0"/>
                    <a:ea typeface="Calibri" panose="020F0502020204030204" pitchFamily="34" charset="0"/>
                    <a:cs typeface="Arial" panose="020B0604020202020204" pitchFamily="34" charset="0"/>
                  </a:rPr>
                  <a:t>là </a:t>
                </a:r>
                <a:r>
                  <a:rPr lang="en-US" sz="3450" kern="100" smtClean="0">
                    <a:effectLst/>
                    <a:latin typeface="Arial" panose="020B0604020202020204" pitchFamily="34" charset="0"/>
                    <a:ea typeface="Calibri" panose="020F0502020204030204" pitchFamily="34" charset="0"/>
                    <a:cs typeface="Arial" panose="020B0604020202020204" pitchFamily="34" charset="0"/>
                  </a:rPr>
                  <a:t>0,095 </a:t>
                </a:r>
                <a:endParaRPr lang="en-US" sz="345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450" kern="100">
                    <a:effectLst/>
                    <a:latin typeface="Arial" panose="020B0604020202020204" pitchFamily="34" charset="0"/>
                    <a:ea typeface="Calibri" panose="020F0502020204030204" pitchFamily="34" charset="0"/>
                    <a:cs typeface="Arial" panose="020B0604020202020204" pitchFamily="34" charset="0"/>
                  </a:rPr>
                  <a:t>Suy ra 9,5% giáo viên môn Toán các trường THPT của tỉnh </a:t>
                </a:r>
                <a14:m>
                  <m:oMath xmlns:m="http://schemas.openxmlformats.org/officeDocument/2006/math">
                    <m:r>
                      <m:rPr>
                        <m:sty m:val="p"/>
                      </m:rPr>
                      <a:rPr lang="en-US" sz="3450" kern="100">
                        <a:effectLst/>
                        <a:latin typeface="Cambria Math" panose="02040503050406030204" pitchFamily="18" charset="0"/>
                        <a:ea typeface="Calibri" panose="020F0502020204030204" pitchFamily="34" charset="0"/>
                        <a:cs typeface="Times New Roman" panose="02020603050405020304" pitchFamily="18" charset="0"/>
                      </a:rPr>
                      <m:t>X</m:t>
                    </m:r>
                  </m:oMath>
                </a14:m>
                <a:r>
                  <a:rPr lang="en-US" sz="3450" kern="100">
                    <a:effectLst/>
                    <a:latin typeface="Arial" panose="020B0604020202020204" pitchFamily="34" charset="0"/>
                    <a:ea typeface="Calibri" panose="020F0502020204030204" pitchFamily="34" charset="0"/>
                    <a:cs typeface="Arial" panose="020B0604020202020204" pitchFamily="34" charset="0"/>
                  </a:rPr>
                  <a:t> không tham khảo cả hai bộ sách giáo khoa </a:t>
                </a:r>
                <a:r>
                  <a:rPr lang="en-US" sz="3450" kern="100">
                    <a:latin typeface="Arial" panose="020B0604020202020204" pitchFamily="34" charset="0"/>
                    <a:ea typeface="Calibri" panose="020F0502020204030204" pitchFamily="34" charset="0"/>
                    <a:cs typeface="Arial" panose="020B0604020202020204" pitchFamily="34" charset="0"/>
                  </a:rPr>
                  <a:t>A và B</a:t>
                </a:r>
                <a14:m>
                  <m:oMath xmlns:m="http://schemas.openxmlformats.org/officeDocument/2006/math">
                    <m:r>
                      <a:rPr lang="en-US" sz="3450" i="1" kern="100">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3450" kern="100" smtClean="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341773" y="1151915"/>
                <a:ext cx="17602200" cy="8852423"/>
              </a:xfrm>
              <a:prstGeom prst="rect">
                <a:avLst/>
              </a:prstGeom>
              <a:blipFill>
                <a:blip r:embed="rId2"/>
                <a:stretch>
                  <a:fillRect l="-970" r="-970" b="-413"/>
                </a:stretch>
              </a:blipFill>
            </p:spPr>
            <p:txBody>
              <a:bodyPr/>
              <a:lstStyle/>
              <a:p>
                <a:r>
                  <a:rPr lang="en-US">
                    <a:noFill/>
                  </a:rPr>
                  <a:t> </a:t>
                </a:r>
              </a:p>
            </p:txBody>
          </p:sp>
        </mc:Fallback>
      </mc:AlternateContent>
      <p:pic>
        <p:nvPicPr>
          <p:cNvPr id="11" name="Picture 10"/>
          <p:cNvPicPr>
            <a:picLocks noChangeAspect="1"/>
          </p:cNvPicPr>
          <p:nvPr/>
        </p:nvPicPr>
        <p:blipFill>
          <a:blip r:embed="rId3"/>
          <a:stretch>
            <a:fillRect/>
          </a:stretch>
        </p:blipFill>
        <p:spPr>
          <a:xfrm rot="18446068">
            <a:off x="16539552" y="-591179"/>
            <a:ext cx="2248168" cy="2289033"/>
          </a:xfrm>
          <a:prstGeom prst="rect">
            <a:avLst/>
          </a:prstGeom>
        </p:spPr>
      </p:pic>
    </p:spTree>
    <p:extLst>
      <p:ext uri="{BB962C8B-B14F-4D97-AF65-F5344CB8AC3E}">
        <p14:creationId xmlns:p14="http://schemas.microsoft.com/office/powerpoint/2010/main" val="29250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randombar(horizontal)">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up)">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sp>
        <p:nvSpPr>
          <p:cNvPr id="32" name="TextBox 32"/>
          <p:cNvSpPr txBox="1"/>
          <p:nvPr/>
        </p:nvSpPr>
        <p:spPr>
          <a:xfrm>
            <a:off x="3079574" y="1410914"/>
            <a:ext cx="10152906" cy="974626"/>
          </a:xfrm>
          <a:prstGeom prst="rect">
            <a:avLst/>
          </a:prstGeom>
        </p:spPr>
        <p:txBody>
          <a:bodyPr lIns="0" tIns="0" rIns="0" bIns="0" rtlCol="0" anchor="t">
            <a:spAutoFit/>
          </a:bodyPr>
          <a:lstStyle/>
          <a:p>
            <a:pPr algn="ctr">
              <a:lnSpc>
                <a:spcPts val="7588"/>
              </a:lnSpc>
            </a:pPr>
            <a:r>
              <a:rPr lang="vi-VN" sz="6600" b="1" spc="147" smtClean="0">
                <a:solidFill>
                  <a:srgbClr val="002060"/>
                </a:solidFill>
                <a:latin typeface="Arial" panose="020B0604020202020204" pitchFamily="34" charset="0"/>
                <a:cs typeface="Arial" panose="020B0604020202020204" pitchFamily="34" charset="0"/>
              </a:rPr>
              <a:t>HƯỚNG DẪN VỀ NHÀ</a:t>
            </a:r>
            <a:endParaRPr lang="en-US" sz="6600" b="1" spc="147">
              <a:solidFill>
                <a:srgbClr val="002060"/>
              </a:solidFill>
              <a:latin typeface="Arial" panose="020B0604020202020204" pitchFamily="34" charset="0"/>
              <a:cs typeface="Arial" panose="020B0604020202020204" pitchFamily="34" charset="0"/>
            </a:endParaRPr>
          </a:p>
        </p:txBody>
      </p:sp>
      <p:sp>
        <p:nvSpPr>
          <p:cNvPr id="33" name="Freeform 33"/>
          <p:cNvSpPr/>
          <p:nvPr/>
        </p:nvSpPr>
        <p:spPr>
          <a:xfrm rot="-2012905">
            <a:off x="1327947" y="371535"/>
            <a:ext cx="505232" cy="1715292"/>
          </a:xfrm>
          <a:custGeom>
            <a:avLst/>
            <a:gdLst/>
            <a:ahLst/>
            <a:cxnLst/>
            <a:rect l="l" t="t" r="r" b="b"/>
            <a:pathLst>
              <a:path w="666081" h="2261385">
                <a:moveTo>
                  <a:pt x="0" y="0"/>
                </a:moveTo>
                <a:lnTo>
                  <a:pt x="666080" y="0"/>
                </a:lnTo>
                <a:lnTo>
                  <a:pt x="666080" y="2261386"/>
                </a:lnTo>
                <a:lnTo>
                  <a:pt x="0" y="22613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3" name="Folded Corner 42"/>
          <p:cNvSpPr/>
          <p:nvPr/>
        </p:nvSpPr>
        <p:spPr>
          <a:xfrm>
            <a:off x="1930976" y="3060662"/>
            <a:ext cx="1465387" cy="1465387"/>
          </a:xfrm>
          <a:prstGeom prst="foldedCorne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smtClean="0">
                <a:solidFill>
                  <a:schemeClr val="bg1"/>
                </a:solidFill>
                <a:latin typeface="Arial" panose="020B0604020202020204" pitchFamily="34" charset="0"/>
                <a:cs typeface="Arial" panose="020B0604020202020204" pitchFamily="34" charset="0"/>
              </a:rPr>
              <a:t>01</a:t>
            </a:r>
            <a:endParaRPr lang="en-US" sz="5400" b="1">
              <a:solidFill>
                <a:schemeClr val="bg1"/>
              </a:solidFill>
              <a:latin typeface="Arial" panose="020B0604020202020204" pitchFamily="34" charset="0"/>
              <a:cs typeface="Arial" panose="020B0604020202020204" pitchFamily="34" charset="0"/>
            </a:endParaRPr>
          </a:p>
        </p:txBody>
      </p:sp>
      <p:sp>
        <p:nvSpPr>
          <p:cNvPr id="44" name="Folded Corner 43"/>
          <p:cNvSpPr/>
          <p:nvPr/>
        </p:nvSpPr>
        <p:spPr>
          <a:xfrm>
            <a:off x="1930975" y="5176799"/>
            <a:ext cx="1465387" cy="1465387"/>
          </a:xfrm>
          <a:prstGeom prst="foldedCorner">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smtClean="0">
                <a:solidFill>
                  <a:schemeClr val="bg1"/>
                </a:solidFill>
                <a:latin typeface="Arial" panose="020B0604020202020204" pitchFamily="34" charset="0"/>
                <a:cs typeface="Arial" panose="020B0604020202020204" pitchFamily="34" charset="0"/>
              </a:rPr>
              <a:t>02</a:t>
            </a:r>
            <a:endParaRPr lang="en-US" sz="5400" b="1">
              <a:solidFill>
                <a:schemeClr val="bg1"/>
              </a:solidFill>
              <a:latin typeface="Arial" panose="020B0604020202020204" pitchFamily="34" charset="0"/>
              <a:cs typeface="Arial" panose="020B0604020202020204" pitchFamily="34" charset="0"/>
            </a:endParaRPr>
          </a:p>
        </p:txBody>
      </p:sp>
      <p:sp>
        <p:nvSpPr>
          <p:cNvPr id="45" name="Folded Corner 44"/>
          <p:cNvSpPr/>
          <p:nvPr/>
        </p:nvSpPr>
        <p:spPr>
          <a:xfrm>
            <a:off x="1930975" y="7405826"/>
            <a:ext cx="1465387" cy="1465387"/>
          </a:xfrm>
          <a:prstGeom prst="foldedCorner">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smtClean="0">
                <a:solidFill>
                  <a:schemeClr val="bg1"/>
                </a:solidFill>
                <a:latin typeface="Arial" panose="020B0604020202020204" pitchFamily="34" charset="0"/>
                <a:cs typeface="Arial" panose="020B0604020202020204" pitchFamily="34" charset="0"/>
              </a:rPr>
              <a:t>03</a:t>
            </a:r>
            <a:endParaRPr lang="en-US" sz="5400" b="1">
              <a:solidFill>
                <a:schemeClr val="bg1"/>
              </a:solidFill>
              <a:latin typeface="Arial" panose="020B0604020202020204" pitchFamily="34" charset="0"/>
              <a:cs typeface="Arial" panose="020B0604020202020204" pitchFamily="34" charset="0"/>
            </a:endParaRPr>
          </a:p>
        </p:txBody>
      </p:sp>
      <p:sp>
        <p:nvSpPr>
          <p:cNvPr id="46" name="TextBox 45"/>
          <p:cNvSpPr txBox="1"/>
          <p:nvPr/>
        </p:nvSpPr>
        <p:spPr>
          <a:xfrm>
            <a:off x="3810000" y="3056111"/>
            <a:ext cx="10453271" cy="982513"/>
          </a:xfrm>
          <a:prstGeom prst="rect">
            <a:avLst/>
          </a:prstGeom>
          <a:noFill/>
        </p:spPr>
        <p:txBody>
          <a:bodyPr wrap="square" rtlCol="0">
            <a:spAutoFit/>
          </a:bodyPr>
          <a:lstStyle/>
          <a:p>
            <a:pPr>
              <a:lnSpc>
                <a:spcPct val="150000"/>
              </a:lnSpc>
            </a:pPr>
            <a:r>
              <a:rPr lang="vi-VN" sz="4400" smtClean="0">
                <a:latin typeface="Arial" panose="020B0604020202020204" pitchFamily="34" charset="0"/>
                <a:cs typeface="Arial" panose="020B0604020202020204" pitchFamily="34" charset="0"/>
              </a:rPr>
              <a:t>Ôn lại các kiến thức đã học trong bài</a:t>
            </a:r>
            <a:endParaRPr lang="en-US" sz="4400">
              <a:latin typeface="Arial" panose="020B0604020202020204" pitchFamily="34" charset="0"/>
              <a:cs typeface="Arial" panose="020B0604020202020204" pitchFamily="34" charset="0"/>
            </a:endParaRPr>
          </a:p>
        </p:txBody>
      </p:sp>
      <p:sp>
        <p:nvSpPr>
          <p:cNvPr id="47" name="TextBox 46"/>
          <p:cNvSpPr txBox="1"/>
          <p:nvPr/>
        </p:nvSpPr>
        <p:spPr>
          <a:xfrm>
            <a:off x="3906576" y="5208016"/>
            <a:ext cx="11790624" cy="982513"/>
          </a:xfrm>
          <a:prstGeom prst="rect">
            <a:avLst/>
          </a:prstGeom>
          <a:noFill/>
        </p:spPr>
        <p:txBody>
          <a:bodyPr wrap="square" rtlCol="0">
            <a:spAutoFit/>
          </a:bodyPr>
          <a:lstStyle/>
          <a:p>
            <a:pPr>
              <a:lnSpc>
                <a:spcPct val="150000"/>
              </a:lnSpc>
            </a:pPr>
            <a:r>
              <a:rPr lang="vi-VN" sz="4400" smtClean="0">
                <a:cs typeface="Arial" panose="020B0604020202020204" pitchFamily="34" charset="0"/>
              </a:rPr>
              <a:t>Hoàn </a:t>
            </a:r>
            <a:r>
              <a:rPr lang="vi-VN" sz="4400">
                <a:cs typeface="Arial" panose="020B0604020202020204" pitchFamily="34" charset="0"/>
              </a:rPr>
              <a:t>thành các bài tập trong SBT</a:t>
            </a:r>
            <a:endParaRPr lang="en-US" sz="4400">
              <a:latin typeface="Arial" panose="020B0604020202020204" pitchFamily="34" charset="0"/>
              <a:cs typeface="Arial" panose="020B0604020202020204" pitchFamily="34" charset="0"/>
            </a:endParaRPr>
          </a:p>
        </p:txBody>
      </p:sp>
      <p:sp>
        <p:nvSpPr>
          <p:cNvPr id="48" name="TextBox 47"/>
          <p:cNvSpPr txBox="1"/>
          <p:nvPr/>
        </p:nvSpPr>
        <p:spPr>
          <a:xfrm>
            <a:off x="3906576" y="7088890"/>
            <a:ext cx="11562024" cy="2123658"/>
          </a:xfrm>
          <a:prstGeom prst="rect">
            <a:avLst/>
          </a:prstGeom>
          <a:noFill/>
        </p:spPr>
        <p:txBody>
          <a:bodyPr wrap="square" rtlCol="0">
            <a:spAutoFit/>
          </a:bodyPr>
          <a:lstStyle/>
          <a:p>
            <a:pPr algn="just">
              <a:lnSpc>
                <a:spcPct val="150000"/>
              </a:lnSpc>
            </a:pPr>
            <a:r>
              <a:rPr lang="vi-VN" sz="4400" smtClean="0">
                <a:latin typeface="Arial" panose="020B0604020202020204" pitchFamily="34" charset="0"/>
                <a:cs typeface="Arial" panose="020B0604020202020204" pitchFamily="34" charset="0"/>
              </a:rPr>
              <a:t>Chuẩn bị bài sau - </a:t>
            </a:r>
            <a:r>
              <a:rPr lang="vi-VN" sz="4400" b="1">
                <a:cs typeface="Arial" panose="020B0604020202020204" pitchFamily="34" charset="0"/>
              </a:rPr>
              <a:t>Bài 30. Công thức nhân xác suất cho hai biến cố độc lập</a:t>
            </a:r>
            <a:endParaRPr lang="en-US" sz="4400" b="1">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anim calcmode="lin" valueType="num">
                                      <p:cBhvr>
                                        <p:cTn id="12" dur="500" fill="hold"/>
                                        <p:tgtEl>
                                          <p:spTgt spid="43"/>
                                        </p:tgtEl>
                                        <p:attrNameLst>
                                          <p:attrName>ppt_x</p:attrName>
                                        </p:attrNameLst>
                                      </p:cBhvr>
                                      <p:tavLst>
                                        <p:tav tm="0">
                                          <p:val>
                                            <p:strVal val="#ppt_x"/>
                                          </p:val>
                                        </p:tav>
                                        <p:tav tm="100000">
                                          <p:val>
                                            <p:strVal val="#ppt_x"/>
                                          </p:val>
                                        </p:tav>
                                      </p:tavLst>
                                    </p:anim>
                                    <p:anim calcmode="lin" valueType="num">
                                      <p:cBhvr>
                                        <p:cTn id="13" dur="500" fill="hold"/>
                                        <p:tgtEl>
                                          <p:spTgt spid="4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anim calcmode="lin" valueType="num">
                                      <p:cBhvr>
                                        <p:cTn id="17" dur="500" fill="hold"/>
                                        <p:tgtEl>
                                          <p:spTgt spid="46"/>
                                        </p:tgtEl>
                                        <p:attrNameLst>
                                          <p:attrName>ppt_x</p:attrName>
                                        </p:attrNameLst>
                                      </p:cBhvr>
                                      <p:tavLst>
                                        <p:tav tm="0">
                                          <p:val>
                                            <p:strVal val="#ppt_x"/>
                                          </p:val>
                                        </p:tav>
                                        <p:tav tm="100000">
                                          <p:val>
                                            <p:strVal val="#ppt_x"/>
                                          </p:val>
                                        </p:tav>
                                      </p:tavLst>
                                    </p:anim>
                                    <p:anim calcmode="lin" valueType="num">
                                      <p:cBhvr>
                                        <p:cTn id="18" dur="500" fill="hold"/>
                                        <p:tgtEl>
                                          <p:spTgt spid="4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anim calcmode="lin" valueType="num">
                                      <p:cBhvr>
                                        <p:cTn id="28" dur="500" fill="hold"/>
                                        <p:tgtEl>
                                          <p:spTgt spid="47"/>
                                        </p:tgtEl>
                                        <p:attrNameLst>
                                          <p:attrName>ppt_x</p:attrName>
                                        </p:attrNameLst>
                                      </p:cBhvr>
                                      <p:tavLst>
                                        <p:tav tm="0">
                                          <p:val>
                                            <p:strVal val="#ppt_x"/>
                                          </p:val>
                                        </p:tav>
                                        <p:tav tm="100000">
                                          <p:val>
                                            <p:strVal val="#ppt_x"/>
                                          </p:val>
                                        </p:tav>
                                      </p:tavLst>
                                    </p:anim>
                                    <p:anim calcmode="lin" valueType="num">
                                      <p:cBhvr>
                                        <p:cTn id="29" dur="5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anim calcmode="lin" valueType="num">
                                      <p:cBhvr>
                                        <p:cTn id="34" dur="500" fill="hold"/>
                                        <p:tgtEl>
                                          <p:spTgt spid="45"/>
                                        </p:tgtEl>
                                        <p:attrNameLst>
                                          <p:attrName>ppt_x</p:attrName>
                                        </p:attrNameLst>
                                      </p:cBhvr>
                                      <p:tavLst>
                                        <p:tav tm="0">
                                          <p:val>
                                            <p:strVal val="#ppt_x"/>
                                          </p:val>
                                        </p:tav>
                                        <p:tav tm="100000">
                                          <p:val>
                                            <p:strVal val="#ppt_x"/>
                                          </p:val>
                                        </p:tav>
                                      </p:tavLst>
                                    </p:anim>
                                    <p:anim calcmode="lin" valueType="num">
                                      <p:cBhvr>
                                        <p:cTn id="35" dur="500" fill="hold"/>
                                        <p:tgtEl>
                                          <p:spTgt spid="4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anim calcmode="lin" valueType="num">
                                      <p:cBhvr>
                                        <p:cTn id="39" dur="500" fill="hold"/>
                                        <p:tgtEl>
                                          <p:spTgt spid="48"/>
                                        </p:tgtEl>
                                        <p:attrNameLst>
                                          <p:attrName>ppt_x</p:attrName>
                                        </p:attrNameLst>
                                      </p:cBhvr>
                                      <p:tavLst>
                                        <p:tav tm="0">
                                          <p:val>
                                            <p:strVal val="#ppt_x"/>
                                          </p:val>
                                        </p:tav>
                                        <p:tav tm="100000">
                                          <p:val>
                                            <p:strVal val="#ppt_x"/>
                                          </p:val>
                                        </p:tav>
                                      </p:tavLst>
                                    </p:anim>
                                    <p:anim calcmode="lin" valueType="num">
                                      <p:cBhvr>
                                        <p:cTn id="40"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3" grpId="0" animBg="1"/>
      <p:bldP spid="44" grpId="0" animBg="1"/>
      <p:bldP spid="45" grpId="0" animBg="1"/>
      <p:bldP spid="46" grpId="0"/>
      <p:bldP spid="47" grpId="0"/>
      <p:bldP spid="48"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48ADE1"/>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BD2"/>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14460300" y="709904"/>
            <a:ext cx="3666838" cy="947966"/>
            <a:chOff x="0" y="0"/>
            <a:chExt cx="3623462" cy="936752"/>
          </a:xfrm>
        </p:grpSpPr>
        <p:sp>
          <p:nvSpPr>
            <p:cNvPr id="18" name="Freeform 1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9" name="Freeform 1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20" name="Freeform 2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21" name="Freeform 2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2" name="Group 22"/>
          <p:cNvGrpSpPr/>
          <p:nvPr/>
        </p:nvGrpSpPr>
        <p:grpSpPr>
          <a:xfrm>
            <a:off x="-115376" y="527652"/>
            <a:ext cx="17319661" cy="9948534"/>
            <a:chOff x="0" y="0"/>
            <a:chExt cx="4561557" cy="2620190"/>
          </a:xfrm>
        </p:grpSpPr>
        <p:sp>
          <p:nvSpPr>
            <p:cNvPr id="23" name="Freeform 23"/>
            <p:cNvSpPr/>
            <p:nvPr/>
          </p:nvSpPr>
          <p:spPr>
            <a:xfrm>
              <a:off x="0" y="0"/>
              <a:ext cx="4561557" cy="2620190"/>
            </a:xfrm>
            <a:custGeom>
              <a:avLst/>
              <a:gdLst/>
              <a:ahLst/>
              <a:cxnLst/>
              <a:rect l="l" t="t" r="r" b="b"/>
              <a:pathLst>
                <a:path w="4561557" h="2620190">
                  <a:moveTo>
                    <a:pt x="0" y="0"/>
                  </a:moveTo>
                  <a:lnTo>
                    <a:pt x="4561557" y="0"/>
                  </a:lnTo>
                  <a:lnTo>
                    <a:pt x="4561557" y="2620190"/>
                  </a:lnTo>
                  <a:lnTo>
                    <a:pt x="0" y="2620190"/>
                  </a:lnTo>
                  <a:close/>
                </a:path>
              </a:pathLst>
            </a:custGeom>
            <a:solidFill>
              <a:srgbClr val="99DCFF"/>
            </a:solidFill>
            <a:ln w="28575">
              <a:solidFill>
                <a:srgbClr val="000000"/>
              </a:solid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5" name="Group 25"/>
          <p:cNvGrpSpPr/>
          <p:nvPr/>
        </p:nvGrpSpPr>
        <p:grpSpPr>
          <a:xfrm>
            <a:off x="-363921" y="527652"/>
            <a:ext cx="17568206" cy="11712137"/>
            <a:chOff x="0" y="0"/>
            <a:chExt cx="23424274" cy="15616183"/>
          </a:xfrm>
        </p:grpSpPr>
        <p:sp>
          <p:nvSpPr>
            <p:cNvPr id="26" name="Freeform 26"/>
            <p:cNvSpPr/>
            <p:nvPr/>
          </p:nvSpPr>
          <p:spPr>
            <a:xfrm>
              <a:off x="0"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7" name="Freeform 27"/>
            <p:cNvSpPr/>
            <p:nvPr/>
          </p:nvSpPr>
          <p:spPr>
            <a:xfrm>
              <a:off x="7808091" y="0"/>
              <a:ext cx="7808091" cy="7808091"/>
            </a:xfrm>
            <a:custGeom>
              <a:avLst/>
              <a:gdLst/>
              <a:ahLst/>
              <a:cxnLst/>
              <a:rect l="l" t="t" r="r" b="b"/>
              <a:pathLst>
                <a:path w="7808091" h="7808091">
                  <a:moveTo>
                    <a:pt x="0" y="0"/>
                  </a:moveTo>
                  <a:lnTo>
                    <a:pt x="7808092" y="0"/>
                  </a:lnTo>
                  <a:lnTo>
                    <a:pt x="7808092"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8" name="Freeform 28"/>
            <p:cNvSpPr/>
            <p:nvPr/>
          </p:nvSpPr>
          <p:spPr>
            <a:xfrm>
              <a:off x="15616183"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9" name="Freeform 29"/>
            <p:cNvSpPr/>
            <p:nvPr/>
          </p:nvSpPr>
          <p:spPr>
            <a:xfrm>
              <a:off x="0"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30" name="Freeform 30"/>
            <p:cNvSpPr/>
            <p:nvPr/>
          </p:nvSpPr>
          <p:spPr>
            <a:xfrm>
              <a:off x="7808091" y="7808091"/>
              <a:ext cx="7808091" cy="7808091"/>
            </a:xfrm>
            <a:custGeom>
              <a:avLst/>
              <a:gdLst/>
              <a:ahLst/>
              <a:cxnLst/>
              <a:rect l="l" t="t" r="r" b="b"/>
              <a:pathLst>
                <a:path w="7808091" h="7808091">
                  <a:moveTo>
                    <a:pt x="0" y="0"/>
                  </a:moveTo>
                  <a:lnTo>
                    <a:pt x="7808092" y="0"/>
                  </a:lnTo>
                  <a:lnTo>
                    <a:pt x="7808092"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31" name="Freeform 31"/>
            <p:cNvSpPr/>
            <p:nvPr/>
          </p:nvSpPr>
          <p:spPr>
            <a:xfrm>
              <a:off x="15616183"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32" name="Group 32"/>
          <p:cNvGrpSpPr/>
          <p:nvPr/>
        </p:nvGrpSpPr>
        <p:grpSpPr>
          <a:xfrm>
            <a:off x="828737" y="2237854"/>
            <a:ext cx="14900499" cy="6311473"/>
            <a:chOff x="0" y="0"/>
            <a:chExt cx="3454583" cy="1463274"/>
          </a:xfrm>
        </p:grpSpPr>
        <p:sp>
          <p:nvSpPr>
            <p:cNvPr id="33" name="Freeform 33"/>
            <p:cNvSpPr/>
            <p:nvPr/>
          </p:nvSpPr>
          <p:spPr>
            <a:xfrm>
              <a:off x="0" y="0"/>
              <a:ext cx="3454583" cy="1463274"/>
            </a:xfrm>
            <a:custGeom>
              <a:avLst/>
              <a:gdLst/>
              <a:ahLst/>
              <a:cxnLst/>
              <a:rect l="l" t="t" r="r" b="b"/>
              <a:pathLst>
                <a:path w="3454583" h="1463274">
                  <a:moveTo>
                    <a:pt x="26498" y="0"/>
                  </a:moveTo>
                  <a:lnTo>
                    <a:pt x="3428085" y="0"/>
                  </a:lnTo>
                  <a:cubicBezTo>
                    <a:pt x="3435112" y="0"/>
                    <a:pt x="3441852" y="2792"/>
                    <a:pt x="3446822" y="7761"/>
                  </a:cubicBezTo>
                  <a:cubicBezTo>
                    <a:pt x="3451791" y="12731"/>
                    <a:pt x="3454583" y="19471"/>
                    <a:pt x="3454583" y="26498"/>
                  </a:cubicBezTo>
                  <a:lnTo>
                    <a:pt x="3454583" y="1436775"/>
                  </a:lnTo>
                  <a:cubicBezTo>
                    <a:pt x="3454583" y="1443803"/>
                    <a:pt x="3451791" y="1450543"/>
                    <a:pt x="3446822" y="1455512"/>
                  </a:cubicBezTo>
                  <a:cubicBezTo>
                    <a:pt x="3441852" y="1460482"/>
                    <a:pt x="3435112" y="1463274"/>
                    <a:pt x="3428085" y="1463274"/>
                  </a:cubicBezTo>
                  <a:lnTo>
                    <a:pt x="26498" y="1463274"/>
                  </a:lnTo>
                  <a:cubicBezTo>
                    <a:pt x="19471" y="1463274"/>
                    <a:pt x="12731" y="1460482"/>
                    <a:pt x="7761" y="1455512"/>
                  </a:cubicBezTo>
                  <a:cubicBezTo>
                    <a:pt x="2792" y="1450543"/>
                    <a:pt x="0" y="1443803"/>
                    <a:pt x="0" y="1436775"/>
                  </a:cubicBezTo>
                  <a:lnTo>
                    <a:pt x="0" y="26498"/>
                  </a:lnTo>
                  <a:cubicBezTo>
                    <a:pt x="0" y="19471"/>
                    <a:pt x="2792" y="12731"/>
                    <a:pt x="7761" y="7761"/>
                  </a:cubicBezTo>
                  <a:cubicBezTo>
                    <a:pt x="12731" y="2792"/>
                    <a:pt x="19471" y="0"/>
                    <a:pt x="26498" y="0"/>
                  </a:cubicBezTo>
                  <a:close/>
                </a:path>
              </a:pathLst>
            </a:custGeom>
            <a:solidFill>
              <a:srgbClr val="FFFFFF"/>
            </a:solidFill>
          </p:spPr>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Freeform 36"/>
          <p:cNvSpPr/>
          <p:nvPr/>
        </p:nvSpPr>
        <p:spPr>
          <a:xfrm>
            <a:off x="828737" y="7495136"/>
            <a:ext cx="3332211" cy="2108380"/>
          </a:xfrm>
          <a:custGeom>
            <a:avLst/>
            <a:gdLst/>
            <a:ahLst/>
            <a:cxnLst/>
            <a:rect l="l" t="t" r="r" b="b"/>
            <a:pathLst>
              <a:path w="3332211" h="2108380">
                <a:moveTo>
                  <a:pt x="0" y="0"/>
                </a:moveTo>
                <a:lnTo>
                  <a:pt x="3332210" y="0"/>
                </a:lnTo>
                <a:lnTo>
                  <a:pt x="3332210" y="2108381"/>
                </a:lnTo>
                <a:lnTo>
                  <a:pt x="0" y="2108381"/>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39" name="Freeform 39"/>
          <p:cNvSpPr/>
          <p:nvPr/>
        </p:nvSpPr>
        <p:spPr>
          <a:xfrm rot="-1729736">
            <a:off x="14147400" y="811567"/>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8">
              <a:extLst>
                <a:ext uri="{96DAC541-7B7A-43D3-8B79-37D633B846F1}">
                  <asvg:svgBlip xmlns:asvg="http://schemas.microsoft.com/office/drawing/2016/SVG/main" xmlns="" r:embed="rId13"/>
                </a:ext>
              </a:extLst>
            </a:blip>
            <a:stretch>
              <a:fillRect/>
            </a:stretch>
          </a:blipFill>
        </p:spPr>
      </p:sp>
      <p:sp>
        <p:nvSpPr>
          <p:cNvPr id="40" name="Freeform 40"/>
          <p:cNvSpPr/>
          <p:nvPr/>
        </p:nvSpPr>
        <p:spPr>
          <a:xfrm rot="-897102">
            <a:off x="15279507" y="809281"/>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8">
              <a:extLst>
                <a:ext uri="{96DAC541-7B7A-43D3-8B79-37D633B846F1}">
                  <asvg:svgBlip xmlns:asvg="http://schemas.microsoft.com/office/drawing/2016/SVG/main" xmlns="" r:embed="rId13"/>
                </a:ext>
              </a:extLst>
            </a:blip>
            <a:stretch>
              <a:fillRect/>
            </a:stretch>
          </a:blipFill>
        </p:spPr>
      </p:sp>
      <p:sp>
        <p:nvSpPr>
          <p:cNvPr id="41" name="TextBox 41"/>
          <p:cNvSpPr txBox="1"/>
          <p:nvPr/>
        </p:nvSpPr>
        <p:spPr>
          <a:xfrm>
            <a:off x="2494842" y="3288228"/>
            <a:ext cx="12299056" cy="3693319"/>
          </a:xfrm>
          <a:prstGeom prst="rect">
            <a:avLst/>
          </a:prstGeom>
        </p:spPr>
        <p:txBody>
          <a:bodyPr wrap="square" lIns="0" tIns="0" rIns="0" bIns="0" rtlCol="0" anchor="t">
            <a:spAutoFit/>
          </a:bodyPr>
          <a:lstStyle/>
          <a:p>
            <a:pPr algn="ctr">
              <a:lnSpc>
                <a:spcPct val="150000"/>
              </a:lnSpc>
            </a:pPr>
            <a:r>
              <a:rPr lang="vi-VN" sz="8000" b="1" spc="204" smtClean="0">
                <a:solidFill>
                  <a:srgbClr val="231F20"/>
                </a:solidFill>
                <a:cs typeface="Arial" panose="020B0604020202020204" pitchFamily="34" charset="0"/>
              </a:rPr>
              <a:t>HẸN GẶP LẠI CÁC EM TRONG TIẾT HỌC SAU!</a:t>
            </a:r>
            <a:endParaRPr lang="en-US" sz="8000" b="1" spc="204">
              <a:solidFill>
                <a:srgbClr val="231F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26601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sp>
        <p:nvSpPr>
          <p:cNvPr id="32" name="TextBox 32"/>
          <p:cNvSpPr txBox="1"/>
          <p:nvPr/>
        </p:nvSpPr>
        <p:spPr>
          <a:xfrm>
            <a:off x="7049300" y="3009900"/>
            <a:ext cx="2625784" cy="1388650"/>
          </a:xfrm>
          <a:prstGeom prst="rect">
            <a:avLst/>
          </a:prstGeom>
        </p:spPr>
        <p:txBody>
          <a:bodyPr lIns="0" tIns="0" rIns="0" bIns="0" rtlCol="0" anchor="t">
            <a:spAutoFit/>
          </a:bodyPr>
          <a:lstStyle/>
          <a:p>
            <a:pPr algn="ctr">
              <a:lnSpc>
                <a:spcPts val="9426"/>
              </a:lnSpc>
            </a:pPr>
            <a:r>
              <a:rPr lang="en-US" sz="16600" b="1" spc="182">
                <a:solidFill>
                  <a:schemeClr val="tx2"/>
                </a:solidFill>
                <a:latin typeface="Arial" panose="020B0604020202020204" pitchFamily="34" charset="0"/>
                <a:cs typeface="Arial" panose="020B0604020202020204" pitchFamily="34" charset="0"/>
              </a:rPr>
              <a:t>01</a:t>
            </a:r>
          </a:p>
        </p:txBody>
      </p:sp>
      <p:sp>
        <p:nvSpPr>
          <p:cNvPr id="33" name="TextBox 33"/>
          <p:cNvSpPr txBox="1"/>
          <p:nvPr/>
        </p:nvSpPr>
        <p:spPr>
          <a:xfrm>
            <a:off x="448409" y="4838700"/>
            <a:ext cx="16202573" cy="3465179"/>
          </a:xfrm>
          <a:prstGeom prst="rect">
            <a:avLst/>
          </a:prstGeom>
        </p:spPr>
        <p:txBody>
          <a:bodyPr wrap="square" lIns="0" tIns="0" rIns="0" bIns="0" rtlCol="0" anchor="t">
            <a:spAutoFit/>
          </a:bodyPr>
          <a:lstStyle/>
          <a:p>
            <a:pPr algn="ctr">
              <a:lnSpc>
                <a:spcPct val="150000"/>
              </a:lnSpc>
            </a:pPr>
            <a:r>
              <a:rPr lang="vi-VN" sz="8000" b="1" spc="120">
                <a:solidFill>
                  <a:schemeClr val="tx2"/>
                </a:solidFill>
                <a:cs typeface="Arial" panose="020B0604020202020204" pitchFamily="34" charset="0"/>
              </a:rPr>
              <a:t>CÔNG THỨC CỘNG XÁC SUẤT CHO HAI BIẾN CỐ XUNG KHẮC</a:t>
            </a:r>
            <a:endParaRPr lang="en-US" sz="8000" b="1" spc="120">
              <a:solidFill>
                <a:schemeClr val="tx2"/>
              </a:solidFill>
              <a:latin typeface="Arial" panose="020B0604020202020204" pitchFamily="34" charset="0"/>
              <a:cs typeface="Arial" panose="020B0604020202020204" pitchFamily="34" charset="0"/>
            </a:endParaRPr>
          </a:p>
        </p:txBody>
      </p:sp>
      <p:sp>
        <p:nvSpPr>
          <p:cNvPr id="37" name="Freeform 37"/>
          <p:cNvSpPr/>
          <p:nvPr/>
        </p:nvSpPr>
        <p:spPr>
          <a:xfrm rot="782942">
            <a:off x="2149853" y="1479035"/>
            <a:ext cx="2492796" cy="1957978"/>
          </a:xfrm>
          <a:custGeom>
            <a:avLst/>
            <a:gdLst/>
            <a:ahLst/>
            <a:cxnLst/>
            <a:rect l="l" t="t" r="r" b="b"/>
            <a:pathLst>
              <a:path w="2492796" h="1957978">
                <a:moveTo>
                  <a:pt x="0" y="0"/>
                </a:moveTo>
                <a:lnTo>
                  <a:pt x="2492796" y="0"/>
                </a:lnTo>
                <a:lnTo>
                  <a:pt x="2492796" y="1957978"/>
                </a:lnTo>
                <a:lnTo>
                  <a:pt x="0" y="1957978"/>
                </a:lnTo>
                <a:lnTo>
                  <a:pt x="0" y="0"/>
                </a:lnTo>
                <a:close/>
              </a:path>
            </a:pathLst>
          </a:custGeom>
          <a:blipFill>
            <a:blip r:embed="rId4">
              <a:extLst>
                <a:ext uri="{96DAC541-7B7A-43D3-8B79-37D633B846F1}">
                  <asvg:svgBlip xmlns:asvg="http://schemas.microsoft.com/office/drawing/2016/SVG/main" xmlns="" r:embed="rId9"/>
                </a:ext>
              </a:extLst>
            </a:blip>
            <a:stretch>
              <a:fillRect/>
            </a:stretch>
          </a:blipFill>
        </p:spPr>
      </p:sp>
    </p:spTree>
  </p:cSld>
  <p:clrMapOvr>
    <a:masterClrMapping/>
  </p:clrMapOvr>
  <p:transition spd="med">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grpSp>
        <p:nvGrpSpPr>
          <p:cNvPr id="9" name="Group 8"/>
          <p:cNvGrpSpPr/>
          <p:nvPr/>
        </p:nvGrpSpPr>
        <p:grpSpPr>
          <a:xfrm>
            <a:off x="304800" y="266697"/>
            <a:ext cx="6563913" cy="1295401"/>
            <a:chOff x="304800" y="266697"/>
            <a:chExt cx="10566300" cy="1295401"/>
          </a:xfrm>
        </p:grpSpPr>
        <p:sp>
          <p:nvSpPr>
            <p:cNvPr id="2" name="Round Single Corner Rectangle 1"/>
            <p:cNvSpPr/>
            <p:nvPr/>
          </p:nvSpPr>
          <p:spPr>
            <a:xfrm flipV="1">
              <a:off x="304800" y="266697"/>
              <a:ext cx="10303728" cy="1295401"/>
            </a:xfrm>
            <a:prstGeom prst="round1Rect">
              <a:avLst>
                <a:gd name="adj" fmla="val 29216"/>
              </a:avLst>
            </a:prstGeom>
            <a:solidFill>
              <a:srgbClr val="FFD3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2790" y="564059"/>
              <a:ext cx="10198310" cy="769441"/>
            </a:xfrm>
            <a:prstGeom prst="rect">
              <a:avLst/>
            </a:prstGeom>
          </p:spPr>
          <p:txBody>
            <a:bodyPr wrap="square">
              <a:spAutoFit/>
            </a:bodyPr>
            <a:lstStyle/>
            <a:p>
              <a:r>
                <a:rPr lang="vi-VN" sz="4400" b="1">
                  <a:cs typeface="Arial" panose="020B0604020202020204" pitchFamily="34" charset="0"/>
                </a:rPr>
                <a:t>a) Biến cố xung khắc</a:t>
              </a:r>
              <a:endParaRPr lang="en-US" sz="4400" b="1">
                <a:latin typeface="Arial" panose="020B0604020202020204" pitchFamily="34" charset="0"/>
                <a:cs typeface="Arial" panose="020B0604020202020204" pitchFamily="34" charset="0"/>
              </a:endParaRPr>
            </a:p>
          </p:txBody>
        </p:sp>
      </p:grpSp>
      <p:sp>
        <p:nvSpPr>
          <p:cNvPr id="10" name="Rounded Rectangle 9"/>
          <p:cNvSpPr/>
          <p:nvPr/>
        </p:nvSpPr>
        <p:spPr>
          <a:xfrm>
            <a:off x="1078370" y="2136414"/>
            <a:ext cx="1676400" cy="1197581"/>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4000" b="1" smtClean="0">
                <a:solidFill>
                  <a:schemeClr val="bg1"/>
                </a:solidFill>
                <a:latin typeface="Arial" panose="020B0604020202020204" pitchFamily="34" charset="0"/>
                <a:cs typeface="Arial" panose="020B0604020202020204" pitchFamily="34" charset="0"/>
              </a:rPr>
              <a:t>HĐ1</a:t>
            </a:r>
            <a:endParaRPr lang="en-US" sz="4000" b="1">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2930310" y="1859746"/>
            <a:ext cx="15544800" cy="3785652"/>
          </a:xfrm>
          <a:prstGeom prst="rect">
            <a:avLst/>
          </a:prstGeom>
        </p:spPr>
        <p:txBody>
          <a:bodyPr wrap="square">
            <a:spAutoFit/>
          </a:bodyPr>
          <a:lstStyle/>
          <a:p>
            <a:pPr algn="just">
              <a:lnSpc>
                <a:spcPct val="150000"/>
              </a:lnSpc>
            </a:pPr>
            <a:r>
              <a:rPr lang="vi-VN" sz="4000">
                <a:cs typeface="Arial" panose="020B0604020202020204" pitchFamily="34" charset="0"/>
              </a:rPr>
              <a:t>Gieo một con xúc xắc cân đối, đồng chất. Xét hai biến cố </a:t>
            </a:r>
            <a:r>
              <a:rPr lang="vi-VN" sz="4000">
                <a:cs typeface="Arial" panose="020B0604020202020204" pitchFamily="34" charset="0"/>
              </a:rPr>
              <a:t>sau</a:t>
            </a:r>
            <a:r>
              <a:rPr lang="vi-VN" sz="4000" smtClean="0">
                <a:cs typeface="Arial" panose="020B0604020202020204" pitchFamily="34" charset="0"/>
              </a:rPr>
              <a:t>:</a:t>
            </a:r>
            <a:endParaRPr lang="vi-VN" sz="4000">
              <a:cs typeface="Arial" panose="020B0604020202020204" pitchFamily="34" charset="0"/>
            </a:endParaRPr>
          </a:p>
          <a:p>
            <a:pPr algn="just">
              <a:lnSpc>
                <a:spcPct val="150000"/>
              </a:lnSpc>
            </a:pPr>
            <a:r>
              <a:rPr lang="vi-VN" sz="4000">
                <a:cs typeface="Arial" panose="020B0604020202020204" pitchFamily="34" charset="0"/>
              </a:rPr>
              <a:t>A: “Số chấm xuất hiện trên con xúc xắc là số chia hết cho </a:t>
            </a:r>
            <a:r>
              <a:rPr lang="vi-VN" sz="4000">
                <a:cs typeface="Arial" panose="020B0604020202020204" pitchFamily="34" charset="0"/>
              </a:rPr>
              <a:t>3</a:t>
            </a:r>
            <a:r>
              <a:rPr lang="vi-VN" sz="4000" smtClean="0">
                <a:cs typeface="Arial" panose="020B0604020202020204" pitchFamily="34" charset="0"/>
              </a:rPr>
              <a:t>”;</a:t>
            </a:r>
            <a:endParaRPr lang="vi-VN" sz="4000">
              <a:cs typeface="Arial" panose="020B0604020202020204" pitchFamily="34" charset="0"/>
            </a:endParaRPr>
          </a:p>
          <a:p>
            <a:pPr algn="just">
              <a:lnSpc>
                <a:spcPct val="150000"/>
              </a:lnSpc>
            </a:pPr>
            <a:r>
              <a:rPr lang="vi-VN" sz="4000">
                <a:cs typeface="Arial" panose="020B0604020202020204" pitchFamily="34" charset="0"/>
              </a:rPr>
              <a:t>B: “Số chấm xuất hiện trên con xúc xắc là số chia hết cho </a:t>
            </a:r>
            <a:r>
              <a:rPr lang="vi-VN" sz="4000">
                <a:cs typeface="Arial" panose="020B0604020202020204" pitchFamily="34" charset="0"/>
              </a:rPr>
              <a:t>4</a:t>
            </a:r>
            <a:r>
              <a:rPr lang="vi-VN" sz="4000" smtClean="0">
                <a:cs typeface="Arial" panose="020B0604020202020204" pitchFamily="34" charset="0"/>
              </a:rPr>
              <a:t>”.</a:t>
            </a:r>
            <a:endParaRPr lang="vi-VN" sz="4000">
              <a:cs typeface="Arial" panose="020B0604020202020204" pitchFamily="34" charset="0"/>
            </a:endParaRPr>
          </a:p>
          <a:p>
            <a:pPr algn="just">
              <a:lnSpc>
                <a:spcPct val="150000"/>
              </a:lnSpc>
            </a:pPr>
            <a:r>
              <a:rPr lang="vi-VN" sz="4000">
                <a:cs typeface="Arial" panose="020B0604020202020204" pitchFamily="34" charset="0"/>
              </a:rPr>
              <a:t>Hai biến cố A và B có đồng thời xảy ra hay không? Vì </a:t>
            </a:r>
            <a:r>
              <a:rPr lang="vi-VN" sz="4000">
                <a:cs typeface="Arial" panose="020B0604020202020204" pitchFamily="34" charset="0"/>
              </a:rPr>
              <a:t>sao</a:t>
            </a:r>
            <a:r>
              <a:rPr lang="vi-VN" sz="4000" smtClean="0">
                <a:cs typeface="Arial" panose="020B0604020202020204" pitchFamily="34" charset="0"/>
              </a:rPr>
              <a:t>?</a:t>
            </a:r>
            <a:endParaRPr lang="vi-VN" sz="4000">
              <a:cs typeface="Arial" panose="020B0604020202020204" pitchFamily="34" charset="0"/>
            </a:endParaRPr>
          </a:p>
        </p:txBody>
      </p:sp>
      <p:pic>
        <p:nvPicPr>
          <p:cNvPr id="14" name="Picture 13"/>
          <p:cNvPicPr>
            <a:picLocks noChangeAspect="1"/>
          </p:cNvPicPr>
          <p:nvPr/>
        </p:nvPicPr>
        <p:blipFill>
          <a:blip r:embed="rId2"/>
          <a:stretch>
            <a:fillRect/>
          </a:stretch>
        </p:blipFill>
        <p:spPr>
          <a:xfrm>
            <a:off x="16077713" y="467156"/>
            <a:ext cx="1565547" cy="1565547"/>
          </a:xfrm>
          <a:prstGeom prst="rect">
            <a:avLst/>
          </a:prstGeom>
        </p:spPr>
      </p:pic>
      <p:sp>
        <p:nvSpPr>
          <p:cNvPr id="17" name="TextBox 16"/>
          <p:cNvSpPr txBox="1"/>
          <p:nvPr/>
        </p:nvSpPr>
        <p:spPr>
          <a:xfrm>
            <a:off x="1218070" y="5829300"/>
            <a:ext cx="1397000" cy="707886"/>
          </a:xfrm>
          <a:prstGeom prst="rect">
            <a:avLst/>
          </a:prstGeom>
          <a:noFill/>
        </p:spPr>
        <p:txBody>
          <a:bodyPr wrap="square" rtlCol="0">
            <a:spAutoFit/>
          </a:bodyPr>
          <a:lstStyle/>
          <a:p>
            <a:pPr algn="ctr"/>
            <a:r>
              <a:rPr lang="vi-VN" sz="4000" b="1" u="sng" smtClean="0">
                <a:solidFill>
                  <a:srgbClr val="C00000"/>
                </a:solidFill>
                <a:latin typeface="Arial" panose="020B0604020202020204" pitchFamily="34" charset="0"/>
                <a:cs typeface="Arial" panose="020B0604020202020204" pitchFamily="34" charset="0"/>
              </a:rPr>
              <a:t>Giải</a:t>
            </a:r>
            <a:r>
              <a:rPr lang="vi-VN" sz="4000" b="1" smtClean="0">
                <a:solidFill>
                  <a:srgbClr val="C00000"/>
                </a:solidFill>
                <a:latin typeface="Arial" panose="020B0604020202020204" pitchFamily="34" charset="0"/>
                <a:cs typeface="Arial" panose="020B0604020202020204" pitchFamily="34" charset="0"/>
              </a:rPr>
              <a:t>:</a:t>
            </a:r>
            <a:endParaRPr lang="en-US" sz="4000" b="1">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2942342" y="6597442"/>
                <a:ext cx="13821658" cy="3041858"/>
              </a:xfrm>
              <a:prstGeom prst="rect">
                <a:avLst/>
              </a:prstGeom>
            </p:spPr>
            <p:txBody>
              <a:bodyPr wrap="square">
                <a:spAutoFit/>
              </a:bodyPr>
              <a:lstStyle/>
              <a:p>
                <a:pPr algn="just">
                  <a:lnSpc>
                    <a:spcPct val="150000"/>
                  </a:lnSpc>
                  <a:spcBef>
                    <a:spcPts val="600"/>
                  </a:spcBef>
                  <a:spcAft>
                    <a:spcPts val="800"/>
                  </a:spcAft>
                </a:pPr>
                <a:r>
                  <a:rPr lang="nl-NL" sz="4000" kern="100">
                    <a:latin typeface="Arial" panose="020B0604020202020204" pitchFamily="34" charset="0"/>
                    <a:ea typeface="Calibri" panose="020F0502020204030204" pitchFamily="34" charset="0"/>
                    <a:cs typeface="Arial" panose="020B0604020202020204" pitchFamily="34" charset="0"/>
                  </a:rPr>
                  <a:t>Hai biến cố </a:t>
                </a:r>
                <a14:m>
                  <m:oMath xmlns:m="http://schemas.openxmlformats.org/officeDocument/2006/math">
                    <m:r>
                      <a:rPr lang="nl-NL" sz="40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nl-NL" sz="40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000" kern="100">
                    <a:effectLst/>
                    <a:latin typeface="Arial" panose="020B0604020202020204" pitchFamily="34" charset="0"/>
                    <a:ea typeface="Malgun Gothic" panose="020B0503020000020004" pitchFamily="34" charset="-127"/>
                    <a:cs typeface="Arial" panose="020B0604020202020204" pitchFamily="34" charset="0"/>
                  </a:rPr>
                  <a:t>và </a:t>
                </a:r>
                <a14:m>
                  <m:oMath xmlns:m="http://schemas.openxmlformats.org/officeDocument/2006/math">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𝐵</m:t>
                    </m:r>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nl-NL" sz="4000" kern="100">
                    <a:effectLst/>
                    <a:latin typeface="Arial" panose="020B0604020202020204" pitchFamily="34" charset="0"/>
                    <a:ea typeface="Malgun Gothic" panose="020B0503020000020004" pitchFamily="34" charset="-127"/>
                    <a:cs typeface="Arial" panose="020B0604020202020204" pitchFamily="34" charset="0"/>
                  </a:rPr>
                  <a:t>không đồng thời xảy ra.</a:t>
                </a:r>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r>
                  <a:rPr lang="nl-NL" sz="4000" kern="100">
                    <a:effectLst/>
                    <a:latin typeface="Arial" panose="020B0604020202020204" pitchFamily="34" charset="0"/>
                    <a:ea typeface="Calibri" panose="020F0502020204030204" pitchFamily="34" charset="0"/>
                    <a:cs typeface="Arial" panose="020B0604020202020204" pitchFamily="34" charset="0"/>
                  </a:rPr>
                  <a:t>Trong các số {1; 2; 3; 4; 5; 6} không có số nào chia hết cho 3 đồng thời chia hết cho 4.</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2942342" y="6597442"/>
                <a:ext cx="13821658" cy="3041858"/>
              </a:xfrm>
              <a:prstGeom prst="rect">
                <a:avLst/>
              </a:prstGeom>
              <a:blipFill>
                <a:blip r:embed="rId3"/>
                <a:stretch>
                  <a:fillRect l="-1588" r="-1544" b="-4008"/>
                </a:stretch>
              </a:blipFill>
            </p:spPr>
            <p:txBody>
              <a:bodyPr/>
              <a:lstStyle/>
              <a:p>
                <a:r>
                  <a:rPr lang="en-US">
                    <a:noFill/>
                  </a:rPr>
                  <a:t> </a:t>
                </a:r>
              </a:p>
            </p:txBody>
          </p:sp>
        </mc:Fallback>
      </mc:AlternateContent>
    </p:spTree>
    <p:extLst>
      <p:ext uri="{BB962C8B-B14F-4D97-AF65-F5344CB8AC3E}">
        <p14:creationId xmlns:p14="http://schemas.microsoft.com/office/powerpoint/2010/main" val="257503562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1866900"/>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332287"/>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546429"/>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37" name="Group 36"/>
          <p:cNvGrpSpPr/>
          <p:nvPr/>
        </p:nvGrpSpPr>
        <p:grpSpPr>
          <a:xfrm>
            <a:off x="11636727" y="1655455"/>
            <a:ext cx="4513438" cy="4554845"/>
            <a:chOff x="11770757" y="2758368"/>
            <a:chExt cx="4513438" cy="4554845"/>
          </a:xfrm>
        </p:grpSpPr>
        <p:sp>
          <p:nvSpPr>
            <p:cNvPr id="34" name="Freeform 34"/>
            <p:cNvSpPr/>
            <p:nvPr/>
          </p:nvSpPr>
          <p:spPr>
            <a:xfrm>
              <a:off x="11770757" y="2758368"/>
              <a:ext cx="4513438" cy="4554845"/>
            </a:xfrm>
            <a:custGeom>
              <a:avLst/>
              <a:gdLst/>
              <a:ahLst/>
              <a:cxnLst/>
              <a:rect l="l" t="t" r="r" b="b"/>
              <a:pathLst>
                <a:path w="4513438" h="4554845">
                  <a:moveTo>
                    <a:pt x="0" y="0"/>
                  </a:moveTo>
                  <a:lnTo>
                    <a:pt x="4513437" y="0"/>
                  </a:lnTo>
                  <a:lnTo>
                    <a:pt x="4513437" y="4554845"/>
                  </a:lnTo>
                  <a:lnTo>
                    <a:pt x="0" y="45548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5" name="TextBox 35"/>
            <p:cNvSpPr txBox="1"/>
            <p:nvPr/>
          </p:nvSpPr>
          <p:spPr>
            <a:xfrm rot="-422712">
              <a:off x="12634942" y="4639368"/>
              <a:ext cx="3256054" cy="577081"/>
            </a:xfrm>
            <a:prstGeom prst="rect">
              <a:avLst/>
            </a:prstGeom>
          </p:spPr>
          <p:txBody>
            <a:bodyPr wrap="square" lIns="0" tIns="0" rIns="0" bIns="0" rtlCol="0" anchor="t">
              <a:spAutoFit/>
            </a:bodyPr>
            <a:lstStyle/>
            <a:p>
              <a:pPr algn="ctr">
                <a:lnSpc>
                  <a:spcPts val="4517"/>
                </a:lnSpc>
              </a:pPr>
              <a:r>
                <a:rPr lang="vi-VN" sz="4800" b="1" spc="87" smtClean="0">
                  <a:latin typeface="Arial" panose="020B0604020202020204" pitchFamily="34" charset="0"/>
                  <a:cs typeface="Arial" panose="020B0604020202020204" pitchFamily="34" charset="0"/>
                </a:rPr>
                <a:t>KẾT LUẬN</a:t>
              </a:r>
              <a:endParaRPr lang="en-US" sz="4800" b="1" spc="87">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8" name="Rectangle 37"/>
              <p:cNvSpPr/>
              <p:nvPr/>
            </p:nvSpPr>
            <p:spPr>
              <a:xfrm>
                <a:off x="1052394" y="1694834"/>
                <a:ext cx="9415295" cy="5119350"/>
              </a:xfrm>
              <a:prstGeom prst="rect">
                <a:avLst/>
              </a:prstGeom>
            </p:spPr>
            <p:txBody>
              <a:bodyPr wrap="square">
                <a:spAutoFit/>
              </a:bodyPr>
              <a:lstStyle/>
              <a:p>
                <a:pPr algn="just">
                  <a:lnSpc>
                    <a:spcPct val="150000"/>
                  </a:lnSpc>
                  <a:spcBef>
                    <a:spcPts val="600"/>
                  </a:spcBef>
                  <a:spcAft>
                    <a:spcPts val="800"/>
                  </a:spcAft>
                </a:pPr>
                <a:r>
                  <a:rPr lang="nl-NL" sz="4200" kern="100">
                    <a:latin typeface="Arial" panose="020B0604020202020204" pitchFamily="34" charset="0"/>
                    <a:ea typeface="Calibri" panose="020F0502020204030204" pitchFamily="34" charset="0"/>
                    <a:cs typeface="Arial" panose="020B0604020202020204" pitchFamily="34" charset="0"/>
                  </a:rPr>
                  <a:t>Biến cố </a:t>
                </a:r>
                <a14:m>
                  <m:oMath xmlns:m="http://schemas.openxmlformats.org/officeDocument/2006/math">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nl-NL" sz="4200" kern="100">
                    <a:effectLst/>
                    <a:latin typeface="Arial" panose="020B0604020202020204" pitchFamily="34" charset="0"/>
                    <a:ea typeface="Calibri" panose="020F0502020204030204" pitchFamily="34" charset="0"/>
                    <a:cs typeface="Arial" panose="020B0604020202020204" pitchFamily="34" charset="0"/>
                  </a:rPr>
                  <a:t> và biến cố </a:t>
                </a:r>
                <a14:m>
                  <m:oMath xmlns:m="http://schemas.openxmlformats.org/officeDocument/2006/math">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nl-NL" sz="4200" kern="100">
                    <a:effectLst/>
                    <a:latin typeface="Arial" panose="020B0604020202020204" pitchFamily="34" charset="0"/>
                    <a:ea typeface="Calibri" panose="020F0502020204030204" pitchFamily="34" charset="0"/>
                    <a:cs typeface="Arial" panose="020B0604020202020204" pitchFamily="34" charset="0"/>
                  </a:rPr>
                  <a:t> được gọi là xung khắc nếu </a:t>
                </a:r>
                <a14:m>
                  <m:oMath xmlns:m="http://schemas.openxmlformats.org/officeDocument/2006/math">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200" kern="100">
                    <a:effectLst/>
                    <a:latin typeface="Arial" panose="020B0604020202020204" pitchFamily="34" charset="0"/>
                    <a:ea typeface="Calibri" panose="020F0502020204030204" pitchFamily="34" charset="0"/>
                    <a:cs typeface="Arial" panose="020B0604020202020204" pitchFamily="34" charset="0"/>
                  </a:rPr>
                  <a:t>và </a:t>
                </a:r>
                <a14:m>
                  <m:oMath xmlns:m="http://schemas.openxmlformats.org/officeDocument/2006/math">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nl-NL" sz="4200" kern="100">
                    <a:effectLst/>
                    <a:latin typeface="Arial" panose="020B0604020202020204" pitchFamily="34" charset="0"/>
                    <a:ea typeface="Calibri" panose="020F0502020204030204" pitchFamily="34" charset="0"/>
                    <a:cs typeface="Arial" panose="020B0604020202020204" pitchFamily="34" charset="0"/>
                  </a:rPr>
                  <a:t> không đồng thời xảy ra.</a:t>
                </a:r>
                <a:endParaRPr lang="en-US" sz="42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r>
                  <a:rPr lang="nl-NL" sz="4200" kern="100">
                    <a:effectLst/>
                    <a:latin typeface="Arial" panose="020B0604020202020204" pitchFamily="34" charset="0"/>
                    <a:ea typeface="Calibri" panose="020F0502020204030204" pitchFamily="34" charset="0"/>
                    <a:cs typeface="Arial" panose="020B0604020202020204" pitchFamily="34" charset="0"/>
                  </a:rPr>
                  <a:t>Hai biến cố </a:t>
                </a:r>
                <a14:m>
                  <m:oMath xmlns:m="http://schemas.openxmlformats.org/officeDocument/2006/math">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200" kern="100">
                    <a:effectLst/>
                    <a:latin typeface="Arial" panose="020B0604020202020204" pitchFamily="34" charset="0"/>
                    <a:ea typeface="Calibri" panose="020F0502020204030204" pitchFamily="34" charset="0"/>
                    <a:cs typeface="Arial" panose="020B0604020202020204" pitchFamily="34" charset="0"/>
                  </a:rPr>
                  <a:t>và </a:t>
                </a:r>
                <a14:m>
                  <m:oMath xmlns:m="http://schemas.openxmlformats.org/officeDocument/2006/math">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nl-NL" sz="4200" kern="100">
                    <a:effectLst/>
                    <a:latin typeface="Arial" panose="020B0604020202020204" pitchFamily="34" charset="0"/>
                    <a:ea typeface="Calibri" panose="020F0502020204030204" pitchFamily="34" charset="0"/>
                    <a:cs typeface="Arial" panose="020B0604020202020204" pitchFamily="34" charset="0"/>
                  </a:rPr>
                  <a:t> xung khắc khi </a:t>
                </a:r>
                <a:r>
                  <a:rPr lang="nl-NL" sz="4200" kern="100">
                    <a:effectLst/>
                    <a:latin typeface="Arial" panose="020B0604020202020204" pitchFamily="34" charset="0"/>
                    <a:ea typeface="Calibri" panose="020F0502020204030204" pitchFamily="34" charset="0"/>
                    <a:cs typeface="Arial" panose="020B0604020202020204" pitchFamily="34" charset="0"/>
                  </a:rPr>
                  <a:t>và </a:t>
                </a:r>
                <a:r>
                  <a:rPr lang="nl-NL" sz="4200" kern="100" smtClean="0">
                    <a:effectLst/>
                    <a:latin typeface="Arial" panose="020B0604020202020204" pitchFamily="34" charset="0"/>
                    <a:ea typeface="Calibri" panose="020F0502020204030204" pitchFamily="34" charset="0"/>
                    <a:cs typeface="Arial" panose="020B0604020202020204" pitchFamily="34" charset="0"/>
                  </a:rPr>
                  <a:t>chỉ </a:t>
                </a:r>
                <a:r>
                  <a:rPr lang="nl-NL" sz="4200" kern="100">
                    <a:effectLst/>
                    <a:latin typeface="Arial" panose="020B0604020202020204" pitchFamily="34" charset="0"/>
                    <a:ea typeface="Calibri" panose="020F0502020204030204" pitchFamily="34" charset="0"/>
                    <a:cs typeface="Arial" panose="020B0604020202020204" pitchFamily="34" charset="0"/>
                  </a:rPr>
                  <a:t>khi </a:t>
                </a:r>
                <a14:m>
                  <m:oMath xmlns:m="http://schemas.openxmlformats.org/officeDocument/2006/math">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m:t>
                    </m:r>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nl-NL" sz="4200" i="1"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2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8" name="Rectangle 37"/>
              <p:cNvSpPr>
                <a:spLocks noRot="1" noChangeAspect="1" noMove="1" noResize="1" noEditPoints="1" noAdjustHandles="1" noChangeArrowheads="1" noChangeShapeType="1" noTextEdit="1"/>
              </p:cNvSpPr>
              <p:nvPr/>
            </p:nvSpPr>
            <p:spPr>
              <a:xfrm>
                <a:off x="1052394" y="1694834"/>
                <a:ext cx="9415295" cy="5119350"/>
              </a:xfrm>
              <a:prstGeom prst="rect">
                <a:avLst/>
              </a:prstGeom>
              <a:blipFill>
                <a:blip r:embed="rId6"/>
                <a:stretch>
                  <a:fillRect l="-2526" r="-2461" b="-2143"/>
                </a:stretch>
              </a:blipFill>
            </p:spPr>
            <p:txBody>
              <a:bodyPr/>
              <a:lstStyle/>
              <a:p>
                <a:r>
                  <a:rPr lang="en-US">
                    <a:noFill/>
                  </a:rPr>
                  <a:t> </a:t>
                </a:r>
              </a:p>
            </p:txBody>
          </p:sp>
        </mc:Fallback>
      </mc:AlternateContent>
      <p:grpSp>
        <p:nvGrpSpPr>
          <p:cNvPr id="42" name="Group 41"/>
          <p:cNvGrpSpPr/>
          <p:nvPr/>
        </p:nvGrpSpPr>
        <p:grpSpPr>
          <a:xfrm>
            <a:off x="5943600" y="7110645"/>
            <a:ext cx="4317263" cy="2716092"/>
            <a:chOff x="6553200" y="7666182"/>
            <a:chExt cx="4088663" cy="2716092"/>
          </a:xfrm>
        </p:grpSpPr>
        <p:sp>
          <p:nvSpPr>
            <p:cNvPr id="32" name="Oval 31"/>
            <p:cNvSpPr/>
            <p:nvPr/>
          </p:nvSpPr>
          <p:spPr>
            <a:xfrm>
              <a:off x="6553200" y="7675469"/>
              <a:ext cx="1839662" cy="1831655"/>
            </a:xfrm>
            <a:prstGeom prst="ellipse">
              <a:avLst/>
            </a:prstGeom>
            <a:solidFill>
              <a:srgbClr val="FFC1C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802201" y="7666182"/>
              <a:ext cx="1839662" cy="1831655"/>
            </a:xfrm>
            <a:prstGeom prst="ellipse">
              <a:avLst/>
            </a:prstGeom>
            <a:solidFill>
              <a:srgbClr val="CFD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3" name="Rectangle 32"/>
                <p:cNvSpPr/>
                <p:nvPr/>
              </p:nvSpPr>
              <p:spPr>
                <a:xfrm>
                  <a:off x="7146435" y="9615291"/>
                  <a:ext cx="653192" cy="73866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nl-NL" sz="4200"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𝐴</m:t>
                        </m:r>
                      </m:oMath>
                    </m:oMathPara>
                  </a14:m>
                  <a:endParaRPr lang="en-US">
                    <a:solidFill>
                      <a:srgbClr val="C00000"/>
                    </a:solidFill>
                  </a:endParaRPr>
                </a:p>
              </p:txBody>
            </p:sp>
          </mc:Choice>
          <mc:Fallback>
            <p:sp>
              <p:nvSpPr>
                <p:cNvPr id="33" name="Rectangle 32"/>
                <p:cNvSpPr>
                  <a:spLocks noRot="1" noChangeAspect="1" noMove="1" noResize="1" noEditPoints="1" noAdjustHandles="1" noChangeArrowheads="1" noChangeShapeType="1" noTextEdit="1"/>
                </p:cNvSpPr>
                <p:nvPr/>
              </p:nvSpPr>
              <p:spPr>
                <a:xfrm>
                  <a:off x="7146435" y="9615291"/>
                  <a:ext cx="653192" cy="73866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Rectangle 40"/>
                <p:cNvSpPr/>
                <p:nvPr/>
              </p:nvSpPr>
              <p:spPr>
                <a:xfrm>
                  <a:off x="9384407" y="9643610"/>
                  <a:ext cx="675249" cy="73866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nl-NL" sz="4200" i="1" kern="100" smtClean="0">
                            <a:solidFill>
                              <a:schemeClr val="tx2"/>
                            </a:solidFill>
                            <a:latin typeface="Cambria Math" panose="02040503050406030204" pitchFamily="18" charset="0"/>
                            <a:ea typeface="Calibri" panose="020F0502020204030204" pitchFamily="34" charset="0"/>
                            <a:cs typeface="Times New Roman" panose="02020603050405020304" pitchFamily="18" charset="0"/>
                          </a:rPr>
                          <m:t>𝐵</m:t>
                        </m:r>
                      </m:oMath>
                    </m:oMathPara>
                  </a14:m>
                  <a:endParaRPr lang="en-US">
                    <a:solidFill>
                      <a:schemeClr val="tx2"/>
                    </a:solidFill>
                  </a:endParaRPr>
                </a:p>
              </p:txBody>
            </p:sp>
          </mc:Choice>
          <mc:Fallback>
            <p:sp>
              <p:nvSpPr>
                <p:cNvPr id="41" name="Rectangle 40"/>
                <p:cNvSpPr>
                  <a:spLocks noRot="1" noChangeAspect="1" noMove="1" noResize="1" noEditPoints="1" noAdjustHandles="1" noChangeArrowheads="1" noChangeShapeType="1" noTextEdit="1"/>
                </p:cNvSpPr>
                <p:nvPr/>
              </p:nvSpPr>
              <p:spPr>
                <a:xfrm>
                  <a:off x="9384407" y="9643610"/>
                  <a:ext cx="675249" cy="738664"/>
                </a:xfrm>
                <a:prstGeom prst="rect">
                  <a:avLst/>
                </a:prstGeom>
                <a:blipFill>
                  <a:blip r:embed="rId8"/>
                  <a:stretch>
                    <a:fillRect/>
                  </a:stretch>
                </a:blipFill>
              </p:spPr>
              <p:txBody>
                <a:bodyPr/>
                <a:lstStyle/>
                <a:p>
                  <a:r>
                    <a:rPr lang="en-US">
                      <a:noFill/>
                    </a:rPr>
                    <a:t> </a:t>
                  </a:r>
                </a:p>
              </p:txBody>
            </p:sp>
          </mc:Fallback>
        </mc:AlternateContent>
      </p:grpSp>
      <p:sp>
        <p:nvSpPr>
          <p:cNvPr id="43" name="Freeform 36"/>
          <p:cNvSpPr/>
          <p:nvPr/>
        </p:nvSpPr>
        <p:spPr>
          <a:xfrm rot="4269927">
            <a:off x="-213672" y="8732879"/>
            <a:ext cx="2532131" cy="653750"/>
          </a:xfrm>
          <a:custGeom>
            <a:avLst/>
            <a:gdLst/>
            <a:ahLst/>
            <a:cxnLst/>
            <a:rect l="l" t="t" r="r" b="b"/>
            <a:pathLst>
              <a:path w="2532131" h="653750">
                <a:moveTo>
                  <a:pt x="0" y="0"/>
                </a:moveTo>
                <a:lnTo>
                  <a:pt x="2532131" y="0"/>
                </a:lnTo>
                <a:lnTo>
                  <a:pt x="2532131" y="653750"/>
                </a:lnTo>
                <a:lnTo>
                  <a:pt x="0" y="65375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anim calcmode="lin" valueType="num">
                                      <p:cBhvr>
                                        <p:cTn id="13" dur="500" fill="hold"/>
                                        <p:tgtEl>
                                          <p:spTgt spid="38"/>
                                        </p:tgtEl>
                                        <p:attrNameLst>
                                          <p:attrName>ppt_x</p:attrName>
                                        </p:attrNameLst>
                                      </p:cBhvr>
                                      <p:tavLst>
                                        <p:tav tm="0">
                                          <p:val>
                                            <p:strVal val="#ppt_x"/>
                                          </p:val>
                                        </p:tav>
                                        <p:tav tm="100000">
                                          <p:val>
                                            <p:strVal val="#ppt_x"/>
                                          </p:val>
                                        </p:tav>
                                      </p:tavLst>
                                    </p:anim>
                                    <p:anim calcmode="lin" valueType="num">
                                      <p:cBhvr>
                                        <p:cTn id="14" dur="5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7" name="Group 27"/>
          <p:cNvGrpSpPr/>
          <p:nvPr/>
        </p:nvGrpSpPr>
        <p:grpSpPr>
          <a:xfrm>
            <a:off x="14450775" y="2108145"/>
            <a:ext cx="3666839" cy="947966"/>
            <a:chOff x="0" y="0"/>
            <a:chExt cx="3623463"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537611" y="-723900"/>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39" name="Group 38"/>
          <p:cNvGrpSpPr/>
          <p:nvPr/>
        </p:nvGrpSpPr>
        <p:grpSpPr>
          <a:xfrm>
            <a:off x="329132" y="1498995"/>
            <a:ext cx="16053868" cy="3111105"/>
            <a:chOff x="395440" y="517341"/>
            <a:chExt cx="16053868" cy="3111105"/>
          </a:xfrm>
        </p:grpSpPr>
        <mc:AlternateContent xmlns:mc="http://schemas.openxmlformats.org/markup-compatibility/2006">
          <mc:Choice xmlns:a14="http://schemas.microsoft.com/office/drawing/2010/main" Requires="a14">
            <p:sp>
              <p:nvSpPr>
                <p:cNvPr id="40" name="Rounded Rectangular Callout 39"/>
                <p:cNvSpPr/>
                <p:nvPr/>
              </p:nvSpPr>
              <p:spPr>
                <a:xfrm>
                  <a:off x="2628900" y="517341"/>
                  <a:ext cx="13820408" cy="2605557"/>
                </a:xfrm>
                <a:prstGeom prst="wedgeRoundRectCallout">
                  <a:avLst>
                    <a:gd name="adj1" fmla="val -54646"/>
                    <a:gd name="adj2" fmla="val 37129"/>
                    <a:gd name="adj3" fmla="val 16667"/>
                  </a:avLst>
                </a:prstGeom>
                <a:ln w="38100"/>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4500" smtClean="0">
                      <a:solidFill>
                        <a:srgbClr val="000000"/>
                      </a:solidFill>
                      <a:latin typeface="Arial" panose="020B0604020202020204" pitchFamily="34" charset="0"/>
                      <a:cs typeface="Arial" panose="020B0604020202020204" pitchFamily="34" charset="0"/>
                    </a:rPr>
                    <a:t>Biến cố </a:t>
                  </a:r>
                  <a14:m>
                    <m:oMath xmlns:m="http://schemas.openxmlformats.org/officeDocument/2006/math">
                      <m:r>
                        <a:rPr lang="en-US" sz="4500" i="1" smtClean="0">
                          <a:solidFill>
                            <a:srgbClr val="000000"/>
                          </a:solidFill>
                          <a:latin typeface="Cambria Math" panose="02040503050406030204" pitchFamily="18" charset="0"/>
                        </a:rPr>
                        <m:t>𝐴</m:t>
                      </m:r>
                    </m:oMath>
                  </a14:m>
                  <a:r>
                    <a:rPr lang="en-US" sz="4500">
                      <a:solidFill>
                        <a:srgbClr val="000000"/>
                      </a:solidFill>
                      <a:latin typeface="Arial" panose="020B0604020202020204" pitchFamily="34" charset="0"/>
                      <a:cs typeface="Arial" panose="020B0604020202020204" pitchFamily="34" charset="0"/>
                    </a:rPr>
                    <a:t> và biến cố đối</a:t>
                  </a:r>
                  <a:r>
                    <a:rPr lang="en-US" sz="45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500" i="1" smtClean="0">
                              <a:solidFill>
                                <a:srgbClr val="000000"/>
                              </a:solidFill>
                              <a:latin typeface="Cambria Math" panose="02040503050406030204" pitchFamily="18" charset="0"/>
                            </a:rPr>
                          </m:ctrlPr>
                        </m:accPr>
                        <m:e>
                          <m:r>
                            <a:rPr lang="en-US" sz="4500" b="0" i="1" smtClean="0">
                              <a:solidFill>
                                <a:srgbClr val="000000"/>
                              </a:solidFill>
                              <a:latin typeface="Cambria Math" panose="02040503050406030204" pitchFamily="18" charset="0"/>
                            </a:rPr>
                            <m:t>𝐴</m:t>
                          </m:r>
                        </m:e>
                      </m:acc>
                    </m:oMath>
                  </a14:m>
                  <a:r>
                    <a:rPr lang="en-US" sz="4500">
                      <a:solidFill>
                        <a:srgbClr val="000000"/>
                      </a:solidFill>
                      <a:latin typeface="Arial" panose="020B0604020202020204" pitchFamily="34" charset="0"/>
                      <a:cs typeface="Arial" panose="020B0604020202020204" pitchFamily="34" charset="0"/>
                    </a:rPr>
                    <a:t> có xung khắc hay không? Tại </a:t>
                  </a:r>
                  <a:r>
                    <a:rPr lang="en-US" sz="4500">
                      <a:solidFill>
                        <a:srgbClr val="000000"/>
                      </a:solidFill>
                      <a:latin typeface="Arial" panose="020B0604020202020204" pitchFamily="34" charset="0"/>
                      <a:cs typeface="Arial" panose="020B0604020202020204" pitchFamily="34" charset="0"/>
                    </a:rPr>
                    <a:t>sao</a:t>
                  </a:r>
                  <a:r>
                    <a:rPr lang="en-US" sz="4500" smtClean="0">
                      <a:solidFill>
                        <a:srgbClr val="000000"/>
                      </a:solidFill>
                      <a:latin typeface="Arial" panose="020B0604020202020204" pitchFamily="34" charset="0"/>
                      <a:cs typeface="Arial" panose="020B0604020202020204" pitchFamily="34" charset="0"/>
                    </a:rPr>
                    <a:t>?</a:t>
                  </a:r>
                  <a:endParaRPr lang="en-US" sz="4500">
                    <a:latin typeface="Arial" panose="020B0604020202020204" pitchFamily="34" charset="0"/>
                    <a:cs typeface="Arial" panose="020B0604020202020204" pitchFamily="34" charset="0"/>
                  </a:endParaRPr>
                </a:p>
              </p:txBody>
            </p:sp>
          </mc:Choice>
          <mc:Fallback>
            <p:sp>
              <p:nvSpPr>
                <p:cNvPr id="40" name="Rounded Rectangular Callout 39"/>
                <p:cNvSpPr>
                  <a:spLocks noRot="1" noChangeAspect="1" noMove="1" noResize="1" noEditPoints="1" noAdjustHandles="1" noChangeArrowheads="1" noChangeShapeType="1" noTextEdit="1"/>
                </p:cNvSpPr>
                <p:nvPr/>
              </p:nvSpPr>
              <p:spPr>
                <a:xfrm>
                  <a:off x="2628900" y="517341"/>
                  <a:ext cx="13820408" cy="2605557"/>
                </a:xfrm>
                <a:prstGeom prst="wedgeRoundRectCallout">
                  <a:avLst>
                    <a:gd name="adj1" fmla="val -54646"/>
                    <a:gd name="adj2" fmla="val 37129"/>
                    <a:gd name="adj3" fmla="val 16667"/>
                  </a:avLst>
                </a:prstGeom>
                <a:blipFill>
                  <a:blip r:embed="rId4"/>
                  <a:stretch>
                    <a:fillRect/>
                  </a:stretch>
                </a:blipFill>
                <a:ln w="38100"/>
                <a:effectLst>
                  <a:outerShdw blurRad="50800" dist="38100" dir="18900000" algn="bl" rotWithShape="0">
                    <a:prstClr val="black">
                      <a:alpha val="40000"/>
                    </a:prstClr>
                  </a:outerShdw>
                </a:effectLst>
              </p:spPr>
              <p:txBody>
                <a:bodyPr/>
                <a:lstStyle/>
                <a:p>
                  <a:r>
                    <a:rPr lang="en-US">
                      <a:noFill/>
                    </a:rPr>
                    <a:t> </a:t>
                  </a:r>
                </a:p>
              </p:txBody>
            </p:sp>
          </mc:Fallback>
        </mc:AlternateContent>
        <p:pic>
          <p:nvPicPr>
            <p:cNvPr id="41" name="Picture 40"/>
            <p:cNvPicPr>
              <a:picLocks noChangeAspect="1"/>
            </p:cNvPicPr>
            <p:nvPr/>
          </p:nvPicPr>
          <p:blipFill>
            <a:blip r:embed="rId5"/>
            <a:stretch>
              <a:fillRect/>
            </a:stretch>
          </p:blipFill>
          <p:spPr>
            <a:xfrm>
              <a:off x="395440" y="1621319"/>
              <a:ext cx="1434456" cy="2007127"/>
            </a:xfrm>
            <a:prstGeom prst="rect">
              <a:avLst/>
            </a:prstGeom>
          </p:spPr>
        </p:pic>
      </p:grpSp>
      <p:grpSp>
        <p:nvGrpSpPr>
          <p:cNvPr id="42" name="Group 41"/>
          <p:cNvGrpSpPr/>
          <p:nvPr/>
        </p:nvGrpSpPr>
        <p:grpSpPr>
          <a:xfrm>
            <a:off x="7165725" y="4987963"/>
            <a:ext cx="2798045" cy="1603337"/>
            <a:chOff x="746615" y="719610"/>
            <a:chExt cx="2798045" cy="1603337"/>
          </a:xfrm>
        </p:grpSpPr>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615" y="719610"/>
              <a:ext cx="2798045" cy="1603337"/>
            </a:xfrm>
            <a:prstGeom prst="rect">
              <a:avLst/>
            </a:prstGeom>
          </p:spPr>
        </p:pic>
        <p:sp>
          <p:nvSpPr>
            <p:cNvPr id="44" name="TextBox 43"/>
            <p:cNvSpPr txBox="1"/>
            <p:nvPr/>
          </p:nvSpPr>
          <p:spPr>
            <a:xfrm>
              <a:off x="1124692" y="1072312"/>
              <a:ext cx="1965815" cy="769441"/>
            </a:xfrm>
            <a:prstGeom prst="rect">
              <a:avLst/>
            </a:prstGeom>
            <a:noFill/>
          </p:spPr>
          <p:txBody>
            <a:bodyPr wrap="square" rtlCol="0">
              <a:spAutoFit/>
            </a:bodyPr>
            <a:lstStyle/>
            <a:p>
              <a:pPr algn="ctr"/>
              <a:r>
                <a:rPr lang="en-US" sz="4400" b="1" smtClean="0">
                  <a:solidFill>
                    <a:schemeClr val="tx2"/>
                  </a:solidFill>
                  <a:latin typeface="Arial" panose="020B0604020202020204" pitchFamily="34" charset="0"/>
                  <a:cs typeface="Arial" panose="020B0604020202020204" pitchFamily="34" charset="0"/>
                </a:rPr>
                <a:t>Trả lời</a:t>
              </a:r>
              <a:endParaRPr lang="en-US" sz="4400" b="1">
                <a:solidFill>
                  <a:schemeClr val="tx2"/>
                </a:solidFill>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45" name="Rectangle 44"/>
              <p:cNvSpPr/>
              <p:nvPr/>
            </p:nvSpPr>
            <p:spPr>
              <a:xfrm>
                <a:off x="4155895" y="7111435"/>
                <a:ext cx="8741624" cy="1003865"/>
              </a:xfrm>
              <a:prstGeom prst="rect">
                <a:avLst/>
              </a:prstGeom>
            </p:spPr>
            <p:txBody>
              <a:bodyPr wrap="none">
                <a:spAutoFit/>
              </a:bodyPr>
              <a:lstStyle/>
              <a:p>
                <a:pPr algn="just">
                  <a:lnSpc>
                    <a:spcPct val="150000"/>
                  </a:lnSpc>
                  <a:spcBef>
                    <a:spcPts val="600"/>
                  </a:spcBef>
                  <a:spcAft>
                    <a:spcPts val="800"/>
                  </a:spcAft>
                </a:pPr>
                <a14:m>
                  <m:oMath xmlns:m="http://schemas.openxmlformats.org/officeDocument/2006/math">
                    <m:r>
                      <a:rPr lang="nl-NL" sz="4500" i="1" kern="100">
                        <a:latin typeface="Cambria Math" panose="02040503050406030204" pitchFamily="18" charset="0"/>
                        <a:ea typeface="Malgun Gothic" panose="020B0503020000020004" pitchFamily="34" charset="-127"/>
                        <a:cs typeface="Times New Roman" panose="02020603050405020304" pitchFamily="18" charset="0"/>
                      </a:rPr>
                      <m:t>𝐴</m:t>
                    </m:r>
                    <m:r>
                      <a:rPr lang="nl-NL" sz="4500" i="1" kern="100">
                        <a:latin typeface="Cambria Math" panose="02040503050406030204" pitchFamily="18" charset="0"/>
                        <a:ea typeface="Malgun Gothic" panose="020B0503020000020004" pitchFamily="34" charset="-127"/>
                        <a:cs typeface="Times New Roman" panose="02020603050405020304" pitchFamily="18" charset="0"/>
                      </a:rPr>
                      <m:t> </m:t>
                    </m:r>
                  </m:oMath>
                </a14:m>
                <a:r>
                  <a:rPr lang="nl-NL" sz="4500" kern="100">
                    <a:effectLst/>
                    <a:latin typeface="Arial" panose="020B0604020202020204" pitchFamily="34" charset="0"/>
                    <a:ea typeface="Malgun Gothic" panose="020B0503020000020004" pitchFamily="34" charset="-127"/>
                    <a:cs typeface="Arial" panose="020B0604020202020204" pitchFamily="34" charset="0"/>
                  </a:rPr>
                  <a:t>và </a:t>
                </a:r>
                <a14:m>
                  <m:oMath xmlns:m="http://schemas.openxmlformats.org/officeDocument/2006/math">
                    <m:acc>
                      <m:accPr>
                        <m:chr m:val="̅"/>
                        <m:ctrlPr>
                          <a:rPr lang="en-US" sz="45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nl-NL" sz="4500" i="1" kern="100">
                            <a:effectLst/>
                            <a:latin typeface="Cambria Math" panose="02040503050406030204" pitchFamily="18" charset="0"/>
                            <a:ea typeface="Malgun Gothic" panose="020B0503020000020004" pitchFamily="34" charset="-127"/>
                            <a:cs typeface="Times New Roman" panose="02020603050405020304" pitchFamily="18" charset="0"/>
                          </a:rPr>
                          <m:t>𝐴</m:t>
                        </m:r>
                      </m:e>
                    </m:acc>
                    <m:r>
                      <a:rPr lang="nl-NL" sz="4500" i="1" kern="100">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nl-NL" sz="4500" kern="100">
                    <a:effectLst/>
                    <a:latin typeface="Arial" panose="020B0604020202020204" pitchFamily="34" charset="0"/>
                    <a:ea typeface="Malgun Gothic" panose="020B0503020000020004" pitchFamily="34" charset="-127"/>
                    <a:cs typeface="Arial" panose="020B0604020202020204" pitchFamily="34" charset="0"/>
                  </a:rPr>
                  <a:t>có xung khắc vì </a:t>
                </a:r>
                <a14:m>
                  <m:oMath xmlns:m="http://schemas.openxmlformats.org/officeDocument/2006/math">
                    <m:r>
                      <a:rPr lang="nl-NL" sz="4500" i="1" kern="100">
                        <a:effectLst/>
                        <a:latin typeface="Cambria Math" panose="02040503050406030204" pitchFamily="18" charset="0"/>
                        <a:ea typeface="Malgun Gothic" panose="020B0503020000020004" pitchFamily="34" charset="-127"/>
                        <a:cs typeface="Times New Roman" panose="02020603050405020304" pitchFamily="18" charset="0"/>
                      </a:rPr>
                      <m:t>𝐴</m:t>
                    </m:r>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𝐴</m:t>
                        </m:r>
                      </m:e>
                    </m:acc>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5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45" name="Rectangle 44"/>
              <p:cNvSpPr>
                <a:spLocks noRot="1" noChangeAspect="1" noMove="1" noResize="1" noEditPoints="1" noAdjustHandles="1" noChangeArrowheads="1" noChangeShapeType="1" noTextEdit="1"/>
              </p:cNvSpPr>
              <p:nvPr/>
            </p:nvSpPr>
            <p:spPr>
              <a:xfrm>
                <a:off x="4155895" y="7111435"/>
                <a:ext cx="8741624" cy="1003865"/>
              </a:xfrm>
              <a:prstGeom prst="rect">
                <a:avLst/>
              </a:prstGeom>
              <a:blipFill>
                <a:blip r:embed="rId7"/>
                <a:stretch>
                  <a:fillRect b="-29878"/>
                </a:stretch>
              </a:blipFill>
            </p:spPr>
            <p:txBody>
              <a:bodyPr/>
              <a:lstStyle/>
              <a:p>
                <a:r>
                  <a:rPr lang="en-US">
                    <a:noFill/>
                  </a:rPr>
                  <a:t> </a:t>
                </a:r>
              </a:p>
            </p:txBody>
          </p:sp>
        </mc:Fallback>
      </mc:AlternateContent>
      <p:sp>
        <p:nvSpPr>
          <p:cNvPr id="46" name="Freeform 21"/>
          <p:cNvSpPr/>
          <p:nvPr/>
        </p:nvSpPr>
        <p:spPr>
          <a:xfrm rot="13598482">
            <a:off x="15654988" y="8240014"/>
            <a:ext cx="649515" cy="1644765"/>
          </a:xfrm>
          <a:custGeom>
            <a:avLst/>
            <a:gdLst/>
            <a:ahLst/>
            <a:cxnLst/>
            <a:rect l="l" t="t" r="r" b="b"/>
            <a:pathLst>
              <a:path w="614901" h="2087628">
                <a:moveTo>
                  <a:pt x="0" y="0"/>
                </a:moveTo>
                <a:lnTo>
                  <a:pt x="614901" y="0"/>
                </a:lnTo>
                <a:lnTo>
                  <a:pt x="614901" y="2087629"/>
                </a:lnTo>
                <a:lnTo>
                  <a:pt x="0" y="2087629"/>
                </a:lnTo>
                <a:lnTo>
                  <a:pt x="0" y="0"/>
                </a:lnTo>
                <a:close/>
              </a:path>
            </a:pathLst>
          </a:custGeom>
          <a:blipFill>
            <a:blip r:embed="rId8">
              <a:extLst>
                <a:ext uri="{96DAC541-7B7A-43D3-8B79-37D633B846F1}">
                  <asvg:svgBlip xmlns:asvg="http://schemas.microsoft.com/office/drawing/2016/SVG/main" xmlns="" r:embed="rId21"/>
                </a:ext>
              </a:extLst>
            </a:blip>
            <a:stretch>
              <a:fillRect/>
            </a:stretch>
          </a:blipFill>
        </p:spPr>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up)">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grpSp>
        <p:nvGrpSpPr>
          <p:cNvPr id="15" name="Group 14"/>
          <p:cNvGrpSpPr/>
          <p:nvPr/>
        </p:nvGrpSpPr>
        <p:grpSpPr>
          <a:xfrm>
            <a:off x="609600" y="419100"/>
            <a:ext cx="17678400" cy="4511794"/>
            <a:chOff x="533400" y="571500"/>
            <a:chExt cx="17678400" cy="4511794"/>
          </a:xfrm>
        </p:grpSpPr>
        <p:sp>
          <p:nvSpPr>
            <p:cNvPr id="2" name="Rounded Rectangle 1"/>
            <p:cNvSpPr/>
            <p:nvPr/>
          </p:nvSpPr>
          <p:spPr>
            <a:xfrm>
              <a:off x="533400" y="571500"/>
              <a:ext cx="2241885" cy="9906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latin typeface="Arial" panose="020B0604020202020204" pitchFamily="34" charset="0"/>
                  <a:cs typeface="Arial" panose="020B0604020202020204" pitchFamily="34" charset="0"/>
                </a:rPr>
                <a:t>Ví dụ </a:t>
              </a:r>
              <a:r>
                <a:rPr lang="en-US" sz="3800" b="1" smtClean="0">
                  <a:latin typeface="Arial" panose="020B0604020202020204" pitchFamily="34" charset="0"/>
                  <a:cs typeface="Arial" panose="020B0604020202020204" pitchFamily="34" charset="0"/>
                </a:rPr>
                <a:t>1</a:t>
              </a:r>
              <a:endParaRPr lang="en-US" sz="3800" b="1">
                <a:latin typeface="Arial" panose="020B0604020202020204" pitchFamily="34" charset="0"/>
                <a:cs typeface="Arial" panose="020B0604020202020204" pitchFamily="34" charset="0"/>
              </a:endParaRPr>
            </a:p>
          </p:txBody>
        </p:sp>
        <p:sp>
          <p:nvSpPr>
            <p:cNvPr id="5" name="Rectangle 4"/>
            <p:cNvSpPr/>
            <p:nvPr/>
          </p:nvSpPr>
          <p:spPr>
            <a:xfrm>
              <a:off x="533400" y="579497"/>
              <a:ext cx="17678400" cy="4503797"/>
            </a:xfrm>
            <a:prstGeom prst="rect">
              <a:avLst/>
            </a:prstGeom>
          </p:spPr>
          <p:txBody>
            <a:bodyPr wrap="square">
              <a:spAutoFit/>
            </a:bodyPr>
            <a:lstStyle/>
            <a:p>
              <a:pPr>
                <a:lnSpc>
                  <a:spcPct val="150000"/>
                </a:lnSpc>
                <a:spcAft>
                  <a:spcPts val="500"/>
                </a:spcAft>
              </a:pPr>
              <a:r>
                <a:rPr lang="en-US" sz="3600" smtClean="0"/>
                <a:t>                       </a:t>
              </a:r>
              <a:r>
                <a:rPr lang="vi-VN" sz="3600" smtClean="0"/>
                <a:t>Gieo </a:t>
              </a:r>
              <a:r>
                <a:rPr lang="vi-VN" sz="3600"/>
                <a:t>đồng thời hai con xúc xắc cân đối, đồng chất. Xét các biến cố sau:</a:t>
              </a:r>
            </a:p>
            <a:p>
              <a:pPr>
                <a:lnSpc>
                  <a:spcPct val="150000"/>
                </a:lnSpc>
                <a:spcAft>
                  <a:spcPts val="500"/>
                </a:spcAft>
              </a:pPr>
              <a:r>
                <a:rPr lang="vi-VN" sz="3600"/>
                <a:t>A: “Tổng số chấm xuất hiện trên hai con xúc xắc lớn hơn hoặc bằng 7”;</a:t>
              </a:r>
            </a:p>
            <a:p>
              <a:pPr>
                <a:lnSpc>
                  <a:spcPct val="150000"/>
                </a:lnSpc>
                <a:spcAft>
                  <a:spcPts val="500"/>
                </a:spcAft>
              </a:pPr>
              <a:r>
                <a:rPr lang="vi-VN" sz="3600"/>
                <a:t>B: “Tổng số chấm xuất hiện trên hai con xúc xắc nhỏ hơn hoặc bằng 4”;</a:t>
              </a:r>
            </a:p>
            <a:p>
              <a:pPr>
                <a:lnSpc>
                  <a:spcPct val="150000"/>
                </a:lnSpc>
                <a:spcAft>
                  <a:spcPts val="500"/>
                </a:spcAft>
              </a:pPr>
              <a:r>
                <a:rPr lang="vi-VN" sz="3600"/>
                <a:t>C: “Tổng số chấm xuất hiện trên hai con xúc xắc là số nguyên tố”.</a:t>
              </a:r>
            </a:p>
            <a:p>
              <a:pPr>
                <a:lnSpc>
                  <a:spcPct val="150000"/>
                </a:lnSpc>
                <a:spcAft>
                  <a:spcPts val="500"/>
                </a:spcAft>
              </a:pPr>
              <a:r>
                <a:rPr lang="vi-VN" sz="3600"/>
                <a:t>Trong các cặp biến cố A và B; A và C, B và C, cặp biến cố nào xung khắc? Tại </a:t>
              </a:r>
              <a:r>
                <a:rPr lang="vi-VN" sz="3600"/>
                <a:t>sao</a:t>
              </a:r>
              <a:r>
                <a:rPr lang="vi-VN" sz="3600" smtClean="0"/>
                <a:t>?</a:t>
              </a:r>
              <a:endParaRPr lang="vi-VN" sz="3600"/>
            </a:p>
          </p:txBody>
        </p:sp>
      </p:grpSp>
      <p:sp>
        <p:nvSpPr>
          <p:cNvPr id="19" name="TextBox 18"/>
          <p:cNvSpPr txBox="1"/>
          <p:nvPr/>
        </p:nvSpPr>
        <p:spPr>
          <a:xfrm>
            <a:off x="8445500" y="4938980"/>
            <a:ext cx="1397000" cy="661720"/>
          </a:xfrm>
          <a:prstGeom prst="rect">
            <a:avLst/>
          </a:prstGeom>
          <a:noFill/>
        </p:spPr>
        <p:txBody>
          <a:bodyPr wrap="square" rtlCol="0">
            <a:spAutoFit/>
          </a:bodyPr>
          <a:lstStyle/>
          <a:p>
            <a:pPr algn="ctr"/>
            <a:r>
              <a:rPr lang="vi-VN" sz="3700" b="1" u="sng" smtClean="0">
                <a:solidFill>
                  <a:srgbClr val="C00000"/>
                </a:solidFill>
                <a:latin typeface="Arial" panose="020B0604020202020204" pitchFamily="34" charset="0"/>
                <a:cs typeface="Arial" panose="020B0604020202020204" pitchFamily="34" charset="0"/>
              </a:rPr>
              <a:t>Giải</a:t>
            </a:r>
            <a:r>
              <a:rPr lang="vi-VN" sz="3700" b="1" smtClean="0">
                <a:solidFill>
                  <a:srgbClr val="C00000"/>
                </a:solidFill>
                <a:latin typeface="Arial" panose="020B0604020202020204" pitchFamily="34" charset="0"/>
                <a:cs typeface="Arial" panose="020B0604020202020204" pitchFamily="34" charset="0"/>
              </a:rPr>
              <a:t>:</a:t>
            </a:r>
            <a:endParaRPr lang="en-US" sz="3700" b="1">
              <a:solidFill>
                <a:srgbClr val="C00000"/>
              </a:solidFill>
              <a:latin typeface="Arial" panose="020B0604020202020204" pitchFamily="34" charset="0"/>
              <a:cs typeface="Arial" panose="020B0604020202020204" pitchFamily="34" charset="0"/>
            </a:endParaRPr>
          </a:p>
        </p:txBody>
      </p:sp>
      <p:sp>
        <p:nvSpPr>
          <p:cNvPr id="20" name="Rectangle 19"/>
          <p:cNvSpPr/>
          <p:nvPr/>
        </p:nvSpPr>
        <p:spPr>
          <a:xfrm>
            <a:off x="609600" y="5600700"/>
            <a:ext cx="17068800" cy="4375557"/>
          </a:xfrm>
          <a:prstGeom prst="rect">
            <a:avLst/>
          </a:prstGeom>
        </p:spPr>
        <p:txBody>
          <a:bodyPr wrap="square">
            <a:spAutoFit/>
          </a:bodyPr>
          <a:lstStyle/>
          <a:p>
            <a:pPr algn="just">
              <a:lnSpc>
                <a:spcPct val="150000"/>
              </a:lnSpc>
              <a:spcAft>
                <a:spcPts val="500"/>
              </a:spcAft>
            </a:pPr>
            <a:r>
              <a:rPr lang="en-US" sz="3600" smtClean="0">
                <a:latin typeface="Arial" panose="020B0604020202020204" pitchFamily="34" charset="0"/>
                <a:cs typeface="Arial" panose="020B0604020202020204" pitchFamily="34" charset="0"/>
              </a:rPr>
              <a:t>Cặp biến cố A và B là xung khắc vì A và B không đồng thời xảy ra.</a:t>
            </a:r>
          </a:p>
          <a:p>
            <a:pPr algn="just">
              <a:lnSpc>
                <a:spcPct val="150000"/>
              </a:lnSpc>
              <a:spcAft>
                <a:spcPts val="500"/>
              </a:spcAft>
            </a:pPr>
            <a:r>
              <a:rPr lang="en-US" sz="3600" smtClean="0">
                <a:latin typeface="Arial" panose="020B0604020202020204" pitchFamily="34" charset="0"/>
                <a:cs typeface="Arial" panose="020B0604020202020204" pitchFamily="34" charset="0"/>
              </a:rPr>
              <a:t>Cặp biến cố A và C không xung khắc vì nếu tổng số chấm xuất hiện trên hai con xúc xắc bằng 7 thì cả A và C xảy ra.</a:t>
            </a:r>
          </a:p>
          <a:p>
            <a:pPr algn="just">
              <a:lnSpc>
                <a:spcPct val="150000"/>
              </a:lnSpc>
              <a:spcAft>
                <a:spcPts val="500"/>
              </a:spcAft>
            </a:pPr>
            <a:r>
              <a:rPr lang="en-US" sz="3600" smtClean="0">
                <a:latin typeface="Arial" panose="020B0604020202020204" pitchFamily="34" charset="0"/>
                <a:cs typeface="Arial" panose="020B0604020202020204" pitchFamily="34" charset="0"/>
              </a:rPr>
              <a:t>Cặp biến cố B và C không xung khắc vì nếu tổng số chấm xuất hiện trên hai con xúc xắc bằng 3 thì cả B và C xảy ra.</a:t>
            </a:r>
          </a:p>
        </p:txBody>
      </p:sp>
      <p:pic>
        <p:nvPicPr>
          <p:cNvPr id="21" name="Picture 20"/>
          <p:cNvPicPr>
            <a:picLocks noChangeAspect="1"/>
          </p:cNvPicPr>
          <p:nvPr/>
        </p:nvPicPr>
        <p:blipFill>
          <a:blip r:embed="rId2"/>
          <a:stretch>
            <a:fillRect/>
          </a:stretch>
        </p:blipFill>
        <p:spPr>
          <a:xfrm rot="20903899">
            <a:off x="17184263" y="9070945"/>
            <a:ext cx="1034358" cy="1034358"/>
          </a:xfrm>
          <a:prstGeom prst="rect">
            <a:avLst/>
          </a:prstGeom>
        </p:spPr>
      </p:pic>
    </p:spTree>
    <p:extLst>
      <p:ext uri="{BB962C8B-B14F-4D97-AF65-F5344CB8AC3E}">
        <p14:creationId xmlns:p14="http://schemas.microsoft.com/office/powerpoint/2010/main" val="99342551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dissolv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0">
                                            <p:txEl>
                                              <p:pRg st="2" end="2"/>
                                            </p:txEl>
                                          </p:spTgt>
                                        </p:tgtEl>
                                        <p:attrNameLst>
                                          <p:attrName>style.visibility</p:attrName>
                                        </p:attrNameLst>
                                      </p:cBhvr>
                                      <p:to>
                                        <p:strVal val="visible"/>
                                      </p:to>
                                    </p:set>
                                    <p:animEffect transition="in" filter="circle(in)">
                                      <p:cBhvr>
                                        <p:cTn id="29"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TotalTime>
  <Words>3356</Words>
  <PresentationFormat>Custom</PresentationFormat>
  <Paragraphs>272</Paragraphs>
  <Slides>46</Slides>
  <Notes>3</Notes>
  <HiddenSlides>0</HiddenSlides>
  <MMClips>10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3" baseType="lpstr">
      <vt:lpstr>Calibri</vt:lpstr>
      <vt:lpstr>Times New Roman</vt:lpstr>
      <vt:lpstr>Arial</vt:lpstr>
      <vt:lpstr>Cambria Math</vt:lpstr>
      <vt:lpstr>Malgun Gothic</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2023-11-09T03:02:13Z</dcterms:modified>
  <dc:identifier>DAFn2dd0_sY</dc:identifier>
</cp:coreProperties>
</file>