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80" r:id="rId2"/>
    <p:sldId id="343" r:id="rId3"/>
    <p:sldId id="345" r:id="rId4"/>
    <p:sldId id="346" r:id="rId5"/>
    <p:sldId id="351" r:id="rId6"/>
    <p:sldId id="349" r:id="rId7"/>
    <p:sldId id="347" r:id="rId8"/>
    <p:sldId id="348" r:id="rId9"/>
    <p:sldId id="350" r:id="rId10"/>
    <p:sldId id="342" r:id="rId11"/>
    <p:sldId id="306" r:id="rId12"/>
    <p:sldId id="325" r:id="rId13"/>
    <p:sldId id="330" r:id="rId14"/>
    <p:sldId id="344" r:id="rId15"/>
    <p:sldId id="326" r:id="rId16"/>
    <p:sldId id="336" r:id="rId17"/>
    <p:sldId id="339" r:id="rId18"/>
    <p:sldId id="340" r:id="rId19"/>
    <p:sldId id="341" r:id="rId20"/>
    <p:sldId id="328" r:id="rId21"/>
    <p:sldId id="333" r:id="rId22"/>
    <p:sldId id="352" r:id="rId23"/>
    <p:sldId id="273" r:id="rId24"/>
    <p:sldId id="274" r:id="rId25"/>
    <p:sldId id="278" r:id="rId26"/>
    <p:sldId id="277" r:id="rId27"/>
    <p:sldId id="279" r:id="rId28"/>
    <p:sldId id="329" r:id="rId29"/>
    <p:sldId id="281" r:id="rId30"/>
    <p:sldId id="33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3300"/>
    <a:srgbClr val="00A4DE"/>
    <a:srgbClr val="A1F2FD"/>
    <a:srgbClr val="F3C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52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825B7-C94E-4DB5-938B-A79D5A46C05E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625D2-9317-44A3-8E01-A0371534F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0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13DF82-B4F1-4B46-833D-0921A17F8FCA}" type="slidenum">
              <a:rPr lang="vi-VN" altLang="en-US" smtClean="0"/>
              <a:pPr>
                <a:spcBef>
                  <a:spcPct val="0"/>
                </a:spcBef>
              </a:pPr>
              <a:t>30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456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4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1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5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3181-DF01-4129-93FB-A6C716907CB1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D679-3D59-4878-AECB-0B17FDD11A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587A3-5C28-439A-BCC0-64B3027F480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D44114-EF4A-44C0-807A-6BA96589E14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D2047-BFC0-4058-AFB6-987201287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36956B-B754-4EC9-97AF-C1B325B1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79ABA-C93A-4495-8BFF-E324B975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0641E-75D8-45E2-BF3D-F97DD85F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2335B2-E8B0-4DEC-8B4A-EE674C4B8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9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6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2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3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4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3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9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3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t="-13000" r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2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47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56.emf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22.bin"/><Relationship Id="rId7" Type="http://schemas.openxmlformats.org/officeDocument/2006/relationships/image" Target="../media/image63.wmf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59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70.wmf"/><Relationship Id="rId3" Type="http://schemas.openxmlformats.org/officeDocument/2006/relationships/image" Target="../media/image40.png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23" Type="http://schemas.openxmlformats.org/officeDocument/2006/relationships/image" Target="../media/image73.emf"/><Relationship Id="rId10" Type="http://schemas.openxmlformats.org/officeDocument/2006/relationships/image" Target="../media/image66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41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68.wmf"/><Relationship Id="rId22" Type="http://schemas.openxmlformats.org/officeDocument/2006/relationships/image" Target="../media/image7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77.e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7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4.wmf"/><Relationship Id="rId11" Type="http://schemas.openxmlformats.org/officeDocument/2006/relationships/image" Target="../media/image46.png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76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7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82.emf"/><Relationship Id="rId3" Type="http://schemas.openxmlformats.org/officeDocument/2006/relationships/slideLayout" Target="../slideLayouts/slideLayout12.xml"/><Relationship Id="rId12" Type="http://schemas.openxmlformats.org/officeDocument/2006/relationships/image" Target="../media/image81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11" Type="http://schemas.openxmlformats.org/officeDocument/2006/relationships/image" Target="../media/image80.emf"/><Relationship Id="rId10" Type="http://schemas.openxmlformats.org/officeDocument/2006/relationships/image" Target="../media/image73.emf"/><Relationship Id="rId4" Type="http://schemas.openxmlformats.org/officeDocument/2006/relationships/image" Target="../media/image79.emf"/><Relationship Id="rId9" Type="http://schemas.openxmlformats.org/officeDocument/2006/relationships/image" Target="../media/image52.png"/><Relationship Id="rId1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81.emf"/><Relationship Id="rId18" Type="http://schemas.openxmlformats.org/officeDocument/2006/relationships/oleObject" Target="../embeddings/oleObject43.bin"/><Relationship Id="rId3" Type="http://schemas.openxmlformats.org/officeDocument/2006/relationships/audio" Target="../media/media1.mp3"/><Relationship Id="rId21" Type="http://schemas.openxmlformats.org/officeDocument/2006/relationships/image" Target="../media/image85.wmf"/><Relationship Id="rId12" Type="http://schemas.openxmlformats.org/officeDocument/2006/relationships/image" Target="../media/image80.emf"/><Relationship Id="rId17" Type="http://schemas.openxmlformats.org/officeDocument/2006/relationships/image" Target="../media/image51.png"/><Relationship Id="rId2" Type="http://schemas.microsoft.com/office/2007/relationships/media" Target="../media/media1.mp3"/><Relationship Id="rId16" Type="http://schemas.openxmlformats.org/officeDocument/2006/relationships/image" Target="NULL"/><Relationship Id="rId20" Type="http://schemas.openxmlformats.org/officeDocument/2006/relationships/oleObject" Target="../embeddings/oleObject44.bin"/><Relationship Id="rId1" Type="http://schemas.openxmlformats.org/officeDocument/2006/relationships/vmlDrawing" Target="../drawings/vmlDrawing9.vml"/><Relationship Id="rId11" Type="http://schemas.openxmlformats.org/officeDocument/2006/relationships/image" Target="NULL"/><Relationship Id="rId5" Type="http://schemas.openxmlformats.org/officeDocument/2006/relationships/image" Target="../media/image79.emf"/><Relationship Id="rId15" Type="http://schemas.openxmlformats.org/officeDocument/2006/relationships/image" Target="NULL"/><Relationship Id="rId10" Type="http://schemas.openxmlformats.org/officeDocument/2006/relationships/image" Target="../media/image73.emf"/><Relationship Id="rId19" Type="http://schemas.openxmlformats.org/officeDocument/2006/relationships/image" Target="../media/image84.wmf"/><Relationship Id="rId4" Type="http://schemas.openxmlformats.org/officeDocument/2006/relationships/slideLayout" Target="../slideLayouts/slideLayout12.xml"/><Relationship Id="rId9" Type="http://schemas.openxmlformats.org/officeDocument/2006/relationships/image" Target="NULL"/><Relationship Id="rId14" Type="http://schemas.openxmlformats.org/officeDocument/2006/relationships/image" Target="../media/image82.emf"/><Relationship Id="rId22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81.emf"/><Relationship Id="rId18" Type="http://schemas.openxmlformats.org/officeDocument/2006/relationships/oleObject" Target="../embeddings/oleObject45.bin"/><Relationship Id="rId3" Type="http://schemas.openxmlformats.org/officeDocument/2006/relationships/audio" Target="../media/media1.mp3"/><Relationship Id="rId21" Type="http://schemas.openxmlformats.org/officeDocument/2006/relationships/image" Target="../media/image56.png"/><Relationship Id="rId12" Type="http://schemas.openxmlformats.org/officeDocument/2006/relationships/image" Target="../media/image80.emf"/><Relationship Id="rId17" Type="http://schemas.openxmlformats.org/officeDocument/2006/relationships/image" Target="../media/image55.png"/><Relationship Id="rId2" Type="http://schemas.microsoft.com/office/2007/relationships/media" Target="../media/media1.mp3"/><Relationship Id="rId16" Type="http://schemas.openxmlformats.org/officeDocument/2006/relationships/image" Target="../media/image54.png"/><Relationship Id="rId20" Type="http://schemas.openxmlformats.org/officeDocument/2006/relationships/image" Target="../media/image83.png"/><Relationship Id="rId1" Type="http://schemas.openxmlformats.org/officeDocument/2006/relationships/vmlDrawing" Target="../drawings/vmlDrawing10.vml"/><Relationship Id="rId11" Type="http://schemas.openxmlformats.org/officeDocument/2006/relationships/image" Target="NULL"/><Relationship Id="rId5" Type="http://schemas.openxmlformats.org/officeDocument/2006/relationships/image" Target="../media/image79.emf"/><Relationship Id="rId15" Type="http://schemas.openxmlformats.org/officeDocument/2006/relationships/image" Target="../media/image53.png"/><Relationship Id="rId10" Type="http://schemas.openxmlformats.org/officeDocument/2006/relationships/image" Target="../media/image73.emf"/><Relationship Id="rId19" Type="http://schemas.openxmlformats.org/officeDocument/2006/relationships/image" Target="../media/image84.wmf"/><Relationship Id="rId4" Type="http://schemas.openxmlformats.org/officeDocument/2006/relationships/slideLayout" Target="../slideLayouts/slideLayout12.xml"/><Relationship Id="rId9" Type="http://schemas.openxmlformats.org/officeDocument/2006/relationships/image" Target="NULL"/><Relationship Id="rId14" Type="http://schemas.openxmlformats.org/officeDocument/2006/relationships/image" Target="../media/image8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93.wmf"/><Relationship Id="rId3" Type="http://schemas.openxmlformats.org/officeDocument/2006/relationships/image" Target="../media/image86.png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2.wmf"/><Relationship Id="rId20" Type="http://schemas.openxmlformats.org/officeDocument/2006/relationships/image" Target="../media/image9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87.e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9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image" Target="../media/image9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9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88.png"/><Relationship Id="rId18" Type="http://schemas.openxmlformats.org/officeDocument/2006/relationships/image" Target="../media/image104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87.png"/><Relationship Id="rId17" Type="http://schemas.openxmlformats.org/officeDocument/2006/relationships/image" Target="../media/image103.png"/><Relationship Id="rId2" Type="http://schemas.openxmlformats.org/officeDocument/2006/relationships/audio" Target="../media/audio1.wav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microsoft.com/office/2007/relationships/hdphoto" Target="../media/hdphoto3.wdp"/><Relationship Id="rId5" Type="http://schemas.openxmlformats.org/officeDocument/2006/relationships/image" Target="../media/image98.jpeg"/><Relationship Id="rId15" Type="http://schemas.openxmlformats.org/officeDocument/2006/relationships/image" Target="../media/image90.png"/><Relationship Id="rId10" Type="http://schemas.openxmlformats.org/officeDocument/2006/relationships/image" Target="../media/image101.png"/><Relationship Id="rId19" Type="http://schemas.openxmlformats.org/officeDocument/2006/relationships/image" Target="../media/image105.emf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96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95.png"/><Relationship Id="rId17" Type="http://schemas.openxmlformats.org/officeDocument/2006/relationships/image" Target="../media/image107.emf"/><Relationship Id="rId2" Type="http://schemas.openxmlformats.org/officeDocument/2006/relationships/audio" Target="../media/audio1.wav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microsoft.com/office/2007/relationships/hdphoto" Target="../media/hdphoto3.wdp"/><Relationship Id="rId5" Type="http://schemas.openxmlformats.org/officeDocument/2006/relationships/image" Target="../media/image98.jpeg"/><Relationship Id="rId15" Type="http://schemas.openxmlformats.org/officeDocument/2006/relationships/image" Target="../media/image103.png"/><Relationship Id="rId10" Type="http://schemas.openxmlformats.org/officeDocument/2006/relationships/image" Target="../media/image101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00.png"/><Relationship Id="rId18" Type="http://schemas.openxmlformats.org/officeDocument/2006/relationships/image" Target="../media/image109.emf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990.png"/><Relationship Id="rId17" Type="http://schemas.openxmlformats.org/officeDocument/2006/relationships/image" Target="../media/image108.png"/><Relationship Id="rId2" Type="http://schemas.openxmlformats.org/officeDocument/2006/relationships/audio" Target="../media/audio1.wav"/><Relationship Id="rId16" Type="http://schemas.openxmlformats.org/officeDocument/2006/relationships/image" Target="../media/image10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microsoft.com/office/2007/relationships/hdphoto" Target="../media/hdphoto3.wdp"/><Relationship Id="rId5" Type="http://schemas.openxmlformats.org/officeDocument/2006/relationships/image" Target="../media/image98.jpeg"/><Relationship Id="rId15" Type="http://schemas.openxmlformats.org/officeDocument/2006/relationships/image" Target="../media/image1020.png"/><Relationship Id="rId10" Type="http://schemas.openxmlformats.org/officeDocument/2006/relationships/image" Target="../media/image101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0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3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04.png"/><Relationship Id="rId2" Type="http://schemas.openxmlformats.org/officeDocument/2006/relationships/audio" Target="../media/audio1.wav"/><Relationship Id="rId16" Type="http://schemas.openxmlformats.org/officeDocument/2006/relationships/image" Target="../media/image1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microsoft.com/office/2007/relationships/hdphoto" Target="../media/hdphoto3.wdp"/><Relationship Id="rId5" Type="http://schemas.openxmlformats.org/officeDocument/2006/relationships/image" Target="../media/image98.jpeg"/><Relationship Id="rId15" Type="http://schemas.openxmlformats.org/officeDocument/2006/relationships/slide" Target="slide24.xml"/><Relationship Id="rId10" Type="http://schemas.openxmlformats.org/officeDocument/2006/relationships/image" Target="../media/image101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0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3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0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microsoft.com/office/2007/relationships/hdphoto" Target="../media/hdphoto3.wdp"/><Relationship Id="rId5" Type="http://schemas.openxmlformats.org/officeDocument/2006/relationships/image" Target="../media/image98.jpeg"/><Relationship Id="rId15" Type="http://schemas.openxmlformats.org/officeDocument/2006/relationships/image" Target="../media/image110.emf"/><Relationship Id="rId10" Type="http://schemas.openxmlformats.org/officeDocument/2006/relationships/image" Target="../media/image101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microsoft.com/office/2007/relationships/hdphoto" Target="../media/hdphoto3.wdp"/><Relationship Id="rId5" Type="http://schemas.openxmlformats.org/officeDocument/2006/relationships/image" Target="../media/image98.jpeg"/><Relationship Id="rId15" Type="http://schemas.openxmlformats.org/officeDocument/2006/relationships/image" Target="../media/image111.emf"/><Relationship Id="rId10" Type="http://schemas.openxmlformats.org/officeDocument/2006/relationships/image" Target="../media/image101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0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10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09.png"/><Relationship Id="rId17" Type="http://schemas.openxmlformats.org/officeDocument/2006/relationships/image" Target="../media/image112.emf"/><Relationship Id="rId2" Type="http://schemas.openxmlformats.org/officeDocument/2006/relationships/audio" Target="../media/audio1.wav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microsoft.com/office/2007/relationships/hdphoto" Target="../media/hdphoto3.wdp"/><Relationship Id="rId5" Type="http://schemas.openxmlformats.org/officeDocument/2006/relationships/image" Target="../media/image98.jpeg"/><Relationship Id="rId15" Type="http://schemas.openxmlformats.org/officeDocument/2006/relationships/image" Target="../media/image104.png"/><Relationship Id="rId10" Type="http://schemas.openxmlformats.org/officeDocument/2006/relationships/image" Target="../media/image101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3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39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44.wmf"/><Relationship Id="rId3" Type="http://schemas.openxmlformats.org/officeDocument/2006/relationships/image" Target="../media/image46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8484" y="957093"/>
            <a:ext cx="5972578" cy="1295401"/>
          </a:xfrm>
          <a:prstGeom prst="rect">
            <a:avLst/>
          </a:prstGeom>
          <a:noFill/>
        </p:spPr>
        <p:txBody>
          <a:bodyPr wrap="square" lIns="91438" tIns="45719" rIns="91438" bIns="45719" numCol="1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B316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HỌC 9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189" y="2159977"/>
            <a:ext cx="9011198" cy="156965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u="sng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u="sng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i:</a:t>
            </a:r>
          </a:p>
          <a:p>
            <a:pPr algn="ctr"/>
            <a:r>
              <a:rPr lang="en-US" sz="3200" b="1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3200" b="1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cap="all" dirty="0">
              <a:ln/>
              <a:solidFill>
                <a:srgbClr val="190C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649" y="3803677"/>
            <a:ext cx="7859682" cy="126399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GB" sz="3600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ÔN </a:t>
            </a:r>
            <a:r>
              <a:rPr lang="en-GB" sz="3600" b="1" dirty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TẬP CHƯƠNG I </a:t>
            </a:r>
          </a:p>
        </p:txBody>
      </p:sp>
    </p:spTree>
    <p:extLst>
      <p:ext uri="{BB962C8B-B14F-4D97-AF65-F5344CB8AC3E}">
        <p14:creationId xmlns:p14="http://schemas.microsoft.com/office/powerpoint/2010/main" val="418489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304800" y="1309688"/>
            <a:ext cx="830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 1</a:t>
            </a:r>
            <a:r>
              <a:rPr lang="en-US" altLang="en-US" sz="2400" dirty="0">
                <a:solidFill>
                  <a:srgbClr val="FF0000"/>
                </a:solidFill>
              </a:rPr>
              <a:t>: </a:t>
            </a:r>
            <a:r>
              <a:rPr lang="vi-VN" altLang="en-US" sz="2400" dirty="0">
                <a:latin typeface="Times New Roman" panose="02020603050405020304" pitchFamily="18" charset="0"/>
              </a:rPr>
              <a:t>Cho tam giác ABC vuông tại A, đường cao AH, Biết 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400" dirty="0">
                <a:latin typeface="Times New Roman" panose="02020603050405020304" pitchFamily="18" charset="0"/>
              </a:rPr>
              <a:t>BH = 1 cm, CH = 4 cm.Tính </a:t>
            </a:r>
            <a:r>
              <a:rPr lang="vi-VN" altLang="en-US" sz="2400" dirty="0" smtClean="0">
                <a:latin typeface="Times New Roman" panose="02020603050405020304" pitchFamily="18" charset="0"/>
              </a:rPr>
              <a:t>AB?</a:t>
            </a:r>
            <a:endParaRPr lang="en-US" altLang="en-US" sz="2400" dirty="0"/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124200"/>
            <a:ext cx="30765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600825" y="4292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</a:t>
            </a:r>
            <a:endParaRPr lang="vi-VN" alt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7743825" y="4267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</a:t>
            </a:r>
            <a:endParaRPr lang="vi-VN" altLang="en-US"/>
          </a:p>
        </p:txBody>
      </p:sp>
      <p:sp>
        <p:nvSpPr>
          <p:cNvPr id="12296" name="Rectangle 16"/>
          <p:cNvSpPr>
            <a:spLocks noChangeArrowheads="1"/>
          </p:cNvSpPr>
          <p:nvPr/>
        </p:nvSpPr>
        <p:spPr bwMode="auto">
          <a:xfrm>
            <a:off x="0" y="3867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Rectangle 19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278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605513"/>
              </p:ext>
            </p:extLst>
          </p:nvPr>
        </p:nvGraphicFramePr>
        <p:xfrm>
          <a:off x="775017" y="4594225"/>
          <a:ext cx="32051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name="Equation" r:id="rId4" imgW="1739880" imgH="228600" progId="Equation.3">
                  <p:embed/>
                </p:oleObj>
              </mc:Choice>
              <mc:Fallback>
                <p:oleObj name="Equation" r:id="rId4" imgW="1739880" imgH="228600" progId="Equation.3">
                  <p:embed/>
                  <p:pic>
                    <p:nvPicPr>
                      <p:cNvPr id="3278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017" y="4594225"/>
                        <a:ext cx="32051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304800" y="3434893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 smtClean="0">
                <a:latin typeface="Arial Narrow" panose="020B0606020202030204" pitchFamily="34" charset="0"/>
              </a:rPr>
              <a:t>Áp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dụng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hệ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thức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lượng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trong</a:t>
            </a:r>
            <a:r>
              <a:rPr lang="en-US" altLang="en-US" sz="2400" dirty="0">
                <a:latin typeface="Arial Narrow" panose="020B0606020202030204" pitchFamily="34" charset="0"/>
              </a:rPr>
              <a:t> tam </a:t>
            </a:r>
            <a:r>
              <a:rPr lang="en-US" altLang="en-US" sz="2400" dirty="0" err="1">
                <a:latin typeface="Arial Narrow" panose="020B0606020202030204" pitchFamily="34" charset="0"/>
              </a:rPr>
              <a:t>giác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vuông</a:t>
            </a:r>
            <a:endParaRPr lang="en-US" altLang="en-US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Arial Narrow" panose="020B0606020202030204" pitchFamily="34" charset="0"/>
              </a:rPr>
              <a:t> ta </a:t>
            </a:r>
            <a:r>
              <a:rPr lang="en-US" altLang="en-US" sz="2400" dirty="0" err="1">
                <a:latin typeface="Arial Narrow" panose="020B0606020202030204" pitchFamily="34" charset="0"/>
              </a:rPr>
              <a:t>có</a:t>
            </a:r>
            <a:r>
              <a:rPr lang="en-US" altLang="en-US" sz="2400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75017" y="5014913"/>
                <a:ext cx="2373131" cy="500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altLang="en-US" sz="2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𝐴𝐵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vi-VN" alt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400" dirty="0" smtClean="0"/>
                  <a:t> cm.</a:t>
                </a:r>
                <a:endParaRPr lang="en-US" sz="24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17" y="5014913"/>
                <a:ext cx="2373131" cy="500202"/>
              </a:xfrm>
              <a:prstGeom prst="rect">
                <a:avLst/>
              </a:prstGeom>
              <a:blipFill>
                <a:blip r:embed="rId6"/>
                <a:stretch>
                  <a:fillRect t="-2439" r="-1028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2451378"/>
            <a:ext cx="829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 err="1">
                <a:latin typeface="Arial Narrow" panose="020B0606020202030204" pitchFamily="34" charset="0"/>
              </a:rPr>
              <a:t>Giải</a:t>
            </a:r>
            <a:r>
              <a:rPr lang="en-US" altLang="en-US" sz="2400" b="1" u="sng" dirty="0">
                <a:latin typeface="Arial Narrow" panose="020B0606020202030204" pitchFamily="34" charset="0"/>
              </a:rPr>
              <a:t>: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endParaRPr lang="en-US" altLang="en-US" sz="2400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200" y="2929682"/>
            <a:ext cx="4902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BC = BH + HC = 1+4 = 5 cm.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1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/>
      <p:bldP spid="32782" grpId="0"/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774016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D800CA6D-C237-49F9-AFC4-0F1B16174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87" y="2805341"/>
            <a:ext cx="4130812" cy="309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D92C8D7C-1146-4F55-9C50-DC921F96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907" y="2121361"/>
            <a:ext cx="4130812" cy="469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3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Eiffel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sắt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ở 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Paris,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do Gustave Eiffel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lãm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1889,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dịp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kỷ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100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mạng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Pháp</a:t>
            </a:r>
            <a:endParaRPr lang="en-US" altLang="en-US" sz="23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300" b="1" i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3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3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23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”,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Eiffel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0805C8-33ED-4CA9-A78C-1AD59712C73A}"/>
              </a:ext>
            </a:extLst>
          </p:cNvPr>
          <p:cNvSpPr/>
          <p:nvPr/>
        </p:nvSpPr>
        <p:spPr>
          <a:xfrm>
            <a:off x="167230" y="1189514"/>
            <a:ext cx="8809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Eiffel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tận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đỉnh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bởi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62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0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172m. </a:t>
            </a:r>
          </a:p>
        </p:txBody>
      </p:sp>
    </p:spTree>
    <p:extLst>
      <p:ext uri="{BB962C8B-B14F-4D97-AF65-F5344CB8AC3E}">
        <p14:creationId xmlns:p14="http://schemas.microsoft.com/office/powerpoint/2010/main" val="23161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774016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C8D15-962A-46B3-A41F-57C603B51872}"/>
              </a:ext>
            </a:extLst>
          </p:cNvPr>
          <p:cNvSpPr/>
          <p:nvPr/>
        </p:nvSpPr>
        <p:spPr>
          <a:xfrm>
            <a:off x="167230" y="1189514"/>
            <a:ext cx="8809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Eiffel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tận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đỉnh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bởi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62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0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172m.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29B91713-675E-4E8C-9985-94F3EF97A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141" y="5700092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62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3F36B52A-5FA4-4718-8C42-C0CB00B51E35}"/>
              </a:ext>
            </a:extLst>
          </p:cNvPr>
          <p:cNvSpPr>
            <a:spLocks/>
          </p:cNvSpPr>
          <p:nvPr/>
        </p:nvSpPr>
        <p:spPr bwMode="auto">
          <a:xfrm>
            <a:off x="5768011" y="5864088"/>
            <a:ext cx="177800" cy="381000"/>
          </a:xfrm>
          <a:custGeom>
            <a:avLst/>
            <a:gdLst>
              <a:gd name="T0" fmla="*/ 96 w 112"/>
              <a:gd name="T1" fmla="*/ 240 h 240"/>
              <a:gd name="T2" fmla="*/ 96 w 112"/>
              <a:gd name="T3" fmla="*/ 96 h 240"/>
              <a:gd name="T4" fmla="*/ 0 w 112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40">
                <a:moveTo>
                  <a:pt x="96" y="240"/>
                </a:moveTo>
                <a:cubicBezTo>
                  <a:pt x="104" y="188"/>
                  <a:pt x="112" y="136"/>
                  <a:pt x="96" y="96"/>
                </a:cubicBezTo>
                <a:cubicBezTo>
                  <a:pt x="80" y="56"/>
                  <a:pt x="40" y="28"/>
                  <a:pt x="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7C5C359C-E239-41D1-94B2-345B810F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71" y="2537791"/>
            <a:ext cx="2439988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6">
            <a:extLst>
              <a:ext uri="{FF2B5EF4-FFF2-40B4-BE49-F238E27FC236}">
                <a16:creationId xmlns:a16="http://schemas.microsoft.com/office/drawing/2014/main" id="{40F5817B-D171-42D7-93F1-98C01A37EA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05671" y="6271592"/>
            <a:ext cx="21066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">
            <a:extLst>
              <a:ext uri="{FF2B5EF4-FFF2-40B4-BE49-F238E27FC236}">
                <a16:creationId xmlns:a16="http://schemas.microsoft.com/office/drawing/2014/main" id="{4663613B-B26F-49FF-A5A5-85E0D9D56D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9471" y="2537792"/>
            <a:ext cx="2182813" cy="3733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EF6FEDB5-970D-4B3E-A2A9-F851C351A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659" y="2645742"/>
            <a:ext cx="0" cy="3656013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144FE3B6-5FAE-4499-B20B-E17AB032E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0369" y="6218411"/>
            <a:ext cx="29368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>
                <a:solidFill>
                  <a:srgbClr val="800000"/>
                </a:solidFill>
              </a:rPr>
              <a:t>A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FA09420A-F568-42E7-9E27-DA0B2165D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271" y="2461592"/>
            <a:ext cx="4572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>
                <a:solidFill>
                  <a:srgbClr val="800000"/>
                </a:solidFill>
              </a:rPr>
              <a:t>B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D81921FE-86E7-48BF-99BF-5D6159219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432" y="6036712"/>
            <a:ext cx="3270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 dirty="0">
                <a:solidFill>
                  <a:srgbClr val="800000"/>
                </a:solidFill>
              </a:rPr>
              <a:t>C</a:t>
            </a:r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0D441F1B-752B-4C1E-95B3-B6ACBA7B949D}"/>
              </a:ext>
            </a:extLst>
          </p:cNvPr>
          <p:cNvSpPr>
            <a:spLocks noChangeArrowheads="1"/>
          </p:cNvSpPr>
          <p:nvPr/>
        </p:nvSpPr>
        <p:spPr bwMode="auto">
          <a:xfrm rot="21091387">
            <a:off x="8255922" y="458424"/>
            <a:ext cx="919324" cy="877887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>
              <a:latin typeface=".VnArial" panose="020B7200000000000000" pitchFamily="34" charset="0"/>
            </a:endParaRPr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F461A37F-7B78-4738-9CB1-2D7422D210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3071" y="1394792"/>
            <a:ext cx="731838" cy="125095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7ECD26C0-D7FB-4E2C-89BE-F5DDAF117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400" y="6244208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 dirty="0">
                <a:solidFill>
                  <a:srgbClr val="800000"/>
                </a:solidFill>
              </a:rPr>
              <a:t>172m</a:t>
            </a:r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FC32972D-34E3-4C35-B528-68FB6F133A79}"/>
              </a:ext>
            </a:extLst>
          </p:cNvPr>
          <p:cNvGrpSpPr>
            <a:grpSpLocks/>
          </p:cNvGrpSpPr>
          <p:nvPr/>
        </p:nvGrpSpPr>
        <p:grpSpPr bwMode="auto">
          <a:xfrm>
            <a:off x="7434471" y="6042992"/>
            <a:ext cx="228600" cy="228600"/>
            <a:chOff x="4224" y="3648"/>
            <a:chExt cx="144" cy="144"/>
          </a:xfrm>
        </p:grpSpPr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131C80DB-D3C5-4F93-A133-4B994DA23E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64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028196B1-A296-43F5-BB18-1BF3DD53C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64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22">
            <a:extLst>
              <a:ext uri="{FF2B5EF4-FFF2-40B4-BE49-F238E27FC236}">
                <a16:creationId xmlns:a16="http://schemas.microsoft.com/office/drawing/2014/main" id="{35B1B6A0-0EF0-4C7A-806B-21D12DA7C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671" y="4168155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9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774016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AA307D6-B2E8-49BC-BB4E-C8AF3D89E5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9012" y="2069680"/>
            <a:ext cx="2707723" cy="442388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1302D61-EA78-4A75-87C3-27D9B5047D19}"/>
              </a:ext>
            </a:extLst>
          </p:cNvPr>
          <p:cNvSpPr/>
          <p:nvPr/>
        </p:nvSpPr>
        <p:spPr>
          <a:xfrm>
            <a:off x="792845" y="2595045"/>
            <a:ext cx="3885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vẽ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AF2B81-F48B-4370-93B1-A7448FBC9E2D}"/>
              </a:ext>
            </a:extLst>
          </p:cNvPr>
          <p:cNvSpPr/>
          <p:nvPr/>
        </p:nvSpPr>
        <p:spPr>
          <a:xfrm>
            <a:off x="4153454" y="2295639"/>
            <a:ext cx="837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4E0188-20F4-4E11-8118-7D3FE161417B}"/>
              </a:ext>
            </a:extLst>
          </p:cNvPr>
          <p:cNvSpPr/>
          <p:nvPr/>
        </p:nvSpPr>
        <p:spPr>
          <a:xfrm>
            <a:off x="167230" y="1189514"/>
            <a:ext cx="8809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Eiffel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tận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đỉnh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bởi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62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0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172m.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A20EFB-3550-4484-9501-F3AAC60DB327}"/>
              </a:ext>
            </a:extLst>
          </p:cNvPr>
          <p:cNvGrpSpPr/>
          <p:nvPr/>
        </p:nvGrpSpPr>
        <p:grpSpPr>
          <a:xfrm>
            <a:off x="792844" y="2979287"/>
            <a:ext cx="3885173" cy="461665"/>
            <a:chOff x="792844" y="2979287"/>
            <a:chExt cx="3885173" cy="46166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1D70E2-1BE3-46C5-B545-35018F52819D}"/>
                </a:ext>
              </a:extLst>
            </p:cNvPr>
            <p:cNvSpPr/>
            <p:nvPr/>
          </p:nvSpPr>
          <p:spPr>
            <a:xfrm>
              <a:off x="792844" y="2979287"/>
              <a:ext cx="38851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Xét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           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vuông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tại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A: </a:t>
              </a: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2C138C5E-95A1-449E-8CB1-FD6DC8FAF4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8668084"/>
                </p:ext>
              </p:extLst>
            </p:nvPr>
          </p:nvGraphicFramePr>
          <p:xfrm>
            <a:off x="1364616" y="3039180"/>
            <a:ext cx="901506" cy="371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65" name="Equation" r:id="rId4" imgW="431640" imgH="177480" progId="Equation.DSMT4">
                    <p:embed/>
                  </p:oleObj>
                </mc:Choice>
                <mc:Fallback>
                  <p:oleObj name="Equation" r:id="rId4" imgW="431640" imgH="177480" progId="Equation.DSMT4">
                    <p:embed/>
                    <p:pic>
                      <p:nvPicPr>
                        <p:cNvPr id="0" name="Picture 1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4616" y="3039180"/>
                          <a:ext cx="901506" cy="371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528548E-18A2-45AB-BD7D-D64E49E0C5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942218"/>
              </p:ext>
            </p:extLst>
          </p:nvPr>
        </p:nvGraphicFramePr>
        <p:xfrm>
          <a:off x="1015877" y="3449520"/>
          <a:ext cx="1377412" cy="71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6" name="Equation" r:id="rId6" imgW="761760" imgH="393480" progId="Equation.DSMT4">
                  <p:embed/>
                </p:oleObj>
              </mc:Choice>
              <mc:Fallback>
                <p:oleObj name="Equation" r:id="rId6" imgW="761760" imgH="39348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877" y="3449520"/>
                        <a:ext cx="1377412" cy="71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8C3869A1-3B29-4CBB-A0EC-DB7ED8A1470D}"/>
              </a:ext>
            </a:extLst>
          </p:cNvPr>
          <p:cNvSpPr/>
          <p:nvPr/>
        </p:nvSpPr>
        <p:spPr>
          <a:xfrm>
            <a:off x="2393289" y="3568695"/>
            <a:ext cx="3885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92822EC-1B42-4B5F-96E6-FD51B3A36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403572"/>
              </p:ext>
            </p:extLst>
          </p:nvPr>
        </p:nvGraphicFramePr>
        <p:xfrm>
          <a:off x="741912" y="4136023"/>
          <a:ext cx="3830088" cy="390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7" name="Equation" r:id="rId8" imgW="1993680" imgH="203040" progId="Equation.DSMT4">
                  <p:embed/>
                </p:oleObj>
              </mc:Choice>
              <mc:Fallback>
                <p:oleObj name="Equation" r:id="rId8" imgW="1993680" imgH="20304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12" y="4136023"/>
                        <a:ext cx="3830088" cy="3903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9549168-BF72-483E-AEA0-068B304B2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210439"/>
              </p:ext>
            </p:extLst>
          </p:nvPr>
        </p:nvGraphicFramePr>
        <p:xfrm>
          <a:off x="4515690" y="4171659"/>
          <a:ext cx="1762772" cy="41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8" name="Equation" r:id="rId10" imgW="863280" imgH="203040" progId="Equation.DSMT4">
                  <p:embed/>
                </p:oleObj>
              </mc:Choice>
              <mc:Fallback>
                <p:oleObj name="Equation" r:id="rId10" imgW="863280" imgH="20304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5690" y="4171659"/>
                        <a:ext cx="1762772" cy="415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C7DC35DA-EA49-4F6C-9CDB-ABD2FAED5214}"/>
              </a:ext>
            </a:extLst>
          </p:cNvPr>
          <p:cNvSpPr/>
          <p:nvPr/>
        </p:nvSpPr>
        <p:spPr>
          <a:xfrm>
            <a:off x="8130218" y="4510090"/>
            <a:ext cx="5437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47084A-EA41-4B01-AB4E-27D41BCF46E4}"/>
              </a:ext>
            </a:extLst>
          </p:cNvPr>
          <p:cNvSpPr/>
          <p:nvPr/>
        </p:nvSpPr>
        <p:spPr>
          <a:xfrm>
            <a:off x="7031003" y="6285817"/>
            <a:ext cx="5437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CAFCAA-41DF-4CCB-8E5C-F014E2DB7180}"/>
              </a:ext>
            </a:extLst>
          </p:cNvPr>
          <p:cNvSpPr/>
          <p:nvPr/>
        </p:nvSpPr>
        <p:spPr>
          <a:xfrm>
            <a:off x="792844" y="4657332"/>
            <a:ext cx="5645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dirty="0">
                <a:latin typeface="Times New Roman" panose="02020603050405020304" pitchFamily="18" charset="0"/>
              </a:rPr>
              <a:t> Eiffel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khoảng</a:t>
            </a:r>
            <a:r>
              <a:rPr lang="en-US" altLang="en-US" sz="2400" dirty="0">
                <a:latin typeface="Times New Roman" panose="02020603050405020304" pitchFamily="18" charset="0"/>
              </a:rPr>
              <a:t> 323,48 m</a:t>
            </a:r>
          </a:p>
        </p:txBody>
      </p:sp>
    </p:spTree>
    <p:extLst>
      <p:ext uri="{BB962C8B-B14F-4D97-AF65-F5344CB8AC3E}">
        <p14:creationId xmlns:p14="http://schemas.microsoft.com/office/powerpoint/2010/main" val="7702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381000" y="1231900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vi-VN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ài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: Cho tam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400" dirty="0">
                <a:latin typeface="Times New Roman" panose="02020603050405020304" pitchFamily="18" charset="0"/>
              </a:rPr>
              <a:t> MNP 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</a:rPr>
              <a:t> 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biết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Times New Roman" panose="02020603050405020304" pitchFamily="18" charset="0"/>
              </a:rPr>
              <a:t> MN =        ,           . </a:t>
            </a:r>
            <a:r>
              <a:rPr lang="vi-VN" altLang="en-US" sz="2400" dirty="0">
                <a:latin typeface="Times New Roman" panose="02020603050405020304" pitchFamily="18" charset="0"/>
              </a:rPr>
              <a:t>Hãy giải tam giác vuông MNP?</a:t>
            </a:r>
            <a:r>
              <a:rPr lang="en-US" altLang="en-US" sz="2400" dirty="0">
                <a:latin typeface="Times New Roman" panose="02020603050405020304" pitchFamily="18" charset="0"/>
              </a:rPr>
              <a:t>                       </a:t>
            </a:r>
          </a:p>
        </p:txBody>
      </p:sp>
      <p:graphicFrame>
        <p:nvGraphicFramePr>
          <p:cNvPr id="10275" name="Object 35"/>
          <p:cNvGraphicFramePr>
            <a:graphicFrameLocks noChangeAspect="1"/>
          </p:cNvGraphicFramePr>
          <p:nvPr/>
        </p:nvGraphicFramePr>
        <p:xfrm>
          <a:off x="2006600" y="1612900"/>
          <a:ext cx="57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5" name="Equation" r:id="rId3" imgW="266584" imgH="457002" progId="Equation.DSMT4">
                  <p:embed/>
                </p:oleObj>
              </mc:Choice>
              <mc:Fallback>
                <p:oleObj name="Equation" r:id="rId3" imgW="266584" imgH="457002" progId="Equation.DSMT4">
                  <p:embed/>
                  <p:pic>
                    <p:nvPicPr>
                      <p:cNvPr id="1027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612900"/>
                        <a:ext cx="571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6" name="Object 36"/>
          <p:cNvGraphicFramePr>
            <a:graphicFrameLocks noChangeAspect="1"/>
          </p:cNvGraphicFramePr>
          <p:nvPr/>
        </p:nvGraphicFramePr>
        <p:xfrm>
          <a:off x="2692400" y="1797050"/>
          <a:ext cx="9144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6" name="Equation" r:id="rId5" imgW="520474" imgH="241195" progId="Equation.DSMT4">
                  <p:embed/>
                </p:oleObj>
              </mc:Choice>
              <mc:Fallback>
                <p:oleObj name="Equation" r:id="rId5" imgW="520474" imgH="241195" progId="Equation.DSMT4">
                  <p:embed/>
                  <p:pic>
                    <p:nvPicPr>
                      <p:cNvPr id="1027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1797050"/>
                        <a:ext cx="9144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832100"/>
            <a:ext cx="36385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35"/>
          <p:cNvGraphicFramePr>
            <a:graphicFrameLocks noChangeAspect="1"/>
          </p:cNvGraphicFramePr>
          <p:nvPr/>
        </p:nvGraphicFramePr>
        <p:xfrm>
          <a:off x="5797550" y="33782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7" name="Equation" r:id="rId8" imgW="266584" imgH="457002" progId="Equation.DSMT4">
                  <p:embed/>
                </p:oleObj>
              </mc:Choice>
              <mc:Fallback>
                <p:oleObj name="Equation" r:id="rId8" imgW="266584" imgH="457002" progId="Equation.DSMT4">
                  <p:embed/>
                  <p:pic>
                    <p:nvPicPr>
                      <p:cNvPr id="2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3378200"/>
                        <a:ext cx="45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5" name="Object 23"/>
          <p:cNvGraphicFramePr>
            <a:graphicFrameLocks noChangeAspect="1"/>
          </p:cNvGraphicFramePr>
          <p:nvPr/>
        </p:nvGraphicFramePr>
        <p:xfrm>
          <a:off x="6000750" y="4191000"/>
          <a:ext cx="3476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8" name="Equation" r:id="rId9" imgW="253780" imgH="203024" progId="Equation.3">
                  <p:embed/>
                </p:oleObj>
              </mc:Choice>
              <mc:Fallback>
                <p:oleObj name="Equation" r:id="rId9" imgW="253780" imgH="203024" progId="Equation.3">
                  <p:embed/>
                  <p:pic>
                    <p:nvPicPr>
                      <p:cNvPr id="3381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4191000"/>
                        <a:ext cx="34766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304800" y="2755900"/>
            <a:ext cx="6400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latin typeface="Arial Narrow" panose="020B0606020202030204" pitchFamily="34" charset="0"/>
              </a:rPr>
              <a:t>Giải:</a:t>
            </a:r>
            <a:r>
              <a:rPr lang="en-US" altLang="en-US" sz="240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 Narrow" panose="020B0606020202030204" pitchFamily="34" charset="0"/>
              </a:rPr>
              <a:t>Áp dụng hệ thức lượng trong tam giác vuông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 Narrow" panose="020B0606020202030204" pitchFamily="34" charset="0"/>
              </a:rPr>
              <a:t> ta có: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685800" y="44577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MP = MN.tanN =         tan 60 = </a:t>
            </a:r>
            <a:endParaRPr lang="vi-VN" altLang="en-US"/>
          </a:p>
        </p:txBody>
      </p:sp>
      <p:graphicFrame>
        <p:nvGraphicFramePr>
          <p:cNvPr id="33818" name="Object 26"/>
          <p:cNvGraphicFramePr>
            <a:graphicFrameLocks noChangeAspect="1"/>
          </p:cNvGraphicFramePr>
          <p:nvPr/>
        </p:nvGraphicFramePr>
        <p:xfrm>
          <a:off x="4019550" y="4305300"/>
          <a:ext cx="2476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9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3381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550" y="4305300"/>
                        <a:ext cx="24765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5"/>
          <p:cNvGraphicFramePr>
            <a:graphicFrameLocks noChangeAspect="1"/>
          </p:cNvGraphicFramePr>
          <p:nvPr/>
        </p:nvGraphicFramePr>
        <p:xfrm>
          <a:off x="2616200" y="43053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0" name="Equation" r:id="rId13" imgW="266584" imgH="457002" progId="Equation.DSMT4">
                  <p:embed/>
                </p:oleObj>
              </mc:Choice>
              <mc:Fallback>
                <p:oleObj name="Equation" r:id="rId13" imgW="266584" imgH="457002" progId="Equation.DSMT4">
                  <p:embed/>
                  <p:pic>
                    <p:nvPicPr>
                      <p:cNvPr id="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4305300"/>
                        <a:ext cx="45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685800" y="52705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NP = MN: cosN =         cos60 =  </a:t>
            </a:r>
            <a:endParaRPr lang="vi-VN" altLang="en-US"/>
          </a:p>
        </p:txBody>
      </p:sp>
      <p:graphicFrame>
        <p:nvGraphicFramePr>
          <p:cNvPr id="4" name="Object 35"/>
          <p:cNvGraphicFramePr>
            <a:graphicFrameLocks noChangeAspect="1"/>
          </p:cNvGraphicFramePr>
          <p:nvPr/>
        </p:nvGraphicFramePr>
        <p:xfrm>
          <a:off x="2616200" y="51689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1" name="Equation" r:id="rId14" imgW="266584" imgH="457002" progId="Equation.DSMT4">
                  <p:embed/>
                </p:oleObj>
              </mc:Choice>
              <mc:Fallback>
                <p:oleObj name="Equation" r:id="rId14" imgW="266584" imgH="457002" progId="Equation.DSMT4">
                  <p:embed/>
                  <p:pic>
                    <p:nvPicPr>
                      <p:cNvPr id="4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168900"/>
                        <a:ext cx="45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3" name="Object 31"/>
          <p:cNvGraphicFramePr>
            <a:graphicFrameLocks noChangeAspect="1"/>
          </p:cNvGraphicFramePr>
          <p:nvPr/>
        </p:nvGraphicFramePr>
        <p:xfrm>
          <a:off x="4038600" y="5041900"/>
          <a:ext cx="13493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2" name="Equation" r:id="rId15" imgW="850531" imgH="431613" progId="Equation.3">
                  <p:embed/>
                </p:oleObj>
              </mc:Choice>
              <mc:Fallback>
                <p:oleObj name="Equation" r:id="rId15" imgW="850531" imgH="431613" progId="Equation.3">
                  <p:embed/>
                  <p:pic>
                    <p:nvPicPr>
                      <p:cNvPr id="3382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41900"/>
                        <a:ext cx="13493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Rectangle 35"/>
          <p:cNvSpPr>
            <a:spLocks noChangeArrowheads="1"/>
          </p:cNvSpPr>
          <p:nvPr/>
        </p:nvSpPr>
        <p:spPr bwMode="auto">
          <a:xfrm>
            <a:off x="0" y="347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3826" name="Object 34"/>
          <p:cNvGraphicFramePr>
            <a:graphicFrameLocks noChangeAspect="1"/>
          </p:cNvGraphicFramePr>
          <p:nvPr/>
        </p:nvGraphicFramePr>
        <p:xfrm>
          <a:off x="838200" y="5956300"/>
          <a:ext cx="20574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3" name="Equation" r:id="rId17" imgW="1244600" imgH="228600" progId="Equation.3">
                  <p:embed/>
                </p:oleObj>
              </mc:Choice>
              <mc:Fallback>
                <p:oleObj name="Equation" r:id="rId17" imgW="1244600" imgH="228600" progId="Equation.3">
                  <p:embed/>
                  <p:pic>
                    <p:nvPicPr>
                      <p:cNvPr id="3382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956300"/>
                        <a:ext cx="20574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830" name="Group 38"/>
          <p:cNvGrpSpPr>
            <a:grpSpLocks/>
          </p:cNvGrpSpPr>
          <p:nvPr/>
        </p:nvGrpSpPr>
        <p:grpSpPr bwMode="auto">
          <a:xfrm>
            <a:off x="914400" y="5905500"/>
            <a:ext cx="165100" cy="76200"/>
            <a:chOff x="584" y="3600"/>
            <a:chExt cx="104" cy="48"/>
          </a:xfrm>
        </p:grpSpPr>
        <p:sp>
          <p:nvSpPr>
            <p:cNvPr id="13333" name="Line 36"/>
            <p:cNvSpPr>
              <a:spLocks noChangeShapeType="1"/>
            </p:cNvSpPr>
            <p:nvPr/>
          </p:nvSpPr>
          <p:spPr bwMode="auto">
            <a:xfrm flipV="1">
              <a:off x="584" y="360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37"/>
            <p:cNvSpPr>
              <a:spLocks noChangeShapeType="1"/>
            </p:cNvSpPr>
            <p:nvPr/>
          </p:nvSpPr>
          <p:spPr bwMode="auto">
            <a:xfrm>
              <a:off x="640" y="360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3" grpId="0"/>
      <p:bldP spid="10268" grpId="0"/>
      <p:bldP spid="33817" grpId="0"/>
      <p:bldP spid="338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535477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C8D15-962A-46B3-A41F-57C603B51872}"/>
              </a:ext>
            </a:extLst>
          </p:cNvPr>
          <p:cNvSpPr/>
          <p:nvPr/>
        </p:nvSpPr>
        <p:spPr>
          <a:xfrm>
            <a:off x="1444487" y="557918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Cho ∆ ABC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Times New Roman" panose="02020603050405020304" pitchFamily="18" charset="0"/>
              </a:rPr>
              <a:t> A,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kẻ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b="1" dirty="0">
                <a:latin typeface="Times New Roman" panose="02020603050405020304" pitchFamily="18" charset="0"/>
              </a:rPr>
              <a:t> AH.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000" b="1" dirty="0">
                <a:latin typeface="Times New Roman" panose="02020603050405020304" pitchFamily="18" charset="0"/>
              </a:rPr>
              <a:t> BH = 2cm, BC = 8cm.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C8F53-18B7-4518-AA06-971BD32037B1}"/>
              </a:ext>
            </a:extLst>
          </p:cNvPr>
          <p:cNvSpPr txBox="1"/>
          <p:nvPr/>
        </p:nvSpPr>
        <p:spPr>
          <a:xfrm>
            <a:off x="167230" y="903489"/>
            <a:ext cx="289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latin typeface="Times New Roman" panose="02020603050405020304" pitchFamily="18" charset="0"/>
              </a:rPr>
              <a:t> AB, AC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6D5BF9-01FC-4157-90FA-5E3A0909CC15}"/>
                  </a:ext>
                </a:extLst>
              </p:cNvPr>
              <p:cNvSpPr txBox="1"/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𝑩𝑨𝑯</m:t>
                        </m:r>
                      </m:e>
                    </m:acc>
                  </m:oMath>
                </a14:m>
                <a:endParaRPr lang="en-US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96D5BF9-01FC-4157-90FA-5E3A0909C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blipFill>
                <a:blip r:embed="rId3" cstate="print"/>
                <a:stretch>
                  <a:fillRect l="-159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83A3E5-17D3-4BD7-A74B-CD6FF8CFA06E}"/>
                  </a:ext>
                </a:extLst>
              </p:cNvPr>
              <p:cNvSpPr txBox="1"/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cạnh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lấy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tùy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ý (K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khác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C),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gọi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D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chiếu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BK.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683A3E5-17D3-4BD7-A74B-CD6FF8CFA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blipFill>
                <a:blip r:embed="rId4" cstate="print"/>
                <a:stretch>
                  <a:fillRect l="-692" t="-4237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73A64C-0BCC-4367-965B-B9029B8CD760}"/>
              </a:ext>
            </a:extLst>
          </p:cNvPr>
          <p:cNvSpPr/>
          <p:nvPr/>
        </p:nvSpPr>
        <p:spPr>
          <a:xfrm>
            <a:off x="6067643" y="1865443"/>
            <a:ext cx="837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BFD3FC-29E9-42F8-82B7-AF25874338A9}"/>
              </a:ext>
            </a:extLst>
          </p:cNvPr>
          <p:cNvSpPr txBox="1"/>
          <p:nvPr/>
        </p:nvSpPr>
        <p:spPr>
          <a:xfrm>
            <a:off x="4338511" y="2557413"/>
            <a:ext cx="289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latin typeface="Times New Roman" panose="02020603050405020304" pitchFamily="18" charset="0"/>
              </a:rPr>
              <a:t> AB, AC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AH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4ABBAD-DC74-430A-9AE2-E83EB25C192F}"/>
              </a:ext>
            </a:extLst>
          </p:cNvPr>
          <p:cNvSpPr txBox="1"/>
          <p:nvPr/>
        </p:nvSpPr>
        <p:spPr>
          <a:xfrm>
            <a:off x="3378124" y="2902604"/>
            <a:ext cx="59690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 err="1">
                <a:latin typeface="Times New Roman" panose="02020603050405020304" pitchFamily="18" charset="0"/>
              </a:rPr>
              <a:t>Xét</a:t>
            </a:r>
            <a:r>
              <a:rPr lang="en-US" altLang="en-US" sz="2000" dirty="0">
                <a:latin typeface="Times New Roman" panose="02020603050405020304" pitchFamily="18" charset="0"/>
              </a:rPr>
              <a:t> ∆ ABC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dirty="0">
                <a:latin typeface="Times New Roman" panose="02020603050405020304" pitchFamily="18" charset="0"/>
              </a:rPr>
              <a:t> A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dirty="0">
                <a:latin typeface="Times New Roman" panose="02020603050405020304" pitchFamily="18" charset="0"/>
              </a:rPr>
              <a:t> AH: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4AF24D2-FCE6-4208-BECC-16FE637BB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327712"/>
              </p:ext>
            </p:extLst>
          </p:nvPr>
        </p:nvGraphicFramePr>
        <p:xfrm>
          <a:off x="3528334" y="3248243"/>
          <a:ext cx="22034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1" name="Equation" r:id="rId5" imgW="1180800" imgH="228600" progId="Equation.DSMT4">
                  <p:embed/>
                </p:oleObj>
              </mc:Choice>
              <mc:Fallback>
                <p:oleObj name="Equation" r:id="rId5" imgW="1180800" imgH="22860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334" y="3248243"/>
                        <a:ext cx="22034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DD9A969-8001-4B75-9D27-BE52E67655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629677"/>
              </p:ext>
            </p:extLst>
          </p:nvPr>
        </p:nvGraphicFramePr>
        <p:xfrm>
          <a:off x="3352269" y="3613571"/>
          <a:ext cx="2364468" cy="45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2" name="Equation" r:id="rId7" imgW="1333440" imgH="253800" progId="Equation.DSMT4">
                  <p:embed/>
                </p:oleObj>
              </mc:Choice>
              <mc:Fallback>
                <p:oleObj name="Equation" r:id="rId7" imgW="1333440" imgH="253800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269" y="3613571"/>
                        <a:ext cx="2364468" cy="45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70F1629-0335-47C6-BEBC-CBA61ED91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371970"/>
              </p:ext>
            </p:extLst>
          </p:nvPr>
        </p:nvGraphicFramePr>
        <p:xfrm>
          <a:off x="5733164" y="3608005"/>
          <a:ext cx="2143678" cy="507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3" name="Equation" r:id="rId9" imgW="1180800" imgH="279360" progId="Equation.DSMT4">
                  <p:embed/>
                </p:oleObj>
              </mc:Choice>
              <mc:Fallback>
                <p:oleObj name="Equation" r:id="rId9" imgW="1180800" imgH="279360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3164" y="3608005"/>
                        <a:ext cx="2143678" cy="5071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36293BB-76F4-4073-84B2-DC41527FF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983349"/>
              </p:ext>
            </p:extLst>
          </p:nvPr>
        </p:nvGraphicFramePr>
        <p:xfrm>
          <a:off x="4542747" y="4054693"/>
          <a:ext cx="26495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4" name="Equation" r:id="rId11" imgW="1511280" imgH="279360" progId="Equation.DSMT4">
                  <p:embed/>
                </p:oleObj>
              </mc:Choice>
              <mc:Fallback>
                <p:oleObj name="Equation" r:id="rId11" imgW="1511280" imgH="279360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747" y="4054693"/>
                        <a:ext cx="264953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0DF2070-F070-45FD-A5F5-15368D5C6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779570"/>
              </p:ext>
            </p:extLst>
          </p:nvPr>
        </p:nvGraphicFramePr>
        <p:xfrm>
          <a:off x="5170603" y="4511632"/>
          <a:ext cx="139382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5" name="Equation" r:id="rId13" imgW="787320" imgH="279360" progId="Equation.DSMT4">
                  <p:embed/>
                </p:oleObj>
              </mc:Choice>
              <mc:Fallback>
                <p:oleObj name="Equation" r:id="rId13" imgW="787320" imgH="279360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603" y="4511632"/>
                        <a:ext cx="1393825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767F946-D7E3-43A8-AB21-41E7DCC22241}"/>
              </a:ext>
            </a:extLst>
          </p:cNvPr>
          <p:cNvSpPr txBox="1"/>
          <p:nvPr/>
        </p:nvSpPr>
        <p:spPr>
          <a:xfrm>
            <a:off x="7232535" y="4147723"/>
            <a:ext cx="22597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lý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Pytago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12D886A-39C9-4F6B-8AF8-AF25A661B8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63536"/>
              </p:ext>
            </p:extLst>
          </p:nvPr>
        </p:nvGraphicFramePr>
        <p:xfrm>
          <a:off x="6595111" y="4520940"/>
          <a:ext cx="1567422" cy="507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6" name="Equation" r:id="rId15" imgW="863280" imgH="279360" progId="Equation.DSMT4">
                  <p:embed/>
                </p:oleObj>
              </mc:Choice>
              <mc:Fallback>
                <p:oleObj name="Equation" r:id="rId15" imgW="863280" imgH="279360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5111" y="4520940"/>
                        <a:ext cx="1567422" cy="5071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0543770-BF3F-46D7-95B9-EC63294964C6}"/>
              </a:ext>
            </a:extLst>
          </p:cNvPr>
          <p:cNvSpPr txBox="1"/>
          <p:nvPr/>
        </p:nvSpPr>
        <p:spPr>
          <a:xfrm>
            <a:off x="5699725" y="3266629"/>
            <a:ext cx="22597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87BACC0A-8E59-465E-90ED-3E47FE64BC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686754"/>
              </p:ext>
            </p:extLst>
          </p:nvPr>
        </p:nvGraphicFramePr>
        <p:xfrm>
          <a:off x="4564971" y="5022961"/>
          <a:ext cx="26050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7" name="Equation" r:id="rId17" imgW="1396800" imgH="190440" progId="Equation.DSMT4">
                  <p:embed/>
                </p:oleObj>
              </mc:Choice>
              <mc:Fallback>
                <p:oleObj name="Equation" r:id="rId17" imgW="1396800" imgH="190440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971" y="5022961"/>
                        <a:ext cx="260508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906A5D83-B237-477C-B60A-43D2B4533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475513"/>
              </p:ext>
            </p:extLst>
          </p:nvPr>
        </p:nvGraphicFramePr>
        <p:xfrm>
          <a:off x="4040337" y="5447759"/>
          <a:ext cx="3352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8" name="Equation" r:id="rId19" imgW="1892160" imgH="495000" progId="Equation.DSMT4">
                  <p:embed/>
                </p:oleObj>
              </mc:Choice>
              <mc:Fallback>
                <p:oleObj name="Equation" r:id="rId19" imgW="1892160" imgH="4950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337" y="5447759"/>
                        <a:ext cx="33528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14DCC9E-82F3-4B53-998B-4F2BFF5256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864572"/>
              </p:ext>
            </p:extLst>
          </p:nvPr>
        </p:nvGraphicFramePr>
        <p:xfrm>
          <a:off x="7385034" y="5649607"/>
          <a:ext cx="15668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9" name="Equation" r:id="rId21" imgW="863280" imgH="279360" progId="Equation.DSMT4">
                  <p:embed/>
                </p:oleObj>
              </mc:Choice>
              <mc:Fallback>
                <p:oleObj name="Equation" r:id="rId21" imgW="863280" imgH="27936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034" y="5649607"/>
                        <a:ext cx="15668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E340CFF2-3EA4-425D-8855-1CA39C6B7CBB}"/>
              </a:ext>
            </a:extLst>
          </p:cNvPr>
          <p:cNvSpPr txBox="1"/>
          <p:nvPr/>
        </p:nvSpPr>
        <p:spPr>
          <a:xfrm>
            <a:off x="7309292" y="5033765"/>
            <a:ext cx="19973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EAF01BF-8675-4289-8C0D-F0DDE4495083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3819" y="2557413"/>
            <a:ext cx="4087368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 animBg="1"/>
      <p:bldP spid="11" grpId="0" animBg="1"/>
      <p:bldP spid="13" grpId="0"/>
      <p:bldP spid="14" grpId="0"/>
      <p:bldP spid="15" grpId="0"/>
      <p:bldP spid="24" grpId="0"/>
      <p:bldP spid="26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535477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C8D15-962A-46B3-A41F-57C603B51872}"/>
              </a:ext>
            </a:extLst>
          </p:cNvPr>
          <p:cNvSpPr/>
          <p:nvPr/>
        </p:nvSpPr>
        <p:spPr>
          <a:xfrm>
            <a:off x="1444487" y="557918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Cho ∆ ABC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Times New Roman" panose="02020603050405020304" pitchFamily="18" charset="0"/>
              </a:rPr>
              <a:t> A,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kẻ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b="1" dirty="0">
                <a:latin typeface="Times New Roman" panose="02020603050405020304" pitchFamily="18" charset="0"/>
              </a:rPr>
              <a:t> AH.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000" b="1" dirty="0">
                <a:latin typeface="Times New Roman" panose="02020603050405020304" pitchFamily="18" charset="0"/>
              </a:rPr>
              <a:t> BH = 2cm, BC = 8cm.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C8F53-18B7-4518-AA06-971BD32037B1}"/>
              </a:ext>
            </a:extLst>
          </p:cNvPr>
          <p:cNvSpPr txBox="1"/>
          <p:nvPr/>
        </p:nvSpPr>
        <p:spPr>
          <a:xfrm>
            <a:off x="167230" y="903489"/>
            <a:ext cx="289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latin typeface="Times New Roman" panose="02020603050405020304" pitchFamily="18" charset="0"/>
              </a:rPr>
              <a:t> AB, AC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6D5BF9-01FC-4157-90FA-5E3A0909CC15}"/>
                  </a:ext>
                </a:extLst>
              </p:cNvPr>
              <p:cNvSpPr txBox="1"/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𝑩𝑨𝑯</m:t>
                        </m:r>
                      </m:e>
                    </m:acc>
                  </m:oMath>
                </a14:m>
                <a:endParaRPr lang="en-US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96D5BF9-01FC-4157-90FA-5E3A0909C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blipFill>
                <a:blip r:embed="rId3" cstate="print"/>
                <a:stretch>
                  <a:fillRect l="-159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83A3E5-17D3-4BD7-A74B-CD6FF8CFA06E}"/>
                  </a:ext>
                </a:extLst>
              </p:cNvPr>
              <p:cNvSpPr txBox="1"/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cạnh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lấy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tùy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ý (K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khác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C),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gọi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D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chiếu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BK.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683A3E5-17D3-4BD7-A74B-CD6FF8CFA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blipFill>
                <a:blip r:embed="rId4" cstate="print"/>
                <a:stretch>
                  <a:fillRect l="-692" t="-4237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E4ABBAD-DC74-430A-9AE2-E83EB25C192F}"/>
              </a:ext>
            </a:extLst>
          </p:cNvPr>
          <p:cNvSpPr txBox="1"/>
          <p:nvPr/>
        </p:nvSpPr>
        <p:spPr>
          <a:xfrm>
            <a:off x="4772993" y="2856409"/>
            <a:ext cx="2734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 err="1">
                <a:latin typeface="Times New Roman" panose="02020603050405020304" pitchFamily="18" charset="0"/>
              </a:rPr>
              <a:t>Xét</a:t>
            </a:r>
            <a:r>
              <a:rPr lang="en-US" altLang="en-US" sz="2000" dirty="0">
                <a:latin typeface="Times New Roman" panose="02020603050405020304" pitchFamily="18" charset="0"/>
              </a:rPr>
              <a:t> ∆ ABH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dirty="0">
                <a:latin typeface="Times New Roman" panose="02020603050405020304" pitchFamily="18" charset="0"/>
              </a:rPr>
              <a:t> H: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4AF24D2-FCE6-4208-BECC-16FE637BB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94331"/>
              </p:ext>
            </p:extLst>
          </p:nvPr>
        </p:nvGraphicFramePr>
        <p:xfrm>
          <a:off x="4672499" y="3133350"/>
          <a:ext cx="20859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2" name="Equation" r:id="rId5" imgW="1117440" imgH="444240" progId="Equation.DSMT4">
                  <p:embed/>
                </p:oleObj>
              </mc:Choice>
              <mc:Fallback>
                <p:oleObj name="Equation" r:id="rId5" imgW="1117440" imgH="44424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499" y="3133350"/>
                        <a:ext cx="2085975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DD9A969-8001-4B75-9D27-BE52E67655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055788"/>
              </p:ext>
            </p:extLst>
          </p:nvPr>
        </p:nvGraphicFramePr>
        <p:xfrm>
          <a:off x="5334323" y="4904204"/>
          <a:ext cx="18240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3" name="Equation" r:id="rId7" imgW="1028520" imgH="253800" progId="Equation.DSMT4">
                  <p:embed/>
                </p:oleObj>
              </mc:Choice>
              <mc:Fallback>
                <p:oleObj name="Equation" r:id="rId7" imgW="1028520" imgH="2538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323" y="4904204"/>
                        <a:ext cx="18240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70F1629-0335-47C6-BEBC-CBA61ED91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74666"/>
              </p:ext>
            </p:extLst>
          </p:nvPr>
        </p:nvGraphicFramePr>
        <p:xfrm>
          <a:off x="4678943" y="3952438"/>
          <a:ext cx="223678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4" name="Equation" r:id="rId9" imgW="1231560" imgH="444240" progId="Equation.DSMT4">
                  <p:embed/>
                </p:oleObj>
              </mc:Choice>
              <mc:Fallback>
                <p:oleObj name="Equation" r:id="rId9" imgW="1231560" imgH="44424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943" y="3952438"/>
                        <a:ext cx="2236788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0543770-BF3F-46D7-95B9-EC63294964C6}"/>
              </a:ext>
            </a:extLst>
          </p:cNvPr>
          <p:cNvSpPr txBox="1"/>
          <p:nvPr/>
        </p:nvSpPr>
        <p:spPr>
          <a:xfrm>
            <a:off x="6758474" y="3333816"/>
            <a:ext cx="22597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dirty="0" err="1">
                <a:latin typeface="Times New Roman" panose="02020603050405020304" pitchFamily="18" charset="0"/>
              </a:rPr>
              <a:t>tỉ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F816A7E-54BD-4BE1-B8CB-671CBF27CEAC}"/>
                  </a:ext>
                </a:extLst>
              </p:cNvPr>
              <p:cNvSpPr txBox="1"/>
              <p:nvPr/>
            </p:nvSpPr>
            <p:spPr>
              <a:xfrm>
                <a:off x="4678943" y="2531629"/>
                <a:ext cx="4200940" cy="409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𝑩𝑨𝑯</m:t>
                        </m:r>
                      </m:e>
                    </m:acc>
                  </m:oMath>
                </a14:m>
                <a:endParaRPr lang="en-US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F816A7E-54BD-4BE1-B8CB-671CBF27C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943" y="2531629"/>
                <a:ext cx="4200940" cy="409343"/>
              </a:xfrm>
              <a:prstGeom prst="rect">
                <a:avLst/>
              </a:prstGeom>
              <a:blipFill>
                <a:blip r:embed="rId11" cstate="print"/>
                <a:stretch>
                  <a:fillRect l="-159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37E57FD3-2442-4862-9431-8D09D19E393C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819" y="2557413"/>
            <a:ext cx="4087368" cy="2773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7CF4CE-1D9A-47FA-9E7F-6DA70E4DDFDC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45294" y="3227437"/>
            <a:ext cx="429768" cy="5913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B5CB22-1167-43FB-83EB-85E1F3F095AD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4117" y="3373184"/>
            <a:ext cx="2078736" cy="7345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D46A2-F3A6-4108-A21C-963C8DD1999F}"/>
              </a:ext>
            </a:extLst>
          </p:cNvPr>
          <p:cNvSpPr/>
          <p:nvPr/>
        </p:nvSpPr>
        <p:spPr>
          <a:xfrm>
            <a:off x="6067643" y="1864115"/>
            <a:ext cx="837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8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6DE4C6-FBA3-43C2-8F4C-83D0E79600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974" y="3870451"/>
            <a:ext cx="2773680" cy="7437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535477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C8D15-962A-46B3-A41F-57C603B51872}"/>
              </a:ext>
            </a:extLst>
          </p:cNvPr>
          <p:cNvSpPr/>
          <p:nvPr/>
        </p:nvSpPr>
        <p:spPr>
          <a:xfrm>
            <a:off x="1444487" y="557918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Cho ∆ ABC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Times New Roman" panose="02020603050405020304" pitchFamily="18" charset="0"/>
              </a:rPr>
              <a:t> A,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kẻ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b="1" dirty="0">
                <a:latin typeface="Times New Roman" panose="02020603050405020304" pitchFamily="18" charset="0"/>
              </a:rPr>
              <a:t> AH.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000" b="1" dirty="0">
                <a:latin typeface="Times New Roman" panose="02020603050405020304" pitchFamily="18" charset="0"/>
              </a:rPr>
              <a:t> BH = 2cm, BC = 8cm.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C8F53-18B7-4518-AA06-971BD32037B1}"/>
              </a:ext>
            </a:extLst>
          </p:cNvPr>
          <p:cNvSpPr txBox="1"/>
          <p:nvPr/>
        </p:nvSpPr>
        <p:spPr>
          <a:xfrm>
            <a:off x="167230" y="903489"/>
            <a:ext cx="289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latin typeface="Times New Roman" panose="02020603050405020304" pitchFamily="18" charset="0"/>
              </a:rPr>
              <a:t> AB, AC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6D5BF9-01FC-4157-90FA-5E3A0909CC15}"/>
                  </a:ext>
                </a:extLst>
              </p:cNvPr>
              <p:cNvSpPr txBox="1"/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𝑩𝑨𝑯</m:t>
                        </m:r>
                      </m:e>
                    </m:acc>
                  </m:oMath>
                </a14:m>
                <a:endParaRPr lang="en-US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96D5BF9-01FC-4157-90FA-5E3A0909C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blipFill>
                <a:blip r:embed="rId8" cstate="print"/>
                <a:stretch>
                  <a:fillRect l="-159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83A3E5-17D3-4BD7-A74B-CD6FF8CFA06E}"/>
                  </a:ext>
                </a:extLst>
              </p:cNvPr>
              <p:cNvSpPr txBox="1"/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cạnh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lấy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tùy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ý (K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khác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C),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gọi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D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chiếu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BK.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BD.BK = BH.BC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từ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suy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ra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683A3E5-17D3-4BD7-A74B-CD6FF8CFA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blipFill>
                <a:blip r:embed="rId9" cstate="print"/>
                <a:stretch>
                  <a:fillRect l="-692" t="-4237" r="-290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73A64C-0BCC-4367-965B-B9029B8CD760}"/>
              </a:ext>
            </a:extLst>
          </p:cNvPr>
          <p:cNvSpPr/>
          <p:nvPr/>
        </p:nvSpPr>
        <p:spPr>
          <a:xfrm>
            <a:off x="6067643" y="1864115"/>
            <a:ext cx="837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7E57FD3-2442-4862-9431-8D09D19E393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19" y="2557413"/>
            <a:ext cx="4087368" cy="2773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212EF5-EC33-45FD-98EB-61E120DE70A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72864" y="3564459"/>
            <a:ext cx="449580" cy="5059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17FFDF-6212-47DD-B026-81E892DE2CCD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73049" y="2881375"/>
            <a:ext cx="734568" cy="17251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3028DB-961B-4799-B12D-D8E3E9B5C31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73049" y="4159547"/>
            <a:ext cx="467868" cy="46786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7356F7-2693-404A-ACC2-040A78DFD461}"/>
              </a:ext>
            </a:extLst>
          </p:cNvPr>
          <p:cNvSpPr txBox="1"/>
          <p:nvPr/>
        </p:nvSpPr>
        <p:spPr>
          <a:xfrm>
            <a:off x="4202117" y="2342577"/>
            <a:ext cx="4576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ở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AHBC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AB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BH.BC (1)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0" name="BoOiMinhDiDauTheBeat-V.A-3995261.mp3">
            <a:hlinkClick r:id="" action="ppaction://media"/>
            <a:extLst>
              <a:ext uri="{FF2B5EF4-FFF2-40B4-BE49-F238E27FC236}">
                <a16:creationId xmlns:a16="http://schemas.microsoft.com/office/drawing/2014/main" id="{7BFB5FA4-6972-4750-AE49-10A432C8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8531249" y="168480"/>
            <a:ext cx="428673" cy="42867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7356F7-2693-404A-ACC2-040A78DFD461}"/>
              </a:ext>
            </a:extLst>
          </p:cNvPr>
          <p:cNvSpPr txBox="1"/>
          <p:nvPr/>
        </p:nvSpPr>
        <p:spPr>
          <a:xfrm>
            <a:off x="4202117" y="3318532"/>
            <a:ext cx="5167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ABK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ở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ADBK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AB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BD.BK (2)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7356F7-2693-404A-ACC2-040A78DFD461}"/>
              </a:ext>
            </a:extLst>
          </p:cNvPr>
          <p:cNvSpPr txBox="1"/>
          <p:nvPr/>
        </p:nvSpPr>
        <p:spPr>
          <a:xfrm>
            <a:off x="4166991" y="4688269"/>
            <a:ext cx="52374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   BD. BK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BH.BC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đpcm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3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0"/>
                </p:tgtEl>
              </p:cMediaNode>
            </p:audio>
          </p:childTnLst>
        </p:cTn>
      </p:par>
    </p:tnLst>
    <p:bldLst>
      <p:bldP spid="31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6DE4C6-FBA3-43C2-8F4C-83D0E79600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974" y="3870451"/>
            <a:ext cx="2773680" cy="7437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535477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C8D15-962A-46B3-A41F-57C603B51872}"/>
              </a:ext>
            </a:extLst>
          </p:cNvPr>
          <p:cNvSpPr/>
          <p:nvPr/>
        </p:nvSpPr>
        <p:spPr>
          <a:xfrm>
            <a:off x="1444487" y="557918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Cho ∆ ABC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Times New Roman" panose="02020603050405020304" pitchFamily="18" charset="0"/>
              </a:rPr>
              <a:t> A,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kẻ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b="1" dirty="0">
                <a:latin typeface="Times New Roman" panose="02020603050405020304" pitchFamily="18" charset="0"/>
              </a:rPr>
              <a:t> AH.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000" b="1" dirty="0">
                <a:latin typeface="Times New Roman" panose="02020603050405020304" pitchFamily="18" charset="0"/>
              </a:rPr>
              <a:t> BH = 2cm, BC = 8cm.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C8F53-18B7-4518-AA06-971BD32037B1}"/>
              </a:ext>
            </a:extLst>
          </p:cNvPr>
          <p:cNvSpPr txBox="1"/>
          <p:nvPr/>
        </p:nvSpPr>
        <p:spPr>
          <a:xfrm>
            <a:off x="167230" y="903489"/>
            <a:ext cx="289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latin typeface="Times New Roman" panose="02020603050405020304" pitchFamily="18" charset="0"/>
              </a:rPr>
              <a:t> AB, AC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6D5BF9-01FC-4157-90FA-5E3A0909CC15}"/>
                  </a:ext>
                </a:extLst>
              </p:cNvPr>
              <p:cNvSpPr txBox="1"/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𝑩𝑨𝑯</m:t>
                        </m:r>
                      </m:e>
                    </m:acc>
                  </m:oMath>
                </a14:m>
                <a:endParaRPr lang="en-US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96D5BF9-01FC-4157-90FA-5E3A0909C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blipFill>
                <a:blip r:embed="rId8" cstate="print"/>
                <a:stretch>
                  <a:fillRect l="-159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83A3E5-17D3-4BD7-A74B-CD6FF8CFA06E}"/>
                  </a:ext>
                </a:extLst>
              </p:cNvPr>
              <p:cNvSpPr txBox="1"/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cạnh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lấy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tùy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ý (K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khác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C),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gọi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D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chiếu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BK.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BD.BK = BH.BC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từ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suy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ra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683A3E5-17D3-4BD7-A74B-CD6FF8CFA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blipFill>
                <a:blip r:embed="rId9" cstate="print"/>
                <a:stretch>
                  <a:fillRect l="-692" t="-4237" r="-290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73A64C-0BCC-4367-965B-B9029B8CD760}"/>
              </a:ext>
            </a:extLst>
          </p:cNvPr>
          <p:cNvSpPr/>
          <p:nvPr/>
        </p:nvSpPr>
        <p:spPr>
          <a:xfrm>
            <a:off x="6067643" y="1864115"/>
            <a:ext cx="837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7E57FD3-2442-4862-9431-8D09D19E393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19" y="2557413"/>
            <a:ext cx="4087368" cy="2773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4E85C7-8701-4E19-8426-33317BD2FC5C}"/>
                  </a:ext>
                </a:extLst>
              </p:cNvPr>
              <p:cNvSpPr txBox="1"/>
              <p:nvPr/>
            </p:nvSpPr>
            <p:spPr>
              <a:xfrm>
                <a:off x="3988055" y="2332139"/>
                <a:ext cx="4757530" cy="408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04E85C7-8701-4E19-8426-33317BD2F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055" y="2332139"/>
                <a:ext cx="4757530" cy="408445"/>
              </a:xfrm>
              <a:prstGeom prst="rect">
                <a:avLst/>
              </a:prstGeom>
              <a:blipFill>
                <a:blip r:embed="rId11" cstate="print"/>
                <a:stretch>
                  <a:fillRect l="-1280" t="-8955" r="-8835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5212EF5-EC33-45FD-98EB-61E120DE70A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72864" y="3564459"/>
            <a:ext cx="449580" cy="5059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17FFDF-6212-47DD-B026-81E892DE2CCD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73049" y="2881375"/>
            <a:ext cx="734568" cy="17251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3028DB-961B-4799-B12D-D8E3E9B5C31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73049" y="4159547"/>
            <a:ext cx="467868" cy="467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0741D2-7F06-468E-BC80-4A7F772E72E4}"/>
                  </a:ext>
                </a:extLst>
              </p:cNvPr>
              <p:cNvSpPr txBox="1"/>
              <p:nvPr/>
            </p:nvSpPr>
            <p:spPr>
              <a:xfrm>
                <a:off x="5168937" y="5528983"/>
                <a:ext cx="1705755" cy="37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8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b="1" i="1" dirty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en-US" sz="1800" b="1" i="1" dirty="0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altLang="en-US" sz="1800" b="1" i="1" dirty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acc>
                      <m:r>
                        <a:rPr lang="en-US" altLang="en-US" sz="1800" b="1" i="1" dirty="0" smtClean="0">
                          <a:latin typeface="Cambria Math" panose="02040503050406030204" pitchFamily="18" charset="0"/>
                        </a:rPr>
                        <m:t>=  </m:t>
                      </m:r>
                      <m:acc>
                        <m:accPr>
                          <m:chr m:val="̂"/>
                          <m:ctrlPr>
                            <a:rPr lang="en-US" altLang="en-US" sz="18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b="1" i="1" dirty="0">
                              <a:latin typeface="Cambria Math" panose="02040503050406030204" pitchFamily="18" charset="0"/>
                            </a:rPr>
                            <m:t>𝑩𝑪𝑲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F0741D2-7F06-468E-BC80-4A7F772E7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37" y="5528983"/>
                <a:ext cx="1705755" cy="378630"/>
              </a:xfrm>
              <a:prstGeom prst="rect">
                <a:avLst/>
              </a:prstGeom>
              <a:blipFill>
                <a:blip r:embed="rId15" cstate="print"/>
                <a:stretch>
                  <a:fillRect t="-1613" r="-5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525B1A8-FB41-4901-8499-8C78E2C86307}"/>
              </a:ext>
            </a:extLst>
          </p:cNvPr>
          <p:cNvSpPr txBox="1"/>
          <p:nvPr/>
        </p:nvSpPr>
        <p:spPr>
          <a:xfrm>
            <a:off x="4433605" y="4850175"/>
            <a:ext cx="3715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latin typeface="Times New Roman" panose="02020603050405020304" pitchFamily="18" charset="0"/>
              </a:rPr>
              <a:t>∆ </a:t>
            </a:r>
            <a:r>
              <a:rPr lang="en-US" altLang="en-US" b="1" dirty="0">
                <a:latin typeface="Times New Roman" panose="02020603050405020304" pitchFamily="18" charset="0"/>
              </a:rPr>
              <a:t>BDH </a:t>
            </a:r>
            <a:r>
              <a:rPr lang="en-US" altLang="en-US" b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dạng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>
                <a:latin typeface="Times New Roman" panose="02020603050405020304" pitchFamily="18" charset="0"/>
              </a:rPr>
              <a:t>∆ </a:t>
            </a:r>
            <a:r>
              <a:rPr lang="en-US" altLang="en-US" b="1" dirty="0">
                <a:latin typeface="Times New Roman" panose="02020603050405020304" pitchFamily="18" charset="0"/>
              </a:rPr>
              <a:t>BCK  (c-g-c)    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altLang="en-US" b="1" dirty="0">
                <a:latin typeface="Times New Roman" panose="02020603050405020304" pitchFamily="18" charset="0"/>
              </a:rPr>
              <a:t>      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B8F3004-6579-4FEA-87DC-B40F86AD42E4}"/>
                  </a:ext>
                </a:extLst>
              </p:cNvPr>
              <p:cNvSpPr txBox="1"/>
              <p:nvPr/>
            </p:nvSpPr>
            <p:spPr>
              <a:xfrm>
                <a:off x="5351090" y="4070674"/>
                <a:ext cx="2410473" cy="376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chung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B8F3004-6579-4FEA-87DC-B40F86AD4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090" y="4070674"/>
                <a:ext cx="2410473" cy="376770"/>
              </a:xfrm>
              <a:prstGeom prst="rect">
                <a:avLst/>
              </a:prstGeom>
              <a:blipFill>
                <a:blip r:embed="rId16" cstate="print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08B73DC-DBE6-480C-8BC0-CD788125817D}"/>
              </a:ext>
            </a:extLst>
          </p:cNvPr>
          <p:cNvSpPr txBox="1"/>
          <p:nvPr/>
        </p:nvSpPr>
        <p:spPr>
          <a:xfrm>
            <a:off x="5086196" y="2846222"/>
            <a:ext cx="2410473" cy="37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BH.BC = BD.BK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729CB864-B2D8-46D8-98DB-AE356EBC5A3C}"/>
              </a:ext>
            </a:extLst>
          </p:cNvPr>
          <p:cNvSpPr/>
          <p:nvPr/>
        </p:nvSpPr>
        <p:spPr>
          <a:xfrm>
            <a:off x="5168937" y="3719569"/>
            <a:ext cx="117658" cy="646331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184B572-DA34-4BD7-9C10-C07F65FB4131}"/>
              </a:ext>
            </a:extLst>
          </p:cNvPr>
          <p:cNvSpPr/>
          <p:nvPr/>
        </p:nvSpPr>
        <p:spPr>
          <a:xfrm>
            <a:off x="5931100" y="5239600"/>
            <a:ext cx="117218" cy="32316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42901F6B-130D-4CAC-BA53-64382439F8B5}"/>
              </a:ext>
            </a:extLst>
          </p:cNvPr>
          <p:cNvSpPr/>
          <p:nvPr/>
        </p:nvSpPr>
        <p:spPr>
          <a:xfrm>
            <a:off x="5962507" y="4556152"/>
            <a:ext cx="117218" cy="32316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4B2D72-2161-42B7-BCD4-934ECC92FF55}"/>
                  </a:ext>
                </a:extLst>
              </p:cNvPr>
              <p:cNvSpPr txBox="1"/>
              <p:nvPr/>
            </p:nvSpPr>
            <p:spPr>
              <a:xfrm>
                <a:off x="2307425" y="5974185"/>
                <a:ext cx="2020501" cy="376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1800" b="1" dirty="0">
                    <a:latin typeface="Times New Roman" panose="02020603050405020304" pitchFamily="18" charset="0"/>
                  </a:rPr>
                  <a:t>AB = BC.sin</a:t>
                </a:r>
                <a:r>
                  <a:rPr lang="en-US" altLang="en-US" sz="1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1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8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18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18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1800" b="1" dirty="0">
                    <a:latin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4B2D72-2161-42B7-BCD4-934ECC92F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425" y="5974185"/>
                <a:ext cx="2020501" cy="376770"/>
              </a:xfrm>
              <a:prstGeom prst="rect">
                <a:avLst/>
              </a:prstGeom>
              <a:blipFill>
                <a:blip r:embed="rId17"/>
                <a:stretch>
                  <a:fillRect l="-2719" t="-6452" r="-5649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30DBAFB-E52C-4A55-AD04-8B91F3DD3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347182"/>
              </p:ext>
            </p:extLst>
          </p:nvPr>
        </p:nvGraphicFramePr>
        <p:xfrm>
          <a:off x="4327926" y="5865157"/>
          <a:ext cx="1799679" cy="62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6" name="Equation" r:id="rId18" imgW="1320480" imgH="457200" progId="Equation.DSMT4">
                  <p:embed/>
                </p:oleObj>
              </mc:Choice>
              <mc:Fallback>
                <p:oleObj name="Equation" r:id="rId18" imgW="1320480" imgH="457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30DBAFB-E52C-4A55-AD04-8B91F3DD34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926" y="5865157"/>
                        <a:ext cx="1799679" cy="622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3497063-C328-4A37-B07F-E502DC923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615193"/>
              </p:ext>
            </p:extLst>
          </p:nvPr>
        </p:nvGraphicFramePr>
        <p:xfrm>
          <a:off x="6161825" y="5985018"/>
          <a:ext cx="789001" cy="28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7" name="Equation" r:id="rId20" imgW="533160" imgH="190440" progId="Equation.DSMT4">
                  <p:embed/>
                </p:oleObj>
              </mc:Choice>
              <mc:Fallback>
                <p:oleObj name="Equation" r:id="rId20" imgW="533160" imgH="1904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3497063-C328-4A37-B07F-E502DC9230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825" y="5985018"/>
                        <a:ext cx="789001" cy="281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0" name="BoOiMinhDiDauTheBeat-V.A-3995261.mp3">
            <a:hlinkClick r:id="" action="ppaction://media"/>
            <a:extLst>
              <a:ext uri="{FF2B5EF4-FFF2-40B4-BE49-F238E27FC236}">
                <a16:creationId xmlns:a16="http://schemas.microsoft.com/office/drawing/2014/main" id="{7BFB5FA4-6972-4750-AE49-10A432C858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8531249" y="168480"/>
            <a:ext cx="428673" cy="428673"/>
          </a:xfrm>
          <a:prstGeom prst="rect">
            <a:avLst/>
          </a:prstGeom>
        </p:spPr>
      </p:pic>
      <p:sp>
        <p:nvSpPr>
          <p:cNvPr id="37" name="Arrow: Down 24">
            <a:extLst>
              <a:ext uri="{FF2B5EF4-FFF2-40B4-BE49-F238E27FC236}">
                <a16:creationId xmlns:a16="http://schemas.microsoft.com/office/drawing/2014/main" id="{42901F6B-130D-4CAC-BA53-64382439F8B5}"/>
              </a:ext>
            </a:extLst>
          </p:cNvPr>
          <p:cNvSpPr/>
          <p:nvPr/>
        </p:nvSpPr>
        <p:spPr>
          <a:xfrm>
            <a:off x="6023466" y="3350016"/>
            <a:ext cx="117218" cy="32316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8B73DC-DBE6-480C-8BC0-CD788125817D}"/>
              </a:ext>
            </a:extLst>
          </p:cNvPr>
          <p:cNvSpPr txBox="1"/>
          <p:nvPr/>
        </p:nvSpPr>
        <p:spPr>
          <a:xfrm>
            <a:off x="5286595" y="3639550"/>
            <a:ext cx="2410473" cy="37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BD/BC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BH/BK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3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0"/>
                </p:tgtEl>
              </p:cMediaNode>
            </p:audio>
          </p:childTnLst>
        </p:cTn>
      </p:par>
    </p:tnLst>
    <p:bldLst>
      <p:bldP spid="21" grpId="0" animBg="1"/>
      <p:bldP spid="29" grpId="0" animBg="1"/>
      <p:bldP spid="32" grpId="0"/>
      <p:bldP spid="35" grpId="0" animBg="1"/>
      <p:bldP spid="20" grpId="0"/>
      <p:bldP spid="3" grpId="0" animBg="1"/>
      <p:bldP spid="4" grpId="0" animBg="1"/>
      <p:bldP spid="25" grpId="0" animBg="1"/>
      <p:bldP spid="36" grpId="0" animBg="1"/>
      <p:bldP spid="37" grpId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6DE4C6-FBA3-43C2-8F4C-83D0E79600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974" y="3870451"/>
            <a:ext cx="2773680" cy="7437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535477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C8D15-962A-46B3-A41F-57C603B51872}"/>
              </a:ext>
            </a:extLst>
          </p:cNvPr>
          <p:cNvSpPr/>
          <p:nvPr/>
        </p:nvSpPr>
        <p:spPr>
          <a:xfrm>
            <a:off x="1444487" y="557918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Cho ∆ ABC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Times New Roman" panose="02020603050405020304" pitchFamily="18" charset="0"/>
              </a:rPr>
              <a:t> A,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kẻ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b="1" dirty="0">
                <a:latin typeface="Times New Roman" panose="02020603050405020304" pitchFamily="18" charset="0"/>
              </a:rPr>
              <a:t> AH.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000" b="1" dirty="0">
                <a:latin typeface="Times New Roman" panose="02020603050405020304" pitchFamily="18" charset="0"/>
              </a:rPr>
              <a:t> BH = 2cm, BC = 8cm.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C8F53-18B7-4518-AA06-971BD32037B1}"/>
              </a:ext>
            </a:extLst>
          </p:cNvPr>
          <p:cNvSpPr txBox="1"/>
          <p:nvPr/>
        </p:nvSpPr>
        <p:spPr>
          <a:xfrm>
            <a:off x="167230" y="903489"/>
            <a:ext cx="289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latin typeface="Times New Roman" panose="02020603050405020304" pitchFamily="18" charset="0"/>
              </a:rPr>
              <a:t> AB, AC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6D5BF9-01FC-4157-90FA-5E3A0909CC15}"/>
                  </a:ext>
                </a:extLst>
              </p:cNvPr>
              <p:cNvSpPr txBox="1"/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𝑩𝑨𝑯</m:t>
                        </m:r>
                      </m:e>
                    </m:acc>
                  </m:oMath>
                </a14:m>
                <a:endParaRPr lang="en-US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96D5BF9-01FC-4157-90FA-5E3A0909C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blipFill>
                <a:blip r:embed="rId8" cstate="print"/>
                <a:stretch>
                  <a:fillRect l="-159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83A3E5-17D3-4BD7-A74B-CD6FF8CFA06E}"/>
                  </a:ext>
                </a:extLst>
              </p:cNvPr>
              <p:cNvSpPr txBox="1"/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cạnh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lấy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tùy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ý (K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khác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C),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gọi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D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chiếu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BK.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BD.BK = BH.BC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từ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suy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ra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683A3E5-17D3-4BD7-A74B-CD6FF8CFA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blipFill>
                <a:blip r:embed="rId9" cstate="print"/>
                <a:stretch>
                  <a:fillRect l="-692" t="-4237" r="-290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73A64C-0BCC-4367-965B-B9029B8CD760}"/>
              </a:ext>
            </a:extLst>
          </p:cNvPr>
          <p:cNvSpPr/>
          <p:nvPr/>
        </p:nvSpPr>
        <p:spPr>
          <a:xfrm>
            <a:off x="6067643" y="1864115"/>
            <a:ext cx="837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7E57FD3-2442-4862-9431-8D09D19E393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19" y="2557413"/>
            <a:ext cx="4087368" cy="2773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4E85C7-8701-4E19-8426-33317BD2FC5C}"/>
                  </a:ext>
                </a:extLst>
              </p:cNvPr>
              <p:cNvSpPr txBox="1"/>
              <p:nvPr/>
            </p:nvSpPr>
            <p:spPr>
              <a:xfrm>
                <a:off x="3988055" y="2332139"/>
                <a:ext cx="4757530" cy="408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04E85C7-8701-4E19-8426-33317BD2F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055" y="2332139"/>
                <a:ext cx="4757530" cy="408445"/>
              </a:xfrm>
              <a:prstGeom prst="rect">
                <a:avLst/>
              </a:prstGeom>
              <a:blipFill>
                <a:blip r:embed="rId11" cstate="print"/>
                <a:stretch>
                  <a:fillRect l="-1280" t="-8955" r="-8835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5212EF5-EC33-45FD-98EB-61E120DE70A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72864" y="3564459"/>
            <a:ext cx="449580" cy="5059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17FFDF-6212-47DD-B026-81E892DE2CCD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73049" y="2881375"/>
            <a:ext cx="734568" cy="17251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3028DB-961B-4799-B12D-D8E3E9B5C31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73049" y="4159547"/>
            <a:ext cx="467868" cy="467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0741D2-7F06-468E-BC80-4A7F772E72E4}"/>
                  </a:ext>
                </a:extLst>
              </p:cNvPr>
              <p:cNvSpPr txBox="1"/>
              <p:nvPr/>
            </p:nvSpPr>
            <p:spPr>
              <a:xfrm>
                <a:off x="3934787" y="4762239"/>
                <a:ext cx="2674108" cy="37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8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b="1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 </m:t>
                          </m:r>
                          <m:r>
                            <a:rPr lang="en-US" altLang="en-US" sz="1800" b="1" i="1" dirty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en-US" sz="1800" b="1" i="1" dirty="0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altLang="en-US" sz="1800" b="1" i="1" dirty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acc>
                      <m:r>
                        <a:rPr lang="en-US" altLang="en-US" sz="1800" b="1" i="1" dirty="0" smtClean="0">
                          <a:latin typeface="Cambria Math" panose="02040503050406030204" pitchFamily="18" charset="0"/>
                        </a:rPr>
                        <m:t>=  </m:t>
                      </m:r>
                      <m:acc>
                        <m:accPr>
                          <m:chr m:val="̂"/>
                          <m:ctrlPr>
                            <a:rPr lang="en-US" altLang="en-US" sz="18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b="1" i="1" dirty="0">
                              <a:latin typeface="Cambria Math" panose="02040503050406030204" pitchFamily="18" charset="0"/>
                            </a:rPr>
                            <m:t>𝑩𝑪𝑲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0741D2-7F06-468E-BC80-4A7F772E7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787" y="4762239"/>
                <a:ext cx="2674108" cy="378630"/>
              </a:xfrm>
              <a:prstGeom prst="rect">
                <a:avLst/>
              </a:prstGeom>
              <a:blipFill>
                <a:blip r:embed="rId15"/>
                <a:stretch>
                  <a:fillRect t="-1613" r="-30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525B1A8-FB41-4901-8499-8C78E2C86307}"/>
              </a:ext>
            </a:extLst>
          </p:cNvPr>
          <p:cNvSpPr txBox="1"/>
          <p:nvPr/>
        </p:nvSpPr>
        <p:spPr>
          <a:xfrm>
            <a:off x="4190490" y="2928536"/>
            <a:ext cx="3715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 err="1" smtClean="0">
                <a:latin typeface="Times New Roman" panose="02020603050405020304" pitchFamily="18" charset="0"/>
              </a:rPr>
              <a:t>Xét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 ∆ </a:t>
            </a:r>
            <a:r>
              <a:rPr lang="en-US" altLang="en-US" b="1" dirty="0">
                <a:latin typeface="Times New Roman" panose="02020603050405020304" pitchFamily="18" charset="0"/>
              </a:rPr>
              <a:t>BDH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∆ </a:t>
            </a:r>
            <a:r>
              <a:rPr lang="en-US" altLang="en-US" b="1" dirty="0">
                <a:latin typeface="Times New Roman" panose="02020603050405020304" pitchFamily="18" charset="0"/>
              </a:rPr>
              <a:t>BCK 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b="1" dirty="0" smtClean="0">
                <a:latin typeface="Times New Roman" panose="02020603050405020304" pitchFamily="18" charset="0"/>
              </a:rPr>
              <a:t>:    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altLang="en-US" b="1" dirty="0">
                <a:latin typeface="Times New Roman" panose="02020603050405020304" pitchFamily="18" charset="0"/>
              </a:rPr>
              <a:t>      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B8F3004-6579-4FEA-87DC-B40F86AD42E4}"/>
                  </a:ext>
                </a:extLst>
              </p:cNvPr>
              <p:cNvSpPr txBox="1"/>
              <p:nvPr/>
            </p:nvSpPr>
            <p:spPr>
              <a:xfrm>
                <a:off x="4559830" y="3819100"/>
                <a:ext cx="2410473" cy="376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chung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B8F3004-6579-4FEA-87DC-B40F86AD4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830" y="3819100"/>
                <a:ext cx="2410473" cy="376770"/>
              </a:xfrm>
              <a:prstGeom prst="rect">
                <a:avLst/>
              </a:prstGeom>
              <a:blipFill>
                <a:blip r:embed="rId16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729CB864-B2D8-46D8-98DB-AE356EBC5A3C}"/>
              </a:ext>
            </a:extLst>
          </p:cNvPr>
          <p:cNvSpPr/>
          <p:nvPr/>
        </p:nvSpPr>
        <p:spPr>
          <a:xfrm>
            <a:off x="4476152" y="3562985"/>
            <a:ext cx="117658" cy="646331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4B2D72-2161-42B7-BCD4-934ECC92FF55}"/>
                  </a:ext>
                </a:extLst>
              </p:cNvPr>
              <p:cNvSpPr txBox="1"/>
              <p:nvPr/>
            </p:nvSpPr>
            <p:spPr>
              <a:xfrm>
                <a:off x="4338511" y="5621847"/>
                <a:ext cx="2755941" cy="376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1800" b="1" dirty="0" smtClean="0">
                    <a:latin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r>
                  <a:rPr lang="en-US" altLang="en-US" sz="1800" b="1" dirty="0" smtClean="0">
                    <a:latin typeface="Times New Roman" panose="02020603050405020304" pitchFamily="18" charset="0"/>
                  </a:rPr>
                  <a:t>AB </a:t>
                </a:r>
                <a:r>
                  <a:rPr lang="en-US" altLang="en-US" sz="1800" b="1" dirty="0">
                    <a:latin typeface="Times New Roman" panose="02020603050405020304" pitchFamily="18" charset="0"/>
                  </a:rPr>
                  <a:t>= BC.sin</a:t>
                </a:r>
                <a:r>
                  <a:rPr lang="en-US" altLang="en-US" sz="1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1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8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18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18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1800" b="1" dirty="0">
                    <a:latin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4B2D72-2161-42B7-BCD4-934ECC92F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11" y="5621847"/>
                <a:ext cx="2755941" cy="376770"/>
              </a:xfrm>
              <a:prstGeom prst="rect">
                <a:avLst/>
              </a:prstGeom>
              <a:blipFill>
                <a:blip r:embed="rId17"/>
                <a:stretch>
                  <a:fillRect l="-1991" t="-8065" r="-24336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30DBAFB-E52C-4A55-AD04-8B91F3DD3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069244"/>
              </p:ext>
            </p:extLst>
          </p:nvPr>
        </p:nvGraphicFramePr>
        <p:xfrm>
          <a:off x="6410878" y="5066453"/>
          <a:ext cx="1799679" cy="62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1" name="Equation" r:id="rId18" imgW="1320480" imgH="457200" progId="Equation.DSMT4">
                  <p:embed/>
                </p:oleObj>
              </mc:Choice>
              <mc:Fallback>
                <p:oleObj name="Equation" r:id="rId18" imgW="1320480" imgH="457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30DBAFB-E52C-4A55-AD04-8B91F3DD34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878" y="5066453"/>
                        <a:ext cx="1799679" cy="622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0" name="BoOiMinhDiDauTheBeat-V.A-3995261.mp3">
            <a:hlinkClick r:id="" action="ppaction://media"/>
            <a:extLst>
              <a:ext uri="{FF2B5EF4-FFF2-40B4-BE49-F238E27FC236}">
                <a16:creationId xmlns:a16="http://schemas.microsoft.com/office/drawing/2014/main" id="{7BFB5FA4-6972-4750-AE49-10A432C858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8531249" y="168480"/>
            <a:ext cx="428673" cy="42867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08B73DC-DBE6-480C-8BC0-CD788125817D}"/>
              </a:ext>
            </a:extLst>
          </p:cNvPr>
          <p:cNvSpPr txBox="1"/>
          <p:nvPr/>
        </p:nvSpPr>
        <p:spPr>
          <a:xfrm>
            <a:off x="4534981" y="3509380"/>
            <a:ext cx="4210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BD/BC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BH/BK (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BD.BK = BH. BC)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25B1A8-FB41-4901-8499-8C78E2C86307}"/>
              </a:ext>
            </a:extLst>
          </p:cNvPr>
          <p:cNvSpPr txBox="1"/>
          <p:nvPr/>
        </p:nvSpPr>
        <p:spPr>
          <a:xfrm>
            <a:off x="4296884" y="4324342"/>
            <a:ext cx="3715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∆ </a:t>
            </a:r>
            <a:r>
              <a:rPr lang="en-US" altLang="en-US" b="1" dirty="0">
                <a:latin typeface="Times New Roman" panose="02020603050405020304" pitchFamily="18" charset="0"/>
              </a:rPr>
              <a:t>BDH </a:t>
            </a:r>
            <a:r>
              <a:rPr lang="en-US" altLang="en-US" b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dạng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>
                <a:latin typeface="Times New Roman" panose="02020603050405020304" pitchFamily="18" charset="0"/>
              </a:rPr>
              <a:t>∆ </a:t>
            </a:r>
            <a:r>
              <a:rPr lang="en-US" altLang="en-US" b="1" dirty="0">
                <a:latin typeface="Times New Roman" panose="02020603050405020304" pitchFamily="18" charset="0"/>
              </a:rPr>
              <a:t>BCK 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(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g.g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)    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altLang="en-US" b="1" dirty="0">
                <a:latin typeface="Times New Roman" panose="02020603050405020304" pitchFamily="18" charset="0"/>
              </a:rPr>
              <a:t>      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0741D2-7F06-468E-BC80-4A7F772E72E4}"/>
                  </a:ext>
                </a:extLst>
              </p:cNvPr>
              <p:cNvSpPr txBox="1"/>
              <p:nvPr/>
            </p:nvSpPr>
            <p:spPr>
              <a:xfrm>
                <a:off x="4055367" y="5145712"/>
                <a:ext cx="2674108" cy="384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ì </m:t>
                    </m:r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altLang="en-US" sz="1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1" i="1" dirty="0">
                            <a:latin typeface="Cambria Math" panose="02040503050406030204" pitchFamily="18" charset="0"/>
                          </a:rPr>
                          <m:t>𝑩𝑪𝑲</m:t>
                        </m:r>
                      </m:e>
                    </m:acc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=AB/AC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0741D2-7F06-468E-BC80-4A7F772E7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367" y="5145712"/>
                <a:ext cx="2674108" cy="384208"/>
              </a:xfrm>
              <a:prstGeom prst="rect">
                <a:avLst/>
              </a:prstGeom>
              <a:blipFill>
                <a:blip r:embed="rId21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15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3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0"/>
                </p:tgtEl>
              </p:cMediaNode>
            </p:audio>
          </p:childTnLst>
        </p:cTn>
      </p:par>
    </p:tnLst>
    <p:bldLst>
      <p:bldP spid="29" grpId="0"/>
      <p:bldP spid="32" grpId="0"/>
      <p:bldP spid="35" grpId="0"/>
      <p:bldP spid="3" grpId="0" animBg="1"/>
      <p:bldP spid="36" grpId="0"/>
      <p:bldP spid="38" grpId="0"/>
      <p:bldP spid="27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52400" y="850900"/>
            <a:ext cx="2819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7" tIns="47893" rIns="95787" bIns="47893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900" b="1">
                <a:cs typeface="Arial" panose="020B0604020202020204" pitchFamily="34" charset="0"/>
              </a:rPr>
              <a:t>I. </a:t>
            </a:r>
            <a:r>
              <a:rPr lang="en-US" altLang="en-US" sz="2900" b="1" u="sng">
                <a:cs typeface="Arial" panose="020B0604020202020204" pitchFamily="34" charset="0"/>
              </a:rPr>
              <a:t>LÝ THUYẾT</a:t>
            </a:r>
            <a:r>
              <a:rPr lang="en-US" altLang="en-US" sz="2900" b="1"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3323" name="Picture 1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28225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86175"/>
            <a:ext cx="3657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26063"/>
            <a:ext cx="34290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8100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19812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5263"/>
            <a:ext cx="1905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875"/>
            <a:ext cx="17097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900"/>
            <a:ext cx="21336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30480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2133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19907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2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084388"/>
            <a:ext cx="17557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2286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31242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5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2144713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6EC73B0-CF4F-4666-8402-DA14E6510B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226" r="3366"/>
          <a:stretch/>
        </p:blipFill>
        <p:spPr>
          <a:xfrm>
            <a:off x="159025" y="3773855"/>
            <a:ext cx="4412974" cy="21526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FA8730-6158-40DB-9FBB-52BB03A6676A}"/>
              </a:ext>
            </a:extLst>
          </p:cNvPr>
          <p:cNvSpPr/>
          <p:nvPr/>
        </p:nvSpPr>
        <p:spPr>
          <a:xfrm>
            <a:off x="0" y="370825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B9C72B-BDE9-46ED-971F-CED18C3B12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2474" y="3647057"/>
            <a:ext cx="4983480" cy="2639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D43425-6145-4855-9872-12625C343DA2}"/>
                  </a:ext>
                </a:extLst>
              </p:cNvPr>
              <p:cNvSpPr txBox="1"/>
              <p:nvPr/>
            </p:nvSpPr>
            <p:spPr>
              <a:xfrm>
                <a:off x="131955" y="1029782"/>
                <a:ext cx="9143999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Một </a:t>
                </a:r>
                <a:r>
                  <a:rPr lang="en-US" sz="2800" dirty="0" err="1"/>
                  <a:t>chiếc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thuyền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đang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hướng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ngọn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hải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đăng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cao</a:t>
                </a:r>
                <a:r>
                  <a:rPr lang="en-US" sz="2800" dirty="0"/>
                  <a:t> 63m. </a:t>
                </a:r>
                <a:r>
                  <a:rPr lang="en-US" sz="2800" dirty="0" err="1"/>
                  <a:t>Thuyền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trưởng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nâng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nước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đỉnh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tháp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Mười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phút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thuyền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trưởng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nâng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lúc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này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 err="1"/>
                  <a:t>Hỏi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thuyền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bao </a:t>
                </a:r>
                <a:r>
                  <a:rPr lang="en-US" sz="2800" dirty="0" err="1"/>
                  <a:t>xa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10 </a:t>
                </a:r>
                <a:r>
                  <a:rPr lang="en-US" sz="2800" dirty="0" err="1"/>
                  <a:t>phút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?</a:t>
                </a:r>
              </a:p>
              <a:p>
                <a:r>
                  <a:rPr lang="en-US" sz="2800" b="1" i="1" dirty="0"/>
                  <a:t>(</a:t>
                </a:r>
                <a:r>
                  <a:rPr lang="en-US" sz="2800" b="1" i="1" dirty="0" err="1"/>
                  <a:t>Kết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quả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làm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tròn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đến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mét</a:t>
                </a:r>
                <a:r>
                  <a:rPr lang="en-US" sz="2800" b="1" i="1" dirty="0"/>
                  <a:t>)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D43425-6145-4855-9872-12625C343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55" y="1029782"/>
                <a:ext cx="9143999" cy="2246769"/>
              </a:xfrm>
              <a:prstGeom prst="rect">
                <a:avLst/>
              </a:prstGeom>
              <a:blipFill>
                <a:blip r:embed="rId4"/>
                <a:stretch>
                  <a:fillRect l="-1400" t="-2717" b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3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6EC73B0-CF4F-4666-8402-DA14E6510B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226" r="3366"/>
          <a:stretch/>
        </p:blipFill>
        <p:spPr>
          <a:xfrm>
            <a:off x="0" y="4505375"/>
            <a:ext cx="4412974" cy="21526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FA8730-6158-40DB-9FBB-52BB03A6676A}"/>
              </a:ext>
            </a:extLst>
          </p:cNvPr>
          <p:cNvSpPr/>
          <p:nvPr/>
        </p:nvSpPr>
        <p:spPr>
          <a:xfrm>
            <a:off x="0" y="370825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B9C72B-BDE9-46ED-971F-CED18C3B125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4888" y="4261916"/>
            <a:ext cx="4983480" cy="26395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B8C85E-EB99-4A00-BDFD-E7A0A871FF39}"/>
              </a:ext>
            </a:extLst>
          </p:cNvPr>
          <p:cNvSpPr/>
          <p:nvPr/>
        </p:nvSpPr>
        <p:spPr>
          <a:xfrm>
            <a:off x="247929" y="743786"/>
            <a:ext cx="3885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vẽ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BD1B01-1ED7-4F7E-BB4C-ADCAF32B130D}"/>
              </a:ext>
            </a:extLst>
          </p:cNvPr>
          <p:cNvGrpSpPr/>
          <p:nvPr/>
        </p:nvGrpSpPr>
        <p:grpSpPr>
          <a:xfrm>
            <a:off x="243335" y="1130009"/>
            <a:ext cx="3885173" cy="461665"/>
            <a:chOff x="792844" y="2979287"/>
            <a:chExt cx="3885173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007ECF-96B6-4270-ABEE-8D6010C1AC92}"/>
                </a:ext>
              </a:extLst>
            </p:cNvPr>
            <p:cNvSpPr/>
            <p:nvPr/>
          </p:nvSpPr>
          <p:spPr>
            <a:xfrm>
              <a:off x="792844" y="2979287"/>
              <a:ext cx="38851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Xét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           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vuông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tại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B: </a:t>
              </a: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EB9EE773-FC67-4EEC-AE1D-82CEF3648DA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64616" y="3039180"/>
            <a:ext cx="901506" cy="371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874" name="Equation" r:id="rId5" imgW="431640" imgH="177480" progId="Equation.DSMT4">
                    <p:embed/>
                  </p:oleObj>
                </mc:Choice>
                <mc:Fallback>
                  <p:oleObj name="Equation" r:id="rId5" imgW="431640" imgH="177480" progId="Equation.DSMT4">
                    <p:embed/>
                    <p:pic>
                      <p:nvPicPr>
                        <p:cNvPr id="0" name="Picture 2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4616" y="3039180"/>
                          <a:ext cx="901506" cy="371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DAD2C40-A2E8-46D3-8C62-9DC5E7C678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391445"/>
              </p:ext>
            </p:extLst>
          </p:nvPr>
        </p:nvGraphicFramePr>
        <p:xfrm>
          <a:off x="393773" y="1495401"/>
          <a:ext cx="135255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5" name="Equation" r:id="rId7" imgW="749160" imgH="393480" progId="Equation.DSMT4">
                  <p:embed/>
                </p:oleObj>
              </mc:Choice>
              <mc:Fallback>
                <p:oleObj name="Equation" r:id="rId7" imgW="749160" imgH="393480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73" y="1495401"/>
                        <a:ext cx="135255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97D8B9E5-E14F-4D42-8F6F-598D6488E76F}"/>
              </a:ext>
            </a:extLst>
          </p:cNvPr>
          <p:cNvSpPr/>
          <p:nvPr/>
        </p:nvSpPr>
        <p:spPr>
          <a:xfrm>
            <a:off x="1698685" y="1596957"/>
            <a:ext cx="2366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0D95AA7-AD71-4517-B847-3F2C28F10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811470"/>
              </p:ext>
            </p:extLst>
          </p:nvPr>
        </p:nvGraphicFramePr>
        <p:xfrm>
          <a:off x="227364" y="2119313"/>
          <a:ext cx="29527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6" name="Equation" r:id="rId9" imgW="1536480" imgH="393480" progId="Equation.DSMT4">
                  <p:embed/>
                </p:oleObj>
              </mc:Choice>
              <mc:Fallback>
                <p:oleObj name="Equation" r:id="rId9" imgW="1536480" imgH="393480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64" y="2119313"/>
                        <a:ext cx="295275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07206D-4BF9-415D-8978-CF3D696403F3}"/>
              </a:ext>
            </a:extLst>
          </p:cNvPr>
          <p:cNvCxnSpPr>
            <a:cxnSpLocks/>
          </p:cNvCxnSpPr>
          <p:nvPr/>
        </p:nvCxnSpPr>
        <p:spPr>
          <a:xfrm flipV="1">
            <a:off x="4598506" y="820809"/>
            <a:ext cx="0" cy="32812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A69245-3B39-4F76-A981-4DA837317728}"/>
              </a:ext>
            </a:extLst>
          </p:cNvPr>
          <p:cNvGrpSpPr/>
          <p:nvPr/>
        </p:nvGrpSpPr>
        <p:grpSpPr>
          <a:xfrm>
            <a:off x="268897" y="2787990"/>
            <a:ext cx="3885173" cy="461665"/>
            <a:chOff x="792844" y="2979287"/>
            <a:chExt cx="3885173" cy="4616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98726FE-D898-417C-95D1-F974F3F20AAD}"/>
                </a:ext>
              </a:extLst>
            </p:cNvPr>
            <p:cNvSpPr/>
            <p:nvPr/>
          </p:nvSpPr>
          <p:spPr>
            <a:xfrm>
              <a:off x="792844" y="2979287"/>
              <a:ext cx="38851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Xét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           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vuông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tại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B: </a:t>
              </a:r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A50D6223-76E9-48B8-87E3-4F00F3B253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2723347"/>
                </p:ext>
              </p:extLst>
            </p:nvPr>
          </p:nvGraphicFramePr>
          <p:xfrm>
            <a:off x="1352519" y="3052579"/>
            <a:ext cx="9271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877" name="Equation" r:id="rId11" imgW="444240" imgH="164880" progId="Equation.DSMT4">
                    <p:embed/>
                  </p:oleObj>
                </mc:Choice>
                <mc:Fallback>
                  <p:oleObj name="Equation" r:id="rId11" imgW="444240" imgH="164880" progId="Equation.DSMT4">
                    <p:embed/>
                    <p:pic>
                      <p:nvPicPr>
                        <p:cNvPr id="0" name="Picture 2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2519" y="3052579"/>
                          <a:ext cx="9271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827AA13-4968-42EC-8278-5BC91BBA5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965989"/>
              </p:ext>
            </p:extLst>
          </p:nvPr>
        </p:nvGraphicFramePr>
        <p:xfrm>
          <a:off x="396772" y="3153382"/>
          <a:ext cx="139858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8" name="Equation" r:id="rId13" imgW="774360" imgH="393480" progId="Equation.DSMT4">
                  <p:embed/>
                </p:oleObj>
              </mc:Choice>
              <mc:Fallback>
                <p:oleObj name="Equation" r:id="rId13" imgW="774360" imgH="39348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72" y="3153382"/>
                        <a:ext cx="1398588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2D9317AF-A246-48E6-9E5A-A3C350B252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127136"/>
              </p:ext>
            </p:extLst>
          </p:nvPr>
        </p:nvGraphicFramePr>
        <p:xfrm>
          <a:off x="328205" y="3779651"/>
          <a:ext cx="29527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9" name="Equation" r:id="rId15" imgW="1536480" imgH="393480" progId="Equation.DSMT4">
                  <p:embed/>
                </p:oleObj>
              </mc:Choice>
              <mc:Fallback>
                <p:oleObj name="Equation" r:id="rId15" imgW="1536480" imgH="39348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05" y="3779651"/>
                        <a:ext cx="295275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B4C58D78-15C7-401A-8F4F-14661ED36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280993"/>
              </p:ext>
            </p:extLst>
          </p:nvPr>
        </p:nvGraphicFramePr>
        <p:xfrm>
          <a:off x="5729623" y="888142"/>
          <a:ext cx="2222638" cy="113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80" name="Equation" r:id="rId17" imgW="1193760" imgH="609480" progId="Equation.DSMT4">
                  <p:embed/>
                </p:oleObj>
              </mc:Choice>
              <mc:Fallback>
                <p:oleObj name="Equation" r:id="rId17" imgW="1193760" imgH="60948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623" y="888142"/>
                        <a:ext cx="2222638" cy="1137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58C3F9E9-DF51-41D0-8773-97EA4F4112D5}"/>
              </a:ext>
            </a:extLst>
          </p:cNvPr>
          <p:cNvSpPr/>
          <p:nvPr/>
        </p:nvSpPr>
        <p:spPr>
          <a:xfrm>
            <a:off x="4865055" y="786323"/>
            <a:ext cx="860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Ta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83946AD3-DF25-440B-ACFA-02A64AC2F5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159636"/>
              </p:ext>
            </p:extLst>
          </p:nvPr>
        </p:nvGraphicFramePr>
        <p:xfrm>
          <a:off x="5854700" y="2185988"/>
          <a:ext cx="13208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81" name="Equation" r:id="rId19" imgW="647640" imgH="203040" progId="Equation.DSMT4">
                  <p:embed/>
                </p:oleObj>
              </mc:Choice>
              <mc:Fallback>
                <p:oleObj name="Equation" r:id="rId19" imgW="647640" imgH="20304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2185988"/>
                        <a:ext cx="132080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6F4DFBEB-BAD3-4B40-916E-F85A6B2A2011}"/>
              </a:ext>
            </a:extLst>
          </p:cNvPr>
          <p:cNvSpPr txBox="1"/>
          <p:nvPr/>
        </p:nvSpPr>
        <p:spPr>
          <a:xfrm>
            <a:off x="4813003" y="2737883"/>
            <a:ext cx="4062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137 m </a:t>
            </a:r>
            <a:r>
              <a:rPr lang="en-US" sz="2400" dirty="0" err="1"/>
              <a:t>trong</a:t>
            </a:r>
            <a:r>
              <a:rPr lang="en-US" sz="2400" dirty="0"/>
              <a:t> 10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14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32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spect="1" noChangeArrowheads="1" noTextEdit="1"/>
          </p:cNvSpPr>
          <p:nvPr/>
        </p:nvSpPr>
        <p:spPr bwMode="auto">
          <a:xfrm>
            <a:off x="2743200" y="1981200"/>
            <a:ext cx="1905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0" name="Group 7"/>
          <p:cNvGrpSpPr>
            <a:grpSpLocks/>
          </p:cNvGrpSpPr>
          <p:nvPr/>
        </p:nvGrpSpPr>
        <p:grpSpPr bwMode="auto">
          <a:xfrm>
            <a:off x="609600" y="1219200"/>
            <a:ext cx="3200400" cy="1600200"/>
            <a:chOff x="3792" y="768"/>
            <a:chExt cx="1968" cy="1033"/>
          </a:xfrm>
        </p:grpSpPr>
        <p:sp>
          <p:nvSpPr>
            <p:cNvPr id="9229" name="AutoShape 8"/>
            <p:cNvSpPr>
              <a:spLocks noChangeAspect="1" noChangeArrowheads="1" noTextEdit="1"/>
            </p:cNvSpPr>
            <p:nvPr/>
          </p:nvSpPr>
          <p:spPr bwMode="auto">
            <a:xfrm>
              <a:off x="3792" y="768"/>
              <a:ext cx="1968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9"/>
            <p:cNvSpPr>
              <a:spLocks noChangeShapeType="1"/>
            </p:cNvSpPr>
            <p:nvPr/>
          </p:nvSpPr>
          <p:spPr bwMode="auto">
            <a:xfrm>
              <a:off x="3899" y="1686"/>
              <a:ext cx="175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10"/>
            <p:cNvSpPr>
              <a:spLocks noChangeShapeType="1"/>
            </p:cNvSpPr>
            <p:nvPr/>
          </p:nvSpPr>
          <p:spPr bwMode="auto">
            <a:xfrm flipH="1">
              <a:off x="3899" y="874"/>
              <a:ext cx="1190" cy="8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1"/>
            <p:cNvSpPr>
              <a:spLocks noChangeShapeType="1"/>
            </p:cNvSpPr>
            <p:nvPr/>
          </p:nvSpPr>
          <p:spPr bwMode="auto">
            <a:xfrm>
              <a:off x="5089" y="874"/>
              <a:ext cx="564" cy="8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12"/>
            <p:cNvSpPr>
              <a:spLocks noChangeShapeType="1"/>
            </p:cNvSpPr>
            <p:nvPr/>
          </p:nvSpPr>
          <p:spPr bwMode="auto">
            <a:xfrm>
              <a:off x="5009" y="927"/>
              <a:ext cx="63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13"/>
            <p:cNvSpPr>
              <a:spLocks noChangeShapeType="1"/>
            </p:cNvSpPr>
            <p:nvPr/>
          </p:nvSpPr>
          <p:spPr bwMode="auto">
            <a:xfrm flipH="1">
              <a:off x="5072" y="962"/>
              <a:ext cx="80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4"/>
            <p:cNvSpPr>
              <a:spLocks noChangeShapeType="1"/>
            </p:cNvSpPr>
            <p:nvPr/>
          </p:nvSpPr>
          <p:spPr bwMode="auto">
            <a:xfrm>
              <a:off x="5089" y="874"/>
              <a:ext cx="1" cy="8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5"/>
            <p:cNvSpPr>
              <a:spLocks noChangeShapeType="1"/>
            </p:cNvSpPr>
            <p:nvPr/>
          </p:nvSpPr>
          <p:spPr bwMode="auto">
            <a:xfrm>
              <a:off x="5091" y="1602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6"/>
            <p:cNvSpPr>
              <a:spLocks noChangeShapeType="1"/>
            </p:cNvSpPr>
            <p:nvPr/>
          </p:nvSpPr>
          <p:spPr bwMode="auto">
            <a:xfrm>
              <a:off x="5180" y="1602"/>
              <a:ext cx="1" cy="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Rectangle 17"/>
            <p:cNvSpPr>
              <a:spLocks noChangeArrowheads="1"/>
            </p:cNvSpPr>
            <p:nvPr/>
          </p:nvSpPr>
          <p:spPr bwMode="auto">
            <a:xfrm>
              <a:off x="4972" y="1262"/>
              <a:ext cx="7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.VnArial" panose="020B7200000000000000" pitchFamily="34" charset="0"/>
                </a:rPr>
                <a:t>2</a:t>
              </a:r>
            </a:p>
          </p:txBody>
        </p:sp>
        <p:sp>
          <p:nvSpPr>
            <p:cNvPr id="9239" name="Rectangle 18"/>
            <p:cNvSpPr>
              <a:spLocks noChangeArrowheads="1"/>
            </p:cNvSpPr>
            <p:nvPr/>
          </p:nvSpPr>
          <p:spPr bwMode="auto">
            <a:xfrm>
              <a:off x="4584" y="1501"/>
              <a:ext cx="7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.VnArial" panose="020B7200000000000000" pitchFamily="34" charset="0"/>
                </a:rPr>
                <a:t>x</a:t>
              </a:r>
            </a:p>
          </p:txBody>
        </p:sp>
        <p:sp>
          <p:nvSpPr>
            <p:cNvPr id="9240" name="Rectangle 19"/>
            <p:cNvSpPr>
              <a:spLocks noChangeArrowheads="1"/>
            </p:cNvSpPr>
            <p:nvPr/>
          </p:nvSpPr>
          <p:spPr bwMode="auto">
            <a:xfrm rot="-2149850">
              <a:off x="4400" y="977"/>
              <a:ext cx="30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.VnArial" panose="020B7200000000000000" pitchFamily="34" charset="0"/>
                </a:rPr>
                <a:t>y</a:t>
              </a:r>
            </a:p>
          </p:txBody>
        </p:sp>
        <p:sp>
          <p:nvSpPr>
            <p:cNvPr id="9241" name="Rectangle 20"/>
            <p:cNvSpPr>
              <a:spLocks noChangeArrowheads="1"/>
            </p:cNvSpPr>
            <p:nvPr/>
          </p:nvSpPr>
          <p:spPr bwMode="auto">
            <a:xfrm>
              <a:off x="5304" y="1509"/>
              <a:ext cx="7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.VnArial" panose="020B7200000000000000" pitchFamily="34" charset="0"/>
                </a:rPr>
                <a:t>1</a:t>
              </a:r>
            </a:p>
          </p:txBody>
        </p:sp>
      </p:grp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457200" y="533400"/>
            <a:ext cx="83471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457200" y="251460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9224" name="Text Box 18"/>
          <p:cNvSpPr txBox="1">
            <a:spLocks noChangeArrowheads="1"/>
          </p:cNvSpPr>
          <p:nvPr/>
        </p:nvSpPr>
        <p:spPr bwMode="auto">
          <a:xfrm>
            <a:off x="2514600" y="2667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H</a:t>
            </a:r>
          </a:p>
        </p:txBody>
      </p:sp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3505200" y="2667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sp>
        <p:nvSpPr>
          <p:cNvPr id="9226" name="Text Box 18"/>
          <p:cNvSpPr txBox="1">
            <a:spLocks noChangeArrowheads="1"/>
          </p:cNvSpPr>
          <p:nvPr/>
        </p:nvSpPr>
        <p:spPr bwMode="auto">
          <a:xfrm>
            <a:off x="2540000" y="10033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A</a:t>
            </a:r>
          </a:p>
        </p:txBody>
      </p:sp>
      <p:graphicFrame>
        <p:nvGraphicFramePr>
          <p:cNvPr id="9227" name="Object 28"/>
          <p:cNvGraphicFramePr>
            <a:graphicFrameLocks noChangeAspect="1"/>
          </p:cNvGraphicFramePr>
          <p:nvPr/>
        </p:nvGraphicFramePr>
        <p:xfrm>
          <a:off x="4419600" y="1295400"/>
          <a:ext cx="3248025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Equation" r:id="rId3" imgW="1028700" imgH="914400" progId="Equation.DSMT4">
                  <p:embed/>
                </p:oleObj>
              </mc:Choice>
              <mc:Fallback>
                <p:oleObj name="Equation" r:id="rId3" imgW="1028700" imgH="914400" progId="Equation.DSMT4">
                  <p:embed/>
                  <p:pic>
                    <p:nvPicPr>
                      <p:cNvPr id="922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95400"/>
                        <a:ext cx="3248025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29"/>
          <p:cNvGraphicFramePr>
            <a:graphicFrameLocks noChangeAspect="1"/>
          </p:cNvGraphicFramePr>
          <p:nvPr/>
        </p:nvGraphicFramePr>
        <p:xfrm>
          <a:off x="4267200" y="3810000"/>
          <a:ext cx="441960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Equation" r:id="rId5" imgW="1562100" imgH="685800" progId="Equation.DSMT4">
                  <p:embed/>
                </p:oleObj>
              </mc:Choice>
              <mc:Fallback>
                <p:oleObj name="Equation" r:id="rId5" imgW="1562100" imgH="685800" progId="Equation.DSMT4">
                  <p:embed/>
                  <p:pic>
                    <p:nvPicPr>
                      <p:cNvPr id="922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10000"/>
                        <a:ext cx="4419600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17"/>
              <p:cNvSpPr txBox="1">
                <a:spLocks noChangeArrowheads="1"/>
              </p:cNvSpPr>
              <p:nvPr/>
            </p:nvSpPr>
            <p:spPr bwMode="auto">
              <a:xfrm>
                <a:off x="4243338" y="5940425"/>
                <a:ext cx="3916680" cy="654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x = 4, y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rad>
                  </m:oMath>
                </a14:m>
                <a:endParaRPr lang="en-US" alt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3338" y="5940425"/>
                <a:ext cx="3916680" cy="654025"/>
              </a:xfrm>
              <a:prstGeom prst="rect">
                <a:avLst/>
              </a:prstGeom>
              <a:blipFill>
                <a:blip r:embed="rId7"/>
                <a:stretch>
                  <a:fillRect l="-3888" t="-4630" b="-259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83593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65" y="190554"/>
            <a:ext cx="7895046" cy="66497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Xem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bên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dưới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, sin</a:t>
            </a:r>
            <a:r>
              <a:rPr lang="el-GR" sz="2400" dirty="0">
                <a:solidFill>
                  <a:prstClr val="black"/>
                </a:solidFill>
                <a:latin typeface="Arial" panose="020B0604020202020204" pitchFamily="34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=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10086" y="983751"/>
                <a:ext cx="3713375" cy="108451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86" y="983751"/>
                <a:ext cx="3713375" cy="1084515"/>
              </a:xfrm>
              <a:prstGeom prst="rect">
                <a:avLst/>
              </a:prstGeom>
              <a:blipFill>
                <a:blip r:embed="rId12" cstate="print"/>
                <a:stretch>
                  <a:fillRect l="-262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775382" y="986892"/>
                <a:ext cx="3680099" cy="108451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382" y="986892"/>
                <a:ext cx="3680099" cy="1084515"/>
              </a:xfrm>
              <a:prstGeom prst="rect">
                <a:avLst/>
              </a:prstGeom>
              <a:blipFill>
                <a:blip r:embed="rId13" cstate="print"/>
                <a:stretch>
                  <a:fillRect l="-248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010086" y="2157033"/>
                <a:ext cx="3680099" cy="96799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86" y="2157033"/>
                <a:ext cx="3680099" cy="967992"/>
              </a:xfrm>
              <a:prstGeom prst="rect">
                <a:avLst/>
              </a:prstGeom>
              <a:blipFill>
                <a:blip r:embed="rId14" cstate="print"/>
                <a:stretch>
                  <a:fillRect l="-265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775382" y="2160173"/>
                <a:ext cx="3680099" cy="95455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382" y="2160173"/>
                <a:ext cx="3680099" cy="954559"/>
              </a:xfrm>
              <a:prstGeom prst="rect">
                <a:avLst/>
              </a:prstGeom>
              <a:blipFill>
                <a:blip r:embed="rId15" cstate="print"/>
                <a:stretch>
                  <a:fillRect l="-248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026332" y="150926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086783" y="2182056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24" y="2190754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24" y="1524238"/>
            <a:ext cx="603557" cy="5303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EDB8E8-F300-4538-999C-E53AB6A7C52C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24477" y="3259528"/>
            <a:ext cx="2697480" cy="35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90451" y="248837"/>
            <a:ext cx="7895046" cy="8286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2678" y="124621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sin</a:t>
            </a:r>
            <a:r>
              <a:rPr lang="en-US" sz="24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l-GR" sz="2400" dirty="0">
                <a:solidFill>
                  <a:prstClr val="black"/>
                </a:solidFill>
                <a:latin typeface="Arial" panose="020B0604020202020204" pitchFamily="34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+ cos</a:t>
            </a:r>
            <a:r>
              <a:rPr lang="en-US" sz="24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l-GR" sz="2400" dirty="0">
                <a:solidFill>
                  <a:prstClr val="black"/>
                </a:solidFill>
                <a:latin typeface="Arial" panose="020B0604020202020204" pitchFamily="34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= 1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737974" y="1249357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B. 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cos </a:t>
                </a:r>
                <a:r>
                  <a:rPr lang="el-GR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β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= sin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l-GR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α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) </a:t>
                </a:r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974" y="1249357"/>
                <a:ext cx="3680099" cy="578112"/>
              </a:xfrm>
              <a:prstGeom prst="rect">
                <a:avLst/>
              </a:prstGeom>
              <a:blipFill>
                <a:blip r:embed="rId12" cstate="print"/>
                <a:stretch>
                  <a:fillRect l="-2483" b="-1473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972678" y="191623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sin</a:t>
            </a:r>
            <a:r>
              <a:rPr lang="el-GR" sz="2400" dirty="0">
                <a:solidFill>
                  <a:prstClr val="black"/>
                </a:solidFill>
                <a:latin typeface="Arial" panose="020B0604020202020204" pitchFamily="34" charset="0"/>
              </a:rPr>
              <a:t> α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= cos </a:t>
            </a:r>
            <a:r>
              <a:rPr lang="el-GR" sz="2400" dirty="0">
                <a:solidFill>
                  <a:prstClr val="black"/>
                </a:solidFill>
                <a:latin typeface="Arial" panose="020B0604020202020204" pitchFamily="34" charset="0"/>
              </a:rPr>
              <a:t>β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737974" y="1916236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D. 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tan</a:t>
                </a:r>
                <a:r>
                  <a:rPr lang="el-GR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α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l-GR" sz="2000" dirty="0">
                                <a:solidFill>
                                  <a:prstClr val="black"/>
                                </a:solidFill>
                                <a:latin typeface="Arial" panose="020B0604020202020204" pitchFamily="34" charset="0"/>
                              </a:rPr>
                              <m:t>α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l-GR" sz="2000" dirty="0">
                                <a:solidFill>
                                  <a:prstClr val="black"/>
                                </a:solidFill>
                                <a:latin typeface="Arial" panose="020B0604020202020204" pitchFamily="34" charset="0"/>
                              </a:rPr>
                              <m:t>α</m:t>
                            </m:r>
                          </m:e>
                        </m:func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974" y="1916236"/>
                <a:ext cx="3680099" cy="578112"/>
              </a:xfrm>
              <a:prstGeom prst="rect">
                <a:avLst/>
              </a:prstGeom>
              <a:blipFill>
                <a:blip r:embed="rId13" cstate="print"/>
                <a:stretch>
                  <a:fillRect l="-2483" b="-1157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485" y="1265322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049375" y="1938118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16" y="1946816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16" y="1304076"/>
            <a:ext cx="603557" cy="4828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946578-21D7-48E7-826E-A765FEDEEAB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lum bright="-40000" contrast="-40000"/>
          </a:blip>
          <a:stretch>
            <a:fillRect/>
          </a:stretch>
        </p:blipFill>
        <p:spPr>
          <a:xfrm>
            <a:off x="3252216" y="2586029"/>
            <a:ext cx="2639568" cy="33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790451" y="123760"/>
                <a:ext cx="7895046" cy="685670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Xem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51" y="123760"/>
                <a:ext cx="7895046" cy="685670"/>
              </a:xfrm>
              <a:prstGeom prst="snip2DiagRect">
                <a:avLst/>
              </a:prstGeom>
              <a:blipFill>
                <a:blip r:embed="rId12" cstate="print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63936" y="2077723"/>
                <a:ext cx="3668268" cy="83481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</a:t>
                </a: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𝑆𝑄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𝑅𝑄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36" y="2077723"/>
                <a:ext cx="3668268" cy="834811"/>
              </a:xfrm>
              <a:prstGeom prst="rect">
                <a:avLst/>
              </a:prstGeom>
              <a:blipFill>
                <a:blip r:embed="rId13" cstate="print"/>
                <a:stretch>
                  <a:fillRect l="-2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763936" y="1129926"/>
                <a:ext cx="3668268" cy="88719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𝑃𝑄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𝑅𝑄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36" y="1129926"/>
                <a:ext cx="3668268" cy="887195"/>
              </a:xfrm>
              <a:prstGeom prst="rect">
                <a:avLst/>
              </a:prstGeom>
              <a:blipFill>
                <a:blip r:embed="rId14" cstate="print"/>
                <a:stretch>
                  <a:fillRect l="-2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98640" y="2102746"/>
                <a:ext cx="3668268" cy="80978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𝑃𝑅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𝑆𝑅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40" y="2102746"/>
                <a:ext cx="3668268" cy="809787"/>
              </a:xfrm>
              <a:prstGeom prst="rect">
                <a:avLst/>
              </a:prstGeom>
              <a:blipFill>
                <a:blip r:embed="rId15" cstate="print"/>
                <a:stretch>
                  <a:fillRect l="-265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998639" y="1142056"/>
                <a:ext cx="3668268" cy="83481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𝑃𝑅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𝑄𝑃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39" y="1142056"/>
                <a:ext cx="3668268" cy="834811"/>
              </a:xfrm>
              <a:prstGeom prst="rect">
                <a:avLst/>
              </a:prstGeom>
              <a:blipFill>
                <a:blip r:embed="rId16" cstate="print"/>
                <a:stretch>
                  <a:fillRect l="-265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829850" y="212777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075336" y="212777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59" y="1384859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7" y="1469952"/>
            <a:ext cx="603557" cy="5303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E2E5C3-BF7C-4A36-8A35-F39ED8992769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921308" y="3313630"/>
            <a:ext cx="3668268" cy="27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6" y="1007152"/>
            <a:ext cx="8241227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cần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biết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ít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…..…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đó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231926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cạnh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góc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1238" y="2999504"/>
            <a:ext cx="4234466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D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B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đều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đúng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98613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B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đều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31238" y="2321001"/>
            <a:ext cx="4234466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2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cạnh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233836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301116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68" y="2332979"/>
            <a:ext cx="636833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744" y="3033772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3527125" y="585084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36F0A7-10ED-49EE-8B9C-14ADE0A4A0BA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70988" y="3740217"/>
            <a:ext cx="4002024" cy="2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90451" y="31242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tỉ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lượng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N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NK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nhanh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639" y="16245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sinN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63935" y="162767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cosN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98639" y="229140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tanN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63935" y="229455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cotN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46" y="164363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075336" y="231643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7" y="232513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7" y="1682390"/>
            <a:ext cx="603557" cy="482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B6D089-2266-451A-BA98-11A5B1F4FB77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61202" y="3305774"/>
            <a:ext cx="4002024" cy="2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73331"/>
            <a:ext cx="7895046" cy="71377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HC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vẽ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6382" y="105894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10,5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81678" y="106209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12,5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6382" y="1725828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481678" y="172896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8,5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32628" y="1078055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793079" y="1750851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20" y="1759549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20" y="1093033"/>
            <a:ext cx="603557" cy="5303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5A1773-7C1A-46B9-87E4-480279440F02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48140" y="2368605"/>
            <a:ext cx="2802636" cy="38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90451" y="142388"/>
            <a:ext cx="7895046" cy="57811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black"/>
                </a:solidFill>
              </a:rPr>
              <a:t>Tính</a:t>
            </a:r>
            <a:r>
              <a:rPr lang="en-US" sz="2400" dirty="0">
                <a:solidFill>
                  <a:prstClr val="black"/>
                </a:solidFill>
              </a:rPr>
              <a:t> AH </a:t>
            </a:r>
            <a:r>
              <a:rPr lang="en-US" sz="2400" dirty="0" err="1">
                <a:solidFill>
                  <a:prstClr val="black"/>
                </a:solidFill>
              </a:rPr>
              <a:t>trong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hình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vẽ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  <a:endParaRPr lang="vi-VN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98639" y="829160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39" y="829160"/>
                <a:ext cx="3680099" cy="578112"/>
              </a:xfrm>
              <a:prstGeom prst="rect">
                <a:avLst/>
              </a:prstGeom>
              <a:blipFill>
                <a:blip r:embed="rId12" cstate="print"/>
                <a:stretch>
                  <a:fillRect l="-2649" b="-1473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763935" y="832301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35" y="832301"/>
                <a:ext cx="3680099" cy="578112"/>
              </a:xfrm>
              <a:prstGeom prst="rect">
                <a:avLst/>
              </a:prstGeom>
              <a:blipFill>
                <a:blip r:embed="rId13" cstate="print"/>
                <a:stretch>
                  <a:fillRect l="-2483" b="-1914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98639" y="1496039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39" y="1496039"/>
                <a:ext cx="3680099" cy="578112"/>
              </a:xfrm>
              <a:prstGeom prst="rect">
                <a:avLst/>
              </a:prstGeom>
              <a:blipFill>
                <a:blip r:embed="rId14" cstate="print"/>
                <a:stretch>
                  <a:fillRect l="-2649" b="-1789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4763935" y="149918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8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46" y="84826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36" y="154373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7" y="152976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90" y="887020"/>
            <a:ext cx="549444" cy="482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AFEE9A-F9E0-49B6-9D35-4110C996AE98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453099" y="2308039"/>
            <a:ext cx="2802636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4088"/>
            <a:ext cx="2401888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54563"/>
            <a:ext cx="39989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244975"/>
            <a:ext cx="4076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3402013"/>
            <a:ext cx="3919537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Cover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2185988"/>
            <a:ext cx="38608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3087688"/>
            <a:ext cx="376396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Cover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382713"/>
            <a:ext cx="41656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3035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3300" y="127605"/>
            <a:ext cx="2057400" cy="4154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0000"/>
                </a:solidFill>
              </a:rPr>
              <a:t>DẶN DÒ</a:t>
            </a:r>
          </a:p>
        </p:txBody>
      </p:sp>
      <p:pic>
        <p:nvPicPr>
          <p:cNvPr id="37892" name="Content Placeholder 5" descr="Thank-You-Free-PNG-Image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8941" y="2595794"/>
            <a:ext cx="4319588" cy="3203972"/>
          </a:xfrm>
        </p:spPr>
      </p:pic>
      <p:sp>
        <p:nvSpPr>
          <p:cNvPr id="37893" name="Text Box 2"/>
          <p:cNvSpPr txBox="1">
            <a:spLocks noChangeArrowheads="1"/>
          </p:cNvSpPr>
          <p:nvPr/>
        </p:nvSpPr>
        <p:spPr bwMode="auto">
          <a:xfrm>
            <a:off x="1698557" y="1058234"/>
            <a:ext cx="639365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100" b="1" dirty="0" err="1">
                <a:latin typeface="Times New Roman" panose="02020603050405020304" pitchFamily="18" charset="0"/>
              </a:rPr>
              <a:t>Nắm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vững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100" b="1" dirty="0">
                <a:latin typeface="Times New Roman" panose="02020603050405020304" pitchFamily="18" charset="0"/>
              </a:rPr>
              <a:t> dung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kiến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chương</a:t>
            </a:r>
            <a:r>
              <a:rPr lang="en-US" altLang="en-US" sz="2100" b="1" dirty="0">
                <a:latin typeface="Times New Roman" panose="02020603050405020304" pitchFamily="18" charset="0"/>
              </a:rPr>
              <a:t> I: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100" b="1" dirty="0">
                <a:latin typeface="Times New Roman" panose="02020603050405020304" pitchFamily="18" charset="0"/>
              </a:rPr>
              <a:t> tam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100" b="1" dirty="0"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1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100" b="1" dirty="0">
                <a:latin typeface="Times New Roman" panose="02020603050405020304" pitchFamily="18" charset="0"/>
              </a:rPr>
              <a:t>: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SGK, SBT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100" b="1" dirty="0" err="1">
                <a:latin typeface="Times New Roman" panose="02020603050405020304" pitchFamily="18" charset="0"/>
              </a:rPr>
              <a:t>Chuẩn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bị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Ôn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chương</a:t>
            </a:r>
            <a:r>
              <a:rPr lang="en-US" altLang="en-US" sz="2100" b="1" dirty="0">
                <a:latin typeface="Times New Roman" panose="02020603050405020304" pitchFamily="18" charset="0"/>
              </a:rPr>
              <a:t> I (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tt</a:t>
            </a:r>
            <a:r>
              <a:rPr lang="en-US" altLang="en-US" sz="2100" b="1" dirty="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08290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5" name="AutoShape 13"/>
          <p:cNvSpPr>
            <a:spLocks noChangeArrowheads="1"/>
          </p:cNvSpPr>
          <p:nvPr/>
        </p:nvSpPr>
        <p:spPr bwMode="auto">
          <a:xfrm>
            <a:off x="0" y="228600"/>
            <a:ext cx="901700" cy="792163"/>
          </a:xfrm>
          <a:prstGeom prst="flowChartPreparation">
            <a:avLst/>
          </a:prstGeom>
          <a:gradFill rotWithShape="1">
            <a:gsLst>
              <a:gs pos="0">
                <a:srgbClr val="CC3399"/>
              </a:gs>
              <a:gs pos="50000">
                <a:schemeClr val="bg1"/>
              </a:gs>
              <a:gs pos="100000">
                <a:srgbClr val="CC3399"/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F30903"/>
                </a:solidFill>
                <a:latin typeface="Arial" charset="0"/>
              </a:rPr>
              <a:t>Câu 1</a:t>
            </a:r>
          </a:p>
        </p:txBody>
      </p:sp>
      <p:sp>
        <p:nvSpPr>
          <p:cNvPr id="5123" name="Text Box 16"/>
          <p:cNvSpPr txBox="1">
            <a:spLocks noChangeArrowheads="1"/>
          </p:cNvSpPr>
          <p:nvPr/>
        </p:nvSpPr>
        <p:spPr bwMode="auto">
          <a:xfrm>
            <a:off x="1219200" y="2286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00"/>
                </a:solidFill>
              </a:rPr>
              <a:t>Cho hình vẽ, ta có hệ thức đúng là: </a:t>
            </a:r>
          </a:p>
        </p:txBody>
      </p:sp>
      <p:sp>
        <p:nvSpPr>
          <p:cNvPr id="5124" name="Text Box 17"/>
          <p:cNvSpPr txBox="1">
            <a:spLocks noChangeArrowheads="1"/>
          </p:cNvSpPr>
          <p:nvPr/>
        </p:nvSpPr>
        <p:spPr bwMode="auto">
          <a:xfrm>
            <a:off x="381000" y="38100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a/ MH</a:t>
            </a:r>
            <a:r>
              <a:rPr lang="en-US" altLang="en-US" sz="2800" b="1" baseline="30000">
                <a:solidFill>
                  <a:srgbClr val="006600"/>
                </a:solidFill>
              </a:rPr>
              <a:t>2</a:t>
            </a:r>
            <a:r>
              <a:rPr lang="en-US" altLang="en-US" sz="2800" b="1">
                <a:solidFill>
                  <a:srgbClr val="006600"/>
                </a:solidFill>
              </a:rPr>
              <a:t> = NH . NP</a:t>
            </a:r>
          </a:p>
        </p:txBody>
      </p:sp>
      <p:sp>
        <p:nvSpPr>
          <p:cNvPr id="5125" name="Text Box 18"/>
          <p:cNvSpPr txBox="1">
            <a:spLocks noChangeArrowheads="1"/>
          </p:cNvSpPr>
          <p:nvPr/>
        </p:nvSpPr>
        <p:spPr bwMode="auto">
          <a:xfrm>
            <a:off x="4343400" y="38100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b/ MH</a:t>
            </a:r>
            <a:r>
              <a:rPr lang="en-US" altLang="en-US" sz="2800" b="1" baseline="30000">
                <a:solidFill>
                  <a:srgbClr val="006600"/>
                </a:solidFill>
              </a:rPr>
              <a:t>2</a:t>
            </a:r>
            <a:r>
              <a:rPr lang="en-US" altLang="en-US" sz="2800" b="1">
                <a:solidFill>
                  <a:srgbClr val="006600"/>
                </a:solidFill>
              </a:rPr>
              <a:t> = MN</a:t>
            </a:r>
            <a:r>
              <a:rPr lang="en-US" altLang="en-US" sz="2800" b="1" baseline="30000">
                <a:solidFill>
                  <a:srgbClr val="006600"/>
                </a:solidFill>
              </a:rPr>
              <a:t>2</a:t>
            </a:r>
            <a:r>
              <a:rPr lang="en-US" altLang="en-US" sz="2800" b="1">
                <a:solidFill>
                  <a:srgbClr val="006600"/>
                </a:solidFill>
              </a:rPr>
              <a:t> + MP</a:t>
            </a:r>
            <a:r>
              <a:rPr lang="en-US" altLang="en-US" sz="2800" b="1" baseline="30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304800" y="50292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c/ MN</a:t>
            </a:r>
            <a:r>
              <a:rPr lang="en-US" altLang="en-US" sz="2800" b="1" baseline="30000">
                <a:solidFill>
                  <a:srgbClr val="006600"/>
                </a:solidFill>
              </a:rPr>
              <a:t>2</a:t>
            </a:r>
            <a:r>
              <a:rPr lang="en-US" altLang="en-US" sz="2800" b="1">
                <a:solidFill>
                  <a:srgbClr val="006600"/>
                </a:solidFill>
              </a:rPr>
              <a:t> = NH . NP</a:t>
            </a:r>
          </a:p>
        </p:txBody>
      </p:sp>
      <p:sp>
        <p:nvSpPr>
          <p:cNvPr id="5127" name="Text Box 20"/>
          <p:cNvSpPr txBox="1">
            <a:spLocks noChangeArrowheads="1"/>
          </p:cNvSpPr>
          <p:nvPr/>
        </p:nvSpPr>
        <p:spPr bwMode="auto">
          <a:xfrm>
            <a:off x="4343400" y="5105400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d/ MN . MP = NH . HP</a:t>
            </a:r>
          </a:p>
        </p:txBody>
      </p:sp>
      <p:pic>
        <p:nvPicPr>
          <p:cNvPr id="512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4267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6" name="Oval 14"/>
          <p:cNvSpPr>
            <a:spLocks noChangeArrowheads="1"/>
          </p:cNvSpPr>
          <p:nvPr/>
        </p:nvSpPr>
        <p:spPr bwMode="auto">
          <a:xfrm>
            <a:off x="304800" y="5029200"/>
            <a:ext cx="468313" cy="468313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662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5" name="AutoShape 9"/>
          <p:cNvSpPr>
            <a:spLocks noChangeArrowheads="1"/>
          </p:cNvSpPr>
          <p:nvPr/>
        </p:nvSpPr>
        <p:spPr bwMode="auto">
          <a:xfrm>
            <a:off x="152400" y="304800"/>
            <a:ext cx="901700" cy="792163"/>
          </a:xfrm>
          <a:prstGeom prst="flowChartPreparation">
            <a:avLst/>
          </a:prstGeom>
          <a:gradFill rotWithShape="1">
            <a:gsLst>
              <a:gs pos="0">
                <a:srgbClr val="CC3399"/>
              </a:gs>
              <a:gs pos="50000">
                <a:schemeClr val="bg1"/>
              </a:gs>
              <a:gs pos="100000">
                <a:srgbClr val="CC3399"/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F30903"/>
                </a:solidFill>
                <a:latin typeface="Arial" charset="0"/>
              </a:rPr>
              <a:t>Câu 2</a:t>
            </a:r>
          </a:p>
        </p:txBody>
      </p:sp>
      <p:sp>
        <p:nvSpPr>
          <p:cNvPr id="167950" name="Oval 14"/>
          <p:cNvSpPr>
            <a:spLocks noChangeArrowheads="1"/>
          </p:cNvSpPr>
          <p:nvPr/>
        </p:nvSpPr>
        <p:spPr bwMode="auto">
          <a:xfrm>
            <a:off x="4343400" y="4191000"/>
            <a:ext cx="466725" cy="466725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48" name="Text Box 17"/>
          <p:cNvSpPr txBox="1">
            <a:spLocks noChangeArrowheads="1"/>
          </p:cNvSpPr>
          <p:nvPr/>
        </p:nvSpPr>
        <p:spPr bwMode="auto">
          <a:xfrm>
            <a:off x="1524000" y="381000"/>
            <a:ext cx="586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00"/>
                </a:solidFill>
              </a:rPr>
              <a:t>Trong hình vẽ, ta có DI</a:t>
            </a:r>
            <a:r>
              <a:rPr lang="en-US" altLang="en-US" sz="3200" b="1" baseline="30000">
                <a:solidFill>
                  <a:srgbClr val="006600"/>
                </a:solidFill>
              </a:rPr>
              <a:t>2</a:t>
            </a:r>
            <a:r>
              <a:rPr lang="en-US" altLang="en-US" sz="3200" b="1">
                <a:solidFill>
                  <a:srgbClr val="006600"/>
                </a:solidFill>
              </a:rPr>
              <a:t> bằng</a:t>
            </a:r>
          </a:p>
        </p:txBody>
      </p:sp>
      <p:sp>
        <p:nvSpPr>
          <p:cNvPr id="6149" name="Text Box 18"/>
          <p:cNvSpPr txBox="1">
            <a:spLocks noChangeArrowheads="1"/>
          </p:cNvSpPr>
          <p:nvPr/>
        </p:nvSpPr>
        <p:spPr bwMode="auto">
          <a:xfrm>
            <a:off x="381000" y="4114800"/>
            <a:ext cx="2052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00"/>
                </a:solidFill>
              </a:rPr>
              <a:t>a) EI . EF</a:t>
            </a:r>
          </a:p>
        </p:txBody>
      </p:sp>
      <p:sp>
        <p:nvSpPr>
          <p:cNvPr id="6150" name="Text Box 19"/>
          <p:cNvSpPr txBox="1">
            <a:spLocks noChangeArrowheads="1"/>
          </p:cNvSpPr>
          <p:nvPr/>
        </p:nvSpPr>
        <p:spPr bwMode="auto">
          <a:xfrm>
            <a:off x="4343400" y="4134643"/>
            <a:ext cx="2052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6600"/>
                </a:solidFill>
              </a:rPr>
              <a:t>b/ EI . IF</a:t>
            </a:r>
          </a:p>
        </p:txBody>
      </p:sp>
      <p:sp>
        <p:nvSpPr>
          <p:cNvPr id="6151" name="Text Box 20"/>
          <p:cNvSpPr txBox="1">
            <a:spLocks noChangeArrowheads="1"/>
          </p:cNvSpPr>
          <p:nvPr/>
        </p:nvSpPr>
        <p:spPr bwMode="auto">
          <a:xfrm>
            <a:off x="304800" y="5181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00"/>
                </a:solidFill>
              </a:rPr>
              <a:t>c/ DE . DF</a:t>
            </a:r>
          </a:p>
        </p:txBody>
      </p:sp>
      <p:sp>
        <p:nvSpPr>
          <p:cNvPr id="6152" name="Text Box 21"/>
          <p:cNvSpPr txBox="1">
            <a:spLocks noChangeArrowheads="1"/>
          </p:cNvSpPr>
          <p:nvPr/>
        </p:nvSpPr>
        <p:spPr bwMode="auto">
          <a:xfrm>
            <a:off x="4267200" y="51816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00"/>
                </a:solidFill>
              </a:rPr>
              <a:t>d/ DE</a:t>
            </a:r>
            <a:r>
              <a:rPr lang="en-US" altLang="en-US" sz="3200" b="1" baseline="30000">
                <a:solidFill>
                  <a:srgbClr val="006600"/>
                </a:solidFill>
              </a:rPr>
              <a:t>2</a:t>
            </a:r>
            <a:r>
              <a:rPr lang="en-US" altLang="en-US" sz="3200" b="1">
                <a:solidFill>
                  <a:srgbClr val="006600"/>
                </a:solidFill>
              </a:rPr>
              <a:t> + DF</a:t>
            </a:r>
            <a:r>
              <a:rPr lang="en-US" altLang="en-US" sz="3200" b="1" baseline="30000">
                <a:solidFill>
                  <a:srgbClr val="006600"/>
                </a:solidFill>
              </a:rPr>
              <a:t>2</a:t>
            </a:r>
          </a:p>
        </p:txBody>
      </p:sp>
      <p:pic>
        <p:nvPicPr>
          <p:cNvPr id="6153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4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8"/>
          <p:cNvSpPr txBox="1">
            <a:spLocks noChangeArrowheads="1"/>
          </p:cNvSpPr>
          <p:nvPr/>
        </p:nvSpPr>
        <p:spPr bwMode="auto">
          <a:xfrm>
            <a:off x="381000" y="47942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3: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1" name="Text Box 77"/>
          <p:cNvSpPr txBox="1">
            <a:spLocks noChangeArrowheads="1"/>
          </p:cNvSpPr>
          <p:nvPr/>
        </p:nvSpPr>
        <p:spPr bwMode="auto">
          <a:xfrm>
            <a:off x="1422400" y="4953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Giá trị x trong hình là:</a:t>
            </a:r>
          </a:p>
        </p:txBody>
      </p:sp>
      <p:pic>
        <p:nvPicPr>
          <p:cNvPr id="11272" name="Picture 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19138"/>
            <a:ext cx="335280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64" name="Text Box 80"/>
          <p:cNvSpPr txBox="1">
            <a:spLocks noChangeArrowheads="1"/>
          </p:cNvSpPr>
          <p:nvPr/>
        </p:nvSpPr>
        <p:spPr bwMode="auto">
          <a:xfrm>
            <a:off x="533400" y="1219200"/>
            <a:ext cx="1066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600"/>
              <a:t>A. 36</a:t>
            </a:r>
            <a:endParaRPr lang="en-US" altLang="en-US" sz="2600"/>
          </a:p>
        </p:txBody>
      </p:sp>
      <p:sp>
        <p:nvSpPr>
          <p:cNvPr id="16465" name="Text Box 81"/>
          <p:cNvSpPr txBox="1">
            <a:spLocks noChangeArrowheads="1"/>
          </p:cNvSpPr>
          <p:nvPr/>
        </p:nvSpPr>
        <p:spPr bwMode="auto">
          <a:xfrm>
            <a:off x="3124200" y="1219200"/>
            <a:ext cx="114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600"/>
              <a:t>B. 6</a:t>
            </a:r>
            <a:endParaRPr lang="en-US" altLang="en-US" sz="2600"/>
          </a:p>
        </p:txBody>
      </p:sp>
      <p:sp>
        <p:nvSpPr>
          <p:cNvPr id="16466" name="Text Box 82"/>
          <p:cNvSpPr txBox="1">
            <a:spLocks noChangeArrowheads="1"/>
          </p:cNvSpPr>
          <p:nvPr/>
        </p:nvSpPr>
        <p:spPr bwMode="auto">
          <a:xfrm>
            <a:off x="533400" y="2057400"/>
            <a:ext cx="114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600"/>
              <a:t>C. 18</a:t>
            </a:r>
            <a:endParaRPr lang="en-US" altLang="en-US" sz="2600"/>
          </a:p>
        </p:txBody>
      </p:sp>
      <p:sp>
        <p:nvSpPr>
          <p:cNvPr id="16467" name="Text Box 83"/>
          <p:cNvSpPr txBox="1">
            <a:spLocks noChangeArrowheads="1"/>
          </p:cNvSpPr>
          <p:nvPr/>
        </p:nvSpPr>
        <p:spPr bwMode="auto">
          <a:xfrm>
            <a:off x="3124200" y="2057400"/>
            <a:ext cx="114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600"/>
              <a:t>D. 12</a:t>
            </a:r>
            <a:endParaRPr lang="en-US" altLang="en-US" sz="2600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3063875" y="1241425"/>
            <a:ext cx="466725" cy="466725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866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8"/>
          <p:cNvSpPr txBox="1">
            <a:spLocks noChangeArrowheads="1"/>
          </p:cNvSpPr>
          <p:nvPr/>
        </p:nvSpPr>
        <p:spPr bwMode="auto">
          <a:xfrm>
            <a:off x="1257300" y="508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</a:rPr>
              <a:t>Trong H3, hệ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b="1">
                <a:solidFill>
                  <a:srgbClr val="0000FF"/>
                </a:solidFill>
              </a:rPr>
              <a:t> nào sau đâ</a:t>
            </a:r>
            <a:r>
              <a:rPr lang="vi-VN" altLang="en-US" sz="2400" b="1">
                <a:solidFill>
                  <a:srgbClr val="0000FF"/>
                </a:solidFill>
              </a:rPr>
              <a:t>y </a:t>
            </a:r>
            <a:r>
              <a:rPr lang="en-US" altLang="en-US" sz="2400" b="1">
                <a:solidFill>
                  <a:srgbClr val="0000FF"/>
                </a:solidFill>
              </a:rPr>
              <a:t>là đúng</a:t>
            </a:r>
          </a:p>
        </p:txBody>
      </p:sp>
      <p:sp>
        <p:nvSpPr>
          <p:cNvPr id="8195" name="Text Box 28"/>
          <p:cNvSpPr txBox="1">
            <a:spLocks noChangeArrowheads="1"/>
          </p:cNvSpPr>
          <p:nvPr/>
        </p:nvSpPr>
        <p:spPr bwMode="auto">
          <a:xfrm>
            <a:off x="381000" y="47942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00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50"/>
          <p:cNvSpPr txBox="1">
            <a:spLocks noChangeArrowheads="1"/>
          </p:cNvSpPr>
          <p:nvPr/>
        </p:nvSpPr>
        <p:spPr bwMode="auto">
          <a:xfrm>
            <a:off x="7086600" y="2743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FF"/>
                </a:solidFill>
                <a:latin typeface="Tahoma" panose="020B0604030504040204" pitchFamily="34" charset="0"/>
              </a:rPr>
              <a:t>Hinh 3</a:t>
            </a:r>
          </a:p>
        </p:txBody>
      </p:sp>
      <p:graphicFrame>
        <p:nvGraphicFramePr>
          <p:cNvPr id="16435" name="Object 51"/>
          <p:cNvGraphicFramePr>
            <a:graphicFrameLocks noChangeAspect="1"/>
          </p:cNvGraphicFramePr>
          <p:nvPr/>
        </p:nvGraphicFramePr>
        <p:xfrm>
          <a:off x="685800" y="1276350"/>
          <a:ext cx="15414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4" name="Equation" r:id="rId4" imgW="825500" imgH="393700" progId="Equation.DSMT4">
                  <p:embed/>
                </p:oleObj>
              </mc:Choice>
              <mc:Fallback>
                <p:oleObj name="Equation" r:id="rId4" imgW="825500" imgH="393700" progId="Equation.DSMT4">
                  <p:embed/>
                  <p:pic>
                    <p:nvPicPr>
                      <p:cNvPr id="16435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76350"/>
                        <a:ext cx="154146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36" name="Object 52"/>
          <p:cNvGraphicFramePr>
            <a:graphicFrameLocks noChangeAspect="1"/>
          </p:cNvGraphicFramePr>
          <p:nvPr/>
        </p:nvGraphicFramePr>
        <p:xfrm>
          <a:off x="3586163" y="2343150"/>
          <a:ext cx="151923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5" name="Equation" r:id="rId6" imgW="812447" imgH="393529" progId="Equation.DSMT4">
                  <p:embed/>
                </p:oleObj>
              </mc:Choice>
              <mc:Fallback>
                <p:oleObj name="Equation" r:id="rId6" imgW="812447" imgH="393529" progId="Equation.DSMT4">
                  <p:embed/>
                  <p:pic>
                    <p:nvPicPr>
                      <p:cNvPr id="16436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2343150"/>
                        <a:ext cx="151923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37" name="Object 53"/>
          <p:cNvGraphicFramePr>
            <a:graphicFrameLocks noChangeAspect="1"/>
          </p:cNvGraphicFramePr>
          <p:nvPr/>
        </p:nvGraphicFramePr>
        <p:xfrm>
          <a:off x="685800" y="2266950"/>
          <a:ext cx="14970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6" name="Equation" r:id="rId8" imgW="799753" imgH="393529" progId="Equation.DSMT4">
                  <p:embed/>
                </p:oleObj>
              </mc:Choice>
              <mc:Fallback>
                <p:oleObj name="Equation" r:id="rId8" imgW="799753" imgH="393529" progId="Equation.DSMT4">
                  <p:embed/>
                  <p:pic>
                    <p:nvPicPr>
                      <p:cNvPr id="16437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66950"/>
                        <a:ext cx="149701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38" name="Object 54"/>
          <p:cNvGraphicFramePr>
            <a:graphicFrameLocks noChangeAspect="1"/>
          </p:cNvGraphicFramePr>
          <p:nvPr/>
        </p:nvGraphicFramePr>
        <p:xfrm>
          <a:off x="3581400" y="1257300"/>
          <a:ext cx="1447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7" name="Equation" r:id="rId10" imgW="774364" imgH="393529" progId="Equation.DSMT4">
                  <p:embed/>
                </p:oleObj>
              </mc:Choice>
              <mc:Fallback>
                <p:oleObj name="Equation" r:id="rId10" imgW="774364" imgH="393529" progId="Equation.DSMT4">
                  <p:embed/>
                  <p:pic>
                    <p:nvPicPr>
                      <p:cNvPr id="16438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257300"/>
                        <a:ext cx="14478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614928" y="2385218"/>
            <a:ext cx="468313" cy="468313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3025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8"/>
          <p:cNvSpPr txBox="1">
            <a:spLocks noChangeArrowheads="1"/>
          </p:cNvSpPr>
          <p:nvPr/>
        </p:nvSpPr>
        <p:spPr bwMode="auto">
          <a:xfrm>
            <a:off x="381000" y="47942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5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Text Box 67"/>
          <p:cNvSpPr txBox="1">
            <a:spLocks noChangeArrowheads="1"/>
          </p:cNvSpPr>
          <p:nvPr/>
        </p:nvSpPr>
        <p:spPr bwMode="auto">
          <a:xfrm>
            <a:off x="1473200" y="4699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Trong hình 5,           bằng:</a:t>
            </a:r>
          </a:p>
        </p:txBody>
      </p:sp>
      <p:graphicFrame>
        <p:nvGraphicFramePr>
          <p:cNvPr id="10248" name="Object 68"/>
          <p:cNvGraphicFramePr>
            <a:graphicFrameLocks noChangeAspect="1"/>
          </p:cNvGraphicFramePr>
          <p:nvPr/>
        </p:nvGraphicFramePr>
        <p:xfrm>
          <a:off x="3302000" y="477838"/>
          <a:ext cx="8890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3" name="Equation" r:id="rId3" imgW="444307" imgH="203112" progId="Equation.DSMT4">
                  <p:embed/>
                </p:oleObj>
              </mc:Choice>
              <mc:Fallback>
                <p:oleObj name="Equation" r:id="rId3" imgW="444307" imgH="203112" progId="Equation.DSMT4">
                  <p:embed/>
                  <p:pic>
                    <p:nvPicPr>
                      <p:cNvPr id="10248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477838"/>
                        <a:ext cx="8890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3" name="Object 69"/>
          <p:cNvGraphicFramePr>
            <a:graphicFrameLocks noChangeAspect="1"/>
          </p:cNvGraphicFramePr>
          <p:nvPr/>
        </p:nvGraphicFramePr>
        <p:xfrm>
          <a:off x="990600" y="1295400"/>
          <a:ext cx="8921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4" name="Equation" r:id="rId5" imgW="482391" imgH="418918" progId="Equation.DSMT4">
                  <p:embed/>
                </p:oleObj>
              </mc:Choice>
              <mc:Fallback>
                <p:oleObj name="Equation" r:id="rId5" imgW="482391" imgH="418918" progId="Equation.DSMT4">
                  <p:embed/>
                  <p:pic>
                    <p:nvPicPr>
                      <p:cNvPr id="16453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8921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4" name="Object 70"/>
          <p:cNvGraphicFramePr>
            <a:graphicFrameLocks noChangeAspect="1"/>
          </p:cNvGraphicFramePr>
          <p:nvPr/>
        </p:nvGraphicFramePr>
        <p:xfrm>
          <a:off x="4038600" y="1219200"/>
          <a:ext cx="87153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Equation" r:id="rId7" imgW="469900" imgH="419100" progId="Equation.DSMT4">
                  <p:embed/>
                </p:oleObj>
              </mc:Choice>
              <mc:Fallback>
                <p:oleObj name="Equation" r:id="rId7" imgW="469900" imgH="419100" progId="Equation.DSMT4">
                  <p:embed/>
                  <p:pic>
                    <p:nvPicPr>
                      <p:cNvPr id="16454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19200"/>
                        <a:ext cx="871538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5" name="Object 71"/>
          <p:cNvGraphicFramePr>
            <a:graphicFrameLocks noChangeAspect="1"/>
          </p:cNvGraphicFramePr>
          <p:nvPr/>
        </p:nvGraphicFramePr>
        <p:xfrm>
          <a:off x="990600" y="2286000"/>
          <a:ext cx="8985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6" name="Equation" r:id="rId9" imgW="482391" imgH="431613" progId="Equation.DSMT4">
                  <p:embed/>
                </p:oleObj>
              </mc:Choice>
              <mc:Fallback>
                <p:oleObj name="Equation" r:id="rId9" imgW="482391" imgH="431613" progId="Equation.DSMT4">
                  <p:embed/>
                  <p:pic>
                    <p:nvPicPr>
                      <p:cNvPr id="16455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0"/>
                        <a:ext cx="8985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6" name="Object 72"/>
          <p:cNvGraphicFramePr>
            <a:graphicFrameLocks noChangeAspect="1"/>
          </p:cNvGraphicFramePr>
          <p:nvPr/>
        </p:nvGraphicFramePr>
        <p:xfrm>
          <a:off x="3962400" y="2362200"/>
          <a:ext cx="12954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7" name="Equation" r:id="rId11" imgW="698500" imgH="241300" progId="Equation.DSMT4">
                  <p:embed/>
                </p:oleObj>
              </mc:Choice>
              <mc:Fallback>
                <p:oleObj name="Equation" r:id="rId11" imgW="698500" imgH="241300" progId="Equation.DSMT4">
                  <p:embed/>
                  <p:pic>
                    <p:nvPicPr>
                      <p:cNvPr id="16456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362200"/>
                        <a:ext cx="12954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73"/>
          <p:cNvSpPr txBox="1">
            <a:spLocks noChangeArrowheads="1"/>
          </p:cNvSpPr>
          <p:nvPr/>
        </p:nvSpPr>
        <p:spPr bwMode="auto">
          <a:xfrm>
            <a:off x="7162800" y="2895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FF"/>
                </a:solidFill>
                <a:latin typeface="Tahoma" panose="020B0604030504040204" pitchFamily="34" charset="0"/>
              </a:rPr>
              <a:t>HÌNH 5</a:t>
            </a:r>
          </a:p>
        </p:txBody>
      </p:sp>
      <p:pic>
        <p:nvPicPr>
          <p:cNvPr id="10254" name="Picture 7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857249" y="2445543"/>
            <a:ext cx="468313" cy="468313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892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01900"/>
            <a:ext cx="909638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363" name="Object 17"/>
          <p:cNvGraphicFramePr>
            <a:graphicFrameLocks noChangeAspect="1"/>
          </p:cNvGraphicFramePr>
          <p:nvPr/>
        </p:nvGraphicFramePr>
        <p:xfrm>
          <a:off x="1531938" y="1989138"/>
          <a:ext cx="3190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6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1536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989138"/>
                        <a:ext cx="31908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18"/>
          <p:cNvGraphicFramePr>
            <a:graphicFrameLocks noChangeAspect="1"/>
          </p:cNvGraphicFramePr>
          <p:nvPr/>
        </p:nvGraphicFramePr>
        <p:xfrm>
          <a:off x="2616200" y="1879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7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1536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8796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Box 36"/>
          <p:cNvSpPr txBox="1">
            <a:spLocks noChangeArrowheads="1"/>
          </p:cNvSpPr>
          <p:nvPr/>
        </p:nvSpPr>
        <p:spPr bwMode="auto">
          <a:xfrm>
            <a:off x="457200" y="457200"/>
            <a:ext cx="6827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            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 </a:t>
            </a:r>
          </a:p>
        </p:txBody>
      </p:sp>
      <p:graphicFrame>
        <p:nvGraphicFramePr>
          <p:cNvPr id="15366" name="Object 24"/>
          <p:cNvGraphicFramePr>
            <a:graphicFrameLocks noChangeAspect="1"/>
          </p:cNvGraphicFramePr>
          <p:nvPr/>
        </p:nvGraphicFramePr>
        <p:xfrm>
          <a:off x="2514600" y="228600"/>
          <a:ext cx="15398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8" name="Equation" r:id="rId8" imgW="596641" imgH="393529" progId="Equation.DSMT4">
                  <p:embed/>
                </p:oleObj>
              </mc:Choice>
              <mc:Fallback>
                <p:oleObj name="Equation" r:id="rId8" imgW="596641" imgH="393529" progId="Equation.DSMT4">
                  <p:embed/>
                  <p:pic>
                    <p:nvPicPr>
                      <p:cNvPr id="1536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8600"/>
                        <a:ext cx="153987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25"/>
          <p:cNvGraphicFramePr>
            <a:graphicFrameLocks noChangeAspect="1"/>
          </p:cNvGraphicFramePr>
          <p:nvPr/>
        </p:nvGraphicFramePr>
        <p:xfrm>
          <a:off x="4876800" y="533400"/>
          <a:ext cx="9509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9" name="Equation" r:id="rId10" imgW="368140" imgH="165028" progId="Equation.DSMT4">
                  <p:embed/>
                </p:oleObj>
              </mc:Choice>
              <mc:Fallback>
                <p:oleObj name="Equation" r:id="rId10" imgW="368140" imgH="165028" progId="Equation.DSMT4">
                  <p:embed/>
                  <p:pic>
                    <p:nvPicPr>
                      <p:cNvPr id="1536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33400"/>
                        <a:ext cx="95091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26"/>
          <p:cNvGraphicFramePr>
            <a:graphicFrameLocks noChangeAspect="1"/>
          </p:cNvGraphicFramePr>
          <p:nvPr/>
        </p:nvGraphicFramePr>
        <p:xfrm>
          <a:off x="1371600" y="990600"/>
          <a:ext cx="4495800" cy="256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0" name="Equation" r:id="rId12" imgW="1473200" imgH="838200" progId="Equation.DSMT4">
                  <p:embed/>
                </p:oleObj>
              </mc:Choice>
              <mc:Fallback>
                <p:oleObj name="Equation" r:id="rId12" imgW="1473200" imgH="838200" progId="Equation.DSMT4">
                  <p:embed/>
                  <p:pic>
                    <p:nvPicPr>
                      <p:cNvPr id="1536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90600"/>
                        <a:ext cx="4495800" cy="256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27"/>
          <p:cNvGraphicFramePr>
            <a:graphicFrameLocks noChangeAspect="1"/>
          </p:cNvGraphicFramePr>
          <p:nvPr/>
        </p:nvGraphicFramePr>
        <p:xfrm>
          <a:off x="2895600" y="533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1" name="Equation" r:id="rId14" imgW="435285" imgH="677109" progId="Equation.DSMT4">
                  <p:embed/>
                </p:oleObj>
              </mc:Choice>
              <mc:Fallback>
                <p:oleObj name="Equation" r:id="rId14" imgW="435285" imgH="677109" progId="Equation.DSMT4">
                  <p:embed/>
                  <p:pic>
                    <p:nvPicPr>
                      <p:cNvPr id="1536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34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6" name="Object 28"/>
          <p:cNvGraphicFramePr>
            <a:graphicFrameLocks noChangeAspect="1"/>
          </p:cNvGraphicFramePr>
          <p:nvPr/>
        </p:nvGraphicFramePr>
        <p:xfrm>
          <a:off x="706438" y="3962400"/>
          <a:ext cx="6850062" cy="238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2" name="Equation" r:id="rId15" imgW="1993900" imgH="1092200" progId="Equation.DSMT4">
                  <p:embed/>
                </p:oleObj>
              </mc:Choice>
              <mc:Fallback>
                <p:oleObj name="Equation" r:id="rId15" imgW="1993900" imgH="1092200" progId="Equation.DSMT4">
                  <p:embed/>
                  <p:pic>
                    <p:nvPicPr>
                      <p:cNvPr id="4815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3962400"/>
                        <a:ext cx="6850062" cy="238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369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1423</Words>
  <PresentationFormat>On-screen Show (4:3)</PresentationFormat>
  <Paragraphs>202</Paragraphs>
  <Slides>30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.VnArial</vt:lpstr>
      <vt:lpstr>Arial</vt:lpstr>
      <vt:lpstr>Arial Narrow</vt:lpstr>
      <vt:lpstr>Calibri</vt:lpstr>
      <vt:lpstr>Cambria Math</vt:lpstr>
      <vt:lpstr>Symbol</vt:lpstr>
      <vt:lpstr>Tahoma</vt:lpstr>
      <vt:lpstr>Times New Roman</vt:lpstr>
      <vt:lpstr>Office Theme</vt:lpstr>
      <vt:lpstr>Equation</vt:lpstr>
      <vt:lpstr>Microsoft Equation 3.0</vt:lpstr>
      <vt:lpstr>MathType 5.0 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2020-04-22T04:38:50Z</dcterms:created>
  <dcterms:modified xsi:type="dcterms:W3CDTF">2021-08-07T03:25:14Z</dcterms:modified>
</cp:coreProperties>
</file>