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1" r:id="rId2"/>
    <p:sldMasterId id="2147483723" r:id="rId3"/>
  </p:sldMasterIdLst>
  <p:notesMasterIdLst>
    <p:notesMasterId r:id="rId26"/>
  </p:notesMasterIdLst>
  <p:handoutMasterIdLst>
    <p:handoutMasterId r:id="rId27"/>
  </p:handoutMasterIdLst>
  <p:sldIdLst>
    <p:sldId id="558" r:id="rId4"/>
    <p:sldId id="559" r:id="rId5"/>
    <p:sldId id="566" r:id="rId6"/>
    <p:sldId id="569" r:id="rId7"/>
    <p:sldId id="568" r:id="rId8"/>
    <p:sldId id="570" r:id="rId9"/>
    <p:sldId id="594" r:id="rId10"/>
    <p:sldId id="571" r:id="rId11"/>
    <p:sldId id="573" r:id="rId12"/>
    <p:sldId id="574" r:id="rId13"/>
    <p:sldId id="575" r:id="rId14"/>
    <p:sldId id="579" r:id="rId15"/>
    <p:sldId id="580" r:id="rId16"/>
    <p:sldId id="581" r:id="rId17"/>
    <p:sldId id="583" r:id="rId18"/>
    <p:sldId id="595" r:id="rId19"/>
    <p:sldId id="585" r:id="rId20"/>
    <p:sldId id="596" r:id="rId21"/>
    <p:sldId id="586" r:id="rId22"/>
    <p:sldId id="587" r:id="rId23"/>
    <p:sldId id="589" r:id="rId24"/>
    <p:sldId id="597" r:id="rId25"/>
  </p:sldIdLst>
  <p:sldSz cx="24387175" cy="13716000"/>
  <p:notesSz cx="6797675" cy="9928225"/>
  <p:defaultTextStyle>
    <a:defPPr>
      <a:defRPr lang="en-US"/>
    </a:defPPr>
    <a:lvl1pPr marL="0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35019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7003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10505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40066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75083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210102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245118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80135" algn="l" defTabSz="2070033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TSG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EE28A"/>
    <a:srgbClr val="FF0066"/>
    <a:srgbClr val="007C00"/>
    <a:srgbClr val="058605"/>
    <a:srgbClr val="FFFFFF"/>
    <a:srgbClr val="91720D"/>
    <a:srgbClr val="0999C8"/>
    <a:srgbClr val="FEDA66"/>
    <a:srgbClr val="FEC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7383" autoAdjust="0"/>
  </p:normalViewPr>
  <p:slideViewPr>
    <p:cSldViewPr>
      <p:cViewPr varScale="1">
        <p:scale>
          <a:sx n="37" d="100"/>
          <a:sy n="37" d="100"/>
        </p:scale>
        <p:origin x="534" y="54"/>
      </p:cViewPr>
      <p:guideLst>
        <p:guide orient="horz" pos="4320"/>
        <p:guide pos="7684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CFDAB9-C995-436A-A215-05EFBD3AD515}" type="datetimeFigureOut">
              <a:rPr lang="en-US" smtClean="0"/>
              <a:pPr/>
              <a:t>23/04/2020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A12D1A-3130-4919-BF00-442EC7D3A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78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1E54393-FB88-467E-A392-9D9E5E5A7C46}" type="datetimeFigureOut">
              <a:rPr lang="en-US" smtClean="0"/>
              <a:pPr/>
              <a:t>23/04/2020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BDFEA3-EEA4-473E-80F5-47498B2C5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11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20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27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33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38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4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54" algn="l" defTabSz="182881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đẹp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3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1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4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64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54C3-0346-4D90-B36F-261636CF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26A76-62B9-4ACB-9B18-FE3F1387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0A56F-C4A5-4786-B586-85DF3931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8B439-A567-4ADD-8407-84F15A6D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8AD5B-D816-4DAC-97B5-DD253D31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D04D4-571C-4ECB-819E-14B5753A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4C192-454E-45CA-812C-197B7977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2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CC1B4-D50C-4571-8F94-EF5AB5B3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38FE0-7E22-4517-A31F-DEC80AC2E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D6943-A56B-4B85-9D32-03538C4DD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1188A-90F6-4DA3-96C4-1B3BBB2E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2A4F2-8106-49A9-AB02-53FCA30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656FA-152F-4EA2-BC16-FF345029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049D-3238-4300-AA11-4D0B8371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10AB80-30E2-46F4-9E25-6FC279882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43CAF-95C0-48DE-9EFC-9B696F5BD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BFE5-D989-4CEE-AF55-40A9AAEF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676BE-1B94-499F-834D-90BDD3D8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42C0D-77E4-4F47-8A3D-D223F28F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62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09F-F89B-47C4-B9C5-C94E47B9B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79D34-2236-427C-AA9A-449D0F730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E6B91-275C-4C8A-88C9-6C5424FFE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E1583-D545-4EEC-877B-570622E5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2CF72-4B6E-4873-8F75-D2BB1F7E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0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254D7-CCF5-426D-94E5-EC0E89E60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6DA22-0418-413B-B8F0-E6E1CCE75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0BCF9-D466-44B3-9349-74C7AD99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778C2-8E70-4E80-9D4E-1F154B26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AEA1F-CE1F-4A63-8D16-624E9634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6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27DD-1C82-480D-9815-FC193235D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7090B-4110-464C-8328-46B622333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C496B-32FC-449E-8B2F-35D2A9A3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1BEEA-1E7D-47BF-9ED2-666BD626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79DE6-8641-407D-8FA2-0586D204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55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44A6-BA05-409B-B429-9E3E5F83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71CF6-5E2B-41E3-BB01-BAC00FC5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47A6E-EFD5-4153-9900-F28A7538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A0DFC-03AB-4FC9-89BA-FECB73CD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D6811-3E94-4433-B999-340011367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71CA-32CA-4416-8DCE-0F54D1DB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4FC5-886F-44CB-AE12-5D709B86A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279BE-833A-4D5D-85C1-82359D17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9FEC4-1EC3-4942-AA0B-315F5815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E528B-C27F-402D-B15A-50C2EDC2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38DC-1EDD-4C8B-959D-28514CC3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E9AE4-777A-40B8-AAE0-1197BE134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F124E-D7B3-4803-9E04-B0288644F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5F752-D68C-4BAF-885E-5A6B28F94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F5FFB-2503-426A-821C-05E842BC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A6FFD-92F5-4710-B99F-76161987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8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16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0B51-0D66-4A72-9B56-4BD0F9C6F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C8282-50F9-4FA1-9EA6-7C5243A83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07288-4E69-4490-9E8D-01FD08E9C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14A3C-A466-4F4F-A46D-35C46C21C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49F14F-C248-41DE-AEF8-4B22B92E5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24FAEA-1D3E-4DB7-9458-ADA78C78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BB760-3BE8-4404-B3D1-F1589487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06ABA-8788-4B6B-83BA-B0B4535D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5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89D1-1E6C-4AEF-AF0F-DB89435D1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125E2-5D48-47E5-A594-C94B8AFA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5C7C9-F646-404B-B1C3-879010EE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3F74D4-AC64-4116-B062-A8CDDEC3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6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F7D71-55DD-4C70-9C76-5E2E94A6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900B6-FCE1-4E49-925B-38AEF998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846A-B502-4145-B391-0D832669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47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8F5B-19B9-4C23-8129-6B47A963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1E735-636B-4E4B-B576-56EE7FE4B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401C8-D53A-4C1E-820E-A1B3E5937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E87DE-F462-4121-998E-742E09BF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E0C07-1D06-45A6-BA63-A1CE341C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85EE-603B-4A08-A4C1-657E52B3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7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2312-F979-4436-861A-5465B1E4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6D913-0C94-4324-A37A-276FADF12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1ACB5-BC43-49A0-8BB2-217CFF1E5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2E91F-9417-4A34-BEDA-7726B8D1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6E612-3193-4056-9EA0-A33F588D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5EBA1-EBAF-40CE-A5E9-E1011917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1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C636-71D6-4E78-A571-F01AC689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CA470-7422-4C8F-A2D5-882AE5EE0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9F3A-CBCD-4CF1-B9D7-6C6BB17D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3B7EB-01F0-403B-8DE5-4948923A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64DDB-CE55-4A2D-B2B9-51703F0C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12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5E3697-554F-4283-825B-95003F328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65337-B795-4633-B0D0-7E8F1EFCA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DB290-D34F-40BB-973D-813265A0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90E3C-AB04-4C17-A7EA-46115C3A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DBADD-8821-4855-B4A6-2D5D006B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9" y="12712712"/>
            <a:ext cx="5690341" cy="730250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23/04/2020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96" y="12712712"/>
            <a:ext cx="7722606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86" y="12712712"/>
            <a:ext cx="5690341" cy="730250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7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23/04/2020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3" y="12712709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8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4B87-42DC-4A4C-8744-20D3B1C66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96701-C493-478E-887B-4950E600C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18BC6-28CD-4EFE-9923-B1684F16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32752-981D-4D12-AA7D-29E380DE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278F0-6F0C-4E04-AF89-53CE90AD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1D3E-E921-430A-BEF5-B91D038A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10B84-D92C-45D1-8C1A-112C5231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1E861-41CC-4559-9D1A-AA27AE7E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5C84F-424E-4776-9119-CA028935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5652-DDDE-4754-87C3-76798412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5171-96A8-490E-BFC3-F52B61CC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F7C91-7D80-4674-BBA8-CAEEBB9D0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411D-E781-4F70-9890-85A817D3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89CE-6FCE-4E9F-AB15-90A44F00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47C4-C5F9-4423-890B-BD1C2EFF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510B-86B5-486C-879F-9B2AA1FA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6610-6155-4E8B-B167-8A6E8CF5B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5AEE8-6572-4189-BD4C-63881A679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53F56-B8D2-48CC-80CB-2BC5DAE1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91E75-0287-44BD-BE55-3A913F3F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4640A-5F99-4F52-9913-7DBF4946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7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0614-5009-49AF-9700-550BB1144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BFCD1-4354-4B6F-9842-D7013CEF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6A64A-26C5-4EC3-A9A0-4CB7FF886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3BCDB-2C57-4E1A-BC44-FE985B23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BA246B-EFC5-4FA9-A5F1-F0D36C878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6FCF0-05DA-4917-BA4D-AB7A44BE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/>
          <a:lstStyle/>
          <a:p>
            <a:fld id="{AF2209A4-8B46-4B3D-8625-59C9E1AB8C31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2EEB76-B61B-4DD3-BB35-E05CACDC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72C7C-5A0C-496E-9573-589211DA3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/>
          <a:lstStyle/>
          <a:p>
            <a:fld id="{C6A18140-FDB8-4718-BAD7-73E3D2BE8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50738" y="53788"/>
            <a:ext cx="22404461" cy="1714910"/>
            <a:chOff x="150738" y="53788"/>
            <a:chExt cx="22404461" cy="1714910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7319738" y="228600"/>
              <a:ext cx="1523546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007C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9"/>
            <p:cNvSpPr txBox="1"/>
            <p:nvPr userDrawn="1"/>
          </p:nvSpPr>
          <p:spPr>
            <a:xfrm>
              <a:off x="7319738" y="421542"/>
              <a:ext cx="13408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8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 PHỨC</a:t>
              </a:r>
              <a:endPara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10"/>
            <p:cNvSpPr txBox="1"/>
            <p:nvPr userDrawn="1"/>
          </p:nvSpPr>
          <p:spPr>
            <a:xfrm>
              <a:off x="3389759" y="199038"/>
              <a:ext cx="16714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GIẢI TÍCH</a:t>
              </a:r>
            </a:p>
            <a:p>
              <a:pPr algn="ctr"/>
              <a:endParaRPr lang="en-US" sz="32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2"/>
            <p:cNvSpPr txBox="1"/>
            <p:nvPr userDrawn="1"/>
          </p:nvSpPr>
          <p:spPr>
            <a:xfrm>
              <a:off x="5150826" y="392245"/>
              <a:ext cx="2324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2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 IV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776102" y="234643"/>
              <a:ext cx="1219403" cy="1200284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LỚP 12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568"/>
            <a:stretch/>
          </p:blipFill>
          <p:spPr>
            <a:xfrm>
              <a:off x="150738" y="53788"/>
              <a:ext cx="1487333" cy="1504950"/>
            </a:xfrm>
            <a:prstGeom prst="rect">
              <a:avLst/>
            </a:prstGeom>
          </p:spPr>
        </p:pic>
      </p:grpSp>
      <p:cxnSp>
        <p:nvCxnSpPr>
          <p:cNvPr id="7" name="Straight Connector 6"/>
          <p:cNvCxnSpPr/>
          <p:nvPr userDrawn="1"/>
        </p:nvCxnSpPr>
        <p:spPr>
          <a:xfrm>
            <a:off x="1613647" y="107576"/>
            <a:ext cx="22429694" cy="0"/>
          </a:xfrm>
          <a:prstGeom prst="line">
            <a:avLst/>
          </a:prstGeom>
          <a:ln w="76200">
            <a:solidFill>
              <a:srgbClr val="0586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1222AED-974E-4600-9E50-C1A9C1E41E7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175" y="161365"/>
            <a:ext cx="1645004" cy="16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4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735" r:id="rId4"/>
  </p:sldLayoutIdLst>
  <p:txStyles>
    <p:titleStyle>
      <a:lvl1pPr algn="ctr" defTabSz="217689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36" indent="-816336" algn="l" defTabSz="2176894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726" indent="-680280" algn="l" defTabSz="2176894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119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65" indent="-544224" algn="l" defTabSz="217689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013" indent="-544224" algn="l" defTabSz="2176894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459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908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354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802" indent="-544224" algn="l" defTabSz="217689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48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94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343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89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237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683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129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578" algn="l" defTabSz="217689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2F0FD15-DADF-4CD6-96A1-6D6D7F39E46D}"/>
              </a:ext>
            </a:extLst>
          </p:cNvPr>
          <p:cNvGrpSpPr/>
          <p:nvPr userDrawn="1"/>
        </p:nvGrpSpPr>
        <p:grpSpPr>
          <a:xfrm>
            <a:off x="1413348" y="228600"/>
            <a:ext cx="21159269" cy="1277470"/>
            <a:chOff x="1517851" y="228600"/>
            <a:chExt cx="21159269" cy="1277470"/>
          </a:xfrm>
        </p:grpSpPr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id="{4B499B35-7864-41E8-9959-681F0A79FAE2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D8143ED7-F0A5-4945-B9A0-46DBBE712B28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9F2D175E-DD24-4FC9-9970-91FB3E34791A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7B03027C-9817-4127-A886-7C20F4F2A466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57B98CB-C39A-4251-A62D-BDE2A075509B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KHẢO SÁT HÀM SỐ BẬC BỐN TRÙNG PH</a:t>
              </a:r>
              <a:r>
                <a:rPr lang="vi-VN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ƠNG</a:t>
              </a: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37FB1973-C5D8-4E0A-B9FF-88C7D6B2649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FD92C2E6-743B-4787-A8C7-FE202F1E491C}"/>
                </a:ext>
              </a:extLst>
            </p:cNvPr>
            <p:cNvSpPr txBox="1"/>
            <p:nvPr userDrawn="1"/>
          </p:nvSpPr>
          <p:spPr>
            <a:xfrm>
              <a:off x="5297487" y="357709"/>
              <a:ext cx="19986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CHUYÊN</a:t>
              </a:r>
              <a:endParaRPr lang="en-US" sz="3200" b="1" baseline="0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ĐỀ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62CC4B-9FE6-4FAC-AD8D-409C031140C4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B3A807-186B-4DF9-8F49-109E20B3D2E2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570E8D-244F-4A7D-8526-8B3E4ECB4F4F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CE0A1F7-DE92-498C-A62F-429B9502E3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5576A4-ED25-4C4A-98FD-56E4063C74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8CBE2-9CD5-4FDA-B985-EF9A96C2D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11341-A9E4-4130-92A8-62296C809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9676E-4DC2-4608-9B32-73E947EA8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26B1-34A6-4B08-84AA-8F32DAB7B988}" type="datetimeFigureOut">
              <a:rPr lang="en-US" smtClean="0"/>
              <a:t>23/04/2020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85C03-7A17-41C8-AECA-CA1362598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F0D6-43D1-4718-8B92-0362143BA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9F74-1F56-4027-97BC-289C93C72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2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21.png"/><Relationship Id="rId7" Type="http://schemas.openxmlformats.org/officeDocument/2006/relationships/image" Target="../media/image450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480.png"/><Relationship Id="rId4" Type="http://schemas.openxmlformats.org/officeDocument/2006/relationships/image" Target="../media/image7.png"/><Relationship Id="rId9" Type="http://schemas.openxmlformats.org/officeDocument/2006/relationships/image" Target="../media/image4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2.png"/><Relationship Id="rId5" Type="http://schemas.openxmlformats.org/officeDocument/2006/relationships/image" Target="../media/image412.png"/><Relationship Id="rId4" Type="http://schemas.openxmlformats.org/officeDocument/2006/relationships/image" Target="../media/image40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84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0.png"/><Relationship Id="rId5" Type="http://schemas.openxmlformats.org/officeDocument/2006/relationships/image" Target="../media/image59.png"/><Relationship Id="rId10" Type="http://schemas.openxmlformats.org/officeDocument/2006/relationships/image" Target="../media/image280.png"/><Relationship Id="rId4" Type="http://schemas.openxmlformats.org/officeDocument/2006/relationships/image" Target="../media/image85.png"/><Relationship Id="rId9" Type="http://schemas.openxmlformats.org/officeDocument/2006/relationships/image" Target="../media/image2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7" Type="http://schemas.openxmlformats.org/officeDocument/2006/relationships/image" Target="../media/image8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png"/><Relationship Id="rId12" Type="http://schemas.openxmlformats.org/officeDocument/2006/relationships/image" Target="../media/image8.wmf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9.png"/><Relationship Id="rId15" Type="http://schemas.openxmlformats.org/officeDocument/2006/relationships/image" Target="../media/image35.png"/><Relationship Id="rId10" Type="http://schemas.openxmlformats.org/officeDocument/2006/relationships/image" Target="../media/image8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-115730" y="-408709"/>
            <a:ext cx="24387175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14355" y="6840362"/>
            <a:ext cx="16327006" cy="6494638"/>
          </a:xfrm>
          <a:prstGeom prst="roundRect">
            <a:avLst>
              <a:gd name="adj" fmla="val 4041"/>
            </a:avLst>
          </a:prstGeom>
          <a:noFill/>
          <a:ln w="2857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5" tIns="45698" rIns="91395" bIns="45698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4192" y="5916361"/>
            <a:ext cx="10820399" cy="1938948"/>
          </a:xfrm>
          <a:prstGeom prst="rect">
            <a:avLst/>
          </a:prstGeom>
          <a:solidFill>
            <a:schemeClr val="bg1"/>
          </a:solidFill>
        </p:spPr>
        <p:txBody>
          <a:bodyPr wrap="square" lIns="91395" tIns="45698" rIns="91395" bIns="45698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000" b="1" dirty="0" err="1">
                <a:solidFill>
                  <a:srgbClr val="007C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rgbClr val="007C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2: </a:t>
            </a:r>
            <a:r>
              <a:rPr lang="vi-VN" sz="6000" b="1" dirty="0">
                <a:solidFill>
                  <a:srgbClr val="007C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PHÉP CỘNG, TRỪ VÀ NHÂN </a:t>
            </a:r>
            <a:r>
              <a:rPr lang="en-US" sz="6000" b="1" dirty="0">
                <a:solidFill>
                  <a:srgbClr val="007C0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SỐ PHỨC</a:t>
            </a:r>
            <a:endParaRPr lang="en-US" sz="6600" b="1" dirty="0">
              <a:solidFill>
                <a:srgbClr val="007C00"/>
              </a:solidFill>
              <a:latin typeface="Times New Roman" panose="02020603050405020304" pitchFamily="18" charset="0"/>
              <a:ea typeface="AvantGarde-Demi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4176003" y="9296400"/>
            <a:ext cx="7645835" cy="917457"/>
            <a:chOff x="9065277" y="9828910"/>
            <a:chExt cx="7645325" cy="917563"/>
          </a:xfrm>
        </p:grpSpPr>
        <p:sp>
          <p:nvSpPr>
            <p:cNvPr id="48" name="Rectangle 47"/>
            <p:cNvSpPr/>
            <p:nvPr/>
          </p:nvSpPr>
          <p:spPr>
            <a:xfrm>
              <a:off x="10358325" y="9828910"/>
              <a:ext cx="6352277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 NHÂN SỐ PHỨC</a:t>
              </a:r>
              <a:endParaRPr lang="en-US" sz="4800" b="1" spc="-150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Group 28"/>
              <p:cNvGrpSpPr/>
              <p:nvPr/>
            </p:nvGrpSpPr>
            <p:grpSpPr>
              <a:xfrm>
                <a:off x="7469188" y="7651984"/>
                <a:ext cx="1371600" cy="768503"/>
                <a:chOff x="7469188" y="7651984"/>
                <a:chExt cx="1371600" cy="768503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892033" y="7651984"/>
                  <a:ext cx="641065" cy="7685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6173787" y="4520092"/>
            <a:ext cx="12997127" cy="120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5" tIns="45698" rIns="91395" bIns="45698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4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 4: SỐ PHỨC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11865" y="3494092"/>
            <a:ext cx="5531986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5" tIns="45698" rIns="91395" bIns="45698" rtlCol="0">
            <a:spAutoFit/>
          </a:bodyPr>
          <a:lstStyle/>
          <a:p>
            <a:pPr algn="ctr">
              <a:lnSpc>
                <a:spcPts val="4500"/>
              </a:lnSpc>
              <a:spcBef>
                <a:spcPts val="1200"/>
              </a:spcBef>
            </a:pPr>
            <a:r>
              <a:rPr lang="en-US" sz="5400" b="1" dirty="0">
                <a:solidFill>
                  <a:srgbClr val="113B1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 TÍCH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40597" y="1269811"/>
            <a:ext cx="5666624" cy="1877524"/>
            <a:chOff x="8723354" y="709373"/>
            <a:chExt cx="5666624" cy="1877524"/>
          </a:xfrm>
        </p:grpSpPr>
        <p:grpSp>
          <p:nvGrpSpPr>
            <p:cNvPr id="12" name="Group 11"/>
            <p:cNvGrpSpPr/>
            <p:nvPr/>
          </p:nvGrpSpPr>
          <p:grpSpPr>
            <a:xfrm>
              <a:off x="8723354" y="853722"/>
              <a:ext cx="4255674" cy="1733175"/>
              <a:chOff x="9844232" y="853722"/>
              <a:chExt cx="4255674" cy="1733175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4232" y="2350358"/>
                <a:ext cx="2238375" cy="2365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1674418" y="925747"/>
                <a:ext cx="2425488" cy="13233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395" tIns="45698" rIns="91395" bIns="45698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8000" b="1" dirty="0">
                    <a:solidFill>
                      <a:srgbClr val="007C00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6600" b="1" dirty="0">
                    <a:solidFill>
                      <a:srgbClr val="007C00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568"/>
              <a:stretch/>
            </p:blipFill>
            <p:spPr>
              <a:xfrm>
                <a:off x="10219752" y="853722"/>
                <a:ext cx="1487333" cy="150495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12974206" y="709373"/>
              <a:ext cx="141577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12"/>
          <p:cNvGrpSpPr/>
          <p:nvPr/>
        </p:nvGrpSpPr>
        <p:grpSpPr>
          <a:xfrm>
            <a:off x="4176004" y="7902693"/>
            <a:ext cx="9226524" cy="917457"/>
            <a:chOff x="9065277" y="9828910"/>
            <a:chExt cx="9225909" cy="917563"/>
          </a:xfrm>
        </p:grpSpPr>
        <p:sp>
          <p:nvSpPr>
            <p:cNvPr id="45" name="Rectangle 44"/>
            <p:cNvSpPr/>
            <p:nvPr/>
          </p:nvSpPr>
          <p:spPr>
            <a:xfrm>
              <a:off x="10358325" y="9828910"/>
              <a:ext cx="7932861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PHÉP CỘNG, TRỪ SỐ PHỨC</a:t>
              </a:r>
              <a:endParaRPr lang="en-US" sz="4800" b="1" spc="-150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7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28"/>
              <p:cNvGrpSpPr/>
              <p:nvPr/>
            </p:nvGrpSpPr>
            <p:grpSpPr>
              <a:xfrm>
                <a:off x="7469188" y="7651984"/>
                <a:ext cx="1371600" cy="768505"/>
                <a:chOff x="7469188" y="7651984"/>
                <a:chExt cx="1371600" cy="768505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997868" y="7651984"/>
                  <a:ext cx="429393" cy="76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1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4" name="Group 12"/>
          <p:cNvGrpSpPr/>
          <p:nvPr/>
        </p:nvGrpSpPr>
        <p:grpSpPr>
          <a:xfrm>
            <a:off x="4176002" y="10668000"/>
            <a:ext cx="6528350" cy="917457"/>
            <a:chOff x="9065277" y="9828910"/>
            <a:chExt cx="6527916" cy="917563"/>
          </a:xfrm>
        </p:grpSpPr>
        <p:sp>
          <p:nvSpPr>
            <p:cNvPr id="55" name="Rectangle 54"/>
            <p:cNvSpPr/>
            <p:nvPr/>
          </p:nvSpPr>
          <p:spPr>
            <a:xfrm>
              <a:off x="10358325" y="9828910"/>
              <a:ext cx="5234868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ÁP DỤNG</a:t>
              </a:r>
              <a:endParaRPr lang="en-US" sz="4800" b="1" spc="-150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6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5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" name="Group 28"/>
              <p:cNvGrpSpPr/>
              <p:nvPr/>
            </p:nvGrpSpPr>
            <p:grpSpPr>
              <a:xfrm>
                <a:off x="7469188" y="7651984"/>
                <a:ext cx="1371600" cy="768505"/>
                <a:chOff x="7469188" y="7651984"/>
                <a:chExt cx="1371600" cy="768505"/>
              </a:xfrm>
            </p:grpSpPr>
            <p:sp>
              <p:nvSpPr>
                <p:cNvPr id="60" name="Round Same Side Corner Rectangle 59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7786197" y="7651984"/>
                  <a:ext cx="852737" cy="76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9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0BFB129-36F5-4B6E-99BA-ADA3502325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66B75F-8B56-45F9-8B9C-E9DB226694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3" y="45163"/>
            <a:ext cx="3464656" cy="3460037"/>
          </a:xfrm>
          <a:prstGeom prst="rect">
            <a:avLst/>
          </a:prstGeom>
        </p:spPr>
      </p:pic>
      <p:grpSp>
        <p:nvGrpSpPr>
          <p:cNvPr id="39" name="Group 12"/>
          <p:cNvGrpSpPr/>
          <p:nvPr/>
        </p:nvGrpSpPr>
        <p:grpSpPr>
          <a:xfrm>
            <a:off x="4192585" y="12036543"/>
            <a:ext cx="12078521" cy="917457"/>
            <a:chOff x="9065277" y="9828910"/>
            <a:chExt cx="12077723" cy="917563"/>
          </a:xfrm>
        </p:grpSpPr>
        <p:sp>
          <p:nvSpPr>
            <p:cNvPr id="40" name="Rectangle 39"/>
            <p:cNvSpPr/>
            <p:nvPr/>
          </p:nvSpPr>
          <p:spPr>
            <a:xfrm>
              <a:off x="10358325" y="9828910"/>
              <a:ext cx="10784675" cy="8310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TRẮC NGHIỆM VÀ CỦNG CỐ</a:t>
              </a:r>
              <a:endParaRPr lang="en-US" sz="4800" b="1" spc="-150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2" name="Group 26"/>
            <p:cNvGrpSpPr/>
            <p:nvPr/>
          </p:nvGrpSpPr>
          <p:grpSpPr>
            <a:xfrm>
              <a:off x="9065277" y="9860659"/>
              <a:ext cx="1171361" cy="885814"/>
              <a:chOff x="7459669" y="7543800"/>
              <a:chExt cx="1381119" cy="1053136"/>
            </a:xfrm>
          </p:grpSpPr>
          <p:sp>
            <p:nvSpPr>
              <p:cNvPr id="63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4" name="Group 28"/>
              <p:cNvGrpSpPr/>
              <p:nvPr/>
            </p:nvGrpSpPr>
            <p:grpSpPr>
              <a:xfrm>
                <a:off x="7469188" y="7651984"/>
                <a:ext cx="1371600" cy="768505"/>
                <a:chOff x="7469188" y="7651984"/>
                <a:chExt cx="1371600" cy="768505"/>
              </a:xfrm>
            </p:grpSpPr>
            <p:sp>
              <p:nvSpPr>
                <p:cNvPr id="67" name="Round Same Side Corner Rectangle 66"/>
                <p:cNvSpPr/>
                <p:nvPr/>
              </p:nvSpPr>
              <p:spPr>
                <a:xfrm rot="5400000">
                  <a:off x="7789227" y="7365093"/>
                  <a:ext cx="731521" cy="1371600"/>
                </a:xfrm>
                <a:prstGeom prst="round2SameRect">
                  <a:avLst/>
                </a:prstGeom>
                <a:solidFill>
                  <a:srgbClr val="007C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786197" y="7651984"/>
                  <a:ext cx="852737" cy="7685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vi-VN" sz="3600" b="1" dirty="0">
                      <a:solidFill>
                        <a:prstClr val="white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  <a:endParaRPr lang="en-US" sz="36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5" name="Isosceles Triangle 44"/>
              <p:cNvSpPr/>
              <p:nvPr/>
            </p:nvSpPr>
            <p:spPr>
              <a:xfrm rot="10800000">
                <a:off x="7478028" y="8431318"/>
                <a:ext cx="142475" cy="165618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1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06358F18-062E-4E1E-9167-3277E3525950}"/>
              </a:ext>
            </a:extLst>
          </p:cNvPr>
          <p:cNvGrpSpPr/>
          <p:nvPr/>
        </p:nvGrpSpPr>
        <p:grpSpPr>
          <a:xfrm>
            <a:off x="1575311" y="5486399"/>
            <a:ext cx="21966798" cy="7944949"/>
            <a:chOff x="1270511" y="5867400"/>
            <a:chExt cx="21966798" cy="8789745"/>
          </a:xfrm>
        </p:grpSpPr>
        <p:sp>
          <p:nvSpPr>
            <p:cNvPr id="4" name="Rounded Rectangle 52">
              <a:extLst>
                <a:ext uri="{FF2B5EF4-FFF2-40B4-BE49-F238E27FC236}">
                  <a16:creationId xmlns:a16="http://schemas.microsoft.com/office/drawing/2014/main" id="{8A2B9168-F92C-4283-9F8A-836F7A29C63A}"/>
                </a:ext>
              </a:extLst>
            </p:cNvPr>
            <p:cNvSpPr/>
            <p:nvPr/>
          </p:nvSpPr>
          <p:spPr>
            <a:xfrm>
              <a:off x="1419332" y="6076998"/>
              <a:ext cx="21817977" cy="85801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44A7190-02F5-4601-BD78-8C48B690EED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AAF705D9-F0A9-48B5-A360-316882F2D8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35A5DD-68D5-428C-9436-76A69C18932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Diagonal Corner Rectangle 58">
                <a:extLst>
                  <a:ext uri="{FF2B5EF4-FFF2-40B4-BE49-F238E27FC236}">
                    <a16:creationId xmlns:a16="http://schemas.microsoft.com/office/drawing/2014/main" id="{B93CC458-D29D-4AA9-9133-32F58EB86D9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C28D6723-55E0-416F-AD8D-A9D48DD00F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1257870C-0B23-48D8-A8E1-EF2E8A528DFD}"/>
              </a:ext>
            </a:extLst>
          </p:cNvPr>
          <p:cNvGrpSpPr/>
          <p:nvPr/>
        </p:nvGrpSpPr>
        <p:grpSpPr>
          <a:xfrm>
            <a:off x="1553160" y="3415013"/>
            <a:ext cx="21841827" cy="1963062"/>
            <a:chOff x="1268078" y="3405486"/>
            <a:chExt cx="21841827" cy="2374449"/>
          </a:xfrm>
        </p:grpSpPr>
        <p:sp>
          <p:nvSpPr>
            <p:cNvPr id="11" name="Rounded Rectangle 61">
              <a:extLst>
                <a:ext uri="{FF2B5EF4-FFF2-40B4-BE49-F238E27FC236}">
                  <a16:creationId xmlns:a16="http://schemas.microsoft.com/office/drawing/2014/main" id="{5BBCF51E-286F-44F9-9B75-76DAD9A64F27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7">
              <a:extLst>
                <a:ext uri="{FF2B5EF4-FFF2-40B4-BE49-F238E27FC236}">
                  <a16:creationId xmlns:a16="http://schemas.microsoft.com/office/drawing/2014/main" id="{F7722BE7-B41B-4BD2-8132-65535F49487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00178960-3760-4397-A04A-49DB860B7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99E0C1-6D66-4964-994B-A334A59F79CD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15" name="Group 70">
                <a:extLst>
                  <a:ext uri="{FF2B5EF4-FFF2-40B4-BE49-F238E27FC236}">
                    <a16:creationId xmlns:a16="http://schemas.microsoft.com/office/drawing/2014/main" id="{F00E0BDE-43E9-4D31-9840-5E16D71CC4F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247E297-7975-4A40-A0ED-8B90385B89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60373543-36D9-4902-A03C-649E8202BB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5DE92212-9750-45BD-8D9F-A13674008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3615C0BF-C36D-4FD0-A2E2-CFD363C77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E908D2A5-253A-4417-8FB6-E3871C95BF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4F304D37-003A-4D74-861A-F115AB1CBD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A1C27F8F-35DF-4284-9661-8D3EB4741C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F34F304A-3828-44C0-8CE5-9A06E2C41B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05B19696-5FD8-40AC-A912-9A6D17E87B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8D4DFECC-07D5-4DC5-A2F6-E04238FD99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F708AE4B-7D2A-4C88-BA28-55B1D1CE83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EA15B848-B08A-4565-82D3-076DDF161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6312B1F7-3807-4E22-8876-A572DE9E98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5ECAE10A-37A2-47AD-BDE3-2C1FFD467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1BB757A6-C31B-4F1B-A4D3-4EDD46E37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797986B2-73F7-47FC-9DEC-904D5E393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F42B063A-2DE7-44E3-B362-DFFF4C13E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98EE104E-322A-4F74-BED9-697A616F0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CA16E20A-B52C-486E-B851-692317221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D008209A-D021-4CA7-83CA-9573E6A50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97346870-0166-470D-BA1F-42CFA0F21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F02E24CF-8472-4A02-B889-FB9A294A7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FD97DA08-1A76-4795-A6FC-4A40CC74F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6EF2554F-F7E2-4A74-8826-31045A2F6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9032CA6F-9D27-40C6-B9AF-E48B88E0A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F8A2C46-10FC-43C4-9D7D-9054B9E9B183}"/>
              </a:ext>
            </a:extLst>
          </p:cNvPr>
          <p:cNvSpPr txBox="1"/>
          <p:nvPr/>
        </p:nvSpPr>
        <p:spPr>
          <a:xfrm>
            <a:off x="1373187" y="1572057"/>
            <a:ext cx="567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endParaRPr lang="en-US" sz="4800" b="1" spc="-150" dirty="0">
              <a:solidFill>
                <a:srgbClr val="007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16A936-F5BD-4B71-BFC9-D2E7ED896D51}"/>
              </a:ext>
            </a:extLst>
          </p:cNvPr>
          <p:cNvSpPr txBox="1"/>
          <p:nvPr/>
        </p:nvSpPr>
        <p:spPr>
          <a:xfrm>
            <a:off x="4211869" y="11707106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M(2; -1)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530285" y="3984870"/>
                <a:ext cx="1089913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diễn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phức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thỏa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mãn</a:t>
                </a:r>
                <a:r>
                  <a:rPr lang="en-US" sz="4800" b="1" dirty="0"/>
                  <a:t>: 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285" y="3984870"/>
                <a:ext cx="10899138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2517" t="-18382" r="-1622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308387" y="4016238"/>
                <a:ext cx="608852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387" y="4016238"/>
                <a:ext cx="6088526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833482" y="6604431"/>
                <a:ext cx="1933290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𝒚𝒊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  <m:r>
                      <a:rPr lang="en-US" sz="4800" b="1" i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𝒚𝒊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M(x; y)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482" y="6604431"/>
                <a:ext cx="19332905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51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811587" y="7503987"/>
                <a:ext cx="16965422" cy="4307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𝒚𝒊</m:t>
                        </m:r>
                      </m:e>
                    </m:d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48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800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7" y="7503987"/>
                <a:ext cx="16965422" cy="4307013"/>
              </a:xfrm>
              <a:prstGeom prst="rect">
                <a:avLst/>
              </a:prstGeom>
              <a:blipFill rotWithShape="1">
                <a:blip r:embed="rId5"/>
                <a:stretch>
                  <a:fillRect l="-1617" t="-3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992188" y="2505670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Xác định thành phần của số phức khi biết tổng, hiệu, tích các số phức.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331518" y="1664346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230187" y="1584757"/>
              <a:ext cx="1143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7" y="250567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Ph</a:t>
            </a:r>
            <a:r>
              <a:rPr lang="vi-VN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ư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z.</a:t>
            </a: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575311" y="8839199"/>
            <a:ext cx="21819676" cy="4267201"/>
            <a:chOff x="1270511" y="5867400"/>
            <a:chExt cx="21819676" cy="4720938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44493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553160" y="6386813"/>
            <a:ext cx="21841827" cy="1963062"/>
            <a:chOff x="1268078" y="3405486"/>
            <a:chExt cx="21841827" cy="2374449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5407489" y="7086599"/>
                <a:ext cx="1357019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số phức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89" y="7086599"/>
                <a:ext cx="13570190" cy="830997"/>
              </a:xfrm>
              <a:prstGeom prst="rect">
                <a:avLst/>
              </a:prstGeom>
              <a:blipFill>
                <a:blip r:embed="rId2"/>
                <a:stretch>
                  <a:fillRect l="-2022" t="-1532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6097588" y="9143999"/>
                <a:ext cx="10820399" cy="2636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pl-PL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(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+ (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− 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pl-PL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8" y="9143999"/>
                <a:ext cx="10820399" cy="2636556"/>
              </a:xfrm>
              <a:prstGeom prst="rect">
                <a:avLst/>
              </a:prstGeom>
              <a:blipFill>
                <a:blip r:embed="rId3"/>
                <a:stretch>
                  <a:fillRect l="-2535" t="-5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C4E07A-82FA-4CAA-B380-D6F2C8052FC0}"/>
                  </a:ext>
                </a:extLst>
              </p:cNvPr>
              <p:cNvSpPr txBox="1"/>
              <p:nvPr/>
            </p:nvSpPr>
            <p:spPr>
              <a:xfrm>
                <a:off x="5868987" y="11734799"/>
                <a:ext cx="113538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C4E07A-82FA-4CAA-B380-D6F2C8052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11734799"/>
                <a:ext cx="11353800" cy="1159228"/>
              </a:xfrm>
              <a:prstGeom prst="rect">
                <a:avLst/>
              </a:prstGeom>
              <a:blipFill>
                <a:blip r:embed="rId4"/>
                <a:stretch>
                  <a:fillRect l="-247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1157448" y="3657600"/>
            <a:ext cx="22244547" cy="2390047"/>
            <a:chOff x="1157448" y="3657600"/>
            <a:chExt cx="22244547" cy="2390047"/>
          </a:xfrm>
        </p:grpSpPr>
        <p:sp>
          <p:nvSpPr>
            <p:cNvPr id="99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9" y="4083262"/>
              <a:ext cx="21868726" cy="1964385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ADA885B-F7AE-47D7-8F86-DCDDFF24F3A9}"/>
                  </a:ext>
                </a:extLst>
              </p:cNvPr>
              <p:cNvSpPr txBox="1"/>
              <p:nvPr/>
            </p:nvSpPr>
            <p:spPr>
              <a:xfrm>
                <a:off x="1860758" y="4648200"/>
                <a:ext cx="2153422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ơng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2ADA885B-F7AE-47D7-8F86-DCDDFF24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758" y="4648200"/>
                <a:ext cx="21534229" cy="830997"/>
              </a:xfrm>
              <a:prstGeom prst="rect">
                <a:avLst/>
              </a:prstGeom>
              <a:blipFill>
                <a:blip r:embed="rId6"/>
                <a:stretch>
                  <a:fillRect l="-1274" t="-16176" r="-28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2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7C0F78-195D-4BF3-BCB2-E446D5C83973}"/>
              </a:ext>
            </a:extLst>
          </p:cNvPr>
          <p:cNvSpPr txBox="1"/>
          <p:nvPr/>
        </p:nvSpPr>
        <p:spPr>
          <a:xfrm>
            <a:off x="1906587" y="23622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2: Ph</a:t>
            </a:r>
            <a:r>
              <a:rPr lang="vi-VN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ư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tìm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z.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06358F18-062E-4E1E-9167-3277E3525950}"/>
              </a:ext>
            </a:extLst>
          </p:cNvPr>
          <p:cNvGrpSpPr/>
          <p:nvPr/>
        </p:nvGrpSpPr>
        <p:grpSpPr>
          <a:xfrm>
            <a:off x="1575311" y="5486399"/>
            <a:ext cx="21819676" cy="8001001"/>
            <a:chOff x="1270511" y="5867400"/>
            <a:chExt cx="21819676" cy="8851757"/>
          </a:xfrm>
        </p:grpSpPr>
        <p:sp>
          <p:nvSpPr>
            <p:cNvPr id="4" name="Rounded Rectangle 52">
              <a:extLst>
                <a:ext uri="{FF2B5EF4-FFF2-40B4-BE49-F238E27FC236}">
                  <a16:creationId xmlns:a16="http://schemas.microsoft.com/office/drawing/2014/main" id="{8A2B9168-F92C-4283-9F8A-836F7A29C63A}"/>
                </a:ext>
              </a:extLst>
            </p:cNvPr>
            <p:cNvSpPr/>
            <p:nvPr/>
          </p:nvSpPr>
          <p:spPr>
            <a:xfrm>
              <a:off x="1272210" y="6139010"/>
              <a:ext cx="21817977" cy="85801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44A7190-02F5-4601-BD78-8C48B690EED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AAF705D9-F0A9-48B5-A360-316882F2D8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35A5DD-68D5-428C-9436-76A69C18932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Diagonal Corner Rectangle 58">
                <a:extLst>
                  <a:ext uri="{FF2B5EF4-FFF2-40B4-BE49-F238E27FC236}">
                    <a16:creationId xmlns:a16="http://schemas.microsoft.com/office/drawing/2014/main" id="{B93CC458-D29D-4AA9-9133-32F58EB86D9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C28D6723-55E0-416F-AD8D-A9D48DD00F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1257870C-0B23-48D8-A8E1-EF2E8A528DFD}"/>
              </a:ext>
            </a:extLst>
          </p:cNvPr>
          <p:cNvGrpSpPr/>
          <p:nvPr/>
        </p:nvGrpSpPr>
        <p:grpSpPr>
          <a:xfrm>
            <a:off x="1553160" y="3415013"/>
            <a:ext cx="21841827" cy="1963062"/>
            <a:chOff x="1268078" y="3405486"/>
            <a:chExt cx="21841827" cy="2374449"/>
          </a:xfrm>
        </p:grpSpPr>
        <p:sp>
          <p:nvSpPr>
            <p:cNvPr id="11" name="Rounded Rectangle 61">
              <a:extLst>
                <a:ext uri="{FF2B5EF4-FFF2-40B4-BE49-F238E27FC236}">
                  <a16:creationId xmlns:a16="http://schemas.microsoft.com/office/drawing/2014/main" id="{5BBCF51E-286F-44F9-9B75-76DAD9A64F27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7">
              <a:extLst>
                <a:ext uri="{FF2B5EF4-FFF2-40B4-BE49-F238E27FC236}">
                  <a16:creationId xmlns:a16="http://schemas.microsoft.com/office/drawing/2014/main" id="{F7722BE7-B41B-4BD2-8132-65535F49487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00178960-3760-4397-A04A-49DB860B7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99E0C1-6D66-4964-994B-A334A59F79CD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15" name="Group 70">
                <a:extLst>
                  <a:ext uri="{FF2B5EF4-FFF2-40B4-BE49-F238E27FC236}">
                    <a16:creationId xmlns:a16="http://schemas.microsoft.com/office/drawing/2014/main" id="{F00E0BDE-43E9-4D31-9840-5E16D71CC4F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247E297-7975-4A40-A0ED-8B90385B89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60373543-36D9-4902-A03C-649E8202BB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5DE92212-9750-45BD-8D9F-A13674008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3615C0BF-C36D-4FD0-A2E2-CFD363C77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E908D2A5-253A-4417-8FB6-E3871C95BF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4F304D37-003A-4D74-861A-F115AB1CBD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A1C27F8F-35DF-4284-9661-8D3EB4741C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F34F304A-3828-44C0-8CE5-9A06E2C41B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05B19696-5FD8-40AC-A912-9A6D17E87B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8D4DFECC-07D5-4DC5-A2F6-E04238FD99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F708AE4B-7D2A-4C88-BA28-55B1D1CE83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EA15B848-B08A-4565-82D3-076DDF161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6312B1F7-3807-4E22-8876-A572DE9E98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5ECAE10A-37A2-47AD-BDE3-2C1FFD467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1BB757A6-C31B-4F1B-A4D3-4EDD46E37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797986B2-73F7-47FC-9DEC-904D5E393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F42B063A-2DE7-44E3-B362-DFFF4C13E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98EE104E-322A-4F74-BED9-697A616F0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CA16E20A-B52C-486E-B851-692317221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D008209A-D021-4CA7-83CA-9573E6A50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97346870-0166-470D-BA1F-42CFA0F21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F02E24CF-8472-4A02-B889-FB9A294A7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FD97DA08-1A76-4795-A6FC-4A40CC74F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6EF2554F-F7E2-4A74-8826-31045A2F6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9032CA6F-9D27-40C6-B9AF-E48B88E0A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834149" y="4013528"/>
                <a:ext cx="147340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số phức </a:t>
                </a:r>
                <a14:m>
                  <m:oMath xmlns:m="http://schemas.openxmlformats.org/officeDocument/2006/math">
                    <m:r>
                      <a:rPr lang="pl-PL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pl-P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48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149" y="4013528"/>
                <a:ext cx="14734098" cy="830997"/>
              </a:xfrm>
              <a:prstGeom prst="rect">
                <a:avLst/>
              </a:prstGeom>
              <a:blipFill>
                <a:blip r:embed="rId2"/>
                <a:stretch>
                  <a:fillRect l="-1862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16A936-F5BD-4B71-BFC9-D2E7ED896D51}"/>
                  </a:ext>
                </a:extLst>
              </p:cNvPr>
              <p:cNvSpPr txBox="1"/>
              <p:nvPr/>
            </p:nvSpPr>
            <p:spPr>
              <a:xfrm>
                <a:off x="5019865" y="12039600"/>
                <a:ext cx="1135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16A936-F5BD-4B71-BFC9-D2E7ED896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865" y="12039600"/>
                <a:ext cx="11353800" cy="830997"/>
              </a:xfrm>
              <a:prstGeom prst="rect">
                <a:avLst/>
              </a:prstGeom>
              <a:blipFill>
                <a:blip r:embed="rId3"/>
                <a:stretch>
                  <a:fillRect l="-241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85BFD-AA62-4547-86C7-A1EBA65EBB5B}"/>
                  </a:ext>
                </a:extLst>
              </p:cNvPr>
              <p:cNvSpPr txBox="1"/>
              <p:nvPr/>
            </p:nvSpPr>
            <p:spPr>
              <a:xfrm>
                <a:off x="5166448" y="5978686"/>
                <a:ext cx="18914339" cy="5603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𝒃𝒊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𝒃𝒊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𝒃𝒊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𝒃𝒊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800" b="1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85BFD-AA62-4547-86C7-A1EBA65EB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448" y="5978686"/>
                <a:ext cx="18914339" cy="5603714"/>
              </a:xfrm>
              <a:prstGeom prst="rect">
                <a:avLst/>
              </a:prstGeom>
              <a:blipFill>
                <a:blip r:embed="rId4"/>
                <a:stretch>
                  <a:fillRect l="-1483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0C1268-D9E0-4B49-85F5-E516E608CC95}"/>
                  </a:ext>
                </a:extLst>
              </p:cNvPr>
              <p:cNvSpPr txBox="1"/>
              <p:nvPr/>
            </p:nvSpPr>
            <p:spPr>
              <a:xfrm>
                <a:off x="10219722" y="10511135"/>
                <a:ext cx="42714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𝒛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90C1268-D9E0-4B49-85F5-E516E608C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22" y="10511135"/>
                <a:ext cx="4271494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291709" y="1526019"/>
            <a:ext cx="18391965" cy="861774"/>
            <a:chOff x="50022" y="1552813"/>
            <a:chExt cx="18391965" cy="861774"/>
          </a:xfrm>
        </p:grpSpPr>
        <p:sp>
          <p:nvSpPr>
            <p:cNvPr id="48" name="Rounded Rectangle 47"/>
            <p:cNvSpPr/>
            <p:nvPr/>
          </p:nvSpPr>
          <p:spPr>
            <a:xfrm>
              <a:off x="306387" y="1584757"/>
              <a:ext cx="10668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18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291709" y="1526019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306387" y="1584757"/>
              <a:ext cx="10668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7997" y="2226467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3: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b="1" i="1" kern="0" dirty="0" err="1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743195" y="11201400"/>
            <a:ext cx="21819676" cy="2209801"/>
            <a:chOff x="1270511" y="5867400"/>
            <a:chExt cx="21819676" cy="2444772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21731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656765" y="9771014"/>
            <a:ext cx="21841827" cy="1247870"/>
            <a:chOff x="1268078" y="3405486"/>
            <a:chExt cx="21841827" cy="1509379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1239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5847011" y="10080287"/>
                <a:ext cx="13796498" cy="858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giá trị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𝟏𝟎𝟓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𝟐𝟑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𝟑𝟒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11" y="10080287"/>
                <a:ext cx="13796498" cy="858697"/>
              </a:xfrm>
              <a:prstGeom prst="rect">
                <a:avLst/>
              </a:prstGeom>
              <a:blipFill>
                <a:blip r:embed="rId2"/>
                <a:stretch>
                  <a:fillRect l="-1989" t="-12857" b="-3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5407489" y="11747194"/>
                <a:ext cx="15773399" cy="1597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𝟏𝟎𝟓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𝟐𝟑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𝟑𝟒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𝟐𝟔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l-PL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89" y="11747194"/>
                <a:ext cx="15773399" cy="1597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1165882" y="3214884"/>
            <a:ext cx="22244547" cy="6404040"/>
            <a:chOff x="1157448" y="3657600"/>
            <a:chExt cx="22244547" cy="6404040"/>
          </a:xfrm>
        </p:grpSpPr>
        <p:sp>
          <p:nvSpPr>
            <p:cNvPr id="99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9" y="4083262"/>
              <a:ext cx="21868726" cy="5978378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ADA885B-F7AE-47D7-8F86-DCDDFF24F3A9}"/>
              </a:ext>
            </a:extLst>
          </p:cNvPr>
          <p:cNvSpPr txBox="1"/>
          <p:nvPr/>
        </p:nvSpPr>
        <p:spPr>
          <a:xfrm>
            <a:off x="2348458" y="4235141"/>
            <a:ext cx="2153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phức</a:t>
            </a:r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để tính toán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444206" y="5062146"/>
                <a:ext cx="6515758" cy="100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4800" b="1" i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sz="4800" b="1" i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206" y="5062146"/>
                <a:ext cx="6515758" cy="1008994"/>
              </a:xfrm>
              <a:prstGeom prst="rect">
                <a:avLst/>
              </a:prstGeom>
              <a:blipFill>
                <a:blip r:embed="rId5"/>
                <a:stretch>
                  <a:fillRect t="-1205" r="-4116" b="-25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487573" y="5121411"/>
            <a:ext cx="2580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2337372" y="5062146"/>
                <a:ext cx="7889532" cy="100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7372" y="5062146"/>
                <a:ext cx="7889532" cy="10089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377743" y="6338743"/>
                <a:ext cx="10056214" cy="100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0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743" y="6338743"/>
                <a:ext cx="10056214" cy="10089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2586192" y="6371429"/>
                <a:ext cx="9969652" cy="1008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  <m:sup>
                                  <m:r>
                                    <a:rPr lang="en-US" sz="4800" b="1" i="0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>
                  <a:solidFill>
                    <a:srgbClr val="33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6192" y="6371429"/>
                <a:ext cx="9969652" cy="10089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814984" y="7893911"/>
                <a:ext cx="8693855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   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84" y="7893911"/>
                <a:ext cx="8693855" cy="8477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258898" y="7602397"/>
                <a:ext cx="10058073" cy="1141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   </m:t>
                      </m:r>
                      <m:sSup>
                        <m:sSup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898" y="7602397"/>
                <a:ext cx="10058073" cy="1141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89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4" grpId="0"/>
      <p:bldP spid="59" grpId="0"/>
      <p:bldP spid="4" grpId="0"/>
      <p:bldP spid="67" grpId="0"/>
      <p:bldP spid="71" grpId="0"/>
      <p:bldP spid="72" grpId="0"/>
      <p:bldP spid="73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57448" y="1581318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306387" y="1584757"/>
              <a:ext cx="10668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6" y="250567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3: </a:t>
            </a:r>
            <a:r>
              <a:rPr lang="es-ES" sz="5400" b="1" i="1" kern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Tính Toán Lũy Thừa Bậc Cao Với Số Phức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627915" y="5099522"/>
            <a:ext cx="21819676" cy="1990944"/>
            <a:chOff x="1270511" y="5867400"/>
            <a:chExt cx="21819676" cy="2202644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193103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627915" y="3503112"/>
            <a:ext cx="21841827" cy="1378297"/>
            <a:chOff x="1268078" y="3405486"/>
            <a:chExt cx="21841827" cy="1667138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2816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5113648" y="3925579"/>
                <a:ext cx="17366939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𝟐𝟎𝟏𝟗</m:t>
                        </m:r>
                      </m:sup>
                    </m:sSup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Dạng đại số của số phức là gì ?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648" y="3925579"/>
                <a:ext cx="17366939" cy="847733"/>
              </a:xfrm>
              <a:prstGeom prst="rect">
                <a:avLst/>
              </a:prstGeom>
              <a:blipFill rotWithShape="1">
                <a:blip r:embed="rId2"/>
                <a:stretch>
                  <a:fillRect l="-1615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5563804" y="5487336"/>
                <a:ext cx="19020423" cy="1603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𝟐𝟎𝟏𝟗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𝟐𝟎𝟏𝟖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𝟏𝟎𝟎𝟗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)=−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𝟏𝟎𝟎𝟗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𝟏𝟎𝟎𝟗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804" y="5487336"/>
                <a:ext cx="19020423" cy="1603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634975" y="7215438"/>
            <a:ext cx="21841827" cy="2766762"/>
            <a:chOff x="1268078" y="3405486"/>
            <a:chExt cx="21841827" cy="3346574"/>
          </a:xfrm>
        </p:grpSpPr>
        <p:sp>
          <p:nvSpPr>
            <p:cNvPr id="67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29611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1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72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grpSp>
            <p:nvGrpSpPr>
              <p:cNvPr id="76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1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638990" y="10159282"/>
            <a:ext cx="21819676" cy="3328118"/>
            <a:chOff x="1270511" y="5867400"/>
            <a:chExt cx="21819676" cy="3682002"/>
          </a:xfrm>
        </p:grpSpPr>
        <p:sp>
          <p:nvSpPr>
            <p:cNvPr id="132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34103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34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6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2019257" y="8029643"/>
                <a:ext cx="20307307" cy="1634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𝑪𝒉𝒐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−...−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𝟗𝟗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𝟏𝟎𝟎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𝟏𝟎𝟏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ổ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z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bao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nhi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257" y="8029643"/>
                <a:ext cx="20307307" cy="16341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5590791" y="10582267"/>
            <a:ext cx="9114152" cy="84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xét: </a:t>
            </a:r>
            <a:r>
              <a:rPr lang="vi-VN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 4 số hạng liên tiếp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1857131" y="11430000"/>
                <a:ext cx="14679856" cy="858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131" y="11430000"/>
                <a:ext cx="14679856" cy="8586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16384587" y="11437203"/>
                <a:ext cx="47110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vi-VN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vi-VN" sz="4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587" y="11437203"/>
                <a:ext cx="4711099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>
            <a:extLst>
              <a:ext uri="{FF2B5EF4-FFF2-40B4-BE49-F238E27FC236}">
                <a16:creationId xmlns:a16="http://schemas.microsoft.com/office/drawing/2014/main" id="{EF350B25-2D64-4259-9469-EA00C7BC0AD6}"/>
              </a:ext>
            </a:extLst>
          </p:cNvPr>
          <p:cNvSpPr/>
          <p:nvPr/>
        </p:nvSpPr>
        <p:spPr>
          <a:xfrm>
            <a:off x="2480613" y="12351603"/>
            <a:ext cx="19999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-1 + 1 = 0.</a:t>
            </a:r>
          </a:p>
        </p:txBody>
      </p:sp>
    </p:spTree>
    <p:extLst>
      <p:ext uri="{BB962C8B-B14F-4D97-AF65-F5344CB8AC3E}">
        <p14:creationId xmlns:p14="http://schemas.microsoft.com/office/powerpoint/2010/main" val="5836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9" grpId="0"/>
      <p:bldP spid="103" grpId="0"/>
      <p:bldP spid="109" grpId="0"/>
      <p:bldP spid="1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9787" y="1690548"/>
            <a:ext cx="18391966" cy="861774"/>
            <a:chOff x="50021" y="1552813"/>
            <a:chExt cx="18391966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6" y="250567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ìm Tập Hợp Điểm Biểu Diễn Số 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-303213" y="3474320"/>
            <a:ext cx="24690387" cy="9677400"/>
            <a:chOff x="1157448" y="3657600"/>
            <a:chExt cx="24089437" cy="9677400"/>
          </a:xfrm>
        </p:grpSpPr>
        <p:sp>
          <p:nvSpPr>
            <p:cNvPr id="99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7" y="4083262"/>
              <a:ext cx="23713618" cy="9251738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10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ADA885B-F7AE-47D7-8F86-DCDDFF24F3A9}"/>
              </a:ext>
            </a:extLst>
          </p:cNvPr>
          <p:cNvSpPr txBox="1"/>
          <p:nvPr/>
        </p:nvSpPr>
        <p:spPr>
          <a:xfrm>
            <a:off x="1860758" y="4648200"/>
            <a:ext cx="2153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phức</a:t>
            </a:r>
            <a:r>
              <a:rPr lang="vi-VN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và hình học phẳng Oxy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57175" y="6086475"/>
            <a:ext cx="1916711" cy="4094359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BIỂU DIỄN HÌNH HỌC SỐ PHỨC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222103" y="8198685"/>
            <a:ext cx="2689166" cy="11336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01386" y="8313020"/>
                <a:ext cx="279916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𝒚𝒊</m:t>
                      </m:r>
                      <m:r>
                        <m:rPr>
                          <m:nor/>
                        </m:rPr>
                        <a:rPr lang="en-US" b="1" i="1">
                          <a:latin typeface="Cambria Math" panose="02040503050406030204" pitchFamily="18" charset="0"/>
                        </a:rPr>
                        <m:t>  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86" y="8313020"/>
                <a:ext cx="279916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/>
          <p:cNvSpPr/>
          <p:nvPr/>
        </p:nvSpPr>
        <p:spPr>
          <a:xfrm>
            <a:off x="4966742" y="7746073"/>
            <a:ext cx="2170680" cy="975677"/>
          </a:xfrm>
          <a:prstGeom prst="roundRect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)=0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144214" y="7119982"/>
            <a:ext cx="581417" cy="2767882"/>
            <a:chOff x="9586192" y="6978007"/>
            <a:chExt cx="1659419" cy="2767882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9586192" y="8129693"/>
              <a:ext cx="1376248" cy="161619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9599520" y="6978007"/>
              <a:ext cx="1646091" cy="1151685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983114" y="5973354"/>
            <a:ext cx="696962" cy="2162082"/>
            <a:chOff x="16250305" y="6611372"/>
            <a:chExt cx="1534459" cy="2162082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16250305" y="7684520"/>
              <a:ext cx="1534459" cy="1088934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16250305" y="6611372"/>
              <a:ext cx="1534459" cy="1034298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7763234" y="9079766"/>
            <a:ext cx="2083111" cy="1539699"/>
            <a:chOff x="1126857" y="1286824"/>
            <a:chExt cx="2926734" cy="3989625"/>
          </a:xfrm>
        </p:grpSpPr>
        <p:sp>
          <p:nvSpPr>
            <p:cNvPr id="93" name="Flowchart: Alternate Process 92"/>
            <p:cNvSpPr/>
            <p:nvPr/>
          </p:nvSpPr>
          <p:spPr>
            <a:xfrm>
              <a:off x="1126857" y="1286824"/>
              <a:ext cx="2611549" cy="398962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66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15" name="Rectangle 4"/>
            <p:cNvSpPr>
              <a:spLocks noChangeArrowheads="1"/>
            </p:cNvSpPr>
            <p:nvPr/>
          </p:nvSpPr>
          <p:spPr bwMode="auto">
            <a:xfrm>
              <a:off x="1126857" y="1482385"/>
              <a:ext cx="2926734" cy="3429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879564" y="6406771"/>
            <a:ext cx="2130545" cy="1353109"/>
            <a:chOff x="1126858" y="2686907"/>
            <a:chExt cx="1782411" cy="1789932"/>
          </a:xfrm>
        </p:grpSpPr>
        <p:sp>
          <p:nvSpPr>
            <p:cNvPr id="117" name="Flowchart: Alternate Process 116"/>
            <p:cNvSpPr/>
            <p:nvPr/>
          </p:nvSpPr>
          <p:spPr>
            <a:xfrm>
              <a:off x="1126858" y="2695074"/>
              <a:ext cx="1729112" cy="1781765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6600C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18" name="Rectangle 4"/>
            <p:cNvSpPr>
              <a:spLocks noChangeArrowheads="1"/>
            </p:cNvSpPr>
            <p:nvPr/>
          </p:nvSpPr>
          <p:spPr bwMode="auto">
            <a:xfrm>
              <a:off x="1173763" y="2686907"/>
              <a:ext cx="1735506" cy="1750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kumimoji="0" lang="en-US" altLang="en-US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602026" y="5593029"/>
                <a:ext cx="5980355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026" y="5593029"/>
                <a:ext cx="5980355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0488964" y="7823944"/>
                <a:ext cx="691772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1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964" y="7823944"/>
                <a:ext cx="6917728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1010242" y="9604352"/>
                <a:ext cx="415944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242" y="9604352"/>
                <a:ext cx="415944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/>
          <p:cNvCxnSpPr/>
          <p:nvPr/>
        </p:nvCxnSpPr>
        <p:spPr>
          <a:xfrm flipV="1">
            <a:off x="9622011" y="10018919"/>
            <a:ext cx="1561129" cy="35940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7511201" y="6068776"/>
                <a:ext cx="6802375" cy="1691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𝐓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â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á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í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𝒏𝒉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b="1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b="1" i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b="1" i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1201" y="6068776"/>
                <a:ext cx="6802375" cy="16911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6827064" y="5868217"/>
            <a:ext cx="894547" cy="2240187"/>
            <a:chOff x="17789180" y="5973354"/>
            <a:chExt cx="1442573" cy="2240187"/>
          </a:xfrm>
        </p:grpSpPr>
        <p:cxnSp>
          <p:nvCxnSpPr>
            <p:cNvPr id="120" name="Straight Arrow Connector 119"/>
            <p:cNvCxnSpPr/>
            <p:nvPr/>
          </p:nvCxnSpPr>
          <p:spPr>
            <a:xfrm>
              <a:off x="17789180" y="5973354"/>
              <a:ext cx="1442573" cy="115265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V="1">
              <a:off x="18402076" y="7077299"/>
              <a:ext cx="829677" cy="113624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41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4" grpId="0"/>
      <p:bldP spid="67" grpId="0" animBg="1"/>
      <p:bldP spid="6" grpId="0"/>
      <p:bldP spid="73" grpId="0" animBg="1"/>
      <p:bldP spid="22" grpId="0"/>
      <p:bldP spid="24" grpId="0"/>
      <p:bldP spid="26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839787" y="1690548"/>
            <a:ext cx="18391966" cy="861774"/>
            <a:chOff x="50021" y="1552813"/>
            <a:chExt cx="18391966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06586" y="250567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s-ES" sz="5400" b="1" i="1" kern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5400" b="1" i="1" kern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ìm Tập Hợp Điểm Biểu Diễn Số Phức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534987" y="5753146"/>
            <a:ext cx="22869053" cy="7626995"/>
            <a:chOff x="1270511" y="5867400"/>
            <a:chExt cx="22869053" cy="7869738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08"/>
              <a:ext cx="22867354" cy="759813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534987" y="3310342"/>
            <a:ext cx="22869053" cy="2429937"/>
            <a:chOff x="1268078" y="3405486"/>
            <a:chExt cx="22869053" cy="2732631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3"/>
              <a:ext cx="22869053" cy="23471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042547" cy="899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4264925" y="3848406"/>
                <a:ext cx="1799021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số phức z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gì ?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925" y="3848406"/>
                <a:ext cx="17990210" cy="1569660"/>
              </a:xfrm>
              <a:prstGeom prst="rect">
                <a:avLst/>
              </a:prstGeom>
              <a:blipFill>
                <a:blip r:embed="rId2"/>
                <a:stretch>
                  <a:fillRect l="-1559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725022" y="6705813"/>
                <a:ext cx="14875196" cy="6674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Bef>
                    <a:spcPts val="1000"/>
                  </a:spcBef>
                </a:pP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fr-FR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ts val="1000"/>
                  </a:spcBef>
                </a:pP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⇔|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|=|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4800" b="1" dirty="0"/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0" smtClean="0"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4800" b="1" dirty="0">
                  <a:latin typeface="+mj-lt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en-US" sz="4800" b="1" dirty="0">
                    <a:latin typeface="+mj-lt"/>
                  </a:rPr>
                  <a:t> </a:t>
                </a:r>
                <a:r>
                  <a:rPr lang="vi-VN" sz="4800" b="1" dirty="0">
                    <a:latin typeface="+mj-lt"/>
                  </a:rPr>
                  <a:t>Vậy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</a:t>
                </a:r>
              </a:p>
              <a:p>
                <a:pPr>
                  <a:spcBef>
                    <a:spcPts val="1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đường thẳng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22" y="6705813"/>
                <a:ext cx="14875196" cy="6674328"/>
              </a:xfrm>
              <a:prstGeom prst="rect">
                <a:avLst/>
              </a:prstGeom>
              <a:blipFill>
                <a:blip r:embed="rId3"/>
                <a:stretch>
                  <a:fillRect l="-1885" t="-2283" b="-3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5913305" y="5595196"/>
            <a:ext cx="8122185" cy="7688209"/>
            <a:chOff x="14937567" y="5102440"/>
            <a:chExt cx="8708340" cy="8834386"/>
          </a:xfrm>
        </p:grpSpPr>
        <p:graphicFrame>
          <p:nvGraphicFramePr>
            <p:cNvPr id="48" name="Content Placeholder 19">
              <a:extLst>
                <a:ext uri="{FF2B5EF4-FFF2-40B4-BE49-F238E27FC236}">
                  <a16:creationId xmlns:a16="http://schemas.microsoft.com/office/drawing/2014/main" id="{54E5CED5-7EE1-4C95-B0F6-88200A35CF6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91752598"/>
                </p:ext>
              </p:extLst>
            </p:nvPr>
          </p:nvGraphicFramePr>
          <p:xfrm>
            <a:off x="15137983" y="5792161"/>
            <a:ext cx="7556231" cy="8144665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880953">
                    <a:extLst>
                      <a:ext uri="{9D8B030D-6E8A-4147-A177-3AD203B41FA5}">
                        <a16:colId xmlns:a16="http://schemas.microsoft.com/office/drawing/2014/main" val="2137207480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343001060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2437042968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357288473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2778437261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2039973315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3743230330"/>
                      </a:ext>
                    </a:extLst>
                  </a:gridCol>
                  <a:gridCol w="880953">
                    <a:extLst>
                      <a:ext uri="{9D8B030D-6E8A-4147-A177-3AD203B41FA5}">
                        <a16:colId xmlns:a16="http://schemas.microsoft.com/office/drawing/2014/main" val="971861832"/>
                      </a:ext>
                    </a:extLst>
                  </a:gridCol>
                </a:tblGrid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70648646"/>
                    </a:ext>
                  </a:extLst>
                </a:tr>
                <a:tr h="953187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03614317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0713453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59519242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611167803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565161158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653346519"/>
                    </a:ext>
                  </a:extLst>
                </a:tr>
                <a:tr h="876398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642253990"/>
                    </a:ext>
                  </a:extLst>
                </a:tr>
              </a:tbl>
            </a:graphicData>
          </a:graphic>
        </p:graphicFrame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00AC29B-F059-4EE4-870E-106F2A5B7FFB}"/>
                </a:ext>
              </a:extLst>
            </p:cNvPr>
            <p:cNvGrpSpPr/>
            <p:nvPr/>
          </p:nvGrpSpPr>
          <p:grpSpPr>
            <a:xfrm>
              <a:off x="14937567" y="5102440"/>
              <a:ext cx="8708340" cy="8734978"/>
              <a:chOff x="6861758" y="1508725"/>
              <a:chExt cx="4846878" cy="492519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3C07B73-75CC-4792-B5C9-8332BDC6AF32}"/>
                  </a:ext>
                </a:extLst>
              </p:cNvPr>
              <p:cNvGrpSpPr/>
              <p:nvPr/>
            </p:nvGrpSpPr>
            <p:grpSpPr>
              <a:xfrm>
                <a:off x="6861758" y="1897622"/>
                <a:ext cx="4317186" cy="4536300"/>
                <a:chOff x="6861758" y="1897622"/>
                <a:chExt cx="4317186" cy="4536300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B6943FBE-CEC7-47DC-B4C5-560A855F1F8D}"/>
                    </a:ext>
                  </a:extLst>
                </p:cNvPr>
                <p:cNvCxnSpPr/>
                <p:nvPr/>
              </p:nvCxnSpPr>
              <p:spPr>
                <a:xfrm flipV="1">
                  <a:off x="6861758" y="4214481"/>
                  <a:ext cx="4317186" cy="28913"/>
                </a:xfrm>
                <a:prstGeom prst="straightConnector1">
                  <a:avLst/>
                </a:prstGeom>
                <a:ln w="5715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912ACE74-9D9E-4883-911A-15777BB1F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02381" y="1897622"/>
                  <a:ext cx="3543" cy="4536300"/>
                </a:xfrm>
                <a:prstGeom prst="straightConnector1">
                  <a:avLst/>
                </a:prstGeom>
                <a:ln w="5715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46F914-C098-4824-AE19-5870C950E9A3}"/>
                  </a:ext>
                </a:extLst>
              </p:cNvPr>
              <p:cNvSpPr txBox="1"/>
              <p:nvPr/>
            </p:nvSpPr>
            <p:spPr>
              <a:xfrm>
                <a:off x="9009990" y="1508725"/>
                <a:ext cx="344477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136BE94-8407-401B-9A96-565EF862C2EF}"/>
                  </a:ext>
                </a:extLst>
              </p:cNvPr>
              <p:cNvSpPr txBox="1"/>
              <p:nvPr/>
            </p:nvSpPr>
            <p:spPr>
              <a:xfrm>
                <a:off x="11099036" y="3692627"/>
                <a:ext cx="609600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23E1627-90ED-4E6C-B93D-7716A818D193}"/>
                  </a:ext>
                </a:extLst>
              </p:cNvPr>
              <p:cNvSpPr txBox="1"/>
              <p:nvPr/>
            </p:nvSpPr>
            <p:spPr>
              <a:xfrm>
                <a:off x="8625725" y="4214482"/>
                <a:ext cx="251764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888E8A80-1B92-45C8-8997-38B12C4886A6}"/>
              </a:ext>
            </a:extLst>
          </p:cNvPr>
          <p:cNvSpPr/>
          <p:nvPr/>
        </p:nvSpPr>
        <p:spPr>
          <a:xfrm flipV="1">
            <a:off x="21278543" y="9649691"/>
            <a:ext cx="135244" cy="180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88E8A80-1B92-45C8-8997-38B12C4886A6}"/>
              </a:ext>
            </a:extLst>
          </p:cNvPr>
          <p:cNvSpPr/>
          <p:nvPr/>
        </p:nvSpPr>
        <p:spPr>
          <a:xfrm flipV="1">
            <a:off x="19661187" y="7924800"/>
            <a:ext cx="135244" cy="180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>
            <a:off x="21108987" y="9982200"/>
            <a:ext cx="50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>
            <a:off x="19127787" y="7696200"/>
            <a:ext cx="50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863988" y="7026266"/>
            <a:ext cx="3913717" cy="43275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08654" y="6318380"/>
            <a:ext cx="457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923D87-D465-4918-A047-E28C88C94281}"/>
              </a:ext>
            </a:extLst>
          </p:cNvPr>
          <p:cNvSpPr txBox="1"/>
          <p:nvPr/>
        </p:nvSpPr>
        <p:spPr>
          <a:xfrm>
            <a:off x="21252421" y="8766707"/>
            <a:ext cx="73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5923D87-D465-4918-A047-E28C88C94281}"/>
              </a:ext>
            </a:extLst>
          </p:cNvPr>
          <p:cNvSpPr txBox="1"/>
          <p:nvPr/>
        </p:nvSpPr>
        <p:spPr>
          <a:xfrm>
            <a:off x="20057528" y="7391400"/>
            <a:ext cx="518059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 animBg="1"/>
      <p:bldP spid="76" grpId="0" animBg="1"/>
      <p:bldP spid="79" grpId="0"/>
      <p:bldP spid="80" grpId="0"/>
      <p:bldP spid="9" grpId="0"/>
      <p:bldP spid="81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54970" y="1555250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306387" y="1584757"/>
              <a:ext cx="10668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268541" y="2172700"/>
            <a:ext cx="20947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s-ES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5400" b="1" i="1" kern="0" dirty="0">
                <a:solidFill>
                  <a:srgbClr val="007C00"/>
                </a:solidFill>
                <a:latin typeface="Times New Roman" pitchFamily="18" charset="0"/>
                <a:cs typeface="Times New Roman" pitchFamily="18" charset="0"/>
              </a:rPr>
              <a:t>ìm Tập Hợp Điểm Biểu Diễn Số 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382586" y="5212369"/>
            <a:ext cx="14252180" cy="8618437"/>
            <a:chOff x="1270511" y="5867400"/>
            <a:chExt cx="14252180" cy="6876458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1" y="6139010"/>
              <a:ext cx="14250480" cy="66048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483859" y="3063053"/>
            <a:ext cx="23510602" cy="2114692"/>
            <a:chOff x="1268078" y="3405486"/>
            <a:chExt cx="23510602" cy="2557854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3510602" cy="21723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042547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/>
              <p:nvPr/>
            </p:nvSpPr>
            <p:spPr>
              <a:xfrm>
                <a:off x="3531365" y="3543409"/>
                <a:ext cx="2046309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ễ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|≤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350B25-2D64-4259-9469-EA00C7BC0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365" y="3543409"/>
                <a:ext cx="20463095" cy="1569660"/>
              </a:xfrm>
              <a:prstGeom prst="rect">
                <a:avLst/>
              </a:prstGeom>
              <a:blipFill>
                <a:blip r:embed="rId2"/>
                <a:stretch>
                  <a:fillRect l="-1340" t="-8527" r="-47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/>
              <p:nvPr/>
            </p:nvSpPr>
            <p:spPr>
              <a:xfrm>
                <a:off x="579657" y="6381017"/>
                <a:ext cx="13777937" cy="6101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𝐢</m:t>
                    </m:r>
                  </m:oMath>
                </a14:m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endParaRPr lang="fr-FR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000"/>
                  </a:spcBef>
                </a:pP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M (</a:t>
                </a:r>
                <a:r>
                  <a:rPr lang="fr-FR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fr-FR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800" b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4800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800" b="1" dirty="0"/>
              </a:p>
              <a:p>
                <a:pPr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800" b="1" dirty="0"/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518F23-3F6A-4388-9492-859E4AF8E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57" y="6381017"/>
                <a:ext cx="13777937" cy="6101991"/>
              </a:xfrm>
              <a:prstGeom prst="rect">
                <a:avLst/>
              </a:prstGeom>
              <a:blipFill>
                <a:blip r:embed="rId3"/>
                <a:stretch>
                  <a:fillRect l="-1991" t="-2498" r="-2035" b="-4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4857667" y="5078433"/>
            <a:ext cx="9628439" cy="8534401"/>
            <a:chOff x="14468116" y="5102440"/>
            <a:chExt cx="9628439" cy="8534401"/>
          </a:xfrm>
        </p:grpSpPr>
        <p:graphicFrame>
          <p:nvGraphicFramePr>
            <p:cNvPr id="48" name="Content Placeholder 19">
              <a:extLst>
                <a:ext uri="{FF2B5EF4-FFF2-40B4-BE49-F238E27FC236}">
                  <a16:creationId xmlns:a16="http://schemas.microsoft.com/office/drawing/2014/main" id="{54E5CED5-7EE1-4C95-B0F6-88200A35CF6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3561505"/>
                </p:ext>
              </p:extLst>
            </p:nvPr>
          </p:nvGraphicFramePr>
          <p:xfrm>
            <a:off x="14468116" y="5469770"/>
            <a:ext cx="8780112" cy="8167071"/>
          </p:xfrm>
          <a:graphic>
            <a:graphicData uri="http://schemas.openxmlformats.org/drawingml/2006/table">
              <a:tbl>
                <a:tblPr firstRow="1" bandRow="1">
                  <a:tableStyleId>{5940675A-B579-460E-94D1-54222C63F5DA}</a:tableStyleId>
                </a:tblPr>
                <a:tblGrid>
                  <a:gridCol w="1097514">
                    <a:extLst>
                      <a:ext uri="{9D8B030D-6E8A-4147-A177-3AD203B41FA5}">
                        <a16:colId xmlns:a16="http://schemas.microsoft.com/office/drawing/2014/main" val="2137207480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343001060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2437042968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357288473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2778437261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2039973315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3743230330"/>
                      </a:ext>
                    </a:extLst>
                  </a:gridCol>
                  <a:gridCol w="1097514">
                    <a:extLst>
                      <a:ext uri="{9D8B030D-6E8A-4147-A177-3AD203B41FA5}">
                        <a16:colId xmlns:a16="http://schemas.microsoft.com/office/drawing/2014/main" val="971861832"/>
                      </a:ext>
                    </a:extLst>
                  </a:gridCol>
                </a:tblGrid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870648646"/>
                    </a:ext>
                  </a:extLst>
                </a:tr>
                <a:tr h="1098303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403614317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0713453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59519242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611167803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565161158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2653346519"/>
                    </a:ext>
                  </a:extLst>
                </a:tr>
                <a:tr h="1009824"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/>
                      </a:p>
                    </a:txBody>
                    <a:tcPr marL="182880" marR="182880" marT="83128" marB="83128">
                      <a:lnL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642253990"/>
                    </a:ext>
                  </a:extLst>
                </a:tr>
              </a:tbl>
            </a:graphicData>
          </a:graphic>
        </p:graphicFrame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00AC29B-F059-4EE4-870E-106F2A5B7FFB}"/>
                </a:ext>
              </a:extLst>
            </p:cNvPr>
            <p:cNvGrpSpPr/>
            <p:nvPr/>
          </p:nvGrpSpPr>
          <p:grpSpPr>
            <a:xfrm>
              <a:off x="14520322" y="5102440"/>
              <a:ext cx="9576233" cy="8329053"/>
              <a:chOff x="6629528" y="1508725"/>
              <a:chExt cx="5329929" cy="469631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43C07B73-75CC-4792-B5C9-8332BDC6AF32}"/>
                  </a:ext>
                </a:extLst>
              </p:cNvPr>
              <p:cNvGrpSpPr/>
              <p:nvPr/>
            </p:nvGrpSpPr>
            <p:grpSpPr>
              <a:xfrm>
                <a:off x="6629528" y="1668742"/>
                <a:ext cx="5105400" cy="4536300"/>
                <a:chOff x="6629528" y="1668742"/>
                <a:chExt cx="5105400" cy="4536300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B6943FBE-CEC7-47DC-B4C5-560A855F1F8D}"/>
                    </a:ext>
                  </a:extLst>
                </p:cNvPr>
                <p:cNvCxnSpPr/>
                <p:nvPr/>
              </p:nvCxnSpPr>
              <p:spPr>
                <a:xfrm>
                  <a:off x="6629528" y="4036210"/>
                  <a:ext cx="5105400" cy="0"/>
                </a:xfrm>
                <a:prstGeom prst="straightConnector1">
                  <a:avLst/>
                </a:prstGeom>
                <a:ln w="5715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912ACE74-9D9E-4883-911A-15777BB1FD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024268" y="1668742"/>
                  <a:ext cx="3543" cy="4536300"/>
                </a:xfrm>
                <a:prstGeom prst="straightConnector1">
                  <a:avLst/>
                </a:prstGeom>
                <a:ln w="5715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46F914-C098-4824-AE19-5870C950E9A3}"/>
                  </a:ext>
                </a:extLst>
              </p:cNvPr>
              <p:cNvSpPr txBox="1"/>
              <p:nvPr/>
            </p:nvSpPr>
            <p:spPr>
              <a:xfrm>
                <a:off x="9009990" y="1508725"/>
                <a:ext cx="344477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136BE94-8407-401B-9A96-565EF862C2EF}"/>
                  </a:ext>
                </a:extLst>
              </p:cNvPr>
              <p:cNvSpPr txBox="1"/>
              <p:nvPr/>
            </p:nvSpPr>
            <p:spPr>
              <a:xfrm>
                <a:off x="11349857" y="3888486"/>
                <a:ext cx="609600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23E1627-90ED-4E6C-B93D-7716A818D193}"/>
                  </a:ext>
                </a:extLst>
              </p:cNvPr>
              <p:cNvSpPr txBox="1"/>
              <p:nvPr/>
            </p:nvSpPr>
            <p:spPr>
              <a:xfrm>
                <a:off x="9096200" y="3468336"/>
                <a:ext cx="419883" cy="468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888E8A80-1B92-45C8-8997-38B12C4886A6}"/>
              </a:ext>
            </a:extLst>
          </p:cNvPr>
          <p:cNvSpPr/>
          <p:nvPr/>
        </p:nvSpPr>
        <p:spPr>
          <a:xfrm flipV="1">
            <a:off x="18060987" y="10487891"/>
            <a:ext cx="135244" cy="1801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/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18170149" y="9580093"/>
            <a:ext cx="13577" cy="1104094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254248" y="10612909"/>
            <a:ext cx="1042421" cy="1917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 flipH="1">
            <a:off x="17726168" y="8591697"/>
            <a:ext cx="106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 flipH="1">
            <a:off x="19487817" y="10130005"/>
            <a:ext cx="72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CF30D57-18E4-4C2A-9E1A-6D5B27CFA866}"/>
              </a:ext>
            </a:extLst>
          </p:cNvPr>
          <p:cNvSpPr txBox="1"/>
          <p:nvPr/>
        </p:nvSpPr>
        <p:spPr>
          <a:xfrm flipH="1">
            <a:off x="17375187" y="10370403"/>
            <a:ext cx="453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" name="Oval 8"/>
          <p:cNvSpPr/>
          <p:nvPr/>
        </p:nvSpPr>
        <p:spPr>
          <a:xfrm flipH="1">
            <a:off x="17069711" y="9615710"/>
            <a:ext cx="2054532" cy="199439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089182" y="9628972"/>
            <a:ext cx="2061161" cy="20014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3" grpId="0" animBg="1"/>
      <p:bldP spid="78" grpId="0"/>
      <p:bldP spid="79" grpId="0"/>
      <p:bldP spid="80" grpId="0"/>
      <p:bldP spid="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306387" y="2457723"/>
            <a:ext cx="22612439" cy="10724878"/>
            <a:chOff x="1157448" y="3657600"/>
            <a:chExt cx="22368042" cy="10069160"/>
          </a:xfrm>
        </p:grpSpPr>
        <p:sp>
          <p:nvSpPr>
            <p:cNvPr id="83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656764" y="4091040"/>
              <a:ext cx="21868726" cy="9635720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3573241" cy="1006475"/>
              <a:chOff x="1157448" y="3657600"/>
              <a:chExt cx="3573241" cy="1006475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3436149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2671702" cy="86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Chú</a:t>
                </a:r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ý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59" name="Flowchart: Alternate Process 58"/>
          <p:cNvSpPr/>
          <p:nvPr/>
        </p:nvSpPr>
        <p:spPr>
          <a:xfrm>
            <a:off x="1919166" y="6087409"/>
            <a:ext cx="2537219" cy="485694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PHÍM QUAN TRỌNG TRONG SỐ PHỨC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26683" y="6178984"/>
            <a:ext cx="2895602" cy="5711274"/>
            <a:chOff x="4497385" y="6377790"/>
            <a:chExt cx="2895602" cy="5711274"/>
          </a:xfrm>
        </p:grpSpPr>
        <p:grpSp>
          <p:nvGrpSpPr>
            <p:cNvPr id="71" name="Group 70"/>
            <p:cNvGrpSpPr/>
            <p:nvPr/>
          </p:nvGrpSpPr>
          <p:grpSpPr>
            <a:xfrm>
              <a:off x="4497386" y="6377790"/>
              <a:ext cx="2895601" cy="5711274"/>
              <a:chOff x="6808037" y="2960008"/>
              <a:chExt cx="1213810" cy="1117648"/>
            </a:xfrm>
          </p:grpSpPr>
          <p:cxnSp>
            <p:nvCxnSpPr>
              <p:cNvPr id="72" name="Straight Arrow Connector 71"/>
              <p:cNvCxnSpPr/>
              <p:nvPr/>
            </p:nvCxnSpPr>
            <p:spPr>
              <a:xfrm>
                <a:off x="6808037" y="3425232"/>
                <a:ext cx="1063579" cy="652424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6808038" y="2960008"/>
                <a:ext cx="1213809" cy="457311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V="1">
                <a:off x="6808037" y="3325453"/>
                <a:ext cx="1164745" cy="99780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80"/>
            <p:cNvCxnSpPr/>
            <p:nvPr/>
          </p:nvCxnSpPr>
          <p:spPr>
            <a:xfrm>
              <a:off x="4497385" y="8755122"/>
              <a:ext cx="2778556" cy="157349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Flowchart: Alternate Process 110"/>
          <p:cNvSpPr/>
          <p:nvPr/>
        </p:nvSpPr>
        <p:spPr>
          <a:xfrm>
            <a:off x="15180829" y="11306787"/>
            <a:ext cx="4937558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Flowchart: Alternate Process 111"/>
          <p:cNvSpPr/>
          <p:nvPr/>
        </p:nvSpPr>
        <p:spPr>
          <a:xfrm>
            <a:off x="14981525" y="9526464"/>
            <a:ext cx="5136862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Flowchart: Alternate Process 112"/>
          <p:cNvSpPr/>
          <p:nvPr/>
        </p:nvSpPr>
        <p:spPr>
          <a:xfrm>
            <a:off x="14981524" y="7478134"/>
            <a:ext cx="5136863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Flowchart: Alternate Process 113"/>
          <p:cNvSpPr/>
          <p:nvPr/>
        </p:nvSpPr>
        <p:spPr>
          <a:xfrm>
            <a:off x="15073726" y="5459750"/>
            <a:ext cx="5181600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7807" y="5768824"/>
            <a:ext cx="6194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Thao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phức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013288" y="5802630"/>
                <a:ext cx="60946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3288" y="5802630"/>
                <a:ext cx="60946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522650" y="7583059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7149832" y="11447590"/>
            <a:ext cx="192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7394425" y="9648013"/>
            <a:ext cx="5652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phức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694887" y="9653262"/>
                <a:ext cx="56457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4887" y="9653262"/>
                <a:ext cx="56457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806690" y="11436526"/>
                <a:ext cx="205575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690" y="11436526"/>
                <a:ext cx="20557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252787" y="5800099"/>
                <a:ext cx="465999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𝑴𝑶𝑫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𝑪𝑴𝑷𝑳𝑿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787" y="5800099"/>
                <a:ext cx="465999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017744" y="9869343"/>
                <a:ext cx="529356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𝒔𝒉𝒊𝒇𝒕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onj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7744" y="9869343"/>
                <a:ext cx="5293565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5358586" y="11613604"/>
                <a:ext cx="455419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𝒔𝒉𝒊𝒇𝒕</m:t>
                      </m:r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𝒉𝒚𝒑</m:t>
                      </m:r>
                      <m:r>
                        <m:rPr>
                          <m:nor/>
                        </m:rP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𝑨𝒃𝒔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6" y="11613604"/>
                <a:ext cx="4554195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591277" y="7703192"/>
                <a:ext cx="13708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𝑬𝑵𝑮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1277" y="7703192"/>
                <a:ext cx="1370888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3518578" y="6178841"/>
            <a:ext cx="14182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9630919" y="8032297"/>
            <a:ext cx="5305868" cy="1414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3152747" y="10129815"/>
            <a:ext cx="14182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10795055" y="11890258"/>
            <a:ext cx="4342291" cy="412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1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11" grpId="0" animBg="1"/>
      <p:bldP spid="112" grpId="0" animBg="1"/>
      <p:bldP spid="113" grpId="0" animBg="1"/>
      <p:bldP spid="1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17278" y="7183269"/>
            <a:ext cx="23009856" cy="6092140"/>
            <a:chOff x="1232586" y="5867400"/>
            <a:chExt cx="20982090" cy="4322317"/>
          </a:xfrm>
        </p:grpSpPr>
        <p:sp>
          <p:nvSpPr>
            <p:cNvPr id="53" name="Rounded Rectangle 52"/>
            <p:cNvSpPr/>
            <p:nvPr/>
          </p:nvSpPr>
          <p:spPr>
            <a:xfrm>
              <a:off x="1232586" y="6257680"/>
              <a:ext cx="20982090" cy="39320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25792" y="3153207"/>
            <a:ext cx="22875194" cy="3892097"/>
            <a:chOff x="1268078" y="3405486"/>
            <a:chExt cx="20752913" cy="2707364"/>
          </a:xfrm>
        </p:grpSpPr>
        <p:sp>
          <p:nvSpPr>
            <p:cNvPr id="62" name="Rounded Rectangle 61"/>
            <p:cNvSpPr/>
            <p:nvPr/>
          </p:nvSpPr>
          <p:spPr>
            <a:xfrm>
              <a:off x="1314784" y="3757176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680115" cy="66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965200" y="5739558"/>
            <a:ext cx="1037624" cy="12255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04604" y="4405095"/>
                <a:ext cx="23071454" cy="2565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Cho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phần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ảo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A.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à−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	    B.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	   C.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1">
                        <a:latin typeface="Cambria Math"/>
                      </a:rPr>
                      <m:t>𝟒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-7             	D.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04" y="4405095"/>
                <a:ext cx="23071454" cy="2565574"/>
              </a:xfrm>
              <a:prstGeom prst="rect">
                <a:avLst/>
              </a:prstGeom>
              <a:blipFill>
                <a:blip r:embed="rId3"/>
                <a:stretch>
                  <a:fillRect t="-547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420786" y="8623698"/>
            <a:ext cx="6558265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133"/>
              </a:spcAft>
            </a:pPr>
            <a:endParaRPr lang="en-US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78268" y="8398635"/>
                <a:ext cx="19115272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algn="just" defTabSz="914400">
                  <a:lnSpc>
                    <a:spcPct val="115000"/>
                  </a:lnSpc>
                </a:pP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Ta có:</a:t>
                </a:r>
                <a:r>
                  <a:rPr lang="en-US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           </a:t>
                </a: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)(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4800" b="1" dirty="0">
                  <a:solidFill>
                    <a:prstClr val="black"/>
                  </a:solidFill>
                  <a:ea typeface="Calibri" panose="020F0502020204030204" pitchFamily="34" charset="0"/>
                </a:endParaRPr>
              </a:p>
              <a:p>
                <a:pPr marL="629920" lvl="0" algn="just" defTabSz="914400">
                  <a:lnSpc>
                    <a:spcPct val="115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                       </a:t>
                </a:r>
                <a:endParaRPr lang="en-US" sz="4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629920" lvl="0" algn="just" defTabSz="914400">
                  <a:lnSpc>
                    <a:spcPct val="115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ea typeface="Calibri" panose="020F05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marL="629920" lvl="0" algn="just" defTabSz="914400">
                  <a:lnSpc>
                    <a:spcPct val="115000"/>
                  </a:lnSpc>
                </a:pPr>
                <a:endParaRPr lang="en-US" sz="4800" b="1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</a:endParaRPr>
              </a:p>
              <a:p>
                <a:pPr marL="629920" lvl="0" algn="just" defTabSz="914400">
                  <a:lnSpc>
                    <a:spcPct val="115000"/>
                  </a:lnSpc>
                </a:pPr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Vậy  số phức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+mj-lt"/>
                    <a:ea typeface="Calibri" panose="020F0502020204030204" pitchFamily="34" charset="0"/>
                  </a:rPr>
                  <a:t> có phần thực là 4 và phần ảo là -7.</a:t>
                </a:r>
                <a:endParaRPr lang="en-US" sz="4800" b="1" dirty="0">
                  <a:solidFill>
                    <a:prstClr val="black"/>
                  </a:solidFill>
                  <a:latin typeface="+mj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268" y="8398635"/>
                <a:ext cx="19115272" cy="4339650"/>
              </a:xfrm>
              <a:prstGeom prst="rect">
                <a:avLst/>
              </a:prstGeom>
              <a:blipFill>
                <a:blip r:embed="rId4"/>
                <a:stretch>
                  <a:fillRect t="-2107" b="-5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/>
          <p:cNvGrpSpPr/>
          <p:nvPr/>
        </p:nvGrpSpPr>
        <p:grpSpPr>
          <a:xfrm>
            <a:off x="904604" y="1943222"/>
            <a:ext cx="18391965" cy="861774"/>
            <a:chOff x="50022" y="1552813"/>
            <a:chExt cx="18391965" cy="861774"/>
          </a:xfrm>
        </p:grpSpPr>
        <p:sp>
          <p:nvSpPr>
            <p:cNvPr id="57" name="Rounded Rectangle 56"/>
            <p:cNvSpPr/>
            <p:nvPr/>
          </p:nvSpPr>
          <p:spPr>
            <a:xfrm>
              <a:off x="306387" y="1584757"/>
              <a:ext cx="10668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8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1178381" y="6166524"/>
            <a:ext cx="22160551" cy="3434676"/>
            <a:chOff x="1178381" y="7678008"/>
            <a:chExt cx="22160551" cy="3434676"/>
          </a:xfrm>
        </p:grpSpPr>
        <p:sp>
          <p:nvSpPr>
            <p:cNvPr id="72" name="Rounded Rectangle 71"/>
            <p:cNvSpPr/>
            <p:nvPr/>
          </p:nvSpPr>
          <p:spPr>
            <a:xfrm>
              <a:off x="1390107" y="8194281"/>
              <a:ext cx="21948825" cy="2918403"/>
            </a:xfrm>
            <a:prstGeom prst="roundRect">
              <a:avLst>
                <a:gd name="adj" fmla="val 461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178381" y="7678008"/>
              <a:ext cx="4669969" cy="957085"/>
              <a:chOff x="1178381" y="7678008"/>
              <a:chExt cx="4669969" cy="957085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1405233" y="7831612"/>
                <a:ext cx="4443117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347192" y="7778782"/>
                <a:ext cx="33121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 quát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501801" y="1496156"/>
            <a:ext cx="17598028" cy="861774"/>
            <a:chOff x="36189" y="1552813"/>
            <a:chExt cx="18405798" cy="861774"/>
          </a:xfrm>
        </p:grpSpPr>
        <p:sp>
          <p:nvSpPr>
            <p:cNvPr id="51" name="Rounded Rectangle 50"/>
            <p:cNvSpPr/>
            <p:nvPr/>
          </p:nvSpPr>
          <p:spPr>
            <a:xfrm>
              <a:off x="36189" y="1584757"/>
              <a:ext cx="1336997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CỘNG, TRỪ SỐ PHỨC 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1057372" y="3589118"/>
            <a:ext cx="22244547" cy="2390047"/>
            <a:chOff x="1157448" y="3657600"/>
            <a:chExt cx="22244547" cy="2390047"/>
          </a:xfrm>
        </p:grpSpPr>
        <p:sp>
          <p:nvSpPr>
            <p:cNvPr id="57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9" y="4083262"/>
              <a:ext cx="21868726" cy="1964385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Quy tắc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4" name="Group 63"/>
          <p:cNvGrpSpPr/>
          <p:nvPr/>
        </p:nvGrpSpPr>
        <p:grpSpPr>
          <a:xfrm>
            <a:off x="501801" y="2421211"/>
            <a:ext cx="10253661" cy="861774"/>
            <a:chOff x="644526" y="2766774"/>
            <a:chExt cx="10253661" cy="861774"/>
          </a:xfrm>
        </p:grpSpPr>
        <p:sp>
          <p:nvSpPr>
            <p:cNvPr id="65" name="TextBox 6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i="1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573587" y="7239000"/>
                <a:ext cx="54831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7239000"/>
                <a:ext cx="5483168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750122" y="7239000"/>
                <a:ext cx="554568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22" y="7239000"/>
                <a:ext cx="5545685" cy="830997"/>
              </a:xfrm>
              <a:prstGeom prst="rect">
                <a:avLst/>
              </a:prstGeom>
              <a:blipFill>
                <a:blip r:embed="rId6"/>
                <a:stretch>
                  <a:fillRect l="-4945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573587" y="8389203"/>
                <a:ext cx="54831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587" y="8389203"/>
                <a:ext cx="548316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750122" y="8389203"/>
                <a:ext cx="554568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800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22" y="8389203"/>
                <a:ext cx="5545685" cy="830997"/>
              </a:xfrm>
              <a:prstGeom prst="rect">
                <a:avLst/>
              </a:prstGeom>
              <a:blipFill>
                <a:blip r:embed="rId8"/>
                <a:stretch>
                  <a:fillRect l="-494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878387" y="4621512"/>
                <a:ext cx="15849600" cy="1638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quy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ắ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ừ (đ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8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coi</m:t>
                      </m:r>
                      <m:r>
                        <a:rPr lang="en-US" altLang="en-US" sz="48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m:rPr>
                          <m:nor/>
                        </m:rPr>
                        <a:rPr lang="en-US" altLang="en-US" sz="48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altLang="en-US" sz="48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4621512"/>
                <a:ext cx="15849600" cy="1638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7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07586" y="5366686"/>
            <a:ext cx="23009856" cy="7867494"/>
            <a:chOff x="1178227" y="5867400"/>
            <a:chExt cx="20982090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982090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07586" y="1284586"/>
            <a:ext cx="23276962" cy="3974921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655680" cy="556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12475173" y="3542896"/>
            <a:ext cx="991688" cy="10692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636672" y="2600097"/>
                <a:ext cx="23071454" cy="1757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pt-BR" sz="4800" b="1" spc="-3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 spc="-3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 spc="-3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pt-BR" sz="4800" b="1" spc="-3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 spc="-3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 spc="-3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pt-BR" sz="4800" b="1" i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pt-BR" sz="4800" b="1" spc="-3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pt-B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Tính môđun của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defTabSz="914400"/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B.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C.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D.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672" y="2600097"/>
                <a:ext cx="23071454" cy="1757469"/>
              </a:xfrm>
              <a:prstGeom prst="rect">
                <a:avLst/>
              </a:prstGeom>
              <a:blipFill>
                <a:blip r:embed="rId3"/>
                <a:stretch>
                  <a:fillRect l="-1189" t="-5208" b="-17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420786" y="8623698"/>
            <a:ext cx="6558265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133"/>
              </a:spcAft>
            </a:pPr>
            <a:endParaRPr lang="en-US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000066" y="6138164"/>
                <a:ext cx="18661265" cy="3116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800" b="1" u="sng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800" b="1" u="sng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máy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cầm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tay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defTabSz="914400"/>
                <a:r>
                  <a:rPr lang="en-US" sz="4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MODE =&gt; 2 =&gt; SHIFT =&gt;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hyp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=&gt; </a:t>
                </a:r>
                <a:r>
                  <a:rPr lang="vi-VN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1+i+2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– 3</a:t>
                </a:r>
                <a:r>
                  <a:rPr lang="en-US" sz="48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</a:p>
              <a:p>
                <a:pPr defTabSz="914400"/>
                <a:endPara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914400"/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  Ra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án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066" y="6138164"/>
                <a:ext cx="18661265" cy="3116431"/>
              </a:xfrm>
              <a:prstGeom prst="rect">
                <a:avLst/>
              </a:prstGeom>
              <a:blipFill>
                <a:blip r:embed="rId4"/>
                <a:stretch>
                  <a:fillRect l="-1470" t="-4305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760113" y="9354604"/>
                <a:ext cx="17754600" cy="3201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lang="en-US" sz="4800" b="1" u="sng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800" b="1" u="sng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pháp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luận</a:t>
                </a: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629920" algn="just" defTabSz="914400">
                  <a:lnSpc>
                    <a:spcPct val="115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i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 defTabSz="914400">
                  <a:lnSpc>
                    <a:spcPct val="115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vi-VN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914400"/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113" y="9354604"/>
                <a:ext cx="17754600" cy="3201454"/>
              </a:xfrm>
              <a:prstGeom prst="rect">
                <a:avLst/>
              </a:prstGeom>
              <a:blipFill>
                <a:blip r:embed="rId5"/>
                <a:stretch>
                  <a:fillRect l="-1580" t="-4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4921741" y="12195599"/>
                <a:ext cx="13197198" cy="93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defTabSz="914400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môđun của số phức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pt-BR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b>
                        <m:r>
                          <a:rPr lang="pt-BR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pt-B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21741" y="12195599"/>
                <a:ext cx="13197198" cy="932243"/>
              </a:xfrm>
              <a:prstGeom prst="rect">
                <a:avLst/>
              </a:prstGeom>
              <a:blipFill>
                <a:blip r:embed="rId6"/>
                <a:stretch>
                  <a:fillRect l="-2079" t="-3922" b="-33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1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13658" y="5479620"/>
            <a:ext cx="23009856" cy="7940997"/>
            <a:chOff x="1178227" y="5867400"/>
            <a:chExt cx="20982090" cy="8299530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7"/>
              <a:ext cx="20982090" cy="773951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87736" y="1353313"/>
            <a:ext cx="22661699" cy="3974921"/>
            <a:chOff x="1268078" y="3405486"/>
            <a:chExt cx="20740064" cy="2764977"/>
          </a:xfrm>
        </p:grpSpPr>
        <p:sp>
          <p:nvSpPr>
            <p:cNvPr id="62" name="Rounded Rectangle 61"/>
            <p:cNvSpPr/>
            <p:nvPr/>
          </p:nvSpPr>
          <p:spPr>
            <a:xfrm>
              <a:off x="1301935" y="3814789"/>
              <a:ext cx="20706207" cy="23556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00632" cy="556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5" name="Oval 94"/>
          <p:cNvSpPr/>
          <p:nvPr/>
        </p:nvSpPr>
        <p:spPr>
          <a:xfrm>
            <a:off x="9672473" y="4115716"/>
            <a:ext cx="991688" cy="8877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91269" y="4164151"/>
                <a:ext cx="20203673" cy="882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A. S = - 31     	            B. S = 31         	    C.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1             	D. S = 11 </a:t>
                </a:r>
                <a:endParaRPr lang="en-US" sz="4800" b="1" dirty="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269" y="4164151"/>
                <a:ext cx="20203673" cy="882678"/>
              </a:xfrm>
              <a:prstGeom prst="rect">
                <a:avLst/>
              </a:prstGeom>
              <a:blipFill>
                <a:blip r:embed="rId3"/>
                <a:stretch>
                  <a:fillRect t="-15862" b="-2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1420786" y="8623698"/>
            <a:ext cx="6558265" cy="82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133"/>
              </a:spcAft>
            </a:pPr>
            <a:endParaRPr lang="en-US" sz="4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700176" y="2040323"/>
                <a:ext cx="18294766" cy="1887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914400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endParaRPr lang="fr-FR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914400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p>
                        <m:r>
                          <a:rPr lang="en-US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𝒂𝒛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𝐒</m:t>
                    </m:r>
                    <m:r>
                      <a:rPr lang="en-US" sz="48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</m:oMath>
                </a14:m>
                <a:r>
                  <a:rPr lang="fr-FR" sz="4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76" y="2040323"/>
                <a:ext cx="18294766" cy="1887440"/>
              </a:xfrm>
              <a:prstGeom prst="rect">
                <a:avLst/>
              </a:prstGeom>
              <a:blipFill>
                <a:blip r:embed="rId4"/>
                <a:stretch>
                  <a:fillRect l="-100" t="-4854" b="-12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13658" y="6828763"/>
                <a:ext cx="23009856" cy="961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𝒛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𝒊</m:t>
                    </m:r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𝒛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𝒂𝒛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58" y="6828763"/>
                <a:ext cx="23009856" cy="961032"/>
              </a:xfrm>
              <a:prstGeom prst="rect">
                <a:avLst/>
              </a:prstGeom>
              <a:blipFill>
                <a:blip r:embed="rId5"/>
                <a:stretch>
                  <a:fillRect t="-8228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497387" y="8016234"/>
                <a:ext cx="10350172" cy="961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   </m:t>
                          </m:r>
                          <m:d>
                            <m:dPr>
                              <m:ctrlP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</m:t>
                      </m:r>
                      <m:d>
                        <m:dPr>
                          <m:ctrlPr>
                            <a:rPr lang="en-US" sz="4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8016234"/>
                <a:ext cx="10350172" cy="961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901948" y="9096474"/>
                <a:ext cx="10578772" cy="941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lvl="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⇔−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𝟕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𝒊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𝒂𝒊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948" y="9096474"/>
                <a:ext cx="10578772" cy="941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76530" y="10085604"/>
                <a:ext cx="8913568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𝟐𝟒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48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530" y="10085604"/>
                <a:ext cx="8913568" cy="17400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974769" y="10180272"/>
                <a:ext cx="4030658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4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4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kumimoji="0" lang="en-US" sz="48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48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4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kumimoji="0" lang="en-US" sz="48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0" lang="en-US" sz="4800" b="1" i="0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769" y="10180272"/>
                <a:ext cx="4030658" cy="17400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584819" y="12178997"/>
                <a:ext cx="10350172" cy="124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2992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𝐒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𝒃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𝟐𝟓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kumimoji="0" lang="en-US" sz="48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𝟑𝟏</m:t>
                    </m:r>
                  </m:oMath>
                </a14:m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819" y="12178997"/>
                <a:ext cx="10350172" cy="1241622"/>
              </a:xfrm>
              <a:prstGeom prst="rect">
                <a:avLst/>
              </a:prstGeom>
              <a:blipFill>
                <a:blip r:embed="rId10"/>
                <a:stretch>
                  <a:fillRect t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7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44" grpId="0"/>
      <p:bldP spid="46" grpId="0"/>
      <p:bldP spid="47" grpId="0"/>
      <p:bldP spid="48" grpId="0"/>
      <p:bldP spid="49" grpId="0"/>
      <p:bldP spid="50" grpId="0"/>
      <p:bldP spid="3" grpId="0"/>
      <p:bldP spid="4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87387" y="1497025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230187" y="1584757"/>
              <a:ext cx="1143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306387" y="2895031"/>
            <a:ext cx="23850600" cy="10820968"/>
            <a:chOff x="648847" y="3665441"/>
            <a:chExt cx="23419675" cy="10159376"/>
          </a:xfrm>
        </p:grpSpPr>
        <p:sp>
          <p:nvSpPr>
            <p:cNvPr id="83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648847" y="4083262"/>
              <a:ext cx="23419675" cy="9741555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BE7F46A-FC86-4909-B7F8-CB6678032C7A}"/>
                </a:ext>
              </a:extLst>
            </p:cNvPr>
            <p:cNvGrpSpPr/>
            <p:nvPr/>
          </p:nvGrpSpPr>
          <p:grpSpPr>
            <a:xfrm>
              <a:off x="1157448" y="3665441"/>
              <a:ext cx="998634" cy="998634"/>
              <a:chOff x="1157448" y="3665441"/>
              <a:chExt cx="998634" cy="998634"/>
            </a:xfrm>
          </p:grpSpPr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A563B7D6-B87F-4B47-933B-D38C20B50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072" y="3672065"/>
                <a:ext cx="985387" cy="985387"/>
              </a:xfrm>
              <a:prstGeom prst="rect">
                <a:avLst/>
              </a:prstGeom>
            </p:spPr>
          </p:pic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5E50FB8-9E7A-4FF7-8AC4-3AF022184F13}"/>
                  </a:ext>
                </a:extLst>
              </p:cNvPr>
              <p:cNvSpPr/>
              <p:nvPr/>
            </p:nvSpPr>
            <p:spPr>
              <a:xfrm>
                <a:off x="1157448" y="3665441"/>
                <a:ext cx="998634" cy="998634"/>
              </a:xfrm>
              <a:prstGeom prst="ellipse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6690991" y="5831864"/>
            <a:ext cx="5540696" cy="4083548"/>
            <a:chOff x="2603327" y="4192143"/>
            <a:chExt cx="2526346" cy="2404052"/>
          </a:xfrm>
        </p:grpSpPr>
        <p:cxnSp>
          <p:nvCxnSpPr>
            <p:cNvPr id="134" name="Straight Arrow Connector 133"/>
            <p:cNvCxnSpPr/>
            <p:nvPr/>
          </p:nvCxnSpPr>
          <p:spPr>
            <a:xfrm>
              <a:off x="2603327" y="5401877"/>
              <a:ext cx="1842514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/>
            <p:cNvGrpSpPr/>
            <p:nvPr/>
          </p:nvGrpSpPr>
          <p:grpSpPr>
            <a:xfrm>
              <a:off x="4445841" y="4192143"/>
              <a:ext cx="683832" cy="2404052"/>
              <a:chOff x="2438669" y="1943154"/>
              <a:chExt cx="683832" cy="2966088"/>
            </a:xfrm>
          </p:grpSpPr>
          <p:cxnSp>
            <p:nvCxnSpPr>
              <p:cNvPr id="136" name="Straight Arrow Connector 135"/>
              <p:cNvCxnSpPr/>
              <p:nvPr/>
            </p:nvCxnSpPr>
            <p:spPr>
              <a:xfrm flipV="1">
                <a:off x="2438669" y="1943154"/>
                <a:ext cx="683832" cy="1492554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7" name="Group 136"/>
              <p:cNvGrpSpPr/>
              <p:nvPr/>
            </p:nvGrpSpPr>
            <p:grpSpPr>
              <a:xfrm>
                <a:off x="2438669" y="3390012"/>
                <a:ext cx="683832" cy="1519230"/>
                <a:chOff x="2438669" y="3390012"/>
                <a:chExt cx="683832" cy="1519230"/>
              </a:xfrm>
            </p:grpSpPr>
            <p:cxnSp>
              <p:nvCxnSpPr>
                <p:cNvPr id="138" name="Straight Arrow Connector 137"/>
                <p:cNvCxnSpPr/>
                <p:nvPr/>
              </p:nvCxnSpPr>
              <p:spPr>
                <a:xfrm>
                  <a:off x="2438669" y="3411281"/>
                  <a:ext cx="683832" cy="1497961"/>
                </a:xfrm>
                <a:prstGeom prst="straightConnector1">
                  <a:avLst/>
                </a:prstGeom>
                <a:ln w="57150">
                  <a:solidFill>
                    <a:srgbClr val="00206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/>
                <p:nvPr/>
              </p:nvCxnSpPr>
              <p:spPr>
                <a:xfrm flipV="1">
                  <a:off x="2438669" y="3390012"/>
                  <a:ext cx="683832" cy="36186"/>
                </a:xfrm>
                <a:prstGeom prst="straightConnector1">
                  <a:avLst/>
                </a:prstGeom>
                <a:ln w="57150">
                  <a:solidFill>
                    <a:srgbClr val="00206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42" name="Flowchart: Alternate Process 141"/>
          <p:cNvSpPr/>
          <p:nvPr/>
        </p:nvSpPr>
        <p:spPr>
          <a:xfrm>
            <a:off x="4192587" y="7235119"/>
            <a:ext cx="2428607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584822" y="7086600"/>
                <a:ext cx="40475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22" y="7086600"/>
                <a:ext cx="4047518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549235" y="7942799"/>
                <a:ext cx="40475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235" y="7942799"/>
                <a:ext cx="4047518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3205025" y="6994910"/>
                <a:ext cx="5749523" cy="1363387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8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5025" y="6994910"/>
                <a:ext cx="5749523" cy="13633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316787" y="9915412"/>
                <a:ext cx="12725400" cy="1552669"/>
              </a:xfrm>
              <a:prstGeom prst="rect">
                <a:avLst/>
              </a:prstGeom>
              <a:ln w="12700">
                <a:solidFill>
                  <a:schemeClr val="accent6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87" y="9915412"/>
                <a:ext cx="12725400" cy="15526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9852322" y="4313004"/>
                <a:ext cx="9228617" cy="1569660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0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4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800" b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322" y="4313004"/>
                <a:ext cx="9228617" cy="1569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6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30" grpId="0"/>
      <p:bldP spid="31" grpId="0"/>
      <p:bldP spid="35" grpId="0" build="allAtOnce" animBg="1"/>
      <p:bldP spid="36" grpId="0" animBg="1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47132" y="7221435"/>
            <a:ext cx="22781255" cy="5808765"/>
            <a:chOff x="1178227" y="5867400"/>
            <a:chExt cx="20773635" cy="5581914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8"/>
              <a:ext cx="20773635" cy="502189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889809" y="1586328"/>
            <a:ext cx="18391966" cy="861774"/>
            <a:chOff x="50021" y="1552813"/>
            <a:chExt cx="18391966" cy="861774"/>
          </a:xfrm>
        </p:grpSpPr>
        <p:sp>
          <p:nvSpPr>
            <p:cNvPr id="109" name="Rounded Rectangle 108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CỘNG, TRỪ SỐ PHỨC 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77299" y="2567226"/>
            <a:ext cx="10253661" cy="861774"/>
            <a:chOff x="644526" y="2766774"/>
            <a:chExt cx="10253661" cy="861774"/>
          </a:xfrm>
        </p:grpSpPr>
        <p:sp>
          <p:nvSpPr>
            <p:cNvPr id="113" name="TextBox 11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endParaRPr lang="en-US" sz="4800" b="1" i="1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283771" y="8669450"/>
                <a:ext cx="56707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771" y="8669450"/>
                <a:ext cx="5670720" cy="830997"/>
              </a:xfrm>
              <a:prstGeom prst="rect">
                <a:avLst/>
              </a:prstGeom>
              <a:blipFill>
                <a:blip r:embed="rId3"/>
                <a:stretch>
                  <a:fillRect l="-494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9983787" y="8602270"/>
                <a:ext cx="587109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8602270"/>
                <a:ext cx="5871094" cy="830997"/>
              </a:xfrm>
              <a:prstGeom prst="rect">
                <a:avLst/>
              </a:prstGeom>
              <a:blipFill>
                <a:blip r:embed="rId4"/>
                <a:stretch>
                  <a:fillRect l="-477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5854881" y="8594843"/>
                <a:ext cx="20553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881" y="8594843"/>
                <a:ext cx="2055371" cy="830997"/>
              </a:xfrm>
              <a:prstGeom prst="rect">
                <a:avLst/>
              </a:prstGeom>
              <a:blipFill>
                <a:blip r:embed="rId5"/>
                <a:stretch>
                  <a:fillRect l="-1365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248505" y="9745097"/>
                <a:ext cx="57059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505" y="9745097"/>
                <a:ext cx="5705986" cy="830997"/>
              </a:xfrm>
              <a:prstGeom prst="rect">
                <a:avLst/>
              </a:prstGeom>
              <a:blipFill>
                <a:blip r:embed="rId6"/>
                <a:stretch>
                  <a:fillRect l="-491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9983787" y="9797508"/>
                <a:ext cx="650742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sz="4800" b="1" dirty="0"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−(−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787" y="9797508"/>
                <a:ext cx="6507422" cy="830997"/>
              </a:xfrm>
              <a:prstGeom prst="rect">
                <a:avLst/>
              </a:prstGeom>
              <a:blipFill>
                <a:blip r:embed="rId7"/>
                <a:stretch>
                  <a:fillRect l="-4311" t="-1824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6551546" y="9797508"/>
                <a:ext cx="259500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-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1546" y="9797508"/>
                <a:ext cx="2595006" cy="830997"/>
              </a:xfrm>
              <a:prstGeom prst="rect">
                <a:avLst/>
              </a:prstGeom>
              <a:blipFill>
                <a:blip r:embed="rId8"/>
                <a:stretch>
                  <a:fillRect l="-1056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ound Same Side Corner Rectangle 23">
            <a:extLst>
              <a:ext uri="{FF2B5EF4-FFF2-40B4-BE49-F238E27FC236}">
                <a16:creationId xmlns:a16="http://schemas.microsoft.com/office/drawing/2014/main" id="{71516105-C86E-4431-836A-0B2BBC15B57F}"/>
              </a:ext>
            </a:extLst>
          </p:cNvPr>
          <p:cNvSpPr/>
          <p:nvPr/>
        </p:nvSpPr>
        <p:spPr>
          <a:xfrm rot="5400000">
            <a:off x="2138234" y="7212750"/>
            <a:ext cx="861402" cy="3001096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E8C3E48-9ED1-4624-846F-81AB6F46CE0B}"/>
              </a:ext>
            </a:extLst>
          </p:cNvPr>
          <p:cNvSpPr/>
          <p:nvPr/>
        </p:nvSpPr>
        <p:spPr>
          <a:xfrm>
            <a:off x="1316962" y="8337025"/>
            <a:ext cx="246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ound Same Side Corner Rectangle 23">
            <a:extLst>
              <a:ext uri="{FF2B5EF4-FFF2-40B4-BE49-F238E27FC236}">
                <a16:creationId xmlns:a16="http://schemas.microsoft.com/office/drawing/2014/main" id="{1D6A6034-1B6D-4DA9-AFFB-2C3E74AC5165}"/>
              </a:ext>
            </a:extLst>
          </p:cNvPr>
          <p:cNvSpPr/>
          <p:nvPr/>
        </p:nvSpPr>
        <p:spPr>
          <a:xfrm rot="5400000">
            <a:off x="2165186" y="9729695"/>
            <a:ext cx="861402" cy="2996407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4A23F90-A06C-4858-9A08-32B6C47D436A}"/>
              </a:ext>
            </a:extLst>
          </p:cNvPr>
          <p:cNvSpPr/>
          <p:nvPr/>
        </p:nvSpPr>
        <p:spPr>
          <a:xfrm>
            <a:off x="1341570" y="10699225"/>
            <a:ext cx="246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4407192" y="11437203"/>
            <a:ext cx="74206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casio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059470" y="3586770"/>
            <a:ext cx="22868917" cy="2433030"/>
            <a:chOff x="1268078" y="3405486"/>
            <a:chExt cx="22868917" cy="2942905"/>
          </a:xfrm>
        </p:grpSpPr>
        <p:sp>
          <p:nvSpPr>
            <p:cNvPr id="12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1"/>
              <a:ext cx="22868917" cy="25574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2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231701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12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3932067" y="5063510"/>
                <a:ext cx="56707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67" y="5063510"/>
                <a:ext cx="5670720" cy="830997"/>
              </a:xfrm>
              <a:prstGeom prst="rect">
                <a:avLst/>
              </a:prstGeom>
              <a:blipFill>
                <a:blip r:embed="rId9"/>
                <a:stretch>
                  <a:fillRect l="-483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790067" y="5023941"/>
                <a:ext cx="57059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067" y="5023941"/>
                <a:ext cx="5705986" cy="830997"/>
              </a:xfrm>
              <a:prstGeom prst="rect">
                <a:avLst/>
              </a:prstGeom>
              <a:blipFill>
                <a:blip r:embed="rId10"/>
                <a:stretch>
                  <a:fillRect l="-4808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151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11945266" y="11430000"/>
            <a:ext cx="5125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 + 2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4608914" y="4075175"/>
            <a:ext cx="1535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4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97" grpId="0"/>
      <p:bldP spid="98" grpId="0"/>
      <p:bldP spid="99" grpId="0"/>
      <p:bldP spid="100" grpId="0"/>
      <p:bldP spid="103" grpId="0" animBg="1"/>
      <p:bldP spid="104" grpId="0"/>
      <p:bldP spid="105" grpId="0" animBg="1"/>
      <p:bldP spid="106" grpId="0"/>
      <p:bldP spid="119" grpId="0"/>
      <p:bldP spid="92" grpId="0"/>
      <p:bldP spid="94" grpId="0"/>
      <p:bldP spid="152" grpId="0"/>
      <p:bldP spid="1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1178381" y="6248400"/>
            <a:ext cx="22160551" cy="4648200"/>
            <a:chOff x="1178381" y="7678008"/>
            <a:chExt cx="22160551" cy="4648200"/>
          </a:xfrm>
        </p:grpSpPr>
        <p:sp>
          <p:nvSpPr>
            <p:cNvPr id="72" name="Rounded Rectangle 71"/>
            <p:cNvSpPr/>
            <p:nvPr/>
          </p:nvSpPr>
          <p:spPr>
            <a:xfrm>
              <a:off x="1390107" y="8194281"/>
              <a:ext cx="21948825" cy="4131927"/>
            </a:xfrm>
            <a:prstGeom prst="roundRect">
              <a:avLst>
                <a:gd name="adj" fmla="val 4611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1178381" y="7678008"/>
              <a:ext cx="4669969" cy="957085"/>
              <a:chOff x="1178381" y="7678008"/>
              <a:chExt cx="4669969" cy="957085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>
                <a:off x="1405233" y="7831612"/>
                <a:ext cx="4443117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347192" y="7778782"/>
                <a:ext cx="33121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 quát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50" name="Group 49"/>
          <p:cNvGrpSpPr/>
          <p:nvPr/>
        </p:nvGrpSpPr>
        <p:grpSpPr>
          <a:xfrm>
            <a:off x="501801" y="1554423"/>
            <a:ext cx="18391966" cy="861774"/>
            <a:chOff x="50021" y="1552813"/>
            <a:chExt cx="18391966" cy="861774"/>
          </a:xfrm>
        </p:grpSpPr>
        <p:sp>
          <p:nvSpPr>
            <p:cNvPr id="51" name="Rounded Rectangle 50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 </a:t>
              </a: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PHỨC 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1057372" y="3200400"/>
            <a:ext cx="22244547" cy="2949676"/>
            <a:chOff x="1157448" y="3657600"/>
            <a:chExt cx="22244547" cy="2949676"/>
          </a:xfrm>
        </p:grpSpPr>
        <p:sp>
          <p:nvSpPr>
            <p:cNvPr id="57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1533269" y="4083262"/>
              <a:ext cx="21868726" cy="2524014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Quy tắc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4" name="Group 63"/>
          <p:cNvGrpSpPr/>
          <p:nvPr/>
        </p:nvGrpSpPr>
        <p:grpSpPr>
          <a:xfrm>
            <a:off x="501801" y="2421211"/>
            <a:ext cx="10253661" cy="861774"/>
            <a:chOff x="644526" y="2766774"/>
            <a:chExt cx="10253661" cy="861774"/>
          </a:xfrm>
        </p:grpSpPr>
        <p:sp>
          <p:nvSpPr>
            <p:cNvPr id="65" name="TextBox 6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endParaRPr lang="en-US" sz="4800" b="1" i="1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5487987" y="7320876"/>
                <a:ext cx="497879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7320876"/>
                <a:ext cx="497879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750122" y="7320876"/>
                <a:ext cx="696992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𝒂𝒄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𝒃𝒅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22" y="7320876"/>
                <a:ext cx="6969921" cy="847733"/>
              </a:xfrm>
              <a:prstGeom prst="rect">
                <a:avLst/>
              </a:prstGeom>
              <a:blipFill>
                <a:blip r:embed="rId6"/>
                <a:stretch>
                  <a:fillRect l="-3934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3887787" y="4232794"/>
                <a:ext cx="18592800" cy="2393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Theo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quy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ắ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hai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ứ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en-US" sz="48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coi</m:t>
                    </m:r>
                    <m:r>
                      <a:rPr lang="en-US" altLang="en-US" sz="48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m:rPr>
                        <m:nor/>
                      </m:rPr>
                      <a:rPr lang="en-US" altLang="en-US" sz="48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bi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ế</m:t>
                    </m:r>
                    <m:r>
                      <m:rPr>
                        <m:nor/>
                      </m:rPr>
                      <a:rPr lang="en-US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altLang="en-US" sz="4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/>
              </a:p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7" y="4232794"/>
                <a:ext cx="18592800" cy="2393989"/>
              </a:xfrm>
              <a:prstGeom prst="rect">
                <a:avLst/>
              </a:prstGeom>
              <a:blipFill>
                <a:blip r:embed="rId7"/>
                <a:stretch>
                  <a:fillRect l="-1508" t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821987" y="8547279"/>
                <a:ext cx="621663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𝒂𝒄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𝒃𝒅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987" y="8547279"/>
                <a:ext cx="6216638" cy="830997"/>
              </a:xfrm>
              <a:prstGeom prst="rect">
                <a:avLst/>
              </a:prstGeom>
              <a:blipFill>
                <a:blip r:embed="rId8"/>
                <a:stretch>
                  <a:fillRect l="-441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5544024" y="9677400"/>
                <a:ext cx="497879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en-US" sz="48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 dirty="0" smtClean="0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𝒅</m:t>
                          </m:r>
                          <m:r>
                            <a:rPr lang="en-US" sz="4800" b="1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24" y="9677400"/>
                <a:ext cx="4978799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801824" y="9601200"/>
                <a:ext cx="649716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𝒂𝒄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𝒃𝒅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800" b="1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48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824" y="9601200"/>
                <a:ext cx="6497163" cy="830997"/>
              </a:xfrm>
              <a:prstGeom prst="rect">
                <a:avLst/>
              </a:prstGeom>
              <a:blipFill>
                <a:blip r:embed="rId10"/>
                <a:stretch>
                  <a:fillRect l="-431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3740889" y="7320876"/>
            <a:ext cx="1289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3735387" y="9525000"/>
            <a:ext cx="175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7587" y="11582400"/>
            <a:ext cx="1724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082036" y="10972800"/>
            <a:ext cx="22219883" cy="2372125"/>
            <a:chOff x="1178381" y="7678008"/>
            <a:chExt cx="22219883" cy="2372125"/>
          </a:xfrm>
        </p:grpSpPr>
        <p:sp>
          <p:nvSpPr>
            <p:cNvPr id="54" name="Rounded Rectangle 53"/>
            <p:cNvSpPr/>
            <p:nvPr/>
          </p:nvSpPr>
          <p:spPr>
            <a:xfrm>
              <a:off x="5962107" y="7906609"/>
              <a:ext cx="17436157" cy="2143524"/>
            </a:xfrm>
            <a:prstGeom prst="roundRect">
              <a:avLst>
                <a:gd name="adj" fmla="val 4611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1178381" y="7678008"/>
              <a:ext cx="4669969" cy="957085"/>
              <a:chOff x="1178381" y="7678008"/>
              <a:chExt cx="4669969" cy="957085"/>
            </a:xfrm>
          </p:grpSpPr>
          <p:sp>
            <p:nvSpPr>
              <p:cNvPr id="69" name="Freeform 20"/>
              <p:cNvSpPr>
                <a:spLocks/>
              </p:cNvSpPr>
              <p:nvPr/>
            </p:nvSpPr>
            <p:spPr bwMode="auto">
              <a:xfrm>
                <a:off x="1405233" y="7831612"/>
                <a:ext cx="4443117" cy="762778"/>
              </a:xfrm>
              <a:prstGeom prst="roundRect">
                <a:avLst/>
              </a:prstGeom>
              <a:solidFill>
                <a:srgbClr val="007C00"/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347192" y="7778782"/>
                <a:ext cx="30620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ính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chất</a:t>
                </a:r>
                <a:endPara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8381" y="7678008"/>
                <a:ext cx="957085" cy="95708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6346332" y="11451342"/>
            <a:ext cx="1699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phức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tất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cả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altLang="en-US" sz="48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cộng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8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alt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8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/>
      <p:bldP spid="32" grpId="0"/>
      <p:bldP spid="33" grpId="0"/>
      <p:bldP spid="34" grpId="0"/>
      <p:bldP spid="35" grpId="0"/>
      <p:bldP spid="36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119057" y="6329705"/>
            <a:ext cx="22781255" cy="7157694"/>
            <a:chOff x="1178227" y="5867400"/>
            <a:chExt cx="20773635" cy="6878163"/>
          </a:xfrm>
        </p:grpSpPr>
        <p:sp>
          <p:nvSpPr>
            <p:cNvPr id="53" name="Rounded Rectangle 52"/>
            <p:cNvSpPr/>
            <p:nvPr/>
          </p:nvSpPr>
          <p:spPr>
            <a:xfrm>
              <a:off x="1178227" y="6427416"/>
              <a:ext cx="20773635" cy="63181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877299" y="1615826"/>
            <a:ext cx="18391966" cy="861774"/>
            <a:chOff x="50021" y="1552813"/>
            <a:chExt cx="18391966" cy="861774"/>
          </a:xfrm>
        </p:grpSpPr>
        <p:sp>
          <p:nvSpPr>
            <p:cNvPr id="109" name="Rounded Rectangle 108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NHÂN </a:t>
              </a:r>
              <a:r>
                <a:rPr lang="vi-VN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 PHỨC 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77299" y="2567226"/>
            <a:ext cx="10253661" cy="861774"/>
            <a:chOff x="644526" y="2766774"/>
            <a:chExt cx="10253661" cy="861774"/>
          </a:xfrm>
        </p:grpSpPr>
        <p:sp>
          <p:nvSpPr>
            <p:cNvPr id="113" name="TextBox 11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  <a:endParaRPr lang="en-US" sz="4800" b="1" i="1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4192587" y="7336118"/>
            <a:ext cx="771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 Math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pl-PL" sz="4800" b="1" dirty="0">
                <a:latin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Cambria Math" panose="02040503050406030204" pitchFamily="18" charset="0"/>
                <a:cs typeface="Times New Roman" panose="02020603050405020304" pitchFamily="18" charset="0"/>
              </a:rPr>
              <a:t>𝟑+𝟒𝒊)+(𝟏−𝟐𝒊)(𝟓+𝟐𝒊)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315640" y="8189948"/>
                <a:ext cx="887076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40" y="8189948"/>
                <a:ext cx="8870762" cy="830997"/>
              </a:xfrm>
              <a:prstGeom prst="rect">
                <a:avLst/>
              </a:prstGeom>
              <a:blipFill>
                <a:blip r:embed="rId4"/>
                <a:stretch>
                  <a:fillRect l="-3162" t="-16058" r="-2131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9001948" y="8245117"/>
                <a:ext cx="269759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948" y="8245117"/>
                <a:ext cx="2697598" cy="830997"/>
              </a:xfrm>
              <a:prstGeom prst="rect">
                <a:avLst/>
              </a:prstGeom>
              <a:blipFill>
                <a:blip r:embed="rId5"/>
                <a:stretch>
                  <a:fillRect l="-10158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3186402" y="8214807"/>
                <a:ext cx="58278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402" y="8214807"/>
                <a:ext cx="5827814" cy="830997"/>
              </a:xfrm>
              <a:prstGeom prst="rect">
                <a:avLst/>
              </a:prstGeom>
              <a:blipFill>
                <a:blip r:embed="rId6"/>
                <a:stretch>
                  <a:fillRect l="-4707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Round Same Side Corner Rectangle 23">
            <a:extLst>
              <a:ext uri="{FF2B5EF4-FFF2-40B4-BE49-F238E27FC236}">
                <a16:creationId xmlns:a16="http://schemas.microsoft.com/office/drawing/2014/main" id="{71516105-C86E-4431-836A-0B2BBC15B57F}"/>
              </a:ext>
            </a:extLst>
          </p:cNvPr>
          <p:cNvSpPr/>
          <p:nvPr/>
        </p:nvSpPr>
        <p:spPr>
          <a:xfrm rot="5400000">
            <a:off x="2110159" y="7060351"/>
            <a:ext cx="861402" cy="3001096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E8C3E48-9ED1-4624-846F-81AB6F46CE0B}"/>
              </a:ext>
            </a:extLst>
          </p:cNvPr>
          <p:cNvSpPr/>
          <p:nvPr/>
        </p:nvSpPr>
        <p:spPr>
          <a:xfrm>
            <a:off x="1288887" y="8184626"/>
            <a:ext cx="246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ound Same Side Corner Rectangle 23">
            <a:extLst>
              <a:ext uri="{FF2B5EF4-FFF2-40B4-BE49-F238E27FC236}">
                <a16:creationId xmlns:a16="http://schemas.microsoft.com/office/drawing/2014/main" id="{1D6A6034-1B6D-4DA9-AFFB-2C3E74AC5165}"/>
              </a:ext>
            </a:extLst>
          </p:cNvPr>
          <p:cNvSpPr/>
          <p:nvPr/>
        </p:nvSpPr>
        <p:spPr>
          <a:xfrm rot="5400000">
            <a:off x="2137111" y="8228898"/>
            <a:ext cx="861402" cy="2996407"/>
          </a:xfrm>
          <a:prstGeom prst="round2SameRect">
            <a:avLst>
              <a:gd name="adj1" fmla="val 19612"/>
              <a:gd name="adj2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4A23F90-A06C-4858-9A08-32B6C47D436A}"/>
              </a:ext>
            </a:extLst>
          </p:cNvPr>
          <p:cNvSpPr/>
          <p:nvPr/>
        </p:nvSpPr>
        <p:spPr>
          <a:xfrm>
            <a:off x="1266984" y="9343387"/>
            <a:ext cx="24684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dirty="0">
                <a:solidFill>
                  <a:srgbClr val="4BACC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4416169" y="9379803"/>
            <a:ext cx="76129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casio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2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992187" y="3586770"/>
            <a:ext cx="22868917" cy="2433030"/>
            <a:chOff x="1268078" y="3405486"/>
            <a:chExt cx="22868917" cy="2942905"/>
          </a:xfrm>
        </p:grpSpPr>
        <p:sp>
          <p:nvSpPr>
            <p:cNvPr id="12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1"/>
              <a:ext cx="22868917" cy="25574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2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2231701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2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3932067" y="5029200"/>
                <a:ext cx="824937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067" y="5029200"/>
                <a:ext cx="8249374" cy="830997"/>
              </a:xfrm>
              <a:prstGeom prst="rect">
                <a:avLst/>
              </a:prstGeom>
              <a:blipFill>
                <a:blip r:embed="rId7"/>
                <a:stretch>
                  <a:fillRect l="-332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Rectangle 151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12021466" y="9372600"/>
            <a:ext cx="5125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Nhấn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 + 2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051587" y="4864183"/>
            <a:ext cx="2921994" cy="899308"/>
            <a:chOff x="13785640" y="4985357"/>
            <a:chExt cx="2921994" cy="899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31E72F72-1B18-4AD0-90E5-A36044CD5694}"/>
                    </a:ext>
                  </a:extLst>
                </p:cNvPr>
                <p:cNvSpPr/>
                <p:nvPr/>
              </p:nvSpPr>
              <p:spPr>
                <a:xfrm>
                  <a:off x="13785640" y="5053668"/>
                  <a:ext cx="2446548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 </m:t>
                        </m:r>
                      </m:oMath>
                    </m:oMathPara>
                  </a14:m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31E72F72-1B18-4AD0-90E5-A36044CD56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5640" y="5053668"/>
                  <a:ext cx="2446548" cy="8309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78918802"/>
                    </p:ext>
                  </p:extLst>
                </p:nvPr>
              </p:nvGraphicFramePr>
              <p:xfrm>
                <a:off x="15351446" y="4985357"/>
                <a:ext cx="1356188" cy="8960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82" name="Equation" r:id="rId9" imgW="164880" imgH="164880" progId="Equation.DSMT4">
                        <p:embed/>
                      </p:oleObj>
                    </mc:Choice>
                    <mc:Fallback>
                      <p:oleObj name="Equation" r:id="rId9" imgW="164880" imgH="1648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351446" y="4985357"/>
                              <a:ext cx="1356188" cy="8960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78918802"/>
                    </p:ext>
                  </p:extLst>
                </p:nvPr>
              </p:nvGraphicFramePr>
              <p:xfrm>
                <a:off x="15351446" y="4985357"/>
                <a:ext cx="1356188" cy="89606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78" name="Equation" r:id="rId11" imgW="164880" imgH="164880" progId="Equation.DSMT4">
                        <p:embed/>
                      </p:oleObj>
                    </mc:Choice>
                    <mc:Fallback>
                      <p:oleObj name="Equation" r:id="rId11" imgW="164880" imgH="16488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351446" y="4985357"/>
                              <a:ext cx="1356188" cy="89606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4268787" y="10439400"/>
                <a:ext cx="568091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0439400"/>
                <a:ext cx="5680914" cy="830997"/>
              </a:xfrm>
              <a:prstGeom prst="rect">
                <a:avLst/>
              </a:prstGeom>
              <a:blipFill>
                <a:blip r:embed="rId13"/>
                <a:stretch>
                  <a:fillRect l="-4828" t="-16176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9941571" y="10461542"/>
                <a:ext cx="8162556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pl-PL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571" y="10461542"/>
                <a:ext cx="8162556" cy="926087"/>
              </a:xfrm>
              <a:prstGeom prst="rect">
                <a:avLst/>
              </a:prstGeom>
              <a:blipFill>
                <a:blip r:embed="rId14"/>
                <a:stretch>
                  <a:fillRect l="-3435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008615" y="11452142"/>
                <a:ext cx="7596310" cy="926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pl-PL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615" y="11452142"/>
                <a:ext cx="7596310" cy="926087"/>
              </a:xfrm>
              <a:prstGeom prst="rect">
                <a:avLst/>
              </a:prstGeom>
              <a:blipFill>
                <a:blip r:embed="rId15"/>
                <a:stretch>
                  <a:fillRect l="-3692" t="-986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0083677" y="12332713"/>
                <a:ext cx="5359481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677" y="12332713"/>
                <a:ext cx="5359481" cy="847733"/>
              </a:xfrm>
              <a:prstGeom prst="rect">
                <a:avLst/>
              </a:prstGeom>
              <a:blipFill>
                <a:blip r:embed="rId16"/>
                <a:stretch>
                  <a:fillRect l="-5119" t="-15827" b="-35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31E72F72-1B18-4AD0-90E5-A36044CD5694}"/>
              </a:ext>
            </a:extLst>
          </p:cNvPr>
          <p:cNvSpPr/>
          <p:nvPr/>
        </p:nvSpPr>
        <p:spPr>
          <a:xfrm>
            <a:off x="4497387" y="3991284"/>
            <a:ext cx="1535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/>
              <p:nvPr/>
            </p:nvSpPr>
            <p:spPr>
              <a:xfrm>
                <a:off x="13717587" y="4953000"/>
                <a:ext cx="597105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d>
                      <m:dPr>
                        <m:ctrlPr>
                          <a:rPr lang="pl-PL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e>
                    </m:d>
                    <m:d>
                      <m:dPr>
                        <m:ctrlP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800" b="1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𝒙𝒊</m:t>
                        </m:r>
                      </m:e>
                    </m:d>
                    <m:r>
                      <a:rPr lang="en-US" sz="4800" b="1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1E72F72-1B18-4AD0-90E5-A36044CD56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7587" y="4953000"/>
                <a:ext cx="5971058" cy="830997"/>
              </a:xfrm>
              <a:prstGeom prst="rect">
                <a:avLst/>
              </a:prstGeom>
              <a:blipFill>
                <a:blip r:embed="rId17"/>
                <a:stretch>
                  <a:fillRect l="-4592" t="-16176" r="-3673" b="-3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36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6" grpId="0"/>
      <p:bldP spid="97" grpId="0"/>
      <p:bldP spid="99" grpId="0"/>
      <p:bldP spid="103" grpId="0" animBg="1"/>
      <p:bldP spid="104" grpId="0"/>
      <p:bldP spid="105" grpId="0" animBg="1"/>
      <p:bldP spid="106" grpId="0"/>
      <p:bldP spid="119" grpId="0"/>
      <p:bldP spid="92" grpId="0"/>
      <p:bldP spid="152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87387" y="1497025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230187" y="1584757"/>
              <a:ext cx="1143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EF7E1F7-4F91-4925-A9A2-0D47A4660314}"/>
              </a:ext>
            </a:extLst>
          </p:cNvPr>
          <p:cNvGrpSpPr/>
          <p:nvPr/>
        </p:nvGrpSpPr>
        <p:grpSpPr>
          <a:xfrm>
            <a:off x="269874" y="2886680"/>
            <a:ext cx="23850600" cy="10676919"/>
            <a:chOff x="612994" y="3657600"/>
            <a:chExt cx="23419675" cy="10024134"/>
          </a:xfrm>
        </p:grpSpPr>
        <p:sp>
          <p:nvSpPr>
            <p:cNvPr id="83" name="Rounded Rectangle 66">
              <a:extLst>
                <a:ext uri="{FF2B5EF4-FFF2-40B4-BE49-F238E27FC236}">
                  <a16:creationId xmlns:a16="http://schemas.microsoft.com/office/drawing/2014/main" id="{2F67DB02-D37F-470E-A3C6-D9BA266AA554}"/>
                </a:ext>
              </a:extLst>
            </p:cNvPr>
            <p:cNvSpPr/>
            <p:nvPr/>
          </p:nvSpPr>
          <p:spPr>
            <a:xfrm>
              <a:off x="612994" y="4164757"/>
              <a:ext cx="23419675" cy="9516977"/>
            </a:xfrm>
            <a:prstGeom prst="roundRect">
              <a:avLst>
                <a:gd name="adj" fmla="val 4110"/>
              </a:avLst>
            </a:prstGeom>
            <a:solidFill>
              <a:srgbClr val="F4DA88"/>
            </a:solidFill>
            <a:ln w="28575">
              <a:solidFill>
                <a:srgbClr val="8E6F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solidFill>
                  <a:srgbClr val="F0CC5A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10B452B-FA43-474B-9BB6-FC4159EF1263}"/>
                </a:ext>
              </a:extLst>
            </p:cNvPr>
            <p:cNvGrpSpPr/>
            <p:nvPr/>
          </p:nvGrpSpPr>
          <p:grpSpPr>
            <a:xfrm>
              <a:off x="1157448" y="3657600"/>
              <a:ext cx="5473539" cy="1006475"/>
              <a:chOff x="1157448" y="3657600"/>
              <a:chExt cx="5473539" cy="1006475"/>
            </a:xfrm>
          </p:grpSpPr>
          <p:sp>
            <p:nvSpPr>
              <p:cNvPr id="86" name="Freeform 20">
                <a:extLst>
                  <a:ext uri="{FF2B5EF4-FFF2-40B4-BE49-F238E27FC236}">
                    <a16:creationId xmlns:a16="http://schemas.microsoft.com/office/drawing/2014/main" id="{D2D47581-856E-410B-9002-FA6BD2E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540" y="3771901"/>
                <a:ext cx="5336447" cy="800108"/>
              </a:xfrm>
              <a:prstGeom prst="roundRect">
                <a:avLst/>
              </a:prstGeom>
              <a:solidFill>
                <a:srgbClr val="91720D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solidFill>
                    <a:srgbClr val="8E6F0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79282-40E2-4003-B9BA-23BD092EA285}"/>
                  </a:ext>
                </a:extLst>
              </p:cNvPr>
              <p:cNvSpPr txBox="1"/>
              <p:nvPr/>
            </p:nvSpPr>
            <p:spPr>
              <a:xfrm>
                <a:off x="2058987" y="3657600"/>
                <a:ext cx="449552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5400" b="1" dirty="0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400" b="1" dirty="0" err="1"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pháp</a:t>
                </a:r>
                <a:endParaRPr lang="en-US" sz="5400" b="1" dirty="0">
                  <a:solidFill>
                    <a:schemeClr val="bg1"/>
                  </a:solidFill>
                  <a:latin typeface="+mj-lt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BE7F46A-FC86-4909-B7F8-CB6678032C7A}"/>
                  </a:ext>
                </a:extLst>
              </p:cNvPr>
              <p:cNvGrpSpPr/>
              <p:nvPr/>
            </p:nvGrpSpPr>
            <p:grpSpPr>
              <a:xfrm>
                <a:off x="1157448" y="3665441"/>
                <a:ext cx="998634" cy="998634"/>
                <a:chOff x="1157448" y="3665441"/>
                <a:chExt cx="998634" cy="998634"/>
              </a:xfrm>
            </p:grpSpPr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A563B7D6-B87F-4B47-933B-D38C20B50A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4072" y="3672065"/>
                  <a:ext cx="985387" cy="985387"/>
                </a:xfrm>
                <a:prstGeom prst="rect">
                  <a:avLst/>
                </a:prstGeom>
              </p:spPr>
            </p:pic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85E50FB8-9E7A-4FF7-8AC4-3AF022184F13}"/>
                    </a:ext>
                  </a:extLst>
                </p:cNvPr>
                <p:cNvSpPr/>
                <p:nvPr/>
              </p:nvSpPr>
              <p:spPr>
                <a:xfrm>
                  <a:off x="1157448" y="3665441"/>
                  <a:ext cx="998634" cy="998634"/>
                </a:xfrm>
                <a:prstGeom prst="ellipse">
                  <a:avLst/>
                </a:prstGeom>
                <a:noFill/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2ADA885B-F7AE-47D7-8F86-DCDDFF24F3A9}"/>
              </a:ext>
            </a:extLst>
          </p:cNvPr>
          <p:cNvSpPr txBox="1"/>
          <p:nvPr/>
        </p:nvSpPr>
        <p:spPr>
          <a:xfrm>
            <a:off x="687387" y="3810000"/>
            <a:ext cx="21534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phức</a:t>
            </a:r>
            <a:r>
              <a:rPr lang="en-US" sz="4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87761" y="2116644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ADA885B-F7AE-47D7-8F86-DCDDFF24F3A9}"/>
                  </a:ext>
                </a:extLst>
              </p:cNvPr>
              <p:cNvSpPr txBox="1"/>
              <p:nvPr/>
            </p:nvSpPr>
            <p:spPr>
              <a:xfrm>
                <a:off x="687387" y="4827657"/>
                <a:ext cx="591789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 </a:t>
                </a:r>
                <a:r>
                  <a:rPr lang="en-US" sz="4800" b="1" dirty="0" err="1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3333CC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800" b="1" i="1" smtClean="0">
                        <a:solidFill>
                          <a:srgbClr val="3333CC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3333CC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rgbClr val="3333CC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 smtClean="0">
                        <a:solidFill>
                          <a:srgbClr val="3333CC"/>
                        </a:solidFill>
                        <a:latin typeface="Cambria Math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𝒃𝒊</m:t>
                    </m:r>
                  </m:oMath>
                </a14:m>
                <a:r>
                  <a:rPr lang="en-US" sz="4800" b="1" dirty="0">
                    <a:solidFill>
                      <a:srgbClr val="3333CC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ADA885B-F7AE-47D7-8F86-DCDDFF24F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4827657"/>
                <a:ext cx="5917891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4737" t="-5805" r="-3296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Alternate Process 16"/>
          <p:cNvSpPr/>
          <p:nvPr/>
        </p:nvSpPr>
        <p:spPr>
          <a:xfrm>
            <a:off x="3848375" y="7180177"/>
            <a:ext cx="2853997" cy="13936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955458" y="7081160"/>
                <a:ext cx="2789546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𝐚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m:rPr>
                          <m:nor/>
                        </m:rPr>
                        <a:rPr lang="en-US" b="1" i="1">
                          <a:latin typeface="Cambria Math" panose="02040503050406030204" pitchFamily="18" charset="0"/>
                        </a:rPr>
                        <m:t>  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𝐚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0" smtClean="0">
                              <a:latin typeface="Cambria Math"/>
                            </a:rPr>
                            <m:t>𝐛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458" y="7081160"/>
                <a:ext cx="2789546" cy="1323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782925" y="5169517"/>
            <a:ext cx="754201" cy="7458546"/>
            <a:chOff x="1213023" y="653167"/>
            <a:chExt cx="754201" cy="745854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4017" y="653167"/>
              <a:ext cx="605384" cy="2889766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3024" y="2832279"/>
              <a:ext cx="710101" cy="740849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23" y="3651056"/>
              <a:ext cx="754201" cy="593167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24" y="3705033"/>
              <a:ext cx="710101" cy="2261837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B242C84-BF60-4603-9C12-E22FD3E8702A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24" y="3802719"/>
              <a:ext cx="606376" cy="4308994"/>
            </a:xfrm>
            <a:prstGeom prst="straightConnector1">
              <a:avLst/>
            </a:prstGeom>
            <a:ln w="57150"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lowchart: Alternate Process 24"/>
          <p:cNvSpPr/>
          <p:nvPr/>
        </p:nvSpPr>
        <p:spPr>
          <a:xfrm>
            <a:off x="7493028" y="4792758"/>
            <a:ext cx="1989794" cy="11857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7583449" y="6897913"/>
            <a:ext cx="2457085" cy="1185745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7583449" y="8700843"/>
            <a:ext cx="1989794" cy="97384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7629774" y="10125912"/>
            <a:ext cx="1989794" cy="95364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7565700" y="11792952"/>
            <a:ext cx="2728243" cy="975489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339772" y="11586246"/>
            <a:ext cx="939069" cy="1446389"/>
            <a:chOff x="6808037" y="919727"/>
            <a:chExt cx="827745" cy="70825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6808037" y="1263057"/>
              <a:ext cx="827745" cy="36492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6808037" y="919727"/>
              <a:ext cx="827745" cy="34333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495363" y="4724400"/>
            <a:ext cx="1619146" cy="1607557"/>
            <a:chOff x="6808037" y="3118073"/>
            <a:chExt cx="842890" cy="629171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6808037" y="3425232"/>
              <a:ext cx="838767" cy="322012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6808037" y="3118073"/>
              <a:ext cx="842890" cy="307159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808037" y="3425232"/>
              <a:ext cx="787345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9619568" y="9187767"/>
            <a:ext cx="1487021" cy="1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0040534" y="7591264"/>
            <a:ext cx="1198652" cy="677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9645866" y="10549573"/>
            <a:ext cx="1396623" cy="50247"/>
          </a:xfrm>
          <a:prstGeom prst="straightConnector1">
            <a:avLst/>
          </a:prstGeom>
          <a:ln w="571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126787" y="4473714"/>
            <a:ext cx="33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073540" y="5138131"/>
            <a:ext cx="33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68200" y="6019967"/>
            <a:ext cx="33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736784" y="6052686"/>
                <a:ext cx="2554802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6784" y="6052686"/>
                <a:ext cx="2554802" cy="78713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1438462" y="7277800"/>
                <a:ext cx="266451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8462" y="7277800"/>
                <a:ext cx="2664512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1042489" y="8849097"/>
                <a:ext cx="34307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489" y="8849097"/>
                <a:ext cx="3430747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1007810" y="9997847"/>
                <a:ext cx="6793783" cy="862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0">
                          <a:latin typeface="Cambria Math" panose="02040503050406030204" pitchFamily="18" charset="0"/>
                        </a:rPr>
                        <m:t>=|</m:t>
                      </m:r>
                      <m:acc>
                        <m:accPr>
                          <m:chr m:val="̅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1" i="0">
                          <a:latin typeface="Cambria Math" panose="02040503050406030204" pitchFamily="18" charset="0"/>
                        </a:rPr>
                        <m:t>|=|−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7810" y="9997847"/>
                <a:ext cx="6793783" cy="86267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1261997" y="11222806"/>
                <a:ext cx="37421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𝒃𝒊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1997" y="11222806"/>
                <a:ext cx="3742178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1283609" y="12642903"/>
                <a:ext cx="355142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3609" y="12642903"/>
                <a:ext cx="3551421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4894645" y="11201400"/>
            <a:ext cx="4692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thuần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b="1" dirty="0"/>
          </a:p>
        </p:txBody>
      </p:sp>
      <p:sp>
        <p:nvSpPr>
          <p:cNvPr id="54" name="Rectangle 53"/>
          <p:cNvSpPr/>
          <p:nvPr/>
        </p:nvSpPr>
        <p:spPr>
          <a:xfrm>
            <a:off x="14797548" y="12652399"/>
            <a:ext cx="2061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endParaRPr lang="en-US" b="1" dirty="0"/>
          </a:p>
        </p:txBody>
      </p:sp>
      <p:sp>
        <p:nvSpPr>
          <p:cNvPr id="55" name="Rectangle 54"/>
          <p:cNvSpPr/>
          <p:nvPr/>
        </p:nvSpPr>
        <p:spPr>
          <a:xfrm>
            <a:off x="16328573" y="12574936"/>
            <a:ext cx="8057014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ảo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9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65" grpId="0"/>
      <p:bldP spid="65" grpId="1"/>
      <p:bldP spid="17" grpId="0" animBg="1"/>
      <p:bldP spid="18" grpId="0"/>
      <p:bldP spid="25" grpId="0" animBg="1"/>
      <p:bldP spid="26" grpId="0" animBg="1"/>
      <p:bldP spid="27" grpId="0" animBg="1"/>
      <p:bldP spid="28" grpId="0" animBg="1"/>
      <p:bldP spid="29" grpId="0" animBg="1"/>
      <p:bldP spid="40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87387" y="1497025"/>
            <a:ext cx="18391965" cy="861774"/>
            <a:chOff x="50022" y="1552813"/>
            <a:chExt cx="18391965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230187" y="1584757"/>
              <a:ext cx="1143000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093009" y="7250279"/>
            <a:ext cx="21819676" cy="5779921"/>
            <a:chOff x="1270511" y="5884229"/>
            <a:chExt cx="21819676" cy="6071720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58169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84229"/>
              <a:ext cx="3444555" cy="752433"/>
              <a:chOff x="1224541" y="6322796"/>
              <a:chExt cx="3444555" cy="752433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84878" y="5334175"/>
                <a:ext cx="680423" cy="265766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152564" y="6379650"/>
                <a:ext cx="2516532" cy="516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68042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921096" y="3814506"/>
            <a:ext cx="21841827" cy="2966772"/>
            <a:chOff x="1268078" y="3405486"/>
            <a:chExt cx="21841827" cy="2374449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35676" y="5123204"/>
                <a:ext cx="1665988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sz="48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𝒊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676" y="5123204"/>
                <a:ext cx="16659882" cy="830997"/>
              </a:xfrm>
              <a:prstGeom prst="rect">
                <a:avLst/>
              </a:prstGeom>
              <a:blipFill>
                <a:blip r:embed="rId2"/>
                <a:stretch>
                  <a:fillRect l="-1647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768767" y="8007170"/>
                <a:ext cx="7706597" cy="2937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brk m:alnAt="7"/>
                              </m:r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48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sup>
                                <m:r>
                                  <a:rPr lang="en-US" sz="48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48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4800" b="1" i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mr>
                      </m:m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767" y="8007170"/>
                <a:ext cx="7706597" cy="29378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4888602" y="7933563"/>
            <a:ext cx="1939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8602" y="11459380"/>
            <a:ext cx="8682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4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21096" y="2503538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1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>
            <a:extLst>
              <a:ext uri="{FF2B5EF4-FFF2-40B4-BE49-F238E27FC236}">
                <a16:creationId xmlns:a16="http://schemas.microsoft.com/office/drawing/2014/main" id="{06358F18-062E-4E1E-9167-3277E3525950}"/>
              </a:ext>
            </a:extLst>
          </p:cNvPr>
          <p:cNvGrpSpPr/>
          <p:nvPr/>
        </p:nvGrpSpPr>
        <p:grpSpPr>
          <a:xfrm>
            <a:off x="1575311" y="5867399"/>
            <a:ext cx="21819676" cy="6629401"/>
            <a:chOff x="1270511" y="5867400"/>
            <a:chExt cx="21819676" cy="7334314"/>
          </a:xfrm>
        </p:grpSpPr>
        <p:sp>
          <p:nvSpPr>
            <p:cNvPr id="4" name="Rounded Rectangle 52">
              <a:extLst>
                <a:ext uri="{FF2B5EF4-FFF2-40B4-BE49-F238E27FC236}">
                  <a16:creationId xmlns:a16="http://schemas.microsoft.com/office/drawing/2014/main" id="{8A2B9168-F92C-4283-9F8A-836F7A29C63A}"/>
                </a:ext>
              </a:extLst>
            </p:cNvPr>
            <p:cNvSpPr/>
            <p:nvPr/>
          </p:nvSpPr>
          <p:spPr>
            <a:xfrm>
              <a:off x="1272210" y="6139009"/>
              <a:ext cx="21817977" cy="706270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644A7190-02F5-4601-BD78-8C48B690EED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" name="Freeform 20">
                <a:extLst>
                  <a:ext uri="{FF2B5EF4-FFF2-40B4-BE49-F238E27FC236}">
                    <a16:creationId xmlns:a16="http://schemas.microsoft.com/office/drawing/2014/main" id="{AAF705D9-F0A9-48B5-A360-316882F2D8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35A5DD-68D5-428C-9436-76A69C18932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Diagonal Corner Rectangle 58">
                <a:extLst>
                  <a:ext uri="{FF2B5EF4-FFF2-40B4-BE49-F238E27FC236}">
                    <a16:creationId xmlns:a16="http://schemas.microsoft.com/office/drawing/2014/main" id="{B93CC458-D29D-4AA9-9133-32F58EB86D9B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C28D6723-55E0-416F-AD8D-A9D48DD00F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54">
            <a:extLst>
              <a:ext uri="{FF2B5EF4-FFF2-40B4-BE49-F238E27FC236}">
                <a16:creationId xmlns:a16="http://schemas.microsoft.com/office/drawing/2014/main" id="{1257870C-0B23-48D8-A8E1-EF2E8A528DFD}"/>
              </a:ext>
            </a:extLst>
          </p:cNvPr>
          <p:cNvGrpSpPr/>
          <p:nvPr/>
        </p:nvGrpSpPr>
        <p:grpSpPr>
          <a:xfrm>
            <a:off x="1553160" y="3415013"/>
            <a:ext cx="21841827" cy="1963062"/>
            <a:chOff x="1268078" y="3405486"/>
            <a:chExt cx="21841827" cy="2374449"/>
          </a:xfrm>
        </p:grpSpPr>
        <p:sp>
          <p:nvSpPr>
            <p:cNvPr id="11" name="Rounded Rectangle 61">
              <a:extLst>
                <a:ext uri="{FF2B5EF4-FFF2-40B4-BE49-F238E27FC236}">
                  <a16:creationId xmlns:a16="http://schemas.microsoft.com/office/drawing/2014/main" id="{5BBCF51E-286F-44F9-9B75-76DAD9A64F27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67">
              <a:extLst>
                <a:ext uri="{FF2B5EF4-FFF2-40B4-BE49-F238E27FC236}">
                  <a16:creationId xmlns:a16="http://schemas.microsoft.com/office/drawing/2014/main" id="{F7722BE7-B41B-4BD2-8132-65535F49487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00178960-3760-4397-A04A-49DB860B7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99E0C1-6D66-4964-994B-A334A59F79CD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5" name="Group 70">
                <a:extLst>
                  <a:ext uri="{FF2B5EF4-FFF2-40B4-BE49-F238E27FC236}">
                    <a16:creationId xmlns:a16="http://schemas.microsoft.com/office/drawing/2014/main" id="{F00E0BDE-43E9-4D31-9840-5E16D71CC4F4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247E297-7975-4A40-A0ED-8B90385B8935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3">
                  <a:extLst>
                    <a:ext uri="{FF2B5EF4-FFF2-40B4-BE49-F238E27FC236}">
                      <a16:creationId xmlns:a16="http://schemas.microsoft.com/office/drawing/2014/main" id="{60373543-36D9-4902-A03C-649E8202BB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4">
                  <a:extLst>
                    <a:ext uri="{FF2B5EF4-FFF2-40B4-BE49-F238E27FC236}">
                      <a16:creationId xmlns:a16="http://schemas.microsoft.com/office/drawing/2014/main" id="{5DE92212-9750-45BD-8D9F-A136740081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5">
                  <a:extLst>
                    <a:ext uri="{FF2B5EF4-FFF2-40B4-BE49-F238E27FC236}">
                      <a16:creationId xmlns:a16="http://schemas.microsoft.com/office/drawing/2014/main" id="{3615C0BF-C36D-4FD0-A2E2-CFD363C77D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6">
                  <a:extLst>
                    <a:ext uri="{FF2B5EF4-FFF2-40B4-BE49-F238E27FC236}">
                      <a16:creationId xmlns:a16="http://schemas.microsoft.com/office/drawing/2014/main" id="{E908D2A5-253A-4417-8FB6-E3871C95BF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7">
                  <a:extLst>
                    <a:ext uri="{FF2B5EF4-FFF2-40B4-BE49-F238E27FC236}">
                      <a16:creationId xmlns:a16="http://schemas.microsoft.com/office/drawing/2014/main" id="{4F304D37-003A-4D74-861A-F115AB1CBD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8">
                  <a:extLst>
                    <a:ext uri="{FF2B5EF4-FFF2-40B4-BE49-F238E27FC236}">
                      <a16:creationId xmlns:a16="http://schemas.microsoft.com/office/drawing/2014/main" id="{A1C27F8F-35DF-4284-9661-8D3EB4741C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19">
                  <a:extLst>
                    <a:ext uri="{FF2B5EF4-FFF2-40B4-BE49-F238E27FC236}">
                      <a16:creationId xmlns:a16="http://schemas.microsoft.com/office/drawing/2014/main" id="{F34F304A-3828-44C0-8CE5-9A06E2C41B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0">
                  <a:extLst>
                    <a:ext uri="{FF2B5EF4-FFF2-40B4-BE49-F238E27FC236}">
                      <a16:creationId xmlns:a16="http://schemas.microsoft.com/office/drawing/2014/main" id="{05B19696-5FD8-40AC-A912-9A6D17E87B2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1">
                  <a:extLst>
                    <a:ext uri="{FF2B5EF4-FFF2-40B4-BE49-F238E27FC236}">
                      <a16:creationId xmlns:a16="http://schemas.microsoft.com/office/drawing/2014/main" id="{8D4DFECC-07D5-4DC5-A2F6-E04238FD99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2">
                  <a:extLst>
                    <a:ext uri="{FF2B5EF4-FFF2-40B4-BE49-F238E27FC236}">
                      <a16:creationId xmlns:a16="http://schemas.microsoft.com/office/drawing/2014/main" id="{F708AE4B-7D2A-4C88-BA28-55B1D1CE83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3">
                  <a:extLst>
                    <a:ext uri="{FF2B5EF4-FFF2-40B4-BE49-F238E27FC236}">
                      <a16:creationId xmlns:a16="http://schemas.microsoft.com/office/drawing/2014/main" id="{EA15B848-B08A-4565-82D3-076DDF1612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4">
                  <a:extLst>
                    <a:ext uri="{FF2B5EF4-FFF2-40B4-BE49-F238E27FC236}">
                      <a16:creationId xmlns:a16="http://schemas.microsoft.com/office/drawing/2014/main" id="{6312B1F7-3807-4E22-8876-A572DE9E986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5">
                  <a:extLst>
                    <a:ext uri="{FF2B5EF4-FFF2-40B4-BE49-F238E27FC236}">
                      <a16:creationId xmlns:a16="http://schemas.microsoft.com/office/drawing/2014/main" id="{5ECAE10A-37A2-47AD-BDE3-2C1FFD467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6">
                  <a:extLst>
                    <a:ext uri="{FF2B5EF4-FFF2-40B4-BE49-F238E27FC236}">
                      <a16:creationId xmlns:a16="http://schemas.microsoft.com/office/drawing/2014/main" id="{1BB757A6-C31B-4F1B-A4D3-4EDD46E37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7">
                  <a:extLst>
                    <a:ext uri="{FF2B5EF4-FFF2-40B4-BE49-F238E27FC236}">
                      <a16:creationId xmlns:a16="http://schemas.microsoft.com/office/drawing/2014/main" id="{797986B2-73F7-47FC-9DEC-904D5E393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8">
                  <a:extLst>
                    <a:ext uri="{FF2B5EF4-FFF2-40B4-BE49-F238E27FC236}">
                      <a16:creationId xmlns:a16="http://schemas.microsoft.com/office/drawing/2014/main" id="{F42B063A-2DE7-44E3-B362-DFFF4C13E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9">
                  <a:extLst>
                    <a:ext uri="{FF2B5EF4-FFF2-40B4-BE49-F238E27FC236}">
                      <a16:creationId xmlns:a16="http://schemas.microsoft.com/office/drawing/2014/main" id="{98EE104E-322A-4F74-BED9-697A616F0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0">
                  <a:extLst>
                    <a:ext uri="{FF2B5EF4-FFF2-40B4-BE49-F238E27FC236}">
                      <a16:creationId xmlns:a16="http://schemas.microsoft.com/office/drawing/2014/main" id="{CA16E20A-B52C-486E-B851-692317221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1">
                  <a:extLst>
                    <a:ext uri="{FF2B5EF4-FFF2-40B4-BE49-F238E27FC236}">
                      <a16:creationId xmlns:a16="http://schemas.microsoft.com/office/drawing/2014/main" id="{D008209A-D021-4CA7-83CA-9573E6A50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2">
                  <a:extLst>
                    <a:ext uri="{FF2B5EF4-FFF2-40B4-BE49-F238E27FC236}">
                      <a16:creationId xmlns:a16="http://schemas.microsoft.com/office/drawing/2014/main" id="{97346870-0166-470D-BA1F-42CFA0F211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3">
                  <a:extLst>
                    <a:ext uri="{FF2B5EF4-FFF2-40B4-BE49-F238E27FC236}">
                      <a16:creationId xmlns:a16="http://schemas.microsoft.com/office/drawing/2014/main" id="{F02E24CF-8472-4A02-B889-FB9A294A7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4">
                  <a:extLst>
                    <a:ext uri="{FF2B5EF4-FFF2-40B4-BE49-F238E27FC236}">
                      <a16:creationId xmlns:a16="http://schemas.microsoft.com/office/drawing/2014/main" id="{FD97DA08-1A76-4795-A6FC-4A40CC74F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5">
                  <a:extLst>
                    <a:ext uri="{FF2B5EF4-FFF2-40B4-BE49-F238E27FC236}">
                      <a16:creationId xmlns:a16="http://schemas.microsoft.com/office/drawing/2014/main" id="{6EF2554F-F7E2-4A74-8826-31045A2F6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36">
                  <a:extLst>
                    <a:ext uri="{FF2B5EF4-FFF2-40B4-BE49-F238E27FC236}">
                      <a16:creationId xmlns:a16="http://schemas.microsoft.com/office/drawing/2014/main" id="{9032CA6F-9D27-40C6-B9AF-E48B88E0A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F8A2C46-10FC-43C4-9D7D-9054B9E9B183}"/>
              </a:ext>
            </a:extLst>
          </p:cNvPr>
          <p:cNvSpPr txBox="1"/>
          <p:nvPr/>
        </p:nvSpPr>
        <p:spPr>
          <a:xfrm>
            <a:off x="1373187" y="1572057"/>
            <a:ext cx="567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spc="-150" dirty="0" err="1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endParaRPr lang="en-US" sz="4800" b="1" spc="-150" dirty="0">
              <a:solidFill>
                <a:srgbClr val="007C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1D91B9D-66CB-494A-8E39-57330971C193}"/>
                  </a:ext>
                </a:extLst>
              </p:cNvPr>
              <p:cNvSpPr/>
              <p:nvPr/>
            </p:nvSpPr>
            <p:spPr>
              <a:xfrm>
                <a:off x="5868987" y="6781800"/>
                <a:ext cx="1234439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5400" b="1" dirty="0"/>
                  <a:t>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pl-PL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D91B9D-66CB-494A-8E39-57330971C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6781800"/>
                <a:ext cx="12344399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2667" t="-20530" b="-37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16A936-F5BD-4B71-BFC9-D2E7ED896D51}"/>
                  </a:ext>
                </a:extLst>
              </p:cNvPr>
              <p:cNvSpPr txBox="1"/>
              <p:nvPr/>
            </p:nvSpPr>
            <p:spPr>
              <a:xfrm>
                <a:off x="5843012" y="10287000"/>
                <a:ext cx="11353800" cy="100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5400" b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16A936-F5BD-4B71-BFC9-D2E7ED896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012" y="10287000"/>
                <a:ext cx="11353800" cy="1009892"/>
              </a:xfrm>
              <a:prstGeom prst="rect">
                <a:avLst/>
              </a:prstGeom>
              <a:blipFill rotWithShape="0">
                <a:blip r:embed="rId3"/>
                <a:stretch>
                  <a:fillRect l="-2845" t="-8485" b="-3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26515" y="4031472"/>
                <a:ext cx="1224668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mođun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515" y="4031472"/>
                <a:ext cx="1224668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290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097587" y="8301258"/>
                <a:ext cx="11831059" cy="990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|=|−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7" y="8301258"/>
                <a:ext cx="11831059" cy="9907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992188" y="2505670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thành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phần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tổng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hiệu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tích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phức</a:t>
            </a:r>
            <a:r>
              <a:rPr lang="en-US" sz="5400" b="1" i="1" dirty="0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144587" y="1550514"/>
            <a:ext cx="18391966" cy="861774"/>
            <a:chOff x="50021" y="1552813"/>
            <a:chExt cx="18391966" cy="861774"/>
          </a:xfrm>
        </p:grpSpPr>
        <p:sp>
          <p:nvSpPr>
            <p:cNvPr id="42" name="Rounded Rectangle 41"/>
            <p:cNvSpPr/>
            <p:nvPr/>
          </p:nvSpPr>
          <p:spPr>
            <a:xfrm>
              <a:off x="50021" y="1584757"/>
              <a:ext cx="1323165" cy="804672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022" y="1552813"/>
              <a:ext cx="139936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449387" y="1572057"/>
              <a:ext cx="1699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</a:t>
              </a:r>
              <a:r>
                <a:rPr lang="en-US" sz="4800" b="1" spc="-150" dirty="0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007C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endParaRPr lang="en-US" sz="4800" b="1" spc="-150" dirty="0">
                <a:solidFill>
                  <a:srgbClr val="007C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92188" y="2505670"/>
            <a:ext cx="2354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err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Dạng</a:t>
            </a:r>
            <a:r>
              <a:rPr lang="en-US" sz="5400" b="1" i="1">
                <a:solidFill>
                  <a:srgbClr val="007C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Xác định thành phần của số phức khi biết tổng, hiệu, tích các số phức.</a:t>
            </a:r>
            <a:endParaRPr lang="en-US" sz="5400" b="1" i="1" dirty="0">
              <a:solidFill>
                <a:srgbClr val="007C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10">
            <a:extLst>
              <a:ext uri="{FF2B5EF4-FFF2-40B4-BE49-F238E27FC236}">
                <a16:creationId xmlns:a16="http://schemas.microsoft.com/office/drawing/2014/main" id="{12A9C469-B66F-4524-BBFE-D3C254C6C477}"/>
              </a:ext>
            </a:extLst>
          </p:cNvPr>
          <p:cNvGrpSpPr/>
          <p:nvPr/>
        </p:nvGrpSpPr>
        <p:grpSpPr>
          <a:xfrm>
            <a:off x="1166738" y="6596720"/>
            <a:ext cx="21819676" cy="4267201"/>
            <a:chOff x="1270511" y="5867400"/>
            <a:chExt cx="21819676" cy="4720938"/>
          </a:xfrm>
        </p:grpSpPr>
        <p:sp>
          <p:nvSpPr>
            <p:cNvPr id="51" name="Rounded Rectangle 52">
              <a:extLst>
                <a:ext uri="{FF2B5EF4-FFF2-40B4-BE49-F238E27FC236}">
                  <a16:creationId xmlns:a16="http://schemas.microsoft.com/office/drawing/2014/main" id="{2FD0C8A9-B2CB-4115-9C8A-7C2DECE34AA9}"/>
                </a:ext>
              </a:extLst>
            </p:cNvPr>
            <p:cNvSpPr/>
            <p:nvPr/>
          </p:nvSpPr>
          <p:spPr>
            <a:xfrm>
              <a:off x="1272210" y="6139010"/>
              <a:ext cx="21817977" cy="44493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3" name="Group 60">
              <a:extLst>
                <a:ext uri="{FF2B5EF4-FFF2-40B4-BE49-F238E27FC236}">
                  <a16:creationId xmlns:a16="http://schemas.microsoft.com/office/drawing/2014/main" id="{0E18E609-A505-43E6-9A06-03BB8EC4840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82D25191-E343-420E-8073-556C373ACB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E4000D1A-14BF-46EB-98E1-119CE8EFB80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58">
                <a:extLst>
                  <a:ext uri="{FF2B5EF4-FFF2-40B4-BE49-F238E27FC236}">
                    <a16:creationId xmlns:a16="http://schemas.microsoft.com/office/drawing/2014/main" id="{A1C8DFA8-451A-4388-9B3B-16A72F4B85FD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 15">
                <a:extLst>
                  <a:ext uri="{FF2B5EF4-FFF2-40B4-BE49-F238E27FC236}">
                    <a16:creationId xmlns:a16="http://schemas.microsoft.com/office/drawing/2014/main" id="{7D7BEA0F-A2A2-4BD6-846B-893A86A35B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0" name="Group 54">
            <a:extLst>
              <a:ext uri="{FF2B5EF4-FFF2-40B4-BE49-F238E27FC236}">
                <a16:creationId xmlns:a16="http://schemas.microsoft.com/office/drawing/2014/main" id="{EC4E74A0-E7AB-420B-A01A-B742341F9333}"/>
              </a:ext>
            </a:extLst>
          </p:cNvPr>
          <p:cNvGrpSpPr/>
          <p:nvPr/>
        </p:nvGrpSpPr>
        <p:grpSpPr>
          <a:xfrm>
            <a:off x="1144587" y="3905469"/>
            <a:ext cx="21841827" cy="1963062"/>
            <a:chOff x="1268078" y="3405486"/>
            <a:chExt cx="21841827" cy="2374449"/>
          </a:xfrm>
        </p:grpSpPr>
        <p:sp>
          <p:nvSpPr>
            <p:cNvPr id="61" name="Rounded Rectangle 61">
              <a:extLst>
                <a:ext uri="{FF2B5EF4-FFF2-40B4-BE49-F238E27FC236}">
                  <a16:creationId xmlns:a16="http://schemas.microsoft.com/office/drawing/2014/main" id="{478ECB34-2A68-450F-8A26-A70D574EB9AD}"/>
                </a:ext>
              </a:extLst>
            </p:cNvPr>
            <p:cNvSpPr/>
            <p:nvPr/>
          </p:nvSpPr>
          <p:spPr>
            <a:xfrm>
              <a:off x="1268078" y="3790952"/>
              <a:ext cx="21841827" cy="198898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7">
              <a:extLst>
                <a:ext uri="{FF2B5EF4-FFF2-40B4-BE49-F238E27FC236}">
                  <a16:creationId xmlns:a16="http://schemas.microsoft.com/office/drawing/2014/main" id="{14221931-719D-47D0-9B46-3BAAA26F8F5B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84833"/>
              <a:chOff x="1311958" y="3405486"/>
              <a:chExt cx="3251532" cy="984833"/>
            </a:xfrm>
          </p:grpSpPr>
          <p:sp>
            <p:nvSpPr>
              <p:cNvPr id="63" name="Freeform 20">
                <a:extLst>
                  <a:ext uri="{FF2B5EF4-FFF2-40B4-BE49-F238E27FC236}">
                    <a16:creationId xmlns:a16="http://schemas.microsoft.com/office/drawing/2014/main" id="{46322864-F12B-422A-B9DD-F907D2CF08C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1CF724-F40B-4966-9FDC-C2342C30BBCC}"/>
                  </a:ext>
                </a:extLst>
              </p:cNvPr>
              <p:cNvSpPr txBox="1"/>
              <p:nvPr/>
            </p:nvSpPr>
            <p:spPr>
              <a:xfrm>
                <a:off x="2250671" y="3422403"/>
                <a:ext cx="1667444" cy="96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5" name="Group 70">
                <a:extLst>
                  <a:ext uri="{FF2B5EF4-FFF2-40B4-BE49-F238E27FC236}">
                    <a16:creationId xmlns:a16="http://schemas.microsoft.com/office/drawing/2014/main" id="{35EE41B4-D6AA-480D-86E4-9813DE06C49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48D3812-799D-4717-B385-C78800C13990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>
                  <a:extLst>
                    <a:ext uri="{FF2B5EF4-FFF2-40B4-BE49-F238E27FC236}">
                      <a16:creationId xmlns:a16="http://schemas.microsoft.com/office/drawing/2014/main" id="{FF6B3C18-F9BE-4A2F-ACB7-CB7D70A678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>
                  <a:extLst>
                    <a:ext uri="{FF2B5EF4-FFF2-40B4-BE49-F238E27FC236}">
                      <a16:creationId xmlns:a16="http://schemas.microsoft.com/office/drawing/2014/main" id="{31F20577-5E21-44A2-9819-E03995A345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>
                  <a:extLst>
                    <a:ext uri="{FF2B5EF4-FFF2-40B4-BE49-F238E27FC236}">
                      <a16:creationId xmlns:a16="http://schemas.microsoft.com/office/drawing/2014/main" id="{2933FF5F-2B8F-4C4F-8C3A-98BA6D687B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6">
                  <a:extLst>
                    <a:ext uri="{FF2B5EF4-FFF2-40B4-BE49-F238E27FC236}">
                      <a16:creationId xmlns:a16="http://schemas.microsoft.com/office/drawing/2014/main" id="{E51BDAAA-D485-41FB-885D-47407AA66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17">
                  <a:extLst>
                    <a:ext uri="{FF2B5EF4-FFF2-40B4-BE49-F238E27FC236}">
                      <a16:creationId xmlns:a16="http://schemas.microsoft.com/office/drawing/2014/main" id="{C4BCD93D-DD3E-4626-86F2-88DB7A9D489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18">
                  <a:extLst>
                    <a:ext uri="{FF2B5EF4-FFF2-40B4-BE49-F238E27FC236}">
                      <a16:creationId xmlns:a16="http://schemas.microsoft.com/office/drawing/2014/main" id="{B326B1D7-2221-48E3-A658-BCC5B74468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19">
                  <a:extLst>
                    <a:ext uri="{FF2B5EF4-FFF2-40B4-BE49-F238E27FC236}">
                      <a16:creationId xmlns:a16="http://schemas.microsoft.com/office/drawing/2014/main" id="{54E5D103-D81A-4BFC-9C7F-23AE065D65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0">
                  <a:extLst>
                    <a:ext uri="{FF2B5EF4-FFF2-40B4-BE49-F238E27FC236}">
                      <a16:creationId xmlns:a16="http://schemas.microsoft.com/office/drawing/2014/main" id="{CE980624-311F-46B9-8891-D8A107E016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1">
                  <a:extLst>
                    <a:ext uri="{FF2B5EF4-FFF2-40B4-BE49-F238E27FC236}">
                      <a16:creationId xmlns:a16="http://schemas.microsoft.com/office/drawing/2014/main" id="{651AADCA-33A3-4E0F-8B9B-CE3C998A95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2">
                  <a:extLst>
                    <a:ext uri="{FF2B5EF4-FFF2-40B4-BE49-F238E27FC236}">
                      <a16:creationId xmlns:a16="http://schemas.microsoft.com/office/drawing/2014/main" id="{1083D8D2-C5F0-4D3F-BEC6-512C9056F0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">
                  <a:extLst>
                    <a:ext uri="{FF2B5EF4-FFF2-40B4-BE49-F238E27FC236}">
                      <a16:creationId xmlns:a16="http://schemas.microsoft.com/office/drawing/2014/main" id="{8DF3965F-74FF-4B08-8003-914791602C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4">
                  <a:extLst>
                    <a:ext uri="{FF2B5EF4-FFF2-40B4-BE49-F238E27FC236}">
                      <a16:creationId xmlns:a16="http://schemas.microsoft.com/office/drawing/2014/main" id="{30455BF4-20F8-4EFD-A51E-61911923A4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5">
                  <a:extLst>
                    <a:ext uri="{FF2B5EF4-FFF2-40B4-BE49-F238E27FC236}">
                      <a16:creationId xmlns:a16="http://schemas.microsoft.com/office/drawing/2014/main" id="{FAD216C9-4A08-461D-AC51-F53B0D283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6">
                  <a:extLst>
                    <a:ext uri="{FF2B5EF4-FFF2-40B4-BE49-F238E27FC236}">
                      <a16:creationId xmlns:a16="http://schemas.microsoft.com/office/drawing/2014/main" id="{DD26A7D9-CB7A-4E82-9452-5921B91DD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7">
                  <a:extLst>
                    <a:ext uri="{FF2B5EF4-FFF2-40B4-BE49-F238E27FC236}">
                      <a16:creationId xmlns:a16="http://schemas.microsoft.com/office/drawing/2014/main" id="{14FE0C68-934A-4CB7-9FB8-4243B1754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8">
                  <a:extLst>
                    <a:ext uri="{FF2B5EF4-FFF2-40B4-BE49-F238E27FC236}">
                      <a16:creationId xmlns:a16="http://schemas.microsoft.com/office/drawing/2014/main" id="{BF620A22-3BAA-44FD-B910-F07FF83B1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9">
                  <a:extLst>
                    <a:ext uri="{FF2B5EF4-FFF2-40B4-BE49-F238E27FC236}">
                      <a16:creationId xmlns:a16="http://schemas.microsoft.com/office/drawing/2014/main" id="{EA8A7066-BA6B-42D8-A916-4D145EEE6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30">
                  <a:extLst>
                    <a:ext uri="{FF2B5EF4-FFF2-40B4-BE49-F238E27FC236}">
                      <a16:creationId xmlns:a16="http://schemas.microsoft.com/office/drawing/2014/main" id="{CDA06FC6-AC70-46D4-BDB0-B5C069AAA3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31">
                  <a:extLst>
                    <a:ext uri="{FF2B5EF4-FFF2-40B4-BE49-F238E27FC236}">
                      <a16:creationId xmlns:a16="http://schemas.microsoft.com/office/drawing/2014/main" id="{BCB21E4A-5A18-48D9-B1AA-51B04130D3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32">
                  <a:extLst>
                    <a:ext uri="{FF2B5EF4-FFF2-40B4-BE49-F238E27FC236}">
                      <a16:creationId xmlns:a16="http://schemas.microsoft.com/office/drawing/2014/main" id="{30DB93F9-C936-43A0-801C-AFF1DFF7C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33">
                  <a:extLst>
                    <a:ext uri="{FF2B5EF4-FFF2-40B4-BE49-F238E27FC236}">
                      <a16:creationId xmlns:a16="http://schemas.microsoft.com/office/drawing/2014/main" id="{A3B1BC48-F8EE-461A-990E-85C97423E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4">
                  <a:extLst>
                    <a:ext uri="{FF2B5EF4-FFF2-40B4-BE49-F238E27FC236}">
                      <a16:creationId xmlns:a16="http://schemas.microsoft.com/office/drawing/2014/main" id="{61FF1293-4C9F-476F-90B1-881209CFD7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5">
                  <a:extLst>
                    <a:ext uri="{FF2B5EF4-FFF2-40B4-BE49-F238E27FC236}">
                      <a16:creationId xmlns:a16="http://schemas.microsoft.com/office/drawing/2014/main" id="{EE5EE17E-6F76-4379-8460-126628885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6">
                  <a:extLst>
                    <a:ext uri="{FF2B5EF4-FFF2-40B4-BE49-F238E27FC236}">
                      <a16:creationId xmlns:a16="http://schemas.microsoft.com/office/drawing/2014/main" id="{329AB044-FF73-4392-9AB3-9A298DDCE2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C4E07A-82FA-4CAA-B380-D6F2C8052FC0}"/>
                  </a:ext>
                </a:extLst>
              </p:cNvPr>
              <p:cNvSpPr txBox="1"/>
              <p:nvPr/>
            </p:nvSpPr>
            <p:spPr>
              <a:xfrm>
                <a:off x="4263365" y="9326078"/>
                <a:ext cx="113538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5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C4E07A-82FA-4CAA-B380-D6F2C8052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65" y="9326078"/>
                <a:ext cx="1135380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2845" t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649008" y="4994937"/>
            <a:ext cx="10245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phức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4800" b="1" dirty="0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" y="-1"/>
            <a:ext cx="238751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30238" y="6397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94349" y="7591214"/>
                <a:ext cx="1850461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ó: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349" y="7591214"/>
                <a:ext cx="18504615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316190" y="4998296"/>
                <a:ext cx="613764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4800" b="1" i="0">
                          <a:latin typeface="Cambria Math" panose="02040503050406030204" pitchFamily="18" charset="0"/>
                        </a:rPr>
                        <m:t>)?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6190" y="4998296"/>
                <a:ext cx="6137641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383587" y="5016235"/>
                <a:ext cx="65594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587" y="5016235"/>
                <a:ext cx="655949" cy="8309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9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32591</TotalTime>
  <Words>2239</Words>
  <Application>Microsoft Office PowerPoint</Application>
  <PresentationFormat>Custom</PresentationFormat>
  <Paragraphs>315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</dc:creator>
  <cp:lastModifiedBy>Admin</cp:lastModifiedBy>
  <cp:revision>1397</cp:revision>
  <cp:lastPrinted>2013-08-27T05:47:15Z</cp:lastPrinted>
  <dcterms:created xsi:type="dcterms:W3CDTF">2013-05-31T23:14:39Z</dcterms:created>
  <dcterms:modified xsi:type="dcterms:W3CDTF">2020-04-23T14:23:45Z</dcterms:modified>
</cp:coreProperties>
</file>