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sldIdLst>
    <p:sldId id="313" r:id="rId3"/>
    <p:sldId id="407" r:id="rId4"/>
    <p:sldId id="301" r:id="rId5"/>
    <p:sldId id="406" r:id="rId6"/>
    <p:sldId id="392" r:id="rId7"/>
    <p:sldId id="393" r:id="rId8"/>
    <p:sldId id="309" r:id="rId9"/>
    <p:sldId id="310" r:id="rId10"/>
    <p:sldId id="394" r:id="rId11"/>
    <p:sldId id="395" r:id="rId12"/>
    <p:sldId id="396" r:id="rId13"/>
    <p:sldId id="397" r:id="rId14"/>
    <p:sldId id="408" r:id="rId15"/>
    <p:sldId id="325" r:id="rId16"/>
    <p:sldId id="326" r:id="rId17"/>
    <p:sldId id="327" r:id="rId18"/>
    <p:sldId id="398" r:id="rId19"/>
    <p:sldId id="399" r:id="rId20"/>
    <p:sldId id="400" r:id="rId21"/>
    <p:sldId id="402" r:id="rId22"/>
    <p:sldId id="403" r:id="rId23"/>
    <p:sldId id="404" r:id="rId24"/>
    <p:sldId id="405" r:id="rId25"/>
    <p:sldId id="341" r:id="rId26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39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41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80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83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22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61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63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02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7">
          <p15:clr>
            <a:srgbClr val="A4A3A4"/>
          </p15:clr>
        </p15:guide>
        <p15:guide id="2" pos="7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1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87"/>
    <a:srgbClr val="D60093"/>
    <a:srgbClr val="0000FF"/>
    <a:srgbClr val="008000"/>
    <a:srgbClr val="135F82"/>
    <a:srgbClr val="270F6B"/>
    <a:srgbClr val="3333FF"/>
    <a:srgbClr val="FFA700"/>
    <a:srgbClr val="242452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 varScale="1">
        <p:scale>
          <a:sx n="32" d="100"/>
          <a:sy n="32" d="100"/>
        </p:scale>
        <p:origin x="390" y="90"/>
      </p:cViewPr>
      <p:guideLst>
        <p:guide orient="horz" pos="4227"/>
        <p:guide pos="75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1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39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41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80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83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22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61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63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02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1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/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9"/>
            <p:cNvSpPr/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/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7"/>
            <p:cNvSpPr/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8"/>
            <p:cNvSpPr/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20"/>
            <p:cNvSpPr/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21"/>
            <p:cNvSpPr/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22"/>
            <p:cNvSpPr/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23"/>
            <p:cNvSpPr/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24"/>
            <p:cNvSpPr/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27"/>
            <p:cNvSpPr/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28"/>
            <p:cNvSpPr/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/>
          <p:cNvSpPr txBox="1"/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txBody>
          <a:bodyPr vert="horz" wrap="square" lIns="91428" tIns="45714" rIns="91428" bIns="45714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vungo\Downloads\PP%20S&#193;CH%20M&#7898;I%20T&#7852;P%20HU&#7844;N\Khoi%20dong%20Prabol%2024%2010%20Th&#7847;y%20Chu%20T&#7845;n.mp4" TargetMode="External"/><Relationship Id="rId1" Type="http://schemas.microsoft.com/office/2007/relationships/media" Target="file:///C:\Users\vungo\Downloads\PP%20S&#193;CH%20M&#7898;I%20T&#7852;P%20HU&#7844;N\Khoi%20dong%20Prabol%2024%2010%20Th&#7847;y%20Chu%20T&#7845;n.mp4" TargetMode="Externa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20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56165" y="259049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en-US" altLang="vi-VN" sz="4800" b="1" dirty="0">
                <a:solidFill>
                  <a:srgbClr val="FFFF00"/>
                </a:solidFill>
                <a:latin typeface="+mj-lt"/>
              </a:rPr>
              <a:t>III: HÀM SỐ VÀ ĐỒ THỊ</a:t>
            </a:r>
            <a:endParaRPr lang="en-US" altLang="vi-VN" sz="4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0363200" y="4343400"/>
            <a:ext cx="12459970" cy="8755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Hàm số và đồ thị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48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 bậc hai. Đồ thị hàm số bậc hai và ứng dụng</a:t>
            </a:r>
            <a:endParaRPr lang="en-US" sz="4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§3. Dấu của tam thức bậc hai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§4. Bất phương trình bậc hai một ẩn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§5. Hai dạng phương trình quy về phương trình bậc hai</a:t>
            </a:r>
          </a:p>
        </p:txBody>
      </p:sp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2"/>
          <a:srcRect l="15641" t="4243" r="16584" b="4238"/>
          <a:stretch>
            <a:fillRect/>
          </a:stretch>
        </p:blipFill>
        <p:spPr>
          <a:xfrm>
            <a:off x="1144270" y="2138045"/>
            <a:ext cx="8301990" cy="11196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 animBg="1"/>
      <p:bldP spid="12" grpId="1" animBg="1"/>
      <p:bldP spid="16" grpId="0" bldLvl="0" animBg="1"/>
      <p:bldP spid="16" grpId="1" animBg="1"/>
      <p:bldP spid="2" grpId="0"/>
      <p:bldP spid="2" grpId="1"/>
      <p:bldP spid="17" grpId="0" animBg="1"/>
      <p:bldP spid="1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838835" y="2406650"/>
            <a:ext cx="22325330" cy="3953510"/>
            <a:chOff x="1076414" y="4334859"/>
            <a:chExt cx="22325581" cy="3568169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24" name="Freeform 20"/>
              <p:cNvSpPr/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/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/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/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/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80166" cy="72097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46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nhớ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604645" y="3352800"/>
                <a:ext cx="20736560" cy="2489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Đồ thị hàm số bậc hai </a:t>
                </a:r>
                <a14:m>
                  <m:oMath xmlns:m="http://schemas.openxmlformats.org/officeDocument/2006/math"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(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≠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là một đường cong parabol có đỉnh là điểm với tọa độ </a:t>
                </a:r>
                <a14:m>
                  <m:oMath xmlns:m="http://schemas.openxmlformats.org/officeDocument/2006/math">
                    <m:r>
                      <a:rPr lang="en-US" altLang="vi-VN" sz="44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(−</m:t>
                    </m:r>
                    <m:f>
                      <m:fPr>
                        <m:ctrlP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;−</m:t>
                    </m:r>
                    <m:f>
                      <m:fPr>
                        <m:ctrlP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∆</m:t>
                        </m:r>
                      </m:num>
                      <m:den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và trục đối xứng là đường </a:t>
                </a:r>
                <a14:m>
                  <m:oMath xmlns:m="http://schemas.openxmlformats.org/officeDocument/2006/math"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645" y="3352800"/>
                <a:ext cx="20736560" cy="2489977"/>
              </a:xfrm>
              <a:prstGeom prst="rect">
                <a:avLst/>
              </a:prstGeom>
              <a:blipFill>
                <a:blip r:embed="rId2"/>
                <a:stretch>
                  <a:fillRect l="-1176" b="-4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54"/>
          <p:cNvGrpSpPr/>
          <p:nvPr/>
        </p:nvGrpSpPr>
        <p:grpSpPr>
          <a:xfrm>
            <a:off x="1336077" y="7355131"/>
            <a:ext cx="22106109" cy="3636084"/>
            <a:chOff x="1268078" y="3579402"/>
            <a:chExt cx="22106109" cy="3636084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9" name="Group 70"/>
            <p:cNvGrpSpPr/>
            <p:nvPr/>
          </p:nvGrpSpPr>
          <p:grpSpPr>
            <a:xfrm>
              <a:off x="1268078" y="3581027"/>
              <a:ext cx="787517" cy="764972"/>
              <a:chOff x="1311958" y="3581027"/>
              <a:chExt cx="787517" cy="764972"/>
            </a:xfrm>
          </p:grpSpPr>
          <p:sp>
            <p:nvSpPr>
              <p:cNvPr id="101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5"/>
              <p:cNvSpPr/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6"/>
              <p:cNvSpPr/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7"/>
              <p:cNvSpPr/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8"/>
              <p:cNvSpPr/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29"/>
              <p:cNvSpPr/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30"/>
              <p:cNvSpPr/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31"/>
              <p:cNvSpPr/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33"/>
              <p:cNvSpPr/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34"/>
              <p:cNvSpPr/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83"/>
              <p:cNvSpPr txBox="1"/>
              <p:nvPr/>
            </p:nvSpPr>
            <p:spPr>
              <a:xfrm>
                <a:off x="1968500" y="8077200"/>
                <a:ext cx="20901025" cy="2014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H1: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Nêu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H2: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0" y="8077200"/>
                <a:ext cx="20901025" cy="2014847"/>
              </a:xfrm>
              <a:prstGeom prst="rect">
                <a:avLst/>
              </a:prstGeom>
              <a:blipFill>
                <a:blip r:embed="rId3"/>
                <a:stretch>
                  <a:fillRect l="-1196" b="-13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2">
            <a:extLst>
              <a:ext uri="{FF2B5EF4-FFF2-40B4-BE49-F238E27FC236}">
                <a16:creationId xmlns:a16="http://schemas.microsoft.com/office/drawing/2014/main" id="{67B7F6EC-027D-4886-95E4-062D2B47E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64" y="6748282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685800" y="2474511"/>
            <a:ext cx="22779355" cy="10817309"/>
            <a:chOff x="1029261" y="1731189"/>
            <a:chExt cx="21841951" cy="1693000"/>
          </a:xfrm>
        </p:grpSpPr>
        <p:sp>
          <p:nvSpPr>
            <p:cNvPr id="54" name="Rounded Rectangle 53"/>
            <p:cNvSpPr/>
            <p:nvPr/>
          </p:nvSpPr>
          <p:spPr>
            <a:xfrm>
              <a:off x="1029261" y="1731189"/>
              <a:ext cx="21841951" cy="169300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520981" y="1841542"/>
                  <a:ext cx="21080591" cy="278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Quan sát đồ thị hàm số bậc hai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𝟑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. Hãy điền các thông tin vào bảng</a:t>
                  </a: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1" y="1841542"/>
                  <a:ext cx="21080591" cy="278742"/>
                </a:xfrm>
                <a:prstGeom prst="rect">
                  <a:avLst/>
                </a:prstGeom>
                <a:blipFill>
                  <a:blip r:embed="rId2"/>
                  <a:stretch>
                    <a:fillRect l="-1137" b="-154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/>
              <p:nvPr>
                <p:extLst>
                  <p:ext uri="{D42A27DB-BD31-4B8C-83A1-F6EECF244321}">
                    <p14:modId xmlns:p14="http://schemas.microsoft.com/office/powerpoint/2010/main" val="3654610694"/>
                  </p:ext>
                </p:extLst>
              </p:nvPr>
            </p:nvGraphicFramePr>
            <p:xfrm>
              <a:off x="1583055" y="5410200"/>
              <a:ext cx="20985480" cy="54197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021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935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9984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1096010"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</a:t>
                          </a: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Hệ số a</a:t>
                          </a:r>
                        </a:p>
                      </a:txBody>
                      <a:tcPr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Tính chất đồ thị</a:t>
                          </a:r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Tính chất hàm số</a:t>
                          </a:r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2219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Bề lõm của đồ thị (quay lên/quay xuống)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Tọa độ điểm cao nhất/thấp nhất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Trục đối xứng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 số đồng biến trên khoảng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3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Hàm số nghịch biến trên khoảng</a:t>
                          </a:r>
                          <a:endPara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0076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0076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/>
              <p:nvPr>
                <p:extLst>
                  <p:ext uri="{D42A27DB-BD31-4B8C-83A1-F6EECF244321}">
                    <p14:modId xmlns:p14="http://schemas.microsoft.com/office/powerpoint/2010/main" val="3654610694"/>
                  </p:ext>
                </p:extLst>
              </p:nvPr>
            </p:nvGraphicFramePr>
            <p:xfrm>
              <a:off x="1583055" y="5410200"/>
              <a:ext cx="20985480" cy="54197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021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935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9984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1096010"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</a:t>
                          </a: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Hệ số a</a:t>
                          </a:r>
                        </a:p>
                      </a:txBody>
                      <a:tcPr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Tính chất đồ thị</a:t>
                          </a:r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Tính chất hàm số</a:t>
                          </a:r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2219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Bề lõm của đồ thị (quay lên/quay xuống)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Tọa độ điểm cao nhất/thấp nhất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Trục đối xứng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 số đồng biến trên khoảng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3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Hàm số nghịch biến trên khoảng</a:t>
                          </a:r>
                          <a:endPara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00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2" t="-349091" r="-388385" b="-10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00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2" t="-451829" r="-388385" b="-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4" name="TextBox 83"/>
          <p:cNvSpPr txBox="1"/>
          <p:nvPr/>
        </p:nvSpPr>
        <p:spPr>
          <a:xfrm>
            <a:off x="1295400" y="11277600"/>
            <a:ext cx="198424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khoảng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ĐB, NB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hàm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bậc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tổng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quát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?</a:t>
            </a:r>
          </a:p>
          <a:p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lập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BBT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hàm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bâc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tổng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quát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1748AF-D9D9-4539-AEB2-661B6979053A}"/>
              </a:ext>
            </a:extLst>
          </p:cNvPr>
          <p:cNvGrpSpPr/>
          <p:nvPr/>
        </p:nvGrpSpPr>
        <p:grpSpPr>
          <a:xfrm>
            <a:off x="1198623" y="1992552"/>
            <a:ext cx="3090860" cy="940513"/>
            <a:chOff x="858229" y="2883907"/>
            <a:chExt cx="3090860" cy="940513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E3266C9A-4B0F-433F-9039-8F0C13C061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387321" y="2229840"/>
              <a:ext cx="793395" cy="2330141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744B82-EAD1-4CC9-88BA-06E403340630}"/>
                </a:ext>
              </a:extLst>
            </p:cNvPr>
            <p:cNvSpPr txBox="1"/>
            <p:nvPr/>
          </p:nvSpPr>
          <p:spPr>
            <a:xfrm>
              <a:off x="1796942" y="3005587"/>
              <a:ext cx="185659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70">
              <a:extLst>
                <a:ext uri="{FF2B5EF4-FFF2-40B4-BE49-F238E27FC236}">
                  <a16:creationId xmlns:a16="http://schemas.microsoft.com/office/drawing/2014/main" id="{F500A0C7-479C-404D-8F81-493FE2D47FE0}"/>
                </a:ext>
              </a:extLst>
            </p:cNvPr>
            <p:cNvGrpSpPr/>
            <p:nvPr/>
          </p:nvGrpSpPr>
          <p:grpSpPr>
            <a:xfrm>
              <a:off x="858229" y="2883907"/>
              <a:ext cx="950173" cy="940513"/>
              <a:chOff x="1311958" y="3405486"/>
              <a:chExt cx="950173" cy="94051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0B6D244-2FD7-42E6-B573-C7B78FFC240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7118C3C7-C047-4514-A4E0-10A4902D36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1500F427-48CA-4259-B9C7-F1259C9B73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68BE147B-69BF-4B7F-B43E-7691E536B5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C6C95158-CFE6-4EA8-821C-6F1A69CC5D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BA40432A-9039-4BC4-8125-02FCD75C3B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CB0F5C44-6208-4235-AC09-26A449724C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726F1B1A-E6C2-496B-A5FA-42D02F0837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5739A77A-A6AD-4648-8F98-040171E475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4C2214E8-3FCE-4B4D-A74A-A76C68781B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1598F479-2B18-41DD-8080-02A2D71AAE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125EDA36-E7DE-400C-B9B9-6ECDCF56FB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DC3CFC08-515C-4396-8871-D7926A09B6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FFDBB582-E9BB-413A-B81B-094322E5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1893F185-BF4A-40D0-B362-F621F3EDE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6CA61BF3-041E-4BB0-9661-F7E70FE22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7434A256-1DD3-470F-9149-7283055CC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E9E170AF-E9D1-4D6C-A693-C6A61C071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6E012EBF-6EC0-4AFB-B521-A839E88D2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FFAC669B-E9A2-4B82-BCD2-8DF274BC6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F00A7C28-7686-4AE5-B6CF-0DF51F1EE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213EE5C3-CEC6-447C-BD65-573ECF98C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C92B1DED-8F54-46C1-ADD4-48C5CA09C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C1F0310E-A21B-4424-838A-BE518A38D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522D8FBF-3D7A-4C7E-A9A2-B85334F8E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:a16="http://schemas.microsoft.com/office/drawing/2014/main" id="{4505247C-0320-45C1-8D72-5E596946556E}"/>
              </a:ext>
            </a:extLst>
          </p:cNvPr>
          <p:cNvGrpSpPr/>
          <p:nvPr/>
        </p:nvGrpSpPr>
        <p:grpSpPr>
          <a:xfrm>
            <a:off x="1060533" y="1645919"/>
            <a:ext cx="22910158" cy="11460481"/>
            <a:chOff x="1240796" y="5867400"/>
            <a:chExt cx="21590647" cy="11389860"/>
          </a:xfrm>
        </p:grpSpPr>
        <p:sp>
          <p:nvSpPr>
            <p:cNvPr id="7" name="Rounded Rectangle 63">
              <a:extLst>
                <a:ext uri="{FF2B5EF4-FFF2-40B4-BE49-F238E27FC236}">
                  <a16:creationId xmlns:a16="http://schemas.microsoft.com/office/drawing/2014/main" id="{80BEF918-82D8-4036-9425-7059598C6943}"/>
                </a:ext>
              </a:extLst>
            </p:cNvPr>
            <p:cNvSpPr/>
            <p:nvPr/>
          </p:nvSpPr>
          <p:spPr>
            <a:xfrm>
              <a:off x="1240796" y="6340347"/>
              <a:ext cx="21590647" cy="1091691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60">
              <a:extLst>
                <a:ext uri="{FF2B5EF4-FFF2-40B4-BE49-F238E27FC236}">
                  <a16:creationId xmlns:a16="http://schemas.microsoft.com/office/drawing/2014/main" id="{370424D9-C95D-4372-814A-9BE9C7DDA59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7C6BE894-A737-4A5D-89BB-59D5A8BE44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8BFAE5-69FD-4980-B329-42F57A97217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67">
                <a:extLst>
                  <a:ext uri="{FF2B5EF4-FFF2-40B4-BE49-F238E27FC236}">
                    <a16:creationId xmlns:a16="http://schemas.microsoft.com/office/drawing/2014/main" id="{34F50CA0-9083-4483-BB2E-9FB6B5CBE6A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46D6506C-8FC7-4FBC-8F5F-6E36E65F9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" name="Picture 4" descr="9">
            <a:extLst>
              <a:ext uri="{FF2B5EF4-FFF2-40B4-BE49-F238E27FC236}">
                <a16:creationId xmlns:a16="http://schemas.microsoft.com/office/drawing/2014/main" id="{DCD05C9A-1EC2-45BB-979F-5556A62D51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12" y="2661099"/>
            <a:ext cx="18821400" cy="99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F6AB75FF-2D19-4196-80F4-01C2602A9B81}"/>
              </a:ext>
            </a:extLst>
          </p:cNvPr>
          <p:cNvGrpSpPr/>
          <p:nvPr/>
        </p:nvGrpSpPr>
        <p:grpSpPr>
          <a:xfrm>
            <a:off x="398783" y="1783211"/>
            <a:ext cx="23586433" cy="11672311"/>
            <a:chOff x="995495" y="5867400"/>
            <a:chExt cx="21590647" cy="11141704"/>
          </a:xfrm>
        </p:grpSpPr>
        <p:sp>
          <p:nvSpPr>
            <p:cNvPr id="4" name="Rounded Rectangle 63">
              <a:extLst>
                <a:ext uri="{FF2B5EF4-FFF2-40B4-BE49-F238E27FC236}">
                  <a16:creationId xmlns:a16="http://schemas.microsoft.com/office/drawing/2014/main" id="{E9299CE5-6AB6-4801-A923-D23BFA7C7FBD}"/>
                </a:ext>
              </a:extLst>
            </p:cNvPr>
            <p:cNvSpPr/>
            <p:nvPr/>
          </p:nvSpPr>
          <p:spPr>
            <a:xfrm>
              <a:off x="995495" y="6092191"/>
              <a:ext cx="21590647" cy="1091691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6C8FF423-99C8-46C2-BC87-66A97AB3C03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id="{2F9FB153-6DDA-4881-8A48-65B6C777878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078E9A-500E-4722-A7E3-F5DF22DAC3F9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67">
                <a:extLst>
                  <a:ext uri="{FF2B5EF4-FFF2-40B4-BE49-F238E27FC236}">
                    <a16:creationId xmlns:a16="http://schemas.microsoft.com/office/drawing/2014/main" id="{598E0C06-84DB-4E5C-AF95-669FBFB4084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id="{5AB02A3D-885D-4659-8FCB-4C0884755C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853104"/>
            <a:ext cx="20958810" cy="103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81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1095" y="1676400"/>
            <a:ext cx="21868726" cy="7117703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69452" y="2085325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673631" y="3426864"/>
                <a:ext cx="20680501" cy="5367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các hàm số sau, hàm số nào có đồ thị nhận đường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 đối xứng?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=−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endParaRPr lang="ar-AE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</m:oMath>
                </a14:m>
                <a:endParaRPr lang="ar-AE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=−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endParaRPr lang="ar-AE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</m:oMath>
                </a14:m>
                <a:endParaRPr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3631" y="3426864"/>
                <a:ext cx="20680501" cy="5367239"/>
              </a:xfrm>
              <a:prstGeom prst="rect">
                <a:avLst/>
              </a:prstGeom>
              <a:blipFill>
                <a:blip r:embed="rId3"/>
                <a:stretch>
                  <a:fillRect l="-914" b="-3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>
            <a:extLst>
              <a:ext uri="{FF2B5EF4-FFF2-40B4-BE49-F238E27FC236}">
                <a16:creationId xmlns:a16="http://schemas.microsoft.com/office/drawing/2014/main" id="{B175F1ED-5EDA-4CBF-9164-974B20AAA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768" y="5174794"/>
            <a:ext cx="907265" cy="109177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8ED0D46-2257-4A9E-BBF5-AE188C921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340961"/>
              </p:ext>
            </p:extLst>
          </p:nvPr>
        </p:nvGraphicFramePr>
        <p:xfrm>
          <a:off x="12020550" y="6772275"/>
          <a:ext cx="3429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4" imgW="342760" imgH="171271" progId="Equation.DSMT4">
                  <p:embed/>
                </p:oleObj>
              </mc:Choice>
              <mc:Fallback>
                <p:oleObj name="Equation" r:id="rId4" imgW="342760" imgH="1712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20550" y="6772275"/>
                        <a:ext cx="34290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10">
            <a:extLst>
              <a:ext uri="{FF2B5EF4-FFF2-40B4-BE49-F238E27FC236}">
                <a16:creationId xmlns:a16="http://schemas.microsoft.com/office/drawing/2014/main" id="{C8A8397B-11F9-4517-81B8-9910FEF3C435}"/>
              </a:ext>
            </a:extLst>
          </p:cNvPr>
          <p:cNvGrpSpPr/>
          <p:nvPr/>
        </p:nvGrpSpPr>
        <p:grpSpPr>
          <a:xfrm>
            <a:off x="1052219" y="9056523"/>
            <a:ext cx="21757602" cy="4422263"/>
            <a:chOff x="1270511" y="5867400"/>
            <a:chExt cx="22462487" cy="556396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9DAA174-7591-43D3-9E16-166323BA5265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CB53E407-8A61-48B7-8C37-A8FCCE14185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AE9EE8A7-2B8E-4EFB-B99E-EC4701C642C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14E7A2-2A37-482D-A9A3-B0581D734A7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2123AC5C-5BEC-4C68-8569-1116677557F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B2F77824-5AFD-4828-8947-3AE1C00699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834852FE-2E01-43BE-8CF7-2A561E49C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51" y="10028372"/>
            <a:ext cx="468288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Xét đáp án A, ta có</a:t>
            </a:r>
            <a:r>
              <a:rPr kumimoji="0" lang="nl-NL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nl-NL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5E197BC-B386-4ACC-8A9A-BF5E4A18D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911464"/>
              </p:ext>
            </p:extLst>
          </p:nvPr>
        </p:nvGraphicFramePr>
        <p:xfrm>
          <a:off x="6424527" y="9795400"/>
          <a:ext cx="1942637" cy="139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6" imgW="533169" imgH="393529" progId="Equation.DSMT4">
                  <p:embed/>
                </p:oleObj>
              </mc:Choice>
              <mc:Fallback>
                <p:oleObj name="Equation" r:id="rId6" imgW="533169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527" y="9795400"/>
                        <a:ext cx="1942637" cy="13973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1">
            <a:extLst>
              <a:ext uri="{FF2B5EF4-FFF2-40B4-BE49-F238E27FC236}">
                <a16:creationId xmlns:a16="http://schemas.microsoft.com/office/drawing/2014/main" id="{87EB5E06-5065-4332-8B42-787779C20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8477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8" grpId="1"/>
      <p:bldP spid="29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0076" y="1603923"/>
            <a:ext cx="21868726" cy="6674584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9"/>
              <a:ext cx="21868726" cy="10501742"/>
              <a:chOff x="1404922" y="3486539"/>
              <a:chExt cx="21868726" cy="105017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095198" y="1893852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558252" y="2717125"/>
                <a:ext cx="19354800" cy="6674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Đỉnh của parabol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𝑷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):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là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:</a:t>
                </a:r>
                <a:b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</a:b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                                      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C.</a:t>
                </a:r>
                <a:r>
                  <a:rPr lang="en-US" sz="44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b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  <a:sym typeface="+mn-ea"/>
                  </a:rPr>
                </a:b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                                  D.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b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  <a:sym typeface="+mn-ea"/>
                  </a:rPr>
                </a:br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8252" y="2717125"/>
                <a:ext cx="19354800" cy="6674584"/>
              </a:xfrm>
              <a:prstGeom prst="rect">
                <a:avLst/>
              </a:prstGeom>
              <a:blipFill>
                <a:blip r:embed="rId3"/>
                <a:stretch>
                  <a:fillRect l="-12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>
            <a:extLst>
              <a:ext uri="{FF2B5EF4-FFF2-40B4-BE49-F238E27FC236}">
                <a16:creationId xmlns:a16="http://schemas.microsoft.com/office/drawing/2014/main" id="{3BEF5F17-6D99-4D5A-8B1C-8AD2C0410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7005928"/>
            <a:ext cx="912600" cy="9606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AFB6EE3A-E0F5-49DD-AE02-7D3D100E3A3B}"/>
              </a:ext>
            </a:extLst>
          </p:cNvPr>
          <p:cNvGrpSpPr/>
          <p:nvPr/>
        </p:nvGrpSpPr>
        <p:grpSpPr>
          <a:xfrm>
            <a:off x="1442437" y="8727876"/>
            <a:ext cx="21757602" cy="4422263"/>
            <a:chOff x="1270511" y="5867400"/>
            <a:chExt cx="22462487" cy="556396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DDF7D59D-0EEB-457F-8DAF-F70E33D99CB5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52236168-41FE-4A70-B285-D47D95A26E19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00F62C16-4061-4B2F-97DF-8C765E89A0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719475-1589-439E-A60C-DEA4AADE866E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0C8F7D20-0853-4C00-9976-7874D3DF065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CE2D7711-BB32-4761-BFE2-FFBF6AE3F5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E4E79E11-8CFF-4F31-BC2D-1D7A35F86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86" y="10082993"/>
            <a:ext cx="21880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Ta có : </a:t>
            </a:r>
            <a:endParaRPr kumimoji="0" lang="nl-NL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61C2017-94AE-42D8-81F9-F0180CD343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86354"/>
              </p:ext>
            </p:extLst>
          </p:nvPr>
        </p:nvGraphicFramePr>
        <p:xfrm>
          <a:off x="6997801" y="9901097"/>
          <a:ext cx="4125599" cy="1291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4" imgW="1231366" imgH="393529" progId="Equation.DSMT4">
                  <p:embed/>
                </p:oleObj>
              </mc:Choice>
              <mc:Fallback>
                <p:oleObj name="Equation" r:id="rId4" imgW="123136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801" y="9901097"/>
                        <a:ext cx="4125599" cy="1291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6">
            <a:extLst>
              <a:ext uri="{FF2B5EF4-FFF2-40B4-BE49-F238E27FC236}">
                <a16:creationId xmlns:a16="http://schemas.microsoft.com/office/drawing/2014/main" id="{ED208DD2-81E5-48A8-933D-208DC715E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8477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8" grpId="1"/>
      <p:bldP spid="29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5796" y="1602121"/>
            <a:ext cx="21868726" cy="7240909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143000" y="206622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065398" y="3133390"/>
                <a:ext cx="21254720" cy="5709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đồng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nghịch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nghịch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đồng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đồng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nghịch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nghịch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đồng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∞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5398" y="3133390"/>
                <a:ext cx="21254720" cy="5709640"/>
              </a:xfrm>
              <a:prstGeom prst="rect">
                <a:avLst/>
              </a:prstGeom>
              <a:blipFill>
                <a:blip r:embed="rId2"/>
                <a:stretch>
                  <a:fillRect l="-1176" b="-39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>
            <a:extLst>
              <a:ext uri="{FF2B5EF4-FFF2-40B4-BE49-F238E27FC236}">
                <a16:creationId xmlns:a16="http://schemas.microsoft.com/office/drawing/2014/main" id="{A4BAE99E-F2E2-42AD-A690-B6AFEEEC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942" y="7882351"/>
            <a:ext cx="1149037" cy="107645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CA0A374E-ACF1-424D-8CBF-AEBB47297617}"/>
              </a:ext>
            </a:extLst>
          </p:cNvPr>
          <p:cNvGrpSpPr/>
          <p:nvPr/>
        </p:nvGrpSpPr>
        <p:grpSpPr>
          <a:xfrm>
            <a:off x="1533887" y="8910255"/>
            <a:ext cx="21757602" cy="4422263"/>
            <a:chOff x="1270511" y="5867400"/>
            <a:chExt cx="22462487" cy="556396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3D55541-D5C1-4EE5-93A8-BE59C3EF3703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1F2E7D3B-3EA0-4D0A-9296-B2AC3B66CA5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31057A72-04C8-4E20-BADD-57332EEC509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D4937E-A6BE-4884-ABCE-285FE6E1B46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87C4A18E-5EAA-45E1-86F3-EA3EED2AA35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0E1A2387-F360-4824-A090-77C86890B4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FD7AD7C-DD5E-47C9-B606-EC7356065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200" y="9948995"/>
            <a:ext cx="25839042" cy="3016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61486" y="1602122"/>
            <a:ext cx="21868726" cy="8547408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179224" y="2111659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10259" y="1848439"/>
              <a:ext cx="1271385" cy="55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868489" y="3284123"/>
                <a:ext cx="21254720" cy="6865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có đồ thị như hình bên.</a:t>
                </a:r>
              </a:p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Khẳng định nào sau đây đúng ?</a:t>
                </a: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8489" y="3284123"/>
                <a:ext cx="21254720" cy="6865406"/>
              </a:xfrm>
              <a:prstGeom prst="rect">
                <a:avLst/>
              </a:prstGeom>
              <a:blipFill>
                <a:blip r:embed="rId2"/>
                <a:stretch>
                  <a:fillRect l="-1176" b="-3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4" name="Picture 12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9553" y="2774263"/>
            <a:ext cx="5682615" cy="524319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Oval 5">
            <a:extLst>
              <a:ext uri="{FF2B5EF4-FFF2-40B4-BE49-F238E27FC236}">
                <a16:creationId xmlns:a16="http://schemas.microsoft.com/office/drawing/2014/main" id="{EF30CDC0-EABB-46E0-90A2-00D630EB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669" y="9204158"/>
            <a:ext cx="908199" cy="103910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247E5AE1-15BA-42F7-9003-D5120670D374}"/>
              </a:ext>
            </a:extLst>
          </p:cNvPr>
          <p:cNvGrpSpPr/>
          <p:nvPr/>
        </p:nvGrpSpPr>
        <p:grpSpPr>
          <a:xfrm>
            <a:off x="1533887" y="10259278"/>
            <a:ext cx="21757602" cy="3073239"/>
            <a:chOff x="1270511" y="5768785"/>
            <a:chExt cx="22462487" cy="566257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40221B52-5676-4C7D-8640-13D1323044C4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34062703-3D4A-4447-9DFE-A798ED02533F}"/>
                </a:ext>
              </a:extLst>
            </p:cNvPr>
            <p:cNvGrpSpPr/>
            <p:nvPr/>
          </p:nvGrpSpPr>
          <p:grpSpPr>
            <a:xfrm>
              <a:off x="1270511" y="5768785"/>
              <a:ext cx="3624275" cy="1474440"/>
              <a:chOff x="1224541" y="6207352"/>
              <a:chExt cx="3624275" cy="1474440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0DF0A7D8-F047-4DCB-8934-289A01FB1C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41669" y="5477382"/>
                <a:ext cx="130557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205FD4-5929-442A-956E-EE1014D64A31}"/>
                  </a:ext>
                </a:extLst>
              </p:cNvPr>
              <p:cNvSpPr txBox="1"/>
              <p:nvPr/>
            </p:nvSpPr>
            <p:spPr>
              <a:xfrm>
                <a:off x="2352486" y="6207352"/>
                <a:ext cx="2496330" cy="147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37C1DF74-E117-41E1-A1CD-B6BE1B00E197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130557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F1F94AA9-7D1C-431C-8D51-8EAA7A088C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484220" cy="105184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5FB5CCB-3F13-4040-8DAF-265D9325A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037" y="10554846"/>
            <a:ext cx="21754774" cy="28723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46246" y="1602122"/>
            <a:ext cx="21868726" cy="8600194"/>
            <a:chOff x="1339699" y="3480127"/>
            <a:chExt cx="21868726" cy="10511757"/>
          </a:xfrm>
        </p:grpSpPr>
        <p:sp>
          <p:nvSpPr>
            <p:cNvPr id="5" name="Right Triangle 4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Round Same Side Corner Rectangle 8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160252" y="3310064"/>
                <a:ext cx="21254720" cy="7397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ea typeface="Tahoma" panose="020B0604030504040204" pitchFamily="34" charset="0"/>
                  </a:rPr>
                  <a:t>Xác định parabol</a:t>
                </a:r>
                <a:r>
                  <a:rPr lang="en-US" sz="4400" b="1" dirty="0"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𝑷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):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4400" b="1" dirty="0">
                    <a:ea typeface="Tahoma" panose="020B0604030504040204" pitchFamily="34" charset="0"/>
                  </a:rPr>
                  <a:t>  biết rằng  đi qua điểm</a:t>
                </a:r>
                <a:r>
                  <a:rPr lang="en-US" sz="4400" b="1" dirty="0"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𝑴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4400" b="1" dirty="0">
                    <a:ea typeface="Tahoma" panose="020B0604030504040204" pitchFamily="34" charset="0"/>
                  </a:rPr>
                  <a:t>  và có</a:t>
                </a:r>
              </a:p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ea typeface="Tahoma" panose="020B0604030504040204" pitchFamily="34" charset="0"/>
                  </a:rPr>
                  <a:t>trục đối xứng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Cambria Math" panose="02040503050406030204" pitchFamily="18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ea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4400" b="1" dirty="0">
                  <a:ea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ea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4400" b="1" dirty="0">
                  <a:ea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ea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4400" b="1" dirty="0">
                  <a:ea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ea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4400" b="1" dirty="0">
                  <a:ea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0252" y="3310064"/>
                <a:ext cx="21254720" cy="7397115"/>
              </a:xfrm>
              <a:prstGeom prst="rect">
                <a:avLst/>
              </a:prstGeom>
              <a:blipFill>
                <a:blip r:embed="rId2"/>
                <a:stretch>
                  <a:fillRect l="-11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179224" y="218705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10259" y="1848439"/>
              <a:ext cx="1271385" cy="55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</p:txBody>
        </p:sp>
      </p:grpSp>
      <p:sp>
        <p:nvSpPr>
          <p:cNvPr id="29" name="Oval 5">
            <a:extLst>
              <a:ext uri="{FF2B5EF4-FFF2-40B4-BE49-F238E27FC236}">
                <a16:creationId xmlns:a16="http://schemas.microsoft.com/office/drawing/2014/main" id="{41EB284A-61EC-405E-8F66-EB6502C47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047" y="5867400"/>
            <a:ext cx="1140244" cy="103550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BE93CAAB-A1D6-4A25-B282-353AA8D4F140}"/>
              </a:ext>
            </a:extLst>
          </p:cNvPr>
          <p:cNvGrpSpPr/>
          <p:nvPr/>
        </p:nvGrpSpPr>
        <p:grpSpPr>
          <a:xfrm>
            <a:off x="1533887" y="10259278"/>
            <a:ext cx="21757602" cy="3073239"/>
            <a:chOff x="1270511" y="5768785"/>
            <a:chExt cx="22462487" cy="566257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CAA734CA-0742-4F76-9DB0-02B6A43DA761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58293116-9D54-4B51-AB84-62522957EB85}"/>
                </a:ext>
              </a:extLst>
            </p:cNvPr>
            <p:cNvGrpSpPr/>
            <p:nvPr/>
          </p:nvGrpSpPr>
          <p:grpSpPr>
            <a:xfrm>
              <a:off x="1270511" y="5768785"/>
              <a:ext cx="3624275" cy="1474440"/>
              <a:chOff x="1224541" y="6207352"/>
              <a:chExt cx="3624275" cy="1474440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4E865895-79AE-4240-BF7E-0F0982D4EB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41669" y="5477382"/>
                <a:ext cx="130557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2BA129-777D-450C-B113-1B1026EEF960}"/>
                  </a:ext>
                </a:extLst>
              </p:cNvPr>
              <p:cNvSpPr txBox="1"/>
              <p:nvPr/>
            </p:nvSpPr>
            <p:spPr>
              <a:xfrm>
                <a:off x="2352486" y="6207352"/>
                <a:ext cx="2496330" cy="147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A307283E-67A3-46B1-878B-E6F0F5195E0F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130557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8A5D52CA-0F1F-4150-8205-52C4436D2F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484220" cy="105184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6EB0790-9759-49EC-B79D-0149F3C3B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740" y="10783414"/>
            <a:ext cx="20102582" cy="23229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9724" y="1602122"/>
            <a:ext cx="21868726" cy="6650302"/>
            <a:chOff x="1339699" y="3480127"/>
            <a:chExt cx="21868726" cy="10511757"/>
          </a:xfrm>
        </p:grpSpPr>
        <p:sp>
          <p:nvSpPr>
            <p:cNvPr id="5" name="Right Triangle 4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39699" y="3528001"/>
              <a:ext cx="21868726" cy="10463883"/>
              <a:chOff x="1339699" y="3528001"/>
              <a:chExt cx="21868726" cy="1046388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Round Same Side Corner Rectangle 8"/>
              <p:cNvSpPr/>
              <p:nvPr/>
            </p:nvSpPr>
            <p:spPr>
              <a:xfrm flipV="1">
                <a:off x="9152198" y="3623075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7"/>
              <p:cNvSpPr txBox="1"/>
              <p:nvPr/>
            </p:nvSpPr>
            <p:spPr>
              <a:xfrm>
                <a:off x="9990169" y="3528001"/>
                <a:ext cx="7356501" cy="1288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200150" y="227007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10259" y="1848439"/>
              <a:ext cx="1271385" cy="55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6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268051" y="3316856"/>
                <a:ext cx="21254720" cy="2967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ea typeface="Tahoma" panose="020B0604030504040204" pitchFamily="34" charset="0"/>
                  </a:rPr>
                  <a:t> Biết rằng </a:t>
                </a:r>
                <a:r>
                  <a:rPr lang="en-US" sz="4400" b="1" dirty="0">
                    <a:ea typeface="Tahoma" panose="020B060403050404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𝑷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):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sz="4400" b="1" dirty="0">
                    <a:ea typeface="Tahoma" panose="020B0604030504040204" pitchFamily="34" charset="0"/>
                    <a:sym typeface="+mn-ea"/>
                  </a:rPr>
                  <a:t> </a:t>
                </a:r>
                <a:r>
                  <a:rPr sz="4400" b="1" dirty="0">
                    <a:ea typeface="Tahoma" panose="020B0604030504040204" pitchFamily="34" charset="0"/>
                  </a:rPr>
                  <a:t>  đi qua điểm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𝑴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𝟔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4400" b="1" dirty="0">
                    <a:ea typeface="Tahoma" panose="020B0604030504040204" pitchFamily="34" charset="0"/>
                  </a:rPr>
                  <a:t> và có tung độ đỉnh bằng</a:t>
                </a:r>
                <a:r>
                  <a:rPr lang="en-US" sz="4400" b="1" dirty="0"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sz="4400" b="1" dirty="0">
                    <a:ea typeface="Tahoma" panose="020B0604030504040204" pitchFamily="34" charset="0"/>
                  </a:rPr>
                  <a:t> . Tính tích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𝑻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ea typeface="Tahoma" panose="020B0604030504040204" pitchFamily="34" charset="0"/>
                  </a:rPr>
                  <a:t>.</a:t>
                </a:r>
                <a:endParaRPr lang="en-US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8051" y="3316856"/>
                <a:ext cx="21254720" cy="2967355"/>
              </a:xfrm>
              <a:prstGeom prst="rect">
                <a:avLst/>
              </a:prstGeom>
              <a:blipFill>
                <a:blip r:embed="rId2"/>
                <a:stretch>
                  <a:fillRect l="-4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2"/>
          <p:cNvSpPr txBox="1"/>
          <p:nvPr/>
        </p:nvSpPr>
        <p:spPr>
          <a:xfrm>
            <a:off x="2741300" y="5891632"/>
            <a:ext cx="16461100" cy="1954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Cambria Math" panose="02040503050406030204" pitchFamily="18" charset="0"/>
                <a:cs typeface="Cambria Math" panose="02040503050406030204" pitchFamily="18" charset="0"/>
              </a:rPr>
              <a:t>A. T = -3				B. T = -2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ambria Math" panose="02040503050406030204" pitchFamily="18" charset="0"/>
                <a:cs typeface="Cambria Math" panose="02040503050406030204" pitchFamily="18" charset="0"/>
              </a:rPr>
              <a:t>C. T = 192			D. T =28</a:t>
            </a: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FCCF75D1-6D20-46D3-A0B0-08FE437E8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460" y="7010400"/>
            <a:ext cx="957621" cy="89916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5A3F5283-A16C-47C0-B5C4-1ECF929C49E3}"/>
              </a:ext>
            </a:extLst>
          </p:cNvPr>
          <p:cNvGrpSpPr/>
          <p:nvPr/>
        </p:nvGrpSpPr>
        <p:grpSpPr>
          <a:xfrm>
            <a:off x="1473186" y="8424235"/>
            <a:ext cx="21757602" cy="4654102"/>
            <a:chOff x="1270511" y="5768786"/>
            <a:chExt cx="22462487" cy="5662575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E84AC2DD-008C-4CEB-9531-4D12727C6A25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43DF2812-CC82-4246-A10E-0187ECEBF645}"/>
                </a:ext>
              </a:extLst>
            </p:cNvPr>
            <p:cNvGrpSpPr/>
            <p:nvPr/>
          </p:nvGrpSpPr>
          <p:grpSpPr>
            <a:xfrm>
              <a:off x="1270511" y="5768786"/>
              <a:ext cx="3568119" cy="1239295"/>
              <a:chOff x="1224541" y="6207353"/>
              <a:chExt cx="3568119" cy="1239295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825B8CDE-3E20-4C30-844B-65ADED128F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68536" y="5350516"/>
                <a:ext cx="1051844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61E572-CB14-4558-AEAE-FDA4102294A3}"/>
                  </a:ext>
                </a:extLst>
              </p:cNvPr>
              <p:cNvSpPr txBox="1"/>
              <p:nvPr/>
            </p:nvSpPr>
            <p:spPr>
              <a:xfrm>
                <a:off x="2352486" y="6207353"/>
                <a:ext cx="2440174" cy="973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8E6E4A00-1BA7-4E8E-B53F-5DDCAE3A9182}"/>
                  </a:ext>
                </a:extLst>
              </p:cNvPr>
              <p:cNvSpPr/>
              <p:nvPr/>
            </p:nvSpPr>
            <p:spPr>
              <a:xfrm flipV="1">
                <a:off x="1224541" y="6322796"/>
                <a:ext cx="903517" cy="105184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A0EB7EBB-3C96-419E-A7B0-0845FB8860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484220" cy="105184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1E26A14-F7D0-4D0E-ABC4-4DB17AB36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366" y="8728524"/>
            <a:ext cx="18636938" cy="43043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8C8BEC2-BBED-417A-BC8D-AA5D8131111A}"/>
              </a:ext>
            </a:extLst>
          </p:cNvPr>
          <p:cNvSpPr/>
          <p:nvPr/>
        </p:nvSpPr>
        <p:spPr>
          <a:xfrm>
            <a:off x="987912" y="3324431"/>
            <a:ext cx="10749152" cy="866854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2000">
                <a:schemeClr val="accent6">
                  <a:lumMod val="45000"/>
                  <a:lumOff val="55000"/>
                </a:schemeClr>
              </a:gs>
              <a:gs pos="100000">
                <a:srgbClr val="92D050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603A9C-753B-492C-B31B-374B22774A1E}"/>
              </a:ext>
            </a:extLst>
          </p:cNvPr>
          <p:cNvSpPr/>
          <p:nvPr/>
        </p:nvSpPr>
        <p:spPr>
          <a:xfrm>
            <a:off x="12551636" y="3282885"/>
            <a:ext cx="10749152" cy="866854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2000">
                <a:schemeClr val="accent6">
                  <a:lumMod val="45000"/>
                  <a:lumOff val="55000"/>
                </a:schemeClr>
              </a:gs>
              <a:gs pos="100000">
                <a:srgbClr val="92D050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670BC4-5817-4877-862C-3348D1F7A44F}"/>
              </a:ext>
            </a:extLst>
          </p:cNvPr>
          <p:cNvSpPr txBox="1"/>
          <p:nvPr/>
        </p:nvSpPr>
        <p:spPr>
          <a:xfrm>
            <a:off x="1619088" y="4148922"/>
            <a:ext cx="967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(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1,2)</a:t>
            </a:r>
          </a:p>
          <a:p>
            <a:pPr algn="just"/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tìm kiếm các hình ảnh, video về các công trình có hình dạng đường Parabol trên Internet (hoặc hoặc ghi lại bằng video).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9FBD15-59E4-48BC-8A39-D0B23E340E7F}"/>
              </a:ext>
            </a:extLst>
          </p:cNvPr>
          <p:cNvSpPr txBox="1"/>
          <p:nvPr/>
        </p:nvSpPr>
        <p:spPr>
          <a:xfrm>
            <a:off x="12974638" y="4176806"/>
            <a:ext cx="967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(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3,4)</a:t>
            </a:r>
          </a:p>
          <a:p>
            <a:pPr algn="just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202701F2-DAD1-4255-9DDF-C367F6FDE3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913245"/>
              </p:ext>
            </p:extLst>
          </p:nvPr>
        </p:nvGraphicFramePr>
        <p:xfrm>
          <a:off x="13258800" y="7957764"/>
          <a:ext cx="28130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3" imgW="634680" imgH="228600" progId="Equation.DSMT4">
                  <p:embed/>
                </p:oleObj>
              </mc:Choice>
              <mc:Fallback>
                <p:oleObj name="Equation" r:id="rId3" imgW="63468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8800" y="7957764"/>
                        <a:ext cx="2813050" cy="1162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34D13A99-EE98-4A37-9E9F-CFBB90C5E8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50106"/>
              </p:ext>
            </p:extLst>
          </p:nvPr>
        </p:nvGraphicFramePr>
        <p:xfrm>
          <a:off x="13152437" y="9698760"/>
          <a:ext cx="3219409" cy="117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52437" y="9698760"/>
                        <a:ext cx="3219409" cy="11705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BC89C4A4-C300-412F-936B-5C49DB2B7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608689"/>
              </p:ext>
            </p:extLst>
          </p:nvPr>
        </p:nvGraphicFramePr>
        <p:xfrm>
          <a:off x="19262245" y="7834905"/>
          <a:ext cx="3373438" cy="186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7" imgW="660240" imgH="393480" progId="Equation.DSMT4">
                  <p:embed/>
                </p:oleObj>
              </mc:Choice>
              <mc:Fallback>
                <p:oleObj name="Equation" r:id="rId7" imgW="66024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2245" y="7834905"/>
                        <a:ext cx="3373438" cy="1863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797E5552-C1A7-4116-A1AC-630E99A666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334536"/>
              </p:ext>
            </p:extLst>
          </p:nvPr>
        </p:nvGraphicFramePr>
        <p:xfrm>
          <a:off x="19056001" y="10345369"/>
          <a:ext cx="3596037" cy="1744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9" imgW="787320" imgH="393480" progId="Equation.DSMT4">
                  <p:embed/>
                </p:oleObj>
              </mc:Choice>
              <mc:Fallback>
                <p:oleObj name="Equation" r:id="rId9" imgW="78732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6001" y="10345369"/>
                        <a:ext cx="3596037" cy="17449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Group 67">
            <a:extLst>
              <a:ext uri="{FF2B5EF4-FFF2-40B4-BE49-F238E27FC236}">
                <a16:creationId xmlns:a16="http://schemas.microsoft.com/office/drawing/2014/main" id="{8D0F9D92-FE20-44E0-BEA3-87A4B8A23F38}"/>
              </a:ext>
            </a:extLst>
          </p:cNvPr>
          <p:cNvGrpSpPr/>
          <p:nvPr/>
        </p:nvGrpSpPr>
        <p:grpSpPr>
          <a:xfrm>
            <a:off x="308735" y="2163285"/>
            <a:ext cx="22075900" cy="1452856"/>
            <a:chOff x="721799" y="1603075"/>
            <a:chExt cx="21981549" cy="1452856"/>
          </a:xfrm>
        </p:grpSpPr>
        <p:grpSp>
          <p:nvGrpSpPr>
            <p:cNvPr id="72" name="Group 67">
              <a:extLst>
                <a:ext uri="{FF2B5EF4-FFF2-40B4-BE49-F238E27FC236}">
                  <a16:creationId xmlns:a16="http://schemas.microsoft.com/office/drawing/2014/main" id="{0C689531-BE12-454F-861E-33C0546C8C8B}"/>
                </a:ext>
              </a:extLst>
            </p:cNvPr>
            <p:cNvGrpSpPr/>
            <p:nvPr/>
          </p:nvGrpSpPr>
          <p:grpSpPr>
            <a:xfrm>
              <a:off x="721799" y="1603075"/>
              <a:ext cx="6369525" cy="940513"/>
              <a:chOff x="1311958" y="3405486"/>
              <a:chExt cx="6369525" cy="940513"/>
            </a:xfrm>
          </p:grpSpPr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0D8C4698-3A94-4576-B472-AE772E3BDE1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80383" y="1112084"/>
                <a:ext cx="793396" cy="560880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46FDFAC-5F3F-4064-95F4-560BB1711CA3}"/>
                  </a:ext>
                </a:extLst>
              </p:cNvPr>
              <p:cNvSpPr txBox="1"/>
              <p:nvPr/>
            </p:nvSpPr>
            <p:spPr>
              <a:xfrm>
                <a:off x="2220794" y="3516377"/>
                <a:ext cx="480792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Nhiệm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nhà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5" name="Group 70">
                <a:extLst>
                  <a:ext uri="{FF2B5EF4-FFF2-40B4-BE49-F238E27FC236}">
                    <a16:creationId xmlns:a16="http://schemas.microsoft.com/office/drawing/2014/main" id="{31A09323-E663-4E2C-BAEA-81CD227F6CAA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360C12B7-FB6C-4A86-B4DE-69C7C6B368D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13">
                  <a:extLst>
                    <a:ext uri="{FF2B5EF4-FFF2-40B4-BE49-F238E27FC236}">
                      <a16:creationId xmlns:a16="http://schemas.microsoft.com/office/drawing/2014/main" id="{951AB451-04A9-41D8-92D5-5085D408B2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14">
                  <a:extLst>
                    <a:ext uri="{FF2B5EF4-FFF2-40B4-BE49-F238E27FC236}">
                      <a16:creationId xmlns:a16="http://schemas.microsoft.com/office/drawing/2014/main" id="{7FBEE9DF-C583-4EE2-8256-A58A54030D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5">
                  <a:extLst>
                    <a:ext uri="{FF2B5EF4-FFF2-40B4-BE49-F238E27FC236}">
                      <a16:creationId xmlns:a16="http://schemas.microsoft.com/office/drawing/2014/main" id="{397D2039-4C05-47D1-9122-C00B2156D1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16">
                  <a:extLst>
                    <a:ext uri="{FF2B5EF4-FFF2-40B4-BE49-F238E27FC236}">
                      <a16:creationId xmlns:a16="http://schemas.microsoft.com/office/drawing/2014/main" id="{C1619177-9F89-4003-AEA8-F76F52202F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17">
                  <a:extLst>
                    <a:ext uri="{FF2B5EF4-FFF2-40B4-BE49-F238E27FC236}">
                      <a16:creationId xmlns:a16="http://schemas.microsoft.com/office/drawing/2014/main" id="{88B3A0DD-0590-4023-9590-62455B7969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18">
                  <a:extLst>
                    <a:ext uri="{FF2B5EF4-FFF2-40B4-BE49-F238E27FC236}">
                      <a16:creationId xmlns:a16="http://schemas.microsoft.com/office/drawing/2014/main" id="{905DACBE-57CC-429B-8FF6-B9D5804470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9">
                  <a:extLst>
                    <a:ext uri="{FF2B5EF4-FFF2-40B4-BE49-F238E27FC236}">
                      <a16:creationId xmlns:a16="http://schemas.microsoft.com/office/drawing/2014/main" id="{0FAF39D5-193A-4371-BAB2-C9A01E4360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0">
                  <a:extLst>
                    <a:ext uri="{FF2B5EF4-FFF2-40B4-BE49-F238E27FC236}">
                      <a16:creationId xmlns:a16="http://schemas.microsoft.com/office/drawing/2014/main" id="{ECF33F9F-53F4-407F-BAB9-C9E353873E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1">
                  <a:extLst>
                    <a:ext uri="{FF2B5EF4-FFF2-40B4-BE49-F238E27FC236}">
                      <a16:creationId xmlns:a16="http://schemas.microsoft.com/office/drawing/2014/main" id="{65A8FFBB-68F1-4880-A8BC-1C94566643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22">
                  <a:extLst>
                    <a:ext uri="{FF2B5EF4-FFF2-40B4-BE49-F238E27FC236}">
                      <a16:creationId xmlns:a16="http://schemas.microsoft.com/office/drawing/2014/main" id="{544D7568-7307-45A1-AF25-26C6370876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23">
                  <a:extLst>
                    <a:ext uri="{FF2B5EF4-FFF2-40B4-BE49-F238E27FC236}">
                      <a16:creationId xmlns:a16="http://schemas.microsoft.com/office/drawing/2014/main" id="{E4E2C0D6-0365-4E33-85F6-CACB2C878F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4">
                  <a:extLst>
                    <a:ext uri="{FF2B5EF4-FFF2-40B4-BE49-F238E27FC236}">
                      <a16:creationId xmlns:a16="http://schemas.microsoft.com/office/drawing/2014/main" id="{D8E08DA1-A21F-469C-ADE3-FB2260A15F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5">
                  <a:extLst>
                    <a:ext uri="{FF2B5EF4-FFF2-40B4-BE49-F238E27FC236}">
                      <a16:creationId xmlns:a16="http://schemas.microsoft.com/office/drawing/2014/main" id="{E25E9F7A-4973-402D-BA6D-9C06DF74E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6">
                  <a:extLst>
                    <a:ext uri="{FF2B5EF4-FFF2-40B4-BE49-F238E27FC236}">
                      <a16:creationId xmlns:a16="http://schemas.microsoft.com/office/drawing/2014/main" id="{1D522FBA-B859-427D-B308-FEF505971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7">
                  <a:extLst>
                    <a:ext uri="{FF2B5EF4-FFF2-40B4-BE49-F238E27FC236}">
                      <a16:creationId xmlns:a16="http://schemas.microsoft.com/office/drawing/2014/main" id="{A6D3C037-8783-4D5C-9F34-D94789C197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8">
                  <a:extLst>
                    <a:ext uri="{FF2B5EF4-FFF2-40B4-BE49-F238E27FC236}">
                      <a16:creationId xmlns:a16="http://schemas.microsoft.com/office/drawing/2014/main" id="{31DF71F4-89A8-48FB-A443-9CC424E9C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9">
                  <a:extLst>
                    <a:ext uri="{FF2B5EF4-FFF2-40B4-BE49-F238E27FC236}">
                      <a16:creationId xmlns:a16="http://schemas.microsoft.com/office/drawing/2014/main" id="{7C0FD388-B9EB-432F-96DE-2745698DF5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30">
                  <a:extLst>
                    <a:ext uri="{FF2B5EF4-FFF2-40B4-BE49-F238E27FC236}">
                      <a16:creationId xmlns:a16="http://schemas.microsoft.com/office/drawing/2014/main" id="{FF702FB9-38B7-4C9F-876E-5D3529B365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31">
                  <a:extLst>
                    <a:ext uri="{FF2B5EF4-FFF2-40B4-BE49-F238E27FC236}">
                      <a16:creationId xmlns:a16="http://schemas.microsoft.com/office/drawing/2014/main" id="{77FF2516-5725-4D6D-8003-D9AA04DF2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32">
                  <a:extLst>
                    <a:ext uri="{FF2B5EF4-FFF2-40B4-BE49-F238E27FC236}">
                      <a16:creationId xmlns:a16="http://schemas.microsoft.com/office/drawing/2014/main" id="{4BA051A9-3BB1-4738-B15A-5F8C62317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33">
                  <a:extLst>
                    <a:ext uri="{FF2B5EF4-FFF2-40B4-BE49-F238E27FC236}">
                      <a16:creationId xmlns:a16="http://schemas.microsoft.com/office/drawing/2014/main" id="{FECC2BC3-62E1-47E7-85B6-1FEF8B12DC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34">
                  <a:extLst>
                    <a:ext uri="{FF2B5EF4-FFF2-40B4-BE49-F238E27FC236}">
                      <a16:creationId xmlns:a16="http://schemas.microsoft.com/office/drawing/2014/main" id="{20D46E06-9D10-4915-931B-496BCF0BE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35">
                  <a:extLst>
                    <a:ext uri="{FF2B5EF4-FFF2-40B4-BE49-F238E27FC236}">
                      <a16:creationId xmlns:a16="http://schemas.microsoft.com/office/drawing/2014/main" id="{C56E0098-AAAA-4E9F-943E-DE9106DED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6">
                  <a:extLst>
                    <a:ext uri="{FF2B5EF4-FFF2-40B4-BE49-F238E27FC236}">
                      <a16:creationId xmlns:a16="http://schemas.microsoft.com/office/drawing/2014/main" id="{62908291-47FB-4C77-8335-6315AA4F9C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5A28A6-4FC0-4FD7-B5D1-3E9BC3BB981A}"/>
                </a:ext>
              </a:extLst>
            </p:cNvPr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37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hoi dong Prabol 24 10 Thầy Chu Tấn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2793511"/>
            <a:ext cx="21716844" cy="1023668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90756" y="1905146"/>
            <a:ext cx="17059275" cy="1715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Trải nghiệm thông qua xem video về 1 tình huống thực tiễn:</a:t>
            </a:r>
            <a:br>
              <a:rPr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4">
            <a:extLst>
              <a:ext uri="{FF2B5EF4-FFF2-40B4-BE49-F238E27FC236}">
                <a16:creationId xmlns:a16="http://schemas.microsoft.com/office/drawing/2014/main" id="{5AE24F42-D69F-4E85-9C4F-4B2D76AF823B}"/>
              </a:ext>
            </a:extLst>
          </p:cNvPr>
          <p:cNvGrpSpPr/>
          <p:nvPr/>
        </p:nvGrpSpPr>
        <p:grpSpPr>
          <a:xfrm>
            <a:off x="247742" y="2778266"/>
            <a:ext cx="23474627" cy="10632933"/>
            <a:chOff x="1268078" y="3405486"/>
            <a:chExt cx="23474627" cy="10023332"/>
          </a:xfrm>
        </p:grpSpPr>
        <p:sp>
          <p:nvSpPr>
            <p:cNvPr id="10" name="Rounded Rectangle 94">
              <a:extLst>
                <a:ext uri="{FF2B5EF4-FFF2-40B4-BE49-F238E27FC236}">
                  <a16:creationId xmlns:a16="http://schemas.microsoft.com/office/drawing/2014/main" id="{C78AD6C1-B6DF-48DC-BC02-7141C86FB6C9}"/>
                </a:ext>
              </a:extLst>
            </p:cNvPr>
            <p:cNvSpPr/>
            <p:nvPr/>
          </p:nvSpPr>
          <p:spPr>
            <a:xfrm>
              <a:off x="1532360" y="3579401"/>
              <a:ext cx="23210345" cy="984941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67">
              <a:extLst>
                <a:ext uri="{FF2B5EF4-FFF2-40B4-BE49-F238E27FC236}">
                  <a16:creationId xmlns:a16="http://schemas.microsoft.com/office/drawing/2014/main" id="{05C3539E-8A1E-4330-86C8-4E175BC247DE}"/>
                </a:ext>
              </a:extLst>
            </p:cNvPr>
            <p:cNvGrpSpPr/>
            <p:nvPr/>
          </p:nvGrpSpPr>
          <p:grpSpPr>
            <a:xfrm>
              <a:off x="1268078" y="3405486"/>
              <a:ext cx="6565384" cy="940513"/>
              <a:chOff x="1311958" y="3405486"/>
              <a:chExt cx="6565384" cy="940513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0491A4F9-B296-4182-B114-9B1B5ABC392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63011" y="1029456"/>
                <a:ext cx="793395" cy="5774067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DDFAA2-1B6B-42C6-B323-BD2A9D7B69BC}"/>
                  </a:ext>
                </a:extLst>
              </p:cNvPr>
              <p:cNvSpPr txBox="1"/>
              <p:nvPr/>
            </p:nvSpPr>
            <p:spPr>
              <a:xfrm>
                <a:off x="2183154" y="3424358"/>
                <a:ext cx="5694188" cy="29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tế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  <p:grpSp>
            <p:nvGrpSpPr>
              <p:cNvPr id="14" name="Group 70">
                <a:extLst>
                  <a:ext uri="{FF2B5EF4-FFF2-40B4-BE49-F238E27FC236}">
                    <a16:creationId xmlns:a16="http://schemas.microsoft.com/office/drawing/2014/main" id="{4E45584F-D028-4654-8F40-2ECB383A9A43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E833319-6286-4B98-BE90-A04C102407B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Freeform 13">
                  <a:extLst>
                    <a:ext uri="{FF2B5EF4-FFF2-40B4-BE49-F238E27FC236}">
                      <a16:creationId xmlns:a16="http://schemas.microsoft.com/office/drawing/2014/main" id="{66926CCD-356F-4A63-B30A-4220D60BCC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4">
                  <a:extLst>
                    <a:ext uri="{FF2B5EF4-FFF2-40B4-BE49-F238E27FC236}">
                      <a16:creationId xmlns:a16="http://schemas.microsoft.com/office/drawing/2014/main" id="{EAE32B48-CEE6-4D99-9617-F4292A62A7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15">
                  <a:extLst>
                    <a:ext uri="{FF2B5EF4-FFF2-40B4-BE49-F238E27FC236}">
                      <a16:creationId xmlns:a16="http://schemas.microsoft.com/office/drawing/2014/main" id="{B317813C-A780-454E-A732-516B06F20E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16">
                  <a:extLst>
                    <a:ext uri="{FF2B5EF4-FFF2-40B4-BE49-F238E27FC236}">
                      <a16:creationId xmlns:a16="http://schemas.microsoft.com/office/drawing/2014/main" id="{FEC8566F-C419-4C41-98AF-2C86935FA9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17">
                  <a:extLst>
                    <a:ext uri="{FF2B5EF4-FFF2-40B4-BE49-F238E27FC236}">
                      <a16:creationId xmlns:a16="http://schemas.microsoft.com/office/drawing/2014/main" id="{83B9440B-83FB-4E16-B364-C58A52620B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18">
                  <a:extLst>
                    <a:ext uri="{FF2B5EF4-FFF2-40B4-BE49-F238E27FC236}">
                      <a16:creationId xmlns:a16="http://schemas.microsoft.com/office/drawing/2014/main" id="{54A86546-0B73-4C36-A474-27A76AA0B2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19">
                  <a:extLst>
                    <a:ext uri="{FF2B5EF4-FFF2-40B4-BE49-F238E27FC236}">
                      <a16:creationId xmlns:a16="http://schemas.microsoft.com/office/drawing/2014/main" id="{13EC473A-B17C-44D4-B7E2-745068EAA2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4C02132C-7BE1-48A3-BE9D-6020FA9268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1">
                  <a:extLst>
                    <a:ext uri="{FF2B5EF4-FFF2-40B4-BE49-F238E27FC236}">
                      <a16:creationId xmlns:a16="http://schemas.microsoft.com/office/drawing/2014/main" id="{A47616EC-3350-4037-9D84-12DA4666B4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2">
                  <a:extLst>
                    <a:ext uri="{FF2B5EF4-FFF2-40B4-BE49-F238E27FC236}">
                      <a16:creationId xmlns:a16="http://schemas.microsoft.com/office/drawing/2014/main" id="{6CFC0F1F-814F-4803-A901-F4B5FA5CFF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3">
                  <a:extLst>
                    <a:ext uri="{FF2B5EF4-FFF2-40B4-BE49-F238E27FC236}">
                      <a16:creationId xmlns:a16="http://schemas.microsoft.com/office/drawing/2014/main" id="{37738A99-4A94-4DEE-8E39-4D04161E15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4">
                  <a:extLst>
                    <a:ext uri="{FF2B5EF4-FFF2-40B4-BE49-F238E27FC236}">
                      <a16:creationId xmlns:a16="http://schemas.microsoft.com/office/drawing/2014/main" id="{F826FAFA-ABBC-477B-BABF-9CA6044A84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25">
                  <a:extLst>
                    <a:ext uri="{FF2B5EF4-FFF2-40B4-BE49-F238E27FC236}">
                      <a16:creationId xmlns:a16="http://schemas.microsoft.com/office/drawing/2014/main" id="{2517A55A-D2BA-4047-BE59-2FCF96D8BE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6">
                  <a:extLst>
                    <a:ext uri="{FF2B5EF4-FFF2-40B4-BE49-F238E27FC236}">
                      <a16:creationId xmlns:a16="http://schemas.microsoft.com/office/drawing/2014/main" id="{8FC646A3-FF8D-40A4-A970-47DD74287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27">
                  <a:extLst>
                    <a:ext uri="{FF2B5EF4-FFF2-40B4-BE49-F238E27FC236}">
                      <a16:creationId xmlns:a16="http://schemas.microsoft.com/office/drawing/2014/main" id="{631AC111-159A-40A6-AFDE-9CC02C7974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28">
                  <a:extLst>
                    <a:ext uri="{FF2B5EF4-FFF2-40B4-BE49-F238E27FC236}">
                      <a16:creationId xmlns:a16="http://schemas.microsoft.com/office/drawing/2014/main" id="{4722A046-0D5D-42C2-9219-94B190D79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8C8F5901-462D-4F68-BB43-7D32FDD86D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0">
                  <a:extLst>
                    <a:ext uri="{FF2B5EF4-FFF2-40B4-BE49-F238E27FC236}">
                      <a16:creationId xmlns:a16="http://schemas.microsoft.com/office/drawing/2014/main" id="{88AC16E1-8408-43DB-B9D3-D68A5E2F75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1">
                  <a:extLst>
                    <a:ext uri="{FF2B5EF4-FFF2-40B4-BE49-F238E27FC236}">
                      <a16:creationId xmlns:a16="http://schemas.microsoft.com/office/drawing/2014/main" id="{8216D42E-1133-4046-A1CA-A5A10962D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32">
                  <a:extLst>
                    <a:ext uri="{FF2B5EF4-FFF2-40B4-BE49-F238E27FC236}">
                      <a16:creationId xmlns:a16="http://schemas.microsoft.com/office/drawing/2014/main" id="{5C7CF16E-2D34-40CD-BF6E-5A3DE9872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D68A26C0-714B-41C3-A804-2094EF71A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34">
                  <a:extLst>
                    <a:ext uri="{FF2B5EF4-FFF2-40B4-BE49-F238E27FC236}">
                      <a16:creationId xmlns:a16="http://schemas.microsoft.com/office/drawing/2014/main" id="{924D012C-A183-4B09-8FCC-404EDD9F3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35">
                  <a:extLst>
                    <a:ext uri="{FF2B5EF4-FFF2-40B4-BE49-F238E27FC236}">
                      <a16:creationId xmlns:a16="http://schemas.microsoft.com/office/drawing/2014/main" id="{2560E418-3BC9-49D2-A082-745D66275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36">
                  <a:extLst>
                    <a:ext uri="{FF2B5EF4-FFF2-40B4-BE49-F238E27FC236}">
                      <a16:creationId xmlns:a16="http://schemas.microsoft.com/office/drawing/2014/main" id="{07CC6FD4-8590-4C40-BC29-81CA73CD9F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787" r="13465"/>
          <a:stretch>
            <a:fillRect/>
          </a:stretch>
        </p:blipFill>
        <p:spPr>
          <a:xfrm>
            <a:off x="6947371" y="3074595"/>
            <a:ext cx="16273343" cy="8119766"/>
          </a:xfrm>
          <a:prstGeom prst="rect">
            <a:avLst/>
          </a:prstGeom>
        </p:spPr>
      </p:pic>
      <p:sp>
        <p:nvSpPr>
          <p:cNvPr id="6" name="Rectangle 27"/>
          <p:cNvSpPr/>
          <p:nvPr/>
        </p:nvSpPr>
        <p:spPr>
          <a:xfrm>
            <a:off x="1197915" y="11316774"/>
            <a:ext cx="22371050" cy="2528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rổ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b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47742" y="1960892"/>
            <a:ext cx="19202401" cy="829945"/>
            <a:chOff x="168274" y="1892299"/>
            <a:chExt cx="19202401" cy="829943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75360" cy="753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ea"/>
                </a:rPr>
                <a:t> ỨNG DỤNG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4">
            <a:extLst>
              <a:ext uri="{FF2B5EF4-FFF2-40B4-BE49-F238E27FC236}">
                <a16:creationId xmlns:a16="http://schemas.microsoft.com/office/drawing/2014/main" id="{B365025F-6289-4E15-B2B8-1262C1FA4D6D}"/>
              </a:ext>
            </a:extLst>
          </p:cNvPr>
          <p:cNvGrpSpPr/>
          <p:nvPr/>
        </p:nvGrpSpPr>
        <p:grpSpPr>
          <a:xfrm>
            <a:off x="-15240" y="1541533"/>
            <a:ext cx="23870454" cy="11967917"/>
            <a:chOff x="1268078" y="3405486"/>
            <a:chExt cx="23870454" cy="11281779"/>
          </a:xfrm>
        </p:grpSpPr>
        <p:sp>
          <p:nvSpPr>
            <p:cNvPr id="5" name="Rounded Rectangle 94">
              <a:extLst>
                <a:ext uri="{FF2B5EF4-FFF2-40B4-BE49-F238E27FC236}">
                  <a16:creationId xmlns:a16="http://schemas.microsoft.com/office/drawing/2014/main" id="{355465A6-92D5-4E74-9BFE-9BF6661950B9}"/>
                </a:ext>
              </a:extLst>
            </p:cNvPr>
            <p:cNvSpPr/>
            <p:nvPr/>
          </p:nvSpPr>
          <p:spPr>
            <a:xfrm>
              <a:off x="1928187" y="3672018"/>
              <a:ext cx="23210345" cy="110152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67">
              <a:extLst>
                <a:ext uri="{FF2B5EF4-FFF2-40B4-BE49-F238E27FC236}">
                  <a16:creationId xmlns:a16="http://schemas.microsoft.com/office/drawing/2014/main" id="{C142393E-A007-4C6B-AE1E-B94B856BECA2}"/>
                </a:ext>
              </a:extLst>
            </p:cNvPr>
            <p:cNvGrpSpPr/>
            <p:nvPr/>
          </p:nvGrpSpPr>
          <p:grpSpPr>
            <a:xfrm>
              <a:off x="1268078" y="3405486"/>
              <a:ext cx="6565384" cy="964464"/>
              <a:chOff x="1311958" y="3405486"/>
              <a:chExt cx="6565384" cy="964464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3EE0A50C-B4B6-4ADC-A3E8-73049A3ECC3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62433" y="1086219"/>
                <a:ext cx="793395" cy="5774067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4F335B-B5D4-4811-929F-8BBCE24767AC}"/>
                  </a:ext>
                </a:extLst>
              </p:cNvPr>
              <p:cNvSpPr txBox="1"/>
              <p:nvPr/>
            </p:nvSpPr>
            <p:spPr>
              <a:xfrm>
                <a:off x="2183154" y="3424358"/>
                <a:ext cx="5694188" cy="754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tế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  <p:grpSp>
            <p:nvGrpSpPr>
              <p:cNvPr id="9" name="Group 70">
                <a:extLst>
                  <a:ext uri="{FF2B5EF4-FFF2-40B4-BE49-F238E27FC236}">
                    <a16:creationId xmlns:a16="http://schemas.microsoft.com/office/drawing/2014/main" id="{BF9B36B5-0578-422D-9077-F0891217FDD2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14C484C-5582-4BFB-8380-17341C8D8EC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2DB6C3AB-E21B-463A-BEF0-F7A632E7C0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4">
                  <a:extLst>
                    <a:ext uri="{FF2B5EF4-FFF2-40B4-BE49-F238E27FC236}">
                      <a16:creationId xmlns:a16="http://schemas.microsoft.com/office/drawing/2014/main" id="{5C95F993-0058-4AC2-99F4-6CEBC23DCD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5">
                  <a:extLst>
                    <a:ext uri="{FF2B5EF4-FFF2-40B4-BE49-F238E27FC236}">
                      <a16:creationId xmlns:a16="http://schemas.microsoft.com/office/drawing/2014/main" id="{DD03ED9D-9028-4B13-B304-662227A6A4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>
                  <a:extLst>
                    <a:ext uri="{FF2B5EF4-FFF2-40B4-BE49-F238E27FC236}">
                      <a16:creationId xmlns:a16="http://schemas.microsoft.com/office/drawing/2014/main" id="{C930DF59-7888-44B6-B9B7-3D4DE8D3A9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425C7984-65C6-41A6-A5A8-BE2F93D57A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6570B887-BD86-479D-B3B3-5C50B8C3D7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9">
                  <a:extLst>
                    <a:ext uri="{FF2B5EF4-FFF2-40B4-BE49-F238E27FC236}">
                      <a16:creationId xmlns:a16="http://schemas.microsoft.com/office/drawing/2014/main" id="{8054992D-13BD-4C96-8DD0-7FFB27D2B6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id="{BF0F5856-4B52-406E-847B-73BFC0CDA5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1">
                  <a:extLst>
                    <a:ext uri="{FF2B5EF4-FFF2-40B4-BE49-F238E27FC236}">
                      <a16:creationId xmlns:a16="http://schemas.microsoft.com/office/drawing/2014/main" id="{5D9532DB-D61B-4116-A7F5-12DAB16718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2">
                  <a:extLst>
                    <a:ext uri="{FF2B5EF4-FFF2-40B4-BE49-F238E27FC236}">
                      <a16:creationId xmlns:a16="http://schemas.microsoft.com/office/drawing/2014/main" id="{B2073169-86E5-42AA-9CA2-BBBED04989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3">
                  <a:extLst>
                    <a:ext uri="{FF2B5EF4-FFF2-40B4-BE49-F238E27FC236}">
                      <a16:creationId xmlns:a16="http://schemas.microsoft.com/office/drawing/2014/main" id="{8E8EEEDF-7EE4-4A9D-81D3-A7B2E780A5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4">
                  <a:extLst>
                    <a:ext uri="{FF2B5EF4-FFF2-40B4-BE49-F238E27FC236}">
                      <a16:creationId xmlns:a16="http://schemas.microsoft.com/office/drawing/2014/main" id="{629D44A1-FED9-4887-B147-ABEB31474B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5">
                  <a:extLst>
                    <a:ext uri="{FF2B5EF4-FFF2-40B4-BE49-F238E27FC236}">
                      <a16:creationId xmlns:a16="http://schemas.microsoft.com/office/drawing/2014/main" id="{30A87089-423A-4222-906C-056FA5BF3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6">
                  <a:extLst>
                    <a:ext uri="{FF2B5EF4-FFF2-40B4-BE49-F238E27FC236}">
                      <a16:creationId xmlns:a16="http://schemas.microsoft.com/office/drawing/2014/main" id="{567824F3-9EE2-40C6-BAAA-F481C0CF8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7">
                  <a:extLst>
                    <a:ext uri="{FF2B5EF4-FFF2-40B4-BE49-F238E27FC236}">
                      <a16:creationId xmlns:a16="http://schemas.microsoft.com/office/drawing/2014/main" id="{1EB04CEB-D51F-4BF5-85AA-34E4A0994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8">
                  <a:extLst>
                    <a:ext uri="{FF2B5EF4-FFF2-40B4-BE49-F238E27FC236}">
                      <a16:creationId xmlns:a16="http://schemas.microsoft.com/office/drawing/2014/main" id="{017A86F5-29BB-4A7C-B9C7-49E530933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9">
                  <a:extLst>
                    <a:ext uri="{FF2B5EF4-FFF2-40B4-BE49-F238E27FC236}">
                      <a16:creationId xmlns:a16="http://schemas.microsoft.com/office/drawing/2014/main" id="{3F068F8D-45CE-4645-BEA4-AF68A854FE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30">
                  <a:extLst>
                    <a:ext uri="{FF2B5EF4-FFF2-40B4-BE49-F238E27FC236}">
                      <a16:creationId xmlns:a16="http://schemas.microsoft.com/office/drawing/2014/main" id="{FFBC228F-8B76-4C8F-83F2-7FD0F694E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31">
                  <a:extLst>
                    <a:ext uri="{FF2B5EF4-FFF2-40B4-BE49-F238E27FC236}">
                      <a16:creationId xmlns:a16="http://schemas.microsoft.com/office/drawing/2014/main" id="{025AC57C-F7C0-4E73-ACF2-2A95D4F8B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2">
                  <a:extLst>
                    <a:ext uri="{FF2B5EF4-FFF2-40B4-BE49-F238E27FC236}">
                      <a16:creationId xmlns:a16="http://schemas.microsoft.com/office/drawing/2014/main" id="{3FD87235-3988-4EEE-A044-6B90D02B2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3">
                  <a:extLst>
                    <a:ext uri="{FF2B5EF4-FFF2-40B4-BE49-F238E27FC236}">
                      <a16:creationId xmlns:a16="http://schemas.microsoft.com/office/drawing/2014/main" id="{7D8A2A51-8D1E-4BAF-AC20-228D892B1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4">
                  <a:extLst>
                    <a:ext uri="{FF2B5EF4-FFF2-40B4-BE49-F238E27FC236}">
                      <a16:creationId xmlns:a16="http://schemas.microsoft.com/office/drawing/2014/main" id="{93E257B0-C799-46EC-8F39-A0B780EB3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5">
                  <a:extLst>
                    <a:ext uri="{FF2B5EF4-FFF2-40B4-BE49-F238E27FC236}">
                      <a16:creationId xmlns:a16="http://schemas.microsoft.com/office/drawing/2014/main" id="{F52091D6-8155-41FF-A0FC-3CEFE82E2F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id="{54FD6E5B-CF1F-417F-A0CC-B67C199E0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8" name="Rectangle 27"/>
          <p:cNvSpPr/>
          <p:nvPr/>
        </p:nvSpPr>
        <p:spPr>
          <a:xfrm>
            <a:off x="934933" y="2830547"/>
            <a:ext cx="21991955" cy="746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Khi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nó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đạt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đó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rơi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xuống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14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họa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quỹ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đạo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cung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parabol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tọa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Oth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đó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thời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gian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kêt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mét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rằng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đất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Sau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khoảng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2s,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8m. 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a)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hàm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bậc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biểu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thị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theo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thồi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gian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có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phần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thị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với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quỹ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đạo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tình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huống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này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b)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3s.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c) Sau bao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nhiêu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giây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thì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chạm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đất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kể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từ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8" name="Picture 1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29749" y="7869126"/>
            <a:ext cx="7361302" cy="50565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4">
            <a:extLst>
              <a:ext uri="{FF2B5EF4-FFF2-40B4-BE49-F238E27FC236}">
                <a16:creationId xmlns:a16="http://schemas.microsoft.com/office/drawing/2014/main" id="{C6F1C1E0-2AE7-4355-9544-6136C3D7BDB9}"/>
              </a:ext>
            </a:extLst>
          </p:cNvPr>
          <p:cNvGrpSpPr/>
          <p:nvPr/>
        </p:nvGrpSpPr>
        <p:grpSpPr>
          <a:xfrm>
            <a:off x="388620" y="1465333"/>
            <a:ext cx="23474627" cy="12048101"/>
            <a:chOff x="1268078" y="3405486"/>
            <a:chExt cx="23474627" cy="11936475"/>
          </a:xfrm>
        </p:grpSpPr>
        <p:sp>
          <p:nvSpPr>
            <p:cNvPr id="5" name="Rounded Rectangle 94">
              <a:extLst>
                <a:ext uri="{FF2B5EF4-FFF2-40B4-BE49-F238E27FC236}">
                  <a16:creationId xmlns:a16="http://schemas.microsoft.com/office/drawing/2014/main" id="{D1D682D1-1403-4DC2-80D5-F652C65808F2}"/>
                </a:ext>
              </a:extLst>
            </p:cNvPr>
            <p:cNvSpPr/>
            <p:nvPr/>
          </p:nvSpPr>
          <p:spPr>
            <a:xfrm>
              <a:off x="1532360" y="3579400"/>
              <a:ext cx="23210345" cy="117625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67">
              <a:extLst>
                <a:ext uri="{FF2B5EF4-FFF2-40B4-BE49-F238E27FC236}">
                  <a16:creationId xmlns:a16="http://schemas.microsoft.com/office/drawing/2014/main" id="{03D5BD6B-B102-4124-AC9F-931241B3D8AB}"/>
                </a:ext>
              </a:extLst>
            </p:cNvPr>
            <p:cNvGrpSpPr/>
            <p:nvPr/>
          </p:nvGrpSpPr>
          <p:grpSpPr>
            <a:xfrm>
              <a:off x="1268078" y="3405486"/>
              <a:ext cx="6565384" cy="940513"/>
              <a:chOff x="1311958" y="3405486"/>
              <a:chExt cx="6565384" cy="940513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821724C8-C238-42CE-AA26-B5B7121DB5D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63011" y="1029456"/>
                <a:ext cx="793395" cy="5774067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06026D-BF91-46BD-84F9-15CD4758AF72}"/>
                  </a:ext>
                </a:extLst>
              </p:cNvPr>
              <p:cNvSpPr txBox="1"/>
              <p:nvPr/>
            </p:nvSpPr>
            <p:spPr>
              <a:xfrm>
                <a:off x="2183154" y="3424358"/>
                <a:ext cx="5694188" cy="754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tế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  <p:grpSp>
            <p:nvGrpSpPr>
              <p:cNvPr id="9" name="Group 70">
                <a:extLst>
                  <a:ext uri="{FF2B5EF4-FFF2-40B4-BE49-F238E27FC236}">
                    <a16:creationId xmlns:a16="http://schemas.microsoft.com/office/drawing/2014/main" id="{06AD33FB-B4E0-44FB-907B-2944B16E52E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107D176-962D-468E-BA37-3D1A131FCB87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59ADB6B0-DC09-4623-8338-26A3E21309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4">
                  <a:extLst>
                    <a:ext uri="{FF2B5EF4-FFF2-40B4-BE49-F238E27FC236}">
                      <a16:creationId xmlns:a16="http://schemas.microsoft.com/office/drawing/2014/main" id="{CCFC76C2-E53D-4AF9-AC74-C216FF46DD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5">
                  <a:extLst>
                    <a:ext uri="{FF2B5EF4-FFF2-40B4-BE49-F238E27FC236}">
                      <a16:creationId xmlns:a16="http://schemas.microsoft.com/office/drawing/2014/main" id="{AD98E33A-F660-4633-AD2A-3F1F2C696A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>
                  <a:extLst>
                    <a:ext uri="{FF2B5EF4-FFF2-40B4-BE49-F238E27FC236}">
                      <a16:creationId xmlns:a16="http://schemas.microsoft.com/office/drawing/2014/main" id="{6398F485-9C7B-4318-A26D-515384FECD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E0729434-4118-4E1F-9505-4297A32B07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B63CD4F3-4EAD-4D85-B6E8-B265731D57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9">
                  <a:extLst>
                    <a:ext uri="{FF2B5EF4-FFF2-40B4-BE49-F238E27FC236}">
                      <a16:creationId xmlns:a16="http://schemas.microsoft.com/office/drawing/2014/main" id="{483B4D22-D2A3-4A41-AE4F-4E5F8CEF4A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id="{F39F4C33-63FA-46A8-81DA-94FA6063FB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1">
                  <a:extLst>
                    <a:ext uri="{FF2B5EF4-FFF2-40B4-BE49-F238E27FC236}">
                      <a16:creationId xmlns:a16="http://schemas.microsoft.com/office/drawing/2014/main" id="{E986C3BB-DA98-4BD2-9599-0A08DD3F60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2">
                  <a:extLst>
                    <a:ext uri="{FF2B5EF4-FFF2-40B4-BE49-F238E27FC236}">
                      <a16:creationId xmlns:a16="http://schemas.microsoft.com/office/drawing/2014/main" id="{8F5546A9-FA09-4059-B184-4E467B72D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3">
                  <a:extLst>
                    <a:ext uri="{FF2B5EF4-FFF2-40B4-BE49-F238E27FC236}">
                      <a16:creationId xmlns:a16="http://schemas.microsoft.com/office/drawing/2014/main" id="{1F00D842-2491-4C33-A7D1-3BE77EA3E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4">
                  <a:extLst>
                    <a:ext uri="{FF2B5EF4-FFF2-40B4-BE49-F238E27FC236}">
                      <a16:creationId xmlns:a16="http://schemas.microsoft.com/office/drawing/2014/main" id="{E437AEBC-8B1E-4782-A5BD-72C91C1624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5">
                  <a:extLst>
                    <a:ext uri="{FF2B5EF4-FFF2-40B4-BE49-F238E27FC236}">
                      <a16:creationId xmlns:a16="http://schemas.microsoft.com/office/drawing/2014/main" id="{9A583FCB-9D97-4CBD-9183-1E3F17321D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6">
                  <a:extLst>
                    <a:ext uri="{FF2B5EF4-FFF2-40B4-BE49-F238E27FC236}">
                      <a16:creationId xmlns:a16="http://schemas.microsoft.com/office/drawing/2014/main" id="{1A2920D4-D7F9-4F74-91E5-22B8B0AD3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7">
                  <a:extLst>
                    <a:ext uri="{FF2B5EF4-FFF2-40B4-BE49-F238E27FC236}">
                      <a16:creationId xmlns:a16="http://schemas.microsoft.com/office/drawing/2014/main" id="{B75759E6-9F6E-48F9-9B73-489F73994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8">
                  <a:extLst>
                    <a:ext uri="{FF2B5EF4-FFF2-40B4-BE49-F238E27FC236}">
                      <a16:creationId xmlns:a16="http://schemas.microsoft.com/office/drawing/2014/main" id="{776F4795-BD47-49FE-9046-9915E000F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9">
                  <a:extLst>
                    <a:ext uri="{FF2B5EF4-FFF2-40B4-BE49-F238E27FC236}">
                      <a16:creationId xmlns:a16="http://schemas.microsoft.com/office/drawing/2014/main" id="{1DB0057B-2D3B-464A-8696-A120078D1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30">
                  <a:extLst>
                    <a:ext uri="{FF2B5EF4-FFF2-40B4-BE49-F238E27FC236}">
                      <a16:creationId xmlns:a16="http://schemas.microsoft.com/office/drawing/2014/main" id="{81367277-4D7B-4C50-A7BC-DD3EC6126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31">
                  <a:extLst>
                    <a:ext uri="{FF2B5EF4-FFF2-40B4-BE49-F238E27FC236}">
                      <a16:creationId xmlns:a16="http://schemas.microsoft.com/office/drawing/2014/main" id="{2FA506C9-DC50-4280-8E7A-F59862FF1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2">
                  <a:extLst>
                    <a:ext uri="{FF2B5EF4-FFF2-40B4-BE49-F238E27FC236}">
                      <a16:creationId xmlns:a16="http://schemas.microsoft.com/office/drawing/2014/main" id="{3CDB9CE8-0B13-4300-8CC2-3B54098E1F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3">
                  <a:extLst>
                    <a:ext uri="{FF2B5EF4-FFF2-40B4-BE49-F238E27FC236}">
                      <a16:creationId xmlns:a16="http://schemas.microsoft.com/office/drawing/2014/main" id="{DEADA278-462E-4989-9974-D22CD3856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4">
                  <a:extLst>
                    <a:ext uri="{FF2B5EF4-FFF2-40B4-BE49-F238E27FC236}">
                      <a16:creationId xmlns:a16="http://schemas.microsoft.com/office/drawing/2014/main" id="{23C5D0B2-054D-4A0C-86A5-451EAD2BB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5">
                  <a:extLst>
                    <a:ext uri="{FF2B5EF4-FFF2-40B4-BE49-F238E27FC236}">
                      <a16:creationId xmlns:a16="http://schemas.microsoft.com/office/drawing/2014/main" id="{290E1844-8955-4C1F-8236-F06ECCBCD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id="{F1934C30-90C9-43BE-8C69-A44A8E6DA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8" name="Rectangle 27"/>
          <p:cNvSpPr/>
          <p:nvPr/>
        </p:nvSpPr>
        <p:spPr>
          <a:xfrm>
            <a:off x="909545" y="2393001"/>
            <a:ext cx="22953702" cy="4880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Arch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St.Louis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Mỹ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162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so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M),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sợi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sợi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Arch (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3" name="Picture 1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t="36263" r="16821" b="8965"/>
          <a:stretch>
            <a:fillRect/>
          </a:stretch>
        </p:blipFill>
        <p:spPr>
          <a:xfrm>
            <a:off x="4021130" y="7298137"/>
            <a:ext cx="16912590" cy="6065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24384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710613" y="0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/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/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/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/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/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/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/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/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/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/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/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/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/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/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/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/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/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/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/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/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116363" y="4823460"/>
            <a:ext cx="4352925" cy="294576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HÀM SỐ BẬC HAI.</a:t>
            </a:r>
            <a:br>
              <a:rPr lang="en-US" dirty="0"/>
            </a:br>
            <a:r>
              <a:rPr lang="en-US" dirty="0"/>
              <a:t>ĐỒ THỊ HÀM SỐ BẬC HAI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352800" y="2057400"/>
            <a:ext cx="3212465" cy="159829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/>
              <a:t>HÀM SỐ BẬC HAI.</a:t>
            </a:r>
            <a:br>
              <a:rPr lang="en-US"/>
            </a:br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3200400" y="8305800"/>
            <a:ext cx="3182620" cy="17202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ĐỒ THỊ HÀM SỐ BẬC HAI.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Alternate Process 5"/>
              <p:cNvSpPr/>
              <p:nvPr/>
            </p:nvSpPr>
            <p:spPr>
              <a:xfrm>
                <a:off x="8229600" y="1605915"/>
                <a:ext cx="6731635" cy="1996440"/>
              </a:xfrm>
              <a:prstGeom prst="flowChartAlternateProces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Dạng: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br>
                  <a:rPr lang="en-US"/>
                </a:br>
                <a:r>
                  <a:rPr lang="en-US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≠0)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" name="Flowchart: Alternate Proces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1605915"/>
                <a:ext cx="6731635" cy="1996440"/>
              </a:xfrm>
              <a:prstGeom prst="flowChartAlternateProcess">
                <a:avLst/>
              </a:prstGeom>
              <a:blipFill rotWithShape="1">
                <a:blip r:embed="rId2"/>
                <a:stretch>
                  <a:fillRect l="-189" t="-636" r="-189" b="-636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Alternate Process 6"/>
              <p:cNvSpPr/>
              <p:nvPr/>
            </p:nvSpPr>
            <p:spPr>
              <a:xfrm>
                <a:off x="8153400" y="4824730"/>
                <a:ext cx="6731635" cy="1304290"/>
              </a:xfrm>
              <a:prstGeom prst="flowChartAlternateProces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Vẽ ĐTHS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7" name="Flowchart: Alternate Proces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824730"/>
                <a:ext cx="6731635" cy="1304290"/>
              </a:xfrm>
              <a:prstGeom prst="flowChartAlternateProcess">
                <a:avLst/>
              </a:prstGeom>
              <a:blipFill rotWithShape="1">
                <a:blip r:embed="rId3"/>
                <a:stretch>
                  <a:fillRect l="-189" t="-974" r="-189" b="-974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0675" y="5257800"/>
            <a:ext cx="7553325" cy="2916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Alternate Process 8"/>
              <p:cNvSpPr/>
              <p:nvPr/>
            </p:nvSpPr>
            <p:spPr>
              <a:xfrm>
                <a:off x="8001000" y="11506200"/>
                <a:ext cx="6252210" cy="1304290"/>
              </a:xfrm>
              <a:prstGeom prst="flowChartAlternateProces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ĐTHS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Flowchart: Alternate Process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1506200"/>
                <a:ext cx="6252210" cy="1304290"/>
              </a:xfrm>
              <a:prstGeom prst="flowChartAlternateProcess">
                <a:avLst/>
              </a:prstGeom>
              <a:blipFill rotWithShape="1">
                <a:blip r:embed="rId5"/>
                <a:stretch>
                  <a:fillRect l="-203" t="-2483" r="-203" b="-1655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5035" y="10134600"/>
            <a:ext cx="8738870" cy="3020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10"/>
              <p:cNvSpPr/>
              <p:nvPr/>
            </p:nvSpPr>
            <p:spPr>
              <a:xfrm>
                <a:off x="6894195" y="6324600"/>
                <a:ext cx="9907905" cy="3366770"/>
              </a:xfrm>
              <a:prstGeom prst="flowChartAlternate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B1: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altLang="vi-VN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𝐈</m:t>
                    </m:r>
                    <m:r>
                      <a:rPr lang="en-US" altLang="vi-VN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f>
                      <m:fPr>
                        <m:ctrlP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;−</m:t>
                    </m:r>
                    <m:f>
                      <m:fPr>
                        <m:ctrlP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∆</m:t>
                        </m:r>
                      </m:num>
                      <m:den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𝟒</m:t>
                        </m:r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 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𝒗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à 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𝑻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Đ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𝑿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vi-VN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altLang="vi-VN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Cambria Math" panose="02040503050406030204" pitchFamily="18" charset="0"/>
                </a:endParaRPr>
              </a:p>
              <a:p>
                <a:pPr algn="l"/>
                <a:r>
                  <a:rPr lang="en-US" dirty="0"/>
                  <a:t>B2: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ĐTHS</a:t>
                </a:r>
                <a:br>
                  <a:rPr lang="en-US" dirty="0"/>
                </a:br>
                <a:r>
                  <a:rPr lang="en-US" dirty="0"/>
                  <a:t>B3: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cong</a:t>
                </a:r>
                <a:r>
                  <a:rPr lang="en-US" dirty="0"/>
                  <a:t> </a:t>
                </a:r>
                <a:r>
                  <a:rPr lang="en-US" dirty="0" err="1"/>
                  <a:t>Parabol</a:t>
                </a:r>
                <a:r>
                  <a:rPr lang="en-US" dirty="0"/>
                  <a:t> qua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br>
                  <a:rPr lang="en-US" dirty="0"/>
                </a:br>
                <a:r>
                  <a:rPr lang="en-US" dirty="0"/>
                  <a:t>B4: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luận</a:t>
                </a:r>
                <a:r>
                  <a:rPr lang="en-US" dirty="0"/>
                  <a:t>:</a:t>
                </a: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11" name="Flowchart: Alternate Proces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195" y="6324600"/>
                <a:ext cx="9907905" cy="3366770"/>
              </a:xfrm>
              <a:prstGeom prst="flowChartAlternateProcess">
                <a:avLst/>
              </a:prstGeom>
              <a:blipFill rotWithShape="1">
                <a:blip r:embed="rId7"/>
                <a:stretch>
                  <a:fillRect l="-128" t="-12920" r="-128" b="-12580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2736215" y="3733800"/>
            <a:ext cx="692785" cy="1062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15870" y="7816850"/>
            <a:ext cx="760730" cy="641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 flipV="1">
            <a:off x="6565265" y="2819400"/>
            <a:ext cx="1588135" cy="37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7" idx="1"/>
          </p:cNvCxnSpPr>
          <p:nvPr/>
        </p:nvCxnSpPr>
        <p:spPr>
          <a:xfrm rot="16200000">
            <a:off x="5501640" y="5637530"/>
            <a:ext cx="2811780" cy="249110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43600" y="10058400"/>
            <a:ext cx="18288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5260" y="6258422"/>
            <a:ext cx="6942467" cy="906281"/>
            <a:chOff x="7459670" y="7086600"/>
            <a:chExt cx="6943271" cy="906386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5310485" cy="814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BẬC HAI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-1" fmla="*/ 2363 w 296088"/>
                  <a:gd name="connsiteY0-2" fmla="*/ 164221 h 164221"/>
                  <a:gd name="connsiteX1-3" fmla="*/ 0 w 296088"/>
                  <a:gd name="connsiteY1-4" fmla="*/ 0 h 164221"/>
                  <a:gd name="connsiteX2-5" fmla="*/ 296088 w 296088"/>
                  <a:gd name="connsiteY2-6" fmla="*/ 164221 h 164221"/>
                  <a:gd name="connsiteX3-7" fmla="*/ 2363 w 296088"/>
                  <a:gd name="connsiteY3-8" fmla="*/ 164221 h 1642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371598" y="8044270"/>
            <a:ext cx="8923032" cy="928872"/>
            <a:chOff x="7459670" y="8524495"/>
            <a:chExt cx="8924062" cy="928979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7291276" cy="814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HÀM SỐ BẬC HAI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-1" fmla="*/ 2363 w 296088"/>
                  <a:gd name="connsiteY0-2" fmla="*/ 164221 h 164221"/>
                  <a:gd name="connsiteX1-3" fmla="*/ 0 w 296088"/>
                  <a:gd name="connsiteY1-4" fmla="*/ 0 h 164221"/>
                  <a:gd name="connsiteX2-5" fmla="*/ 296088 w 296088"/>
                  <a:gd name="connsiteY2-6" fmla="*/ 164221 h 164221"/>
                  <a:gd name="connsiteX3-7" fmla="*/ 2363 w 296088"/>
                  <a:gd name="connsiteY3-8" fmla="*/ 164221 h 1642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523973" y="9733611"/>
            <a:ext cx="4977517" cy="956016"/>
            <a:chOff x="7459670" y="8524495"/>
            <a:chExt cx="6435522" cy="956126"/>
          </a:xfrm>
        </p:grpSpPr>
        <p:sp>
          <p:nvSpPr>
            <p:cNvPr id="48" name="Rectangle 47"/>
            <p:cNvSpPr/>
            <p:nvPr/>
          </p:nvSpPr>
          <p:spPr>
            <a:xfrm>
              <a:off x="9529919" y="8665822"/>
              <a:ext cx="4365273" cy="814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-1" fmla="*/ 2363 w 296088"/>
                  <a:gd name="connsiteY0-2" fmla="*/ 164221 h 164221"/>
                  <a:gd name="connsiteX1-3" fmla="*/ 0 w 296088"/>
                  <a:gd name="connsiteY1-4" fmla="*/ 0 h 164221"/>
                  <a:gd name="connsiteX2-5" fmla="*/ 296088 w 296088"/>
                  <a:gd name="connsiteY2-6" fmla="*/ 164221 h 164221"/>
                  <a:gd name="connsiteX3-7" fmla="*/ 2363 w 296088"/>
                  <a:gd name="connsiteY3-8" fmla="*/ 164221 h 1642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/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6119233" y="2018075"/>
            <a:ext cx="16353790" cy="3493135"/>
            <a:chOff x="393504" y="138785"/>
            <a:chExt cx="13470226" cy="3493135"/>
          </a:xfrm>
        </p:grpSpPr>
        <p:grpSp>
          <p:nvGrpSpPr>
            <p:cNvPr id="105" name="Group 104"/>
            <p:cNvGrpSpPr/>
            <p:nvPr/>
          </p:nvGrpSpPr>
          <p:grpSpPr>
            <a:xfrm>
              <a:off x="393504" y="138785"/>
              <a:ext cx="13470226" cy="3493135"/>
              <a:chOff x="814126" y="4231021"/>
              <a:chExt cx="13470226" cy="3493135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870090" y="4231655"/>
                <a:ext cx="13414262" cy="936625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>
                <a:off x="814126" y="4231021"/>
                <a:ext cx="2576774" cy="3493135"/>
                <a:chOff x="294539" y="4144820"/>
                <a:chExt cx="2768877" cy="3493135"/>
              </a:xfrm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294539" y="4144820"/>
                  <a:ext cx="2768877" cy="3493135"/>
                  <a:chOff x="294539" y="4144820"/>
                  <a:chExt cx="2768877" cy="3493135"/>
                </a:xfrm>
              </p:grpSpPr>
              <p:sp>
                <p:nvSpPr>
                  <p:cNvPr id="118" name="Freeform: Shape 117"/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/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/>
                  <p:cNvSpPr/>
                  <p:nvPr/>
                </p:nvSpPr>
                <p:spPr>
                  <a:xfrm rot="5400000">
                    <a:off x="-308303" y="4747661"/>
                    <a:ext cx="3493135" cy="2287452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/>
              <p:cNvGrpSpPr/>
              <p:nvPr/>
            </p:nvGrpSpPr>
            <p:grpSpPr>
              <a:xfrm>
                <a:off x="1129001" y="4821034"/>
                <a:ext cx="12917379" cy="2900680"/>
                <a:chOff x="1964524" y="4788029"/>
                <a:chExt cx="12917379" cy="2900680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1964524" y="4788029"/>
                  <a:ext cx="8094770" cy="2533244"/>
                  <a:chOff x="1898022" y="4731333"/>
                  <a:chExt cx="8094770" cy="2533244"/>
                </a:xfrm>
              </p:grpSpPr>
              <p:sp>
                <p:nvSpPr>
                  <p:cNvPr id="112" name="Arrow: Pentagon 111"/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1898022" y="6221887"/>
                    <a:ext cx="1360594" cy="1042690"/>
                    <a:chOff x="2577591" y="6515481"/>
                    <a:chExt cx="1360594" cy="1042690"/>
                  </a:xfrm>
                </p:grpSpPr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2577591" y="6515481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2731362" y="6684324"/>
                      <a:ext cx="1206823" cy="7067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§2</a:t>
                      </a:r>
                    </a:p>
                  </p:txBody>
                </p:sp>
              </p:grpSp>
            </p:grpSp>
            <p:sp>
              <p:nvSpPr>
                <p:cNvPr id="111" name="TextBox 110"/>
                <p:cNvSpPr txBox="1"/>
                <p:nvPr/>
              </p:nvSpPr>
              <p:spPr>
                <a:xfrm>
                  <a:off x="3324936" y="6120259"/>
                  <a:ext cx="11556967" cy="1568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SỐ BẬC HAI. ĐỒ THỊ HÀM SỐ BẬC HAI VÀ ỨNG DỤNG</a:t>
                  </a:r>
                </a:p>
              </p:txBody>
            </p:sp>
          </p:grpSp>
        </p:grp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/>
          <p:cNvSpPr txBox="1"/>
          <p:nvPr/>
        </p:nvSpPr>
        <p:spPr>
          <a:xfrm>
            <a:off x="9144000" y="2854960"/>
            <a:ext cx="101657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III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en-US" alt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HÀM SỐ VÀ ĐỒ THỊ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99" grpId="1"/>
      <p:bldP spid="97" grpId="0" animBg="1"/>
      <p:bldP spid="97" grpId="1" animBg="1"/>
      <p:bldP spid="121" grpId="0"/>
      <p:bldP spid="1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2153265" y="3843020"/>
            <a:ext cx="11178540" cy="961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8200" y="3815715"/>
            <a:ext cx="11178540" cy="96894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27100" y="4191101"/>
            <a:ext cx="11049000" cy="563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Cầu cảng Sydney là một trong những hình ảnh biểu tượng của thành phố Sydney và nước Australia. Độ cai </a:t>
            </a:r>
            <a:r>
              <a:rPr lang="en-US" sz="4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y (m)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 của một điểm thuộc vòng cung thành cầu cảng Sydney có thể biểu diễn theo độ dài </a:t>
            </a:r>
            <a:r>
              <a:rPr lang="en-US" sz="4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x (m)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 tính từ chân cầu bên trái dọc theo đường nối với chân cầu bên phải như hình sau (</a:t>
            </a:r>
            <a:r>
              <a:rPr lang="en-US" sz="4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Hình 10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):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Group 67"/>
          <p:cNvGrpSpPr/>
          <p:nvPr/>
        </p:nvGrpSpPr>
        <p:grpSpPr>
          <a:xfrm>
            <a:off x="683895" y="2936240"/>
            <a:ext cx="4413250" cy="940435"/>
            <a:chOff x="1311958" y="3405486"/>
            <a:chExt cx="4394042" cy="940513"/>
          </a:xfrm>
        </p:grpSpPr>
        <p:sp>
          <p:nvSpPr>
            <p:cNvPr id="42" name="Freeform 20"/>
            <p:cNvSpPr/>
            <p:nvPr/>
          </p:nvSpPr>
          <p:spPr bwMode="auto">
            <a:xfrm rot="5400000">
              <a:off x="3492641" y="2099826"/>
              <a:ext cx="793396" cy="363332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48640" y="3467833"/>
              <a:ext cx="316389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Khởi</a:t>
              </a:r>
              <a:r>
                <a: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endPara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0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1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2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3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4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5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6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7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8" name="Freeform 25"/>
              <p:cNvSpPr/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Freeform 26"/>
              <p:cNvSpPr/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Freeform 27"/>
              <p:cNvSpPr/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Freeform 28"/>
              <p:cNvSpPr/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2" name="Freeform 29"/>
              <p:cNvSpPr/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Freeform 30"/>
              <p:cNvSpPr/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4" name="Freeform 31"/>
              <p:cNvSpPr/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Freeform 32"/>
              <p:cNvSpPr/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6" name="Freeform 33"/>
              <p:cNvSpPr/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Freeform 34"/>
              <p:cNvSpPr/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8" name="Freeform 35"/>
              <p:cNvSpPr/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9" name="Freeform 36"/>
              <p:cNvSpPr/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29945"/>
            <a:chOff x="168274" y="1892299"/>
            <a:chExt cx="19202401" cy="829943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BẬC HAI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532765" y="10949305"/>
            <a:ext cx="17202150" cy="2438400"/>
            <a:chOff x="-839" y="17243"/>
            <a:chExt cx="27090" cy="3840"/>
          </a:xfrm>
        </p:grpSpPr>
        <p:sp>
          <p:nvSpPr>
            <p:cNvPr id="12" name="Cloud Callout 11"/>
            <p:cNvSpPr/>
            <p:nvPr/>
          </p:nvSpPr>
          <p:spPr>
            <a:xfrm>
              <a:off x="-661" y="17243"/>
              <a:ext cx="23009" cy="3840"/>
            </a:xfrm>
            <a:prstGeom prst="cloudCallout">
              <a:avLst>
                <a:gd name="adj1" fmla="val 63764"/>
                <a:gd name="adj2" fmla="val 830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9"/>
                <p:cNvSpPr txBox="1"/>
                <p:nvPr/>
              </p:nvSpPr>
              <p:spPr>
                <a:xfrm>
                  <a:off x="-839" y="18071"/>
                  <a:ext cx="23187" cy="223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H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m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s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ố: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y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=−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00188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((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251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 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118</m:t>
                        </m:r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c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ó 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g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ì đặ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c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bi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ệ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t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39" y="18071"/>
                  <a:ext cx="23187" cy="22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000">
              <a:off x="23806" y="17651"/>
              <a:ext cx="2445" cy="3229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2133600" y="9829800"/>
            <a:ext cx="9585325" cy="75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 Math" panose="02040503050406030204" pitchFamily="18" charset="0"/>
                <a:cs typeface="Cambria Math" panose="02040503050406030204" pitchFamily="18" charset="0"/>
              </a:rPr>
              <a:t>y = -0,00188((x-251,5)</a:t>
            </a:r>
            <a:r>
              <a:rPr lang="en-US" baseline="30000">
                <a:latin typeface="Cambria Math" panose="02040503050406030204" pitchFamily="18" charset="0"/>
                <a:cs typeface="Cambria Math" panose="02040503050406030204" pitchFamily="18" charset="0"/>
              </a:rPr>
              <a:t>2</a:t>
            </a:r>
            <a:r>
              <a:rPr lang="en-US">
                <a:latin typeface="Cambria Math" panose="02040503050406030204" pitchFamily="18" charset="0"/>
                <a:cs typeface="Cambria Math" panose="02040503050406030204" pitchFamily="18" charset="0"/>
              </a:rPr>
              <a:t> + 118</a:t>
            </a:r>
          </a:p>
        </p:txBody>
      </p:sp>
      <p:pic>
        <p:nvPicPr>
          <p:cNvPr id="75" name="Content Placeholder 74">
            <a:extLst>
              <a:ext uri="{FF2B5EF4-FFF2-40B4-BE49-F238E27FC236}">
                <a16:creationId xmlns:a16="http://schemas.microsoft.com/office/drawing/2014/main" id="{BC4B3F41-2800-4E49-936E-F2E4471BCC1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983" y="3975388"/>
            <a:ext cx="10757617" cy="7073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5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2" grpId="0" bldLvl="0" animBg="1"/>
      <p:bldP spid="8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ounded Rectangle 94">
            <a:extLst>
              <a:ext uri="{FF2B5EF4-FFF2-40B4-BE49-F238E27FC236}">
                <a16:creationId xmlns:a16="http://schemas.microsoft.com/office/drawing/2014/main" id="{8BBFEC57-1CC6-4CEE-BD84-2AC925D924E3}"/>
              </a:ext>
            </a:extLst>
          </p:cNvPr>
          <p:cNvSpPr/>
          <p:nvPr/>
        </p:nvSpPr>
        <p:spPr>
          <a:xfrm>
            <a:off x="1008463" y="2892333"/>
            <a:ext cx="22587333" cy="8768126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8" name="Group 67">
            <a:extLst>
              <a:ext uri="{FF2B5EF4-FFF2-40B4-BE49-F238E27FC236}">
                <a16:creationId xmlns:a16="http://schemas.microsoft.com/office/drawing/2014/main" id="{30E4AF2C-45C8-47A8-ADC4-23A4C6035751}"/>
              </a:ext>
            </a:extLst>
          </p:cNvPr>
          <p:cNvGrpSpPr/>
          <p:nvPr/>
        </p:nvGrpSpPr>
        <p:grpSpPr>
          <a:xfrm>
            <a:off x="761682" y="2297001"/>
            <a:ext cx="3604788" cy="1237539"/>
            <a:chOff x="1311958" y="3405486"/>
            <a:chExt cx="3485810" cy="940513"/>
          </a:xfrm>
        </p:grpSpPr>
        <p:sp>
          <p:nvSpPr>
            <p:cNvPr id="129" name="Freeform 20">
              <a:extLst>
                <a:ext uri="{FF2B5EF4-FFF2-40B4-BE49-F238E27FC236}">
                  <a16:creationId xmlns:a16="http://schemas.microsoft.com/office/drawing/2014/main" id="{318DA7D5-2E2A-4555-94DB-9F2435AEF234}"/>
                </a:ext>
              </a:extLst>
            </p:cNvPr>
            <p:cNvSpPr/>
            <p:nvPr/>
          </p:nvSpPr>
          <p:spPr bwMode="auto">
            <a:xfrm rot="5400000">
              <a:off x="3101604" y="2490560"/>
              <a:ext cx="666925" cy="2725402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7DBD855-7B06-427E-BF4D-C703F353F917}"/>
                </a:ext>
              </a:extLst>
            </p:cNvPr>
            <p:cNvSpPr txBox="1"/>
            <p:nvPr/>
          </p:nvSpPr>
          <p:spPr>
            <a:xfrm>
              <a:off x="2250671" y="3527166"/>
              <a:ext cx="2403222" cy="55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hỏi</a:t>
              </a:r>
              <a:endParaRPr lang="en-US" sz="4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1" name="Group 70">
              <a:extLst>
                <a:ext uri="{FF2B5EF4-FFF2-40B4-BE49-F238E27FC236}">
                  <a16:creationId xmlns:a16="http://schemas.microsoft.com/office/drawing/2014/main" id="{E798BC16-FF51-4948-A07B-7A247BAD8F8A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BC56F43-AAAA-4114-BBE1-4FEF8CF87EE9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Freeform 13">
                <a:extLst>
                  <a:ext uri="{FF2B5EF4-FFF2-40B4-BE49-F238E27FC236}">
                    <a16:creationId xmlns:a16="http://schemas.microsoft.com/office/drawing/2014/main" id="{5C5189D3-7327-4408-9BF3-F325FE267C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14">
                <a:extLst>
                  <a:ext uri="{FF2B5EF4-FFF2-40B4-BE49-F238E27FC236}">
                    <a16:creationId xmlns:a16="http://schemas.microsoft.com/office/drawing/2014/main" id="{ABE69E72-7A52-4CCA-9DA5-86010A14E6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15">
                <a:extLst>
                  <a:ext uri="{FF2B5EF4-FFF2-40B4-BE49-F238E27FC236}">
                    <a16:creationId xmlns:a16="http://schemas.microsoft.com/office/drawing/2014/main" id="{DF568446-141F-44FF-9DBD-E5F1725EF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16">
                <a:extLst>
                  <a:ext uri="{FF2B5EF4-FFF2-40B4-BE49-F238E27FC236}">
                    <a16:creationId xmlns:a16="http://schemas.microsoft.com/office/drawing/2014/main" id="{838AF3A9-0084-4AD5-A4EA-4AD549591E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17">
                <a:extLst>
                  <a:ext uri="{FF2B5EF4-FFF2-40B4-BE49-F238E27FC236}">
                    <a16:creationId xmlns:a16="http://schemas.microsoft.com/office/drawing/2014/main" id="{3521EE54-99A1-4D57-8E60-8519261A70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8">
                <a:extLst>
                  <a:ext uri="{FF2B5EF4-FFF2-40B4-BE49-F238E27FC236}">
                    <a16:creationId xmlns:a16="http://schemas.microsoft.com/office/drawing/2014/main" id="{90466E36-7F14-4A35-ACDD-64593C7F99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9">
                <a:extLst>
                  <a:ext uri="{FF2B5EF4-FFF2-40B4-BE49-F238E27FC236}">
                    <a16:creationId xmlns:a16="http://schemas.microsoft.com/office/drawing/2014/main" id="{4CC6CD75-F3B7-4411-9034-6E58BC3A9E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0">
                <a:extLst>
                  <a:ext uri="{FF2B5EF4-FFF2-40B4-BE49-F238E27FC236}">
                    <a16:creationId xmlns:a16="http://schemas.microsoft.com/office/drawing/2014/main" id="{30B7AA9A-8C2F-4FF2-84CB-B3208AE248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1">
                <a:extLst>
                  <a:ext uri="{FF2B5EF4-FFF2-40B4-BE49-F238E27FC236}">
                    <a16:creationId xmlns:a16="http://schemas.microsoft.com/office/drawing/2014/main" id="{CA6CD9BE-0932-4210-AB08-112D1F825A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2">
                <a:extLst>
                  <a:ext uri="{FF2B5EF4-FFF2-40B4-BE49-F238E27FC236}">
                    <a16:creationId xmlns:a16="http://schemas.microsoft.com/office/drawing/2014/main" id="{E6264234-A45E-4851-BFBD-EE567B513E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3">
                <a:extLst>
                  <a:ext uri="{FF2B5EF4-FFF2-40B4-BE49-F238E27FC236}">
                    <a16:creationId xmlns:a16="http://schemas.microsoft.com/office/drawing/2014/main" id="{64EC97DE-681D-4FF1-8135-1D9A7B7A9E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4">
                <a:extLst>
                  <a:ext uri="{FF2B5EF4-FFF2-40B4-BE49-F238E27FC236}">
                    <a16:creationId xmlns:a16="http://schemas.microsoft.com/office/drawing/2014/main" id="{F4924CD3-FB89-46EA-8097-023E91B160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5">
                <a:extLst>
                  <a:ext uri="{FF2B5EF4-FFF2-40B4-BE49-F238E27FC236}">
                    <a16:creationId xmlns:a16="http://schemas.microsoft.com/office/drawing/2014/main" id="{CF63DA67-6AB0-4243-8A18-4C29E43F58EB}"/>
                  </a:ext>
                </a:extLst>
              </p:cNvPr>
              <p:cNvSpPr/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">
                <a:extLst>
                  <a:ext uri="{FF2B5EF4-FFF2-40B4-BE49-F238E27FC236}">
                    <a16:creationId xmlns:a16="http://schemas.microsoft.com/office/drawing/2014/main" id="{CDF2FE02-B557-43DB-BB3A-68AF7334D1A8}"/>
                  </a:ext>
                </a:extLst>
              </p:cNvPr>
              <p:cNvSpPr/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7">
                <a:extLst>
                  <a:ext uri="{FF2B5EF4-FFF2-40B4-BE49-F238E27FC236}">
                    <a16:creationId xmlns:a16="http://schemas.microsoft.com/office/drawing/2014/main" id="{D70993C4-3CC0-4190-8E96-CC3072E3F435}"/>
                  </a:ext>
                </a:extLst>
              </p:cNvPr>
              <p:cNvSpPr/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8">
                <a:extLst>
                  <a:ext uri="{FF2B5EF4-FFF2-40B4-BE49-F238E27FC236}">
                    <a16:creationId xmlns:a16="http://schemas.microsoft.com/office/drawing/2014/main" id="{4A3A8DB9-D83B-4186-8483-94063CDC24A3}"/>
                  </a:ext>
                </a:extLst>
              </p:cNvPr>
              <p:cNvSpPr/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9">
                <a:extLst>
                  <a:ext uri="{FF2B5EF4-FFF2-40B4-BE49-F238E27FC236}">
                    <a16:creationId xmlns:a16="http://schemas.microsoft.com/office/drawing/2014/main" id="{43898F71-A5D7-40E7-BFE2-D0EE36A27D53}"/>
                  </a:ext>
                </a:extLst>
              </p:cNvPr>
              <p:cNvSpPr/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30">
                <a:extLst>
                  <a:ext uri="{FF2B5EF4-FFF2-40B4-BE49-F238E27FC236}">
                    <a16:creationId xmlns:a16="http://schemas.microsoft.com/office/drawing/2014/main" id="{FFFDA71D-9905-4AE9-B945-C18FF96B2466}"/>
                  </a:ext>
                </a:extLst>
              </p:cNvPr>
              <p:cNvSpPr/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31">
                <a:extLst>
                  <a:ext uri="{FF2B5EF4-FFF2-40B4-BE49-F238E27FC236}">
                    <a16:creationId xmlns:a16="http://schemas.microsoft.com/office/drawing/2014/main" id="{BB1F12A5-D2D4-4596-A174-7503AD287AA2}"/>
                  </a:ext>
                </a:extLst>
              </p:cNvPr>
              <p:cNvSpPr/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32">
                <a:extLst>
                  <a:ext uri="{FF2B5EF4-FFF2-40B4-BE49-F238E27FC236}">
                    <a16:creationId xmlns:a16="http://schemas.microsoft.com/office/drawing/2014/main" id="{1C686262-6DE8-4D6F-9ADD-1B004D256C66}"/>
                  </a:ext>
                </a:extLst>
              </p:cNvPr>
              <p:cNvSpPr/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33">
                <a:extLst>
                  <a:ext uri="{FF2B5EF4-FFF2-40B4-BE49-F238E27FC236}">
                    <a16:creationId xmlns:a16="http://schemas.microsoft.com/office/drawing/2014/main" id="{8983DD2F-7F90-4E05-8B72-8AD67FD8DF80}"/>
                  </a:ext>
                </a:extLst>
              </p:cNvPr>
              <p:cNvSpPr/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34">
                <a:extLst>
                  <a:ext uri="{FF2B5EF4-FFF2-40B4-BE49-F238E27FC236}">
                    <a16:creationId xmlns:a16="http://schemas.microsoft.com/office/drawing/2014/main" id="{525C2B71-F1D1-496E-81A0-C1DE4CEC787C}"/>
                  </a:ext>
                </a:extLst>
              </p:cNvPr>
              <p:cNvSpPr/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35">
                <a:extLst>
                  <a:ext uri="{FF2B5EF4-FFF2-40B4-BE49-F238E27FC236}">
                    <a16:creationId xmlns:a16="http://schemas.microsoft.com/office/drawing/2014/main" id="{8506C853-DB28-45DA-9982-1A5ACC125724}"/>
                  </a:ext>
                </a:extLst>
              </p:cNvPr>
              <p:cNvSpPr/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36">
                <a:extLst>
                  <a:ext uri="{FF2B5EF4-FFF2-40B4-BE49-F238E27FC236}">
                    <a16:creationId xmlns:a16="http://schemas.microsoft.com/office/drawing/2014/main" id="{82B80BE5-8B59-4E23-83DA-F86F8FFED653}"/>
                  </a:ext>
                </a:extLst>
              </p:cNvPr>
              <p:cNvSpPr/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674339" y="3653469"/>
                <a:ext cx="22597428" cy="5956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Cho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𝟎𝟎𝟏𝟖𝟖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((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𝟐𝟓𝟏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𝟏𝟏𝟖</m:t>
                    </m:r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a)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Viết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công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xác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định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về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dạng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theo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lũy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thừa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với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mũ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giảm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dần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b)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Bậc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bao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nhiêu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c)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Xác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định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5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tự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do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339" y="3653469"/>
                <a:ext cx="22597428" cy="5956118"/>
              </a:xfrm>
              <a:prstGeom prst="rect">
                <a:avLst/>
              </a:prstGeom>
              <a:blipFill>
                <a:blip r:embed="rId2"/>
                <a:stretch>
                  <a:fillRect l="-1457" b="-5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636016" y="2209800"/>
            <a:ext cx="22710140" cy="550291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485810" cy="940513"/>
              <a:chOff x="1311958" y="3405486"/>
              <a:chExt cx="3485810" cy="940513"/>
            </a:xfrm>
          </p:grpSpPr>
          <p:sp>
            <p:nvSpPr>
              <p:cNvPr id="97" name="Freeform 20"/>
              <p:cNvSpPr/>
              <p:nvPr/>
            </p:nvSpPr>
            <p:spPr bwMode="auto">
              <a:xfrm rot="5400000">
                <a:off x="3101604" y="2490560"/>
                <a:ext cx="666925" cy="2725402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50671" y="3527166"/>
                <a:ext cx="2403222" cy="553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hỏi</a:t>
                </a:r>
                <a:endParaRPr lang="en-US" sz="4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/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/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/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/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/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/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/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/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/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/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/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/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02627" y="3655174"/>
                <a:ext cx="21148040" cy="1497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tự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do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27" y="3655174"/>
                <a:ext cx="21148040" cy="1497965"/>
              </a:xfrm>
              <a:prstGeom prst="rect">
                <a:avLst/>
              </a:prstGeom>
              <a:blipFill>
                <a:blip r:embed="rId2"/>
                <a:stretch>
                  <a:fillRect l="-1182" t="-8571" r="-231" b="-15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/>
              <p:nvPr/>
            </p:nvSpPr>
            <p:spPr>
              <a:xfrm>
                <a:off x="1037844" y="5838127"/>
                <a:ext cx="4752340" cy="7531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44" y="5838127"/>
                <a:ext cx="4752340" cy="753110"/>
              </a:xfrm>
              <a:prstGeom prst="rect">
                <a:avLst/>
              </a:prstGeom>
              <a:blipFill rotWithShape="1">
                <a:blip r:embed="rId3"/>
                <a:stretch>
                  <a:fillRect l="-5" t="-76" r="-890" b="7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/>
              <p:nvPr/>
            </p:nvSpPr>
            <p:spPr>
              <a:xfrm>
                <a:off x="16840454" y="5486337"/>
                <a:ext cx="4643755" cy="136461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0454" y="5486337"/>
                <a:ext cx="4643755" cy="1364615"/>
              </a:xfrm>
              <a:prstGeom prst="rect">
                <a:avLst/>
              </a:prstGeom>
              <a:blipFill rotWithShape="1">
                <a:blip r:embed="rId4"/>
                <a:stretch>
                  <a:fillRect l="-5" t="-42" r="-1882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/>
              <p:nvPr/>
            </p:nvSpPr>
            <p:spPr>
              <a:xfrm>
                <a:off x="9753854" y="5943537"/>
                <a:ext cx="3520440" cy="14147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𝒃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/>
              </a:p>
              <a:p>
                <a:pPr algn="l"/>
                <a:endParaRPr lang="en-US"/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854" y="5943537"/>
                <a:ext cx="3520440" cy="1414780"/>
              </a:xfrm>
              <a:prstGeom prst="rect">
                <a:avLst/>
              </a:prstGeom>
              <a:blipFill rotWithShape="1">
                <a:blip r:embed="rId5"/>
                <a:stretch>
                  <a:fillRect l="-7" t="-40" r="-1201" b="4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/>
      <p:bldP spid="5" grpId="1"/>
      <p:bldP spid="6" grpId="1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10540" y="3727450"/>
            <a:ext cx="22863810" cy="3568065"/>
            <a:chOff x="1076414" y="4334859"/>
            <a:chExt cx="22325581" cy="3568169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24" name="Freeform 20"/>
              <p:cNvSpPr/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/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/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/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/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80166" cy="79885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46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nhớ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29945"/>
            <a:chOff x="168274" y="1892299"/>
            <a:chExt cx="19202401" cy="829943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ea"/>
                </a:rPr>
                <a:t>HÀM SỐ BẬC HAI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60475" y="4097655"/>
                <a:ext cx="21750655" cy="289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Hàm số bậc hai là hàm số được cho bằng biểu thức có dạng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Cambria Math" panose="02040503050406030204" pitchFamily="18" charset="0"/>
                </a:endParaRPr>
              </a:p>
              <a:p>
                <a:pPr indent="0" algn="just">
                  <a:lnSpc>
                    <a:spcPct val="200000"/>
                  </a:lnSpc>
                  <a:buFont typeface="Arial" panose="020B0604020202020204" pitchFamily="34" charset="0"/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đó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những hằng số và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xác định của hàm số là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475" y="4097655"/>
                <a:ext cx="21750655" cy="28917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67"/>
          <p:cNvGrpSpPr/>
          <p:nvPr/>
        </p:nvGrpSpPr>
        <p:grpSpPr>
          <a:xfrm>
            <a:off x="1087167" y="7864523"/>
            <a:ext cx="3282348" cy="800219"/>
            <a:chOff x="1371545" y="3527166"/>
            <a:chExt cx="3282348" cy="800219"/>
          </a:xfrm>
        </p:grpSpPr>
        <p:sp>
          <p:nvSpPr>
            <p:cNvPr id="57" name="TextBox 56"/>
            <p:cNvSpPr txBox="1"/>
            <p:nvPr/>
          </p:nvSpPr>
          <p:spPr>
            <a:xfrm>
              <a:off x="2250671" y="3527166"/>
              <a:ext cx="240322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hỏi</a:t>
              </a:r>
              <a:endPara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70"/>
            <p:cNvGrpSpPr/>
            <p:nvPr/>
          </p:nvGrpSpPr>
          <p:grpSpPr>
            <a:xfrm>
              <a:off x="1371545" y="3642225"/>
              <a:ext cx="666731" cy="642577"/>
              <a:chOff x="1371545" y="3642225"/>
              <a:chExt cx="666731" cy="642577"/>
            </a:xfrm>
          </p:grpSpPr>
          <p:sp>
            <p:nvSpPr>
              <p:cNvPr id="72" name="Freeform 25"/>
              <p:cNvSpPr/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3" name="Freeform 26"/>
              <p:cNvSpPr/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4" name="Freeform 27"/>
              <p:cNvSpPr/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5" name="Freeform 28"/>
              <p:cNvSpPr/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6" name="Freeform 29"/>
              <p:cNvSpPr/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7" name="Freeform 30"/>
              <p:cNvSpPr/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8" name="Freeform 31"/>
              <p:cNvSpPr/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9" name="Freeform 32"/>
              <p:cNvSpPr/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1" name="Freeform 34"/>
              <p:cNvSpPr/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3" name="Freeform 36"/>
              <p:cNvSpPr/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7B6E94C-3E1C-4FF7-89D3-72A0BF7D7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7588703"/>
            <a:ext cx="15067233" cy="5691529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7452ED6D-C2EC-4319-998A-CFEA0B682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38" y="8053663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47742" y="1960892"/>
            <a:ext cx="19202401" cy="829945"/>
            <a:chOff x="168274" y="1892299"/>
            <a:chExt cx="19202401" cy="829943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HÀM SỐ BẬC HAI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2310" y="3314351"/>
            <a:ext cx="21842095" cy="9964769"/>
            <a:chOff x="1029261" y="1731189"/>
            <a:chExt cx="21841951" cy="1693000"/>
          </a:xfrm>
        </p:grpSpPr>
        <p:sp>
          <p:nvSpPr>
            <p:cNvPr id="54" name="Rounded Rectangle 53"/>
            <p:cNvSpPr/>
            <p:nvPr/>
          </p:nvSpPr>
          <p:spPr>
            <a:xfrm>
              <a:off x="1029261" y="1731189"/>
              <a:ext cx="21841951" cy="169300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423469" y="1802463"/>
                  <a:ext cx="19136234" cy="3429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𝟑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.</m:t>
                      </m:r>
                    </m:oMath>
                  </a14:m>
                  <a:br>
                    <a:rPr lang="en-US" altLang="vi-VN" sz="4400" b="1" i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Cambria Math" panose="02040503050406030204" pitchFamily="18" charset="0"/>
                    </a:rPr>
                  </a:br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Cambria Math" panose="02040503050406030204" pitchFamily="18" charset="0"/>
                    </a:rPr>
                    <a:t>a) Tìm giá trị 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 tương ứng với giá trị của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 trong bảng sau:</a:t>
                  </a: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3469" y="1802463"/>
                  <a:ext cx="19136234" cy="342984"/>
                </a:xfrm>
                <a:prstGeom prst="rect">
                  <a:avLst/>
                </a:prstGeom>
                <a:blipFill>
                  <a:blip r:embed="rId3"/>
                  <a:stretch>
                    <a:fillRect l="-1306" b="-135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96645" y="7924800"/>
                <a:ext cx="20386675" cy="5238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𝐛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Vẽ các điểm</a:t>
                </a:r>
                <a:r>
                  <a:rPr lang="en-US" alt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𝑨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 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𝑩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 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𝑪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 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𝑫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 của đồ thị hàm số  trong mặt phẳng tọa độ </a:t>
                </a: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𝐎𝐱𝐲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vi-VN" sz="4400" b="1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𝐜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Bằng phần mềm Geogebra, hãy vẽ đồ thị hàm số </a:t>
                </a:r>
                <a14:m>
                  <m:oMath xmlns:m="http://schemas.openxmlformats.org/officeDocument/2006/math"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vi-VN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𝐝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Cho biết tọa độ của điểm thấp nhất và phương trình trục đối xứng của parabol đó. Đồ thị hàm số đó quay bề lõm lên trên hay xuống dưới?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45" y="7924800"/>
                <a:ext cx="20386675" cy="5238750"/>
              </a:xfrm>
              <a:prstGeom prst="rect">
                <a:avLst/>
              </a:prstGeom>
              <a:blipFill>
                <a:blip r:embed="rId4"/>
                <a:stretch>
                  <a:fillRect l="-1226" b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33600" y="6096000"/>
            <a:ext cx="13354050" cy="191262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4DFB4C3-5E21-46E2-801D-F7ECA3FEF80C}"/>
              </a:ext>
            </a:extLst>
          </p:cNvPr>
          <p:cNvGrpSpPr/>
          <p:nvPr/>
        </p:nvGrpSpPr>
        <p:grpSpPr>
          <a:xfrm>
            <a:off x="732790" y="2881747"/>
            <a:ext cx="3090860" cy="940513"/>
            <a:chOff x="858229" y="2883907"/>
            <a:chExt cx="3090860" cy="940513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583AB20-9A2D-4C12-AD34-ED7B2846A1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387321" y="2229840"/>
              <a:ext cx="793395" cy="2330141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1B9D40-CD04-4DCB-A70B-3DFE1D072FEA}"/>
                </a:ext>
              </a:extLst>
            </p:cNvPr>
            <p:cNvSpPr txBox="1"/>
            <p:nvPr/>
          </p:nvSpPr>
          <p:spPr>
            <a:xfrm>
              <a:off x="1796942" y="3005587"/>
              <a:ext cx="185659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2" name="Group 70">
              <a:extLst>
                <a:ext uri="{FF2B5EF4-FFF2-40B4-BE49-F238E27FC236}">
                  <a16:creationId xmlns:a16="http://schemas.microsoft.com/office/drawing/2014/main" id="{E860F452-50C3-4994-B59F-494238835666}"/>
                </a:ext>
              </a:extLst>
            </p:cNvPr>
            <p:cNvGrpSpPr/>
            <p:nvPr/>
          </p:nvGrpSpPr>
          <p:grpSpPr>
            <a:xfrm>
              <a:off x="858229" y="2883907"/>
              <a:ext cx="950173" cy="940513"/>
              <a:chOff x="1311958" y="3405486"/>
              <a:chExt cx="950173" cy="94051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1BBF403-B306-465A-A4EE-0F29AA85955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4F8013A0-4AF7-4272-8C59-A1E5DFF715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20AD19CF-DEDA-4B2F-AA5B-B02A855721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DDE0FA28-F1AE-4224-B04C-F3805F70B0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A34AED66-1487-4025-BB52-9FC32065E2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C03FBEE6-3579-4E88-A6BF-6F26915736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4A533130-5997-4187-9EDB-D4F6CC4601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4BB840FC-7B15-45F7-AADD-DBA1AF2E91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418CD40A-6C6E-4E54-B42E-400FCF7F86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47B34BC3-8F2E-4F2B-88D2-49D74E75E8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C74B62D4-B324-4F9C-A1D8-59424AC083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F1671603-39AB-44C2-BB15-29713D1183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890A334A-E638-4369-BA0A-97FAE446C4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5543F6D0-0795-4F60-936D-CBF7AE3B2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79849EC5-6647-47E0-B808-11C94BF95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4910FCD5-2665-443F-94E4-3F194C845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0E18D45E-B301-4D3B-846D-8E10FED98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5E1670BB-926A-4D26-A245-B92C575DB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B6977BBF-69FD-4A15-AA8F-901C7B4E8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1">
                <a:extLst>
                  <a:ext uri="{FF2B5EF4-FFF2-40B4-BE49-F238E27FC236}">
                    <a16:creationId xmlns:a16="http://schemas.microsoft.com/office/drawing/2014/main" id="{2BCFA1E2-8187-4D55-BD49-D1843F6A0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2">
                <a:extLst>
                  <a:ext uri="{FF2B5EF4-FFF2-40B4-BE49-F238E27FC236}">
                    <a16:creationId xmlns:a16="http://schemas.microsoft.com/office/drawing/2014/main" id="{DD0FF78C-A28C-493B-8769-B22ACA142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9F15179C-8119-4D80-B5D3-901466906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4">
                <a:extLst>
                  <a:ext uri="{FF2B5EF4-FFF2-40B4-BE49-F238E27FC236}">
                    <a16:creationId xmlns:a16="http://schemas.microsoft.com/office/drawing/2014/main" id="{BA0A2D6F-E840-4ADB-BC45-C5114C526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>
                <a:extLst>
                  <a:ext uri="{FF2B5EF4-FFF2-40B4-BE49-F238E27FC236}">
                    <a16:creationId xmlns:a16="http://schemas.microsoft.com/office/drawing/2014/main" id="{B0AB477C-1D8C-4D76-A27C-EDB315956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6">
                <a:extLst>
                  <a:ext uri="{FF2B5EF4-FFF2-40B4-BE49-F238E27FC236}">
                    <a16:creationId xmlns:a16="http://schemas.microsoft.com/office/drawing/2014/main" id="{CE07E635-377F-4131-9A5D-3CEF31CE2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838200" y="2552350"/>
            <a:ext cx="21842095" cy="9964769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1202689" y="3733802"/>
                <a:ext cx="21080730" cy="727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𝒚</m:t>
                        </m:r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=−</m:t>
                        </m:r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vi-VN" sz="4400" b="1" dirty="0">
                  <a:ea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a) Tìm tọa độ 5 điểm thuộc đồ thị hàm số trên có hoành độ lần lượt là </a:t>
                </a: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vi-VN" sz="4400" b="1" dirty="0">
                    <a:ea typeface="Tahoma" panose="020B0604030504040204" pitchFamily="34" charset="0"/>
                  </a:rPr>
                  <a:t> rồi vẽ chúng trong mặt phẳng tọa độ Oxy.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b) Vẽ đường cong đi qua 5 điểm trên. Hãy dự đoán đồ thị hàm số 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c) Bằng phần mềm Geogebra hãy vẽ đồ thị hàm số 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d) Cho biết tọa độ của điểm cao nhất và phương trình trục đối xứng của parabol đó. Đồ thị hàm số đó quay bề lõm lên trên hay xuống dưới?</a:t>
                </a: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89" y="3733802"/>
                <a:ext cx="21080730" cy="7270114"/>
              </a:xfrm>
              <a:prstGeom prst="rect">
                <a:avLst/>
              </a:prstGeom>
              <a:blipFill>
                <a:blip r:embed="rId2"/>
                <a:stretch>
                  <a:fillRect l="-1157" r="-868" b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7DE6AF6-52F0-47EE-B864-BFF789888F4E}"/>
              </a:ext>
            </a:extLst>
          </p:cNvPr>
          <p:cNvGrpSpPr/>
          <p:nvPr/>
        </p:nvGrpSpPr>
        <p:grpSpPr>
          <a:xfrm>
            <a:off x="1202689" y="2082093"/>
            <a:ext cx="3090860" cy="940513"/>
            <a:chOff x="858229" y="2883907"/>
            <a:chExt cx="3090860" cy="940513"/>
          </a:xfrm>
        </p:grpSpPr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E87ED636-8BC2-460E-B2FB-12DEAF0074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387321" y="2229840"/>
              <a:ext cx="793395" cy="2330141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907714-CD5A-4361-9928-1B4EEB9E69CE}"/>
                </a:ext>
              </a:extLst>
            </p:cNvPr>
            <p:cNvSpPr txBox="1"/>
            <p:nvPr/>
          </p:nvSpPr>
          <p:spPr>
            <a:xfrm>
              <a:off x="1796942" y="3005587"/>
              <a:ext cx="185659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id="{D99F898B-79B2-4532-BBF7-BE7A2EAA1DEE}"/>
                </a:ext>
              </a:extLst>
            </p:cNvPr>
            <p:cNvGrpSpPr/>
            <p:nvPr/>
          </p:nvGrpSpPr>
          <p:grpSpPr>
            <a:xfrm>
              <a:off x="858229" y="2883907"/>
              <a:ext cx="950173" cy="940513"/>
              <a:chOff x="1311958" y="3405486"/>
              <a:chExt cx="950173" cy="94051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854E584-9ADF-4B81-978B-5411F12039D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4E842AEF-7E63-43D9-9345-1C45E29BD5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FE1F1470-0BB9-47BE-8178-973FAD74B3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46A6065-6B1E-44E5-A240-42C8E2B209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158E7CA-E2F6-4DF8-96F3-2BF10DF65B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61574B42-E4BD-4CAD-A5E2-9DA5B4C86D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E90AA494-C358-4C82-891D-E2DC79FFFA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234356B-2B10-4480-8F14-353DC0E36F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6964664-B273-4BBF-9F5D-F989254C56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F569BA26-0E38-4F6C-A91B-D449209EA7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8FF09B8-83DE-4206-93BC-4BC23E0362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C29DBF7-2894-45CF-8C77-992D32BA07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72FFFA8-82E0-4DA9-8EED-2E3ED9C423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10DCD64-B1C8-44A5-BFA3-0F6C633F3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A1D9B0C2-7D36-4738-BE06-BE9324B6B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475AE48-1B15-42BF-8D9E-B12CF5055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06657BB-C514-4749-A27A-2C36B3FD8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D494DC85-8FAF-4473-B79A-3218C751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48B51A47-25DD-4970-8CA8-F11445884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E43F980-8F98-44C0-A101-9D1D15F18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60BD98F-57C2-4809-B1C7-E1F613E5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B3839A2A-C076-4E8E-B821-A07BE3C98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5A58DC6-F298-4891-88E5-9FB3749BF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E10DA35-F85A-41FE-83E7-F0EA16A01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EF09EBC-F175-406F-BFE6-7AACC4490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197</TotalTime>
  <Words>1900</Words>
  <PresentationFormat>Custom</PresentationFormat>
  <Paragraphs>156</Paragraphs>
  <Slides>24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Yu Gothic UI Semilight</vt:lpstr>
      <vt:lpstr>Arial</vt:lpstr>
      <vt:lpstr>Britannic Bold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Website@VnTeach.Com;</dc:title>
  <dc:creator>Website@VnTeach.Com</dc:creator>
  <cp:keywords>Website@VnTeach.Com</cp:keywords>
  <dcterms:created xsi:type="dcterms:W3CDTF">2013-08-31T11:42:00Z</dcterms:created>
  <dcterms:modified xsi:type="dcterms:W3CDTF">2022-08-08T18:48:48Z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63BC2BDC38E442F7AAAC01E396BBE3F7</vt:lpwstr>
  </property>
  <property fmtid="{D5CDD505-2E9C-101B-9397-08002B2CF9AE}" pid="3" name="KSOProductBuildVer">
    <vt:lpwstr>1033-11.2.0.11191</vt:lpwstr>
  </property>
</Properties>
</file>