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300" r:id="rId2"/>
    <p:sldId id="304" r:id="rId3"/>
    <p:sldId id="302" r:id="rId4"/>
    <p:sldId id="292" r:id="rId5"/>
    <p:sldId id="350" r:id="rId6"/>
    <p:sldId id="332" r:id="rId7"/>
    <p:sldId id="377" r:id="rId8"/>
    <p:sldId id="403" r:id="rId9"/>
    <p:sldId id="404" r:id="rId10"/>
    <p:sldId id="405" r:id="rId11"/>
    <p:sldId id="406" r:id="rId12"/>
    <p:sldId id="407" r:id="rId13"/>
    <p:sldId id="380" r:id="rId14"/>
    <p:sldId id="408" r:id="rId15"/>
    <p:sldId id="409" r:id="rId16"/>
    <p:sldId id="410" r:id="rId17"/>
    <p:sldId id="411" r:id="rId18"/>
    <p:sldId id="378" r:id="rId19"/>
    <p:sldId id="412" r:id="rId20"/>
    <p:sldId id="413" r:id="rId21"/>
    <p:sldId id="379" r:id="rId22"/>
    <p:sldId id="414" r:id="rId23"/>
    <p:sldId id="415" r:id="rId24"/>
    <p:sldId id="355" r:id="rId25"/>
    <p:sldId id="416" r:id="rId26"/>
    <p:sldId id="381" r:id="rId27"/>
    <p:sldId id="348" r:id="rId28"/>
    <p:sldId id="356" r:id="rId29"/>
    <p:sldId id="382" r:id="rId30"/>
    <p:sldId id="383" r:id="rId31"/>
    <p:sldId id="384" r:id="rId32"/>
    <p:sldId id="385" r:id="rId33"/>
    <p:sldId id="386" r:id="rId34"/>
    <p:sldId id="387" r:id="rId35"/>
    <p:sldId id="358" r:id="rId36"/>
    <p:sldId id="388" r:id="rId37"/>
    <p:sldId id="389" r:id="rId38"/>
    <p:sldId id="390" r:id="rId39"/>
    <p:sldId id="391" r:id="rId40"/>
    <p:sldId id="392" r:id="rId41"/>
    <p:sldId id="393" r:id="rId42"/>
    <p:sldId id="394" r:id="rId43"/>
    <p:sldId id="365" r:id="rId44"/>
    <p:sldId id="373" r:id="rId45"/>
    <p:sldId id="374" r:id="rId46"/>
    <p:sldId id="367" r:id="rId47"/>
    <p:sldId id="395" r:id="rId48"/>
    <p:sldId id="396" r:id="rId49"/>
    <p:sldId id="397" r:id="rId50"/>
    <p:sldId id="398" r:id="rId51"/>
    <p:sldId id="399" r:id="rId52"/>
    <p:sldId id="400" r:id="rId53"/>
    <p:sldId id="401" r:id="rId54"/>
    <p:sldId id="369" r:id="rId55"/>
    <p:sldId id="375" r:id="rId56"/>
    <p:sldId id="315" r:id="rId57"/>
    <p:sldId id="376" r:id="rId58"/>
    <p:sldId id="402" r:id="rId59"/>
    <p:sldId id="331" r:id="rId60"/>
    <p:sldId id="328" r:id="rId61"/>
    <p:sldId id="329" r:id="rId62"/>
    <p:sldId id="330"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6"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131" autoAdjust="0"/>
    <p:restoredTop sz="94657"/>
  </p:normalViewPr>
  <p:slideViewPr>
    <p:cSldViewPr snapToGrid="0">
      <p:cViewPr varScale="1">
        <p:scale>
          <a:sx n="86" d="100"/>
          <a:sy n="86" d="100"/>
        </p:scale>
        <p:origin x="96" y="77"/>
      </p:cViewPr>
      <p:guideLst>
        <p:guide orient="horz" pos="2160"/>
        <p:guide pos="3840"/>
      </p:guideLst>
    </p:cSldViewPr>
  </p:slideViewPr>
  <p:notesTextViewPr>
    <p:cViewPr>
      <p:scale>
        <a:sx n="1" d="1"/>
        <a:sy n="1" d="1"/>
      </p:scale>
      <p:origin x="0" y="0"/>
    </p:cViewPr>
  </p:notesTextViewPr>
  <p:sorterViewPr>
    <p:cViewPr>
      <p:scale>
        <a:sx n="100" d="100"/>
        <a:sy n="100" d="100"/>
      </p:scale>
      <p:origin x="0" y="-108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7/10/2022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5</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6" name="TextBox 9">
            <a:extLst>
              <a:ext uri="{FF2B5EF4-FFF2-40B4-BE49-F238E27FC236}">
                <a16:creationId xmlns:a16="http://schemas.microsoft.com/office/drawing/2014/main" id="{FE798370-27E2-9F41-A466-FC64C7FFD70A}"/>
              </a:ext>
            </a:extLst>
          </p:cNvPr>
          <p:cNvSpPr txBox="1"/>
          <p:nvPr userDrawn="1"/>
        </p:nvSpPr>
        <p:spPr>
          <a:xfrm>
            <a:off x="10439401" y="-2259"/>
            <a:ext cx="1576398"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smtClean="0">
                <a:solidFill>
                  <a:schemeClr val="bg1"/>
                </a:solidFill>
              </a:rPr>
              <a:t>          Review</a:t>
            </a:r>
            <a:endParaRPr lang="en-US" sz="1800" b="1" dirty="0">
              <a:solidFill>
                <a:schemeClr val="bg1"/>
              </a:solidFill>
            </a:endParaRP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5: Food and Drinks</a:t>
            </a:r>
            <a:endParaRPr lang="en-US" sz="3200" b="1" dirty="0">
              <a:solidFill>
                <a:srgbClr val="0070C0"/>
              </a:solidFill>
            </a:endParaRPr>
          </a:p>
          <a:p>
            <a:pPr algn="ctr"/>
            <a:r>
              <a:rPr lang="en-US" sz="3200" b="1" dirty="0">
                <a:solidFill>
                  <a:srgbClr val="00B050"/>
                </a:solidFill>
              </a:rPr>
              <a:t>Review</a:t>
            </a:r>
          </a:p>
          <a:p>
            <a:pPr algn="ctr"/>
            <a:r>
              <a:rPr lang="en-US" sz="3200" dirty="0">
                <a:solidFill>
                  <a:srgbClr val="FF0000"/>
                </a:solidFill>
              </a:rPr>
              <a:t>Pages 94 &amp; 95</a:t>
            </a:r>
          </a:p>
        </p:txBody>
      </p:sp>
    </p:spTree>
    <p:extLst>
      <p:ext uri="{BB962C8B-B14F-4D97-AF65-F5344CB8AC3E}">
        <p14:creationId xmlns:p14="http://schemas.microsoft.com/office/powerpoint/2010/main" val="4083332048"/>
      </p:ext>
    </p:extLst>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925174-7750-4AF2-9A49-360D3E5C6011}"/>
              </a:ext>
            </a:extLst>
          </p:cNvPr>
          <p:cNvPicPr>
            <a:picLocks noChangeAspect="1"/>
          </p:cNvPicPr>
          <p:nvPr/>
        </p:nvPicPr>
        <p:blipFill>
          <a:blip r:embed="rId2"/>
          <a:stretch>
            <a:fillRect/>
          </a:stretch>
        </p:blipFill>
        <p:spPr>
          <a:xfrm>
            <a:off x="513442" y="1298715"/>
            <a:ext cx="11165115" cy="3921677"/>
          </a:xfrm>
          <a:prstGeom prst="rect">
            <a:avLst/>
          </a:prstGeom>
        </p:spPr>
      </p:pic>
      <p:cxnSp>
        <p:nvCxnSpPr>
          <p:cNvPr id="5" name="Straight Connector 4">
            <a:extLst>
              <a:ext uri="{FF2B5EF4-FFF2-40B4-BE49-F238E27FC236}">
                <a16:creationId xmlns:a16="http://schemas.microsoft.com/office/drawing/2014/main" id="{E417338E-375D-4B13-8E76-4006136B8677}"/>
              </a:ext>
            </a:extLst>
          </p:cNvPr>
          <p:cNvCxnSpPr>
            <a:cxnSpLocks/>
          </p:cNvCxnSpPr>
          <p:nvPr/>
        </p:nvCxnSpPr>
        <p:spPr>
          <a:xfrm>
            <a:off x="2859578" y="2028305"/>
            <a:ext cx="254369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85F84BB0-26A0-4CDD-B2B3-055679C7F098}"/>
              </a:ext>
            </a:extLst>
          </p:cNvPr>
          <p:cNvCxnSpPr>
            <a:cxnSpLocks/>
          </p:cNvCxnSpPr>
          <p:nvPr/>
        </p:nvCxnSpPr>
        <p:spPr>
          <a:xfrm>
            <a:off x="5040283" y="2962101"/>
            <a:ext cx="89500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5C0F16DD-CB73-4EDC-AC85-21D734C7D0E7}"/>
              </a:ext>
            </a:extLst>
          </p:cNvPr>
          <p:cNvCxnSpPr>
            <a:cxnSpLocks/>
          </p:cNvCxnSpPr>
          <p:nvPr/>
        </p:nvCxnSpPr>
        <p:spPr>
          <a:xfrm>
            <a:off x="4940529" y="3959629"/>
            <a:ext cx="254369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1FC6EC15-17D2-4654-86B6-5F0248D880BC}"/>
              </a:ext>
            </a:extLst>
          </p:cNvPr>
          <p:cNvCxnSpPr>
            <a:cxnSpLocks/>
          </p:cNvCxnSpPr>
          <p:nvPr/>
        </p:nvCxnSpPr>
        <p:spPr>
          <a:xfrm>
            <a:off x="5040283" y="4923905"/>
            <a:ext cx="162652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9259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7A4385-8094-45CF-92BB-4401D5780643}"/>
              </a:ext>
            </a:extLst>
          </p:cNvPr>
          <p:cNvPicPr>
            <a:picLocks noChangeAspect="1"/>
          </p:cNvPicPr>
          <p:nvPr/>
        </p:nvPicPr>
        <p:blipFill>
          <a:blip r:embed="rId2"/>
          <a:stretch>
            <a:fillRect/>
          </a:stretch>
        </p:blipFill>
        <p:spPr>
          <a:xfrm>
            <a:off x="482601" y="1301233"/>
            <a:ext cx="10843551" cy="3719654"/>
          </a:xfrm>
          <a:prstGeom prst="rect">
            <a:avLst/>
          </a:prstGeom>
        </p:spPr>
      </p:pic>
      <p:cxnSp>
        <p:nvCxnSpPr>
          <p:cNvPr id="4" name="Straight Connector 3">
            <a:extLst>
              <a:ext uri="{FF2B5EF4-FFF2-40B4-BE49-F238E27FC236}">
                <a16:creationId xmlns:a16="http://schemas.microsoft.com/office/drawing/2014/main" id="{0D954B1C-F7AB-4A28-BAD4-058C13FE4F7B}"/>
              </a:ext>
            </a:extLst>
          </p:cNvPr>
          <p:cNvCxnSpPr/>
          <p:nvPr/>
        </p:nvCxnSpPr>
        <p:spPr>
          <a:xfrm>
            <a:off x="1246909" y="1961804"/>
            <a:ext cx="2244436"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 name="Straight Connector 4">
            <a:extLst>
              <a:ext uri="{FF2B5EF4-FFF2-40B4-BE49-F238E27FC236}">
                <a16:creationId xmlns:a16="http://schemas.microsoft.com/office/drawing/2014/main" id="{B905DBBD-882E-40A8-BB7D-A9B7426D086A}"/>
              </a:ext>
            </a:extLst>
          </p:cNvPr>
          <p:cNvCxnSpPr>
            <a:cxnSpLocks/>
          </p:cNvCxnSpPr>
          <p:nvPr/>
        </p:nvCxnSpPr>
        <p:spPr>
          <a:xfrm flipV="1">
            <a:off x="7384473" y="1961804"/>
            <a:ext cx="895003" cy="1939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65E0598C-F795-495D-B44C-B03F7039BC88}"/>
              </a:ext>
            </a:extLst>
          </p:cNvPr>
          <p:cNvCxnSpPr>
            <a:cxnSpLocks/>
          </p:cNvCxnSpPr>
          <p:nvPr/>
        </p:nvCxnSpPr>
        <p:spPr>
          <a:xfrm>
            <a:off x="4159135" y="2945476"/>
            <a:ext cx="358417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CB23E88C-0123-44E0-BE6F-F579F30907A9}"/>
              </a:ext>
            </a:extLst>
          </p:cNvPr>
          <p:cNvCxnSpPr>
            <a:cxnSpLocks/>
          </p:cNvCxnSpPr>
          <p:nvPr/>
        </p:nvCxnSpPr>
        <p:spPr>
          <a:xfrm>
            <a:off x="4159135" y="3859876"/>
            <a:ext cx="440297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73E82E35-8121-46E9-94F4-A7AB4DF059A7}"/>
              </a:ext>
            </a:extLst>
          </p:cNvPr>
          <p:cNvCxnSpPr>
            <a:cxnSpLocks/>
          </p:cNvCxnSpPr>
          <p:nvPr/>
        </p:nvCxnSpPr>
        <p:spPr>
          <a:xfrm>
            <a:off x="4024053" y="4790902"/>
            <a:ext cx="4554681"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06803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BECAB0-6261-47A9-A93A-1B6E6587DE2E}"/>
              </a:ext>
            </a:extLst>
          </p:cNvPr>
          <p:cNvPicPr>
            <a:picLocks noChangeAspect="1"/>
          </p:cNvPicPr>
          <p:nvPr/>
        </p:nvPicPr>
        <p:blipFill>
          <a:blip r:embed="rId2"/>
          <a:stretch>
            <a:fillRect/>
          </a:stretch>
        </p:blipFill>
        <p:spPr>
          <a:xfrm>
            <a:off x="508753" y="1360453"/>
            <a:ext cx="10989454" cy="3909816"/>
          </a:xfrm>
          <a:prstGeom prst="rect">
            <a:avLst/>
          </a:prstGeom>
        </p:spPr>
      </p:pic>
      <p:cxnSp>
        <p:nvCxnSpPr>
          <p:cNvPr id="4" name="Straight Connector 3">
            <a:extLst>
              <a:ext uri="{FF2B5EF4-FFF2-40B4-BE49-F238E27FC236}">
                <a16:creationId xmlns:a16="http://schemas.microsoft.com/office/drawing/2014/main" id="{92E220AE-C51F-46CB-A69D-653E3A0BCDF7}"/>
              </a:ext>
            </a:extLst>
          </p:cNvPr>
          <p:cNvCxnSpPr/>
          <p:nvPr/>
        </p:nvCxnSpPr>
        <p:spPr>
          <a:xfrm>
            <a:off x="4422371" y="2177935"/>
            <a:ext cx="73152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 name="Straight Connector 4">
            <a:extLst>
              <a:ext uri="{FF2B5EF4-FFF2-40B4-BE49-F238E27FC236}">
                <a16:creationId xmlns:a16="http://schemas.microsoft.com/office/drawing/2014/main" id="{06169208-B89C-46E1-B874-0CC371016BEC}"/>
              </a:ext>
            </a:extLst>
          </p:cNvPr>
          <p:cNvCxnSpPr>
            <a:cxnSpLocks/>
          </p:cNvCxnSpPr>
          <p:nvPr/>
        </p:nvCxnSpPr>
        <p:spPr>
          <a:xfrm>
            <a:off x="4788131" y="3128356"/>
            <a:ext cx="324196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6C0B4D89-C868-4918-9472-BE60673D2463}"/>
              </a:ext>
            </a:extLst>
          </p:cNvPr>
          <p:cNvCxnSpPr>
            <a:cxnSpLocks/>
          </p:cNvCxnSpPr>
          <p:nvPr/>
        </p:nvCxnSpPr>
        <p:spPr>
          <a:xfrm>
            <a:off x="4875720" y="4092633"/>
            <a:ext cx="300474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1C5DD4C7-BA00-4DD4-A1C9-B7C02AA39434}"/>
              </a:ext>
            </a:extLst>
          </p:cNvPr>
          <p:cNvCxnSpPr>
            <a:cxnSpLocks/>
          </p:cNvCxnSpPr>
          <p:nvPr/>
        </p:nvCxnSpPr>
        <p:spPr>
          <a:xfrm>
            <a:off x="4875720" y="5040284"/>
            <a:ext cx="300474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92372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E1B039-C58B-4C4D-BF36-8D0281653838}"/>
              </a:ext>
            </a:extLst>
          </p:cNvPr>
          <p:cNvSpPr/>
          <p:nvPr/>
        </p:nvSpPr>
        <p:spPr>
          <a:xfrm>
            <a:off x="199506" y="538887"/>
            <a:ext cx="2078182" cy="33539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WHILE-LISTENING</a:t>
            </a:r>
          </a:p>
        </p:txBody>
      </p:sp>
      <p:pic>
        <p:nvPicPr>
          <p:cNvPr id="5" name="CD2-TRACK 38">
            <a:hlinkClick r:id="" action="ppaction://media"/>
            <a:extLst>
              <a:ext uri="{FF2B5EF4-FFF2-40B4-BE49-F238E27FC236}">
                <a16:creationId xmlns:a16="http://schemas.microsoft.com/office/drawing/2014/main" id="{B2FA88AB-8A89-4BED-8FFD-70A03E11D9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82894" y="538887"/>
            <a:ext cx="609600" cy="609600"/>
          </a:xfrm>
          <a:prstGeom prst="rect">
            <a:avLst/>
          </a:prstGeom>
        </p:spPr>
      </p:pic>
      <p:sp>
        <p:nvSpPr>
          <p:cNvPr id="2" name="TextBox 1">
            <a:extLst>
              <a:ext uri="{FF2B5EF4-FFF2-40B4-BE49-F238E27FC236}">
                <a16:creationId xmlns:a16="http://schemas.microsoft.com/office/drawing/2014/main" id="{A6752A29-D22B-4EBE-8469-CCB0EFA56E4F}"/>
              </a:ext>
            </a:extLst>
          </p:cNvPr>
          <p:cNvSpPr txBox="1"/>
          <p:nvPr/>
        </p:nvSpPr>
        <p:spPr>
          <a:xfrm>
            <a:off x="2450701" y="409824"/>
            <a:ext cx="8339219" cy="1354217"/>
          </a:xfrm>
          <a:prstGeom prst="rect">
            <a:avLst/>
          </a:prstGeom>
          <a:noFill/>
        </p:spPr>
        <p:txBody>
          <a:bodyPr wrap="square" rtlCol="0">
            <a:spAutoFit/>
          </a:bodyPr>
          <a:lstStyle/>
          <a:p>
            <a:r>
              <a:rPr lang="en-US" sz="3200" dirty="0">
                <a:solidFill>
                  <a:schemeClr val="accent1"/>
                </a:solidFill>
              </a:rPr>
              <a:t>Listen and choose the correct answer (A, B, or C). You will hear the conversation twice</a:t>
            </a:r>
            <a:r>
              <a:rPr lang="en-US" sz="2400" dirty="0">
                <a:solidFill>
                  <a:schemeClr val="accent1"/>
                </a:solidFill>
              </a:rPr>
              <a:t>. </a:t>
            </a:r>
            <a:r>
              <a:rPr lang="en-US" dirty="0"/>
              <a:t/>
            </a:r>
            <a:br>
              <a:rPr lang="en-US" dirty="0"/>
            </a:br>
            <a:endParaRPr lang="en-US" dirty="0"/>
          </a:p>
        </p:txBody>
      </p:sp>
      <p:sp>
        <p:nvSpPr>
          <p:cNvPr id="6" name="Rectangle 5">
            <a:extLst>
              <a:ext uri="{FF2B5EF4-FFF2-40B4-BE49-F238E27FC236}">
                <a16:creationId xmlns:a16="http://schemas.microsoft.com/office/drawing/2014/main" id="{ED1DCE8F-2AB2-4144-A684-7E067104D11E}"/>
              </a:ext>
            </a:extLst>
          </p:cNvPr>
          <p:cNvSpPr/>
          <p:nvPr/>
        </p:nvSpPr>
        <p:spPr>
          <a:xfrm>
            <a:off x="199506" y="1892404"/>
            <a:ext cx="5708073" cy="341632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accent1"/>
                </a:solidFill>
              </a:rPr>
              <a:t>1. Justin puts the lemons...</a:t>
            </a:r>
            <a:br>
              <a:rPr lang="en-US" sz="4000" dirty="0">
                <a:solidFill>
                  <a:schemeClr val="accent1"/>
                </a:solidFill>
              </a:rPr>
            </a:br>
            <a:r>
              <a:rPr lang="en-US" sz="4000" dirty="0">
                <a:solidFill>
                  <a:schemeClr val="accent1"/>
                </a:solidFill>
              </a:rPr>
              <a:t>A. in the fridge.</a:t>
            </a:r>
            <a:br>
              <a:rPr lang="en-US" sz="4000" dirty="0">
                <a:solidFill>
                  <a:schemeClr val="accent1"/>
                </a:solidFill>
              </a:rPr>
            </a:br>
            <a:r>
              <a:rPr lang="en-US" sz="4000" dirty="0">
                <a:solidFill>
                  <a:schemeClr val="accent1"/>
                </a:solidFill>
              </a:rPr>
              <a:t>B. in the cupboard.</a:t>
            </a:r>
            <a:br>
              <a:rPr lang="en-US" sz="4000" dirty="0">
                <a:solidFill>
                  <a:schemeClr val="accent1"/>
                </a:solidFill>
              </a:rPr>
            </a:br>
            <a:r>
              <a:rPr lang="en-US" sz="4000" dirty="0">
                <a:solidFill>
                  <a:schemeClr val="accent1"/>
                </a:solidFill>
              </a:rPr>
              <a:t>C. on the table. </a:t>
            </a:r>
            <a:r>
              <a:rPr lang="en-US" sz="4000" dirty="0">
                <a:solidFill>
                  <a:schemeClr val="accent1"/>
                </a:solidFill>
                <a:highlight>
                  <a:srgbClr val="0000FF"/>
                </a:highlight>
              </a:rPr>
              <a:t/>
            </a:r>
            <a:br>
              <a:rPr lang="en-US" sz="4000" dirty="0">
                <a:solidFill>
                  <a:schemeClr val="accent1"/>
                </a:solidFill>
                <a:highlight>
                  <a:srgbClr val="0000FF"/>
                </a:highlight>
              </a:rPr>
            </a:br>
            <a:endParaRPr lang="en-US" sz="4000" dirty="0">
              <a:solidFill>
                <a:schemeClr val="accent1"/>
              </a:solidFill>
              <a:highlight>
                <a:srgbClr val="0000FF"/>
              </a:highlight>
            </a:endParaRPr>
          </a:p>
        </p:txBody>
      </p:sp>
      <p:sp>
        <p:nvSpPr>
          <p:cNvPr id="7" name="Rectangle 6">
            <a:extLst>
              <a:ext uri="{FF2B5EF4-FFF2-40B4-BE49-F238E27FC236}">
                <a16:creationId xmlns:a16="http://schemas.microsoft.com/office/drawing/2014/main" id="{70E2416C-EF41-4FB0-ADC2-2B22561E7BDF}"/>
              </a:ext>
            </a:extLst>
          </p:cNvPr>
          <p:cNvSpPr/>
          <p:nvPr/>
        </p:nvSpPr>
        <p:spPr>
          <a:xfrm>
            <a:off x="6284421" y="1892405"/>
            <a:ext cx="5708073" cy="341632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3600" i="1" dirty="0">
                <a:solidFill>
                  <a:srgbClr val="FF0000"/>
                </a:solidFill>
              </a:rPr>
              <a:t>Justin: What about the strawberries, apples, and lemons? Put them in the fridge?</a:t>
            </a:r>
            <a:r>
              <a:rPr lang="en-US" sz="3600" dirty="0">
                <a:solidFill>
                  <a:srgbClr val="FF0000"/>
                </a:solidFill>
              </a:rPr>
              <a:t> </a:t>
            </a:r>
            <a:br>
              <a:rPr lang="en-US" sz="3600" dirty="0">
                <a:solidFill>
                  <a:srgbClr val="FF0000"/>
                </a:solidFill>
              </a:rPr>
            </a:br>
            <a:r>
              <a:rPr lang="en-US" sz="3600" i="1" dirty="0">
                <a:solidFill>
                  <a:srgbClr val="FF0000"/>
                </a:solidFill>
              </a:rPr>
              <a:t>Dad: No, put the lemons on the table.</a:t>
            </a:r>
            <a:r>
              <a:rPr lang="en-US" sz="3600" dirty="0">
                <a:solidFill>
                  <a:srgbClr val="FF0000"/>
                </a:solidFill>
              </a:rPr>
              <a:t> </a:t>
            </a:r>
          </a:p>
        </p:txBody>
      </p:sp>
      <p:sp>
        <p:nvSpPr>
          <p:cNvPr id="8" name="Oval 7">
            <a:extLst>
              <a:ext uri="{FF2B5EF4-FFF2-40B4-BE49-F238E27FC236}">
                <a16:creationId xmlns:a16="http://schemas.microsoft.com/office/drawing/2014/main" id="{E2C1C2E0-C87F-4508-A384-E005BCC572BB}"/>
              </a:ext>
            </a:extLst>
          </p:cNvPr>
          <p:cNvSpPr/>
          <p:nvPr/>
        </p:nvSpPr>
        <p:spPr>
          <a:xfrm>
            <a:off x="199506" y="4015804"/>
            <a:ext cx="496685" cy="5790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797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19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D41DA7A-401D-4763-9F73-BD26BD1007E4}"/>
              </a:ext>
            </a:extLst>
          </p:cNvPr>
          <p:cNvSpPr/>
          <p:nvPr/>
        </p:nvSpPr>
        <p:spPr>
          <a:xfrm>
            <a:off x="421178" y="1346662"/>
            <a:ext cx="5414357" cy="36409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accent1"/>
                </a:solidFill>
              </a:rPr>
              <a:t>2</a:t>
            </a:r>
            <a:r>
              <a:rPr lang="en-US" sz="4000" dirty="0">
                <a:solidFill>
                  <a:schemeClr val="accent1"/>
                </a:solidFill>
              </a:rPr>
              <a:t>. Justin's mom likes...</a:t>
            </a:r>
            <a:br>
              <a:rPr lang="en-US" sz="4000" dirty="0">
                <a:solidFill>
                  <a:schemeClr val="accent1"/>
                </a:solidFill>
              </a:rPr>
            </a:br>
            <a:r>
              <a:rPr lang="en-US" sz="4000" dirty="0">
                <a:solidFill>
                  <a:schemeClr val="accent1"/>
                </a:solidFill>
              </a:rPr>
              <a:t>A. lemon pie.</a:t>
            </a:r>
            <a:br>
              <a:rPr lang="en-US" sz="4000" dirty="0">
                <a:solidFill>
                  <a:schemeClr val="accent1"/>
                </a:solidFill>
              </a:rPr>
            </a:br>
            <a:r>
              <a:rPr lang="en-US" sz="4000" dirty="0">
                <a:solidFill>
                  <a:schemeClr val="accent1"/>
                </a:solidFill>
              </a:rPr>
              <a:t>B. lemon cookies.</a:t>
            </a:r>
            <a:br>
              <a:rPr lang="en-US" sz="4000" dirty="0">
                <a:solidFill>
                  <a:schemeClr val="accent1"/>
                </a:solidFill>
              </a:rPr>
            </a:br>
            <a:r>
              <a:rPr lang="en-US" sz="4000" dirty="0">
                <a:solidFill>
                  <a:schemeClr val="accent1"/>
                </a:solidFill>
              </a:rPr>
              <a:t>C. lemon </a:t>
            </a:r>
            <a:r>
              <a:rPr lang="en-US" sz="2000" dirty="0"/>
              <a:t>cake </a:t>
            </a:r>
            <a:br>
              <a:rPr lang="en-US" sz="2000" dirty="0"/>
            </a:br>
            <a:endParaRPr lang="en-US" dirty="0"/>
          </a:p>
        </p:txBody>
      </p:sp>
      <p:sp>
        <p:nvSpPr>
          <p:cNvPr id="3" name="Rectangle: Rounded Corners 2">
            <a:extLst>
              <a:ext uri="{FF2B5EF4-FFF2-40B4-BE49-F238E27FC236}">
                <a16:creationId xmlns:a16="http://schemas.microsoft.com/office/drawing/2014/main" id="{0CF4AEAC-B732-420B-8993-20A7A45A1BE2}"/>
              </a:ext>
            </a:extLst>
          </p:cNvPr>
          <p:cNvSpPr/>
          <p:nvPr/>
        </p:nvSpPr>
        <p:spPr>
          <a:xfrm>
            <a:off x="6096000" y="1346662"/>
            <a:ext cx="5674822" cy="36409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i="1" dirty="0">
                <a:solidFill>
                  <a:srgbClr val="FF0000"/>
                </a:solidFill>
              </a:rPr>
              <a:t>Justin: OK! Are you making lemon cake or lemon pie?</a:t>
            </a:r>
            <a:br>
              <a:rPr lang="en-US" sz="3600" i="1" dirty="0">
                <a:solidFill>
                  <a:srgbClr val="FF0000"/>
                </a:solidFill>
              </a:rPr>
            </a:br>
            <a:r>
              <a:rPr lang="en-US" sz="3600" i="1" dirty="0">
                <a:solidFill>
                  <a:srgbClr val="FF0000"/>
                </a:solidFill>
              </a:rPr>
              <a:t>Dad: No, lemon cookies. Your mom loves them</a:t>
            </a:r>
            <a:r>
              <a:rPr lang="en-US" sz="3600" i="1" dirty="0">
                <a:solidFill>
                  <a:schemeClr val="accent1"/>
                </a:solidFill>
              </a:rPr>
              <a:t>.</a:t>
            </a:r>
            <a:r>
              <a:rPr lang="en-US" sz="3600" dirty="0">
                <a:solidFill>
                  <a:schemeClr val="accent1"/>
                </a:solidFill>
              </a:rPr>
              <a:t> </a:t>
            </a:r>
            <a:br>
              <a:rPr lang="en-US" sz="3600" dirty="0">
                <a:solidFill>
                  <a:schemeClr val="accent1"/>
                </a:solidFill>
              </a:rPr>
            </a:br>
            <a:endParaRPr lang="en-US" sz="3600" dirty="0">
              <a:solidFill>
                <a:schemeClr val="accent1"/>
              </a:solidFill>
            </a:endParaRPr>
          </a:p>
        </p:txBody>
      </p:sp>
      <p:sp>
        <p:nvSpPr>
          <p:cNvPr id="4" name="Oval 3">
            <a:extLst>
              <a:ext uri="{FF2B5EF4-FFF2-40B4-BE49-F238E27FC236}">
                <a16:creationId xmlns:a16="http://schemas.microsoft.com/office/drawing/2014/main" id="{376B7E88-FED6-4F1D-8E36-A40BD69E0D0F}"/>
              </a:ext>
            </a:extLst>
          </p:cNvPr>
          <p:cNvSpPr/>
          <p:nvPr/>
        </p:nvSpPr>
        <p:spPr>
          <a:xfrm>
            <a:off x="421178" y="3108960"/>
            <a:ext cx="676102" cy="5652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D2-TRACK 38">
            <a:hlinkClick r:id="" action="ppaction://media"/>
            <a:extLst>
              <a:ext uri="{FF2B5EF4-FFF2-40B4-BE49-F238E27FC236}">
                <a16:creationId xmlns:a16="http://schemas.microsoft.com/office/drawing/2014/main" id="{CDDBCC12-0DFF-4A61-8788-CF1CC09021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82894" y="538887"/>
            <a:ext cx="609600" cy="609600"/>
          </a:xfrm>
          <a:prstGeom prst="rect">
            <a:avLst/>
          </a:prstGeom>
        </p:spPr>
      </p:pic>
    </p:spTree>
    <p:extLst>
      <p:ext uri="{BB962C8B-B14F-4D97-AF65-F5344CB8AC3E}">
        <p14:creationId xmlns:p14="http://schemas.microsoft.com/office/powerpoint/2010/main" val="367052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621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bldLst>
      <p:bldP spid="2" grpId="0" animBg="1"/>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7C16788-A9BB-42AC-A0E5-D45EC63D1939}"/>
              </a:ext>
            </a:extLst>
          </p:cNvPr>
          <p:cNvSpPr/>
          <p:nvPr/>
        </p:nvSpPr>
        <p:spPr>
          <a:xfrm>
            <a:off x="415636" y="1363288"/>
            <a:ext cx="5170517" cy="38072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0070C0"/>
                </a:solidFill>
              </a:rPr>
              <a:t>3. Justin doesn't like...</a:t>
            </a:r>
            <a:br>
              <a:rPr lang="en-US" sz="4000" dirty="0">
                <a:solidFill>
                  <a:srgbClr val="0070C0"/>
                </a:solidFill>
              </a:rPr>
            </a:br>
            <a:r>
              <a:rPr lang="en-US" sz="4000" dirty="0">
                <a:solidFill>
                  <a:srgbClr val="0070C0"/>
                </a:solidFill>
              </a:rPr>
              <a:t>A. beef.</a:t>
            </a:r>
            <a:br>
              <a:rPr lang="en-US" sz="4000" dirty="0">
                <a:solidFill>
                  <a:srgbClr val="0070C0"/>
                </a:solidFill>
              </a:rPr>
            </a:br>
            <a:r>
              <a:rPr lang="en-US" sz="4000" dirty="0">
                <a:solidFill>
                  <a:srgbClr val="0070C0"/>
                </a:solidFill>
              </a:rPr>
              <a:t>B. mushrooms.</a:t>
            </a:r>
            <a:br>
              <a:rPr lang="en-US" sz="4000" dirty="0">
                <a:solidFill>
                  <a:srgbClr val="0070C0"/>
                </a:solidFill>
              </a:rPr>
            </a:br>
            <a:r>
              <a:rPr lang="en-US" sz="4000" dirty="0">
                <a:solidFill>
                  <a:srgbClr val="0070C0"/>
                </a:solidFill>
              </a:rPr>
              <a:t>C. chicken. </a:t>
            </a:r>
            <a:br>
              <a:rPr lang="en-US" sz="4000" dirty="0">
                <a:solidFill>
                  <a:srgbClr val="0070C0"/>
                </a:solidFill>
              </a:rPr>
            </a:br>
            <a:endParaRPr lang="en-US" sz="4000" dirty="0">
              <a:solidFill>
                <a:srgbClr val="0070C0"/>
              </a:solidFill>
            </a:endParaRPr>
          </a:p>
        </p:txBody>
      </p:sp>
      <p:sp>
        <p:nvSpPr>
          <p:cNvPr id="3" name="Rectangle: Rounded Corners 2">
            <a:extLst>
              <a:ext uri="{FF2B5EF4-FFF2-40B4-BE49-F238E27FC236}">
                <a16:creationId xmlns:a16="http://schemas.microsoft.com/office/drawing/2014/main" id="{6A80D633-62B3-4775-B6BC-D487A4B64542}"/>
              </a:ext>
            </a:extLst>
          </p:cNvPr>
          <p:cNvSpPr/>
          <p:nvPr/>
        </p:nvSpPr>
        <p:spPr>
          <a:xfrm>
            <a:off x="5868785" y="1363286"/>
            <a:ext cx="6084917" cy="38072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i="1" dirty="0">
              <a:solidFill>
                <a:srgbClr val="0070C0"/>
              </a:solidFill>
            </a:endParaRPr>
          </a:p>
          <a:p>
            <a:r>
              <a:rPr lang="en-US" sz="3600" i="1" dirty="0">
                <a:solidFill>
                  <a:srgbClr val="FF0000"/>
                </a:solidFill>
              </a:rPr>
              <a:t>Justin: So do I! And what's for dinner?</a:t>
            </a:r>
            <a:br>
              <a:rPr lang="en-US" sz="3600" i="1" dirty="0">
                <a:solidFill>
                  <a:srgbClr val="FF0000"/>
                </a:solidFill>
              </a:rPr>
            </a:br>
            <a:r>
              <a:rPr lang="en-US" sz="3600" i="1" dirty="0">
                <a:solidFill>
                  <a:srgbClr val="FF0000"/>
                </a:solidFill>
              </a:rPr>
              <a:t>Dad: Beef and mushroom stew.</a:t>
            </a:r>
            <a:br>
              <a:rPr lang="en-US" sz="3600" i="1" dirty="0">
                <a:solidFill>
                  <a:srgbClr val="FF0000"/>
                </a:solidFill>
              </a:rPr>
            </a:br>
            <a:r>
              <a:rPr lang="en-US" sz="3600" i="1" dirty="0">
                <a:solidFill>
                  <a:srgbClr val="FF0000"/>
                </a:solidFill>
              </a:rPr>
              <a:t>Justin: But I don't like mushrooms.</a:t>
            </a:r>
            <a:r>
              <a:rPr lang="en-US" sz="3600" dirty="0">
                <a:solidFill>
                  <a:srgbClr val="FF0000"/>
                </a:solidFill>
              </a:rPr>
              <a:t> </a:t>
            </a:r>
            <a:r>
              <a:rPr lang="en-US" sz="3600" dirty="0">
                <a:solidFill>
                  <a:srgbClr val="0070C0"/>
                </a:solidFill>
              </a:rPr>
              <a:t/>
            </a:r>
            <a:br>
              <a:rPr lang="en-US" sz="3600" dirty="0">
                <a:solidFill>
                  <a:srgbClr val="0070C0"/>
                </a:solidFill>
              </a:rPr>
            </a:br>
            <a:endParaRPr lang="en-US" sz="3600" dirty="0">
              <a:solidFill>
                <a:srgbClr val="0070C0"/>
              </a:solidFill>
            </a:endParaRPr>
          </a:p>
        </p:txBody>
      </p:sp>
      <p:sp>
        <p:nvSpPr>
          <p:cNvPr id="4" name="Oval 3">
            <a:extLst>
              <a:ext uri="{FF2B5EF4-FFF2-40B4-BE49-F238E27FC236}">
                <a16:creationId xmlns:a16="http://schemas.microsoft.com/office/drawing/2014/main" id="{FD6A4179-E3C4-402C-BCE6-2355CFAE7ACC}"/>
              </a:ext>
            </a:extLst>
          </p:cNvPr>
          <p:cNvSpPr/>
          <p:nvPr/>
        </p:nvSpPr>
        <p:spPr>
          <a:xfrm>
            <a:off x="615142" y="2975956"/>
            <a:ext cx="399011" cy="5985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D2-TRACK 38">
            <a:hlinkClick r:id="" action="ppaction://media"/>
            <a:extLst>
              <a:ext uri="{FF2B5EF4-FFF2-40B4-BE49-F238E27FC236}">
                <a16:creationId xmlns:a16="http://schemas.microsoft.com/office/drawing/2014/main" id="{5A45C151-05D1-4186-9511-C68737A6D3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82894" y="538887"/>
            <a:ext cx="609600" cy="609600"/>
          </a:xfrm>
          <a:prstGeom prst="rect">
            <a:avLst/>
          </a:prstGeom>
        </p:spPr>
      </p:pic>
    </p:spTree>
    <p:extLst>
      <p:ext uri="{BB962C8B-B14F-4D97-AF65-F5344CB8AC3E}">
        <p14:creationId xmlns:p14="http://schemas.microsoft.com/office/powerpoint/2010/main" val="197780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621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bldLst>
      <p:bldP spid="2" grpId="0" animBg="1"/>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0732A7C-1FA4-4AD2-B8F8-E605AFDE5F9A}"/>
              </a:ext>
            </a:extLst>
          </p:cNvPr>
          <p:cNvSpPr/>
          <p:nvPr/>
        </p:nvSpPr>
        <p:spPr>
          <a:xfrm>
            <a:off x="216131" y="1508760"/>
            <a:ext cx="5054138" cy="38404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70C0"/>
              </a:solidFill>
            </a:endParaRPr>
          </a:p>
          <a:p>
            <a:r>
              <a:rPr lang="en-US" sz="3600" dirty="0">
                <a:solidFill>
                  <a:srgbClr val="0070C0"/>
                </a:solidFill>
              </a:rPr>
              <a:t>4. Tomorrow, they're going to eat...</a:t>
            </a:r>
            <a:br>
              <a:rPr lang="en-US" sz="3600" dirty="0">
                <a:solidFill>
                  <a:srgbClr val="0070C0"/>
                </a:solidFill>
              </a:rPr>
            </a:br>
            <a:r>
              <a:rPr lang="en-US" sz="3600" dirty="0">
                <a:solidFill>
                  <a:srgbClr val="0070C0"/>
                </a:solidFill>
              </a:rPr>
              <a:t>A. apple pancakes.</a:t>
            </a:r>
            <a:br>
              <a:rPr lang="en-US" sz="3600" dirty="0">
                <a:solidFill>
                  <a:srgbClr val="0070C0"/>
                </a:solidFill>
              </a:rPr>
            </a:br>
            <a:r>
              <a:rPr lang="en-US" sz="3600" dirty="0">
                <a:solidFill>
                  <a:srgbClr val="0070C0"/>
                </a:solidFill>
              </a:rPr>
              <a:t>B. strawberry cupcakes.</a:t>
            </a:r>
            <a:br>
              <a:rPr lang="en-US" sz="3600" dirty="0">
                <a:solidFill>
                  <a:srgbClr val="0070C0"/>
                </a:solidFill>
              </a:rPr>
            </a:br>
            <a:r>
              <a:rPr lang="en-US" sz="3600" dirty="0">
                <a:solidFill>
                  <a:srgbClr val="0070C0"/>
                </a:solidFill>
              </a:rPr>
              <a:t>C. strawberry pancakes. </a:t>
            </a:r>
            <a:br>
              <a:rPr lang="en-US" sz="3600" dirty="0">
                <a:solidFill>
                  <a:srgbClr val="0070C0"/>
                </a:solidFill>
              </a:rPr>
            </a:br>
            <a:endParaRPr lang="en-US" sz="3600" dirty="0">
              <a:solidFill>
                <a:srgbClr val="0070C0"/>
              </a:solidFill>
            </a:endParaRPr>
          </a:p>
        </p:txBody>
      </p:sp>
      <p:sp>
        <p:nvSpPr>
          <p:cNvPr id="3" name="Rectangle: Rounded Corners 2">
            <a:extLst>
              <a:ext uri="{FF2B5EF4-FFF2-40B4-BE49-F238E27FC236}">
                <a16:creationId xmlns:a16="http://schemas.microsoft.com/office/drawing/2014/main" id="{98D97232-93D3-4CDA-A401-6EA4F9A6D976}"/>
              </a:ext>
            </a:extLst>
          </p:cNvPr>
          <p:cNvSpPr/>
          <p:nvPr/>
        </p:nvSpPr>
        <p:spPr>
          <a:xfrm>
            <a:off x="5552901" y="1508760"/>
            <a:ext cx="6422967" cy="38404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i="1" dirty="0">
              <a:solidFill>
                <a:srgbClr val="0070C0"/>
              </a:solidFill>
            </a:endParaRPr>
          </a:p>
          <a:p>
            <a:r>
              <a:rPr lang="en-US" sz="3600" i="1" dirty="0">
                <a:solidFill>
                  <a:srgbClr val="FF0000"/>
                </a:solidFill>
              </a:rPr>
              <a:t>Justin: Great! Can we make pancakes tomorrow? Apple…</a:t>
            </a:r>
            <a:br>
              <a:rPr lang="en-US" sz="3600" i="1" dirty="0">
                <a:solidFill>
                  <a:srgbClr val="FF0000"/>
                </a:solidFill>
              </a:rPr>
            </a:br>
            <a:r>
              <a:rPr lang="en-US" sz="3600" i="1" dirty="0">
                <a:solidFill>
                  <a:srgbClr val="FF0000"/>
                </a:solidFill>
              </a:rPr>
              <a:t>No, let's have strawberry pancakes.</a:t>
            </a:r>
            <a:br>
              <a:rPr lang="en-US" sz="3600" i="1" dirty="0">
                <a:solidFill>
                  <a:srgbClr val="FF0000"/>
                </a:solidFill>
              </a:rPr>
            </a:br>
            <a:r>
              <a:rPr lang="en-US" sz="3600" i="1" dirty="0">
                <a:solidFill>
                  <a:srgbClr val="FF0000"/>
                </a:solidFill>
              </a:rPr>
              <a:t>Dad: OK. We need to buy some milk first.</a:t>
            </a:r>
            <a:r>
              <a:rPr lang="en-US" sz="3600" dirty="0">
                <a:solidFill>
                  <a:srgbClr val="FF0000"/>
                </a:solidFill>
              </a:rPr>
              <a:t> </a:t>
            </a:r>
            <a:br>
              <a:rPr lang="en-US" sz="3600" dirty="0">
                <a:solidFill>
                  <a:srgbClr val="FF0000"/>
                </a:solidFill>
              </a:rPr>
            </a:br>
            <a:endParaRPr lang="en-US" sz="3600" dirty="0">
              <a:solidFill>
                <a:srgbClr val="FF0000"/>
              </a:solidFill>
            </a:endParaRPr>
          </a:p>
        </p:txBody>
      </p:sp>
      <p:sp>
        <p:nvSpPr>
          <p:cNvPr id="4" name="Oval 3">
            <a:extLst>
              <a:ext uri="{FF2B5EF4-FFF2-40B4-BE49-F238E27FC236}">
                <a16:creationId xmlns:a16="http://schemas.microsoft.com/office/drawing/2014/main" id="{77D9797A-09F1-413B-AD39-98D32152E9B1}"/>
              </a:ext>
            </a:extLst>
          </p:cNvPr>
          <p:cNvSpPr/>
          <p:nvPr/>
        </p:nvSpPr>
        <p:spPr>
          <a:xfrm>
            <a:off x="399011" y="4189615"/>
            <a:ext cx="382385" cy="482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D2-TRACK 38">
            <a:hlinkClick r:id="" action="ppaction://media"/>
            <a:extLst>
              <a:ext uri="{FF2B5EF4-FFF2-40B4-BE49-F238E27FC236}">
                <a16:creationId xmlns:a16="http://schemas.microsoft.com/office/drawing/2014/main" id="{1ADA63DB-A53B-477C-851E-77B20D7F18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82894" y="538887"/>
            <a:ext cx="609600" cy="609600"/>
          </a:xfrm>
          <a:prstGeom prst="rect">
            <a:avLst/>
          </a:prstGeom>
        </p:spPr>
      </p:pic>
    </p:spTree>
    <p:extLst>
      <p:ext uri="{BB962C8B-B14F-4D97-AF65-F5344CB8AC3E}">
        <p14:creationId xmlns:p14="http://schemas.microsoft.com/office/powerpoint/2010/main" val="379950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621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bldLst>
      <p:bldP spid="2"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2371EFE-F979-4EE1-8315-C763F58C51ED}"/>
              </a:ext>
            </a:extLst>
          </p:cNvPr>
          <p:cNvSpPr/>
          <p:nvPr/>
        </p:nvSpPr>
        <p:spPr>
          <a:xfrm>
            <a:off x="399011" y="1845424"/>
            <a:ext cx="5552902" cy="33417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dirty="0">
              <a:solidFill>
                <a:srgbClr val="0070C0"/>
              </a:solidFill>
            </a:endParaRPr>
          </a:p>
          <a:p>
            <a:r>
              <a:rPr lang="en-US" sz="4000" dirty="0">
                <a:solidFill>
                  <a:srgbClr val="0070C0"/>
                </a:solidFill>
              </a:rPr>
              <a:t>5. They need to buy a...</a:t>
            </a:r>
            <a:br>
              <a:rPr lang="en-US" sz="4000" dirty="0">
                <a:solidFill>
                  <a:srgbClr val="0070C0"/>
                </a:solidFill>
              </a:rPr>
            </a:br>
            <a:r>
              <a:rPr lang="en-US" sz="4000" dirty="0">
                <a:solidFill>
                  <a:srgbClr val="0070C0"/>
                </a:solidFill>
              </a:rPr>
              <a:t>A. carton of milk.</a:t>
            </a:r>
            <a:br>
              <a:rPr lang="en-US" sz="4000" dirty="0">
                <a:solidFill>
                  <a:srgbClr val="0070C0"/>
                </a:solidFill>
              </a:rPr>
            </a:br>
            <a:r>
              <a:rPr lang="en-US" sz="4000" dirty="0">
                <a:solidFill>
                  <a:srgbClr val="0070C0"/>
                </a:solidFill>
              </a:rPr>
              <a:t>B. bottle of juice.</a:t>
            </a:r>
            <a:br>
              <a:rPr lang="en-US" sz="4000" dirty="0">
                <a:solidFill>
                  <a:srgbClr val="0070C0"/>
                </a:solidFill>
              </a:rPr>
            </a:br>
            <a:r>
              <a:rPr lang="en-US" sz="4000" dirty="0">
                <a:solidFill>
                  <a:srgbClr val="0070C0"/>
                </a:solidFill>
              </a:rPr>
              <a:t>C. bottle of soda </a:t>
            </a:r>
            <a:br>
              <a:rPr lang="en-US" sz="4000" dirty="0">
                <a:solidFill>
                  <a:srgbClr val="0070C0"/>
                </a:solidFill>
              </a:rPr>
            </a:br>
            <a:endParaRPr lang="en-US" sz="4000" dirty="0">
              <a:solidFill>
                <a:srgbClr val="0070C0"/>
              </a:solidFill>
            </a:endParaRPr>
          </a:p>
        </p:txBody>
      </p:sp>
      <p:sp>
        <p:nvSpPr>
          <p:cNvPr id="4" name="Rectangle: Rounded Corners 3">
            <a:extLst>
              <a:ext uri="{FF2B5EF4-FFF2-40B4-BE49-F238E27FC236}">
                <a16:creationId xmlns:a16="http://schemas.microsoft.com/office/drawing/2014/main" id="{8F35ABAD-20A3-4F06-834D-D8F660C4DD78}"/>
              </a:ext>
            </a:extLst>
          </p:cNvPr>
          <p:cNvSpPr/>
          <p:nvPr/>
        </p:nvSpPr>
        <p:spPr>
          <a:xfrm>
            <a:off x="6240089" y="1845424"/>
            <a:ext cx="5552902" cy="334171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000" i="1" dirty="0">
              <a:solidFill>
                <a:srgbClr val="FF0000"/>
              </a:solidFill>
            </a:endParaRPr>
          </a:p>
          <a:p>
            <a:endParaRPr lang="en-US" sz="4000" i="1" dirty="0">
              <a:solidFill>
                <a:srgbClr val="FF0000"/>
              </a:solidFill>
            </a:endParaRPr>
          </a:p>
          <a:p>
            <a:r>
              <a:rPr lang="en-US" sz="4000" i="1" dirty="0">
                <a:solidFill>
                  <a:srgbClr val="FF0000"/>
                </a:solidFill>
              </a:rPr>
              <a:t>Dad: OK. We need to buy some milk first.</a:t>
            </a:r>
            <a:br>
              <a:rPr lang="en-US" sz="4000" i="1" dirty="0">
                <a:solidFill>
                  <a:srgbClr val="FF0000"/>
                </a:solidFill>
              </a:rPr>
            </a:br>
            <a:r>
              <a:rPr lang="en-US" sz="4000" i="1" dirty="0">
                <a:solidFill>
                  <a:srgbClr val="FF0000"/>
                </a:solidFill>
              </a:rPr>
              <a:t>Justin: Here's a carton in the fridge. It's behind the soda.</a:t>
            </a:r>
            <a:r>
              <a:rPr lang="en-US" sz="4000" dirty="0">
                <a:solidFill>
                  <a:srgbClr val="FF0000"/>
                </a:solidFill>
              </a:rPr>
              <a:t> </a:t>
            </a:r>
            <a:br>
              <a:rPr lang="en-US" sz="4000" dirty="0">
                <a:solidFill>
                  <a:srgbClr val="FF0000"/>
                </a:solidFill>
              </a:rPr>
            </a:br>
            <a:endParaRPr lang="en-US" sz="4000" dirty="0">
              <a:solidFill>
                <a:srgbClr val="FF0000"/>
              </a:solidFill>
            </a:endParaRPr>
          </a:p>
          <a:p>
            <a:endParaRPr lang="en-US" sz="4000" dirty="0">
              <a:solidFill>
                <a:srgbClr val="0070C0"/>
              </a:solidFill>
            </a:endParaRPr>
          </a:p>
        </p:txBody>
      </p:sp>
      <p:sp>
        <p:nvSpPr>
          <p:cNvPr id="5" name="Oval 4">
            <a:extLst>
              <a:ext uri="{FF2B5EF4-FFF2-40B4-BE49-F238E27FC236}">
                <a16:creationId xmlns:a16="http://schemas.microsoft.com/office/drawing/2014/main" id="{0ED4E178-67C1-46AB-80CC-68F5F26FD80A}"/>
              </a:ext>
            </a:extLst>
          </p:cNvPr>
          <p:cNvSpPr/>
          <p:nvPr/>
        </p:nvSpPr>
        <p:spPr>
          <a:xfrm>
            <a:off x="515389" y="2892829"/>
            <a:ext cx="548640" cy="5361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D2-TRACK 38">
            <a:hlinkClick r:id="" action="ppaction://media"/>
            <a:extLst>
              <a:ext uri="{FF2B5EF4-FFF2-40B4-BE49-F238E27FC236}">
                <a16:creationId xmlns:a16="http://schemas.microsoft.com/office/drawing/2014/main" id="{075FEC78-AA80-41DE-B7BE-9E00021C7F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82894" y="538887"/>
            <a:ext cx="609600" cy="609600"/>
          </a:xfrm>
          <a:prstGeom prst="rect">
            <a:avLst/>
          </a:prstGeom>
        </p:spPr>
      </p:pic>
    </p:spTree>
    <p:extLst>
      <p:ext uri="{BB962C8B-B14F-4D97-AF65-F5344CB8AC3E}">
        <p14:creationId xmlns:p14="http://schemas.microsoft.com/office/powerpoint/2010/main" val="81634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621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6"/>
                </p:tgtEl>
              </p:cMediaNode>
            </p:audio>
          </p:childTnLst>
        </p:cTn>
      </p:par>
    </p:tnLst>
    <p:bldLst>
      <p:bldP spid="2" grpId="0" animBg="1"/>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673AA-655D-4408-A82A-8487A61DD0FE}"/>
              </a:ext>
            </a:extLst>
          </p:cNvPr>
          <p:cNvSpPr/>
          <p:nvPr/>
        </p:nvSpPr>
        <p:spPr>
          <a:xfrm>
            <a:off x="0" y="371192"/>
            <a:ext cx="1620570" cy="37119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Audio scripts</a:t>
            </a:r>
          </a:p>
        </p:txBody>
      </p:sp>
      <p:sp>
        <p:nvSpPr>
          <p:cNvPr id="3" name="Rectangle 2">
            <a:extLst>
              <a:ext uri="{FF2B5EF4-FFF2-40B4-BE49-F238E27FC236}">
                <a16:creationId xmlns:a16="http://schemas.microsoft.com/office/drawing/2014/main" id="{75BFC992-B88A-4A8B-915E-07206F662883}"/>
              </a:ext>
            </a:extLst>
          </p:cNvPr>
          <p:cNvSpPr/>
          <p:nvPr/>
        </p:nvSpPr>
        <p:spPr>
          <a:xfrm>
            <a:off x="133004" y="861588"/>
            <a:ext cx="11787447" cy="5744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FF0000"/>
                </a:solidFill>
              </a:rPr>
              <a:t>Dad</a:t>
            </a:r>
            <a:r>
              <a:rPr lang="en-US" sz="3600" dirty="0">
                <a:solidFill>
                  <a:schemeClr val="accent1"/>
                </a:solidFill>
              </a:rPr>
              <a:t>: Justin, did you get all the shopping? </a:t>
            </a:r>
          </a:p>
          <a:p>
            <a:r>
              <a:rPr lang="en-US" sz="3600" dirty="0">
                <a:solidFill>
                  <a:srgbClr val="FF0000"/>
                </a:solidFill>
              </a:rPr>
              <a:t>Justin</a:t>
            </a:r>
            <a:r>
              <a:rPr lang="en-US" sz="3600" dirty="0">
                <a:solidFill>
                  <a:schemeClr val="accent1"/>
                </a:solidFill>
              </a:rPr>
              <a:t>: Yes, I bought two cans of tomatoes and a can of beans.</a:t>
            </a:r>
          </a:p>
          <a:p>
            <a:r>
              <a:rPr lang="en-US" sz="3600" dirty="0">
                <a:solidFill>
                  <a:srgbClr val="FF0000"/>
                </a:solidFill>
              </a:rPr>
              <a:t>Dad</a:t>
            </a:r>
            <a:r>
              <a:rPr lang="en-US" sz="3600" dirty="0">
                <a:solidFill>
                  <a:schemeClr val="accent1"/>
                </a:solidFill>
              </a:rPr>
              <a:t>: What's about the box of spaghetti?</a:t>
            </a:r>
          </a:p>
          <a:p>
            <a:r>
              <a:rPr lang="en-US" sz="3600" dirty="0">
                <a:solidFill>
                  <a:srgbClr val="FF0000"/>
                </a:solidFill>
              </a:rPr>
              <a:t>Justin</a:t>
            </a:r>
            <a:r>
              <a:rPr lang="en-US" sz="3600" dirty="0">
                <a:solidFill>
                  <a:schemeClr val="accent1"/>
                </a:solidFill>
              </a:rPr>
              <a:t>: Spaghetti? Oh, sorry. I forgot. </a:t>
            </a:r>
          </a:p>
          <a:p>
            <a:r>
              <a:rPr lang="en-US" sz="3600" dirty="0">
                <a:solidFill>
                  <a:srgbClr val="FF0000"/>
                </a:solidFill>
              </a:rPr>
              <a:t>Dad</a:t>
            </a:r>
            <a:r>
              <a:rPr lang="en-US" sz="3600" dirty="0">
                <a:solidFill>
                  <a:schemeClr val="accent1"/>
                </a:solidFill>
              </a:rPr>
              <a:t>: It's OK. Put the things away in the cupboard. </a:t>
            </a:r>
          </a:p>
          <a:p>
            <a:r>
              <a:rPr lang="en-US" sz="3600" dirty="0">
                <a:solidFill>
                  <a:srgbClr val="FF0000"/>
                </a:solidFill>
              </a:rPr>
              <a:t>Justin</a:t>
            </a:r>
            <a:r>
              <a:rPr lang="en-US" sz="3600" dirty="0">
                <a:solidFill>
                  <a:schemeClr val="accent1"/>
                </a:solidFill>
              </a:rPr>
              <a:t>: What about the strawberries, apples, and lemons? Put them in the fridge?</a:t>
            </a:r>
          </a:p>
          <a:p>
            <a:endParaRPr lang="en-US" dirty="0">
              <a:solidFill>
                <a:schemeClr val="accent1"/>
              </a:solidFill>
            </a:endParaRPr>
          </a:p>
        </p:txBody>
      </p:sp>
      <p:pic>
        <p:nvPicPr>
          <p:cNvPr id="4" name="CD2-TRACK 38">
            <a:hlinkClick r:id="" action="ppaction://media"/>
            <a:extLst>
              <a:ext uri="{FF2B5EF4-FFF2-40B4-BE49-F238E27FC236}">
                <a16:creationId xmlns:a16="http://schemas.microsoft.com/office/drawing/2014/main" id="{17B6E195-C91A-46AD-8E0F-FD868F8E51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44802" y="648063"/>
            <a:ext cx="609600" cy="609600"/>
          </a:xfrm>
          <a:prstGeom prst="rect">
            <a:avLst/>
          </a:prstGeom>
        </p:spPr>
      </p:pic>
    </p:spTree>
    <p:extLst>
      <p:ext uri="{BB962C8B-B14F-4D97-AF65-F5344CB8AC3E}">
        <p14:creationId xmlns:p14="http://schemas.microsoft.com/office/powerpoint/2010/main" val="129606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1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CC045-5BD2-4F79-8C4E-8EC45A3ED8AD}"/>
              </a:ext>
            </a:extLst>
          </p:cNvPr>
          <p:cNvSpPr/>
          <p:nvPr/>
        </p:nvSpPr>
        <p:spPr>
          <a:xfrm>
            <a:off x="626225" y="748146"/>
            <a:ext cx="10939549" cy="4937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FF0000"/>
                </a:solidFill>
              </a:rPr>
              <a:t>Dad</a:t>
            </a:r>
            <a:r>
              <a:rPr lang="en-US" sz="3600" dirty="0">
                <a:solidFill>
                  <a:schemeClr val="accent1"/>
                </a:solidFill>
              </a:rPr>
              <a:t>: No, </a:t>
            </a:r>
            <a:r>
              <a:rPr lang="en-US" sz="3600" u="sng" dirty="0">
                <a:solidFill>
                  <a:srgbClr val="FF0000"/>
                </a:solidFill>
              </a:rPr>
              <a:t>put the lemons on the table. </a:t>
            </a:r>
          </a:p>
          <a:p>
            <a:r>
              <a:rPr lang="en-US" sz="3600" dirty="0">
                <a:solidFill>
                  <a:srgbClr val="FF0000"/>
                </a:solidFill>
              </a:rPr>
              <a:t>Justin</a:t>
            </a:r>
            <a:r>
              <a:rPr lang="en-US" sz="3600" dirty="0">
                <a:solidFill>
                  <a:schemeClr val="accent1"/>
                </a:solidFill>
              </a:rPr>
              <a:t>: OK! Are you making lemon cake or lemon pie? </a:t>
            </a:r>
          </a:p>
          <a:p>
            <a:r>
              <a:rPr lang="en-US" sz="3600" dirty="0">
                <a:solidFill>
                  <a:srgbClr val="FF0000"/>
                </a:solidFill>
              </a:rPr>
              <a:t>Dad</a:t>
            </a:r>
            <a:r>
              <a:rPr lang="en-US" sz="3600" dirty="0">
                <a:solidFill>
                  <a:schemeClr val="accent1"/>
                </a:solidFill>
              </a:rPr>
              <a:t>: No, </a:t>
            </a:r>
            <a:r>
              <a:rPr lang="en-US" sz="3600" u="sng" dirty="0">
                <a:solidFill>
                  <a:srgbClr val="FF0000"/>
                </a:solidFill>
              </a:rPr>
              <a:t>lemon cookies. Your mom loves them. </a:t>
            </a:r>
          </a:p>
          <a:p>
            <a:r>
              <a:rPr lang="en-US" sz="3600" dirty="0">
                <a:solidFill>
                  <a:srgbClr val="FF0000"/>
                </a:solidFill>
              </a:rPr>
              <a:t>Justin</a:t>
            </a:r>
            <a:r>
              <a:rPr lang="en-US" sz="3600" dirty="0">
                <a:solidFill>
                  <a:schemeClr val="accent1"/>
                </a:solidFill>
              </a:rPr>
              <a:t>: So do I! And what's for dinner? </a:t>
            </a:r>
          </a:p>
          <a:p>
            <a:r>
              <a:rPr lang="en-US" sz="3600" dirty="0">
                <a:solidFill>
                  <a:srgbClr val="FF0000"/>
                </a:solidFill>
              </a:rPr>
              <a:t>Dad</a:t>
            </a:r>
            <a:r>
              <a:rPr lang="en-US" sz="3600" dirty="0">
                <a:solidFill>
                  <a:schemeClr val="accent1"/>
                </a:solidFill>
              </a:rPr>
              <a:t>: Beef and mushroom stew. </a:t>
            </a:r>
          </a:p>
          <a:p>
            <a:r>
              <a:rPr lang="en-US" sz="3600" dirty="0">
                <a:solidFill>
                  <a:srgbClr val="FF0000"/>
                </a:solidFill>
              </a:rPr>
              <a:t>Justin</a:t>
            </a:r>
            <a:r>
              <a:rPr lang="en-US" sz="3600" dirty="0">
                <a:solidFill>
                  <a:schemeClr val="accent1"/>
                </a:solidFill>
              </a:rPr>
              <a:t>: </a:t>
            </a:r>
            <a:r>
              <a:rPr lang="en-US" sz="3600" u="sng" dirty="0">
                <a:solidFill>
                  <a:srgbClr val="FF0000"/>
                </a:solidFill>
              </a:rPr>
              <a:t>But I don't like mushrooms. </a:t>
            </a:r>
          </a:p>
        </p:txBody>
      </p:sp>
    </p:spTree>
    <p:extLst>
      <p:ext uri="{BB962C8B-B14F-4D97-AF65-F5344CB8AC3E}">
        <p14:creationId xmlns:p14="http://schemas.microsoft.com/office/powerpoint/2010/main" val="23532284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119" y="469412"/>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2"/>
          <a:stretch>
            <a:fillRect/>
          </a:stretch>
        </p:blipFill>
        <p:spPr>
          <a:xfrm>
            <a:off x="163119" y="1472858"/>
            <a:ext cx="1920785" cy="570039"/>
          </a:xfrm>
          <a:prstGeom prst="rect">
            <a:avLst/>
          </a:prstGeom>
        </p:spPr>
      </p:pic>
      <p:sp>
        <p:nvSpPr>
          <p:cNvPr id="11" name="Round Diagonal Corner Rectangle 10"/>
          <p:cNvSpPr/>
          <p:nvPr/>
        </p:nvSpPr>
        <p:spPr>
          <a:xfrm>
            <a:off x="541957" y="5104856"/>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36" name="Picture 35">
            <a:extLst>
              <a:ext uri="{FF2B5EF4-FFF2-40B4-BE49-F238E27FC236}">
                <a16:creationId xmlns:a16="http://schemas.microsoft.com/office/drawing/2014/main" id="{E16836D3-91E1-41CB-B0CF-78FE299F75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19" y="2123989"/>
            <a:ext cx="2890020" cy="589500"/>
          </a:xfrm>
          <a:prstGeom prst="rect">
            <a:avLst/>
          </a:prstGeom>
        </p:spPr>
      </p:pic>
      <p:pic>
        <p:nvPicPr>
          <p:cNvPr id="38" name="Picture 37">
            <a:extLst>
              <a:ext uri="{FF2B5EF4-FFF2-40B4-BE49-F238E27FC236}">
                <a16:creationId xmlns:a16="http://schemas.microsoft.com/office/drawing/2014/main" id="{1BDFC3EF-295E-4CA7-B45B-BE5AFCE34E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0" y="2755238"/>
            <a:ext cx="2891243" cy="589500"/>
          </a:xfrm>
          <a:prstGeom prst="rect">
            <a:avLst/>
          </a:prstGeom>
        </p:spPr>
      </p:pic>
      <p:pic>
        <p:nvPicPr>
          <p:cNvPr id="40" name="Picture 39">
            <a:extLst>
              <a:ext uri="{FF2B5EF4-FFF2-40B4-BE49-F238E27FC236}">
                <a16:creationId xmlns:a16="http://schemas.microsoft.com/office/drawing/2014/main" id="{0967C2C6-CC93-44EA-9C68-8DD3142554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264" y="3329162"/>
            <a:ext cx="2890020" cy="589500"/>
          </a:xfrm>
          <a:prstGeom prst="rect">
            <a:avLst/>
          </a:prstGeom>
        </p:spPr>
      </p:pic>
      <p:pic>
        <p:nvPicPr>
          <p:cNvPr id="42" name="Picture 41">
            <a:extLst>
              <a:ext uri="{FF2B5EF4-FFF2-40B4-BE49-F238E27FC236}">
                <a16:creationId xmlns:a16="http://schemas.microsoft.com/office/drawing/2014/main" id="{6A1366E3-F23C-4EDC-81BC-1A9D8B9CA3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135" y="3878675"/>
            <a:ext cx="2627071" cy="535865"/>
          </a:xfrm>
          <a:prstGeom prst="rect">
            <a:avLst/>
          </a:prstGeom>
        </p:spPr>
      </p:pic>
      <p:pic>
        <p:nvPicPr>
          <p:cNvPr id="44" name="Picture 43">
            <a:extLst>
              <a:ext uri="{FF2B5EF4-FFF2-40B4-BE49-F238E27FC236}">
                <a16:creationId xmlns:a16="http://schemas.microsoft.com/office/drawing/2014/main" id="{D8261C07-B8E3-4DD1-91C5-65B79CF2BD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584" y="4385894"/>
            <a:ext cx="2890020" cy="589500"/>
          </a:xfrm>
          <a:prstGeom prst="rect">
            <a:avLst/>
          </a:prstGeom>
        </p:spPr>
      </p:pic>
      <p:pic>
        <p:nvPicPr>
          <p:cNvPr id="2" name="Picture 1"/>
          <p:cNvPicPr>
            <a:picLocks noChangeAspect="1"/>
          </p:cNvPicPr>
          <p:nvPr/>
        </p:nvPicPr>
        <p:blipFill>
          <a:blip r:embed="rId8"/>
          <a:stretch>
            <a:fillRect/>
          </a:stretch>
        </p:blipFill>
        <p:spPr>
          <a:xfrm>
            <a:off x="3510218" y="481487"/>
            <a:ext cx="4201181" cy="5876365"/>
          </a:xfrm>
          <a:prstGeom prst="rect">
            <a:avLst/>
          </a:prstGeom>
        </p:spPr>
      </p:pic>
      <p:pic>
        <p:nvPicPr>
          <p:cNvPr id="3" name="Picture 2"/>
          <p:cNvPicPr>
            <a:picLocks noChangeAspect="1"/>
          </p:cNvPicPr>
          <p:nvPr/>
        </p:nvPicPr>
        <p:blipFill>
          <a:blip r:embed="rId9"/>
          <a:stretch>
            <a:fillRect/>
          </a:stretch>
        </p:blipFill>
        <p:spPr>
          <a:xfrm>
            <a:off x="7820962" y="472156"/>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B04087-C696-413C-B438-E890F509EB16}"/>
              </a:ext>
            </a:extLst>
          </p:cNvPr>
          <p:cNvSpPr/>
          <p:nvPr/>
        </p:nvSpPr>
        <p:spPr>
          <a:xfrm>
            <a:off x="448887" y="976745"/>
            <a:ext cx="11172305" cy="4904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FF0000"/>
                </a:solidFill>
              </a:rPr>
              <a:t>Dad</a:t>
            </a:r>
            <a:r>
              <a:rPr lang="en-US" sz="3600" dirty="0">
                <a:solidFill>
                  <a:schemeClr val="accent1"/>
                </a:solidFill>
              </a:rPr>
              <a:t>: I'm making chicken salad, too. </a:t>
            </a:r>
          </a:p>
          <a:p>
            <a:r>
              <a:rPr lang="en-US" sz="3600" dirty="0">
                <a:solidFill>
                  <a:srgbClr val="FF0000"/>
                </a:solidFill>
              </a:rPr>
              <a:t>Justin</a:t>
            </a:r>
            <a:r>
              <a:rPr lang="en-US" sz="3600" dirty="0">
                <a:solidFill>
                  <a:schemeClr val="accent1"/>
                </a:solidFill>
              </a:rPr>
              <a:t>: Great! Can we make pancakes tomorrow? Apple… No</a:t>
            </a:r>
            <a:r>
              <a:rPr lang="en-US" sz="3600" u="sng" dirty="0">
                <a:solidFill>
                  <a:srgbClr val="FF0000"/>
                </a:solidFill>
              </a:rPr>
              <a:t>, let's have strawberry pancakes. </a:t>
            </a:r>
          </a:p>
          <a:p>
            <a:r>
              <a:rPr lang="en-US" sz="3600" dirty="0">
                <a:solidFill>
                  <a:srgbClr val="FF0000"/>
                </a:solidFill>
              </a:rPr>
              <a:t>Dad</a:t>
            </a:r>
            <a:r>
              <a:rPr lang="en-US" sz="3600" dirty="0">
                <a:solidFill>
                  <a:schemeClr val="accent1"/>
                </a:solidFill>
              </a:rPr>
              <a:t>: OK. We need to </a:t>
            </a:r>
            <a:r>
              <a:rPr lang="en-US" sz="3600" u="sng" dirty="0">
                <a:solidFill>
                  <a:srgbClr val="FF0000"/>
                </a:solidFill>
              </a:rPr>
              <a:t>buy some milk first.</a:t>
            </a:r>
          </a:p>
          <a:p>
            <a:r>
              <a:rPr lang="en-US" sz="3600" dirty="0">
                <a:solidFill>
                  <a:srgbClr val="FF0000"/>
                </a:solidFill>
              </a:rPr>
              <a:t>Justin</a:t>
            </a:r>
            <a:r>
              <a:rPr lang="en-US" sz="3600" dirty="0">
                <a:solidFill>
                  <a:schemeClr val="accent1"/>
                </a:solidFill>
              </a:rPr>
              <a:t>: Here's </a:t>
            </a:r>
            <a:r>
              <a:rPr lang="en-US" sz="3600" u="sng" dirty="0">
                <a:solidFill>
                  <a:srgbClr val="FF0000"/>
                </a:solidFill>
              </a:rPr>
              <a:t>a carton </a:t>
            </a:r>
            <a:r>
              <a:rPr lang="en-US" sz="3600" dirty="0">
                <a:solidFill>
                  <a:schemeClr val="accent1"/>
                </a:solidFill>
              </a:rPr>
              <a:t>in the fridge. It's behind the soda.</a:t>
            </a:r>
          </a:p>
          <a:p>
            <a:r>
              <a:rPr lang="en-US" sz="3600" dirty="0">
                <a:solidFill>
                  <a:srgbClr val="FF0000"/>
                </a:solidFill>
              </a:rPr>
              <a:t>Dad</a:t>
            </a:r>
            <a:r>
              <a:rPr lang="en-US" sz="3600" dirty="0">
                <a:solidFill>
                  <a:schemeClr val="accent1"/>
                </a:solidFill>
              </a:rPr>
              <a:t>: No, that's orange juice.</a:t>
            </a:r>
          </a:p>
          <a:p>
            <a:r>
              <a:rPr lang="en-US" sz="3600" dirty="0">
                <a:solidFill>
                  <a:srgbClr val="FF0000"/>
                </a:solidFill>
              </a:rPr>
              <a:t>Justin</a:t>
            </a:r>
            <a:r>
              <a:rPr lang="en-US" sz="3600" dirty="0">
                <a:solidFill>
                  <a:schemeClr val="accent1"/>
                </a:solidFill>
              </a:rPr>
              <a:t>: Oh, OK.</a:t>
            </a:r>
            <a:endParaRPr lang="en-US" sz="3600" dirty="0"/>
          </a:p>
          <a:p>
            <a:pPr algn="ctr"/>
            <a:endParaRPr lang="en-US" dirty="0">
              <a:noFill/>
            </a:endParaRPr>
          </a:p>
        </p:txBody>
      </p:sp>
    </p:spTree>
    <p:extLst>
      <p:ext uri="{BB962C8B-B14F-4D97-AF65-F5344CB8AC3E}">
        <p14:creationId xmlns:p14="http://schemas.microsoft.com/office/powerpoint/2010/main" val="27068554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BFC992-B88A-4A8B-915E-07206F662883}"/>
              </a:ext>
            </a:extLst>
          </p:cNvPr>
          <p:cNvSpPr/>
          <p:nvPr/>
        </p:nvSpPr>
        <p:spPr>
          <a:xfrm>
            <a:off x="465513" y="329784"/>
            <a:ext cx="11471563" cy="6157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sz="3600" dirty="0">
                <a:solidFill>
                  <a:srgbClr val="FF0000"/>
                </a:solidFill>
              </a:rPr>
              <a:t>Dad</a:t>
            </a:r>
            <a:r>
              <a:rPr lang="en-US" sz="3600" dirty="0">
                <a:solidFill>
                  <a:schemeClr val="accent1"/>
                </a:solidFill>
              </a:rPr>
              <a:t>: Justin, did you get all the shopping? </a:t>
            </a:r>
          </a:p>
          <a:p>
            <a:r>
              <a:rPr lang="en-US" sz="3600" dirty="0">
                <a:solidFill>
                  <a:srgbClr val="FF0000"/>
                </a:solidFill>
              </a:rPr>
              <a:t>Justin</a:t>
            </a:r>
            <a:r>
              <a:rPr lang="en-US" sz="3600" dirty="0">
                <a:solidFill>
                  <a:schemeClr val="accent1"/>
                </a:solidFill>
              </a:rPr>
              <a:t>: Yes, I bought </a:t>
            </a:r>
            <a:r>
              <a:rPr lang="en-US" sz="3600" u="sng" dirty="0">
                <a:solidFill>
                  <a:srgbClr val="FF0000"/>
                </a:solidFill>
              </a:rPr>
              <a:t>two cans of tomatoes and a can of beans</a:t>
            </a:r>
            <a:r>
              <a:rPr lang="en-US" sz="3600" dirty="0">
                <a:solidFill>
                  <a:schemeClr val="accent1"/>
                </a:solidFill>
              </a:rPr>
              <a:t>.</a:t>
            </a:r>
          </a:p>
          <a:p>
            <a:r>
              <a:rPr lang="en-US" sz="3600" dirty="0">
                <a:solidFill>
                  <a:srgbClr val="FF0000"/>
                </a:solidFill>
              </a:rPr>
              <a:t>Dad</a:t>
            </a:r>
            <a:r>
              <a:rPr lang="en-US" sz="3600" dirty="0">
                <a:solidFill>
                  <a:schemeClr val="accent1"/>
                </a:solidFill>
              </a:rPr>
              <a:t>: What's about </a:t>
            </a:r>
            <a:r>
              <a:rPr lang="en-US" sz="3600" u="sng" dirty="0">
                <a:solidFill>
                  <a:srgbClr val="FF0000"/>
                </a:solidFill>
              </a:rPr>
              <a:t>the box of spaghetti</a:t>
            </a:r>
            <a:r>
              <a:rPr lang="en-US" sz="3600" dirty="0">
                <a:solidFill>
                  <a:schemeClr val="accent1"/>
                </a:solidFill>
              </a:rPr>
              <a:t>?</a:t>
            </a:r>
          </a:p>
          <a:p>
            <a:r>
              <a:rPr lang="en-US" sz="3600" dirty="0">
                <a:solidFill>
                  <a:srgbClr val="FF0000"/>
                </a:solidFill>
              </a:rPr>
              <a:t>Justin</a:t>
            </a:r>
            <a:r>
              <a:rPr lang="en-US" sz="3600" dirty="0">
                <a:solidFill>
                  <a:schemeClr val="accent1"/>
                </a:solidFill>
              </a:rPr>
              <a:t>: </a:t>
            </a:r>
            <a:r>
              <a:rPr lang="en-US" sz="3600" u="sng" dirty="0">
                <a:solidFill>
                  <a:srgbClr val="FF0000"/>
                </a:solidFill>
              </a:rPr>
              <a:t>Spaghetti</a:t>
            </a:r>
            <a:r>
              <a:rPr lang="en-US" sz="3600" dirty="0">
                <a:solidFill>
                  <a:schemeClr val="accent1"/>
                </a:solidFill>
              </a:rPr>
              <a:t>? Oh, sorry. I forgot. </a:t>
            </a:r>
          </a:p>
          <a:p>
            <a:r>
              <a:rPr lang="en-US" sz="3600" dirty="0">
                <a:solidFill>
                  <a:srgbClr val="FF0000"/>
                </a:solidFill>
              </a:rPr>
              <a:t>Dad</a:t>
            </a:r>
            <a:r>
              <a:rPr lang="en-US" sz="3600" dirty="0">
                <a:solidFill>
                  <a:schemeClr val="accent1"/>
                </a:solidFill>
              </a:rPr>
              <a:t>: It's OK. Put the things away in the cupboard. </a:t>
            </a:r>
          </a:p>
          <a:p>
            <a:endParaRPr lang="en-US" dirty="0">
              <a:solidFill>
                <a:schemeClr val="accent1"/>
              </a:solidFill>
            </a:endParaRPr>
          </a:p>
        </p:txBody>
      </p:sp>
      <p:sp>
        <p:nvSpPr>
          <p:cNvPr id="4" name="Rectangle 3">
            <a:extLst>
              <a:ext uri="{FF2B5EF4-FFF2-40B4-BE49-F238E27FC236}">
                <a16:creationId xmlns:a16="http://schemas.microsoft.com/office/drawing/2014/main" id="{E8AC4B4C-51AD-46D2-A00F-F7D0F3D9DC02}"/>
              </a:ext>
            </a:extLst>
          </p:cNvPr>
          <p:cNvSpPr/>
          <p:nvPr/>
        </p:nvSpPr>
        <p:spPr>
          <a:xfrm>
            <a:off x="493221" y="371192"/>
            <a:ext cx="11416145" cy="1939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accent1"/>
                </a:solidFill>
              </a:rPr>
              <a:t>Role play.  Student A : Dad; student B: Justin. </a:t>
            </a:r>
          </a:p>
          <a:p>
            <a:r>
              <a:rPr lang="en-US" sz="3600" b="1" dirty="0">
                <a:solidFill>
                  <a:schemeClr val="accent1"/>
                </a:solidFill>
              </a:rPr>
              <a:t>You can replace some information with your own .</a:t>
            </a:r>
          </a:p>
        </p:txBody>
      </p:sp>
    </p:spTree>
    <p:extLst>
      <p:ext uri="{BB962C8B-B14F-4D97-AF65-F5344CB8AC3E}">
        <p14:creationId xmlns:p14="http://schemas.microsoft.com/office/powerpoint/2010/main" val="2715598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265FAD-2482-46BA-BE77-9D1DD8570A7A}"/>
              </a:ext>
            </a:extLst>
          </p:cNvPr>
          <p:cNvSpPr/>
          <p:nvPr/>
        </p:nvSpPr>
        <p:spPr>
          <a:xfrm>
            <a:off x="748144" y="748145"/>
            <a:ext cx="10640291" cy="5120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FF0000"/>
                </a:solidFill>
              </a:rPr>
              <a:t>Justin</a:t>
            </a:r>
            <a:r>
              <a:rPr lang="en-US" sz="3600" dirty="0">
                <a:solidFill>
                  <a:schemeClr val="accent1"/>
                </a:solidFill>
              </a:rPr>
              <a:t>: What about the </a:t>
            </a:r>
            <a:r>
              <a:rPr lang="en-US" sz="3600" u="sng" dirty="0">
                <a:solidFill>
                  <a:srgbClr val="FF0000"/>
                </a:solidFill>
              </a:rPr>
              <a:t>strawberries, apples, and lemons</a:t>
            </a:r>
            <a:r>
              <a:rPr lang="en-US" sz="3600" dirty="0">
                <a:solidFill>
                  <a:schemeClr val="accent1"/>
                </a:solidFill>
              </a:rPr>
              <a:t>? Put them in the </a:t>
            </a:r>
            <a:r>
              <a:rPr lang="en-US" sz="3600" u="sng" dirty="0">
                <a:solidFill>
                  <a:srgbClr val="FF0000"/>
                </a:solidFill>
              </a:rPr>
              <a:t>fridge</a:t>
            </a:r>
            <a:r>
              <a:rPr lang="en-US" sz="3600" dirty="0">
                <a:solidFill>
                  <a:schemeClr val="accent1"/>
                </a:solidFill>
              </a:rPr>
              <a:t>?</a:t>
            </a:r>
          </a:p>
          <a:p>
            <a:r>
              <a:rPr lang="en-US" sz="3600" dirty="0">
                <a:solidFill>
                  <a:srgbClr val="FF0000"/>
                </a:solidFill>
              </a:rPr>
              <a:t>Dad</a:t>
            </a:r>
            <a:r>
              <a:rPr lang="en-US" sz="3600" dirty="0">
                <a:solidFill>
                  <a:schemeClr val="accent1"/>
                </a:solidFill>
              </a:rPr>
              <a:t>: No, put the </a:t>
            </a:r>
            <a:r>
              <a:rPr lang="en-US" sz="3600" u="sng" dirty="0">
                <a:solidFill>
                  <a:srgbClr val="FF0000"/>
                </a:solidFill>
              </a:rPr>
              <a:t>lemons on the table</a:t>
            </a:r>
            <a:r>
              <a:rPr lang="en-US" sz="3600" dirty="0">
                <a:solidFill>
                  <a:schemeClr val="accent1"/>
                </a:solidFill>
              </a:rPr>
              <a:t>. </a:t>
            </a:r>
          </a:p>
          <a:p>
            <a:r>
              <a:rPr lang="en-US" sz="3600" dirty="0">
                <a:solidFill>
                  <a:srgbClr val="FF0000"/>
                </a:solidFill>
              </a:rPr>
              <a:t>Justin</a:t>
            </a:r>
            <a:r>
              <a:rPr lang="en-US" sz="3600" dirty="0">
                <a:solidFill>
                  <a:schemeClr val="accent1"/>
                </a:solidFill>
              </a:rPr>
              <a:t>: OK! Are you making </a:t>
            </a:r>
            <a:r>
              <a:rPr lang="en-US" sz="3600" u="sng" dirty="0">
                <a:solidFill>
                  <a:srgbClr val="FF0000"/>
                </a:solidFill>
              </a:rPr>
              <a:t>lemon cake or lemon pie</a:t>
            </a:r>
            <a:r>
              <a:rPr lang="en-US" sz="3600" dirty="0">
                <a:solidFill>
                  <a:schemeClr val="accent1"/>
                </a:solidFill>
              </a:rPr>
              <a:t>? </a:t>
            </a:r>
          </a:p>
          <a:p>
            <a:r>
              <a:rPr lang="en-US" sz="3600" dirty="0">
                <a:solidFill>
                  <a:srgbClr val="FF0000"/>
                </a:solidFill>
              </a:rPr>
              <a:t>Dad</a:t>
            </a:r>
            <a:r>
              <a:rPr lang="en-US" sz="3600" dirty="0">
                <a:solidFill>
                  <a:schemeClr val="accent1"/>
                </a:solidFill>
              </a:rPr>
              <a:t>: No</a:t>
            </a:r>
            <a:r>
              <a:rPr lang="en-US" sz="3600" u="sng" dirty="0">
                <a:solidFill>
                  <a:schemeClr val="accent1"/>
                </a:solidFill>
              </a:rPr>
              <a:t>, </a:t>
            </a:r>
            <a:r>
              <a:rPr lang="en-US" sz="3600" u="sng" dirty="0">
                <a:solidFill>
                  <a:srgbClr val="FF0000"/>
                </a:solidFill>
              </a:rPr>
              <a:t>lemon cookies</a:t>
            </a:r>
            <a:r>
              <a:rPr lang="en-US" sz="3600" dirty="0">
                <a:solidFill>
                  <a:schemeClr val="accent1"/>
                </a:solidFill>
              </a:rPr>
              <a:t>. Your mom loves them. </a:t>
            </a:r>
          </a:p>
          <a:p>
            <a:r>
              <a:rPr lang="en-US" sz="3600" dirty="0">
                <a:solidFill>
                  <a:srgbClr val="FF0000"/>
                </a:solidFill>
              </a:rPr>
              <a:t>Justin</a:t>
            </a:r>
            <a:r>
              <a:rPr lang="en-US" sz="3600" dirty="0">
                <a:solidFill>
                  <a:schemeClr val="accent1"/>
                </a:solidFill>
              </a:rPr>
              <a:t>: So do I! And what's for dinner? </a:t>
            </a:r>
          </a:p>
          <a:p>
            <a:r>
              <a:rPr lang="en-US" sz="3600" dirty="0">
                <a:solidFill>
                  <a:srgbClr val="FF0000"/>
                </a:solidFill>
              </a:rPr>
              <a:t>Dad</a:t>
            </a:r>
            <a:r>
              <a:rPr lang="en-US" sz="3600" dirty="0">
                <a:solidFill>
                  <a:schemeClr val="accent1"/>
                </a:solidFill>
              </a:rPr>
              <a:t>: </a:t>
            </a:r>
            <a:r>
              <a:rPr lang="en-US" sz="3600" u="sng" dirty="0">
                <a:solidFill>
                  <a:srgbClr val="FF0000"/>
                </a:solidFill>
              </a:rPr>
              <a:t>Beef and mushroom stew</a:t>
            </a:r>
            <a:r>
              <a:rPr lang="en-US" sz="3600" dirty="0">
                <a:solidFill>
                  <a:srgbClr val="FF0000"/>
                </a:solidFill>
              </a:rPr>
              <a:t>. </a:t>
            </a:r>
            <a:endParaRPr lang="en-US" dirty="0">
              <a:solidFill>
                <a:srgbClr val="FF0000"/>
              </a:solidFill>
            </a:endParaRPr>
          </a:p>
        </p:txBody>
      </p:sp>
    </p:spTree>
    <p:extLst>
      <p:ext uri="{BB962C8B-B14F-4D97-AF65-F5344CB8AC3E}">
        <p14:creationId xmlns:p14="http://schemas.microsoft.com/office/powerpoint/2010/main" val="3313672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4F895E-76A1-410C-AE53-97F0DB709D11}"/>
              </a:ext>
            </a:extLst>
          </p:cNvPr>
          <p:cNvSpPr/>
          <p:nvPr/>
        </p:nvSpPr>
        <p:spPr>
          <a:xfrm>
            <a:off x="781395" y="881149"/>
            <a:ext cx="10773295" cy="51372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FF0000"/>
                </a:solidFill>
              </a:rPr>
              <a:t>Justin</a:t>
            </a:r>
            <a:r>
              <a:rPr lang="en-US" sz="3600" dirty="0">
                <a:solidFill>
                  <a:schemeClr val="accent1"/>
                </a:solidFill>
              </a:rPr>
              <a:t>: But I don't like </a:t>
            </a:r>
            <a:r>
              <a:rPr lang="en-US" sz="3600" u="sng" dirty="0">
                <a:solidFill>
                  <a:srgbClr val="FF0000"/>
                </a:solidFill>
              </a:rPr>
              <a:t>mushrooms</a:t>
            </a:r>
            <a:r>
              <a:rPr lang="en-US" sz="3600" dirty="0">
                <a:solidFill>
                  <a:srgbClr val="FF0000"/>
                </a:solidFill>
              </a:rPr>
              <a:t>. </a:t>
            </a:r>
          </a:p>
          <a:p>
            <a:r>
              <a:rPr lang="en-US" sz="3600" dirty="0">
                <a:solidFill>
                  <a:srgbClr val="FF0000"/>
                </a:solidFill>
              </a:rPr>
              <a:t>Dad</a:t>
            </a:r>
            <a:r>
              <a:rPr lang="en-US" sz="3600" dirty="0">
                <a:solidFill>
                  <a:schemeClr val="accent1"/>
                </a:solidFill>
              </a:rPr>
              <a:t>: I'm making </a:t>
            </a:r>
            <a:r>
              <a:rPr lang="en-US" sz="3600" u="sng" dirty="0">
                <a:solidFill>
                  <a:srgbClr val="FF0000"/>
                </a:solidFill>
              </a:rPr>
              <a:t>chicken salad</a:t>
            </a:r>
            <a:r>
              <a:rPr lang="en-US" sz="3600" dirty="0">
                <a:solidFill>
                  <a:schemeClr val="accent1"/>
                </a:solidFill>
              </a:rPr>
              <a:t>, too. </a:t>
            </a:r>
          </a:p>
          <a:p>
            <a:r>
              <a:rPr lang="en-US" sz="3600" dirty="0">
                <a:solidFill>
                  <a:srgbClr val="FF0000"/>
                </a:solidFill>
              </a:rPr>
              <a:t>Justin</a:t>
            </a:r>
            <a:r>
              <a:rPr lang="en-US" sz="3600" dirty="0">
                <a:solidFill>
                  <a:schemeClr val="accent1"/>
                </a:solidFill>
              </a:rPr>
              <a:t>: Great! Can we make </a:t>
            </a:r>
            <a:r>
              <a:rPr lang="en-US" sz="3600" u="sng" dirty="0">
                <a:solidFill>
                  <a:srgbClr val="FF0000"/>
                </a:solidFill>
              </a:rPr>
              <a:t>pancakes</a:t>
            </a:r>
            <a:r>
              <a:rPr lang="en-US" sz="3600" dirty="0">
                <a:solidFill>
                  <a:schemeClr val="accent1"/>
                </a:solidFill>
              </a:rPr>
              <a:t> tomorrow? Apple… No, let's have </a:t>
            </a:r>
            <a:r>
              <a:rPr lang="en-US" sz="3600" u="sng" dirty="0">
                <a:solidFill>
                  <a:srgbClr val="FF0000"/>
                </a:solidFill>
              </a:rPr>
              <a:t>strawberry pancakes</a:t>
            </a:r>
            <a:r>
              <a:rPr lang="en-US" sz="3600" u="sng" dirty="0">
                <a:solidFill>
                  <a:schemeClr val="accent1"/>
                </a:solidFill>
              </a:rPr>
              <a:t>. </a:t>
            </a:r>
          </a:p>
          <a:p>
            <a:r>
              <a:rPr lang="en-US" sz="3600" dirty="0">
                <a:solidFill>
                  <a:srgbClr val="FF0000"/>
                </a:solidFill>
              </a:rPr>
              <a:t>Dad</a:t>
            </a:r>
            <a:r>
              <a:rPr lang="en-US" sz="3600" dirty="0">
                <a:solidFill>
                  <a:schemeClr val="accent1"/>
                </a:solidFill>
              </a:rPr>
              <a:t>: OK. We need to buy </a:t>
            </a:r>
            <a:r>
              <a:rPr lang="en-US" sz="3600" u="sng" dirty="0">
                <a:solidFill>
                  <a:srgbClr val="FF0000"/>
                </a:solidFill>
              </a:rPr>
              <a:t>some milk </a:t>
            </a:r>
            <a:r>
              <a:rPr lang="en-US" sz="3600" dirty="0">
                <a:solidFill>
                  <a:schemeClr val="accent1"/>
                </a:solidFill>
              </a:rPr>
              <a:t>first.</a:t>
            </a:r>
          </a:p>
          <a:p>
            <a:r>
              <a:rPr lang="en-US" sz="3600" dirty="0">
                <a:solidFill>
                  <a:srgbClr val="FF0000"/>
                </a:solidFill>
              </a:rPr>
              <a:t>Justin</a:t>
            </a:r>
            <a:r>
              <a:rPr lang="en-US" sz="3600" dirty="0">
                <a:solidFill>
                  <a:schemeClr val="accent1"/>
                </a:solidFill>
              </a:rPr>
              <a:t>: Here's </a:t>
            </a:r>
            <a:r>
              <a:rPr lang="en-US" sz="3600" u="sng" dirty="0">
                <a:solidFill>
                  <a:srgbClr val="FF0000"/>
                </a:solidFill>
              </a:rPr>
              <a:t>a carton </a:t>
            </a:r>
            <a:r>
              <a:rPr lang="en-US" sz="3600" dirty="0">
                <a:solidFill>
                  <a:schemeClr val="accent1"/>
                </a:solidFill>
              </a:rPr>
              <a:t>in the </a:t>
            </a:r>
            <a:r>
              <a:rPr lang="en-US" sz="3600" u="sng" dirty="0">
                <a:solidFill>
                  <a:srgbClr val="FF0000"/>
                </a:solidFill>
              </a:rPr>
              <a:t>fridge</a:t>
            </a:r>
            <a:r>
              <a:rPr lang="en-US" sz="3600" dirty="0">
                <a:solidFill>
                  <a:schemeClr val="accent1"/>
                </a:solidFill>
              </a:rPr>
              <a:t>. It's </a:t>
            </a:r>
            <a:r>
              <a:rPr lang="en-US" sz="3600" u="sng" dirty="0">
                <a:solidFill>
                  <a:srgbClr val="FF0000"/>
                </a:solidFill>
              </a:rPr>
              <a:t>behind the soda</a:t>
            </a:r>
            <a:r>
              <a:rPr lang="en-US" sz="3600" dirty="0">
                <a:solidFill>
                  <a:schemeClr val="accent1"/>
                </a:solidFill>
              </a:rPr>
              <a:t>.</a:t>
            </a:r>
          </a:p>
          <a:p>
            <a:r>
              <a:rPr lang="en-US" sz="3600" dirty="0">
                <a:solidFill>
                  <a:srgbClr val="FF0000"/>
                </a:solidFill>
              </a:rPr>
              <a:t> Dad</a:t>
            </a:r>
            <a:r>
              <a:rPr lang="en-US" sz="3600" dirty="0">
                <a:solidFill>
                  <a:schemeClr val="accent1"/>
                </a:solidFill>
              </a:rPr>
              <a:t>: No, that's </a:t>
            </a:r>
            <a:r>
              <a:rPr lang="en-US" sz="3600" u="sng" dirty="0">
                <a:solidFill>
                  <a:srgbClr val="FF0000"/>
                </a:solidFill>
              </a:rPr>
              <a:t>orange juice</a:t>
            </a:r>
            <a:r>
              <a:rPr lang="en-US" sz="3600" dirty="0">
                <a:solidFill>
                  <a:schemeClr val="accent1"/>
                </a:solidFill>
              </a:rPr>
              <a:t>.</a:t>
            </a:r>
          </a:p>
          <a:p>
            <a:r>
              <a:rPr lang="en-US" sz="3600" dirty="0">
                <a:solidFill>
                  <a:srgbClr val="FF0000"/>
                </a:solidFill>
              </a:rPr>
              <a:t>Justin</a:t>
            </a:r>
            <a:r>
              <a:rPr lang="en-US" sz="3600" dirty="0">
                <a:solidFill>
                  <a:schemeClr val="accent1"/>
                </a:solidFill>
              </a:rPr>
              <a:t>: Oh, OK.</a:t>
            </a:r>
            <a:endParaRPr lang="en-US" sz="3600" dirty="0">
              <a:noFill/>
            </a:endParaRPr>
          </a:p>
          <a:p>
            <a:pPr algn="ctr"/>
            <a:endParaRPr lang="en-US" dirty="0"/>
          </a:p>
        </p:txBody>
      </p:sp>
    </p:spTree>
    <p:extLst>
      <p:ext uri="{BB962C8B-B14F-4D97-AF65-F5344CB8AC3E}">
        <p14:creationId xmlns:p14="http://schemas.microsoft.com/office/powerpoint/2010/main" val="1569204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40720"/>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66</a:t>
            </a:r>
          </a:p>
        </p:txBody>
      </p:sp>
      <p:sp>
        <p:nvSpPr>
          <p:cNvPr id="4" name="Rectangle 3"/>
          <p:cNvSpPr/>
          <p:nvPr/>
        </p:nvSpPr>
        <p:spPr>
          <a:xfrm>
            <a:off x="1539552" y="325925"/>
            <a:ext cx="10511218" cy="101934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dirty="0">
                <a:solidFill>
                  <a:schemeClr val="accent1"/>
                </a:solidFill>
              </a:rPr>
              <a:t>You will hear a woman on the radio talking about how to make a cake. Listen and fill in the blanks. You will hear the information twice</a:t>
            </a:r>
            <a:r>
              <a:rPr lang="en-US" sz="2800" dirty="0"/>
              <a:t>. </a:t>
            </a:r>
            <a:endParaRPr lang="en-US" sz="2800" dirty="0">
              <a:solidFill>
                <a:srgbClr val="0070C0"/>
              </a:solidFill>
            </a:endParaRPr>
          </a:p>
        </p:txBody>
      </p:sp>
      <p:sp>
        <p:nvSpPr>
          <p:cNvPr id="7" name="TextBox 6"/>
          <p:cNvSpPr txBox="1"/>
          <p:nvPr/>
        </p:nvSpPr>
        <p:spPr>
          <a:xfrm>
            <a:off x="5214795" y="3823381"/>
            <a:ext cx="434567" cy="584775"/>
          </a:xfrm>
          <a:prstGeom prst="rect">
            <a:avLst/>
          </a:prstGeom>
          <a:noFill/>
        </p:spPr>
        <p:txBody>
          <a:bodyPr wrap="square" rtlCol="0">
            <a:spAutoFit/>
          </a:bodyPr>
          <a:lstStyle/>
          <a:p>
            <a:r>
              <a:rPr lang="en-US" sz="3200" dirty="0">
                <a:solidFill>
                  <a:srgbClr val="FF0000"/>
                </a:solidFill>
              </a:rPr>
              <a:t>F</a:t>
            </a:r>
          </a:p>
        </p:txBody>
      </p:sp>
      <p:pic>
        <p:nvPicPr>
          <p:cNvPr id="12" name="TRACK 25">
            <a:hlinkClick r:id="" action="ppaction://media"/>
            <a:extLst>
              <a:ext uri="{FF2B5EF4-FFF2-40B4-BE49-F238E27FC236}">
                <a16:creationId xmlns:a16="http://schemas.microsoft.com/office/drawing/2014/main" id="{616D1B05-74F8-4171-A827-C21BE38B47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29455" y="1393607"/>
            <a:ext cx="609600" cy="609600"/>
          </a:xfrm>
          <a:prstGeom prst="rect">
            <a:avLst/>
          </a:prstGeom>
        </p:spPr>
      </p:pic>
      <p:pic>
        <p:nvPicPr>
          <p:cNvPr id="8" name="Picture 7">
            <a:extLst>
              <a:ext uri="{FF2B5EF4-FFF2-40B4-BE49-F238E27FC236}">
                <a16:creationId xmlns:a16="http://schemas.microsoft.com/office/drawing/2014/main" id="{E795BBD1-37FD-4DAA-8526-58A28EB478C0}"/>
              </a:ext>
            </a:extLst>
          </p:cNvPr>
          <p:cNvPicPr>
            <a:picLocks noChangeAspect="1"/>
          </p:cNvPicPr>
          <p:nvPr/>
        </p:nvPicPr>
        <p:blipFill>
          <a:blip r:embed="rId5"/>
          <a:stretch>
            <a:fillRect/>
          </a:stretch>
        </p:blipFill>
        <p:spPr>
          <a:xfrm>
            <a:off x="0" y="2195946"/>
            <a:ext cx="12192000" cy="4321334"/>
          </a:xfrm>
          <a:prstGeom prst="rect">
            <a:avLst/>
          </a:prstGeom>
        </p:spPr>
      </p:pic>
    </p:spTree>
    <p:extLst>
      <p:ext uri="{BB962C8B-B14F-4D97-AF65-F5344CB8AC3E}">
        <p14:creationId xmlns:p14="http://schemas.microsoft.com/office/powerpoint/2010/main" val="91665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759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4EAF5E-D90E-4C2A-A1F6-34DC01EBA766}"/>
              </a:ext>
            </a:extLst>
          </p:cNvPr>
          <p:cNvSpPr/>
          <p:nvPr/>
        </p:nvSpPr>
        <p:spPr>
          <a:xfrm>
            <a:off x="681644" y="665018"/>
            <a:ext cx="11022676" cy="14131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DFDAE92-D5E4-4995-9732-EBDCCDDB5999}"/>
              </a:ext>
            </a:extLst>
          </p:cNvPr>
          <p:cNvSpPr/>
          <p:nvPr/>
        </p:nvSpPr>
        <p:spPr>
          <a:xfrm>
            <a:off x="193964" y="458484"/>
            <a:ext cx="11316392" cy="14131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0070C0"/>
                </a:solidFill>
              </a:rPr>
              <a:t>Work in </a:t>
            </a:r>
            <a:r>
              <a:rPr lang="vi-VN" sz="3600" dirty="0">
                <a:solidFill>
                  <a:srgbClr val="0070C0"/>
                </a:solidFill>
              </a:rPr>
              <a:t>pairs. Look at the information, discuss how to make a cake, focus on the blanks to guess the answer.</a:t>
            </a:r>
            <a:endParaRPr lang="en-US" sz="3600" dirty="0">
              <a:solidFill>
                <a:srgbClr val="0070C0"/>
              </a:solidFill>
            </a:endParaRPr>
          </a:p>
        </p:txBody>
      </p:sp>
      <p:pic>
        <p:nvPicPr>
          <p:cNvPr id="4" name="Picture 3">
            <a:extLst>
              <a:ext uri="{FF2B5EF4-FFF2-40B4-BE49-F238E27FC236}">
                <a16:creationId xmlns:a16="http://schemas.microsoft.com/office/drawing/2014/main" id="{B47F8B35-B94D-438C-8C8E-59309ED51406}"/>
              </a:ext>
            </a:extLst>
          </p:cNvPr>
          <p:cNvPicPr>
            <a:picLocks noChangeAspect="1"/>
          </p:cNvPicPr>
          <p:nvPr/>
        </p:nvPicPr>
        <p:blipFill>
          <a:blip r:embed="rId2"/>
          <a:stretch>
            <a:fillRect/>
          </a:stretch>
        </p:blipFill>
        <p:spPr>
          <a:xfrm>
            <a:off x="0" y="1871648"/>
            <a:ext cx="12192000" cy="4321334"/>
          </a:xfrm>
          <a:prstGeom prst="rect">
            <a:avLst/>
          </a:prstGeom>
        </p:spPr>
      </p:pic>
    </p:spTree>
    <p:extLst>
      <p:ext uri="{BB962C8B-B14F-4D97-AF65-F5344CB8AC3E}">
        <p14:creationId xmlns:p14="http://schemas.microsoft.com/office/powerpoint/2010/main" val="35865356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F11F14-D868-4234-96F6-F6A6AFFBEC6A}"/>
              </a:ext>
            </a:extLst>
          </p:cNvPr>
          <p:cNvSpPr/>
          <p:nvPr/>
        </p:nvSpPr>
        <p:spPr>
          <a:xfrm>
            <a:off x="964276" y="764771"/>
            <a:ext cx="5131724" cy="1030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009651A-A9F8-4ABA-9370-F52843FFD9A8}"/>
              </a:ext>
            </a:extLst>
          </p:cNvPr>
          <p:cNvSpPr/>
          <p:nvPr/>
        </p:nvSpPr>
        <p:spPr>
          <a:xfrm>
            <a:off x="598516" y="532015"/>
            <a:ext cx="4954386" cy="748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22A47C-322E-4D72-94B9-81A0B5CFA1D2}"/>
              </a:ext>
            </a:extLst>
          </p:cNvPr>
          <p:cNvSpPr/>
          <p:nvPr/>
        </p:nvSpPr>
        <p:spPr>
          <a:xfrm>
            <a:off x="598516" y="623295"/>
            <a:ext cx="4339244" cy="748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0070C0"/>
                </a:solidFill>
              </a:rPr>
              <a:t>ANSWER</a:t>
            </a:r>
          </a:p>
        </p:txBody>
      </p:sp>
      <p:sp>
        <p:nvSpPr>
          <p:cNvPr id="10" name="Rectangle 9">
            <a:extLst>
              <a:ext uri="{FF2B5EF4-FFF2-40B4-BE49-F238E27FC236}">
                <a16:creationId xmlns:a16="http://schemas.microsoft.com/office/drawing/2014/main" id="{151ECD6E-ABF8-4C18-A3A1-C4B72808A34D}"/>
              </a:ext>
            </a:extLst>
          </p:cNvPr>
          <p:cNvSpPr/>
          <p:nvPr/>
        </p:nvSpPr>
        <p:spPr>
          <a:xfrm>
            <a:off x="2759825" y="3429000"/>
            <a:ext cx="864524"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TRACK 25">
            <a:hlinkClick r:id="" action="ppaction://media"/>
            <a:extLst>
              <a:ext uri="{FF2B5EF4-FFF2-40B4-BE49-F238E27FC236}">
                <a16:creationId xmlns:a16="http://schemas.microsoft.com/office/drawing/2014/main" id="{9866F332-0525-486C-9B9B-71CAF87FCB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19592" y="387767"/>
            <a:ext cx="609600" cy="609600"/>
          </a:xfrm>
          <a:prstGeom prst="rect">
            <a:avLst/>
          </a:prstGeom>
        </p:spPr>
      </p:pic>
      <p:sp>
        <p:nvSpPr>
          <p:cNvPr id="13" name="Rectangle 12">
            <a:extLst>
              <a:ext uri="{FF2B5EF4-FFF2-40B4-BE49-F238E27FC236}">
                <a16:creationId xmlns:a16="http://schemas.microsoft.com/office/drawing/2014/main" id="{34B77587-5A17-4B08-AB40-8DD15FC8790B}"/>
              </a:ext>
            </a:extLst>
          </p:cNvPr>
          <p:cNvSpPr/>
          <p:nvPr/>
        </p:nvSpPr>
        <p:spPr>
          <a:xfrm>
            <a:off x="598516" y="1612669"/>
            <a:ext cx="10629208" cy="4272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A8ACA9B-A50C-4DAD-804A-41C78374CF39}"/>
              </a:ext>
            </a:extLst>
          </p:cNvPr>
          <p:cNvSpPr/>
          <p:nvPr/>
        </p:nvSpPr>
        <p:spPr>
          <a:xfrm>
            <a:off x="648392" y="1612669"/>
            <a:ext cx="9355316" cy="3973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FF0000"/>
                </a:solidFill>
              </a:rPr>
              <a:t>1. 200</a:t>
            </a:r>
            <a:br>
              <a:rPr lang="en-US" sz="4000" dirty="0">
                <a:solidFill>
                  <a:srgbClr val="FF0000"/>
                </a:solidFill>
              </a:rPr>
            </a:br>
            <a:r>
              <a:rPr lang="en-US" sz="4000" dirty="0">
                <a:solidFill>
                  <a:srgbClr val="FF0000"/>
                </a:solidFill>
              </a:rPr>
              <a:t>2. fridge</a:t>
            </a:r>
            <a:br>
              <a:rPr lang="en-US" sz="4000" dirty="0">
                <a:solidFill>
                  <a:srgbClr val="FF0000"/>
                </a:solidFill>
              </a:rPr>
            </a:br>
            <a:r>
              <a:rPr lang="en-US" sz="4000" dirty="0">
                <a:solidFill>
                  <a:srgbClr val="FF0000"/>
                </a:solidFill>
              </a:rPr>
              <a:t>3. sugar</a:t>
            </a:r>
            <a:br>
              <a:rPr lang="en-US" sz="4000" dirty="0">
                <a:solidFill>
                  <a:srgbClr val="FF0000"/>
                </a:solidFill>
              </a:rPr>
            </a:br>
            <a:r>
              <a:rPr lang="en-US" sz="4000" dirty="0">
                <a:solidFill>
                  <a:srgbClr val="FF0000"/>
                </a:solidFill>
              </a:rPr>
              <a:t>4. </a:t>
            </a:r>
            <a:r>
              <a:rPr lang="vi-VN" sz="4000" dirty="0">
                <a:solidFill>
                  <a:srgbClr val="FF0000"/>
                </a:solidFill>
              </a:rPr>
              <a:t>fl</a:t>
            </a:r>
            <a:r>
              <a:rPr lang="en-US" sz="4000" dirty="0">
                <a:solidFill>
                  <a:srgbClr val="FF0000"/>
                </a:solidFill>
              </a:rPr>
              <a:t>our</a:t>
            </a:r>
            <a:endParaRPr lang="vi-VN" sz="4000" dirty="0">
              <a:solidFill>
                <a:srgbClr val="FF0000"/>
              </a:solidFill>
            </a:endParaRPr>
          </a:p>
          <a:p>
            <a:r>
              <a:rPr lang="en-US" sz="4000" dirty="0">
                <a:solidFill>
                  <a:srgbClr val="FF0000"/>
                </a:solidFill>
              </a:rPr>
              <a:t>5. twenty/20 </a:t>
            </a:r>
            <a:br>
              <a:rPr lang="en-US" sz="4000" dirty="0">
                <a:solidFill>
                  <a:srgbClr val="FF0000"/>
                </a:solidFill>
              </a:rPr>
            </a:br>
            <a:r>
              <a:rPr lang="en-US" sz="3600" dirty="0">
                <a:solidFill>
                  <a:srgbClr val="FF0000"/>
                </a:solidFill>
              </a:rPr>
              <a:t/>
            </a:r>
            <a:br>
              <a:rPr lang="en-US" sz="3600" dirty="0">
                <a:solidFill>
                  <a:srgbClr val="FF0000"/>
                </a:solidFill>
              </a:rPr>
            </a:br>
            <a:endParaRPr lang="en-US" sz="3600" dirty="0">
              <a:solidFill>
                <a:srgbClr val="FF0000"/>
              </a:solidFill>
            </a:endParaRPr>
          </a:p>
        </p:txBody>
      </p:sp>
    </p:spTree>
    <p:extLst>
      <p:ext uri="{BB962C8B-B14F-4D97-AF65-F5344CB8AC3E}">
        <p14:creationId xmlns:p14="http://schemas.microsoft.com/office/powerpoint/2010/main" val="396241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59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7" y="889844"/>
            <a:ext cx="11999168" cy="584775"/>
          </a:xfrm>
          <a:prstGeom prst="rect">
            <a:avLst/>
          </a:prstGeom>
          <a:solidFill>
            <a:schemeClr val="bg1"/>
          </a:solidFill>
        </p:spPr>
        <p:txBody>
          <a:bodyPr wrap="square">
            <a:spAutoFit/>
          </a:bodyPr>
          <a:lstStyle/>
          <a:p>
            <a:endParaRPr lang="en-US" sz="3200" dirty="0">
              <a:latin typeface="+mj-lt"/>
            </a:endParaRPr>
          </a:p>
        </p:txBody>
      </p:sp>
      <p:sp>
        <p:nvSpPr>
          <p:cNvPr id="3" name="TextBox 2"/>
          <p:cNvSpPr txBox="1"/>
          <p:nvPr/>
        </p:nvSpPr>
        <p:spPr>
          <a:xfrm>
            <a:off x="1" y="378044"/>
            <a:ext cx="1464906" cy="369332"/>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Audio Scripts</a:t>
            </a:r>
          </a:p>
        </p:txBody>
      </p:sp>
      <p:sp>
        <p:nvSpPr>
          <p:cNvPr id="4" name="Rectangle 3"/>
          <p:cNvSpPr/>
          <p:nvPr/>
        </p:nvSpPr>
        <p:spPr>
          <a:xfrm>
            <a:off x="1239881" y="502565"/>
            <a:ext cx="10727093" cy="6001643"/>
          </a:xfrm>
          <a:prstGeom prst="rect">
            <a:avLst/>
          </a:prstGeom>
        </p:spPr>
        <p:txBody>
          <a:bodyPr wrap="square">
            <a:spAutoFit/>
          </a:bodyPr>
          <a:lstStyle/>
          <a:p>
            <a:r>
              <a:rPr lang="en-US" sz="3200" dirty="0">
                <a:solidFill>
                  <a:srgbClr val="FF0000"/>
                </a:solidFill>
              </a:rPr>
              <a:t>W</a:t>
            </a:r>
            <a:r>
              <a:rPr lang="en-US" sz="3200" dirty="0">
                <a:solidFill>
                  <a:schemeClr val="accent1"/>
                </a:solidFill>
              </a:rPr>
              <a:t>: Today we're making a chocolate cake. We need five hundred grams of flour, two large eggs, two hundred grams of butter, two hundred grams of sugar and two tablespoons of chocolate powder. Take the butter out of the fridge and leave it to make it soft. Then put it into a bowl with the sugar and mix with a wooden spoon. Break the eggs into the bowl and mix it with the butter and sugar. Mix it very quickly with a wooden spoon. Then add the flour and the chocolate powder and mix well until you have a smooth mixture. Put the cake mix into your hot oven and bake for twenty minutes. When it’s finished, take the cake out and leave it to cool. You can then serve your chocolate cake. It's really delicious! </a:t>
            </a:r>
          </a:p>
        </p:txBody>
      </p:sp>
      <p:pic>
        <p:nvPicPr>
          <p:cNvPr id="6" name="TRACK 25">
            <a:hlinkClick r:id="" action="ppaction://media"/>
            <a:extLst>
              <a:ext uri="{FF2B5EF4-FFF2-40B4-BE49-F238E27FC236}">
                <a16:creationId xmlns:a16="http://schemas.microsoft.com/office/drawing/2014/main" id="{113925D3-4044-4BC1-B8BD-803D3B63E1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7654" y="1127308"/>
            <a:ext cx="609600" cy="609600"/>
          </a:xfrm>
          <a:prstGeom prst="rect">
            <a:avLst/>
          </a:prstGeom>
        </p:spPr>
      </p:pic>
    </p:spTree>
    <p:extLst>
      <p:ext uri="{BB962C8B-B14F-4D97-AF65-F5344CB8AC3E}">
        <p14:creationId xmlns:p14="http://schemas.microsoft.com/office/powerpoint/2010/main" val="344515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5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253" y="410188"/>
            <a:ext cx="3314700" cy="1076325"/>
          </a:xfrm>
          <a:prstGeom prst="rect">
            <a:avLst/>
          </a:prstGeom>
        </p:spPr>
      </p:pic>
      <p:sp>
        <p:nvSpPr>
          <p:cNvPr id="3" name="Rectangle 2"/>
          <p:cNvSpPr/>
          <p:nvPr/>
        </p:nvSpPr>
        <p:spPr>
          <a:xfrm>
            <a:off x="3545659" y="410188"/>
            <a:ext cx="8219782" cy="1077218"/>
          </a:xfrm>
          <a:prstGeom prst="rect">
            <a:avLst/>
          </a:prstGeom>
        </p:spPr>
        <p:txBody>
          <a:bodyPr wrap="square">
            <a:spAutoFit/>
          </a:bodyPr>
          <a:lstStyle/>
          <a:p>
            <a:r>
              <a:rPr lang="en-US" sz="3200" dirty="0">
                <a:solidFill>
                  <a:schemeClr val="accent1"/>
                </a:solidFill>
              </a:rPr>
              <a:t>Read the text. Choose the best word (A, B, or C) for each space</a:t>
            </a:r>
            <a:r>
              <a:rPr lang="en-US" sz="3200" dirty="0"/>
              <a:t>.</a:t>
            </a:r>
            <a:endParaRPr lang="en-US" sz="3200" dirty="0">
              <a:solidFill>
                <a:srgbClr val="0070C0"/>
              </a:solidFill>
            </a:endParaRPr>
          </a:p>
        </p:txBody>
      </p:sp>
      <p:pic>
        <p:nvPicPr>
          <p:cNvPr id="6" name="Picture 5">
            <a:extLst>
              <a:ext uri="{FF2B5EF4-FFF2-40B4-BE49-F238E27FC236}">
                <a16:creationId xmlns:a16="http://schemas.microsoft.com/office/drawing/2014/main" id="{0E707289-02F6-4C71-89CC-9D274ECCAA2D}"/>
              </a:ext>
            </a:extLst>
          </p:cNvPr>
          <p:cNvPicPr>
            <a:picLocks noChangeAspect="1"/>
          </p:cNvPicPr>
          <p:nvPr/>
        </p:nvPicPr>
        <p:blipFill>
          <a:blip r:embed="rId3"/>
          <a:stretch>
            <a:fillRect/>
          </a:stretch>
        </p:blipFill>
        <p:spPr>
          <a:xfrm>
            <a:off x="3668081" y="1486513"/>
            <a:ext cx="7730514" cy="4748032"/>
          </a:xfrm>
          <a:prstGeom prst="rect">
            <a:avLst/>
          </a:prstGeom>
        </p:spPr>
      </p:pic>
    </p:spTree>
    <p:extLst>
      <p:ext uri="{BB962C8B-B14F-4D97-AF65-F5344CB8AC3E}">
        <p14:creationId xmlns:p14="http://schemas.microsoft.com/office/powerpoint/2010/main" val="39660277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4DEB00-E133-4F76-9618-3919E4844F35}"/>
              </a:ext>
            </a:extLst>
          </p:cNvPr>
          <p:cNvPicPr>
            <a:picLocks noChangeAspect="1"/>
          </p:cNvPicPr>
          <p:nvPr/>
        </p:nvPicPr>
        <p:blipFill>
          <a:blip r:embed="rId2"/>
          <a:stretch>
            <a:fillRect/>
          </a:stretch>
        </p:blipFill>
        <p:spPr>
          <a:xfrm>
            <a:off x="522301" y="3052709"/>
            <a:ext cx="10767760" cy="1076776"/>
          </a:xfrm>
          <a:prstGeom prst="rect">
            <a:avLst/>
          </a:prstGeom>
        </p:spPr>
      </p:pic>
      <p:sp>
        <p:nvSpPr>
          <p:cNvPr id="5" name="Oval 4">
            <a:extLst>
              <a:ext uri="{FF2B5EF4-FFF2-40B4-BE49-F238E27FC236}">
                <a16:creationId xmlns:a16="http://schemas.microsoft.com/office/drawing/2014/main" id="{12EA6061-1EB3-427E-986C-E959E94E997C}"/>
              </a:ext>
            </a:extLst>
          </p:cNvPr>
          <p:cNvSpPr/>
          <p:nvPr/>
        </p:nvSpPr>
        <p:spPr>
          <a:xfrm>
            <a:off x="5540431" y="3557847"/>
            <a:ext cx="382385" cy="4987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2C372E6-D7E3-4012-8809-7B09C41A26B0}"/>
              </a:ext>
            </a:extLst>
          </p:cNvPr>
          <p:cNvSpPr/>
          <p:nvPr/>
        </p:nvSpPr>
        <p:spPr>
          <a:xfrm>
            <a:off x="5419898" y="4322618"/>
            <a:ext cx="4409900" cy="1003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rPr>
              <a:t>CARTO</a:t>
            </a:r>
            <a:r>
              <a:rPr lang="vi-VN" sz="2800" dirty="0">
                <a:solidFill>
                  <a:srgbClr val="FF0000"/>
                </a:solidFill>
                <a:latin typeface="Calibri" panose="020F0502020204030204" pitchFamily="34" charset="0"/>
                <a:cs typeface="Calibri" panose="020F0502020204030204" pitchFamily="34" charset="0"/>
              </a:rPr>
              <a:t>NS</a:t>
            </a:r>
            <a:r>
              <a:rPr lang="en-US" sz="2800" dirty="0">
                <a:solidFill>
                  <a:srgbClr val="FF0000"/>
                </a:solidFill>
              </a:rPr>
              <a:t> OF EGGS</a:t>
            </a:r>
          </a:p>
          <a:p>
            <a:pPr algn="ctr"/>
            <a:endParaRPr lang="en-US" dirty="0"/>
          </a:p>
        </p:txBody>
      </p:sp>
      <p:cxnSp>
        <p:nvCxnSpPr>
          <p:cNvPr id="11" name="Straight Connector 10">
            <a:extLst>
              <a:ext uri="{FF2B5EF4-FFF2-40B4-BE49-F238E27FC236}">
                <a16:creationId xmlns:a16="http://schemas.microsoft.com/office/drawing/2014/main" id="{3355D4A1-7879-41D8-9AF7-AFB3B3E416C0}"/>
              </a:ext>
            </a:extLst>
          </p:cNvPr>
          <p:cNvCxnSpPr>
            <a:cxnSpLocks/>
          </p:cNvCxnSpPr>
          <p:nvPr/>
        </p:nvCxnSpPr>
        <p:spPr>
          <a:xfrm>
            <a:off x="6666807" y="2593572"/>
            <a:ext cx="764771" cy="0"/>
          </a:xfrm>
          <a:prstGeom prst="line">
            <a:avLst/>
          </a:prstGeom>
        </p:spPr>
        <p:style>
          <a:lnRef idx="2">
            <a:schemeClr val="accent2"/>
          </a:lnRef>
          <a:fillRef idx="0">
            <a:schemeClr val="accent2"/>
          </a:fillRef>
          <a:effectRef idx="1">
            <a:schemeClr val="accent2"/>
          </a:effectRef>
          <a:fontRef idx="minor">
            <a:schemeClr val="tx1"/>
          </a:fontRef>
        </p:style>
      </p:cxnSp>
      <p:sp>
        <p:nvSpPr>
          <p:cNvPr id="4" name="Rectangle 3">
            <a:extLst>
              <a:ext uri="{FF2B5EF4-FFF2-40B4-BE49-F238E27FC236}">
                <a16:creationId xmlns:a16="http://schemas.microsoft.com/office/drawing/2014/main" id="{550963DE-E695-44D0-AF78-186AF953B5BD}"/>
              </a:ext>
            </a:extLst>
          </p:cNvPr>
          <p:cNvSpPr/>
          <p:nvPr/>
        </p:nvSpPr>
        <p:spPr>
          <a:xfrm>
            <a:off x="598516" y="1087778"/>
            <a:ext cx="10789920" cy="1712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4C358F3-CE00-4AC2-AC55-D410E3C9900A}"/>
              </a:ext>
            </a:extLst>
          </p:cNvPr>
          <p:cNvSpPr/>
          <p:nvPr/>
        </p:nvSpPr>
        <p:spPr>
          <a:xfrm>
            <a:off x="365760" y="598516"/>
            <a:ext cx="11227724" cy="19618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70C0"/>
                </a:solidFill>
              </a:rPr>
              <a:t/>
            </a:r>
            <a:br>
              <a:rPr lang="en-US" dirty="0">
                <a:solidFill>
                  <a:srgbClr val="0070C0"/>
                </a:solidFill>
              </a:rPr>
            </a:br>
            <a:r>
              <a:rPr lang="vi-VN" dirty="0">
                <a:solidFill>
                  <a:srgbClr val="0070C0"/>
                </a:solidFill>
              </a:rPr>
              <a:t>				</a:t>
            </a:r>
            <a:r>
              <a:rPr lang="en-US" sz="3200" dirty="0">
                <a:solidFill>
                  <a:srgbClr val="0070C0"/>
                </a:solidFill>
              </a:rPr>
              <a:t>Suzie's shopping list</a:t>
            </a:r>
            <a:br>
              <a:rPr lang="en-US" sz="3200" dirty="0">
                <a:solidFill>
                  <a:srgbClr val="0070C0"/>
                </a:solidFill>
              </a:rPr>
            </a:br>
            <a:r>
              <a:rPr lang="en-US" sz="3200" dirty="0">
                <a:solidFill>
                  <a:srgbClr val="0070C0"/>
                </a:solidFill>
              </a:rPr>
              <a:t>Suzie's mother was busy with work so she sent Suzie to the supermarket with a shopping list. She </a:t>
            </a:r>
            <a:r>
              <a:rPr lang="en-US" sz="3200" dirty="0">
                <a:solidFill>
                  <a:srgbClr val="0070C0"/>
                </a:solidFill>
                <a:latin typeface="+mj-lt"/>
              </a:rPr>
              <a:t>had</a:t>
            </a:r>
            <a:r>
              <a:rPr lang="vi-VN" sz="3200" dirty="0">
                <a:solidFill>
                  <a:srgbClr val="0070C0"/>
                </a:solidFill>
                <a:latin typeface="+mj-lt"/>
              </a:rPr>
              <a:t> to buy</a:t>
            </a:r>
            <a:r>
              <a:rPr lang="en-US" sz="3200" dirty="0">
                <a:solidFill>
                  <a:srgbClr val="0070C0"/>
                </a:solidFill>
                <a:latin typeface="+mj-lt"/>
              </a:rPr>
              <a:t> lots </a:t>
            </a:r>
            <a:r>
              <a:rPr lang="en-US" sz="3200" dirty="0">
                <a:solidFill>
                  <a:srgbClr val="0070C0"/>
                </a:solidFill>
              </a:rPr>
              <a:t>of groceries. She bought two (0) ____________ of eggs </a:t>
            </a:r>
            <a:r>
              <a:rPr lang="vi-VN" sz="3200" dirty="0">
                <a:solidFill>
                  <a:srgbClr val="0070C0"/>
                </a:solidFill>
              </a:rPr>
              <a:t>,</a:t>
            </a:r>
            <a:r>
              <a:rPr lang="en-US" dirty="0">
                <a:solidFill>
                  <a:srgbClr val="0070C0"/>
                </a:solidFill>
              </a:rPr>
              <a:t/>
            </a:r>
            <a:br>
              <a:rPr lang="en-US" dirty="0">
                <a:solidFill>
                  <a:srgbClr val="0070C0"/>
                </a:solidFill>
              </a:rPr>
            </a:br>
            <a:endParaRPr lang="en-US" dirty="0">
              <a:solidFill>
                <a:srgbClr val="0070C0"/>
              </a:solidFill>
            </a:endParaRPr>
          </a:p>
        </p:txBody>
      </p:sp>
    </p:spTree>
    <p:extLst>
      <p:ext uri="{BB962C8B-B14F-4D97-AF65-F5344CB8AC3E}">
        <p14:creationId xmlns:p14="http://schemas.microsoft.com/office/powerpoint/2010/main" val="330907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211076" y="411086"/>
            <a:ext cx="5980924" cy="6863417"/>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r>
              <a:rPr lang="en-US" sz="3500" dirty="0">
                <a:solidFill>
                  <a:srgbClr val="0070C0"/>
                </a:solidFill>
              </a:rPr>
              <a:t>- review vocabularies and grammar points.</a:t>
            </a:r>
          </a:p>
          <a:p>
            <a:r>
              <a:rPr lang="en-US" sz="3500" dirty="0">
                <a:solidFill>
                  <a:srgbClr val="0070C0"/>
                </a:solidFill>
              </a:rPr>
              <a:t>- talk about </a:t>
            </a:r>
          </a:p>
          <a:p>
            <a:r>
              <a:rPr lang="en-US" sz="3500" dirty="0">
                <a:solidFill>
                  <a:srgbClr val="0070C0"/>
                </a:solidFill>
              </a:rPr>
              <a:t>• quantities and containers of food and drinks. </a:t>
            </a:r>
            <a:br>
              <a:rPr lang="en-US" sz="3500" dirty="0">
                <a:solidFill>
                  <a:srgbClr val="0070C0"/>
                </a:solidFill>
              </a:rPr>
            </a:br>
            <a:r>
              <a:rPr lang="en-US" sz="3500" dirty="0">
                <a:solidFill>
                  <a:srgbClr val="0070C0"/>
                </a:solidFill>
              </a:rPr>
              <a:t>• what we have in our kitchen and where to put things.</a:t>
            </a:r>
          </a:p>
          <a:p>
            <a:r>
              <a:rPr lang="en-US" sz="3500" dirty="0">
                <a:solidFill>
                  <a:srgbClr val="0070C0"/>
                </a:solidFill>
              </a:rPr>
              <a:t>- practice listening, reading and speaking.</a:t>
            </a:r>
          </a:p>
          <a:p>
            <a:r>
              <a:rPr lang="en-US" sz="3500" dirty="0">
                <a:solidFill>
                  <a:srgbClr val="0070C0"/>
                </a:solidFill>
              </a:rPr>
              <a:t> </a:t>
            </a:r>
            <a:r>
              <a:rPr lang="en-US" sz="3600" dirty="0"/>
              <a:t/>
            </a:r>
            <a:br>
              <a:rPr lang="en-US" sz="3600" dirty="0"/>
            </a:br>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p:transition spd="med">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C07DEB-B166-4644-8E28-EA0308D310C4}"/>
              </a:ext>
            </a:extLst>
          </p:cNvPr>
          <p:cNvPicPr>
            <a:picLocks noChangeAspect="1"/>
          </p:cNvPicPr>
          <p:nvPr/>
        </p:nvPicPr>
        <p:blipFill>
          <a:blip r:embed="rId2"/>
          <a:stretch>
            <a:fillRect/>
          </a:stretch>
        </p:blipFill>
        <p:spPr>
          <a:xfrm>
            <a:off x="338051" y="3700201"/>
            <a:ext cx="8186872" cy="571605"/>
          </a:xfrm>
          <a:prstGeom prst="rect">
            <a:avLst/>
          </a:prstGeom>
        </p:spPr>
      </p:pic>
      <p:sp>
        <p:nvSpPr>
          <p:cNvPr id="7" name="Oval 6">
            <a:extLst>
              <a:ext uri="{FF2B5EF4-FFF2-40B4-BE49-F238E27FC236}">
                <a16:creationId xmlns:a16="http://schemas.microsoft.com/office/drawing/2014/main" id="{D3FFB693-88AF-40FC-845B-2E3241ACBA8E}"/>
              </a:ext>
            </a:extLst>
          </p:cNvPr>
          <p:cNvSpPr/>
          <p:nvPr/>
        </p:nvSpPr>
        <p:spPr>
          <a:xfrm>
            <a:off x="756458" y="3793927"/>
            <a:ext cx="448887" cy="5258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DC7546-EB80-452E-85ED-3F9E13A17FE1}"/>
              </a:ext>
            </a:extLst>
          </p:cNvPr>
          <p:cNvSpPr/>
          <p:nvPr/>
        </p:nvSpPr>
        <p:spPr>
          <a:xfrm>
            <a:off x="980902" y="3990109"/>
            <a:ext cx="2560320" cy="714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Rectangle 8">
            <a:extLst>
              <a:ext uri="{FF2B5EF4-FFF2-40B4-BE49-F238E27FC236}">
                <a16:creationId xmlns:a16="http://schemas.microsoft.com/office/drawing/2014/main" id="{527E9D6D-0C09-4666-ABAF-3EDD1239A7F8}"/>
              </a:ext>
            </a:extLst>
          </p:cNvPr>
          <p:cNvSpPr/>
          <p:nvPr/>
        </p:nvSpPr>
        <p:spPr>
          <a:xfrm>
            <a:off x="482138" y="4582708"/>
            <a:ext cx="3059084" cy="714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A BAG OF FLOUR</a:t>
            </a:r>
          </a:p>
        </p:txBody>
      </p:sp>
      <p:sp>
        <p:nvSpPr>
          <p:cNvPr id="4" name="Rectangle 3">
            <a:extLst>
              <a:ext uri="{FF2B5EF4-FFF2-40B4-BE49-F238E27FC236}">
                <a16:creationId xmlns:a16="http://schemas.microsoft.com/office/drawing/2014/main" id="{5716AC74-4750-4697-9293-115FC86C16B9}"/>
              </a:ext>
            </a:extLst>
          </p:cNvPr>
          <p:cNvSpPr/>
          <p:nvPr/>
        </p:nvSpPr>
        <p:spPr>
          <a:xfrm>
            <a:off x="482138" y="698269"/>
            <a:ext cx="8562109" cy="18786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03D8AE8-DA56-4AB3-A11C-4E9C590FE2EF}"/>
              </a:ext>
            </a:extLst>
          </p:cNvPr>
          <p:cNvSpPr/>
          <p:nvPr/>
        </p:nvSpPr>
        <p:spPr>
          <a:xfrm>
            <a:off x="410094" y="658571"/>
            <a:ext cx="11371811" cy="27389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solidFill>
                  <a:srgbClr val="0070C0"/>
                </a:solidFill>
              </a:rPr>
              <a:t/>
            </a:r>
            <a:br>
              <a:rPr lang="en-US" sz="3000" dirty="0">
                <a:solidFill>
                  <a:srgbClr val="0070C0"/>
                </a:solidFill>
              </a:rPr>
            </a:br>
            <a:r>
              <a:rPr lang="en-US" sz="3000" dirty="0">
                <a:solidFill>
                  <a:srgbClr val="0070C0"/>
                </a:solidFill>
              </a:rPr>
              <a:t>				</a:t>
            </a:r>
            <a:r>
              <a:rPr lang="en-US" sz="3600" dirty="0">
                <a:solidFill>
                  <a:srgbClr val="0070C0"/>
                </a:solidFill>
              </a:rPr>
              <a:t>Suzie's shopping list</a:t>
            </a:r>
            <a:br>
              <a:rPr lang="en-US" sz="3600" dirty="0">
                <a:solidFill>
                  <a:srgbClr val="0070C0"/>
                </a:solidFill>
              </a:rPr>
            </a:br>
            <a:r>
              <a:rPr lang="en-US" sz="3600" dirty="0">
                <a:solidFill>
                  <a:srgbClr val="0070C0"/>
                </a:solidFill>
              </a:rPr>
              <a:t>Suzie's mother was busy with work so she sent Suzie to the supermarket with a shopping list. She had</a:t>
            </a:r>
            <a:r>
              <a:rPr lang="vi-VN" sz="3600" dirty="0">
                <a:solidFill>
                  <a:srgbClr val="0070C0"/>
                </a:solidFill>
              </a:rPr>
              <a:t> </a:t>
            </a:r>
            <a:r>
              <a:rPr lang="en-US" sz="3600" dirty="0">
                <a:solidFill>
                  <a:srgbClr val="0070C0"/>
                </a:solidFill>
              </a:rPr>
              <a:t>to buy lots of groceries. She bought two (0) ____________ of eggs, a (1) ____________ of flour</a:t>
            </a:r>
            <a:r>
              <a:rPr lang="en-US" sz="3600" dirty="0"/>
              <a:t>, </a:t>
            </a:r>
            <a:br>
              <a:rPr lang="en-US" sz="3600" dirty="0"/>
            </a:br>
            <a:endParaRPr lang="en-US" dirty="0"/>
          </a:p>
        </p:txBody>
      </p:sp>
      <p:cxnSp>
        <p:nvCxnSpPr>
          <p:cNvPr id="13" name="Straight Connector 12">
            <a:extLst>
              <a:ext uri="{FF2B5EF4-FFF2-40B4-BE49-F238E27FC236}">
                <a16:creationId xmlns:a16="http://schemas.microsoft.com/office/drawing/2014/main" id="{337F3218-116C-4FB6-8364-B440FB806F5F}"/>
              </a:ext>
            </a:extLst>
          </p:cNvPr>
          <p:cNvCxnSpPr>
            <a:cxnSpLocks/>
          </p:cNvCxnSpPr>
          <p:nvPr/>
        </p:nvCxnSpPr>
        <p:spPr>
          <a:xfrm>
            <a:off x="3773978" y="3397510"/>
            <a:ext cx="847898"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1705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5E40F9-3161-4835-9869-44BAA0FECFDF}"/>
              </a:ext>
            </a:extLst>
          </p:cNvPr>
          <p:cNvPicPr>
            <a:picLocks noChangeAspect="1"/>
          </p:cNvPicPr>
          <p:nvPr/>
        </p:nvPicPr>
        <p:blipFill>
          <a:blip r:embed="rId2"/>
          <a:stretch>
            <a:fillRect/>
          </a:stretch>
        </p:blipFill>
        <p:spPr>
          <a:xfrm>
            <a:off x="389965" y="2506861"/>
            <a:ext cx="7617586" cy="439152"/>
          </a:xfrm>
          <a:prstGeom prst="rect">
            <a:avLst/>
          </a:prstGeom>
        </p:spPr>
      </p:pic>
      <p:sp>
        <p:nvSpPr>
          <p:cNvPr id="7" name="Oval 6">
            <a:extLst>
              <a:ext uri="{FF2B5EF4-FFF2-40B4-BE49-F238E27FC236}">
                <a16:creationId xmlns:a16="http://schemas.microsoft.com/office/drawing/2014/main" id="{C6972A9D-24DC-4B5C-9DC7-0C9F5D7DF824}"/>
              </a:ext>
            </a:extLst>
          </p:cNvPr>
          <p:cNvSpPr/>
          <p:nvPr/>
        </p:nvSpPr>
        <p:spPr>
          <a:xfrm>
            <a:off x="3541222" y="2506861"/>
            <a:ext cx="382385" cy="4391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A39141B-D6FC-4DD2-B9AC-F241FCD9126A}"/>
              </a:ext>
            </a:extLst>
          </p:cNvPr>
          <p:cNvSpPr/>
          <p:nvPr/>
        </p:nvSpPr>
        <p:spPr>
          <a:xfrm>
            <a:off x="3253047" y="3192087"/>
            <a:ext cx="3363884" cy="719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A STICK OF BUTTER</a:t>
            </a:r>
          </a:p>
        </p:txBody>
      </p:sp>
      <p:sp>
        <p:nvSpPr>
          <p:cNvPr id="4" name="Rectangle 3">
            <a:extLst>
              <a:ext uri="{FF2B5EF4-FFF2-40B4-BE49-F238E27FC236}">
                <a16:creationId xmlns:a16="http://schemas.microsoft.com/office/drawing/2014/main" id="{26A1BE5D-9FD4-42FC-A2B1-342F3A75FB0A}"/>
              </a:ext>
            </a:extLst>
          </p:cNvPr>
          <p:cNvSpPr/>
          <p:nvPr/>
        </p:nvSpPr>
        <p:spPr>
          <a:xfrm>
            <a:off x="389965" y="698269"/>
            <a:ext cx="11380857" cy="1645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9976C03-6259-494B-8371-30BB480284AE}"/>
              </a:ext>
            </a:extLst>
          </p:cNvPr>
          <p:cNvSpPr/>
          <p:nvPr/>
        </p:nvSpPr>
        <p:spPr>
          <a:xfrm>
            <a:off x="726997" y="779605"/>
            <a:ext cx="10706792" cy="1645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0070C0"/>
                </a:solidFill>
              </a:rPr>
              <a:t>and a (2) ____________ of butter because her mother wanted to bake a cake and make pancakes. </a:t>
            </a:r>
            <a:r>
              <a:rPr lang="en-US" sz="2400" dirty="0">
                <a:solidFill>
                  <a:srgbClr val="0070C0"/>
                </a:solidFill>
              </a:rPr>
              <a:t/>
            </a:r>
            <a:br>
              <a:rPr lang="en-US" sz="2400" dirty="0">
                <a:solidFill>
                  <a:srgbClr val="0070C0"/>
                </a:solidFill>
              </a:rPr>
            </a:br>
            <a:endParaRPr lang="en-US" sz="2400" dirty="0">
              <a:solidFill>
                <a:srgbClr val="0070C0"/>
              </a:solidFill>
            </a:endParaRPr>
          </a:p>
        </p:txBody>
      </p:sp>
      <p:cxnSp>
        <p:nvCxnSpPr>
          <p:cNvPr id="11" name="Straight Connector 10">
            <a:extLst>
              <a:ext uri="{FF2B5EF4-FFF2-40B4-BE49-F238E27FC236}">
                <a16:creationId xmlns:a16="http://schemas.microsoft.com/office/drawing/2014/main" id="{AA6C70A5-52B8-42D5-B80E-0B77F9A72DF8}"/>
              </a:ext>
            </a:extLst>
          </p:cNvPr>
          <p:cNvCxnSpPr>
            <a:cxnSpLocks/>
          </p:cNvCxnSpPr>
          <p:nvPr/>
        </p:nvCxnSpPr>
        <p:spPr>
          <a:xfrm>
            <a:off x="6400800" y="1330036"/>
            <a:ext cx="128016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5090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6F96E5-80F1-4A68-B51A-47E01058B2A4}"/>
              </a:ext>
            </a:extLst>
          </p:cNvPr>
          <p:cNvPicPr>
            <a:picLocks noChangeAspect="1"/>
          </p:cNvPicPr>
          <p:nvPr/>
        </p:nvPicPr>
        <p:blipFill>
          <a:blip r:embed="rId2"/>
          <a:stretch>
            <a:fillRect/>
          </a:stretch>
        </p:blipFill>
        <p:spPr>
          <a:xfrm>
            <a:off x="395815" y="3181629"/>
            <a:ext cx="7887522" cy="475971"/>
          </a:xfrm>
          <a:prstGeom prst="rect">
            <a:avLst/>
          </a:prstGeom>
        </p:spPr>
      </p:pic>
      <p:cxnSp>
        <p:nvCxnSpPr>
          <p:cNvPr id="5" name="Straight Connector 4">
            <a:extLst>
              <a:ext uri="{FF2B5EF4-FFF2-40B4-BE49-F238E27FC236}">
                <a16:creationId xmlns:a16="http://schemas.microsoft.com/office/drawing/2014/main" id="{ECCB660A-B191-471C-B645-CD4E0A148681}"/>
              </a:ext>
            </a:extLst>
          </p:cNvPr>
          <p:cNvCxnSpPr>
            <a:cxnSpLocks/>
          </p:cNvCxnSpPr>
          <p:nvPr/>
        </p:nvCxnSpPr>
        <p:spPr>
          <a:xfrm>
            <a:off x="4156363" y="2190403"/>
            <a:ext cx="847899" cy="0"/>
          </a:xfrm>
          <a:prstGeom prst="line">
            <a:avLst/>
          </a:prstGeom>
        </p:spPr>
        <p:style>
          <a:lnRef idx="2">
            <a:schemeClr val="accent2"/>
          </a:lnRef>
          <a:fillRef idx="0">
            <a:schemeClr val="accent2"/>
          </a:fillRef>
          <a:effectRef idx="1">
            <a:schemeClr val="accent2"/>
          </a:effectRef>
          <a:fontRef idx="minor">
            <a:schemeClr val="tx1"/>
          </a:fontRef>
        </p:style>
      </p:cxnSp>
      <p:sp>
        <p:nvSpPr>
          <p:cNvPr id="6" name="Oval 5">
            <a:extLst>
              <a:ext uri="{FF2B5EF4-FFF2-40B4-BE49-F238E27FC236}">
                <a16:creationId xmlns:a16="http://schemas.microsoft.com/office/drawing/2014/main" id="{99D8083D-485D-4F19-BC0D-2449AA7425E6}"/>
              </a:ext>
            </a:extLst>
          </p:cNvPr>
          <p:cNvSpPr/>
          <p:nvPr/>
        </p:nvSpPr>
        <p:spPr>
          <a:xfrm>
            <a:off x="6533804" y="3165004"/>
            <a:ext cx="448887" cy="4759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60A51D9-9A3B-41C8-9300-E1AF7E082F30}"/>
              </a:ext>
            </a:extLst>
          </p:cNvPr>
          <p:cNvSpPr/>
          <p:nvPr/>
        </p:nvSpPr>
        <p:spPr>
          <a:xfrm>
            <a:off x="6533804" y="3674225"/>
            <a:ext cx="3740727" cy="764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MILLILITER OF MILK</a:t>
            </a:r>
          </a:p>
        </p:txBody>
      </p:sp>
      <p:sp>
        <p:nvSpPr>
          <p:cNvPr id="4" name="Rectangle 3">
            <a:extLst>
              <a:ext uri="{FF2B5EF4-FFF2-40B4-BE49-F238E27FC236}">
                <a16:creationId xmlns:a16="http://schemas.microsoft.com/office/drawing/2014/main" id="{3D821C37-D4A6-4258-BD76-5B4CA7A50656}"/>
              </a:ext>
            </a:extLst>
          </p:cNvPr>
          <p:cNvSpPr/>
          <p:nvPr/>
        </p:nvSpPr>
        <p:spPr>
          <a:xfrm>
            <a:off x="395814" y="897775"/>
            <a:ext cx="11557887" cy="17456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Read the text. Choose the best word (A, B, or C) for each space.</a:t>
            </a:r>
            <a:br>
              <a:rPr lang="en-US" dirty="0"/>
            </a:br>
            <a:r>
              <a:rPr lang="en-US" dirty="0"/>
              <a:t>Suzie's shopping list</a:t>
            </a:r>
            <a:br>
              <a:rPr lang="en-US" dirty="0"/>
            </a:br>
            <a:r>
              <a:rPr lang="en-US" sz="4000" dirty="0">
                <a:solidFill>
                  <a:srgbClr val="0070C0"/>
                </a:solidFill>
              </a:rPr>
              <a:t>She also bought two cans of beans, five hundred (3) ____________ of milk, and some apples to make a fruit salad. </a:t>
            </a:r>
            <a:r>
              <a:rPr lang="en-US" dirty="0">
                <a:solidFill>
                  <a:srgbClr val="0070C0"/>
                </a:solidFill>
              </a:rPr>
              <a:t/>
            </a:r>
            <a:br>
              <a:rPr lang="en-US" dirty="0">
                <a:solidFill>
                  <a:srgbClr val="0070C0"/>
                </a:solidFill>
              </a:rPr>
            </a:br>
            <a:endParaRPr lang="en-US" dirty="0">
              <a:solidFill>
                <a:srgbClr val="0070C0"/>
              </a:solidFill>
            </a:endParaRPr>
          </a:p>
        </p:txBody>
      </p:sp>
    </p:spTree>
    <p:extLst>
      <p:ext uri="{BB962C8B-B14F-4D97-AF65-F5344CB8AC3E}">
        <p14:creationId xmlns:p14="http://schemas.microsoft.com/office/powerpoint/2010/main" val="174320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CEA7FF-50CD-47A7-9DA1-A54C309E1013}"/>
              </a:ext>
            </a:extLst>
          </p:cNvPr>
          <p:cNvPicPr>
            <a:picLocks noChangeAspect="1"/>
          </p:cNvPicPr>
          <p:nvPr/>
        </p:nvPicPr>
        <p:blipFill>
          <a:blip r:embed="rId2"/>
          <a:stretch>
            <a:fillRect/>
          </a:stretch>
        </p:blipFill>
        <p:spPr>
          <a:xfrm>
            <a:off x="613049" y="2987695"/>
            <a:ext cx="7691323" cy="441305"/>
          </a:xfrm>
          <a:prstGeom prst="rect">
            <a:avLst/>
          </a:prstGeom>
        </p:spPr>
      </p:pic>
      <p:cxnSp>
        <p:nvCxnSpPr>
          <p:cNvPr id="5" name="Straight Connector 4">
            <a:extLst>
              <a:ext uri="{FF2B5EF4-FFF2-40B4-BE49-F238E27FC236}">
                <a16:creationId xmlns:a16="http://schemas.microsoft.com/office/drawing/2014/main" id="{30AC7828-4A2F-46BF-8E08-233B292F0B1B}"/>
              </a:ext>
            </a:extLst>
          </p:cNvPr>
          <p:cNvCxnSpPr>
            <a:cxnSpLocks/>
          </p:cNvCxnSpPr>
          <p:nvPr/>
        </p:nvCxnSpPr>
        <p:spPr>
          <a:xfrm>
            <a:off x="813600" y="2559590"/>
            <a:ext cx="1813222" cy="16626"/>
          </a:xfrm>
          <a:prstGeom prst="line">
            <a:avLst/>
          </a:prstGeom>
        </p:spPr>
        <p:style>
          <a:lnRef idx="2">
            <a:schemeClr val="accent2"/>
          </a:lnRef>
          <a:fillRef idx="0">
            <a:schemeClr val="accent2"/>
          </a:fillRef>
          <a:effectRef idx="1">
            <a:schemeClr val="accent2"/>
          </a:effectRef>
          <a:fontRef idx="minor">
            <a:schemeClr val="tx1"/>
          </a:fontRef>
        </p:style>
      </p:cxnSp>
      <p:sp>
        <p:nvSpPr>
          <p:cNvPr id="6" name="Oval 5">
            <a:extLst>
              <a:ext uri="{FF2B5EF4-FFF2-40B4-BE49-F238E27FC236}">
                <a16:creationId xmlns:a16="http://schemas.microsoft.com/office/drawing/2014/main" id="{588DC964-0DAE-4410-918A-356658D7F861}"/>
              </a:ext>
            </a:extLst>
          </p:cNvPr>
          <p:cNvSpPr/>
          <p:nvPr/>
        </p:nvSpPr>
        <p:spPr>
          <a:xfrm>
            <a:off x="947651" y="2987695"/>
            <a:ext cx="415636" cy="4412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0A4C59-7EC3-4CC4-AF8E-5AFB6FCB6700}"/>
              </a:ext>
            </a:extLst>
          </p:cNvPr>
          <p:cNvSpPr/>
          <p:nvPr/>
        </p:nvSpPr>
        <p:spPr>
          <a:xfrm>
            <a:off x="613049" y="3857105"/>
            <a:ext cx="3859198" cy="698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A BOX OF SPAGHETTI</a:t>
            </a:r>
          </a:p>
        </p:txBody>
      </p:sp>
      <p:sp>
        <p:nvSpPr>
          <p:cNvPr id="4" name="Rectangle 3">
            <a:extLst>
              <a:ext uri="{FF2B5EF4-FFF2-40B4-BE49-F238E27FC236}">
                <a16:creationId xmlns:a16="http://schemas.microsoft.com/office/drawing/2014/main" id="{D9B01159-8158-498A-843E-BFE215A9C1BB}"/>
              </a:ext>
            </a:extLst>
          </p:cNvPr>
          <p:cNvSpPr/>
          <p:nvPr/>
        </p:nvSpPr>
        <p:spPr>
          <a:xfrm>
            <a:off x="613049" y="716243"/>
            <a:ext cx="10891766" cy="1928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Read the text.</a:t>
            </a:r>
            <a:r>
              <a:rPr lang="en-US" dirty="0">
                <a:solidFill>
                  <a:srgbClr val="0070C0"/>
                </a:solidFill>
              </a:rPr>
              <a:t>.</a:t>
            </a:r>
            <a:br>
              <a:rPr lang="en-US" dirty="0">
                <a:solidFill>
                  <a:srgbClr val="0070C0"/>
                </a:solidFill>
              </a:rPr>
            </a:br>
            <a:r>
              <a:rPr lang="en-US" sz="4000" dirty="0">
                <a:solidFill>
                  <a:srgbClr val="0070C0"/>
                </a:solidFill>
              </a:rPr>
              <a:t>They were going to have spaghetti for dinner so Suzie's mom wrote down one (4) ____________ of</a:t>
            </a:r>
            <a:br>
              <a:rPr lang="en-US" sz="4000" dirty="0">
                <a:solidFill>
                  <a:srgbClr val="0070C0"/>
                </a:solidFill>
              </a:rPr>
            </a:br>
            <a:r>
              <a:rPr lang="en-US" sz="4000" dirty="0">
                <a:solidFill>
                  <a:srgbClr val="0070C0"/>
                </a:solidFill>
              </a:rPr>
              <a:t>spaghetti. </a:t>
            </a:r>
            <a:br>
              <a:rPr lang="en-US" sz="4000" dirty="0">
                <a:solidFill>
                  <a:srgbClr val="0070C0"/>
                </a:solidFill>
              </a:rPr>
            </a:br>
            <a:endParaRPr lang="en-US" dirty="0">
              <a:solidFill>
                <a:srgbClr val="0070C0"/>
              </a:solidFill>
            </a:endParaRPr>
          </a:p>
        </p:txBody>
      </p:sp>
    </p:spTree>
    <p:extLst>
      <p:ext uri="{BB962C8B-B14F-4D97-AF65-F5344CB8AC3E}">
        <p14:creationId xmlns:p14="http://schemas.microsoft.com/office/powerpoint/2010/main" val="89983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D3E414-1F6A-455C-9224-F1C934D28E20}"/>
              </a:ext>
            </a:extLst>
          </p:cNvPr>
          <p:cNvPicPr>
            <a:picLocks noChangeAspect="1"/>
          </p:cNvPicPr>
          <p:nvPr/>
        </p:nvPicPr>
        <p:blipFill>
          <a:blip r:embed="rId2"/>
          <a:stretch>
            <a:fillRect/>
          </a:stretch>
        </p:blipFill>
        <p:spPr>
          <a:xfrm>
            <a:off x="897817" y="3428999"/>
            <a:ext cx="6867972" cy="494608"/>
          </a:xfrm>
          <a:prstGeom prst="rect">
            <a:avLst/>
          </a:prstGeom>
        </p:spPr>
      </p:pic>
      <p:sp>
        <p:nvSpPr>
          <p:cNvPr id="6" name="Oval 5">
            <a:extLst>
              <a:ext uri="{FF2B5EF4-FFF2-40B4-BE49-F238E27FC236}">
                <a16:creationId xmlns:a16="http://schemas.microsoft.com/office/drawing/2014/main" id="{D8829A6A-2CCD-4A1D-8AC8-1B6EFBC782DA}"/>
              </a:ext>
            </a:extLst>
          </p:cNvPr>
          <p:cNvSpPr/>
          <p:nvPr/>
        </p:nvSpPr>
        <p:spPr>
          <a:xfrm>
            <a:off x="3507971" y="3428999"/>
            <a:ext cx="382385" cy="4946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5E2AAE8-E186-4C49-89F3-F82E9DFBE530}"/>
              </a:ext>
            </a:extLst>
          </p:cNvPr>
          <p:cNvSpPr/>
          <p:nvPr/>
        </p:nvSpPr>
        <p:spPr>
          <a:xfrm>
            <a:off x="3225338" y="4289367"/>
            <a:ext cx="3541222" cy="814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500 GRAMS OF RICE</a:t>
            </a:r>
          </a:p>
          <a:p>
            <a:pPr algn="ctr"/>
            <a:endParaRPr lang="en-US" dirty="0"/>
          </a:p>
        </p:txBody>
      </p:sp>
      <p:sp>
        <p:nvSpPr>
          <p:cNvPr id="4" name="Rectangle 3">
            <a:extLst>
              <a:ext uri="{FF2B5EF4-FFF2-40B4-BE49-F238E27FC236}">
                <a16:creationId xmlns:a16="http://schemas.microsoft.com/office/drawing/2014/main" id="{C3F80DDF-41BA-4E01-8926-19757E182D1A}"/>
              </a:ext>
            </a:extLst>
          </p:cNvPr>
          <p:cNvSpPr/>
          <p:nvPr/>
        </p:nvSpPr>
        <p:spPr>
          <a:xfrm>
            <a:off x="415636" y="897775"/>
            <a:ext cx="10906299" cy="2348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rgbClr val="0070C0"/>
                </a:solidFill>
              </a:rPr>
              <a:t>Suzie bought the beef and tomatoes, but the spaghetti was sold out, so she bought five hundred (5) ____________ of rice instead. </a:t>
            </a:r>
            <a:br>
              <a:rPr lang="en-US" sz="4000" dirty="0">
                <a:solidFill>
                  <a:srgbClr val="0070C0"/>
                </a:solidFill>
              </a:rPr>
            </a:br>
            <a:endParaRPr lang="en-US" sz="4000" dirty="0">
              <a:solidFill>
                <a:srgbClr val="0070C0"/>
              </a:solidFill>
            </a:endParaRPr>
          </a:p>
        </p:txBody>
      </p:sp>
      <p:cxnSp>
        <p:nvCxnSpPr>
          <p:cNvPr id="9" name="Straight Connector 8">
            <a:extLst>
              <a:ext uri="{FF2B5EF4-FFF2-40B4-BE49-F238E27FC236}">
                <a16:creationId xmlns:a16="http://schemas.microsoft.com/office/drawing/2014/main" id="{1DF77640-97F0-4624-A2EC-9F5D508648AA}"/>
              </a:ext>
            </a:extLst>
          </p:cNvPr>
          <p:cNvCxnSpPr/>
          <p:nvPr/>
        </p:nvCxnSpPr>
        <p:spPr>
          <a:xfrm>
            <a:off x="4821382" y="2676698"/>
            <a:ext cx="814647"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4029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46363"/>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66</a:t>
            </a:r>
          </a:p>
        </p:txBody>
      </p:sp>
      <p:sp>
        <p:nvSpPr>
          <p:cNvPr id="5" name="TextBox 4"/>
          <p:cNvSpPr txBox="1"/>
          <p:nvPr/>
        </p:nvSpPr>
        <p:spPr>
          <a:xfrm>
            <a:off x="1539551" y="347775"/>
            <a:ext cx="10827334" cy="553998"/>
          </a:xfrm>
          <a:prstGeom prst="rect">
            <a:avLst/>
          </a:prstGeom>
          <a:noFill/>
        </p:spPr>
        <p:txBody>
          <a:bodyPr wrap="square" rtlCol="0">
            <a:spAutoFit/>
          </a:bodyPr>
          <a:lstStyle/>
          <a:p>
            <a:r>
              <a:rPr lang="en-US" sz="3000" dirty="0">
                <a:solidFill>
                  <a:schemeClr val="accent1"/>
                </a:solidFill>
              </a:rPr>
              <a:t>Read about the three people. Choose the correct answer (A, B, or C).</a:t>
            </a:r>
          </a:p>
        </p:txBody>
      </p:sp>
      <p:cxnSp>
        <p:nvCxnSpPr>
          <p:cNvPr id="16" name="Straight Connector 15"/>
          <p:cNvCxnSpPr/>
          <p:nvPr/>
        </p:nvCxnSpPr>
        <p:spPr>
          <a:xfrm flipV="1">
            <a:off x="3213980" y="6228784"/>
            <a:ext cx="0" cy="27161"/>
          </a:xfrm>
          <a:prstGeom prst="line">
            <a:avLst/>
          </a:prstGeom>
        </p:spPr>
        <p:style>
          <a:lnRef idx="2">
            <a:schemeClr val="accent2"/>
          </a:lnRef>
          <a:fillRef idx="0">
            <a:schemeClr val="accent2"/>
          </a:fillRef>
          <a:effectRef idx="1">
            <a:schemeClr val="accent2"/>
          </a:effectRef>
          <a:fontRef idx="minor">
            <a:schemeClr val="tx1"/>
          </a:fontRef>
        </p:style>
      </p:cxnSp>
      <p:pic>
        <p:nvPicPr>
          <p:cNvPr id="4" name="Picture 3">
            <a:extLst>
              <a:ext uri="{FF2B5EF4-FFF2-40B4-BE49-F238E27FC236}">
                <a16:creationId xmlns:a16="http://schemas.microsoft.com/office/drawing/2014/main" id="{84A8DA59-9215-4B54-AF65-CD2682CCA575}"/>
              </a:ext>
            </a:extLst>
          </p:cNvPr>
          <p:cNvPicPr>
            <a:picLocks noChangeAspect="1"/>
          </p:cNvPicPr>
          <p:nvPr/>
        </p:nvPicPr>
        <p:blipFill>
          <a:blip r:embed="rId2"/>
          <a:stretch>
            <a:fillRect/>
          </a:stretch>
        </p:blipFill>
        <p:spPr>
          <a:xfrm>
            <a:off x="2157145" y="1164643"/>
            <a:ext cx="8297433" cy="4801270"/>
          </a:xfrm>
          <a:prstGeom prst="rect">
            <a:avLst/>
          </a:prstGeom>
        </p:spPr>
      </p:pic>
    </p:spTree>
    <p:extLst>
      <p:ext uri="{BB962C8B-B14F-4D97-AF65-F5344CB8AC3E}">
        <p14:creationId xmlns:p14="http://schemas.microsoft.com/office/powerpoint/2010/main" val="400814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EBDAFD-3E8C-4BF5-B0B2-1B9F55A32710}"/>
              </a:ext>
            </a:extLst>
          </p:cNvPr>
          <p:cNvPicPr>
            <a:picLocks noChangeAspect="1"/>
          </p:cNvPicPr>
          <p:nvPr/>
        </p:nvPicPr>
        <p:blipFill>
          <a:blip r:embed="rId2"/>
          <a:stretch>
            <a:fillRect/>
          </a:stretch>
        </p:blipFill>
        <p:spPr>
          <a:xfrm>
            <a:off x="794870" y="714895"/>
            <a:ext cx="2271206" cy="1581061"/>
          </a:xfrm>
          <a:prstGeom prst="rect">
            <a:avLst/>
          </a:prstGeom>
        </p:spPr>
      </p:pic>
      <p:sp>
        <p:nvSpPr>
          <p:cNvPr id="3" name="Rectangle 2">
            <a:extLst>
              <a:ext uri="{FF2B5EF4-FFF2-40B4-BE49-F238E27FC236}">
                <a16:creationId xmlns:a16="http://schemas.microsoft.com/office/drawing/2014/main" id="{226BBDA6-02B9-420B-A269-40149B02299A}"/>
              </a:ext>
            </a:extLst>
          </p:cNvPr>
          <p:cNvSpPr/>
          <p:nvPr/>
        </p:nvSpPr>
        <p:spPr>
          <a:xfrm>
            <a:off x="1337028" y="3237866"/>
            <a:ext cx="1729048" cy="6650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A</a:t>
            </a:r>
          </a:p>
        </p:txBody>
      </p:sp>
      <p:sp>
        <p:nvSpPr>
          <p:cNvPr id="5" name="Rectangle: Rounded Corners 4">
            <a:extLst>
              <a:ext uri="{FF2B5EF4-FFF2-40B4-BE49-F238E27FC236}">
                <a16:creationId xmlns:a16="http://schemas.microsoft.com/office/drawing/2014/main" id="{63403774-05CD-4C8D-8CCC-4F6A86EA7427}"/>
              </a:ext>
            </a:extLst>
          </p:cNvPr>
          <p:cNvSpPr/>
          <p:nvPr/>
        </p:nvSpPr>
        <p:spPr>
          <a:xfrm>
            <a:off x="3460054" y="3237866"/>
            <a:ext cx="7887200" cy="29052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70C0"/>
                </a:solidFill>
              </a:rPr>
              <a:t>Summarize main ideas of the text for A</a:t>
            </a:r>
          </a:p>
          <a:p>
            <a:r>
              <a:rPr lang="en-US" sz="2800" dirty="0">
                <a:solidFill>
                  <a:srgbClr val="FF0000"/>
                </a:solidFill>
              </a:rPr>
              <a:t>Name: Julie</a:t>
            </a:r>
          </a:p>
          <a:p>
            <a:r>
              <a:rPr lang="en-US" sz="2800" dirty="0">
                <a:solidFill>
                  <a:srgbClr val="FF0000"/>
                </a:solidFill>
              </a:rPr>
              <a:t>Won first prize</a:t>
            </a:r>
          </a:p>
          <a:p>
            <a:r>
              <a:rPr lang="en-US" sz="2800" dirty="0">
                <a:solidFill>
                  <a:srgbClr val="FF0000"/>
                </a:solidFill>
              </a:rPr>
              <a:t>Made an apple pie with 8 apples, sugar</a:t>
            </a:r>
          </a:p>
          <a:p>
            <a:r>
              <a:rPr lang="en-US" sz="2800" dirty="0">
                <a:solidFill>
                  <a:srgbClr val="FF0000"/>
                </a:solidFill>
              </a:rPr>
              <a:t>Baked the pie in a big dish</a:t>
            </a:r>
          </a:p>
          <a:p>
            <a:r>
              <a:rPr lang="en-US" sz="2800" dirty="0">
                <a:solidFill>
                  <a:srgbClr val="FF0000"/>
                </a:solidFill>
              </a:rPr>
              <a:t>Decorated with more apples</a:t>
            </a:r>
          </a:p>
          <a:p>
            <a:r>
              <a:rPr lang="en-US" sz="2800" dirty="0">
                <a:solidFill>
                  <a:srgbClr val="FF0000"/>
                </a:solidFill>
              </a:rPr>
              <a:t>It tasted yummy</a:t>
            </a:r>
          </a:p>
        </p:txBody>
      </p:sp>
      <p:sp>
        <p:nvSpPr>
          <p:cNvPr id="7" name="Rectangle 6">
            <a:extLst>
              <a:ext uri="{FF2B5EF4-FFF2-40B4-BE49-F238E27FC236}">
                <a16:creationId xmlns:a16="http://schemas.microsoft.com/office/drawing/2014/main" id="{B84BDDAB-B0DB-4832-B746-0978B6008C89}"/>
              </a:ext>
            </a:extLst>
          </p:cNvPr>
          <p:cNvSpPr/>
          <p:nvPr/>
        </p:nvSpPr>
        <p:spPr>
          <a:xfrm>
            <a:off x="3726060" y="714895"/>
            <a:ext cx="7887199" cy="2294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rgbClr val="0070C0"/>
              </a:solidFill>
            </a:endParaRPr>
          </a:p>
          <a:p>
            <a:r>
              <a:rPr lang="en-US" sz="2800" dirty="0">
                <a:solidFill>
                  <a:srgbClr val="0070C0"/>
                </a:solidFill>
              </a:rPr>
              <a:t>A. My name's Julia. We won first prize! Our team made an apple pie. We bought eight apples. We added sugar to make the pie filling. We had a big dish to bake the pie in. Then we decorated it with more apples. It was really yummy! </a:t>
            </a:r>
            <a:r>
              <a:rPr lang="en-US" sz="2400" dirty="0">
                <a:solidFill>
                  <a:srgbClr val="0070C0"/>
                </a:solidFill>
              </a:rPr>
              <a:t/>
            </a:r>
            <a:br>
              <a:rPr lang="en-US" sz="2400" dirty="0">
                <a:solidFill>
                  <a:srgbClr val="0070C0"/>
                </a:solidFill>
              </a:rPr>
            </a:br>
            <a:endParaRPr lang="en-US" sz="2400" dirty="0">
              <a:solidFill>
                <a:srgbClr val="0070C0"/>
              </a:solidFill>
            </a:endParaRPr>
          </a:p>
        </p:txBody>
      </p:sp>
    </p:spTree>
    <p:extLst>
      <p:ext uri="{BB962C8B-B14F-4D97-AF65-F5344CB8AC3E}">
        <p14:creationId xmlns:p14="http://schemas.microsoft.com/office/powerpoint/2010/main" val="711666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F7D6A1-60F8-4EE6-AE3B-471D77C1B113}"/>
              </a:ext>
            </a:extLst>
          </p:cNvPr>
          <p:cNvSpPr/>
          <p:nvPr/>
        </p:nvSpPr>
        <p:spPr>
          <a:xfrm>
            <a:off x="644523" y="3429000"/>
            <a:ext cx="1928553" cy="7980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B</a:t>
            </a:r>
          </a:p>
        </p:txBody>
      </p:sp>
      <p:pic>
        <p:nvPicPr>
          <p:cNvPr id="3" name="Picture 2">
            <a:extLst>
              <a:ext uri="{FF2B5EF4-FFF2-40B4-BE49-F238E27FC236}">
                <a16:creationId xmlns:a16="http://schemas.microsoft.com/office/drawing/2014/main" id="{F80BF433-DE7B-4077-BD66-8EC97759815F}"/>
              </a:ext>
            </a:extLst>
          </p:cNvPr>
          <p:cNvPicPr>
            <a:picLocks noChangeAspect="1"/>
          </p:cNvPicPr>
          <p:nvPr/>
        </p:nvPicPr>
        <p:blipFill>
          <a:blip r:embed="rId2"/>
          <a:stretch>
            <a:fillRect/>
          </a:stretch>
        </p:blipFill>
        <p:spPr>
          <a:xfrm>
            <a:off x="515389" y="907858"/>
            <a:ext cx="2057687" cy="1228896"/>
          </a:xfrm>
          <a:prstGeom prst="rect">
            <a:avLst/>
          </a:prstGeom>
        </p:spPr>
      </p:pic>
      <p:sp>
        <p:nvSpPr>
          <p:cNvPr id="5" name="Rectangle: Rounded Corners 4">
            <a:extLst>
              <a:ext uri="{FF2B5EF4-FFF2-40B4-BE49-F238E27FC236}">
                <a16:creationId xmlns:a16="http://schemas.microsoft.com/office/drawing/2014/main" id="{313AE5D5-3167-4610-8AA1-8438E2E345FB}"/>
              </a:ext>
            </a:extLst>
          </p:cNvPr>
          <p:cNvSpPr/>
          <p:nvPr/>
        </p:nvSpPr>
        <p:spPr>
          <a:xfrm>
            <a:off x="2860831" y="3740727"/>
            <a:ext cx="7887200" cy="25295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Summarize main ideas of the text for B</a:t>
            </a:r>
          </a:p>
          <a:p>
            <a:r>
              <a:rPr lang="en-US" sz="2800" dirty="0">
                <a:solidFill>
                  <a:srgbClr val="FF0000"/>
                </a:solidFill>
              </a:rPr>
              <a:t>Name: Annie</a:t>
            </a:r>
          </a:p>
          <a:p>
            <a:r>
              <a:rPr lang="en-US" sz="2800" dirty="0">
                <a:solidFill>
                  <a:srgbClr val="FF0000"/>
                </a:solidFill>
              </a:rPr>
              <a:t>Won second prize</a:t>
            </a:r>
          </a:p>
          <a:p>
            <a:r>
              <a:rPr lang="en-US" sz="2800" dirty="0">
                <a:solidFill>
                  <a:srgbClr val="FF0000"/>
                </a:solidFill>
              </a:rPr>
              <a:t>Made a curry with potatoes, carrots, onions, beans, 2 cans of coconut milk, 4 tbsp of spices</a:t>
            </a:r>
          </a:p>
          <a:p>
            <a:r>
              <a:rPr lang="en-US" sz="2800" dirty="0">
                <a:solidFill>
                  <a:srgbClr val="FF0000"/>
                </a:solidFill>
              </a:rPr>
              <a:t>A big pot of curry </a:t>
            </a:r>
          </a:p>
          <a:p>
            <a:r>
              <a:rPr lang="en-US" sz="2800" dirty="0">
                <a:solidFill>
                  <a:srgbClr val="FF0000"/>
                </a:solidFill>
              </a:rPr>
              <a:t>Shared the curry with everyone</a:t>
            </a:r>
          </a:p>
          <a:p>
            <a:r>
              <a:rPr lang="en-US" sz="2800" dirty="0">
                <a:solidFill>
                  <a:srgbClr val="FF0000"/>
                </a:solidFill>
              </a:rPr>
              <a:t>It was tasty</a:t>
            </a:r>
          </a:p>
        </p:txBody>
      </p:sp>
      <p:sp>
        <p:nvSpPr>
          <p:cNvPr id="6" name="Rectangle 5">
            <a:extLst>
              <a:ext uri="{FF2B5EF4-FFF2-40B4-BE49-F238E27FC236}">
                <a16:creationId xmlns:a16="http://schemas.microsoft.com/office/drawing/2014/main" id="{052E7D6E-C0BF-44BF-8673-0D7CBDBFCD81}"/>
              </a:ext>
            </a:extLst>
          </p:cNvPr>
          <p:cNvSpPr/>
          <p:nvPr/>
        </p:nvSpPr>
        <p:spPr>
          <a:xfrm>
            <a:off x="3088465" y="907858"/>
            <a:ext cx="8748859" cy="22467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800" dirty="0">
                <a:solidFill>
                  <a:srgbClr val="0070C0"/>
                </a:solidFill>
              </a:rPr>
              <a:t>B. I'm Annie. Our team made a curry and won second prize! We used potatoes, carrots, onions, and some beans. We added two cans of coconut milk and four tablespoons of spices. It was really tasty. We made a big pot of curry and shared it with everyone after the competition.</a:t>
            </a:r>
            <a:endParaRPr lang="en-US" sz="3200" dirty="0">
              <a:solidFill>
                <a:srgbClr val="0070C0"/>
              </a:solidFill>
            </a:endParaRPr>
          </a:p>
        </p:txBody>
      </p:sp>
    </p:spTree>
    <p:extLst>
      <p:ext uri="{BB962C8B-B14F-4D97-AF65-F5344CB8AC3E}">
        <p14:creationId xmlns:p14="http://schemas.microsoft.com/office/powerpoint/2010/main" val="19090433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937AA2-266E-47B4-A97C-72D09B8588BA}"/>
              </a:ext>
            </a:extLst>
          </p:cNvPr>
          <p:cNvSpPr/>
          <p:nvPr/>
        </p:nvSpPr>
        <p:spPr>
          <a:xfrm>
            <a:off x="570399" y="3429000"/>
            <a:ext cx="1720343" cy="7980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C</a:t>
            </a:r>
          </a:p>
        </p:txBody>
      </p:sp>
      <p:pic>
        <p:nvPicPr>
          <p:cNvPr id="3" name="Picture 2">
            <a:extLst>
              <a:ext uri="{FF2B5EF4-FFF2-40B4-BE49-F238E27FC236}">
                <a16:creationId xmlns:a16="http://schemas.microsoft.com/office/drawing/2014/main" id="{047EF815-B67C-4720-B4FA-3A4ADC84859B}"/>
              </a:ext>
            </a:extLst>
          </p:cNvPr>
          <p:cNvPicPr>
            <a:picLocks noChangeAspect="1"/>
          </p:cNvPicPr>
          <p:nvPr/>
        </p:nvPicPr>
        <p:blipFill>
          <a:blip r:embed="rId2"/>
          <a:stretch>
            <a:fillRect/>
          </a:stretch>
        </p:blipFill>
        <p:spPr>
          <a:xfrm>
            <a:off x="435068" y="881149"/>
            <a:ext cx="1991003" cy="1448002"/>
          </a:xfrm>
          <a:prstGeom prst="rect">
            <a:avLst/>
          </a:prstGeom>
        </p:spPr>
      </p:pic>
      <p:sp>
        <p:nvSpPr>
          <p:cNvPr id="5" name="Rectangle: Rounded Corners 4">
            <a:extLst>
              <a:ext uri="{FF2B5EF4-FFF2-40B4-BE49-F238E27FC236}">
                <a16:creationId xmlns:a16="http://schemas.microsoft.com/office/drawing/2014/main" id="{845F6923-BAF2-40CC-ACA6-AD70D793F67D}"/>
              </a:ext>
            </a:extLst>
          </p:cNvPr>
          <p:cNvSpPr/>
          <p:nvPr/>
        </p:nvSpPr>
        <p:spPr>
          <a:xfrm>
            <a:off x="2652571" y="3029989"/>
            <a:ext cx="7887200" cy="29035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accent1"/>
                </a:solidFill>
              </a:rPr>
              <a:t>Summarize main ideas of the text for C</a:t>
            </a:r>
          </a:p>
          <a:p>
            <a:r>
              <a:rPr lang="en-US" sz="2800" dirty="0">
                <a:solidFill>
                  <a:srgbClr val="FF0000"/>
                </a:solidFill>
              </a:rPr>
              <a:t>Name: Joe</a:t>
            </a:r>
          </a:p>
          <a:p>
            <a:r>
              <a:rPr lang="en-US" sz="2800" dirty="0">
                <a:solidFill>
                  <a:srgbClr val="FF0000"/>
                </a:solidFill>
              </a:rPr>
              <a:t>Won third prize</a:t>
            </a:r>
          </a:p>
          <a:p>
            <a:r>
              <a:rPr lang="en-US" sz="2800" dirty="0">
                <a:solidFill>
                  <a:srgbClr val="FF0000"/>
                </a:solidFill>
              </a:rPr>
              <a:t>Made spaghetti with beef, tomato sauce, lemon</a:t>
            </a:r>
          </a:p>
          <a:p>
            <a:r>
              <a:rPr lang="en-US" sz="2800" dirty="0">
                <a:solidFill>
                  <a:srgbClr val="FF0000"/>
                </a:solidFill>
              </a:rPr>
              <a:t>His mom showed him how to make it</a:t>
            </a:r>
          </a:p>
          <a:p>
            <a:r>
              <a:rPr lang="en-US" sz="2800" dirty="0">
                <a:solidFill>
                  <a:srgbClr val="FF0000"/>
                </a:solidFill>
              </a:rPr>
              <a:t>Needed help from Rose’s team with a lemon</a:t>
            </a:r>
          </a:p>
        </p:txBody>
      </p:sp>
      <p:sp>
        <p:nvSpPr>
          <p:cNvPr id="6" name="Rectangle 5">
            <a:extLst>
              <a:ext uri="{FF2B5EF4-FFF2-40B4-BE49-F238E27FC236}">
                <a16:creationId xmlns:a16="http://schemas.microsoft.com/office/drawing/2014/main" id="{5E3D56E4-D1E4-4602-88BA-3797692BEFE1}"/>
              </a:ext>
            </a:extLst>
          </p:cNvPr>
          <p:cNvSpPr/>
          <p:nvPr/>
        </p:nvSpPr>
        <p:spPr>
          <a:xfrm>
            <a:off x="2743200" y="615142"/>
            <a:ext cx="8701847" cy="24148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rgbClr val="0070C0"/>
              </a:solidFill>
            </a:endParaRPr>
          </a:p>
          <a:p>
            <a:r>
              <a:rPr lang="en-US" sz="2800" dirty="0">
                <a:solidFill>
                  <a:srgbClr val="0070C0"/>
                </a:solidFill>
              </a:rPr>
              <a:t>C. I'm Joe. We made a simple dish: spaghetti with beef and tomato sauce. My mom first showed me how to make it. Everything was great until the end. My secret ingredient is lemon, but my friend used it to make a cake! Luckily, Rose's team gave us a lemon and we won third prize. </a:t>
            </a:r>
            <a:br>
              <a:rPr lang="en-US" sz="2800" dirty="0">
                <a:solidFill>
                  <a:srgbClr val="0070C0"/>
                </a:solidFill>
              </a:rPr>
            </a:br>
            <a:endParaRPr lang="en-US" sz="2800" dirty="0">
              <a:solidFill>
                <a:srgbClr val="0070C0"/>
              </a:solidFill>
            </a:endParaRPr>
          </a:p>
        </p:txBody>
      </p:sp>
    </p:spTree>
    <p:extLst>
      <p:ext uri="{BB962C8B-B14F-4D97-AF65-F5344CB8AC3E}">
        <p14:creationId xmlns:p14="http://schemas.microsoft.com/office/powerpoint/2010/main" val="38334952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3F30B6F-BF2C-41F7-ADB7-6CE88737DA32}"/>
              </a:ext>
            </a:extLst>
          </p:cNvPr>
          <p:cNvGraphicFramePr>
            <a:graphicFrameLocks noGrp="1"/>
          </p:cNvGraphicFramePr>
          <p:nvPr>
            <p:extLst>
              <p:ext uri="{D42A27DB-BD31-4B8C-83A1-F6EECF244321}">
                <p14:modId xmlns:p14="http://schemas.microsoft.com/office/powerpoint/2010/main" val="387978627"/>
              </p:ext>
            </p:extLst>
          </p:nvPr>
        </p:nvGraphicFramePr>
        <p:xfrm>
          <a:off x="149629" y="1097280"/>
          <a:ext cx="11840094" cy="5797327"/>
        </p:xfrm>
        <a:graphic>
          <a:graphicData uri="http://schemas.openxmlformats.org/drawingml/2006/table">
            <a:tbl>
              <a:tblPr firstRow="1" bandRow="1">
                <a:tableStyleId>{5940675A-B579-460E-94D1-54222C63F5DA}</a:tableStyleId>
              </a:tblPr>
              <a:tblGrid>
                <a:gridCol w="1197033">
                  <a:extLst>
                    <a:ext uri="{9D8B030D-6E8A-4147-A177-3AD203B41FA5}">
                      <a16:colId xmlns:a16="http://schemas.microsoft.com/office/drawing/2014/main" val="2191682707"/>
                    </a:ext>
                  </a:extLst>
                </a:gridCol>
                <a:gridCol w="3059083">
                  <a:extLst>
                    <a:ext uri="{9D8B030D-6E8A-4147-A177-3AD203B41FA5}">
                      <a16:colId xmlns:a16="http://schemas.microsoft.com/office/drawing/2014/main" val="3487304680"/>
                    </a:ext>
                  </a:extLst>
                </a:gridCol>
                <a:gridCol w="3308466">
                  <a:extLst>
                    <a:ext uri="{9D8B030D-6E8A-4147-A177-3AD203B41FA5}">
                      <a16:colId xmlns:a16="http://schemas.microsoft.com/office/drawing/2014/main" val="4163376373"/>
                    </a:ext>
                  </a:extLst>
                </a:gridCol>
                <a:gridCol w="4275512">
                  <a:extLst>
                    <a:ext uri="{9D8B030D-6E8A-4147-A177-3AD203B41FA5}">
                      <a16:colId xmlns:a16="http://schemas.microsoft.com/office/drawing/2014/main" val="3988987253"/>
                    </a:ext>
                  </a:extLst>
                </a:gridCol>
              </a:tblGrid>
              <a:tr h="425214">
                <a:tc>
                  <a:txBody>
                    <a:bodyPr/>
                    <a:lstStyle/>
                    <a:p>
                      <a:r>
                        <a:rPr lang="en-US" sz="2600" b="1" dirty="0">
                          <a:solidFill>
                            <a:srgbClr val="FF0000"/>
                          </a:solidFill>
                        </a:rPr>
                        <a:t>TEXT</a:t>
                      </a:r>
                    </a:p>
                  </a:txBody>
                  <a:tcPr/>
                </a:tc>
                <a:tc>
                  <a:txBody>
                    <a:bodyPr/>
                    <a:lstStyle/>
                    <a:p>
                      <a:pPr algn="l"/>
                      <a:r>
                        <a:rPr lang="en-US" sz="2600" b="1" dirty="0">
                          <a:solidFill>
                            <a:srgbClr val="FF0000"/>
                          </a:solidFill>
                        </a:rPr>
                        <a:t>A</a:t>
                      </a:r>
                    </a:p>
                  </a:txBody>
                  <a:tcPr/>
                </a:tc>
                <a:tc>
                  <a:txBody>
                    <a:bodyPr/>
                    <a:lstStyle/>
                    <a:p>
                      <a:pPr algn="l"/>
                      <a:r>
                        <a:rPr lang="en-US" sz="2600" b="1" dirty="0">
                          <a:solidFill>
                            <a:srgbClr val="FF0000"/>
                          </a:solidFill>
                        </a:rPr>
                        <a:t>B</a:t>
                      </a:r>
                    </a:p>
                  </a:txBody>
                  <a:tcPr/>
                </a:tc>
                <a:tc>
                  <a:txBody>
                    <a:bodyPr/>
                    <a:lstStyle/>
                    <a:p>
                      <a:pPr algn="l"/>
                      <a:r>
                        <a:rPr lang="en-US" sz="2600" b="1" dirty="0">
                          <a:solidFill>
                            <a:srgbClr val="FF0000"/>
                          </a:solidFill>
                        </a:rPr>
                        <a:t>C</a:t>
                      </a:r>
                    </a:p>
                  </a:txBody>
                  <a:tcPr/>
                </a:tc>
                <a:extLst>
                  <a:ext uri="{0D108BD9-81ED-4DB2-BD59-A6C34878D82A}">
                    <a16:rowId xmlns:a16="http://schemas.microsoft.com/office/drawing/2014/main" val="941665811"/>
                  </a:ext>
                </a:extLst>
              </a:tr>
              <a:tr h="425214">
                <a:tc>
                  <a:txBody>
                    <a:bodyPr/>
                    <a:lstStyle/>
                    <a:p>
                      <a:r>
                        <a:rPr lang="en-US" sz="2600" dirty="0">
                          <a:solidFill>
                            <a:schemeClr val="accent1"/>
                          </a:solidFill>
                        </a:rPr>
                        <a:t>Name</a:t>
                      </a:r>
                    </a:p>
                  </a:txBody>
                  <a:tcPr/>
                </a:tc>
                <a:tc>
                  <a:txBody>
                    <a:bodyPr/>
                    <a:lstStyle/>
                    <a:p>
                      <a:r>
                        <a:rPr lang="en-US" sz="2600" dirty="0">
                          <a:solidFill>
                            <a:schemeClr val="accent1"/>
                          </a:solidFill>
                        </a:rPr>
                        <a:t>Julia</a:t>
                      </a:r>
                    </a:p>
                  </a:txBody>
                  <a:tcPr/>
                </a:tc>
                <a:tc>
                  <a:txBody>
                    <a:bodyPr/>
                    <a:lstStyle/>
                    <a:p>
                      <a:r>
                        <a:rPr lang="en-US" sz="2600" dirty="0">
                          <a:solidFill>
                            <a:schemeClr val="accent1"/>
                          </a:solidFill>
                        </a:rPr>
                        <a:t>Annie</a:t>
                      </a:r>
                    </a:p>
                  </a:txBody>
                  <a:tcPr/>
                </a:tc>
                <a:tc>
                  <a:txBody>
                    <a:bodyPr/>
                    <a:lstStyle/>
                    <a:p>
                      <a:r>
                        <a:rPr lang="en-US" sz="2600" dirty="0">
                          <a:solidFill>
                            <a:schemeClr val="accent1"/>
                          </a:solidFill>
                        </a:rPr>
                        <a:t>Joe</a:t>
                      </a:r>
                    </a:p>
                  </a:txBody>
                  <a:tcPr/>
                </a:tc>
                <a:extLst>
                  <a:ext uri="{0D108BD9-81ED-4DB2-BD59-A6C34878D82A}">
                    <a16:rowId xmlns:a16="http://schemas.microsoft.com/office/drawing/2014/main" val="280222114"/>
                  </a:ext>
                </a:extLst>
              </a:tr>
              <a:tr h="425214">
                <a:tc>
                  <a:txBody>
                    <a:bodyPr/>
                    <a:lstStyle/>
                    <a:p>
                      <a:r>
                        <a:rPr lang="en-US" sz="2600" dirty="0">
                          <a:solidFill>
                            <a:schemeClr val="accent1"/>
                          </a:solidFill>
                        </a:rPr>
                        <a:t>Prize</a:t>
                      </a:r>
                    </a:p>
                  </a:txBody>
                  <a:tcPr/>
                </a:tc>
                <a:tc>
                  <a:txBody>
                    <a:bodyPr/>
                    <a:lstStyle/>
                    <a:p>
                      <a:r>
                        <a:rPr lang="en-US" sz="2600" dirty="0">
                          <a:solidFill>
                            <a:schemeClr val="accent1"/>
                          </a:solidFill>
                        </a:rPr>
                        <a:t>1</a:t>
                      </a:r>
                      <a:r>
                        <a:rPr lang="en-US" sz="2600" baseline="30000" dirty="0">
                          <a:solidFill>
                            <a:schemeClr val="accent1"/>
                          </a:solidFill>
                        </a:rPr>
                        <a:t>st</a:t>
                      </a:r>
                      <a:r>
                        <a:rPr lang="en-US" sz="2600" dirty="0">
                          <a:solidFill>
                            <a:schemeClr val="accent1"/>
                          </a:solidFill>
                        </a:rPr>
                        <a:t> prize</a:t>
                      </a:r>
                    </a:p>
                  </a:txBody>
                  <a:tcPr/>
                </a:tc>
                <a:tc>
                  <a:txBody>
                    <a:bodyPr/>
                    <a:lstStyle/>
                    <a:p>
                      <a:r>
                        <a:rPr lang="en-US" sz="2600" dirty="0">
                          <a:solidFill>
                            <a:schemeClr val="accent1"/>
                          </a:solidFill>
                        </a:rPr>
                        <a:t>2</a:t>
                      </a:r>
                      <a:r>
                        <a:rPr lang="en-US" sz="2600" baseline="30000" dirty="0">
                          <a:solidFill>
                            <a:schemeClr val="accent1"/>
                          </a:solidFill>
                        </a:rPr>
                        <a:t>nd</a:t>
                      </a:r>
                      <a:r>
                        <a:rPr lang="en-US" sz="2600" dirty="0">
                          <a:solidFill>
                            <a:schemeClr val="accent1"/>
                          </a:solidFill>
                        </a:rPr>
                        <a:t> prize</a:t>
                      </a:r>
                    </a:p>
                  </a:txBody>
                  <a:tcPr/>
                </a:tc>
                <a:tc>
                  <a:txBody>
                    <a:bodyPr/>
                    <a:lstStyle/>
                    <a:p>
                      <a:r>
                        <a:rPr lang="en-US" sz="2600" dirty="0">
                          <a:solidFill>
                            <a:schemeClr val="accent1"/>
                          </a:solidFill>
                        </a:rPr>
                        <a:t>3</a:t>
                      </a:r>
                      <a:r>
                        <a:rPr lang="en-US" sz="2600" baseline="30000" dirty="0">
                          <a:solidFill>
                            <a:schemeClr val="accent1"/>
                          </a:solidFill>
                        </a:rPr>
                        <a:t>rd</a:t>
                      </a:r>
                      <a:r>
                        <a:rPr lang="en-US" sz="2600" dirty="0">
                          <a:solidFill>
                            <a:schemeClr val="accent1"/>
                          </a:solidFill>
                        </a:rPr>
                        <a:t> prize</a:t>
                      </a:r>
                    </a:p>
                  </a:txBody>
                  <a:tcPr/>
                </a:tc>
                <a:extLst>
                  <a:ext uri="{0D108BD9-81ED-4DB2-BD59-A6C34878D82A}">
                    <a16:rowId xmlns:a16="http://schemas.microsoft.com/office/drawing/2014/main" val="2701665260"/>
                  </a:ext>
                </a:extLst>
              </a:tr>
              <a:tr h="425214">
                <a:tc>
                  <a:txBody>
                    <a:bodyPr/>
                    <a:lstStyle/>
                    <a:p>
                      <a:r>
                        <a:rPr lang="en-US" sz="2600" dirty="0">
                          <a:solidFill>
                            <a:schemeClr val="accent1"/>
                          </a:solidFill>
                        </a:rPr>
                        <a:t>Dish</a:t>
                      </a:r>
                    </a:p>
                  </a:txBody>
                  <a:tcPr/>
                </a:tc>
                <a:tc>
                  <a:txBody>
                    <a:bodyPr/>
                    <a:lstStyle/>
                    <a:p>
                      <a:r>
                        <a:rPr lang="en-US" sz="2600" dirty="0">
                          <a:solidFill>
                            <a:schemeClr val="accent1"/>
                          </a:solidFill>
                        </a:rPr>
                        <a:t>an apple pie</a:t>
                      </a:r>
                    </a:p>
                  </a:txBody>
                  <a:tcPr/>
                </a:tc>
                <a:tc>
                  <a:txBody>
                    <a:bodyPr/>
                    <a:lstStyle/>
                    <a:p>
                      <a:r>
                        <a:rPr lang="en-US" sz="2600" dirty="0">
                          <a:solidFill>
                            <a:schemeClr val="accent1"/>
                          </a:solidFill>
                        </a:rPr>
                        <a:t>a curry</a:t>
                      </a:r>
                    </a:p>
                  </a:txBody>
                  <a:tcPr/>
                </a:tc>
                <a:tc>
                  <a:txBody>
                    <a:bodyPr/>
                    <a:lstStyle/>
                    <a:p>
                      <a:r>
                        <a:rPr lang="en-US" sz="2600" dirty="0">
                          <a:solidFill>
                            <a:schemeClr val="accent1"/>
                          </a:solidFill>
                        </a:rPr>
                        <a:t>spaghetti</a:t>
                      </a:r>
                    </a:p>
                  </a:txBody>
                  <a:tcPr/>
                </a:tc>
                <a:extLst>
                  <a:ext uri="{0D108BD9-81ED-4DB2-BD59-A6C34878D82A}">
                    <a16:rowId xmlns:a16="http://schemas.microsoft.com/office/drawing/2014/main" val="2436364525"/>
                  </a:ext>
                </a:extLst>
              </a:tr>
              <a:tr h="1461673">
                <a:tc>
                  <a:txBody>
                    <a:bodyPr/>
                    <a:lstStyle/>
                    <a:p>
                      <a:r>
                        <a:rPr lang="en-US" sz="2600" dirty="0">
                          <a:solidFill>
                            <a:schemeClr val="accent1"/>
                          </a:solidFill>
                        </a:rPr>
                        <a:t>Ingredients</a:t>
                      </a:r>
                    </a:p>
                  </a:txBody>
                  <a:tcPr/>
                </a:tc>
                <a:tc>
                  <a:txBody>
                    <a:bodyPr/>
                    <a:lstStyle/>
                    <a:p>
                      <a:r>
                        <a:rPr lang="en-US" sz="2600" dirty="0">
                          <a:solidFill>
                            <a:schemeClr val="accent1"/>
                          </a:solidFill>
                        </a:rPr>
                        <a:t>8 apples, sugar</a:t>
                      </a:r>
                    </a:p>
                  </a:txBody>
                  <a:tcPr/>
                </a:tc>
                <a:tc>
                  <a:txBody>
                    <a:bodyPr/>
                    <a:lstStyle/>
                    <a:p>
                      <a:r>
                        <a:rPr lang="en-US" sz="2600" dirty="0">
                          <a:solidFill>
                            <a:schemeClr val="accent1"/>
                          </a:solidFill>
                        </a:rPr>
                        <a:t>potatoes, carrots, onions, beans, 2 cans of coconut milk, 4 tbsp of spices</a:t>
                      </a:r>
                    </a:p>
                  </a:txBody>
                  <a:tcPr/>
                </a:tc>
                <a:tc>
                  <a:txBody>
                    <a:bodyPr/>
                    <a:lstStyle/>
                    <a:p>
                      <a:r>
                        <a:rPr lang="en-US" sz="2600" dirty="0">
                          <a:solidFill>
                            <a:schemeClr val="accent1"/>
                          </a:solidFill>
                        </a:rPr>
                        <a:t>beef, tomato sauce, lemon</a:t>
                      </a:r>
                    </a:p>
                  </a:txBody>
                  <a:tcPr/>
                </a:tc>
                <a:extLst>
                  <a:ext uri="{0D108BD9-81ED-4DB2-BD59-A6C34878D82A}">
                    <a16:rowId xmlns:a16="http://schemas.microsoft.com/office/drawing/2014/main" val="3215992685"/>
                  </a:ext>
                </a:extLst>
              </a:tr>
              <a:tr h="425214">
                <a:tc>
                  <a:txBody>
                    <a:bodyPr/>
                    <a:lstStyle/>
                    <a:p>
                      <a:r>
                        <a:rPr lang="en-US" sz="2600" dirty="0">
                          <a:solidFill>
                            <a:schemeClr val="accent1"/>
                          </a:solidFill>
                        </a:rPr>
                        <a:t>Taste</a:t>
                      </a:r>
                    </a:p>
                  </a:txBody>
                  <a:tcPr/>
                </a:tc>
                <a:tc>
                  <a:txBody>
                    <a:bodyPr/>
                    <a:lstStyle/>
                    <a:p>
                      <a:r>
                        <a:rPr lang="en-US" sz="2600" dirty="0">
                          <a:solidFill>
                            <a:schemeClr val="accent1"/>
                          </a:solidFill>
                        </a:rPr>
                        <a:t>yummy</a:t>
                      </a:r>
                    </a:p>
                  </a:txBody>
                  <a:tcPr/>
                </a:tc>
                <a:tc>
                  <a:txBody>
                    <a:bodyPr/>
                    <a:lstStyle/>
                    <a:p>
                      <a:r>
                        <a:rPr lang="en-US" sz="2600" dirty="0">
                          <a:solidFill>
                            <a:schemeClr val="accent1"/>
                          </a:solidFill>
                        </a:rPr>
                        <a:t>tasty</a:t>
                      </a:r>
                    </a:p>
                  </a:txBody>
                  <a:tcPr/>
                </a:tc>
                <a:tc>
                  <a:txBody>
                    <a:bodyPr/>
                    <a:lstStyle/>
                    <a:p>
                      <a:endParaRPr lang="en-US" sz="2600" dirty="0">
                        <a:solidFill>
                          <a:schemeClr val="accent1"/>
                        </a:solidFill>
                      </a:endParaRPr>
                    </a:p>
                  </a:txBody>
                  <a:tcPr/>
                </a:tc>
                <a:extLst>
                  <a:ext uri="{0D108BD9-81ED-4DB2-BD59-A6C34878D82A}">
                    <a16:rowId xmlns:a16="http://schemas.microsoft.com/office/drawing/2014/main" val="1818781150"/>
                  </a:ext>
                </a:extLst>
              </a:tr>
              <a:tr h="1682527">
                <a:tc>
                  <a:txBody>
                    <a:bodyPr/>
                    <a:lstStyle/>
                    <a:p>
                      <a:r>
                        <a:rPr lang="en-US" sz="2600" dirty="0">
                          <a:solidFill>
                            <a:schemeClr val="accent1"/>
                          </a:solidFill>
                        </a:rPr>
                        <a:t>Other details</a:t>
                      </a:r>
                    </a:p>
                  </a:txBody>
                  <a:tcPr/>
                </a:tc>
                <a:tc>
                  <a:txBody>
                    <a:bodyPr/>
                    <a:lstStyle/>
                    <a:p>
                      <a:r>
                        <a:rPr lang="en-US" sz="2600" dirty="0">
                          <a:solidFill>
                            <a:schemeClr val="accent1"/>
                          </a:solidFill>
                        </a:rPr>
                        <a:t>baked the pie in a big dish; decorated with more apples</a:t>
                      </a:r>
                    </a:p>
                    <a:p>
                      <a:endParaRPr lang="en-US" sz="2600" dirty="0">
                        <a:solidFill>
                          <a:schemeClr val="accent1"/>
                        </a:solidFill>
                      </a:endParaRPr>
                    </a:p>
                  </a:txBody>
                  <a:tcPr/>
                </a:tc>
                <a:tc>
                  <a:txBody>
                    <a:bodyPr/>
                    <a:lstStyle/>
                    <a:p>
                      <a:r>
                        <a:rPr lang="en-US" sz="2600" dirty="0">
                          <a:solidFill>
                            <a:schemeClr val="accent1"/>
                          </a:solidFill>
                        </a:rPr>
                        <a:t>a big pot of curry </a:t>
                      </a:r>
                    </a:p>
                    <a:p>
                      <a:r>
                        <a:rPr lang="en-US" sz="2600" dirty="0">
                          <a:solidFill>
                            <a:schemeClr val="accent1"/>
                          </a:solidFill>
                        </a:rPr>
                        <a:t>shared the curry with everyone</a:t>
                      </a:r>
                    </a:p>
                    <a:p>
                      <a:endParaRPr lang="en-US" sz="2600" dirty="0">
                        <a:solidFill>
                          <a:schemeClr val="accent1"/>
                        </a:solidFill>
                      </a:endParaRPr>
                    </a:p>
                  </a:txBody>
                  <a:tcPr/>
                </a:tc>
                <a:tc>
                  <a:txBody>
                    <a:bodyPr/>
                    <a:lstStyle/>
                    <a:p>
                      <a:r>
                        <a:rPr lang="en-US" sz="2600" dirty="0">
                          <a:solidFill>
                            <a:schemeClr val="accent1"/>
                          </a:solidFill>
                        </a:rPr>
                        <a:t>his mom showed him how to make it;  needed help from Rose’s team with a lemon</a:t>
                      </a:r>
                    </a:p>
                    <a:p>
                      <a:endParaRPr lang="en-US" sz="2600" dirty="0">
                        <a:solidFill>
                          <a:schemeClr val="accent1"/>
                        </a:solidFill>
                      </a:endParaRPr>
                    </a:p>
                  </a:txBody>
                  <a:tcPr/>
                </a:tc>
                <a:extLst>
                  <a:ext uri="{0D108BD9-81ED-4DB2-BD59-A6C34878D82A}">
                    <a16:rowId xmlns:a16="http://schemas.microsoft.com/office/drawing/2014/main" val="302362734"/>
                  </a:ext>
                </a:extLst>
              </a:tr>
            </a:tbl>
          </a:graphicData>
        </a:graphic>
      </p:graphicFrame>
      <p:sp>
        <p:nvSpPr>
          <p:cNvPr id="6" name="Rectangle 5">
            <a:extLst>
              <a:ext uri="{FF2B5EF4-FFF2-40B4-BE49-F238E27FC236}">
                <a16:creationId xmlns:a16="http://schemas.microsoft.com/office/drawing/2014/main" id="{07FFF80B-E7F8-4D98-BB3E-50D89D726741}"/>
              </a:ext>
            </a:extLst>
          </p:cNvPr>
          <p:cNvSpPr/>
          <p:nvPr/>
        </p:nvSpPr>
        <p:spPr>
          <a:xfrm>
            <a:off x="712124" y="266007"/>
            <a:ext cx="10767752" cy="7980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Summarize the whole text</a:t>
            </a:r>
          </a:p>
        </p:txBody>
      </p:sp>
    </p:spTree>
    <p:extLst>
      <p:ext uri="{BB962C8B-B14F-4D97-AF65-F5344CB8AC3E}">
        <p14:creationId xmlns:p14="http://schemas.microsoft.com/office/powerpoint/2010/main" val="16792688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693012278"/>
      </p:ext>
    </p:extLst>
  </p:cSld>
  <p:clrMapOvr>
    <a:masterClrMapping/>
  </p:clrMapOvr>
  <p:transition spd="med">
    <p:split orient="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BB2D9C-3332-4638-8E0D-02C4B9AB550E}"/>
              </a:ext>
            </a:extLst>
          </p:cNvPr>
          <p:cNvSpPr/>
          <p:nvPr/>
        </p:nvSpPr>
        <p:spPr>
          <a:xfrm>
            <a:off x="665018" y="681644"/>
            <a:ext cx="8977746" cy="1097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accent1"/>
                </a:solidFill>
              </a:rPr>
              <a:t>Underline key words and phrases</a:t>
            </a:r>
          </a:p>
        </p:txBody>
      </p:sp>
      <p:sp>
        <p:nvSpPr>
          <p:cNvPr id="4" name="Rectangle 3">
            <a:extLst>
              <a:ext uri="{FF2B5EF4-FFF2-40B4-BE49-F238E27FC236}">
                <a16:creationId xmlns:a16="http://schemas.microsoft.com/office/drawing/2014/main" id="{983A7E05-DDEE-4F96-A3E4-F80872C4E71D}"/>
              </a:ext>
            </a:extLst>
          </p:cNvPr>
          <p:cNvSpPr/>
          <p:nvPr/>
        </p:nvSpPr>
        <p:spPr>
          <a:xfrm>
            <a:off x="451658" y="1778924"/>
            <a:ext cx="9739746" cy="4397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398463" algn="l"/>
              </a:tabLst>
            </a:pPr>
            <a:r>
              <a:rPr lang="en-US" sz="3600" dirty="0">
                <a:solidFill>
                  <a:srgbClr val="0070C0"/>
                </a:solidFill>
              </a:rPr>
              <a:t>1. Whose team made a dessert?</a:t>
            </a:r>
            <a:br>
              <a:rPr lang="en-US" sz="3600" dirty="0">
                <a:solidFill>
                  <a:srgbClr val="0070C0"/>
                </a:solidFill>
              </a:rPr>
            </a:br>
            <a:r>
              <a:rPr lang="en-US" sz="3600" dirty="0">
                <a:solidFill>
                  <a:srgbClr val="0070C0"/>
                </a:solidFill>
              </a:rPr>
              <a:t>2. Whose team used spices in their dish?</a:t>
            </a:r>
            <a:br>
              <a:rPr lang="en-US" sz="3600" dirty="0">
                <a:solidFill>
                  <a:srgbClr val="0070C0"/>
                </a:solidFill>
              </a:rPr>
            </a:br>
            <a:r>
              <a:rPr lang="en-US" sz="3600" dirty="0">
                <a:solidFill>
                  <a:srgbClr val="0070C0"/>
                </a:solidFill>
              </a:rPr>
              <a:t>3. Whose team got help from another team?</a:t>
            </a:r>
            <a:br>
              <a:rPr lang="en-US" sz="3600" dirty="0">
                <a:solidFill>
                  <a:srgbClr val="0070C0"/>
                </a:solidFill>
              </a:rPr>
            </a:br>
            <a:r>
              <a:rPr lang="en-US" sz="3600" dirty="0">
                <a:solidFill>
                  <a:srgbClr val="0070C0"/>
                </a:solidFill>
              </a:rPr>
              <a:t>4. Whose team learned how to make the dish from     	a member's family?</a:t>
            </a:r>
            <a:br>
              <a:rPr lang="en-US" sz="3600" dirty="0">
                <a:solidFill>
                  <a:srgbClr val="0070C0"/>
                </a:solidFill>
              </a:rPr>
            </a:br>
            <a:r>
              <a:rPr lang="en-US" sz="3600" dirty="0">
                <a:solidFill>
                  <a:srgbClr val="0070C0"/>
                </a:solidFill>
              </a:rPr>
              <a:t>5. Whose team made a dish with lots of vegetables 	and no meat? </a:t>
            </a:r>
            <a:br>
              <a:rPr lang="en-US" sz="3600" dirty="0">
                <a:solidFill>
                  <a:srgbClr val="0070C0"/>
                </a:solidFill>
              </a:rPr>
            </a:br>
            <a:endParaRPr lang="en-US" sz="3600" dirty="0">
              <a:solidFill>
                <a:srgbClr val="0070C0"/>
              </a:solidFill>
            </a:endParaRPr>
          </a:p>
        </p:txBody>
      </p:sp>
      <p:cxnSp>
        <p:nvCxnSpPr>
          <p:cNvPr id="8" name="Straight Connector 7">
            <a:extLst>
              <a:ext uri="{FF2B5EF4-FFF2-40B4-BE49-F238E27FC236}">
                <a16:creationId xmlns:a16="http://schemas.microsoft.com/office/drawing/2014/main" id="{A2A501F5-0F56-4F28-A1F3-F27DD09B8430}"/>
              </a:ext>
            </a:extLst>
          </p:cNvPr>
          <p:cNvCxnSpPr/>
          <p:nvPr/>
        </p:nvCxnSpPr>
        <p:spPr>
          <a:xfrm>
            <a:off x="3507971" y="2261062"/>
            <a:ext cx="284295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05B4E183-9404-460C-81CD-DD737F030F48}"/>
              </a:ext>
            </a:extLst>
          </p:cNvPr>
          <p:cNvCxnSpPr/>
          <p:nvPr/>
        </p:nvCxnSpPr>
        <p:spPr>
          <a:xfrm>
            <a:off x="4522124" y="2859578"/>
            <a:ext cx="339159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EFAB11EB-E0EC-43BC-A5C6-9F5D56DA0F87}"/>
              </a:ext>
            </a:extLst>
          </p:cNvPr>
          <p:cNvCxnSpPr/>
          <p:nvPr/>
        </p:nvCxnSpPr>
        <p:spPr>
          <a:xfrm>
            <a:off x="3507971" y="3429000"/>
            <a:ext cx="518714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39F15F30-257C-4BB0-96BE-74776F0DDFDD}"/>
              </a:ext>
            </a:extLst>
          </p:cNvPr>
          <p:cNvCxnSpPr/>
          <p:nvPr/>
        </p:nvCxnSpPr>
        <p:spPr>
          <a:xfrm>
            <a:off x="3507971" y="3977640"/>
            <a:ext cx="142147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53F9BA9B-D372-4D2E-A130-D6D47D821A44}"/>
              </a:ext>
            </a:extLst>
          </p:cNvPr>
          <p:cNvCxnSpPr>
            <a:cxnSpLocks/>
          </p:cNvCxnSpPr>
          <p:nvPr/>
        </p:nvCxnSpPr>
        <p:spPr>
          <a:xfrm>
            <a:off x="950421" y="4472246"/>
            <a:ext cx="3372197"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128B2454-7422-433C-920A-054119C05DAE}"/>
              </a:ext>
            </a:extLst>
          </p:cNvPr>
          <p:cNvCxnSpPr>
            <a:cxnSpLocks/>
          </p:cNvCxnSpPr>
          <p:nvPr/>
        </p:nvCxnSpPr>
        <p:spPr>
          <a:xfrm>
            <a:off x="4541519" y="5040282"/>
            <a:ext cx="5383877"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7F2BD984-ED89-4FD5-953D-AF6447A5AEF1}"/>
              </a:ext>
            </a:extLst>
          </p:cNvPr>
          <p:cNvCxnSpPr>
            <a:cxnSpLocks/>
          </p:cNvCxnSpPr>
          <p:nvPr/>
        </p:nvCxnSpPr>
        <p:spPr>
          <a:xfrm>
            <a:off x="1751214" y="5555672"/>
            <a:ext cx="1573876"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3656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BCC9AC29-BF68-45C5-BC6F-D56CD2814A22}"/>
              </a:ext>
            </a:extLst>
          </p:cNvPr>
          <p:cNvGraphicFramePr>
            <a:graphicFrameLocks noGrp="1"/>
          </p:cNvGraphicFramePr>
          <p:nvPr>
            <p:extLst>
              <p:ext uri="{D42A27DB-BD31-4B8C-83A1-F6EECF244321}">
                <p14:modId xmlns:p14="http://schemas.microsoft.com/office/powerpoint/2010/main" val="2659939054"/>
              </p:ext>
            </p:extLst>
          </p:nvPr>
        </p:nvGraphicFramePr>
        <p:xfrm>
          <a:off x="268642" y="825999"/>
          <a:ext cx="11161674" cy="5644481"/>
        </p:xfrm>
        <a:graphic>
          <a:graphicData uri="http://schemas.openxmlformats.org/drawingml/2006/table">
            <a:tbl>
              <a:tblPr firstRow="1" bandRow="1">
                <a:tableStyleId>{5940675A-B579-460E-94D1-54222C63F5DA}</a:tableStyleId>
              </a:tblPr>
              <a:tblGrid>
                <a:gridCol w="1769141">
                  <a:extLst>
                    <a:ext uri="{9D8B030D-6E8A-4147-A177-3AD203B41FA5}">
                      <a16:colId xmlns:a16="http://schemas.microsoft.com/office/drawing/2014/main" val="2191682707"/>
                    </a:ext>
                  </a:extLst>
                </a:gridCol>
                <a:gridCol w="2866978">
                  <a:extLst>
                    <a:ext uri="{9D8B030D-6E8A-4147-A177-3AD203B41FA5}">
                      <a16:colId xmlns:a16="http://schemas.microsoft.com/office/drawing/2014/main" val="3487304680"/>
                    </a:ext>
                  </a:extLst>
                </a:gridCol>
                <a:gridCol w="3015418">
                  <a:extLst>
                    <a:ext uri="{9D8B030D-6E8A-4147-A177-3AD203B41FA5}">
                      <a16:colId xmlns:a16="http://schemas.microsoft.com/office/drawing/2014/main" val="4163376373"/>
                    </a:ext>
                  </a:extLst>
                </a:gridCol>
                <a:gridCol w="3510137">
                  <a:extLst>
                    <a:ext uri="{9D8B030D-6E8A-4147-A177-3AD203B41FA5}">
                      <a16:colId xmlns:a16="http://schemas.microsoft.com/office/drawing/2014/main" val="3988987253"/>
                    </a:ext>
                  </a:extLst>
                </a:gridCol>
              </a:tblGrid>
              <a:tr h="452647">
                <a:tc>
                  <a:txBody>
                    <a:bodyPr/>
                    <a:lstStyle/>
                    <a:p>
                      <a:r>
                        <a:rPr lang="en-US" sz="2000" dirty="0">
                          <a:solidFill>
                            <a:srgbClr val="FF0000"/>
                          </a:solidFill>
                        </a:rPr>
                        <a:t>TEXT</a:t>
                      </a:r>
                    </a:p>
                  </a:txBody>
                  <a:tcPr/>
                </a:tc>
                <a:tc>
                  <a:txBody>
                    <a:bodyPr/>
                    <a:lstStyle/>
                    <a:p>
                      <a:pPr algn="l"/>
                      <a:r>
                        <a:rPr lang="en-US" sz="2000" b="1" dirty="0">
                          <a:solidFill>
                            <a:srgbClr val="FF0000"/>
                          </a:solidFill>
                        </a:rPr>
                        <a:t>A</a:t>
                      </a:r>
                    </a:p>
                  </a:txBody>
                  <a:tcPr/>
                </a:tc>
                <a:tc>
                  <a:txBody>
                    <a:bodyPr/>
                    <a:lstStyle/>
                    <a:p>
                      <a:pPr algn="l"/>
                      <a:r>
                        <a:rPr lang="en-US" sz="2000" b="1" dirty="0">
                          <a:solidFill>
                            <a:srgbClr val="FF0000"/>
                          </a:solidFill>
                        </a:rPr>
                        <a:t>B</a:t>
                      </a:r>
                    </a:p>
                  </a:txBody>
                  <a:tcPr/>
                </a:tc>
                <a:tc>
                  <a:txBody>
                    <a:bodyPr/>
                    <a:lstStyle/>
                    <a:p>
                      <a:pPr algn="l"/>
                      <a:r>
                        <a:rPr lang="en-US" sz="2000" b="1" dirty="0">
                          <a:solidFill>
                            <a:srgbClr val="FF0000"/>
                          </a:solidFill>
                        </a:rPr>
                        <a:t>C</a:t>
                      </a:r>
                    </a:p>
                  </a:txBody>
                  <a:tcPr/>
                </a:tc>
                <a:extLst>
                  <a:ext uri="{0D108BD9-81ED-4DB2-BD59-A6C34878D82A}">
                    <a16:rowId xmlns:a16="http://schemas.microsoft.com/office/drawing/2014/main" val="941665811"/>
                  </a:ext>
                </a:extLst>
              </a:tr>
              <a:tr h="452647">
                <a:tc>
                  <a:txBody>
                    <a:bodyPr/>
                    <a:lstStyle/>
                    <a:p>
                      <a:r>
                        <a:rPr lang="en-US" sz="2000" dirty="0">
                          <a:solidFill>
                            <a:schemeClr val="accent1"/>
                          </a:solidFill>
                        </a:rPr>
                        <a:t>NAME</a:t>
                      </a:r>
                    </a:p>
                  </a:txBody>
                  <a:tcPr/>
                </a:tc>
                <a:tc>
                  <a:txBody>
                    <a:bodyPr/>
                    <a:lstStyle/>
                    <a:p>
                      <a:r>
                        <a:rPr lang="en-US" sz="2000" dirty="0">
                          <a:solidFill>
                            <a:schemeClr val="accent1"/>
                          </a:solidFill>
                        </a:rPr>
                        <a:t>JULIA</a:t>
                      </a:r>
                    </a:p>
                  </a:txBody>
                  <a:tcPr/>
                </a:tc>
                <a:tc>
                  <a:txBody>
                    <a:bodyPr/>
                    <a:lstStyle/>
                    <a:p>
                      <a:r>
                        <a:rPr lang="en-US" sz="2000" dirty="0">
                          <a:solidFill>
                            <a:schemeClr val="accent1"/>
                          </a:solidFill>
                        </a:rPr>
                        <a:t>ANNIE</a:t>
                      </a:r>
                    </a:p>
                  </a:txBody>
                  <a:tcPr/>
                </a:tc>
                <a:tc>
                  <a:txBody>
                    <a:bodyPr/>
                    <a:lstStyle/>
                    <a:p>
                      <a:r>
                        <a:rPr lang="en-US" sz="2000" dirty="0">
                          <a:solidFill>
                            <a:schemeClr val="accent1"/>
                          </a:solidFill>
                        </a:rPr>
                        <a:t>JOE</a:t>
                      </a:r>
                    </a:p>
                  </a:txBody>
                  <a:tcPr/>
                </a:tc>
                <a:extLst>
                  <a:ext uri="{0D108BD9-81ED-4DB2-BD59-A6C34878D82A}">
                    <a16:rowId xmlns:a16="http://schemas.microsoft.com/office/drawing/2014/main" val="280222114"/>
                  </a:ext>
                </a:extLst>
              </a:tr>
              <a:tr h="452647">
                <a:tc>
                  <a:txBody>
                    <a:bodyPr/>
                    <a:lstStyle/>
                    <a:p>
                      <a:r>
                        <a:rPr lang="en-US" sz="2000" dirty="0">
                          <a:solidFill>
                            <a:schemeClr val="accent1"/>
                          </a:solidFill>
                        </a:rPr>
                        <a:t>WON</a:t>
                      </a:r>
                    </a:p>
                  </a:txBody>
                  <a:tcPr/>
                </a:tc>
                <a:tc>
                  <a:txBody>
                    <a:bodyPr/>
                    <a:lstStyle/>
                    <a:p>
                      <a:r>
                        <a:rPr lang="en-US" sz="2000" dirty="0">
                          <a:solidFill>
                            <a:schemeClr val="accent1"/>
                          </a:solidFill>
                        </a:rPr>
                        <a:t>1</a:t>
                      </a:r>
                      <a:r>
                        <a:rPr lang="en-US" sz="2000" baseline="30000" dirty="0">
                          <a:solidFill>
                            <a:schemeClr val="accent1"/>
                          </a:solidFill>
                        </a:rPr>
                        <a:t>ST</a:t>
                      </a:r>
                      <a:r>
                        <a:rPr lang="en-US" sz="2000" dirty="0">
                          <a:solidFill>
                            <a:schemeClr val="accent1"/>
                          </a:solidFill>
                        </a:rPr>
                        <a:t> PRIZE</a:t>
                      </a:r>
                    </a:p>
                  </a:txBody>
                  <a:tcPr/>
                </a:tc>
                <a:tc>
                  <a:txBody>
                    <a:bodyPr/>
                    <a:lstStyle/>
                    <a:p>
                      <a:r>
                        <a:rPr lang="en-US" sz="2000" dirty="0">
                          <a:solidFill>
                            <a:schemeClr val="accent1"/>
                          </a:solidFill>
                        </a:rPr>
                        <a:t>2</a:t>
                      </a:r>
                      <a:r>
                        <a:rPr lang="en-US" sz="2000" baseline="30000" dirty="0">
                          <a:solidFill>
                            <a:schemeClr val="accent1"/>
                          </a:solidFill>
                        </a:rPr>
                        <a:t>ND</a:t>
                      </a:r>
                      <a:r>
                        <a:rPr lang="en-US" sz="2000" dirty="0">
                          <a:solidFill>
                            <a:schemeClr val="accent1"/>
                          </a:solidFill>
                        </a:rPr>
                        <a:t> PRIZE</a:t>
                      </a:r>
                    </a:p>
                  </a:txBody>
                  <a:tcPr/>
                </a:tc>
                <a:tc>
                  <a:txBody>
                    <a:bodyPr/>
                    <a:lstStyle/>
                    <a:p>
                      <a:r>
                        <a:rPr lang="en-US" sz="2000" dirty="0">
                          <a:solidFill>
                            <a:schemeClr val="accent1"/>
                          </a:solidFill>
                        </a:rPr>
                        <a:t>3</a:t>
                      </a:r>
                      <a:r>
                        <a:rPr lang="en-US" sz="2000" baseline="30000" dirty="0">
                          <a:solidFill>
                            <a:schemeClr val="accent1"/>
                          </a:solidFill>
                        </a:rPr>
                        <a:t>RD</a:t>
                      </a:r>
                      <a:r>
                        <a:rPr lang="en-US" sz="2000" dirty="0">
                          <a:solidFill>
                            <a:schemeClr val="accent1"/>
                          </a:solidFill>
                        </a:rPr>
                        <a:t> PRIZE</a:t>
                      </a:r>
                    </a:p>
                  </a:txBody>
                  <a:tcPr/>
                </a:tc>
                <a:extLst>
                  <a:ext uri="{0D108BD9-81ED-4DB2-BD59-A6C34878D82A}">
                    <a16:rowId xmlns:a16="http://schemas.microsoft.com/office/drawing/2014/main" val="2701665260"/>
                  </a:ext>
                </a:extLst>
              </a:tr>
              <a:tr h="452647">
                <a:tc>
                  <a:txBody>
                    <a:bodyPr/>
                    <a:lstStyle/>
                    <a:p>
                      <a:r>
                        <a:rPr lang="en-US" sz="2000" dirty="0">
                          <a:solidFill>
                            <a:schemeClr val="accent1"/>
                          </a:solidFill>
                        </a:rPr>
                        <a:t>DISH</a:t>
                      </a:r>
                    </a:p>
                  </a:txBody>
                  <a:tcPr/>
                </a:tc>
                <a:tc>
                  <a:txBody>
                    <a:bodyPr/>
                    <a:lstStyle/>
                    <a:p>
                      <a:r>
                        <a:rPr lang="en-US" sz="2000" dirty="0">
                          <a:solidFill>
                            <a:schemeClr val="accent1"/>
                          </a:solidFill>
                        </a:rPr>
                        <a:t>AN APPLIE PIE</a:t>
                      </a:r>
                    </a:p>
                  </a:txBody>
                  <a:tcPr/>
                </a:tc>
                <a:tc>
                  <a:txBody>
                    <a:bodyPr/>
                    <a:lstStyle/>
                    <a:p>
                      <a:r>
                        <a:rPr lang="en-US" sz="2000" dirty="0">
                          <a:solidFill>
                            <a:schemeClr val="accent1"/>
                          </a:solidFill>
                        </a:rPr>
                        <a:t>A CURRY</a:t>
                      </a:r>
                    </a:p>
                  </a:txBody>
                  <a:tcPr/>
                </a:tc>
                <a:tc>
                  <a:txBody>
                    <a:bodyPr/>
                    <a:lstStyle/>
                    <a:p>
                      <a:r>
                        <a:rPr lang="en-US" sz="2000" dirty="0">
                          <a:solidFill>
                            <a:schemeClr val="accent1"/>
                          </a:solidFill>
                        </a:rPr>
                        <a:t>SPAGHETTI</a:t>
                      </a:r>
                    </a:p>
                  </a:txBody>
                  <a:tcPr/>
                </a:tc>
                <a:extLst>
                  <a:ext uri="{0D108BD9-81ED-4DB2-BD59-A6C34878D82A}">
                    <a16:rowId xmlns:a16="http://schemas.microsoft.com/office/drawing/2014/main" val="2436364525"/>
                  </a:ext>
                </a:extLst>
              </a:tr>
              <a:tr h="1544880">
                <a:tc>
                  <a:txBody>
                    <a:bodyPr/>
                    <a:lstStyle/>
                    <a:p>
                      <a:r>
                        <a:rPr lang="en-US" sz="2000" dirty="0">
                          <a:solidFill>
                            <a:schemeClr val="accent1"/>
                          </a:solidFill>
                        </a:rPr>
                        <a:t>INGREDIENTS</a:t>
                      </a:r>
                    </a:p>
                  </a:txBody>
                  <a:tcPr/>
                </a:tc>
                <a:tc>
                  <a:txBody>
                    <a:bodyPr/>
                    <a:lstStyle/>
                    <a:p>
                      <a:r>
                        <a:rPr lang="en-US" sz="2000" dirty="0">
                          <a:solidFill>
                            <a:schemeClr val="accent1"/>
                          </a:solidFill>
                        </a:rPr>
                        <a:t>8 APPLES, SUGAR</a:t>
                      </a:r>
                    </a:p>
                  </a:txBody>
                  <a:tcPr/>
                </a:tc>
                <a:tc>
                  <a:txBody>
                    <a:bodyPr/>
                    <a:lstStyle/>
                    <a:p>
                      <a:r>
                        <a:rPr lang="en-US" sz="2000" dirty="0">
                          <a:solidFill>
                            <a:schemeClr val="accent1"/>
                          </a:solidFill>
                        </a:rPr>
                        <a:t>POTATOES, CARROTS, ONIONS, BEANS, 2 CANS OF COCONUT MILK, </a:t>
                      </a:r>
                    </a:p>
                    <a:p>
                      <a:r>
                        <a:rPr lang="en-US" sz="2000" dirty="0">
                          <a:solidFill>
                            <a:schemeClr val="accent1"/>
                          </a:solidFill>
                        </a:rPr>
                        <a:t>4 TBSP OF SPICES</a:t>
                      </a:r>
                    </a:p>
                  </a:txBody>
                  <a:tcPr/>
                </a:tc>
                <a:tc>
                  <a:txBody>
                    <a:bodyPr/>
                    <a:lstStyle/>
                    <a:p>
                      <a:r>
                        <a:rPr lang="en-US" sz="2000" dirty="0">
                          <a:solidFill>
                            <a:schemeClr val="accent1"/>
                          </a:solidFill>
                        </a:rPr>
                        <a:t>BEEF, TOMATO SAUCE, LEMON</a:t>
                      </a:r>
                    </a:p>
                  </a:txBody>
                  <a:tcPr/>
                </a:tc>
                <a:extLst>
                  <a:ext uri="{0D108BD9-81ED-4DB2-BD59-A6C34878D82A}">
                    <a16:rowId xmlns:a16="http://schemas.microsoft.com/office/drawing/2014/main" val="3215992685"/>
                  </a:ext>
                </a:extLst>
              </a:tr>
              <a:tr h="452647">
                <a:tc>
                  <a:txBody>
                    <a:bodyPr/>
                    <a:lstStyle/>
                    <a:p>
                      <a:r>
                        <a:rPr lang="en-US" sz="2000" dirty="0">
                          <a:solidFill>
                            <a:schemeClr val="accent1"/>
                          </a:solidFill>
                        </a:rPr>
                        <a:t>TASTE</a:t>
                      </a:r>
                    </a:p>
                  </a:txBody>
                  <a:tcPr/>
                </a:tc>
                <a:tc>
                  <a:txBody>
                    <a:bodyPr/>
                    <a:lstStyle/>
                    <a:p>
                      <a:r>
                        <a:rPr lang="en-US" sz="2000" dirty="0">
                          <a:solidFill>
                            <a:schemeClr val="accent1"/>
                          </a:solidFill>
                        </a:rPr>
                        <a:t>YUMMY</a:t>
                      </a:r>
                    </a:p>
                  </a:txBody>
                  <a:tcPr/>
                </a:tc>
                <a:tc>
                  <a:txBody>
                    <a:bodyPr/>
                    <a:lstStyle/>
                    <a:p>
                      <a:r>
                        <a:rPr lang="en-US" sz="2000" dirty="0">
                          <a:solidFill>
                            <a:schemeClr val="accent1"/>
                          </a:solidFill>
                        </a:rPr>
                        <a:t>TASTY</a:t>
                      </a:r>
                    </a:p>
                  </a:txBody>
                  <a:tcPr/>
                </a:tc>
                <a:tc>
                  <a:txBody>
                    <a:bodyPr/>
                    <a:lstStyle/>
                    <a:p>
                      <a:endParaRPr lang="en-US" sz="2000">
                        <a:solidFill>
                          <a:schemeClr val="accent1"/>
                        </a:solidFill>
                      </a:endParaRPr>
                    </a:p>
                  </a:txBody>
                  <a:tcPr/>
                </a:tc>
                <a:extLst>
                  <a:ext uri="{0D108BD9-81ED-4DB2-BD59-A6C34878D82A}">
                    <a16:rowId xmlns:a16="http://schemas.microsoft.com/office/drawing/2014/main" val="1818781150"/>
                  </a:ext>
                </a:extLst>
              </a:tr>
              <a:tr h="1836366">
                <a:tc>
                  <a:txBody>
                    <a:bodyPr/>
                    <a:lstStyle/>
                    <a:p>
                      <a:r>
                        <a:rPr lang="en-US" sz="2000" dirty="0">
                          <a:solidFill>
                            <a:schemeClr val="accent1"/>
                          </a:solidFill>
                        </a:rPr>
                        <a:t>OTHER DETAILS</a:t>
                      </a:r>
                    </a:p>
                  </a:txBody>
                  <a:tcPr/>
                </a:tc>
                <a:tc>
                  <a:txBody>
                    <a:bodyPr/>
                    <a:lstStyle/>
                    <a:p>
                      <a:r>
                        <a:rPr lang="en-US" sz="2000" dirty="0">
                          <a:solidFill>
                            <a:schemeClr val="accent1"/>
                          </a:solidFill>
                        </a:rPr>
                        <a:t>BAKED THE PIE IN A BIG DISH</a:t>
                      </a:r>
                    </a:p>
                    <a:p>
                      <a:r>
                        <a:rPr lang="en-US" sz="2000" dirty="0">
                          <a:solidFill>
                            <a:schemeClr val="accent1"/>
                          </a:solidFill>
                        </a:rPr>
                        <a:t>DECORATED WITH MORE APPLES</a:t>
                      </a:r>
                    </a:p>
                    <a:p>
                      <a:endParaRPr lang="en-US" sz="2000" dirty="0">
                        <a:solidFill>
                          <a:schemeClr val="accent1"/>
                        </a:solidFill>
                      </a:endParaRPr>
                    </a:p>
                  </a:txBody>
                  <a:tcPr/>
                </a:tc>
                <a:tc>
                  <a:txBody>
                    <a:bodyPr/>
                    <a:lstStyle/>
                    <a:p>
                      <a:r>
                        <a:rPr lang="en-US" sz="2000" dirty="0">
                          <a:solidFill>
                            <a:schemeClr val="accent1"/>
                          </a:solidFill>
                        </a:rPr>
                        <a:t>A BIG POT OF CURRY </a:t>
                      </a:r>
                    </a:p>
                    <a:p>
                      <a:r>
                        <a:rPr lang="en-US" sz="2000" dirty="0">
                          <a:solidFill>
                            <a:schemeClr val="accent1"/>
                          </a:solidFill>
                        </a:rPr>
                        <a:t>SHARED THE CURRY WITH EVERYONE</a:t>
                      </a:r>
                    </a:p>
                    <a:p>
                      <a:endParaRPr lang="en-US" sz="2000" dirty="0">
                        <a:solidFill>
                          <a:schemeClr val="accent1"/>
                        </a:solidFill>
                      </a:endParaRPr>
                    </a:p>
                  </a:txBody>
                  <a:tcPr/>
                </a:tc>
                <a:tc>
                  <a:txBody>
                    <a:bodyPr/>
                    <a:lstStyle/>
                    <a:p>
                      <a:r>
                        <a:rPr lang="en-US" sz="2000" dirty="0">
                          <a:solidFill>
                            <a:schemeClr val="accent1"/>
                          </a:solidFill>
                        </a:rPr>
                        <a:t>HIS MOM SHOWED HIM HOW TO MAKE IT</a:t>
                      </a:r>
                    </a:p>
                    <a:p>
                      <a:endParaRPr lang="en-US" sz="2000" dirty="0">
                        <a:solidFill>
                          <a:schemeClr val="accent1"/>
                        </a:solidFill>
                      </a:endParaRPr>
                    </a:p>
                    <a:p>
                      <a:r>
                        <a:rPr lang="en-US" sz="2000" dirty="0">
                          <a:solidFill>
                            <a:schemeClr val="accent1"/>
                          </a:solidFill>
                        </a:rPr>
                        <a:t>NEEDED HELP FROM ROSE’S TEAM WITH A LEMON</a:t>
                      </a:r>
                    </a:p>
                  </a:txBody>
                  <a:tcPr/>
                </a:tc>
                <a:extLst>
                  <a:ext uri="{0D108BD9-81ED-4DB2-BD59-A6C34878D82A}">
                    <a16:rowId xmlns:a16="http://schemas.microsoft.com/office/drawing/2014/main" val="302362734"/>
                  </a:ext>
                </a:extLst>
              </a:tr>
            </a:tbl>
          </a:graphicData>
        </a:graphic>
      </p:graphicFrame>
      <p:sp>
        <p:nvSpPr>
          <p:cNvPr id="4" name="Oval 3">
            <a:extLst>
              <a:ext uri="{FF2B5EF4-FFF2-40B4-BE49-F238E27FC236}">
                <a16:creationId xmlns:a16="http://schemas.microsoft.com/office/drawing/2014/main" id="{CEC0E939-80D1-43C1-A3DD-C701E189C297}"/>
              </a:ext>
            </a:extLst>
          </p:cNvPr>
          <p:cNvSpPr/>
          <p:nvPr/>
        </p:nvSpPr>
        <p:spPr>
          <a:xfrm>
            <a:off x="2246889" y="2697454"/>
            <a:ext cx="1876224" cy="3450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6C901F5-4285-479A-90F4-80D2D48630A4}"/>
              </a:ext>
            </a:extLst>
          </p:cNvPr>
          <p:cNvSpPr/>
          <p:nvPr/>
        </p:nvSpPr>
        <p:spPr>
          <a:xfrm>
            <a:off x="4757083" y="4194794"/>
            <a:ext cx="1832003" cy="3147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76E32A6-B980-43A8-A7B2-6A7A3FDA52D7}"/>
              </a:ext>
            </a:extLst>
          </p:cNvPr>
          <p:cNvSpPr/>
          <p:nvPr/>
        </p:nvSpPr>
        <p:spPr>
          <a:xfrm>
            <a:off x="8130301" y="5503570"/>
            <a:ext cx="3235966" cy="7133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F4EEA06-1A68-4627-84C3-81710BB8C8A5}"/>
              </a:ext>
            </a:extLst>
          </p:cNvPr>
          <p:cNvSpPr/>
          <p:nvPr/>
        </p:nvSpPr>
        <p:spPr>
          <a:xfrm>
            <a:off x="8210885" y="4647447"/>
            <a:ext cx="3155382" cy="7133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8F1DF2E-9988-417B-A553-07A3057BDF1C}"/>
              </a:ext>
            </a:extLst>
          </p:cNvPr>
          <p:cNvSpPr/>
          <p:nvPr/>
        </p:nvSpPr>
        <p:spPr>
          <a:xfrm>
            <a:off x="4888656" y="2531243"/>
            <a:ext cx="2781720" cy="11169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0027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EA445E-F2D6-430B-80B8-8C1E5CB7E6D5}"/>
              </a:ext>
            </a:extLst>
          </p:cNvPr>
          <p:cNvSpPr/>
          <p:nvPr/>
        </p:nvSpPr>
        <p:spPr>
          <a:xfrm>
            <a:off x="1745673" y="1637607"/>
            <a:ext cx="2481553" cy="1375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a:solidFill>
                  <a:schemeClr val="accent1"/>
                </a:solidFill>
              </a:rPr>
              <a:t>Answer</a:t>
            </a:r>
          </a:p>
        </p:txBody>
      </p:sp>
      <p:sp>
        <p:nvSpPr>
          <p:cNvPr id="3" name="Rectangle 2">
            <a:extLst>
              <a:ext uri="{FF2B5EF4-FFF2-40B4-BE49-F238E27FC236}">
                <a16:creationId xmlns:a16="http://schemas.microsoft.com/office/drawing/2014/main" id="{846F08BB-55FC-4D37-B897-E526F47AE950}"/>
              </a:ext>
            </a:extLst>
          </p:cNvPr>
          <p:cNvSpPr/>
          <p:nvPr/>
        </p:nvSpPr>
        <p:spPr>
          <a:xfrm>
            <a:off x="914400" y="2227811"/>
            <a:ext cx="5619404" cy="1812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endParaRPr lang="en-US" dirty="0"/>
          </a:p>
        </p:txBody>
      </p:sp>
      <p:sp>
        <p:nvSpPr>
          <p:cNvPr id="4" name="Rectangle 3">
            <a:extLst>
              <a:ext uri="{FF2B5EF4-FFF2-40B4-BE49-F238E27FC236}">
                <a16:creationId xmlns:a16="http://schemas.microsoft.com/office/drawing/2014/main" id="{C77C45DA-F6FA-42D0-9AF8-5AA8BC272A08}"/>
              </a:ext>
            </a:extLst>
          </p:cNvPr>
          <p:cNvSpPr/>
          <p:nvPr/>
        </p:nvSpPr>
        <p:spPr>
          <a:xfrm>
            <a:off x="3890357" y="1177663"/>
            <a:ext cx="2643448" cy="2862322"/>
          </a:xfrm>
          <a:prstGeom prst="rect">
            <a:avLst/>
          </a:prstGeom>
        </p:spPr>
        <p:txBody>
          <a:bodyPr wrap="square">
            <a:spAutoFit/>
          </a:bodyPr>
          <a:lstStyle/>
          <a:p>
            <a:pPr marL="342900" indent="-342900" algn="ctr">
              <a:buAutoNum type="arabicPeriod"/>
            </a:pPr>
            <a:r>
              <a:rPr lang="en-US" sz="3600" dirty="0">
                <a:solidFill>
                  <a:srgbClr val="FF0000"/>
                </a:solidFill>
              </a:rPr>
              <a:t>A</a:t>
            </a:r>
          </a:p>
          <a:p>
            <a:pPr marL="342900" indent="-342900" algn="ctr">
              <a:buAutoNum type="arabicPeriod"/>
            </a:pPr>
            <a:r>
              <a:rPr lang="en-US" sz="3600" dirty="0">
                <a:solidFill>
                  <a:srgbClr val="FF0000"/>
                </a:solidFill>
              </a:rPr>
              <a:t>B</a:t>
            </a:r>
          </a:p>
          <a:p>
            <a:pPr marL="342900" indent="-342900" algn="ctr">
              <a:buAutoNum type="arabicPeriod"/>
            </a:pPr>
            <a:r>
              <a:rPr lang="en-US" sz="3600" dirty="0">
                <a:solidFill>
                  <a:srgbClr val="FF0000"/>
                </a:solidFill>
              </a:rPr>
              <a:t>C</a:t>
            </a:r>
          </a:p>
          <a:p>
            <a:pPr marL="342900" indent="-342900" algn="ctr">
              <a:buAutoNum type="arabicPeriod"/>
            </a:pPr>
            <a:r>
              <a:rPr lang="en-US" sz="3600" dirty="0">
                <a:solidFill>
                  <a:srgbClr val="FF0000"/>
                </a:solidFill>
              </a:rPr>
              <a:t>C</a:t>
            </a:r>
          </a:p>
          <a:p>
            <a:pPr marL="342900" indent="-342900" algn="ctr">
              <a:buAutoNum type="arabicPeriod"/>
            </a:pPr>
            <a:r>
              <a:rPr lang="en-US" sz="3600" dirty="0">
                <a:solidFill>
                  <a:srgbClr val="FF0000"/>
                </a:solidFill>
              </a:rPr>
              <a:t>B</a:t>
            </a:r>
          </a:p>
        </p:txBody>
      </p:sp>
    </p:spTree>
    <p:extLst>
      <p:ext uri="{BB962C8B-B14F-4D97-AF65-F5344CB8AC3E}">
        <p14:creationId xmlns:p14="http://schemas.microsoft.com/office/powerpoint/2010/main" val="39468916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D632A1-1554-4F48-B33F-B130359C0816}"/>
              </a:ext>
            </a:extLst>
          </p:cNvPr>
          <p:cNvSpPr/>
          <p:nvPr/>
        </p:nvSpPr>
        <p:spPr>
          <a:xfrm>
            <a:off x="232757" y="473825"/>
            <a:ext cx="10208029" cy="10141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70C0"/>
                </a:solidFill>
              </a:rPr>
              <a:t>Vocabulary. Match the words with the descriptions </a:t>
            </a:r>
            <a:r>
              <a:rPr lang="en-US" dirty="0">
                <a:solidFill>
                  <a:srgbClr val="0070C0"/>
                </a:solidFill>
              </a:rPr>
              <a:t/>
            </a:r>
            <a:br>
              <a:rPr lang="en-US" dirty="0">
                <a:solidFill>
                  <a:srgbClr val="0070C0"/>
                </a:solidFill>
              </a:rPr>
            </a:br>
            <a:endParaRPr lang="en-US" dirty="0">
              <a:solidFill>
                <a:srgbClr val="0070C0"/>
              </a:solidFill>
            </a:endParaRPr>
          </a:p>
        </p:txBody>
      </p:sp>
      <p:sp>
        <p:nvSpPr>
          <p:cNvPr id="5" name="Rectangle 4">
            <a:extLst>
              <a:ext uri="{FF2B5EF4-FFF2-40B4-BE49-F238E27FC236}">
                <a16:creationId xmlns:a16="http://schemas.microsoft.com/office/drawing/2014/main" id="{5A8078D3-93FE-4F8D-AE5D-26964FF4CE89}"/>
              </a:ext>
            </a:extLst>
          </p:cNvPr>
          <p:cNvSpPr/>
          <p:nvPr/>
        </p:nvSpPr>
        <p:spPr>
          <a:xfrm>
            <a:off x="775857" y="1487978"/>
            <a:ext cx="2809701" cy="46717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dirty="0">
              <a:solidFill>
                <a:srgbClr val="0070C0"/>
              </a:solidFill>
            </a:endParaRPr>
          </a:p>
          <a:p>
            <a:r>
              <a:rPr lang="en-US" sz="3200" dirty="0">
                <a:solidFill>
                  <a:srgbClr val="0070C0"/>
                </a:solidFill>
              </a:rPr>
              <a:t>1. bunch</a:t>
            </a:r>
            <a:br>
              <a:rPr lang="en-US" sz="3200" dirty="0">
                <a:solidFill>
                  <a:srgbClr val="0070C0"/>
                </a:solidFill>
              </a:rPr>
            </a:br>
            <a:r>
              <a:rPr lang="en-US" sz="3200" dirty="0">
                <a:solidFill>
                  <a:srgbClr val="0070C0"/>
                </a:solidFill>
              </a:rPr>
              <a:t>2. carton</a:t>
            </a:r>
            <a:br>
              <a:rPr lang="en-US" sz="3200" dirty="0">
                <a:solidFill>
                  <a:srgbClr val="0070C0"/>
                </a:solidFill>
              </a:rPr>
            </a:br>
            <a:r>
              <a:rPr lang="en-US" sz="3200" dirty="0">
                <a:solidFill>
                  <a:srgbClr val="0070C0"/>
                </a:solidFill>
              </a:rPr>
              <a:t>3. flour</a:t>
            </a:r>
            <a:br>
              <a:rPr lang="en-US" sz="3200" dirty="0">
                <a:solidFill>
                  <a:srgbClr val="0070C0"/>
                </a:solidFill>
              </a:rPr>
            </a:br>
            <a:r>
              <a:rPr lang="en-US" sz="3200" dirty="0">
                <a:solidFill>
                  <a:srgbClr val="0070C0"/>
                </a:solidFill>
              </a:rPr>
              <a:t>4. butter</a:t>
            </a:r>
            <a:br>
              <a:rPr lang="en-US" sz="3200" dirty="0">
                <a:solidFill>
                  <a:srgbClr val="0070C0"/>
                </a:solidFill>
              </a:rPr>
            </a:br>
            <a:r>
              <a:rPr lang="en-US" sz="3200" dirty="0">
                <a:solidFill>
                  <a:srgbClr val="0070C0"/>
                </a:solidFill>
              </a:rPr>
              <a:t>5. fridge</a:t>
            </a:r>
            <a:br>
              <a:rPr lang="en-US" sz="3200" dirty="0">
                <a:solidFill>
                  <a:srgbClr val="0070C0"/>
                </a:solidFill>
              </a:rPr>
            </a:br>
            <a:r>
              <a:rPr lang="en-US" sz="3200" dirty="0">
                <a:solidFill>
                  <a:srgbClr val="0070C0"/>
                </a:solidFill>
              </a:rPr>
              <a:t>6. supermarket</a:t>
            </a:r>
            <a:br>
              <a:rPr lang="en-US" sz="3200" dirty="0">
                <a:solidFill>
                  <a:srgbClr val="0070C0"/>
                </a:solidFill>
              </a:rPr>
            </a:br>
            <a:r>
              <a:rPr lang="en-US" sz="3200" dirty="0">
                <a:solidFill>
                  <a:srgbClr val="0070C0"/>
                </a:solidFill>
              </a:rPr>
              <a:t>7. spaghetti</a:t>
            </a:r>
            <a:br>
              <a:rPr lang="en-US" sz="3200" dirty="0">
                <a:solidFill>
                  <a:srgbClr val="0070C0"/>
                </a:solidFill>
              </a:rPr>
            </a:br>
            <a:r>
              <a:rPr lang="en-US" sz="3200" dirty="0">
                <a:solidFill>
                  <a:srgbClr val="0070C0"/>
                </a:solidFill>
              </a:rPr>
              <a:t>8. tablespoon </a:t>
            </a:r>
            <a:br>
              <a:rPr lang="en-US" sz="3200" dirty="0">
                <a:solidFill>
                  <a:srgbClr val="0070C0"/>
                </a:solidFill>
              </a:rPr>
            </a:br>
            <a:endParaRPr lang="en-US" sz="3200" dirty="0">
              <a:solidFill>
                <a:srgbClr val="0070C0"/>
              </a:solidFill>
            </a:endParaRPr>
          </a:p>
        </p:txBody>
      </p:sp>
      <p:sp>
        <p:nvSpPr>
          <p:cNvPr id="7" name="Rectangle 6">
            <a:extLst>
              <a:ext uri="{FF2B5EF4-FFF2-40B4-BE49-F238E27FC236}">
                <a16:creationId xmlns:a16="http://schemas.microsoft.com/office/drawing/2014/main" id="{081C8D76-B4A1-4518-B00C-48AC6F8080B2}"/>
              </a:ext>
            </a:extLst>
          </p:cNvPr>
          <p:cNvSpPr/>
          <p:nvPr/>
        </p:nvSpPr>
        <p:spPr>
          <a:xfrm>
            <a:off x="5104015" y="1487978"/>
            <a:ext cx="6855228" cy="46717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3200" dirty="0">
                <a:solidFill>
                  <a:srgbClr val="0070C0"/>
                </a:solidFill>
              </a:rPr>
              <a:t>a. container for milk, juice, or eggs</a:t>
            </a:r>
            <a:br>
              <a:rPr lang="en-US" sz="3200" dirty="0">
                <a:solidFill>
                  <a:srgbClr val="0070C0"/>
                </a:solidFill>
              </a:rPr>
            </a:br>
            <a:r>
              <a:rPr lang="en-US" sz="3200" dirty="0">
                <a:solidFill>
                  <a:srgbClr val="0070C0"/>
                </a:solidFill>
              </a:rPr>
              <a:t>b. a place to keep butter and milk cold</a:t>
            </a:r>
            <a:br>
              <a:rPr lang="en-US" sz="3200" dirty="0">
                <a:solidFill>
                  <a:srgbClr val="0070C0"/>
                </a:solidFill>
              </a:rPr>
            </a:br>
            <a:r>
              <a:rPr lang="en-US" sz="3200" dirty="0">
                <a:solidFill>
                  <a:srgbClr val="0070C0"/>
                </a:solidFill>
              </a:rPr>
              <a:t>c. an ingredient in pancakes and bread</a:t>
            </a:r>
            <a:br>
              <a:rPr lang="en-US" sz="3200" dirty="0">
                <a:solidFill>
                  <a:srgbClr val="0070C0"/>
                </a:solidFill>
              </a:rPr>
            </a:br>
            <a:r>
              <a:rPr lang="en-US" sz="3200" dirty="0">
                <a:solidFill>
                  <a:srgbClr val="0070C0"/>
                </a:solidFill>
              </a:rPr>
              <a:t>d. a type of noodle from Italy</a:t>
            </a:r>
            <a:br>
              <a:rPr lang="en-US" sz="3200" dirty="0">
                <a:solidFill>
                  <a:srgbClr val="0070C0"/>
                </a:solidFill>
              </a:rPr>
            </a:br>
            <a:r>
              <a:rPr lang="en-US" sz="3200" dirty="0">
                <a:solidFill>
                  <a:srgbClr val="0070C0"/>
                </a:solidFill>
              </a:rPr>
              <a:t>e. a place to buy all your groceries</a:t>
            </a:r>
            <a:br>
              <a:rPr lang="en-US" sz="3200" dirty="0">
                <a:solidFill>
                  <a:srgbClr val="0070C0"/>
                </a:solidFill>
              </a:rPr>
            </a:br>
            <a:r>
              <a:rPr lang="en-US" sz="3200" dirty="0">
                <a:solidFill>
                  <a:srgbClr val="0070C0"/>
                </a:solidFill>
              </a:rPr>
              <a:t>f. It's like a teaspoon but bigger.</a:t>
            </a:r>
            <a:br>
              <a:rPr lang="en-US" sz="3200" dirty="0">
                <a:solidFill>
                  <a:srgbClr val="0070C0"/>
                </a:solidFill>
              </a:rPr>
            </a:br>
            <a:r>
              <a:rPr lang="en-US" sz="3200" dirty="0">
                <a:solidFill>
                  <a:srgbClr val="0070C0"/>
                </a:solidFill>
              </a:rPr>
              <a:t>g. You can buy it in sticks.</a:t>
            </a:r>
            <a:br>
              <a:rPr lang="en-US" sz="3200" dirty="0">
                <a:solidFill>
                  <a:srgbClr val="0070C0"/>
                </a:solidFill>
              </a:rPr>
            </a:br>
            <a:r>
              <a:rPr lang="en-US" sz="3200" dirty="0">
                <a:solidFill>
                  <a:srgbClr val="0070C0"/>
                </a:solidFill>
              </a:rPr>
              <a:t>h. some fruit growing together, like bananas or grapes</a:t>
            </a:r>
          </a:p>
        </p:txBody>
      </p:sp>
      <p:cxnSp>
        <p:nvCxnSpPr>
          <p:cNvPr id="11" name="Straight Arrow Connector 10">
            <a:extLst>
              <a:ext uri="{FF2B5EF4-FFF2-40B4-BE49-F238E27FC236}">
                <a16:creationId xmlns:a16="http://schemas.microsoft.com/office/drawing/2014/main" id="{15B31AE7-80F7-49C7-95C5-95BF92B50140}"/>
              </a:ext>
            </a:extLst>
          </p:cNvPr>
          <p:cNvCxnSpPr/>
          <p:nvPr/>
        </p:nvCxnSpPr>
        <p:spPr>
          <a:xfrm>
            <a:off x="2394065" y="2194560"/>
            <a:ext cx="2793077" cy="310896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91CFD215-065B-461B-B542-CCBE018FCAAE}"/>
              </a:ext>
            </a:extLst>
          </p:cNvPr>
          <p:cNvCxnSpPr/>
          <p:nvPr/>
        </p:nvCxnSpPr>
        <p:spPr>
          <a:xfrm flipV="1">
            <a:off x="2477193" y="1995055"/>
            <a:ext cx="2859578" cy="78139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a:extLst>
              <a:ext uri="{FF2B5EF4-FFF2-40B4-BE49-F238E27FC236}">
                <a16:creationId xmlns:a16="http://schemas.microsoft.com/office/drawing/2014/main" id="{0A59E43E-E027-4375-B27C-F1BF502BBA77}"/>
              </a:ext>
            </a:extLst>
          </p:cNvPr>
          <p:cNvCxnSpPr/>
          <p:nvPr/>
        </p:nvCxnSpPr>
        <p:spPr>
          <a:xfrm flipV="1">
            <a:off x="2180707" y="2975956"/>
            <a:ext cx="3023059" cy="33250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a:extLst>
              <a:ext uri="{FF2B5EF4-FFF2-40B4-BE49-F238E27FC236}">
                <a16:creationId xmlns:a16="http://schemas.microsoft.com/office/drawing/2014/main" id="{F2CA7394-6466-41FB-AD52-31BA569AF704}"/>
              </a:ext>
            </a:extLst>
          </p:cNvPr>
          <p:cNvCxnSpPr/>
          <p:nvPr/>
        </p:nvCxnSpPr>
        <p:spPr>
          <a:xfrm flipV="1">
            <a:off x="3585558" y="3873731"/>
            <a:ext cx="1601584" cy="81464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a:extLst>
              <a:ext uri="{FF2B5EF4-FFF2-40B4-BE49-F238E27FC236}">
                <a16:creationId xmlns:a16="http://schemas.microsoft.com/office/drawing/2014/main" id="{B38576BF-F6FF-4A0B-B988-0A0047EAF617}"/>
              </a:ext>
            </a:extLst>
          </p:cNvPr>
          <p:cNvCxnSpPr/>
          <p:nvPr/>
        </p:nvCxnSpPr>
        <p:spPr>
          <a:xfrm flipV="1">
            <a:off x="3408218" y="3416531"/>
            <a:ext cx="1795548" cy="188698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4" name="Straight Arrow Connector 23">
            <a:extLst>
              <a:ext uri="{FF2B5EF4-FFF2-40B4-BE49-F238E27FC236}">
                <a16:creationId xmlns:a16="http://schemas.microsoft.com/office/drawing/2014/main" id="{8DC341FF-367E-443E-8540-C01D9EA2FA25}"/>
              </a:ext>
            </a:extLst>
          </p:cNvPr>
          <p:cNvCxnSpPr>
            <a:cxnSpLocks/>
          </p:cNvCxnSpPr>
          <p:nvPr/>
        </p:nvCxnSpPr>
        <p:spPr>
          <a:xfrm flipV="1">
            <a:off x="3408218" y="4438996"/>
            <a:ext cx="1778924" cy="106402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7" name="Straight Arrow Connector 26">
            <a:extLst>
              <a:ext uri="{FF2B5EF4-FFF2-40B4-BE49-F238E27FC236}">
                <a16:creationId xmlns:a16="http://schemas.microsoft.com/office/drawing/2014/main" id="{C1032830-AAA1-4C77-A445-B6683A43121D}"/>
              </a:ext>
            </a:extLst>
          </p:cNvPr>
          <p:cNvCxnSpPr/>
          <p:nvPr/>
        </p:nvCxnSpPr>
        <p:spPr>
          <a:xfrm>
            <a:off x="2826327" y="3749040"/>
            <a:ext cx="2377439" cy="108896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1974311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171" y="425693"/>
            <a:ext cx="2883658" cy="719390"/>
          </a:xfrm>
          <a:prstGeom prst="rect">
            <a:avLst/>
          </a:prstGeom>
        </p:spPr>
      </p:pic>
      <p:sp>
        <p:nvSpPr>
          <p:cNvPr id="3" name="TextBox 2"/>
          <p:cNvSpPr txBox="1"/>
          <p:nvPr/>
        </p:nvSpPr>
        <p:spPr>
          <a:xfrm>
            <a:off x="3189782" y="721086"/>
            <a:ext cx="8069437" cy="830997"/>
          </a:xfrm>
          <a:prstGeom prst="rect">
            <a:avLst/>
          </a:prstGeom>
          <a:noFill/>
        </p:spPr>
        <p:txBody>
          <a:bodyPr wrap="square" rtlCol="0">
            <a:spAutoFit/>
          </a:bodyPr>
          <a:lstStyle/>
          <a:p>
            <a:r>
              <a:rPr lang="en-US" sz="4800" dirty="0">
                <a:solidFill>
                  <a:schemeClr val="accent1"/>
                </a:solidFill>
              </a:rPr>
              <a:t>Review: Articles: a, an, the </a:t>
            </a:r>
          </a:p>
        </p:txBody>
      </p:sp>
      <p:sp>
        <p:nvSpPr>
          <p:cNvPr id="4" name="TextBox 3"/>
          <p:cNvSpPr txBox="1"/>
          <p:nvPr/>
        </p:nvSpPr>
        <p:spPr>
          <a:xfrm>
            <a:off x="742384" y="1959083"/>
            <a:ext cx="10683089" cy="3170099"/>
          </a:xfrm>
          <a:prstGeom prst="rect">
            <a:avLst/>
          </a:prstGeom>
          <a:noFill/>
        </p:spPr>
        <p:txBody>
          <a:bodyPr wrap="square" rtlCol="0">
            <a:spAutoFit/>
          </a:bodyPr>
          <a:lstStyle/>
          <a:p>
            <a:r>
              <a:rPr lang="en-US" sz="4000" dirty="0">
                <a:solidFill>
                  <a:schemeClr val="accent1"/>
                </a:solidFill>
              </a:rPr>
              <a:t>We use </a:t>
            </a:r>
            <a:r>
              <a:rPr lang="en-US" sz="4000" dirty="0">
                <a:solidFill>
                  <a:srgbClr val="FF0000"/>
                </a:solidFill>
              </a:rPr>
              <a:t>a/an </a:t>
            </a:r>
            <a:r>
              <a:rPr lang="en-US" sz="4000" dirty="0">
                <a:solidFill>
                  <a:schemeClr val="accent1"/>
                </a:solidFill>
              </a:rPr>
              <a:t>with singular nouns when we talk about something for the first time. </a:t>
            </a:r>
          </a:p>
          <a:p>
            <a:r>
              <a:rPr lang="en-US" sz="4000" dirty="0">
                <a:solidFill>
                  <a:schemeClr val="accent1"/>
                </a:solidFill>
              </a:rPr>
              <a:t>After that, we use </a:t>
            </a:r>
            <a:r>
              <a:rPr lang="en-US" sz="4000" dirty="0">
                <a:solidFill>
                  <a:srgbClr val="FF0000"/>
                </a:solidFill>
              </a:rPr>
              <a:t>the</a:t>
            </a:r>
            <a:r>
              <a:rPr lang="en-US" sz="4000" dirty="0">
                <a:solidFill>
                  <a:schemeClr val="accent1"/>
                </a:solidFill>
              </a:rPr>
              <a:t>. </a:t>
            </a:r>
          </a:p>
          <a:p>
            <a:r>
              <a:rPr lang="en-US" sz="4000" dirty="0">
                <a:solidFill>
                  <a:schemeClr val="accent1"/>
                </a:solidFill>
              </a:rPr>
              <a:t>We use</a:t>
            </a:r>
            <a:r>
              <a:rPr lang="en-US" sz="4000" dirty="0">
                <a:solidFill>
                  <a:srgbClr val="FF0000"/>
                </a:solidFill>
              </a:rPr>
              <a:t> an </a:t>
            </a:r>
            <a:r>
              <a:rPr lang="en-US" sz="4000" dirty="0">
                <a:solidFill>
                  <a:schemeClr val="accent1"/>
                </a:solidFill>
              </a:rPr>
              <a:t>before nouns beginning with the vowel letters </a:t>
            </a:r>
            <a:r>
              <a:rPr lang="en-US" sz="4000" dirty="0">
                <a:solidFill>
                  <a:srgbClr val="FF0000"/>
                </a:solidFill>
              </a:rPr>
              <a:t>a, e, </a:t>
            </a:r>
            <a:r>
              <a:rPr lang="en-US" sz="4000" dirty="0" err="1">
                <a:solidFill>
                  <a:srgbClr val="FF0000"/>
                </a:solidFill>
              </a:rPr>
              <a:t>i</a:t>
            </a:r>
            <a:r>
              <a:rPr lang="en-US" sz="4000" dirty="0">
                <a:solidFill>
                  <a:srgbClr val="FF0000"/>
                </a:solidFill>
              </a:rPr>
              <a:t>, o, and u</a:t>
            </a:r>
          </a:p>
        </p:txBody>
      </p:sp>
    </p:spTree>
    <p:extLst>
      <p:ext uri="{BB962C8B-B14F-4D97-AF65-F5344CB8AC3E}">
        <p14:creationId xmlns:p14="http://schemas.microsoft.com/office/powerpoint/2010/main" val="309150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p:cTn id="15"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p:cTn id="23"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1811" y="731882"/>
            <a:ext cx="7324254" cy="1015663"/>
          </a:xfrm>
          <a:prstGeom prst="rect">
            <a:avLst/>
          </a:prstGeom>
          <a:noFill/>
        </p:spPr>
        <p:txBody>
          <a:bodyPr wrap="square" rtlCol="0">
            <a:spAutoFit/>
          </a:bodyPr>
          <a:lstStyle/>
          <a:p>
            <a:r>
              <a:rPr lang="en-US" sz="6000" dirty="0">
                <a:solidFill>
                  <a:schemeClr val="accent1"/>
                </a:solidFill>
              </a:rPr>
              <a:t>Much, many</a:t>
            </a:r>
          </a:p>
        </p:txBody>
      </p:sp>
      <p:sp>
        <p:nvSpPr>
          <p:cNvPr id="3" name="TextBox 2"/>
          <p:cNvSpPr txBox="1"/>
          <p:nvPr/>
        </p:nvSpPr>
        <p:spPr>
          <a:xfrm>
            <a:off x="598517" y="2105561"/>
            <a:ext cx="11139054" cy="3170099"/>
          </a:xfrm>
          <a:prstGeom prst="rect">
            <a:avLst/>
          </a:prstGeom>
          <a:noFill/>
        </p:spPr>
        <p:txBody>
          <a:bodyPr wrap="square" rtlCol="0">
            <a:spAutoFit/>
          </a:bodyPr>
          <a:lstStyle/>
          <a:p>
            <a:r>
              <a:rPr lang="en-US" sz="4000" dirty="0">
                <a:solidFill>
                  <a:srgbClr val="FF0000"/>
                </a:solidFill>
              </a:rPr>
              <a:t>Much</a:t>
            </a:r>
            <a:r>
              <a:rPr lang="en-US" sz="4000" dirty="0">
                <a:solidFill>
                  <a:srgbClr val="0070C0"/>
                </a:solidFill>
              </a:rPr>
              <a:t> + </a:t>
            </a:r>
            <a:r>
              <a:rPr lang="en-US" sz="4000" dirty="0">
                <a:solidFill>
                  <a:schemeClr val="accent1"/>
                </a:solidFill>
              </a:rPr>
              <a:t>Uncountable Nouns</a:t>
            </a:r>
          </a:p>
          <a:p>
            <a:r>
              <a:rPr lang="en-US" sz="4000" dirty="0">
                <a:solidFill>
                  <a:schemeClr val="accent1"/>
                </a:solidFill>
              </a:rPr>
              <a:t>                 In Negative sentences and Questions</a:t>
            </a:r>
          </a:p>
          <a:p>
            <a:r>
              <a:rPr lang="en-US" sz="4000" dirty="0">
                <a:solidFill>
                  <a:srgbClr val="FF0000"/>
                </a:solidFill>
              </a:rPr>
              <a:t>Many</a:t>
            </a:r>
            <a:r>
              <a:rPr lang="en-US" sz="4000" b="1" dirty="0">
                <a:solidFill>
                  <a:schemeClr val="accent1"/>
                </a:solidFill>
              </a:rPr>
              <a:t> + </a:t>
            </a:r>
            <a:r>
              <a:rPr lang="en-US" sz="4000" dirty="0">
                <a:solidFill>
                  <a:schemeClr val="accent1"/>
                </a:solidFill>
              </a:rPr>
              <a:t>Countable Nouns</a:t>
            </a:r>
          </a:p>
          <a:p>
            <a:r>
              <a:rPr lang="en-US" sz="4000" dirty="0">
                <a:solidFill>
                  <a:schemeClr val="accent1"/>
                </a:solidFill>
              </a:rPr>
              <a:t>                Affirmative, Negative sentences and             		Questions</a:t>
            </a:r>
          </a:p>
        </p:txBody>
      </p:sp>
    </p:spTree>
    <p:extLst>
      <p:ext uri="{BB962C8B-B14F-4D97-AF65-F5344CB8AC3E}">
        <p14:creationId xmlns:p14="http://schemas.microsoft.com/office/powerpoint/2010/main" val="322833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909" y="387224"/>
            <a:ext cx="2886075" cy="723900"/>
          </a:xfrm>
          <a:prstGeom prst="rect">
            <a:avLst/>
          </a:prstGeom>
        </p:spPr>
      </p:pic>
      <p:sp>
        <p:nvSpPr>
          <p:cNvPr id="5" name="Rectangle 4"/>
          <p:cNvSpPr/>
          <p:nvPr/>
        </p:nvSpPr>
        <p:spPr>
          <a:xfrm>
            <a:off x="3063608" y="464793"/>
            <a:ext cx="9056483" cy="646331"/>
          </a:xfrm>
          <a:prstGeom prst="rect">
            <a:avLst/>
          </a:prstGeom>
        </p:spPr>
        <p:txBody>
          <a:bodyPr wrap="square">
            <a:spAutoFit/>
          </a:bodyPr>
          <a:lstStyle/>
          <a:p>
            <a:r>
              <a:rPr lang="en-US" sz="3600" dirty="0">
                <a:solidFill>
                  <a:schemeClr val="accent1"/>
                </a:solidFill>
              </a:rPr>
              <a:t>Fill in the blanks with a, an, the, much, or many</a:t>
            </a:r>
          </a:p>
        </p:txBody>
      </p:sp>
      <p:pic>
        <p:nvPicPr>
          <p:cNvPr id="2" name="Picture 1">
            <a:extLst>
              <a:ext uri="{FF2B5EF4-FFF2-40B4-BE49-F238E27FC236}">
                <a16:creationId xmlns:a16="http://schemas.microsoft.com/office/drawing/2014/main" id="{5643BFCD-DEB7-4536-93E7-6C1331B9DFD7}"/>
              </a:ext>
            </a:extLst>
          </p:cNvPr>
          <p:cNvPicPr>
            <a:picLocks noChangeAspect="1"/>
          </p:cNvPicPr>
          <p:nvPr/>
        </p:nvPicPr>
        <p:blipFill>
          <a:blip r:embed="rId3"/>
          <a:stretch>
            <a:fillRect/>
          </a:stretch>
        </p:blipFill>
        <p:spPr>
          <a:xfrm>
            <a:off x="534372" y="1485909"/>
            <a:ext cx="11123255" cy="3886181"/>
          </a:xfrm>
          <a:prstGeom prst="rect">
            <a:avLst/>
          </a:prstGeom>
        </p:spPr>
      </p:pic>
    </p:spTree>
    <p:extLst>
      <p:ext uri="{BB962C8B-B14F-4D97-AF65-F5344CB8AC3E}">
        <p14:creationId xmlns:p14="http://schemas.microsoft.com/office/powerpoint/2010/main" val="34252070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48AE17-B33A-47DE-877B-A894506E8EDE}"/>
              </a:ext>
            </a:extLst>
          </p:cNvPr>
          <p:cNvPicPr>
            <a:picLocks noChangeAspect="1"/>
          </p:cNvPicPr>
          <p:nvPr/>
        </p:nvPicPr>
        <p:blipFill>
          <a:blip r:embed="rId2"/>
          <a:stretch>
            <a:fillRect/>
          </a:stretch>
        </p:blipFill>
        <p:spPr>
          <a:xfrm>
            <a:off x="637171" y="3429000"/>
            <a:ext cx="10902541" cy="951808"/>
          </a:xfrm>
          <a:prstGeom prst="rect">
            <a:avLst/>
          </a:prstGeom>
        </p:spPr>
      </p:pic>
      <p:sp>
        <p:nvSpPr>
          <p:cNvPr id="3" name="Rectangle 2">
            <a:extLst>
              <a:ext uri="{FF2B5EF4-FFF2-40B4-BE49-F238E27FC236}">
                <a16:creationId xmlns:a16="http://schemas.microsoft.com/office/drawing/2014/main" id="{E7AA723D-36B0-4A17-B480-DDF98DEF18E2}"/>
              </a:ext>
            </a:extLst>
          </p:cNvPr>
          <p:cNvSpPr/>
          <p:nvPr/>
        </p:nvSpPr>
        <p:spPr>
          <a:xfrm>
            <a:off x="3557847" y="1529542"/>
            <a:ext cx="1778924" cy="631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E46C049-11DB-40B3-9B05-E1B4CD8C93C9}"/>
              </a:ext>
            </a:extLst>
          </p:cNvPr>
          <p:cNvSpPr/>
          <p:nvPr/>
        </p:nvSpPr>
        <p:spPr>
          <a:xfrm>
            <a:off x="4289367" y="3424843"/>
            <a:ext cx="1778924" cy="631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many</a:t>
            </a:r>
          </a:p>
        </p:txBody>
      </p:sp>
      <p:cxnSp>
        <p:nvCxnSpPr>
          <p:cNvPr id="8" name="Straight Arrow Connector 7">
            <a:extLst>
              <a:ext uri="{FF2B5EF4-FFF2-40B4-BE49-F238E27FC236}">
                <a16:creationId xmlns:a16="http://schemas.microsoft.com/office/drawing/2014/main" id="{0411C1A4-F234-442A-A9C2-4BE8E3A9A491}"/>
              </a:ext>
            </a:extLst>
          </p:cNvPr>
          <p:cNvCxnSpPr/>
          <p:nvPr/>
        </p:nvCxnSpPr>
        <p:spPr>
          <a:xfrm flipV="1">
            <a:off x="5902036" y="2479271"/>
            <a:ext cx="0" cy="1211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5323D77-63A0-4A58-AEBA-0CFCB9A1C0A5}"/>
              </a:ext>
            </a:extLst>
          </p:cNvPr>
          <p:cNvSpPr/>
          <p:nvPr/>
        </p:nvSpPr>
        <p:spPr>
          <a:xfrm>
            <a:off x="4804755" y="1265613"/>
            <a:ext cx="4156359" cy="1211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Countable noun</a:t>
            </a:r>
          </a:p>
        </p:txBody>
      </p:sp>
      <p:cxnSp>
        <p:nvCxnSpPr>
          <p:cNvPr id="11" name="Straight Connector 10">
            <a:extLst>
              <a:ext uri="{FF2B5EF4-FFF2-40B4-BE49-F238E27FC236}">
                <a16:creationId xmlns:a16="http://schemas.microsoft.com/office/drawing/2014/main" id="{0BAD0113-1156-4373-84FB-E6B902B2B953}"/>
              </a:ext>
            </a:extLst>
          </p:cNvPr>
          <p:cNvCxnSpPr/>
          <p:nvPr/>
        </p:nvCxnSpPr>
        <p:spPr>
          <a:xfrm>
            <a:off x="5652655" y="4060767"/>
            <a:ext cx="831272"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014142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3DC4E0-8211-41CA-AF90-A913D9C138B2}"/>
              </a:ext>
            </a:extLst>
          </p:cNvPr>
          <p:cNvPicPr>
            <a:picLocks noChangeAspect="1"/>
          </p:cNvPicPr>
          <p:nvPr/>
        </p:nvPicPr>
        <p:blipFill>
          <a:blip r:embed="rId2"/>
          <a:stretch>
            <a:fillRect/>
          </a:stretch>
        </p:blipFill>
        <p:spPr>
          <a:xfrm>
            <a:off x="19758" y="3056804"/>
            <a:ext cx="11565051" cy="1101435"/>
          </a:xfrm>
          <a:prstGeom prst="rect">
            <a:avLst/>
          </a:prstGeom>
        </p:spPr>
      </p:pic>
      <p:cxnSp>
        <p:nvCxnSpPr>
          <p:cNvPr id="10" name="Straight Arrow Connector 9">
            <a:extLst>
              <a:ext uri="{FF2B5EF4-FFF2-40B4-BE49-F238E27FC236}">
                <a16:creationId xmlns:a16="http://schemas.microsoft.com/office/drawing/2014/main" id="{9FFE6AC7-ACB1-42BA-9056-10F0051136BB}"/>
              </a:ext>
            </a:extLst>
          </p:cNvPr>
          <p:cNvCxnSpPr/>
          <p:nvPr/>
        </p:nvCxnSpPr>
        <p:spPr>
          <a:xfrm flipV="1">
            <a:off x="5802284" y="2327564"/>
            <a:ext cx="0" cy="1101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BE02991-4935-45A6-8A18-E4927348B9DF}"/>
              </a:ext>
            </a:extLst>
          </p:cNvPr>
          <p:cNvSpPr/>
          <p:nvPr/>
        </p:nvSpPr>
        <p:spPr>
          <a:xfrm>
            <a:off x="3507972" y="1339489"/>
            <a:ext cx="5552901" cy="648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Singular countable noun, begins with vowel letter a</a:t>
            </a:r>
          </a:p>
        </p:txBody>
      </p:sp>
      <p:sp>
        <p:nvSpPr>
          <p:cNvPr id="14" name="Rectangle 13">
            <a:extLst>
              <a:ext uri="{FF2B5EF4-FFF2-40B4-BE49-F238E27FC236}">
                <a16:creationId xmlns:a16="http://schemas.microsoft.com/office/drawing/2014/main" id="{E30B8438-D5D7-4DE2-BA31-D374ED72348E}"/>
              </a:ext>
            </a:extLst>
          </p:cNvPr>
          <p:cNvSpPr/>
          <p:nvPr/>
        </p:nvSpPr>
        <p:spPr>
          <a:xfrm>
            <a:off x="3507972" y="3087775"/>
            <a:ext cx="2028301" cy="6483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rPr>
              <a:t>an</a:t>
            </a:r>
          </a:p>
        </p:txBody>
      </p:sp>
    </p:spTree>
    <p:extLst>
      <p:ext uri="{BB962C8B-B14F-4D97-AF65-F5344CB8AC3E}">
        <p14:creationId xmlns:p14="http://schemas.microsoft.com/office/powerpoint/2010/main" val="19088707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5231BB-E2FF-4838-8872-E7DD37DD491A}"/>
              </a:ext>
            </a:extLst>
          </p:cNvPr>
          <p:cNvPicPr>
            <a:picLocks noChangeAspect="1"/>
          </p:cNvPicPr>
          <p:nvPr/>
        </p:nvPicPr>
        <p:blipFill>
          <a:blip r:embed="rId2"/>
          <a:stretch>
            <a:fillRect/>
          </a:stretch>
        </p:blipFill>
        <p:spPr>
          <a:xfrm>
            <a:off x="322368" y="3092371"/>
            <a:ext cx="11279233" cy="864391"/>
          </a:xfrm>
          <a:prstGeom prst="rect">
            <a:avLst/>
          </a:prstGeom>
        </p:spPr>
      </p:pic>
      <p:cxnSp>
        <p:nvCxnSpPr>
          <p:cNvPr id="6" name="Straight Arrow Connector 5">
            <a:extLst>
              <a:ext uri="{FF2B5EF4-FFF2-40B4-BE49-F238E27FC236}">
                <a16:creationId xmlns:a16="http://schemas.microsoft.com/office/drawing/2014/main" id="{89E1003E-A8D7-4B83-8435-D0719A79FF5D}"/>
              </a:ext>
            </a:extLst>
          </p:cNvPr>
          <p:cNvCxnSpPr>
            <a:cxnSpLocks/>
          </p:cNvCxnSpPr>
          <p:nvPr/>
        </p:nvCxnSpPr>
        <p:spPr>
          <a:xfrm flipV="1">
            <a:off x="5386647" y="2211186"/>
            <a:ext cx="0" cy="10640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EDB64EE-1CAF-4409-8DEF-D1DE4EAC2031}"/>
              </a:ext>
            </a:extLst>
          </p:cNvPr>
          <p:cNvSpPr/>
          <p:nvPr/>
        </p:nvSpPr>
        <p:spPr>
          <a:xfrm>
            <a:off x="4026131" y="1488038"/>
            <a:ext cx="4139738" cy="723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Uncountable noun</a:t>
            </a:r>
          </a:p>
        </p:txBody>
      </p:sp>
      <p:sp>
        <p:nvSpPr>
          <p:cNvPr id="9" name="Rectangle 8">
            <a:extLst>
              <a:ext uri="{FF2B5EF4-FFF2-40B4-BE49-F238E27FC236}">
                <a16:creationId xmlns:a16="http://schemas.microsoft.com/office/drawing/2014/main" id="{1F8790C9-A545-4C86-BCF8-1AFD0F353419}"/>
              </a:ext>
            </a:extLst>
          </p:cNvPr>
          <p:cNvSpPr/>
          <p:nvPr/>
        </p:nvSpPr>
        <p:spPr>
          <a:xfrm>
            <a:off x="3424844" y="3067426"/>
            <a:ext cx="1645918" cy="540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much</a:t>
            </a:r>
          </a:p>
        </p:txBody>
      </p:sp>
    </p:spTree>
    <p:extLst>
      <p:ext uri="{BB962C8B-B14F-4D97-AF65-F5344CB8AC3E}">
        <p14:creationId xmlns:p14="http://schemas.microsoft.com/office/powerpoint/2010/main" val="22986880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0759" y="401072"/>
            <a:ext cx="11277058" cy="707886"/>
          </a:xfrm>
          <a:prstGeom prst="rect">
            <a:avLst/>
          </a:prstGeom>
        </p:spPr>
        <p:txBody>
          <a:bodyPr wrap="square">
            <a:spAutoFit/>
          </a:bodyPr>
          <a:lstStyle/>
          <a:p>
            <a:r>
              <a:rPr lang="en-US" sz="4000" b="1" dirty="0">
                <a:solidFill>
                  <a:srgbClr val="FF0000"/>
                </a:solidFill>
                <a:ea typeface="Times New Roman" panose="02020603050405020304" pitchFamily="18" charset="0"/>
              </a:rPr>
              <a:t>Work in groups: Complete the diagram.</a:t>
            </a:r>
            <a:endParaRPr lang="en-US" sz="4000" b="1" dirty="0">
              <a:solidFill>
                <a:srgbClr val="FF0000"/>
              </a:solidFill>
            </a:endParaRPr>
          </a:p>
        </p:txBody>
      </p:sp>
      <p:sp>
        <p:nvSpPr>
          <p:cNvPr id="3" name="Oval 2"/>
          <p:cNvSpPr/>
          <p:nvPr/>
        </p:nvSpPr>
        <p:spPr>
          <a:xfrm>
            <a:off x="4979406" y="3005750"/>
            <a:ext cx="3286408" cy="1851341"/>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Containers of food and drinks</a:t>
            </a:r>
          </a:p>
        </p:txBody>
      </p:sp>
      <p:sp>
        <p:nvSpPr>
          <p:cNvPr id="4" name="Oval 3"/>
          <p:cNvSpPr/>
          <p:nvPr/>
        </p:nvSpPr>
        <p:spPr>
          <a:xfrm>
            <a:off x="814813" y="1588883"/>
            <a:ext cx="3367888" cy="121316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A bag of….</a:t>
            </a:r>
          </a:p>
        </p:txBody>
      </p:sp>
      <p:sp>
        <p:nvSpPr>
          <p:cNvPr id="5" name="Oval 4"/>
          <p:cNvSpPr/>
          <p:nvPr/>
        </p:nvSpPr>
        <p:spPr>
          <a:xfrm>
            <a:off x="4680642" y="1116639"/>
            <a:ext cx="3051017" cy="139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A bunch of….</a:t>
            </a:r>
          </a:p>
        </p:txBody>
      </p:sp>
      <p:sp>
        <p:nvSpPr>
          <p:cNvPr id="6" name="Oval 5"/>
          <p:cNvSpPr/>
          <p:nvPr/>
        </p:nvSpPr>
        <p:spPr>
          <a:xfrm>
            <a:off x="7939888" y="1785658"/>
            <a:ext cx="3612333" cy="157530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A bottle of…</a:t>
            </a:r>
          </a:p>
        </p:txBody>
      </p:sp>
      <p:sp>
        <p:nvSpPr>
          <p:cNvPr id="7" name="Oval 6"/>
          <p:cNvSpPr/>
          <p:nvPr/>
        </p:nvSpPr>
        <p:spPr>
          <a:xfrm>
            <a:off x="814813" y="3209453"/>
            <a:ext cx="3376943" cy="140319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A box of…</a:t>
            </a:r>
          </a:p>
        </p:txBody>
      </p:sp>
      <p:sp>
        <p:nvSpPr>
          <p:cNvPr id="8" name="Oval 7"/>
          <p:cNvSpPr/>
          <p:nvPr/>
        </p:nvSpPr>
        <p:spPr>
          <a:xfrm>
            <a:off x="8439375" y="4031448"/>
            <a:ext cx="3612333" cy="157530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A can of…</a:t>
            </a:r>
          </a:p>
        </p:txBody>
      </p:sp>
      <p:sp>
        <p:nvSpPr>
          <p:cNvPr id="9" name="Oval 8"/>
          <p:cNvSpPr/>
          <p:nvPr/>
        </p:nvSpPr>
        <p:spPr>
          <a:xfrm>
            <a:off x="1186004" y="4943192"/>
            <a:ext cx="4119327" cy="1484768"/>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A carton of…</a:t>
            </a:r>
          </a:p>
        </p:txBody>
      </p:sp>
      <p:sp>
        <p:nvSpPr>
          <p:cNvPr id="10" name="Oval 9"/>
          <p:cNvSpPr/>
          <p:nvPr/>
        </p:nvSpPr>
        <p:spPr>
          <a:xfrm>
            <a:off x="5632029" y="5296719"/>
            <a:ext cx="3023857" cy="139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0070C0"/>
                </a:solidFill>
              </a:rPr>
              <a:t>A stick of..</a:t>
            </a:r>
          </a:p>
        </p:txBody>
      </p:sp>
      <p:cxnSp>
        <p:nvCxnSpPr>
          <p:cNvPr id="12" name="Straight Connector 11"/>
          <p:cNvCxnSpPr>
            <a:cxnSpLocks/>
            <a:endCxn id="5" idx="4"/>
          </p:cNvCxnSpPr>
          <p:nvPr/>
        </p:nvCxnSpPr>
        <p:spPr>
          <a:xfrm flipH="1" flipV="1">
            <a:off x="6206151" y="2510873"/>
            <a:ext cx="36671" cy="494877"/>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Connector 14"/>
          <p:cNvCxnSpPr>
            <a:cxnSpLocks/>
            <a:endCxn id="4" idx="5"/>
          </p:cNvCxnSpPr>
          <p:nvPr/>
        </p:nvCxnSpPr>
        <p:spPr>
          <a:xfrm flipH="1" flipV="1">
            <a:off x="3689485" y="2624383"/>
            <a:ext cx="1428087" cy="841271"/>
          </a:xfrm>
          <a:prstGeom prst="line">
            <a:avLst/>
          </a:prstGeom>
        </p:spPr>
        <p:style>
          <a:lnRef idx="2">
            <a:schemeClr val="accent2"/>
          </a:lnRef>
          <a:fillRef idx="0">
            <a:schemeClr val="accent2"/>
          </a:fillRef>
          <a:effectRef idx="1">
            <a:schemeClr val="accent2"/>
          </a:effectRef>
          <a:fontRef idx="minor">
            <a:schemeClr val="tx1"/>
          </a:fontRef>
        </p:style>
      </p:cxnSp>
      <p:cxnSp>
        <p:nvCxnSpPr>
          <p:cNvPr id="17" name="Straight Connector 16"/>
          <p:cNvCxnSpPr>
            <a:cxnSpLocks/>
            <a:stCxn id="3" idx="2"/>
            <a:endCxn id="7" idx="6"/>
          </p:cNvCxnSpPr>
          <p:nvPr/>
        </p:nvCxnSpPr>
        <p:spPr>
          <a:xfrm flipH="1" flipV="1">
            <a:off x="4191756" y="3911051"/>
            <a:ext cx="787650" cy="20370"/>
          </a:xfrm>
          <a:prstGeom prst="line">
            <a:avLst/>
          </a:prstGeom>
        </p:spPr>
        <p:style>
          <a:lnRef idx="2">
            <a:schemeClr val="accent2"/>
          </a:lnRef>
          <a:fillRef idx="0">
            <a:schemeClr val="accent2"/>
          </a:fillRef>
          <a:effectRef idx="1">
            <a:schemeClr val="accent2"/>
          </a:effectRef>
          <a:fontRef idx="minor">
            <a:schemeClr val="tx1"/>
          </a:fontRef>
        </p:style>
      </p:cxnSp>
      <p:cxnSp>
        <p:nvCxnSpPr>
          <p:cNvPr id="19" name="Straight Connector 18"/>
          <p:cNvCxnSpPr>
            <a:cxnSpLocks/>
            <a:stCxn id="3" idx="3"/>
            <a:endCxn id="9" idx="7"/>
          </p:cNvCxnSpPr>
          <p:nvPr/>
        </p:nvCxnSpPr>
        <p:spPr>
          <a:xfrm flipH="1">
            <a:off x="4702070" y="4585968"/>
            <a:ext cx="758619" cy="574663"/>
          </a:xfrm>
          <a:prstGeom prst="line">
            <a:avLst/>
          </a:prstGeom>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a:off x="6837907" y="4857091"/>
            <a:ext cx="34446" cy="459947"/>
          </a:xfrm>
          <a:prstGeom prst="line">
            <a:avLst/>
          </a:prstGeom>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a:xfrm>
            <a:off x="8049304" y="4337068"/>
            <a:ext cx="606582" cy="103144"/>
          </a:xfrm>
          <a:prstGeom prst="line">
            <a:avLst/>
          </a:prstGeom>
        </p:spPr>
        <p:style>
          <a:lnRef idx="2">
            <a:schemeClr val="accent2"/>
          </a:lnRef>
          <a:fillRef idx="0">
            <a:schemeClr val="accent2"/>
          </a:fillRef>
          <a:effectRef idx="1">
            <a:schemeClr val="accent2"/>
          </a:effectRef>
          <a:fontRef idx="minor">
            <a:schemeClr val="tx1"/>
          </a:fontRef>
        </p:style>
      </p:cxnSp>
      <p:cxnSp>
        <p:nvCxnSpPr>
          <p:cNvPr id="25" name="Straight Connector 24"/>
          <p:cNvCxnSpPr>
            <a:cxnSpLocks/>
            <a:stCxn id="3" idx="7"/>
          </p:cNvCxnSpPr>
          <p:nvPr/>
        </p:nvCxnSpPr>
        <p:spPr>
          <a:xfrm flipV="1">
            <a:off x="7784531" y="2948997"/>
            <a:ext cx="345481" cy="327876"/>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31635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4873F5-3022-426C-A8BA-F681490FEA0C}"/>
              </a:ext>
            </a:extLst>
          </p:cNvPr>
          <p:cNvPicPr>
            <a:picLocks noChangeAspect="1"/>
          </p:cNvPicPr>
          <p:nvPr/>
        </p:nvPicPr>
        <p:blipFill>
          <a:blip r:embed="rId2"/>
          <a:stretch>
            <a:fillRect/>
          </a:stretch>
        </p:blipFill>
        <p:spPr>
          <a:xfrm>
            <a:off x="599635" y="3212868"/>
            <a:ext cx="10583538" cy="1084814"/>
          </a:xfrm>
          <a:prstGeom prst="rect">
            <a:avLst/>
          </a:prstGeom>
        </p:spPr>
      </p:pic>
      <p:cxnSp>
        <p:nvCxnSpPr>
          <p:cNvPr id="6" name="Straight Arrow Connector 5">
            <a:extLst>
              <a:ext uri="{FF2B5EF4-FFF2-40B4-BE49-F238E27FC236}">
                <a16:creationId xmlns:a16="http://schemas.microsoft.com/office/drawing/2014/main" id="{823926EE-859A-4739-8A52-C7923DD6BB6B}"/>
              </a:ext>
            </a:extLst>
          </p:cNvPr>
          <p:cNvCxnSpPr/>
          <p:nvPr/>
        </p:nvCxnSpPr>
        <p:spPr>
          <a:xfrm flipV="1">
            <a:off x="4389120" y="2514600"/>
            <a:ext cx="0" cy="7855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4F94F22-FF88-460E-91DE-6FA52801A7DD}"/>
              </a:ext>
            </a:extLst>
          </p:cNvPr>
          <p:cNvSpPr/>
          <p:nvPr/>
        </p:nvSpPr>
        <p:spPr>
          <a:xfrm>
            <a:off x="2011679" y="1099358"/>
            <a:ext cx="5935288" cy="1176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Countable nouns, begins with consonant letter s</a:t>
            </a:r>
          </a:p>
        </p:txBody>
      </p:sp>
      <p:sp>
        <p:nvSpPr>
          <p:cNvPr id="8" name="Rectangle 7">
            <a:extLst>
              <a:ext uri="{FF2B5EF4-FFF2-40B4-BE49-F238E27FC236}">
                <a16:creationId xmlns:a16="http://schemas.microsoft.com/office/drawing/2014/main" id="{F1732720-4FDC-483D-A23E-512ADB860ED9}"/>
              </a:ext>
            </a:extLst>
          </p:cNvPr>
          <p:cNvSpPr/>
          <p:nvPr/>
        </p:nvSpPr>
        <p:spPr>
          <a:xfrm>
            <a:off x="3474720" y="3300152"/>
            <a:ext cx="1778923" cy="496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rPr>
              <a:t>a</a:t>
            </a:r>
          </a:p>
        </p:txBody>
      </p:sp>
    </p:spTree>
    <p:extLst>
      <p:ext uri="{BB962C8B-B14F-4D97-AF65-F5344CB8AC3E}">
        <p14:creationId xmlns:p14="http://schemas.microsoft.com/office/powerpoint/2010/main" val="1463771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DE2F3B-9610-4E7E-9C17-D9C603E9C298}"/>
              </a:ext>
            </a:extLst>
          </p:cNvPr>
          <p:cNvPicPr>
            <a:picLocks noChangeAspect="1"/>
          </p:cNvPicPr>
          <p:nvPr/>
        </p:nvPicPr>
        <p:blipFill>
          <a:blip r:embed="rId2"/>
          <a:stretch>
            <a:fillRect/>
          </a:stretch>
        </p:blipFill>
        <p:spPr>
          <a:xfrm>
            <a:off x="648234" y="3429000"/>
            <a:ext cx="8805439" cy="654219"/>
          </a:xfrm>
          <a:prstGeom prst="rect">
            <a:avLst/>
          </a:prstGeom>
        </p:spPr>
      </p:pic>
      <p:sp>
        <p:nvSpPr>
          <p:cNvPr id="3" name="Rectangle 2">
            <a:extLst>
              <a:ext uri="{FF2B5EF4-FFF2-40B4-BE49-F238E27FC236}">
                <a16:creationId xmlns:a16="http://schemas.microsoft.com/office/drawing/2014/main" id="{D3DB27E5-7D34-473B-A844-499E0E0C685F}"/>
              </a:ext>
            </a:extLst>
          </p:cNvPr>
          <p:cNvSpPr/>
          <p:nvPr/>
        </p:nvSpPr>
        <p:spPr>
          <a:xfrm>
            <a:off x="3391593" y="3429000"/>
            <a:ext cx="1695796" cy="527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3F945CE-4006-40B7-A6F5-FAE5C01A14A7}"/>
              </a:ext>
            </a:extLst>
          </p:cNvPr>
          <p:cNvSpPr/>
          <p:nvPr/>
        </p:nvSpPr>
        <p:spPr>
          <a:xfrm>
            <a:off x="3391593" y="3429000"/>
            <a:ext cx="1695796" cy="527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493E5BD-D227-4EB4-B219-0101FAE0522C}"/>
              </a:ext>
            </a:extLst>
          </p:cNvPr>
          <p:cNvSpPr/>
          <p:nvPr/>
        </p:nvSpPr>
        <p:spPr>
          <a:xfrm>
            <a:off x="3391593" y="3429000"/>
            <a:ext cx="1695796" cy="527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much</a:t>
            </a:r>
          </a:p>
        </p:txBody>
      </p:sp>
      <p:cxnSp>
        <p:nvCxnSpPr>
          <p:cNvPr id="9" name="Straight Arrow Connector 8">
            <a:extLst>
              <a:ext uri="{FF2B5EF4-FFF2-40B4-BE49-F238E27FC236}">
                <a16:creationId xmlns:a16="http://schemas.microsoft.com/office/drawing/2014/main" id="{B28D3A6D-DF6B-4D3F-98A9-0D137B48B0AF}"/>
              </a:ext>
            </a:extLst>
          </p:cNvPr>
          <p:cNvCxnSpPr/>
          <p:nvPr/>
        </p:nvCxnSpPr>
        <p:spPr>
          <a:xfrm flipV="1">
            <a:off x="5619404" y="2460567"/>
            <a:ext cx="0" cy="9684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44702B8-A8F7-45A8-AFBA-C6BE82A1AA21}"/>
              </a:ext>
            </a:extLst>
          </p:cNvPr>
          <p:cNvSpPr/>
          <p:nvPr/>
        </p:nvSpPr>
        <p:spPr>
          <a:xfrm>
            <a:off x="3790604" y="1419400"/>
            <a:ext cx="4156361" cy="11637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Uncountable noun</a:t>
            </a:r>
          </a:p>
        </p:txBody>
      </p:sp>
    </p:spTree>
    <p:extLst>
      <p:ext uri="{BB962C8B-B14F-4D97-AF65-F5344CB8AC3E}">
        <p14:creationId xmlns:p14="http://schemas.microsoft.com/office/powerpoint/2010/main" val="29767075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2A474A-1FC8-4FE1-AE74-7DE53C3A7CC0}"/>
              </a:ext>
            </a:extLst>
          </p:cNvPr>
          <p:cNvPicPr>
            <a:picLocks noChangeAspect="1"/>
          </p:cNvPicPr>
          <p:nvPr/>
        </p:nvPicPr>
        <p:blipFill>
          <a:blip r:embed="rId2"/>
          <a:stretch>
            <a:fillRect/>
          </a:stretch>
        </p:blipFill>
        <p:spPr>
          <a:xfrm>
            <a:off x="1122397" y="3622737"/>
            <a:ext cx="8616016" cy="1763910"/>
          </a:xfrm>
          <a:prstGeom prst="rect">
            <a:avLst/>
          </a:prstGeom>
        </p:spPr>
      </p:pic>
      <p:sp>
        <p:nvSpPr>
          <p:cNvPr id="3" name="Rectangle 2">
            <a:extLst>
              <a:ext uri="{FF2B5EF4-FFF2-40B4-BE49-F238E27FC236}">
                <a16:creationId xmlns:a16="http://schemas.microsoft.com/office/drawing/2014/main" id="{5D9D7AC3-429D-461D-9C6D-0E9782AC6CEA}"/>
              </a:ext>
            </a:extLst>
          </p:cNvPr>
          <p:cNvSpPr/>
          <p:nvPr/>
        </p:nvSpPr>
        <p:spPr>
          <a:xfrm>
            <a:off x="3009207" y="4504692"/>
            <a:ext cx="1778924" cy="524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the</a:t>
            </a:r>
          </a:p>
        </p:txBody>
      </p:sp>
      <p:cxnSp>
        <p:nvCxnSpPr>
          <p:cNvPr id="7" name="Straight Arrow Connector 6">
            <a:extLst>
              <a:ext uri="{FF2B5EF4-FFF2-40B4-BE49-F238E27FC236}">
                <a16:creationId xmlns:a16="http://schemas.microsoft.com/office/drawing/2014/main" id="{D33F43A5-037B-4D62-866C-22283A57AF7C}"/>
              </a:ext>
            </a:extLst>
          </p:cNvPr>
          <p:cNvCxnSpPr/>
          <p:nvPr/>
        </p:nvCxnSpPr>
        <p:spPr>
          <a:xfrm flipV="1">
            <a:off x="3790604" y="3040846"/>
            <a:ext cx="0" cy="1404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711698E-9AD2-45F1-BC55-D33E9F3C7B8A}"/>
              </a:ext>
            </a:extLst>
          </p:cNvPr>
          <p:cNvSpPr/>
          <p:nvPr/>
        </p:nvSpPr>
        <p:spPr>
          <a:xfrm>
            <a:off x="1122397" y="1767386"/>
            <a:ext cx="8163097" cy="12136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Uncountable noun, already mentioned  in the previous question.</a:t>
            </a:r>
          </a:p>
        </p:txBody>
      </p:sp>
    </p:spTree>
    <p:extLst>
      <p:ext uri="{BB962C8B-B14F-4D97-AF65-F5344CB8AC3E}">
        <p14:creationId xmlns:p14="http://schemas.microsoft.com/office/powerpoint/2010/main" val="38595047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5DFA09-7451-496C-A72D-4C6F8B21D798}"/>
              </a:ext>
            </a:extLst>
          </p:cNvPr>
          <p:cNvPicPr>
            <a:picLocks noChangeAspect="1"/>
          </p:cNvPicPr>
          <p:nvPr/>
        </p:nvPicPr>
        <p:blipFill>
          <a:blip r:embed="rId2"/>
          <a:stretch>
            <a:fillRect/>
          </a:stretch>
        </p:blipFill>
        <p:spPr>
          <a:xfrm>
            <a:off x="686451" y="3429000"/>
            <a:ext cx="10851122" cy="997526"/>
          </a:xfrm>
          <a:prstGeom prst="rect">
            <a:avLst/>
          </a:prstGeom>
        </p:spPr>
      </p:pic>
      <p:sp>
        <p:nvSpPr>
          <p:cNvPr id="5" name="Rectangle 4">
            <a:extLst>
              <a:ext uri="{FF2B5EF4-FFF2-40B4-BE49-F238E27FC236}">
                <a16:creationId xmlns:a16="http://schemas.microsoft.com/office/drawing/2014/main" id="{48CDF112-1D46-489E-BD2E-F8B5A2ABF547}"/>
              </a:ext>
            </a:extLst>
          </p:cNvPr>
          <p:cNvSpPr/>
          <p:nvPr/>
        </p:nvSpPr>
        <p:spPr>
          <a:xfrm>
            <a:off x="6474509" y="3555768"/>
            <a:ext cx="1747884" cy="4447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many</a:t>
            </a:r>
          </a:p>
        </p:txBody>
      </p:sp>
      <p:cxnSp>
        <p:nvCxnSpPr>
          <p:cNvPr id="7" name="Straight Arrow Connector 6">
            <a:extLst>
              <a:ext uri="{FF2B5EF4-FFF2-40B4-BE49-F238E27FC236}">
                <a16:creationId xmlns:a16="http://schemas.microsoft.com/office/drawing/2014/main" id="{16A48597-3809-4747-AFFF-A4A5D0FFB54C}"/>
              </a:ext>
            </a:extLst>
          </p:cNvPr>
          <p:cNvCxnSpPr/>
          <p:nvPr/>
        </p:nvCxnSpPr>
        <p:spPr>
          <a:xfrm flipV="1">
            <a:off x="7348452" y="2325484"/>
            <a:ext cx="0" cy="1230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34E2A25-49E9-49EE-9C9C-C238F4141742}"/>
              </a:ext>
            </a:extLst>
          </p:cNvPr>
          <p:cNvSpPr/>
          <p:nvPr/>
        </p:nvSpPr>
        <p:spPr>
          <a:xfrm>
            <a:off x="5153896" y="1346662"/>
            <a:ext cx="4638489" cy="9975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rPr>
              <a:t>Plural countable nouns</a:t>
            </a:r>
          </a:p>
        </p:txBody>
      </p:sp>
    </p:spTree>
    <p:extLst>
      <p:ext uri="{BB962C8B-B14F-4D97-AF65-F5344CB8AC3E}">
        <p14:creationId xmlns:p14="http://schemas.microsoft.com/office/powerpoint/2010/main" val="21074651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6247"/>
            <a:ext cx="3600450" cy="733425"/>
          </a:xfrm>
          <a:prstGeom prst="rect">
            <a:avLst/>
          </a:prstGeom>
        </p:spPr>
      </p:pic>
      <p:sp>
        <p:nvSpPr>
          <p:cNvPr id="3" name="Rectangle 2"/>
          <p:cNvSpPr/>
          <p:nvPr/>
        </p:nvSpPr>
        <p:spPr>
          <a:xfrm>
            <a:off x="3514348" y="346247"/>
            <a:ext cx="8677652" cy="1200329"/>
          </a:xfrm>
          <a:prstGeom prst="rect">
            <a:avLst/>
          </a:prstGeom>
        </p:spPr>
        <p:txBody>
          <a:bodyPr wrap="square">
            <a:spAutoFit/>
          </a:bodyPr>
          <a:lstStyle/>
          <a:p>
            <a:r>
              <a:rPr lang="en-US" sz="3600" dirty="0">
                <a:solidFill>
                  <a:schemeClr val="accent1"/>
                </a:solidFill>
              </a:rPr>
              <a:t>a. Circle the word that has the underlined part pronounced differently from the others</a:t>
            </a:r>
            <a:r>
              <a:rPr lang="en-US" sz="3600" dirty="0"/>
              <a:t>.</a:t>
            </a:r>
            <a:endParaRPr lang="en-US" sz="3600" dirty="0">
              <a:solidFill>
                <a:srgbClr val="0070C0"/>
              </a:solidFill>
            </a:endParaRPr>
          </a:p>
        </p:txBody>
      </p:sp>
      <p:sp>
        <p:nvSpPr>
          <p:cNvPr id="4" name="Rectangle 3"/>
          <p:cNvSpPr/>
          <p:nvPr/>
        </p:nvSpPr>
        <p:spPr>
          <a:xfrm>
            <a:off x="134911" y="1683945"/>
            <a:ext cx="12057089" cy="4031873"/>
          </a:xfrm>
          <a:prstGeom prst="rect">
            <a:avLst/>
          </a:prstGeom>
        </p:spPr>
        <p:txBody>
          <a:bodyPr wrap="square">
            <a:spAutoFit/>
          </a:bodyPr>
          <a:lstStyle/>
          <a:p>
            <a:pPr marL="404813" indent="-404813" defTabSz="981075">
              <a:buAutoNum type="arabicPeriod"/>
            </a:pPr>
            <a:r>
              <a:rPr lang="en-US" sz="3200" dirty="0"/>
              <a:t>A. pancake</a:t>
            </a:r>
            <a:r>
              <a:rPr lang="en-US" sz="3200" u="sng" dirty="0"/>
              <a:t>s</a:t>
            </a:r>
            <a:r>
              <a:rPr lang="en-US" sz="3200" dirty="0"/>
              <a:t>       B. tomatoe</a:t>
            </a:r>
            <a:r>
              <a:rPr lang="en-US" sz="3200" u="sng" dirty="0"/>
              <a:t>s</a:t>
            </a:r>
            <a:r>
              <a:rPr lang="en-US" sz="3200" dirty="0"/>
              <a:t>    	C. potatoe</a:t>
            </a:r>
            <a:r>
              <a:rPr lang="en-US" sz="3200" u="sng" dirty="0"/>
              <a:t>s</a:t>
            </a:r>
            <a:r>
              <a:rPr lang="en-US" sz="3200" dirty="0"/>
              <a:t>        D. tablespoon</a:t>
            </a:r>
            <a:r>
              <a:rPr lang="en-US" sz="3200" u="sng" dirty="0"/>
              <a:t>s</a:t>
            </a:r>
          </a:p>
          <a:p>
            <a:pPr lvl="0" defTabSz="906463">
              <a:tabLst>
                <a:tab pos="9083675" algn="l"/>
              </a:tabLst>
            </a:pPr>
            <a:r>
              <a:rPr lang="en-US" sz="3200" dirty="0">
                <a:solidFill>
                  <a:srgbClr val="FF0000"/>
                </a:solidFill>
              </a:rPr>
              <a:t>    /ˈ</a:t>
            </a:r>
            <a:r>
              <a:rPr lang="en-US" sz="3200" dirty="0" err="1">
                <a:solidFill>
                  <a:srgbClr val="FF0000"/>
                </a:solidFill>
              </a:rPr>
              <a:t>pænˌkeɪks</a:t>
            </a:r>
            <a:r>
              <a:rPr lang="en-US" sz="3200" dirty="0">
                <a:solidFill>
                  <a:srgbClr val="FF0000"/>
                </a:solidFill>
              </a:rPr>
              <a:t>/       /</a:t>
            </a:r>
            <a:r>
              <a:rPr lang="en-US" sz="3200" dirty="0"/>
              <a:t> </a:t>
            </a:r>
            <a:r>
              <a:rPr lang="en-US" sz="3200" dirty="0" err="1">
                <a:solidFill>
                  <a:srgbClr val="FF0000"/>
                </a:solidFill>
              </a:rPr>
              <a:t>təˈmɑːtəʊz</a:t>
            </a:r>
            <a:r>
              <a:rPr lang="en-US" sz="3200" dirty="0">
                <a:solidFill>
                  <a:srgbClr val="FF0000"/>
                </a:solidFill>
              </a:rPr>
              <a:t> /       /</a:t>
            </a:r>
            <a:r>
              <a:rPr lang="en-US" sz="3200" dirty="0" err="1">
                <a:solidFill>
                  <a:srgbClr val="FF0000"/>
                </a:solidFill>
              </a:rPr>
              <a:t>pəˈteɪtəʊz</a:t>
            </a:r>
            <a:r>
              <a:rPr lang="en-US" sz="3200" dirty="0">
                <a:solidFill>
                  <a:srgbClr val="FF0000"/>
                </a:solidFill>
              </a:rPr>
              <a:t> /       /</a:t>
            </a:r>
            <a:r>
              <a:rPr lang="en-US" sz="3200" dirty="0"/>
              <a:t>ˈ</a:t>
            </a:r>
            <a:r>
              <a:rPr lang="en-US" sz="3200" dirty="0" err="1">
                <a:solidFill>
                  <a:srgbClr val="FF0000"/>
                </a:solidFill>
              </a:rPr>
              <a:t>teɪb</a:t>
            </a:r>
            <a:r>
              <a:rPr lang="en-US" sz="3200" dirty="0">
                <a:solidFill>
                  <a:srgbClr val="FF0000"/>
                </a:solidFill>
              </a:rPr>
              <a:t>(ə)</a:t>
            </a:r>
            <a:r>
              <a:rPr lang="en-US" sz="3200" dirty="0" err="1">
                <a:solidFill>
                  <a:srgbClr val="FF0000"/>
                </a:solidFill>
              </a:rPr>
              <a:t>lˌspuːnz</a:t>
            </a:r>
            <a:r>
              <a:rPr lang="en-US" sz="3200" dirty="0">
                <a:solidFill>
                  <a:srgbClr val="FF0000"/>
                </a:solidFill>
              </a:rPr>
              <a:t> /</a:t>
            </a:r>
          </a:p>
          <a:p>
            <a:pPr lvl="0" defTabSz="906463">
              <a:tabLst>
                <a:tab pos="9083675" algn="l"/>
              </a:tabLst>
            </a:pPr>
            <a:endParaRPr lang="en-US" sz="3200" dirty="0">
              <a:solidFill>
                <a:srgbClr val="FF0000"/>
              </a:solidFill>
            </a:endParaRPr>
          </a:p>
          <a:p>
            <a:pPr defTabSz="850900">
              <a:tabLst>
                <a:tab pos="344488" algn="l"/>
                <a:tab pos="404813" algn="l"/>
                <a:tab pos="3025775" algn="l"/>
                <a:tab pos="5835650" algn="l"/>
              </a:tabLst>
            </a:pPr>
            <a:r>
              <a:rPr lang="en-US" sz="3200" dirty="0"/>
              <a:t>2. A. ingredient</a:t>
            </a:r>
            <a:r>
              <a:rPr lang="en-US" sz="3200" u="sng" dirty="0"/>
              <a:t>s</a:t>
            </a:r>
            <a:r>
              <a:rPr lang="en-US" sz="3200" dirty="0"/>
              <a:t>  	B. apple</a:t>
            </a:r>
            <a:r>
              <a:rPr lang="en-US" sz="3200" u="sng" dirty="0"/>
              <a:t>s</a:t>
            </a:r>
            <a:r>
              <a:rPr lang="en-US" sz="3200" dirty="0"/>
              <a:t>        	 C. list</a:t>
            </a:r>
            <a:r>
              <a:rPr lang="en-US" sz="3200" u="sng" dirty="0"/>
              <a:t>s</a:t>
            </a:r>
            <a:r>
              <a:rPr lang="en-US" sz="3200" dirty="0"/>
              <a:t>           	D. supermarket</a:t>
            </a:r>
            <a:r>
              <a:rPr lang="en-US" sz="3200" u="sng" dirty="0"/>
              <a:t>s</a:t>
            </a:r>
            <a:r>
              <a:rPr lang="en-US" sz="3200" dirty="0"/>
              <a:t>        </a:t>
            </a:r>
          </a:p>
          <a:p>
            <a:pPr defTabSz="850900">
              <a:tabLst>
                <a:tab pos="344488" algn="l"/>
                <a:tab pos="404813" algn="l"/>
                <a:tab pos="3208338" algn="l"/>
              </a:tabLst>
            </a:pPr>
            <a:r>
              <a:rPr lang="en-US" sz="3200" dirty="0">
                <a:solidFill>
                  <a:srgbClr val="FF0000"/>
                </a:solidFill>
              </a:rPr>
              <a:t>     /</a:t>
            </a:r>
            <a:r>
              <a:rPr lang="en-US" sz="3200" dirty="0"/>
              <a:t> </a:t>
            </a:r>
            <a:r>
              <a:rPr lang="en-US" sz="3200" dirty="0" err="1">
                <a:solidFill>
                  <a:srgbClr val="FF0000"/>
                </a:solidFill>
              </a:rPr>
              <a:t>ɪnˈɡriːdiənts</a:t>
            </a:r>
            <a:r>
              <a:rPr lang="en-US" sz="3200" dirty="0">
                <a:solidFill>
                  <a:srgbClr val="FF0000"/>
                </a:solidFill>
              </a:rPr>
              <a:t> /    /ˈ</a:t>
            </a:r>
            <a:r>
              <a:rPr lang="en-US" sz="3200" dirty="0" err="1">
                <a:solidFill>
                  <a:srgbClr val="FF0000"/>
                </a:solidFill>
              </a:rPr>
              <a:t>æpəlz</a:t>
            </a:r>
            <a:r>
              <a:rPr lang="en-US" sz="3200" dirty="0">
                <a:solidFill>
                  <a:srgbClr val="FF0000"/>
                </a:solidFill>
              </a:rPr>
              <a:t>/                /</a:t>
            </a:r>
            <a:r>
              <a:rPr lang="en-US" sz="3200" dirty="0"/>
              <a:t> </a:t>
            </a:r>
            <a:r>
              <a:rPr lang="en-US" sz="3200" dirty="0" err="1">
                <a:solidFill>
                  <a:srgbClr val="FF0000"/>
                </a:solidFill>
              </a:rPr>
              <a:t>lɪsts</a:t>
            </a:r>
            <a:r>
              <a:rPr lang="en-US" sz="3200" dirty="0">
                <a:solidFill>
                  <a:srgbClr val="FF0000"/>
                </a:solidFill>
              </a:rPr>
              <a:t>/                /</a:t>
            </a:r>
            <a:r>
              <a:rPr lang="pt-BR" sz="3200" dirty="0">
                <a:solidFill>
                  <a:srgbClr val="FF0000"/>
                </a:solidFill>
              </a:rPr>
              <a:t>ˈsuːpərˌmɑːrkɪts/</a:t>
            </a:r>
          </a:p>
          <a:p>
            <a:pPr defTabSz="850900">
              <a:tabLst>
                <a:tab pos="344488" algn="l"/>
                <a:tab pos="404813" algn="l"/>
                <a:tab pos="3208338" algn="l"/>
              </a:tabLst>
            </a:pPr>
            <a:endParaRPr lang="en-US" sz="3200" dirty="0">
              <a:solidFill>
                <a:srgbClr val="FF0000"/>
              </a:solidFill>
            </a:endParaRPr>
          </a:p>
          <a:p>
            <a:pPr marL="404813" indent="-404813" defTabSz="846138">
              <a:buAutoNum type="arabicPeriod" startAt="3"/>
              <a:tabLst>
                <a:tab pos="3025775" algn="l"/>
                <a:tab pos="5651500" algn="l"/>
                <a:tab pos="5884863" algn="l"/>
              </a:tabLst>
            </a:pPr>
            <a:r>
              <a:rPr lang="en-US" sz="3200" dirty="0"/>
              <a:t>A. t</a:t>
            </a:r>
            <a:r>
              <a:rPr lang="en-US" sz="3200" u="sng" dirty="0"/>
              <a:t>a</a:t>
            </a:r>
            <a:r>
              <a:rPr lang="en-US" sz="3200" dirty="0"/>
              <a:t>blespoon   	B. h</a:t>
            </a:r>
            <a:r>
              <a:rPr lang="en-US" sz="3200" u="sng" dirty="0"/>
              <a:t>a</a:t>
            </a:r>
            <a:r>
              <a:rPr lang="en-US" sz="3200" dirty="0"/>
              <a:t>mburger 		C. sandwich 	D. p</a:t>
            </a:r>
            <a:r>
              <a:rPr lang="en-US" sz="3200" u="sng" dirty="0"/>
              <a:t>a</a:t>
            </a:r>
            <a:r>
              <a:rPr lang="en-US" sz="3200" dirty="0"/>
              <a:t>ncake</a:t>
            </a:r>
            <a:r>
              <a:rPr lang="en-US" sz="3200" dirty="0">
                <a:solidFill>
                  <a:srgbClr val="FF0000"/>
                </a:solidFill>
              </a:rPr>
              <a:t>          </a:t>
            </a:r>
            <a:r>
              <a:rPr lang="en-US" sz="3200" dirty="0"/>
              <a:t> </a:t>
            </a:r>
            <a:r>
              <a:rPr lang="en-US" sz="3200" dirty="0">
                <a:solidFill>
                  <a:srgbClr val="FF0000"/>
                </a:solidFill>
              </a:rPr>
              <a:t>/ˈ</a:t>
            </a:r>
            <a:r>
              <a:rPr lang="en-US" sz="3200" dirty="0" err="1">
                <a:solidFill>
                  <a:srgbClr val="FF0000"/>
                </a:solidFill>
              </a:rPr>
              <a:t>teɪbəlˌspuːn</a:t>
            </a:r>
            <a:r>
              <a:rPr lang="en-US" sz="3200" dirty="0">
                <a:solidFill>
                  <a:srgbClr val="FF0000"/>
                </a:solidFill>
              </a:rPr>
              <a:t> /    /</a:t>
            </a:r>
            <a:r>
              <a:rPr lang="pt-BR" sz="3200" dirty="0">
                <a:solidFill>
                  <a:srgbClr val="FF0000"/>
                </a:solidFill>
              </a:rPr>
              <a:t>ˈhæmˌbɜːɡər</a:t>
            </a:r>
            <a:r>
              <a:rPr lang="en-US" sz="3200" dirty="0">
                <a:solidFill>
                  <a:srgbClr val="FF0000"/>
                </a:solidFill>
              </a:rPr>
              <a:t>/ /ˈ</a:t>
            </a:r>
            <a:r>
              <a:rPr lang="en-US" sz="3200" dirty="0" err="1">
                <a:solidFill>
                  <a:srgbClr val="FF0000"/>
                </a:solidFill>
              </a:rPr>
              <a:t>sæn</a:t>
            </a:r>
            <a:r>
              <a:rPr lang="en-US" sz="3200" dirty="0">
                <a:solidFill>
                  <a:srgbClr val="FF0000"/>
                </a:solidFill>
              </a:rPr>
              <a:t>(d)</a:t>
            </a:r>
            <a:r>
              <a:rPr lang="en-US" sz="3200" dirty="0" err="1">
                <a:solidFill>
                  <a:srgbClr val="FF0000"/>
                </a:solidFill>
              </a:rPr>
              <a:t>wɪdʒ</a:t>
            </a:r>
            <a:r>
              <a:rPr lang="en-US" sz="3200" dirty="0">
                <a:solidFill>
                  <a:srgbClr val="FF0000"/>
                </a:solidFill>
              </a:rPr>
              <a:t>/      /ˈ</a:t>
            </a:r>
            <a:r>
              <a:rPr lang="en-US" sz="3200" dirty="0" err="1">
                <a:solidFill>
                  <a:srgbClr val="FF0000"/>
                </a:solidFill>
              </a:rPr>
              <a:t>pænˌkeɪks</a:t>
            </a:r>
            <a:r>
              <a:rPr lang="en-US" sz="3200" dirty="0">
                <a:solidFill>
                  <a:srgbClr val="FF0000"/>
                </a:solidFill>
              </a:rPr>
              <a:t> /</a:t>
            </a:r>
          </a:p>
        </p:txBody>
      </p:sp>
      <p:sp>
        <p:nvSpPr>
          <p:cNvPr id="5" name="Oval 4"/>
          <p:cNvSpPr/>
          <p:nvPr/>
        </p:nvSpPr>
        <p:spPr>
          <a:xfrm>
            <a:off x="488886" y="1683945"/>
            <a:ext cx="579422" cy="570369"/>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Oval 5"/>
          <p:cNvSpPr/>
          <p:nvPr/>
        </p:nvSpPr>
        <p:spPr>
          <a:xfrm>
            <a:off x="3088157" y="3213743"/>
            <a:ext cx="525101" cy="479833"/>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Oval 6"/>
          <p:cNvSpPr/>
          <p:nvPr/>
        </p:nvSpPr>
        <p:spPr>
          <a:xfrm>
            <a:off x="488886" y="4621794"/>
            <a:ext cx="506994" cy="552261"/>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941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428" y="387098"/>
            <a:ext cx="12032055" cy="1200329"/>
          </a:xfrm>
          <a:prstGeom prst="rect">
            <a:avLst/>
          </a:prstGeom>
        </p:spPr>
        <p:txBody>
          <a:bodyPr wrap="square">
            <a:spAutoFit/>
          </a:bodyPr>
          <a:lstStyle/>
          <a:p>
            <a:r>
              <a:rPr lang="en-US" sz="3600" dirty="0">
                <a:solidFill>
                  <a:srgbClr val="0070C0"/>
                </a:solidFill>
              </a:rPr>
              <a:t>b.</a:t>
            </a:r>
            <a:r>
              <a:rPr lang="en-US" sz="3600" b="1" dirty="0">
                <a:solidFill>
                  <a:srgbClr val="0070C0"/>
                </a:solidFill>
              </a:rPr>
              <a:t> </a:t>
            </a:r>
            <a:r>
              <a:rPr lang="en-US" sz="3600" dirty="0">
                <a:solidFill>
                  <a:schemeClr val="accent1"/>
                </a:solidFill>
              </a:rPr>
              <a:t>Circle the word that differs from the other three in the position of primary stress in each of the following questions.</a:t>
            </a:r>
            <a:endParaRPr lang="en-US" sz="3600" b="1" dirty="0">
              <a:solidFill>
                <a:schemeClr val="accent1"/>
              </a:solidFill>
            </a:endParaRPr>
          </a:p>
        </p:txBody>
      </p:sp>
      <p:sp>
        <p:nvSpPr>
          <p:cNvPr id="3" name="Rectangle 2"/>
          <p:cNvSpPr/>
          <p:nvPr/>
        </p:nvSpPr>
        <p:spPr>
          <a:xfrm>
            <a:off x="72427" y="1792586"/>
            <a:ext cx="12032055" cy="3416320"/>
          </a:xfrm>
          <a:prstGeom prst="rect">
            <a:avLst/>
          </a:prstGeom>
        </p:spPr>
        <p:txBody>
          <a:bodyPr wrap="square">
            <a:spAutoFit/>
          </a:bodyPr>
          <a:lstStyle/>
          <a:p>
            <a:pPr>
              <a:tabLst>
                <a:tab pos="3208338" algn="l"/>
                <a:tab pos="3252788" algn="l"/>
              </a:tabLst>
            </a:pPr>
            <a:r>
              <a:rPr lang="en-US" sz="3600" dirty="0"/>
              <a:t>4. A. pancake       B. sandwich          C. cupboard        D. dessert</a:t>
            </a:r>
          </a:p>
          <a:p>
            <a:r>
              <a:rPr lang="en-US" sz="3600" dirty="0">
                <a:solidFill>
                  <a:srgbClr val="FF0000"/>
                </a:solidFill>
              </a:rPr>
              <a:t>     </a:t>
            </a:r>
            <a:r>
              <a:rPr lang="en-US" sz="2800" dirty="0">
                <a:solidFill>
                  <a:srgbClr val="FF0000"/>
                </a:solidFill>
              </a:rPr>
              <a:t>/</a:t>
            </a:r>
            <a:r>
              <a:rPr lang="en-US" sz="2800" dirty="0"/>
              <a:t> </a:t>
            </a:r>
            <a:r>
              <a:rPr lang="en-US" sz="2800" dirty="0">
                <a:solidFill>
                  <a:srgbClr val="FF0000"/>
                </a:solidFill>
              </a:rPr>
              <a:t>ˈ</a:t>
            </a:r>
            <a:r>
              <a:rPr lang="en-US" sz="2800" dirty="0" err="1">
                <a:solidFill>
                  <a:srgbClr val="FF0000"/>
                </a:solidFill>
              </a:rPr>
              <a:t>pænˌkeɪk</a:t>
            </a:r>
            <a:r>
              <a:rPr lang="en-US" sz="2800" dirty="0">
                <a:solidFill>
                  <a:srgbClr val="FF0000"/>
                </a:solidFill>
              </a:rPr>
              <a:t> /         </a:t>
            </a:r>
            <a:r>
              <a:rPr lang="en-US" sz="2800" dirty="0"/>
              <a:t> </a:t>
            </a:r>
            <a:r>
              <a:rPr lang="en-US" sz="2800" dirty="0">
                <a:solidFill>
                  <a:srgbClr val="FF0000"/>
                </a:solidFill>
              </a:rPr>
              <a:t>/ˈ</a:t>
            </a:r>
            <a:r>
              <a:rPr lang="en-US" sz="2800" dirty="0" err="1">
                <a:solidFill>
                  <a:srgbClr val="FF0000"/>
                </a:solidFill>
              </a:rPr>
              <a:t>sændwɪdʒ</a:t>
            </a:r>
            <a:r>
              <a:rPr lang="en-US" sz="2800" dirty="0">
                <a:solidFill>
                  <a:srgbClr val="FF0000"/>
                </a:solidFill>
              </a:rPr>
              <a:t>/                 </a:t>
            </a:r>
            <a:r>
              <a:rPr lang="en-US" sz="3600" dirty="0">
                <a:solidFill>
                  <a:srgbClr val="FF0000"/>
                </a:solidFill>
              </a:rPr>
              <a:t>/</a:t>
            </a:r>
            <a:r>
              <a:rPr lang="en-US" dirty="0"/>
              <a:t> </a:t>
            </a:r>
            <a:r>
              <a:rPr lang="en-US" sz="2800" dirty="0">
                <a:solidFill>
                  <a:srgbClr val="FF0000"/>
                </a:solidFill>
              </a:rPr>
              <a:t>ˈ</a:t>
            </a:r>
            <a:r>
              <a:rPr lang="en-US" sz="2800" dirty="0" err="1">
                <a:solidFill>
                  <a:srgbClr val="FF0000"/>
                </a:solidFill>
              </a:rPr>
              <a:t>kʌbərd</a:t>
            </a:r>
            <a:r>
              <a:rPr lang="en-US" sz="2800" dirty="0">
                <a:solidFill>
                  <a:srgbClr val="FF0000"/>
                </a:solidFill>
              </a:rPr>
              <a:t> </a:t>
            </a:r>
            <a:r>
              <a:rPr lang="en-US" sz="3600" dirty="0">
                <a:solidFill>
                  <a:srgbClr val="FF0000"/>
                </a:solidFill>
              </a:rPr>
              <a:t>/                /</a:t>
            </a:r>
            <a:r>
              <a:rPr lang="en-US" dirty="0"/>
              <a:t> </a:t>
            </a:r>
            <a:r>
              <a:rPr lang="en-US" sz="2800" dirty="0" err="1">
                <a:solidFill>
                  <a:srgbClr val="FF0000"/>
                </a:solidFill>
              </a:rPr>
              <a:t>dɪˈzɜːrt</a:t>
            </a:r>
            <a:r>
              <a:rPr lang="en-US" sz="2800" dirty="0">
                <a:solidFill>
                  <a:srgbClr val="FF0000"/>
                </a:solidFill>
              </a:rPr>
              <a:t> </a:t>
            </a:r>
            <a:r>
              <a:rPr lang="en-US" sz="3600" dirty="0">
                <a:solidFill>
                  <a:srgbClr val="FF0000"/>
                </a:solidFill>
              </a:rPr>
              <a:t>/</a:t>
            </a:r>
          </a:p>
          <a:p>
            <a:pPr marL="349250" indent="-349250">
              <a:tabLst>
                <a:tab pos="3208338" algn="l"/>
                <a:tab pos="9548813" algn="l"/>
              </a:tabLst>
            </a:pPr>
            <a:r>
              <a:rPr lang="en-US" sz="3600" dirty="0"/>
              <a:t>5. A. banana         B. tomato             C. hamburger 	D. spaghetti                  </a:t>
            </a:r>
            <a:r>
              <a:rPr lang="en-US" sz="2800" dirty="0">
                <a:solidFill>
                  <a:srgbClr val="FF0000"/>
                </a:solidFill>
              </a:rPr>
              <a:t>/ </a:t>
            </a:r>
            <a:r>
              <a:rPr lang="en-US" sz="2800" dirty="0" err="1">
                <a:solidFill>
                  <a:srgbClr val="FF0000"/>
                </a:solidFill>
              </a:rPr>
              <a:t>bəˈnɑːnə</a:t>
            </a:r>
            <a:r>
              <a:rPr lang="en-US" sz="2800" dirty="0">
                <a:solidFill>
                  <a:srgbClr val="FF0000"/>
                </a:solidFill>
              </a:rPr>
              <a:t> </a:t>
            </a:r>
            <a:r>
              <a:rPr lang="en-US" sz="3600" dirty="0">
                <a:solidFill>
                  <a:srgbClr val="FF0000"/>
                </a:solidFill>
              </a:rPr>
              <a:t>/             </a:t>
            </a:r>
            <a:r>
              <a:rPr lang="en-US" sz="2800" dirty="0">
                <a:solidFill>
                  <a:srgbClr val="FF0000"/>
                </a:solidFill>
              </a:rPr>
              <a:t>/ </a:t>
            </a:r>
            <a:r>
              <a:rPr lang="en-US" sz="2800" dirty="0" err="1">
                <a:solidFill>
                  <a:srgbClr val="FF0000"/>
                </a:solidFill>
              </a:rPr>
              <a:t>təˈmɑːtəʊ</a:t>
            </a:r>
            <a:r>
              <a:rPr lang="en-US" sz="2800" dirty="0">
                <a:solidFill>
                  <a:srgbClr val="FF0000"/>
                </a:solidFill>
              </a:rPr>
              <a:t> /                /ˈ</a:t>
            </a:r>
            <a:r>
              <a:rPr lang="pt-BR" sz="2800" dirty="0">
                <a:solidFill>
                  <a:srgbClr val="FF0000"/>
                </a:solidFill>
              </a:rPr>
              <a:t> hæmbɜːrɡər/</a:t>
            </a:r>
            <a:r>
              <a:rPr lang="en-US" sz="2800" dirty="0">
                <a:solidFill>
                  <a:srgbClr val="FF0000"/>
                </a:solidFill>
              </a:rPr>
              <a:t>            /</a:t>
            </a:r>
            <a:r>
              <a:rPr lang="en-US" sz="2800" dirty="0" err="1">
                <a:solidFill>
                  <a:srgbClr val="FF0000"/>
                </a:solidFill>
              </a:rPr>
              <a:t>spəˈɡeti</a:t>
            </a:r>
            <a:r>
              <a:rPr lang="en-US" sz="2800" dirty="0">
                <a:solidFill>
                  <a:srgbClr val="FF0000"/>
                </a:solidFill>
              </a:rPr>
              <a:t> /</a:t>
            </a:r>
          </a:p>
          <a:p>
            <a:pPr>
              <a:tabLst>
                <a:tab pos="465138" algn="l"/>
                <a:tab pos="6521450" algn="l"/>
              </a:tabLst>
            </a:pPr>
            <a:r>
              <a:rPr lang="en-US" sz="3600" dirty="0"/>
              <a:t>6. A. vegetable     B. tablespoon      C. hamburger      D. potato</a:t>
            </a:r>
            <a:r>
              <a:rPr lang="en-US" sz="3600" dirty="0">
                <a:solidFill>
                  <a:srgbClr val="FF0000"/>
                </a:solidFill>
              </a:rPr>
              <a:t>      	</a:t>
            </a:r>
            <a:r>
              <a:rPr lang="en-US" sz="2800" dirty="0">
                <a:solidFill>
                  <a:srgbClr val="FF0000"/>
                </a:solidFill>
              </a:rPr>
              <a:t>/ˈ</a:t>
            </a:r>
            <a:r>
              <a:rPr lang="en-US" sz="2800" dirty="0" err="1">
                <a:solidFill>
                  <a:srgbClr val="FF0000"/>
                </a:solidFill>
              </a:rPr>
              <a:t>vedʒtəbəl</a:t>
            </a:r>
            <a:r>
              <a:rPr lang="en-US" sz="2800" dirty="0">
                <a:solidFill>
                  <a:srgbClr val="FF0000"/>
                </a:solidFill>
              </a:rPr>
              <a:t> /              /ˈ</a:t>
            </a:r>
            <a:r>
              <a:rPr lang="en-US" sz="2800" dirty="0" err="1">
                <a:solidFill>
                  <a:srgbClr val="FF0000"/>
                </a:solidFill>
              </a:rPr>
              <a:t>teɪbəlspuːn</a:t>
            </a:r>
            <a:r>
              <a:rPr lang="en-US" sz="2800" dirty="0">
                <a:solidFill>
                  <a:srgbClr val="FF0000"/>
                </a:solidFill>
              </a:rPr>
              <a:t> /            /ˈ</a:t>
            </a:r>
            <a:r>
              <a:rPr lang="pt-BR" sz="2800" dirty="0">
                <a:solidFill>
                  <a:srgbClr val="FF0000"/>
                </a:solidFill>
              </a:rPr>
              <a:t>hæmbɜːrɡər </a:t>
            </a:r>
            <a:r>
              <a:rPr lang="en-US" sz="2800" dirty="0">
                <a:solidFill>
                  <a:srgbClr val="FF0000"/>
                </a:solidFill>
              </a:rPr>
              <a:t>/              /</a:t>
            </a:r>
            <a:r>
              <a:rPr lang="en-US" sz="2800" dirty="0" err="1">
                <a:solidFill>
                  <a:srgbClr val="FF0000"/>
                </a:solidFill>
              </a:rPr>
              <a:t>pəˈteɪtəʊ</a:t>
            </a:r>
            <a:r>
              <a:rPr lang="en-US" sz="2800" dirty="0">
                <a:solidFill>
                  <a:srgbClr val="FF0000"/>
                </a:solidFill>
              </a:rPr>
              <a:t>/</a:t>
            </a:r>
          </a:p>
        </p:txBody>
      </p:sp>
      <p:sp>
        <p:nvSpPr>
          <p:cNvPr id="4" name="Oval 3"/>
          <p:cNvSpPr/>
          <p:nvPr/>
        </p:nvSpPr>
        <p:spPr>
          <a:xfrm>
            <a:off x="9451818" y="1792586"/>
            <a:ext cx="543208" cy="588475"/>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Oval 4"/>
          <p:cNvSpPr/>
          <p:nvPr/>
        </p:nvSpPr>
        <p:spPr>
          <a:xfrm>
            <a:off x="6425656" y="2975645"/>
            <a:ext cx="525101" cy="525101"/>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Oval 6"/>
          <p:cNvSpPr/>
          <p:nvPr/>
        </p:nvSpPr>
        <p:spPr>
          <a:xfrm>
            <a:off x="9626795" y="4098257"/>
            <a:ext cx="479833" cy="506994"/>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19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1000"/>
                                        <p:tgtEl>
                                          <p:spTgt spid="3">
                                            <p:txEl>
                                              <p:pRg st="3" end="3"/>
                                            </p:txEl>
                                          </p:spTgt>
                                        </p:tgtEl>
                                      </p:cBhvr>
                                    </p:animEffect>
                                    <p:anim calcmode="lin" valueType="num">
                                      <p:cBhvr>
                                        <p:cTn id="4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1000"/>
                                        <p:tgtEl>
                                          <p:spTgt spid="7"/>
                                        </p:tgtEl>
                                      </p:cBhvr>
                                    </p:animEffect>
                                    <p:anim calcmode="lin" valueType="num">
                                      <p:cBhvr>
                                        <p:cTn id="51" dur="1000" fill="hold"/>
                                        <p:tgtEl>
                                          <p:spTgt spid="7"/>
                                        </p:tgtEl>
                                        <p:attrNameLst>
                                          <p:attrName>ppt_x</p:attrName>
                                        </p:attrNameLst>
                                      </p:cBhvr>
                                      <p:tavLst>
                                        <p:tav tm="0">
                                          <p:val>
                                            <p:strVal val="#ppt_x"/>
                                          </p:val>
                                        </p:tav>
                                        <p:tav tm="100000">
                                          <p:val>
                                            <p:strVal val="#ppt_x"/>
                                          </p:val>
                                        </p:tav>
                                      </p:tavLst>
                                    </p:anim>
                                    <p:anim calcmode="lin" valueType="num">
                                      <p:cBhvr>
                                        <p:cTn id="5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384" y="257911"/>
            <a:ext cx="11552222" cy="1077218"/>
          </a:xfrm>
          <a:prstGeom prst="rect">
            <a:avLst/>
          </a:prstGeom>
          <a:noFill/>
        </p:spPr>
        <p:txBody>
          <a:bodyPr wrap="square" rtlCol="0">
            <a:spAutoFit/>
          </a:bodyPr>
          <a:lstStyle/>
          <a:p>
            <a:r>
              <a:rPr lang="en-US" sz="3200" b="1" dirty="0">
                <a:solidFill>
                  <a:srgbClr val="0070C0"/>
                </a:solidFill>
              </a:rPr>
              <a:t>Imagine you join a school cooking competition, present your dish and the prize you get. Use the mind map for brainstorming ideas. </a:t>
            </a:r>
            <a:endParaRPr lang="en-US" sz="3200" b="1" i="1" dirty="0">
              <a:solidFill>
                <a:srgbClr val="0070C0"/>
              </a:solidFill>
            </a:endParaRPr>
          </a:p>
        </p:txBody>
      </p:sp>
      <p:sp>
        <p:nvSpPr>
          <p:cNvPr id="9" name="Oval 8"/>
          <p:cNvSpPr/>
          <p:nvPr/>
        </p:nvSpPr>
        <p:spPr>
          <a:xfrm>
            <a:off x="4273237" y="2825584"/>
            <a:ext cx="3304516" cy="22072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en-US" sz="3200" b="1" dirty="0"/>
              <a:t>School cooking competition</a:t>
            </a:r>
          </a:p>
        </p:txBody>
      </p:sp>
      <p:sp>
        <p:nvSpPr>
          <p:cNvPr id="11" name="Oval 10"/>
          <p:cNvSpPr/>
          <p:nvPr/>
        </p:nvSpPr>
        <p:spPr>
          <a:xfrm>
            <a:off x="1018513" y="1659420"/>
            <a:ext cx="2534970" cy="13851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Prize</a:t>
            </a:r>
          </a:p>
        </p:txBody>
      </p:sp>
      <p:sp>
        <p:nvSpPr>
          <p:cNvPr id="12" name="Oval 11"/>
          <p:cNvSpPr/>
          <p:nvPr/>
        </p:nvSpPr>
        <p:spPr>
          <a:xfrm>
            <a:off x="371193" y="3265463"/>
            <a:ext cx="3304516" cy="12974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How to make the dish</a:t>
            </a:r>
          </a:p>
        </p:txBody>
      </p:sp>
      <p:sp>
        <p:nvSpPr>
          <p:cNvPr id="13" name="Oval 12"/>
          <p:cNvSpPr/>
          <p:nvPr/>
        </p:nvSpPr>
        <p:spPr>
          <a:xfrm>
            <a:off x="4628584" y="5187636"/>
            <a:ext cx="2924270" cy="11905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Spices</a:t>
            </a:r>
          </a:p>
        </p:txBody>
      </p:sp>
      <p:sp>
        <p:nvSpPr>
          <p:cNvPr id="14" name="Oval 13"/>
          <p:cNvSpPr/>
          <p:nvPr/>
        </p:nvSpPr>
        <p:spPr>
          <a:xfrm>
            <a:off x="8071164" y="4662534"/>
            <a:ext cx="2888055" cy="14576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Decoration</a:t>
            </a:r>
          </a:p>
        </p:txBody>
      </p:sp>
      <p:sp>
        <p:nvSpPr>
          <p:cNvPr id="15" name="Oval 14"/>
          <p:cNvSpPr/>
          <p:nvPr/>
        </p:nvSpPr>
        <p:spPr>
          <a:xfrm>
            <a:off x="488887" y="4771176"/>
            <a:ext cx="3784350" cy="15209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Taste</a:t>
            </a:r>
          </a:p>
        </p:txBody>
      </p:sp>
      <p:sp>
        <p:nvSpPr>
          <p:cNvPr id="16" name="Oval 15"/>
          <p:cNvSpPr/>
          <p:nvPr/>
        </p:nvSpPr>
        <p:spPr>
          <a:xfrm>
            <a:off x="7469110" y="1627734"/>
            <a:ext cx="2869948" cy="1124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a:p>
            <a:pPr algn="ctr"/>
            <a:r>
              <a:rPr lang="en-US" sz="2400" dirty="0"/>
              <a:t>Name of dish</a:t>
            </a:r>
          </a:p>
          <a:p>
            <a:pPr algn="ctr"/>
            <a:endParaRPr lang="en-US" sz="2400" dirty="0"/>
          </a:p>
        </p:txBody>
      </p:sp>
      <p:sp>
        <p:nvSpPr>
          <p:cNvPr id="17" name="Oval 16"/>
          <p:cNvSpPr/>
          <p:nvPr/>
        </p:nvSpPr>
        <p:spPr>
          <a:xfrm>
            <a:off x="8031193" y="3055783"/>
            <a:ext cx="3716448" cy="1413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a:p>
            <a:pPr algn="ctr"/>
            <a:r>
              <a:rPr lang="en-US" sz="2400" dirty="0"/>
              <a:t>Ingredients</a:t>
            </a:r>
          </a:p>
          <a:p>
            <a:pPr algn="ctr"/>
            <a:endParaRPr lang="en-US" sz="2400" dirty="0"/>
          </a:p>
        </p:txBody>
      </p:sp>
      <p:sp>
        <p:nvSpPr>
          <p:cNvPr id="18" name="Oval 17"/>
          <p:cNvSpPr/>
          <p:nvPr/>
        </p:nvSpPr>
        <p:spPr>
          <a:xfrm>
            <a:off x="4359672" y="1298723"/>
            <a:ext cx="2734146" cy="1226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Name</a:t>
            </a:r>
          </a:p>
        </p:txBody>
      </p:sp>
      <p:cxnSp>
        <p:nvCxnSpPr>
          <p:cNvPr id="20" name="Straight Connector 19"/>
          <p:cNvCxnSpPr>
            <a:cxnSpLocks/>
            <a:stCxn id="18" idx="4"/>
            <a:endCxn id="9" idx="0"/>
          </p:cNvCxnSpPr>
          <p:nvPr/>
        </p:nvCxnSpPr>
        <p:spPr>
          <a:xfrm>
            <a:off x="5726745" y="2525468"/>
            <a:ext cx="198750" cy="300116"/>
          </a:xfrm>
          <a:prstGeom prst="line">
            <a:avLst/>
          </a:prstGeom>
        </p:spPr>
        <p:style>
          <a:lnRef idx="2">
            <a:schemeClr val="accent2"/>
          </a:lnRef>
          <a:fillRef idx="0">
            <a:schemeClr val="accent2"/>
          </a:fillRef>
          <a:effectRef idx="1">
            <a:schemeClr val="accent2"/>
          </a:effectRef>
          <a:fontRef idx="minor">
            <a:schemeClr val="tx1"/>
          </a:fontRef>
        </p:style>
      </p:cxnSp>
      <p:cxnSp>
        <p:nvCxnSpPr>
          <p:cNvPr id="22" name="Straight Connector 21"/>
          <p:cNvCxnSpPr>
            <a:cxnSpLocks/>
            <a:stCxn id="11" idx="5"/>
            <a:endCxn id="9" idx="1"/>
          </p:cNvCxnSpPr>
          <p:nvPr/>
        </p:nvCxnSpPr>
        <p:spPr>
          <a:xfrm>
            <a:off x="3182245" y="2841745"/>
            <a:ext cx="1574927" cy="307082"/>
          </a:xfrm>
          <a:prstGeom prst="line">
            <a:avLst/>
          </a:prstGeom>
        </p:spPr>
        <p:style>
          <a:lnRef idx="2">
            <a:schemeClr val="accent2"/>
          </a:lnRef>
          <a:fillRef idx="0">
            <a:schemeClr val="accent2"/>
          </a:fillRef>
          <a:effectRef idx="1">
            <a:schemeClr val="accent2"/>
          </a:effectRef>
          <a:fontRef idx="minor">
            <a:schemeClr val="tx1"/>
          </a:fontRef>
        </p:style>
      </p:cxnSp>
      <p:cxnSp>
        <p:nvCxnSpPr>
          <p:cNvPr id="24" name="Straight Connector 23"/>
          <p:cNvCxnSpPr>
            <a:cxnSpLocks/>
            <a:stCxn id="12" idx="6"/>
            <a:endCxn id="9" idx="2"/>
          </p:cNvCxnSpPr>
          <p:nvPr/>
        </p:nvCxnSpPr>
        <p:spPr>
          <a:xfrm>
            <a:off x="3675709" y="3914205"/>
            <a:ext cx="597528" cy="14999"/>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Straight Connector 25"/>
          <p:cNvCxnSpPr>
            <a:cxnSpLocks/>
            <a:stCxn id="15" idx="7"/>
            <a:endCxn id="9" idx="3"/>
          </p:cNvCxnSpPr>
          <p:nvPr/>
        </p:nvCxnSpPr>
        <p:spPr>
          <a:xfrm flipV="1">
            <a:off x="3719032" y="4709581"/>
            <a:ext cx="1038140" cy="284338"/>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Straight Connector 27"/>
          <p:cNvCxnSpPr>
            <a:stCxn id="13" idx="0"/>
          </p:cNvCxnSpPr>
          <p:nvPr/>
        </p:nvCxnSpPr>
        <p:spPr>
          <a:xfrm flipV="1">
            <a:off x="6090719" y="4880855"/>
            <a:ext cx="0" cy="306781"/>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Straight Connector 29"/>
          <p:cNvCxnSpPr>
            <a:cxnSpLocks/>
            <a:stCxn id="9" idx="5"/>
          </p:cNvCxnSpPr>
          <p:nvPr/>
        </p:nvCxnSpPr>
        <p:spPr>
          <a:xfrm>
            <a:off x="7093818" y="4709581"/>
            <a:ext cx="1181049" cy="284338"/>
          </a:xfrm>
          <a:prstGeom prst="line">
            <a:avLst/>
          </a:prstGeom>
        </p:spPr>
        <p:style>
          <a:lnRef idx="2">
            <a:schemeClr val="accent2"/>
          </a:lnRef>
          <a:fillRef idx="0">
            <a:schemeClr val="accent2"/>
          </a:fillRef>
          <a:effectRef idx="1">
            <a:schemeClr val="accent2"/>
          </a:effectRef>
          <a:fontRef idx="minor">
            <a:schemeClr val="tx1"/>
          </a:fontRef>
        </p:style>
      </p:cxnSp>
      <p:cxnSp>
        <p:nvCxnSpPr>
          <p:cNvPr id="32" name="Straight Connector 31"/>
          <p:cNvCxnSpPr>
            <a:cxnSpLocks/>
            <a:stCxn id="9" idx="6"/>
          </p:cNvCxnSpPr>
          <p:nvPr/>
        </p:nvCxnSpPr>
        <p:spPr>
          <a:xfrm>
            <a:off x="7577753" y="3929204"/>
            <a:ext cx="49341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5" name="Straight Connector 34"/>
          <p:cNvCxnSpPr>
            <a:cxnSpLocks/>
            <a:stCxn id="9" idx="7"/>
          </p:cNvCxnSpPr>
          <p:nvPr/>
        </p:nvCxnSpPr>
        <p:spPr>
          <a:xfrm flipV="1">
            <a:off x="7093818" y="2562133"/>
            <a:ext cx="626524" cy="586694"/>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97606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Sequential Access Storage 1">
            <a:extLst>
              <a:ext uri="{FF2B5EF4-FFF2-40B4-BE49-F238E27FC236}">
                <a16:creationId xmlns:a16="http://schemas.microsoft.com/office/drawing/2014/main" id="{52604544-F14D-432C-A4DC-AC4F96F4767D}"/>
              </a:ext>
            </a:extLst>
          </p:cNvPr>
          <p:cNvSpPr/>
          <p:nvPr/>
        </p:nvSpPr>
        <p:spPr>
          <a:xfrm>
            <a:off x="2128602" y="1079293"/>
            <a:ext cx="7734925" cy="4841822"/>
          </a:xfrm>
          <a:prstGeom prst="flowChartMagneticTap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My name’s Hoa. We won first prize! Our team made an apple pie.</a:t>
            </a:r>
            <a:br>
              <a:rPr lang="en-US" sz="2800" dirty="0">
                <a:solidFill>
                  <a:srgbClr val="FF0000"/>
                </a:solidFill>
              </a:rPr>
            </a:br>
            <a:r>
              <a:rPr lang="en-US" sz="2800" dirty="0">
                <a:solidFill>
                  <a:srgbClr val="FF0000"/>
                </a:solidFill>
              </a:rPr>
              <a:t>We bought eight apples. We added sugar to make the pie filling. We had</a:t>
            </a:r>
            <a:br>
              <a:rPr lang="en-US" sz="2800" dirty="0">
                <a:solidFill>
                  <a:srgbClr val="FF0000"/>
                </a:solidFill>
              </a:rPr>
            </a:br>
            <a:r>
              <a:rPr lang="en-US" sz="2800" dirty="0">
                <a:solidFill>
                  <a:srgbClr val="FF0000"/>
                </a:solidFill>
              </a:rPr>
              <a:t>a big dish to bake the pie in. Then we decorated it with more apples. It</a:t>
            </a:r>
            <a:br>
              <a:rPr lang="en-US" sz="2800" dirty="0">
                <a:solidFill>
                  <a:srgbClr val="FF0000"/>
                </a:solidFill>
              </a:rPr>
            </a:br>
            <a:r>
              <a:rPr lang="en-US" sz="2800" dirty="0">
                <a:solidFill>
                  <a:srgbClr val="FF0000"/>
                </a:solidFill>
              </a:rPr>
              <a:t>was really yummy!</a:t>
            </a:r>
            <a:br>
              <a:rPr lang="en-US" sz="2800" dirty="0">
                <a:solidFill>
                  <a:srgbClr val="FF0000"/>
                </a:solidFill>
              </a:rPr>
            </a:br>
            <a:endParaRPr lang="en-US" sz="2800" dirty="0">
              <a:solidFill>
                <a:srgbClr val="FF0000"/>
              </a:solidFill>
            </a:endParaRPr>
          </a:p>
        </p:txBody>
      </p:sp>
      <p:sp>
        <p:nvSpPr>
          <p:cNvPr id="3" name="Rectangle 2">
            <a:extLst>
              <a:ext uri="{FF2B5EF4-FFF2-40B4-BE49-F238E27FC236}">
                <a16:creationId xmlns:a16="http://schemas.microsoft.com/office/drawing/2014/main" id="{601CEA97-AB19-4727-A4B1-3E04BAD68445}"/>
              </a:ext>
            </a:extLst>
          </p:cNvPr>
          <p:cNvSpPr/>
          <p:nvPr/>
        </p:nvSpPr>
        <p:spPr>
          <a:xfrm>
            <a:off x="314793" y="494675"/>
            <a:ext cx="3207896" cy="989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a:solidFill>
                  <a:schemeClr val="accent1"/>
                </a:solidFill>
              </a:rPr>
              <a:t>Sample answer</a:t>
            </a:r>
          </a:p>
        </p:txBody>
      </p:sp>
    </p:spTree>
    <p:extLst>
      <p:ext uri="{BB962C8B-B14F-4D97-AF65-F5344CB8AC3E}">
        <p14:creationId xmlns:p14="http://schemas.microsoft.com/office/powerpoint/2010/main" val="41628507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DDB44C-B287-4698-9367-02D433148DBF}"/>
              </a:ext>
            </a:extLst>
          </p:cNvPr>
          <p:cNvPicPr>
            <a:picLocks noChangeAspect="1"/>
          </p:cNvPicPr>
          <p:nvPr/>
        </p:nvPicPr>
        <p:blipFill>
          <a:blip r:embed="rId2"/>
          <a:stretch>
            <a:fillRect/>
          </a:stretch>
        </p:blipFill>
        <p:spPr>
          <a:xfrm>
            <a:off x="699864" y="780391"/>
            <a:ext cx="9316877" cy="5500488"/>
          </a:xfrm>
          <a:prstGeom prst="rect">
            <a:avLst/>
          </a:prstGeom>
        </p:spPr>
      </p:pic>
    </p:spTree>
    <p:extLst>
      <p:ext uri="{BB962C8B-B14F-4D97-AF65-F5344CB8AC3E}">
        <p14:creationId xmlns:p14="http://schemas.microsoft.com/office/powerpoint/2010/main" val="18695657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160317" y="1772863"/>
            <a:ext cx="9715501"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Reading &amp; Listening: </a:t>
            </a:r>
          </a:p>
          <a:p>
            <a:r>
              <a:rPr lang="en-US" sz="3600" i="1" dirty="0">
                <a:solidFill>
                  <a:srgbClr val="0070C0"/>
                </a:solidFill>
              </a:rPr>
              <a:t>-    Practice reading and listening for general and specific information.</a:t>
            </a:r>
          </a:p>
          <a:p>
            <a:r>
              <a:rPr lang="en-US" sz="3600" i="1" dirty="0">
                <a:solidFill>
                  <a:srgbClr val="0070C0"/>
                </a:solidFill>
              </a:rPr>
              <a:t>Speaking:</a:t>
            </a:r>
          </a:p>
          <a:p>
            <a:r>
              <a:rPr lang="en-US" sz="3600" i="1" dirty="0">
                <a:solidFill>
                  <a:srgbClr val="0070C0"/>
                </a:solidFill>
              </a:rPr>
              <a:t>-    Present a dish at a school cooking competition.</a:t>
            </a: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789709" y="2327045"/>
            <a:ext cx="10986655"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Review all vocabularies and grammar points in Unit 5.</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a:t>
            </a:r>
          </a:p>
          <a:p>
            <a:pPr marL="571500" indent="-571500">
              <a:buFontTx/>
              <a:buChar char="-"/>
            </a:pPr>
            <a:r>
              <a:rPr lang="en-US" sz="3600" i="1" dirty="0">
                <a:solidFill>
                  <a:srgbClr val="0070C0"/>
                </a:solidFill>
              </a:rPr>
              <a:t>Prepare the next lesson (page 44).</a:t>
            </a:r>
          </a:p>
          <a:p>
            <a:pPr marL="571500" indent="-571500">
              <a:buFontTx/>
              <a:buChar char="-"/>
            </a:pPr>
            <a:endParaRPr lang="en-US" sz="3600" i="1" dirty="0">
              <a:solidFill>
                <a:srgbClr val="0070C0"/>
              </a:solidFill>
            </a:endParaRP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C6B777-1942-4CE5-ABC4-91938076DF86}"/>
              </a:ext>
            </a:extLst>
          </p:cNvPr>
          <p:cNvSpPr/>
          <p:nvPr/>
        </p:nvSpPr>
        <p:spPr>
          <a:xfrm>
            <a:off x="810285" y="1084165"/>
            <a:ext cx="8184630" cy="728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accent1"/>
                </a:solidFill>
              </a:rPr>
              <a:t>Underline key words and phrases</a:t>
            </a:r>
          </a:p>
        </p:txBody>
      </p:sp>
      <p:sp>
        <p:nvSpPr>
          <p:cNvPr id="66" name="Rectangle 65">
            <a:extLst>
              <a:ext uri="{FF2B5EF4-FFF2-40B4-BE49-F238E27FC236}">
                <a16:creationId xmlns:a16="http://schemas.microsoft.com/office/drawing/2014/main" id="{C43034D7-600E-4A21-B5FE-1F53C3F07050}"/>
              </a:ext>
            </a:extLst>
          </p:cNvPr>
          <p:cNvSpPr/>
          <p:nvPr/>
        </p:nvSpPr>
        <p:spPr>
          <a:xfrm>
            <a:off x="0" y="371192"/>
            <a:ext cx="1620570" cy="37119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PRE-LISTENING</a:t>
            </a:r>
          </a:p>
        </p:txBody>
      </p:sp>
      <p:pic>
        <p:nvPicPr>
          <p:cNvPr id="6" name="Picture 5">
            <a:extLst>
              <a:ext uri="{FF2B5EF4-FFF2-40B4-BE49-F238E27FC236}">
                <a16:creationId xmlns:a16="http://schemas.microsoft.com/office/drawing/2014/main" id="{A1077881-798A-41F4-AF59-A7DAF43B66F2}"/>
              </a:ext>
            </a:extLst>
          </p:cNvPr>
          <p:cNvPicPr>
            <a:picLocks noChangeAspect="1"/>
          </p:cNvPicPr>
          <p:nvPr/>
        </p:nvPicPr>
        <p:blipFill>
          <a:blip r:embed="rId2"/>
          <a:stretch>
            <a:fillRect/>
          </a:stretch>
        </p:blipFill>
        <p:spPr>
          <a:xfrm>
            <a:off x="706141" y="1990249"/>
            <a:ext cx="9767127" cy="3978287"/>
          </a:xfrm>
          <a:prstGeom prst="rect">
            <a:avLst/>
          </a:prstGeom>
        </p:spPr>
      </p:pic>
      <p:cxnSp>
        <p:nvCxnSpPr>
          <p:cNvPr id="10" name="Straight Connector 9">
            <a:extLst>
              <a:ext uri="{FF2B5EF4-FFF2-40B4-BE49-F238E27FC236}">
                <a16:creationId xmlns:a16="http://schemas.microsoft.com/office/drawing/2014/main" id="{70D8BE8C-2E8B-47E5-B085-899DF7ECED8A}"/>
              </a:ext>
            </a:extLst>
          </p:cNvPr>
          <p:cNvCxnSpPr>
            <a:cxnSpLocks/>
          </p:cNvCxnSpPr>
          <p:nvPr/>
        </p:nvCxnSpPr>
        <p:spPr>
          <a:xfrm>
            <a:off x="2826327" y="3258589"/>
            <a:ext cx="2410691"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3" name="Straight Connector 32">
            <a:extLst>
              <a:ext uri="{FF2B5EF4-FFF2-40B4-BE49-F238E27FC236}">
                <a16:creationId xmlns:a16="http://schemas.microsoft.com/office/drawing/2014/main" id="{A8678F7B-564D-4E0D-A011-EFE72065A56B}"/>
              </a:ext>
            </a:extLst>
          </p:cNvPr>
          <p:cNvCxnSpPr>
            <a:cxnSpLocks/>
          </p:cNvCxnSpPr>
          <p:nvPr/>
        </p:nvCxnSpPr>
        <p:spPr>
          <a:xfrm>
            <a:off x="5755178" y="4142509"/>
            <a:ext cx="1826029"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5" name="Straight Connector 34">
            <a:extLst>
              <a:ext uri="{FF2B5EF4-FFF2-40B4-BE49-F238E27FC236}">
                <a16:creationId xmlns:a16="http://schemas.microsoft.com/office/drawing/2014/main" id="{A332E770-D894-446F-9959-25F4D09F4652}"/>
              </a:ext>
            </a:extLst>
          </p:cNvPr>
          <p:cNvCxnSpPr>
            <a:cxnSpLocks/>
          </p:cNvCxnSpPr>
          <p:nvPr/>
        </p:nvCxnSpPr>
        <p:spPr>
          <a:xfrm>
            <a:off x="6259483" y="4990407"/>
            <a:ext cx="172073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7" name="Straight Connector 36">
            <a:extLst>
              <a:ext uri="{FF2B5EF4-FFF2-40B4-BE49-F238E27FC236}">
                <a16:creationId xmlns:a16="http://schemas.microsoft.com/office/drawing/2014/main" id="{A55CEA93-4BE5-481F-A561-CE21C3ADCB44}"/>
              </a:ext>
            </a:extLst>
          </p:cNvPr>
          <p:cNvCxnSpPr>
            <a:cxnSpLocks/>
          </p:cNvCxnSpPr>
          <p:nvPr/>
        </p:nvCxnSpPr>
        <p:spPr>
          <a:xfrm>
            <a:off x="5755178" y="5788429"/>
            <a:ext cx="1177637"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9952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8D2F58-D1A8-4923-9651-E4F46CB25345}"/>
              </a:ext>
            </a:extLst>
          </p:cNvPr>
          <p:cNvPicPr>
            <a:picLocks noChangeAspect="1"/>
          </p:cNvPicPr>
          <p:nvPr/>
        </p:nvPicPr>
        <p:blipFill>
          <a:blip r:embed="rId2"/>
          <a:stretch>
            <a:fillRect/>
          </a:stretch>
        </p:blipFill>
        <p:spPr>
          <a:xfrm>
            <a:off x="575801" y="1402736"/>
            <a:ext cx="11040397" cy="4052527"/>
          </a:xfrm>
          <a:prstGeom prst="rect">
            <a:avLst/>
          </a:prstGeom>
        </p:spPr>
      </p:pic>
      <p:cxnSp>
        <p:nvCxnSpPr>
          <p:cNvPr id="4" name="Straight Connector 3">
            <a:extLst>
              <a:ext uri="{FF2B5EF4-FFF2-40B4-BE49-F238E27FC236}">
                <a16:creationId xmlns:a16="http://schemas.microsoft.com/office/drawing/2014/main" id="{5E1CC673-EFA9-466A-8FF1-97ACB9C428C5}"/>
              </a:ext>
            </a:extLst>
          </p:cNvPr>
          <p:cNvCxnSpPr/>
          <p:nvPr/>
        </p:nvCxnSpPr>
        <p:spPr>
          <a:xfrm>
            <a:off x="2726575" y="2277687"/>
            <a:ext cx="336942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EF5C21A2-1E3B-400E-B3E3-256A6E9F656D}"/>
              </a:ext>
            </a:extLst>
          </p:cNvPr>
          <p:cNvCxnSpPr>
            <a:cxnSpLocks/>
          </p:cNvCxnSpPr>
          <p:nvPr/>
        </p:nvCxnSpPr>
        <p:spPr>
          <a:xfrm>
            <a:off x="6287193" y="3277986"/>
            <a:ext cx="1277389"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1A75DB60-A228-4871-BD22-67CC1D5BE925}"/>
              </a:ext>
            </a:extLst>
          </p:cNvPr>
          <p:cNvCxnSpPr>
            <a:cxnSpLocks/>
          </p:cNvCxnSpPr>
          <p:nvPr/>
        </p:nvCxnSpPr>
        <p:spPr>
          <a:xfrm>
            <a:off x="6287193" y="4209012"/>
            <a:ext cx="204216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C15BEDC4-370A-41DA-B266-B35B5B4F4435}"/>
              </a:ext>
            </a:extLst>
          </p:cNvPr>
          <p:cNvCxnSpPr>
            <a:cxnSpLocks/>
          </p:cNvCxnSpPr>
          <p:nvPr/>
        </p:nvCxnSpPr>
        <p:spPr>
          <a:xfrm>
            <a:off x="6420196" y="5173287"/>
            <a:ext cx="1144386"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7352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DDCC0A-4801-4C35-8907-E9278CB2636E}"/>
              </a:ext>
            </a:extLst>
          </p:cNvPr>
          <p:cNvPicPr>
            <a:picLocks noChangeAspect="1"/>
          </p:cNvPicPr>
          <p:nvPr/>
        </p:nvPicPr>
        <p:blipFill>
          <a:blip r:embed="rId2"/>
          <a:stretch>
            <a:fillRect/>
          </a:stretch>
        </p:blipFill>
        <p:spPr>
          <a:xfrm>
            <a:off x="448421" y="1325879"/>
            <a:ext cx="11295158" cy="4206241"/>
          </a:xfrm>
          <a:prstGeom prst="rect">
            <a:avLst/>
          </a:prstGeom>
        </p:spPr>
      </p:pic>
      <p:cxnSp>
        <p:nvCxnSpPr>
          <p:cNvPr id="4" name="Straight Connector 3">
            <a:extLst>
              <a:ext uri="{FF2B5EF4-FFF2-40B4-BE49-F238E27FC236}">
                <a16:creationId xmlns:a16="http://schemas.microsoft.com/office/drawing/2014/main" id="{8F136D29-98F9-4E21-8D79-ED13D4B7552D}"/>
              </a:ext>
            </a:extLst>
          </p:cNvPr>
          <p:cNvCxnSpPr>
            <a:cxnSpLocks/>
          </p:cNvCxnSpPr>
          <p:nvPr/>
        </p:nvCxnSpPr>
        <p:spPr>
          <a:xfrm>
            <a:off x="1330036" y="2211185"/>
            <a:ext cx="2809702"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70B8CDC7-19FE-41A1-980B-36AB0E7DA4EB}"/>
              </a:ext>
            </a:extLst>
          </p:cNvPr>
          <p:cNvCxnSpPr>
            <a:cxnSpLocks/>
          </p:cNvCxnSpPr>
          <p:nvPr/>
        </p:nvCxnSpPr>
        <p:spPr>
          <a:xfrm>
            <a:off x="5688676" y="3194858"/>
            <a:ext cx="662248"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88A30392-1FC7-4F83-9C1E-1A84060F67BB}"/>
              </a:ext>
            </a:extLst>
          </p:cNvPr>
          <p:cNvCxnSpPr>
            <a:cxnSpLocks/>
          </p:cNvCxnSpPr>
          <p:nvPr/>
        </p:nvCxnSpPr>
        <p:spPr>
          <a:xfrm>
            <a:off x="5688676" y="4159134"/>
            <a:ext cx="165977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CB19B3B2-371C-4FF3-BFA3-C18013069420}"/>
              </a:ext>
            </a:extLst>
          </p:cNvPr>
          <p:cNvCxnSpPr>
            <a:cxnSpLocks/>
          </p:cNvCxnSpPr>
          <p:nvPr/>
        </p:nvCxnSpPr>
        <p:spPr>
          <a:xfrm>
            <a:off x="5688676" y="5106785"/>
            <a:ext cx="1028008"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1496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5882</TotalTime>
  <Words>1920</Words>
  <Application>Microsoft Office PowerPoint</Application>
  <PresentationFormat>Widescreen</PresentationFormat>
  <Paragraphs>277</Paragraphs>
  <Slides>62</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Rieu Phan Van</cp:lastModifiedBy>
  <cp:revision>400</cp:revision>
  <dcterms:created xsi:type="dcterms:W3CDTF">2020-12-08T03:17:05Z</dcterms:created>
  <dcterms:modified xsi:type="dcterms:W3CDTF">2022-07-10T11:22:21Z</dcterms:modified>
</cp:coreProperties>
</file>