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:go="http://customooxmlschemas.google.com/" r:id="rId24" roundtripDataSignature="AMtx7mhE1JlDQVTncMcYyeQK2PiyM6rf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DEBE2A6-299F-491F-BC68-6D228309CA43}">
  <a:tblStyle styleId="{6DEBE2A6-299F-491F-BC68-6D228309CA4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2" name="Google Shape;26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9" name="Google Shape;26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0" name="Google Shape;28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9" name="Google Shape;289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3" name="Google Shape;36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9" name="Google Shape;369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8" name="Google Shape;18;p2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80" name="Google Shape;80;p3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81" name="Google Shape;81;p3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96" name="Google Shape;96;p3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97" name="Google Shape;97;p3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98" name="Google Shape;98;p3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99" name="Google Shape;99;p3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105" name="Google Shape;105;p3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0" name="Google Shape;30;p2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1" name="Google Shape;31;p2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4 Content" type="fourObj">
  <p:cSld name="FOUR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4"/>
          <p:cNvSpPr txBox="1"/>
          <p:nvPr>
            <p:ph idx="1" type="body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7" name="Google Shape;37;p24"/>
          <p:cNvSpPr txBox="1"/>
          <p:nvPr>
            <p:ph idx="2" type="body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3" type="body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4" type="body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6" name="Google Shape;46;p2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ntent over Text" type="twoObjOverTx">
  <p:cSld name="TWO_OBJECTS_OVER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" type="body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2" type="body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4" name="Google Shape;54;p26"/>
          <p:cNvSpPr txBox="1"/>
          <p:nvPr>
            <p:ph idx="3" type="body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5" name="Google Shape;55;p2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1" name="Google Shape;61;p2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8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7" name="Google Shape;67;p2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2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74" name="Google Shape;74;p2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push dir="r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Relationship Id="rId4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Relationship Id="rId4" Type="http://schemas.openxmlformats.org/officeDocument/2006/relationships/image" Target="../media/image26.jpg"/><Relationship Id="rId5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17.png"/><Relationship Id="rId13" Type="http://schemas.openxmlformats.org/officeDocument/2006/relationships/image" Target="../media/image2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8.png"/><Relationship Id="rId7" Type="http://schemas.openxmlformats.org/officeDocument/2006/relationships/image" Target="../media/image5.png"/><Relationship Id="rId8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g"/><Relationship Id="rId4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Relationship Id="rId4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1" id="112" name="Google Shape;1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895600"/>
            <a:ext cx="8763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"/>
          <p:cNvSpPr/>
          <p:nvPr/>
        </p:nvSpPr>
        <p:spPr>
          <a:xfrm rot="-540000">
            <a:off x="1447800" y="609600"/>
            <a:ext cx="7162800" cy="22860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12700">
                  <a:solidFill>
                    <a:srgbClr val="000099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33CCFF"/>
                </a:solidFill>
                <a:latin typeface="EB Garamond"/>
              </a:rPr>
              <a:t>SÓNG  </a:t>
            </a:r>
          </a:p>
        </p:txBody>
      </p:sp>
      <p:sp>
        <p:nvSpPr>
          <p:cNvPr id="114" name="Google Shape;114;p1"/>
          <p:cNvSpPr/>
          <p:nvPr/>
        </p:nvSpPr>
        <p:spPr>
          <a:xfrm rot="-1217123">
            <a:off x="3581400" y="3048000"/>
            <a:ext cx="5029200" cy="9906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noFill/>
                <a:latin typeface="Arimo"/>
              </a:rPr>
              <a:t>Xuân Quỳnh</a:t>
            </a:r>
          </a:p>
        </p:txBody>
      </p:sp>
      <p:sp>
        <p:nvSpPr>
          <p:cNvPr id="115" name="Google Shape;115;p1"/>
          <p:cNvSpPr/>
          <p:nvPr/>
        </p:nvSpPr>
        <p:spPr>
          <a:xfrm>
            <a:off x="152400" y="304800"/>
            <a:ext cx="2590800" cy="1143000"/>
          </a:xfrm>
          <a:prstGeom prst="ellipse">
            <a:avLst/>
          </a:prstGeom>
          <a:solidFill>
            <a:srgbClr val="FFFF9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Tiết 37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Đọc văn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0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/>
          </a:p>
        </p:txBody>
      </p:sp>
      <p:sp>
        <p:nvSpPr>
          <p:cNvPr id="242" name="Google Shape;242;p10"/>
          <p:cNvSpPr txBox="1"/>
          <p:nvPr>
            <p:ph idx="1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/>
          </a:p>
        </p:txBody>
      </p:sp>
      <p:pic>
        <p:nvPicPr>
          <p:cNvPr descr="20051211203027_wave" id="243" name="Google Shape;24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929437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0"/>
          <p:cNvSpPr txBox="1"/>
          <p:nvPr/>
        </p:nvSpPr>
        <p:spPr>
          <a:xfrm>
            <a:off x="152400" y="517525"/>
            <a:ext cx="3733800" cy="283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b="1" i="1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Dữ dội và dịu êm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b="1" i="1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Ồn ào và lặng lẽ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b="1" i="1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Sông không hiểu nổi mình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b="1" i="1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Sóng tìm ra tận bể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1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b="1" i="1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Ôi con sóng ngày xưa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b="1" i="1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Và ngày sau vẫn thế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b="1" i="1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Nỗi khát vọng tình yêu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b="1" i="1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Bồi hồi trong ngực trẻ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0"/>
          <p:cNvSpPr txBox="1"/>
          <p:nvPr/>
        </p:nvSpPr>
        <p:spPr>
          <a:xfrm>
            <a:off x="228600" y="3598862"/>
            <a:ext cx="3886200" cy="3106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200"/>
              <a:buFont typeface="Arial"/>
              <a:buNone/>
            </a:pPr>
            <a:r>
              <a:rPr b="1" i="1" lang="en-US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Trước muôn trùng sóng bể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200"/>
              <a:buFont typeface="Arial"/>
              <a:buNone/>
            </a:pPr>
            <a:r>
              <a:rPr b="1" i="1" lang="en-US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Em nghĩ về anh, 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200"/>
              <a:buFont typeface="Arial"/>
              <a:buNone/>
            </a:pPr>
            <a:r>
              <a:rPr b="1" i="1" lang="en-US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Em nghĩ về biển lớn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200"/>
              <a:buFont typeface="Arial"/>
              <a:buNone/>
            </a:pPr>
            <a:r>
              <a:rPr b="1" i="1" lang="en-US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Từ nơi nào sóng lên?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1" i="1" sz="2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200"/>
              <a:buFont typeface="Arial"/>
              <a:buNone/>
            </a:pPr>
            <a:r>
              <a:rPr b="1" i="1" lang="en-US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Sóng bắt đầu từ gió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200"/>
              <a:buFont typeface="Arial"/>
              <a:buNone/>
            </a:pPr>
            <a:r>
              <a:rPr b="1" i="1" lang="en-US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Gió bắt đầu từ đâu?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200"/>
              <a:buFont typeface="Arial"/>
              <a:buNone/>
            </a:pPr>
            <a:r>
              <a:rPr b="1" i="1" lang="en-US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Em cũng không biết nữa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200"/>
              <a:buFont typeface="Arial"/>
              <a:buNone/>
            </a:pPr>
            <a:r>
              <a:rPr b="1" i="1" lang="en-US" sz="2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Khi nào ta yêu nhau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0"/>
          <p:cNvSpPr txBox="1"/>
          <p:nvPr/>
        </p:nvSpPr>
        <p:spPr>
          <a:xfrm>
            <a:off x="4495800" y="252412"/>
            <a:ext cx="4114800" cy="3557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900"/>
              <a:buFont typeface="Arial"/>
              <a:buNone/>
            </a:pPr>
            <a:r>
              <a:rPr b="1" i="1" lang="en-US" sz="19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Con sóng dưới lòng sâu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FFFF00"/>
              </a:buClr>
              <a:buSzPts val="1900"/>
              <a:buFont typeface="Arial"/>
              <a:buNone/>
            </a:pPr>
            <a:r>
              <a:rPr b="1" i="1" lang="en-US" sz="19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Con sóng trên mặt nước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FFFF00"/>
              </a:buClr>
              <a:buSzPts val="1900"/>
              <a:buFont typeface="Arial"/>
              <a:buNone/>
            </a:pPr>
            <a:r>
              <a:rPr b="1" i="1" lang="en-US" sz="19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Ôi con sóng nhớ bờ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FFFF00"/>
              </a:buClr>
              <a:buSzPts val="1900"/>
              <a:buFont typeface="Arial"/>
              <a:buNone/>
            </a:pPr>
            <a:r>
              <a:rPr b="1" i="1" lang="en-US" sz="19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Ngày đêm không ngủ được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FFFF00"/>
              </a:buClr>
              <a:buSzPts val="1900"/>
              <a:buFont typeface="Arial"/>
              <a:buNone/>
            </a:pPr>
            <a:r>
              <a:rPr b="1" i="1" lang="en-US" sz="19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Lòng em nhớ đến anh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FFFF00"/>
              </a:buClr>
              <a:buSzPts val="1900"/>
              <a:buFont typeface="Arial"/>
              <a:buNone/>
            </a:pPr>
            <a:r>
              <a:rPr b="1" i="1" lang="en-US" sz="19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Cả trong mơ còn thức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FFFF00"/>
              </a:buClr>
              <a:buSzPts val="1900"/>
              <a:buFont typeface="Arial"/>
              <a:buNone/>
            </a:pPr>
            <a:r>
              <a:rPr b="1" i="1" lang="en-US" sz="19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     Dẫu xuôi về phương bắc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FFFF00"/>
              </a:buClr>
              <a:buSzPts val="1900"/>
              <a:buFont typeface="Arial"/>
              <a:buNone/>
            </a:pPr>
            <a:r>
              <a:rPr b="1" i="1" lang="en-US" sz="19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     Dẫu ngược về phương Nam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FFFF00"/>
              </a:buClr>
              <a:buSzPts val="1900"/>
              <a:buFont typeface="Arial"/>
              <a:buNone/>
            </a:pPr>
            <a:r>
              <a:rPr b="1" i="1" lang="en-US" sz="19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    Nơi nào em cũng nghĩ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FFFF00"/>
              </a:buClr>
              <a:buSzPts val="1900"/>
              <a:buFont typeface="Arial"/>
              <a:buNone/>
            </a:pPr>
            <a:r>
              <a:rPr b="1" i="1" lang="en-US" sz="19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    Hướng về anh - một phương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0"/>
          <p:cNvSpPr txBox="1"/>
          <p:nvPr/>
        </p:nvSpPr>
        <p:spPr>
          <a:xfrm>
            <a:off x="4419600" y="3733800"/>
            <a:ext cx="36576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Arial"/>
              <a:buNone/>
            </a:pPr>
            <a:r>
              <a:rPr b="1" i="1" lang="en-US" sz="1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Ở ngoài kia đại dương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Arial"/>
              <a:buNone/>
            </a:pPr>
            <a:r>
              <a:rPr b="1" i="1" lang="en-US" sz="1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Trăm ngàn con sóng đó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Arial"/>
              <a:buNone/>
            </a:pPr>
            <a:r>
              <a:rPr b="1" i="1" lang="en-US" sz="1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 nào chẳng tới bờ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Arial"/>
              <a:buNone/>
            </a:pPr>
            <a:r>
              <a:rPr b="1" i="1" lang="en-US" sz="1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Dù muôn vời cách trở  (…)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1" i="1" lang="en-U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Làm sao được tan ra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1" i="1" lang="en-U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Thành trăm con sóng nhỏ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1" i="1" lang="en-U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Giữa biển lớn tình yêu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1" i="1" lang="en-U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 ngàn năm con vỗ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1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4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4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ong du doi" id="252" name="Google Shape;252;p11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667000"/>
            <a:ext cx="4038600" cy="4114800"/>
          </a:xfrm>
          <a:prstGeom prst="rect">
            <a:avLst/>
          </a:prstGeom>
          <a:noFill/>
          <a:ln>
            <a:noFill/>
          </a:ln>
          <a:effectLst>
            <a:reflection blurRad="0" dir="5400000" dist="5000" endA="0" endPos="30000" fadeDir="5400000" kx="0" rotWithShape="0" algn="bl" stA="30000" stPos="0" sy="-100000" ky="0"/>
          </a:effectLst>
        </p:spPr>
      </p:pic>
      <p:pic>
        <p:nvPicPr>
          <p:cNvPr descr="Picture1" id="253" name="Google Shape;253;p11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8200" y="3200400"/>
            <a:ext cx="4038600" cy="36576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  <p:sp>
        <p:nvSpPr>
          <p:cNvPr id="254" name="Google Shape;254;p11"/>
          <p:cNvSpPr txBox="1"/>
          <p:nvPr/>
        </p:nvSpPr>
        <p:spPr>
          <a:xfrm>
            <a:off x="152400" y="6324600"/>
            <a:ext cx="3733800" cy="381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Dữ dội – Ồn ào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1"/>
          <p:cNvSpPr txBox="1"/>
          <p:nvPr/>
        </p:nvSpPr>
        <p:spPr>
          <a:xfrm>
            <a:off x="5105400" y="6324600"/>
            <a:ext cx="3124200" cy="304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Dịu êm – Lặng lẽ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1"/>
          <p:cNvSpPr txBox="1"/>
          <p:nvPr>
            <p:ph type="title"/>
          </p:nvPr>
        </p:nvSpPr>
        <p:spPr>
          <a:xfrm>
            <a:off x="0" y="762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838200" lvl="0" marL="838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2/ Khổ 1,2: quy luật của sóng- quy luật của tình yêu:</a:t>
            </a:r>
            <a:endParaRPr/>
          </a:p>
        </p:txBody>
      </p:sp>
      <p:sp>
        <p:nvSpPr>
          <p:cNvPr id="257" name="Google Shape;257;p11"/>
          <p:cNvSpPr txBox="1"/>
          <p:nvPr/>
        </p:nvSpPr>
        <p:spPr>
          <a:xfrm>
            <a:off x="152400" y="847725"/>
            <a:ext cx="4876800" cy="212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4FF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rgbClr val="2A94FF"/>
                </a:solidFill>
                <a:latin typeface="Arial"/>
                <a:ea typeface="Arial"/>
                <a:cs typeface="Arial"/>
                <a:sym typeface="Arial"/>
              </a:rPr>
              <a:t>Dữ dội và dịu êm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4FF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rgbClr val="2A94FF"/>
                </a:solidFill>
                <a:latin typeface="Arial"/>
                <a:ea typeface="Arial"/>
                <a:cs typeface="Arial"/>
                <a:sym typeface="Arial"/>
              </a:rPr>
              <a:t>Ồn ào và lặng lẽ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4FF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rgbClr val="2A94FF"/>
                </a:solidFill>
                <a:latin typeface="Arial"/>
                <a:ea typeface="Arial"/>
                <a:cs typeface="Arial"/>
                <a:sym typeface="Arial"/>
              </a:rPr>
              <a:t>Sông không hiểu nổi mình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4FF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rgbClr val="2A94FF"/>
                </a:solidFill>
                <a:latin typeface="Arial"/>
                <a:ea typeface="Arial"/>
                <a:cs typeface="Arial"/>
                <a:sym typeface="Arial"/>
              </a:rPr>
              <a:t>Sóng tìm ra tận bể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1" sz="2800" u="none" cap="none" strike="noStrike">
              <a:solidFill>
                <a:srgbClr val="2A94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1"/>
          <p:cNvSpPr txBox="1"/>
          <p:nvPr/>
        </p:nvSpPr>
        <p:spPr>
          <a:xfrm>
            <a:off x="5029200" y="1155700"/>
            <a:ext cx="4038600" cy="18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Ôi con sóng ngày xưa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Và ngày sau vẫn thế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Nỗi khát vọng tình yêu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Bồi hồi trong ngực trẻ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1"/>
          <p:cNvSpPr txBox="1"/>
          <p:nvPr/>
        </p:nvSpPr>
        <p:spPr>
          <a:xfrm>
            <a:off x="457200" y="172402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None/>
            </a:pPr>
            <a:r>
              <a:rPr b="1" i="0" lang="en-US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Phiếu học tập </a:t>
            </a:r>
            <a:r>
              <a:rPr b="1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1" i="0" lang="en-US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</a:t>
            </a:r>
            <a:r>
              <a:rPr b="1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à</a:t>
            </a:r>
            <a:r>
              <a:rPr b="1" i="0" lang="en-US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thơ S</a:t>
            </a:r>
            <a:r>
              <a:rPr b="1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ó</a:t>
            </a:r>
            <a:r>
              <a:rPr b="1" i="0" lang="en-US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 (Xuân Quỳnh)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1/Khổ thơ thứ 2 cho ta biết trạng thái, khát vọng và hành trình của sóng chỉ là khoảnh khắc bất chợt hay quy luật vĩnh hằng? (Chú ý “ngày xưa”, ngày sau”, “vẫn thế”</a:t>
            </a:r>
            <a:endParaRPr/>
          </a:p>
        </p:txBody>
      </p:sp>
      <p:sp>
        <p:nvSpPr>
          <p:cNvPr id="265" name="Google Shape;265;p12"/>
          <p:cNvSpPr txBox="1"/>
          <p:nvPr>
            <p:ph type="title"/>
          </p:nvPr>
        </p:nvSpPr>
        <p:spPr>
          <a:xfrm>
            <a:off x="1576387" y="554037"/>
            <a:ext cx="5991225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Phiếu học tập tìm hiểu khổ thơ 2 </a:t>
            </a:r>
            <a:endParaRPr/>
          </a:p>
        </p:txBody>
      </p:sp>
      <p:sp>
        <p:nvSpPr>
          <p:cNvPr id="266" name="Google Shape;266;p12"/>
          <p:cNvSpPr txBox="1"/>
          <p:nvPr>
            <p:ph idx="1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2/ Hai câu cuối cho thấy sóng mang khát vọng và tâm trạng như thế nào?Có nét gì đồng điệu với tâm trạng con người?</a:t>
            </a:r>
            <a:endParaRPr/>
          </a:p>
        </p:txBody>
      </p:sp>
    </p:spTree>
  </p:cSld>
  <p:clrMapOvr>
    <a:masterClrMapping/>
  </p:clrMapOvr>
  <p:transition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051211203027_wave" id="271" name="Google Shape;27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929437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3"/>
          <p:cNvSpPr/>
          <p:nvPr/>
        </p:nvSpPr>
        <p:spPr>
          <a:xfrm>
            <a:off x="76200" y="3581400"/>
            <a:ext cx="3962400" cy="2971800"/>
          </a:xfrm>
          <a:custGeom>
            <a:rect b="b" l="l" r="r" t="t"/>
            <a:pathLst>
              <a:path extrusionOk="0" h="21600" w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99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Tình yêu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3"/>
          <p:cNvSpPr/>
          <p:nvPr/>
        </p:nvSpPr>
        <p:spPr>
          <a:xfrm>
            <a:off x="4800600" y="3581400"/>
            <a:ext cx="3962400" cy="3276600"/>
          </a:xfrm>
          <a:custGeom>
            <a:rect b="b" l="l" r="r" t="t"/>
            <a:pathLst>
              <a:path extrusionOk="0" h="21600" w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33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Khát vọng tình yêu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3"/>
          <p:cNvSpPr txBox="1"/>
          <p:nvPr/>
        </p:nvSpPr>
        <p:spPr>
          <a:xfrm flipH="1" rot="10800000">
            <a:off x="4038600" y="4495800"/>
            <a:ext cx="685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5400"/>
              <a:buFont typeface="Times New Roman"/>
              <a:buNone/>
            </a:pPr>
            <a:r>
              <a:rPr b="1" i="0" lang="en-US" sz="5400" u="none" cap="none" strike="noStrik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3"/>
          <p:cNvSpPr/>
          <p:nvPr/>
        </p:nvSpPr>
        <p:spPr>
          <a:xfrm rot="5400000">
            <a:off x="3228181" y="505618"/>
            <a:ext cx="2228850" cy="4570412"/>
          </a:xfrm>
          <a:prstGeom prst="moon">
            <a:avLst>
              <a:gd fmla="val 10007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3"/>
          <p:cNvSpPr/>
          <p:nvPr/>
        </p:nvSpPr>
        <p:spPr>
          <a:xfrm>
            <a:off x="5943600" y="0"/>
            <a:ext cx="3200400" cy="2590800"/>
          </a:xfrm>
          <a:prstGeom prst="cloudCallout">
            <a:avLst>
              <a:gd fmla="val -3525" name="adj1"/>
              <a:gd fmla="val 15896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3"/>
          <p:cNvSpPr txBox="1"/>
          <p:nvPr/>
        </p:nvSpPr>
        <p:spPr>
          <a:xfrm>
            <a:off x="6248400" y="609600"/>
            <a:ext cx="26670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Muôn quy luật TN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"/>
          <p:cNvSpPr txBox="1"/>
          <p:nvPr>
            <p:ph idx="1" type="body"/>
          </p:nvPr>
        </p:nvSpPr>
        <p:spPr>
          <a:xfrm>
            <a:off x="1371600" y="76200"/>
            <a:ext cx="7315200" cy="5334000"/>
          </a:xfrm>
          <a:prstGeom prst="rect">
            <a:avLst/>
          </a:prstGeom>
          <a:solidFill>
            <a:srgbClr val="FF3300"/>
          </a:solidFill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Tình y</a:t>
            </a:r>
            <a:r>
              <a:rPr b="1" lang="en-US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êu</a:t>
            </a:r>
            <a:r>
              <a:rPr b="1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bí </a:t>
            </a:r>
            <a:r>
              <a:rPr b="1" lang="en-US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ẩ</a:t>
            </a:r>
            <a:r>
              <a:rPr b="1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n, </a:t>
            </a:r>
            <a:r>
              <a:rPr b="1" lang="en-US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diệu</a:t>
            </a:r>
            <a:r>
              <a:rPr b="1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kì !</a:t>
            </a:r>
            <a:endParaRPr/>
          </a:p>
        </p:txBody>
      </p:sp>
      <p:pic>
        <p:nvPicPr>
          <p:cNvPr descr="SB128x128P_2" id="283" name="Google Shape;28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3825" y="1752600"/>
            <a:ext cx="2085975" cy="19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4"/>
          <p:cNvSpPr txBox="1"/>
          <p:nvPr/>
        </p:nvSpPr>
        <p:spPr>
          <a:xfrm>
            <a:off x="0" y="5791200"/>
            <a:ext cx="8991600" cy="650875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🢣Khát vọng chân thành, tha thiết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Xuan Quynh 2" id="285" name="Google Shape;28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96038" y="2514600"/>
            <a:ext cx="2747962" cy="3200400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568"/>
              </a:srgbClr>
            </a:outerShdw>
          </a:effectLst>
        </p:spPr>
      </p:pic>
      <p:pic>
        <p:nvPicPr>
          <p:cNvPr descr="XuanQuynh2" id="286" name="Google Shape;28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581200" y="447650"/>
            <a:ext cx="2198688" cy="3429000"/>
          </a:xfrm>
          <a:prstGeom prst="rect">
            <a:avLst/>
          </a:prstGeom>
          <a:noFill/>
          <a:ln>
            <a:noFill/>
          </a:ln>
          <a:effectLst>
            <a:reflection blurRad="0" dir="5400000" dist="5000" endA="0" endPos="30000" fadeDir="5400000" kx="0" rotWithShape="0" algn="bl" stA="30000" stPos="0" sy="-100000" ky="0"/>
          </a:effectLst>
        </p:spPr>
      </p:pic>
    </p:spTree>
  </p:cSld>
  <p:clrMapOvr>
    <a:masterClrMapping/>
  </p:clrMapOvr>
  <p:transition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1" name="Google Shape;291;p16"/>
          <p:cNvGraphicFramePr/>
          <p:nvPr/>
        </p:nvGraphicFramePr>
        <p:xfrm>
          <a:off x="228600" y="533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{6DEBE2A6-299F-491F-BC68-6D228309CA43}</a:tableStyleId>
              </a:tblPr>
              <a:tblGrid>
                <a:gridCol w="4267200"/>
                <a:gridCol w="4495800"/>
              </a:tblGrid>
              <a:tr h="5334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                                              </a:t>
                      </a:r>
                      <a:r>
                        <a:rPr b="0" i="0" lang="en-US" sz="3200" u="none" cap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Tình yêu ở tuổi học đường</a:t>
                      </a:r>
                      <a:endParaRPr sz="1400" u="none" cap="none" strike="noStrike"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500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99"/>
                        </a:buClr>
                        <a:buSzPts val="3200"/>
                        <a:buFont typeface="Times New Roman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33339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Được gì?</a:t>
                      </a:r>
                      <a:endParaRPr sz="1400" u="none" cap="none" strike="noStrike"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99"/>
                        </a:buClr>
                        <a:buSzPts val="3200"/>
                        <a:buFont typeface="Times New Roman"/>
                        <a:buNone/>
                      </a:pPr>
                      <a:r>
                        <a:rPr b="0" i="0" lang="en-US" sz="3200" u="none" cap="none" strike="noStrike">
                          <a:solidFill>
                            <a:srgbClr val="33339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Mất gì?</a:t>
                      </a:r>
                      <a:endParaRPr sz="1400" u="none" cap="none" strike="noStrike"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67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92" name="Google Shape;292;p16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6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" name="Google Shape;294;p16"/>
          <p:cNvGrpSpPr/>
          <p:nvPr/>
        </p:nvGrpSpPr>
        <p:grpSpPr>
          <a:xfrm rot="-5400000">
            <a:off x="5933281" y="3647281"/>
            <a:ext cx="5964237" cy="457200"/>
            <a:chOff x="457200" y="6400800"/>
            <a:chExt cx="5943600" cy="762000"/>
          </a:xfrm>
        </p:grpSpPr>
        <p:pic>
          <p:nvPicPr>
            <p:cNvPr descr="Kết quả hình ảnh cho hình hoa hồng" id="295" name="Google Shape;295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7150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ết quả hình ảnh cho hình hoa hồng" id="296" name="Google Shape;296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054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ết quả hình ảnh cho hình hoa hồng" id="297" name="Google Shape;297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958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ết quả hình ảnh cho hình hoa hồng" id="298" name="Google Shape;298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8862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ết quả hình ảnh cho hình hoa hồng" id="299" name="Google Shape;299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004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ết quả hình ảnh cho hình hoa hồng" id="300" name="Google Shape;300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146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ết quả hình ảnh cho hình hoa hồng" id="301" name="Google Shape;301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288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ết quả hình ảnh cho hình hoa hồng" id="302" name="Google Shape;302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30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ết quả hình ảnh cho hình hoa hồng" id="303" name="Google Shape;303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4" name="Google Shape;304;p16"/>
          <p:cNvGrpSpPr/>
          <p:nvPr/>
        </p:nvGrpSpPr>
        <p:grpSpPr>
          <a:xfrm>
            <a:off x="304800" y="6477000"/>
            <a:ext cx="5964237" cy="381000"/>
            <a:chOff x="457200" y="6400800"/>
            <a:chExt cx="5943600" cy="762000"/>
          </a:xfrm>
        </p:grpSpPr>
        <p:pic>
          <p:nvPicPr>
            <p:cNvPr descr="Kết quả hình ảnh cho hình hoa hồng" id="305" name="Google Shape;305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7150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ết quả hình ảnh cho hình hoa hồng" id="306" name="Google Shape;306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054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ết quả hình ảnh cho hình hoa hồng" id="307" name="Google Shape;307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958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ết quả hình ảnh cho hình hoa hồng" id="308" name="Google Shape;308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8862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ết quả hình ảnh cho hình hoa hồng" id="309" name="Google Shape;309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004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ết quả hình ảnh cho hình hoa hồng" id="310" name="Google Shape;310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146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ết quả hình ảnh cho hình hoa hồng" id="311" name="Google Shape;311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288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ết quả hình ảnh cho hình hoa hồng" id="312" name="Google Shape;312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30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ết quả hình ảnh cho hình hoa hồng" id="313" name="Google Shape;313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4" name="Google Shape;314;p16"/>
          <p:cNvGrpSpPr/>
          <p:nvPr/>
        </p:nvGrpSpPr>
        <p:grpSpPr>
          <a:xfrm>
            <a:off x="-20637" y="0"/>
            <a:ext cx="5964237" cy="381000"/>
            <a:chOff x="457200" y="6400800"/>
            <a:chExt cx="5943600" cy="762000"/>
          </a:xfrm>
        </p:grpSpPr>
        <p:pic>
          <p:nvPicPr>
            <p:cNvPr descr="Kết quả hình ảnh cho hình hoa hồng" id="315" name="Google Shape;315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7150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ết quả hình ảnh cho hình hoa hồng" id="316" name="Google Shape;316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054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ết quả hình ảnh cho hình hoa hồng" id="317" name="Google Shape;317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958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ết quả hình ảnh cho hình hoa hồng" id="318" name="Google Shape;318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8862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ết quả hình ảnh cho hình hoa hồng" id="319" name="Google Shape;319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004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ết quả hình ảnh cho hình hoa hồng" id="320" name="Google Shape;320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146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ết quả hình ảnh cho hình hoa hồng" id="321" name="Google Shape;321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288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ết quả hình ảnh cho hình hoa hồng" id="322" name="Google Shape;322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30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ết quả hình ảnh cho hình hoa hồng" id="323" name="Google Shape;323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4" name="Google Shape;324;p16"/>
          <p:cNvGrpSpPr/>
          <p:nvPr/>
        </p:nvGrpSpPr>
        <p:grpSpPr>
          <a:xfrm rot="-5400000">
            <a:off x="-2868612" y="3811587"/>
            <a:ext cx="5965825" cy="381000"/>
            <a:chOff x="457200" y="6400800"/>
            <a:chExt cx="5943600" cy="762000"/>
          </a:xfrm>
        </p:grpSpPr>
        <p:pic>
          <p:nvPicPr>
            <p:cNvPr descr="Kết quả hình ảnh cho hình hoa hồng" id="325" name="Google Shape;325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7150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ết quả hình ảnh cho hình hoa hồng" id="326" name="Google Shape;326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054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ết quả hình ảnh cho hình hoa hồng" id="327" name="Google Shape;327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958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ết quả hình ảnh cho hình hoa hồng" id="328" name="Google Shape;328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8862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ết quả hình ảnh cho hình hoa hồng" id="329" name="Google Shape;329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004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ết quả hình ảnh cho hình hoa hồng" id="330" name="Google Shape;330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146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ết quả hình ảnh cho hình hoa hồng" id="331" name="Google Shape;331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288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ết quả hình ảnh cho hình hoa hồng" id="332" name="Google Shape;332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30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ết quả hình ảnh cho hình hoa hồng" id="333" name="Google Shape;333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Kết quả hình ảnh cho hình hoa hồng" id="334" name="Google Shape;33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8025" y="0"/>
            <a:ext cx="68897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ết quả hình ảnh cho hình hoa hồng" id="335" name="Google Shape;33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7625" y="0"/>
            <a:ext cx="68897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ết quả hình ảnh cho hình hoa hồng" id="336" name="Google Shape;33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3425" y="0"/>
            <a:ext cx="68897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ết quả hình ảnh cho hình hoa hồng" id="337" name="Google Shape;33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9225" y="0"/>
            <a:ext cx="68897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ết quả hình ảnh cho hình hoa hồng" id="338" name="Google Shape;33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55025" y="0"/>
            <a:ext cx="688975" cy="381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9" name="Google Shape;339;p16"/>
          <p:cNvGrpSpPr/>
          <p:nvPr/>
        </p:nvGrpSpPr>
        <p:grpSpPr>
          <a:xfrm>
            <a:off x="3179762" y="6477000"/>
            <a:ext cx="5964237" cy="381000"/>
            <a:chOff x="457200" y="6400800"/>
            <a:chExt cx="5943600" cy="762000"/>
          </a:xfrm>
        </p:grpSpPr>
        <p:pic>
          <p:nvPicPr>
            <p:cNvPr descr="Kết quả hình ảnh cho hình hoa hồng" id="340" name="Google Shape;340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7150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ết quả hình ảnh cho hình hoa hồng" id="341" name="Google Shape;341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054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ết quả hình ảnh cho hình hoa hồng" id="342" name="Google Shape;342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958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ết quả hình ảnh cho hình hoa hồng" id="343" name="Google Shape;343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8862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ết quả hình ảnh cho hình hoa hồng" id="344" name="Google Shape;344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004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ết quả hình ảnh cho hình hoa hồng" id="345" name="Google Shape;345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146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ết quả hình ảnh cho hình hoa hồng" id="346" name="Google Shape;346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288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ết quả hình ảnh cho hình hoa hồng" id="347" name="Google Shape;347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30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ết quả hình ảnh cho hình hoa hồng" id="348" name="Google Shape;348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Kết quả hình ảnh cho hình hoa hồng" id="349" name="Google Shape;34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76200" y="1066800"/>
            <a:ext cx="381000" cy="688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ết quả hình ảnh cho hình hoa hồng" id="350" name="Google Shape;35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76200" y="377825"/>
            <a:ext cx="381000" cy="688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1" name="Google Shape;351;p16"/>
          <p:cNvGrpSpPr/>
          <p:nvPr/>
        </p:nvGrpSpPr>
        <p:grpSpPr>
          <a:xfrm rot="-5400000">
            <a:off x="5933281" y="3134518"/>
            <a:ext cx="5964237" cy="457200"/>
            <a:chOff x="457200" y="6400800"/>
            <a:chExt cx="5943600" cy="762000"/>
          </a:xfrm>
        </p:grpSpPr>
        <p:pic>
          <p:nvPicPr>
            <p:cNvPr descr="Kết quả hình ảnh cho hình hoa hồng" id="352" name="Google Shape;352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7150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ết quả hình ảnh cho hình hoa hồng" id="353" name="Google Shape;353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054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ết quả hình ảnh cho hình hoa hồng" id="354" name="Google Shape;354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958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ết quả hình ảnh cho hình hoa hồng" id="355" name="Google Shape;355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8862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ết quả hình ảnh cho hình hoa hồng" id="356" name="Google Shape;356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004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ết quả hình ảnh cho hình hoa hồng" id="357" name="Google Shape;357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146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ết quả hình ảnh cho hình hoa hồng" id="358" name="Google Shape;358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288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ết quả hình ảnh cho hình hoa hồng" id="359" name="Google Shape;359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30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Kết quả hình ảnh cho hình hoa hồng" id="360" name="Google Shape;360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" y="6400800"/>
              <a:ext cx="685800" cy="762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8"/>
          <p:cNvSpPr txBox="1"/>
          <p:nvPr>
            <p:ph type="title"/>
          </p:nvPr>
        </p:nvSpPr>
        <p:spPr>
          <a:xfrm>
            <a:off x="304800" y="152400"/>
            <a:ext cx="8229600" cy="487362"/>
          </a:xfrm>
          <a:prstGeom prst="rect">
            <a:avLst/>
          </a:prstGeom>
          <a:solidFill>
            <a:srgbClr val="F9B9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Trả lời câu hỏi </a:t>
            </a:r>
            <a:endParaRPr/>
          </a:p>
        </p:txBody>
      </p:sp>
      <p:sp>
        <p:nvSpPr>
          <p:cNvPr id="366" name="Google Shape;366;p18"/>
          <p:cNvSpPr txBox="1"/>
          <p:nvPr>
            <p:ph idx="1" type="body"/>
          </p:nvPr>
        </p:nvSpPr>
        <p:spPr>
          <a:xfrm>
            <a:off x="228600" y="685800"/>
            <a:ext cx="8763000" cy="5943600"/>
          </a:xfrm>
          <a:prstGeom prst="rect">
            <a:avLst/>
          </a:prstGeom>
          <a:noFill/>
          <a:ln cap="flat" cmpd="sng" w="38100">
            <a:solidFill>
              <a:srgbClr val="0063C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500"/>
              <a:buFont typeface="Arial"/>
              <a:buNone/>
            </a:pPr>
            <a:r>
              <a:rPr b="1" i="1" lang="en-US" sz="25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1/ Xuân Quỳnh là nhà thơ trẻ thuộc thế hệ nhà thơ thời kì nào?..................................</a:t>
            </a:r>
            <a:endParaRPr/>
          </a:p>
          <a:p>
            <a:pPr indent="-609600" lvl="0" marL="609600" rtl="0" algn="l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rgbClr val="0070C0"/>
              </a:buClr>
              <a:buSzPts val="2500"/>
              <a:buFont typeface="Arial"/>
              <a:buNone/>
            </a:pPr>
            <a:r>
              <a:rPr b="1" i="1" lang="en-US" sz="25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2/ Kết cấu  hình tượng  xuyên suốt bài thơ là hình tượng nào?</a:t>
            </a:r>
            <a:endParaRPr/>
          </a:p>
          <a:p>
            <a:pPr indent="-609600" lvl="0" marL="609600" rtl="0" algn="l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a. Sóng		b. Em	 	c. Sóng – em	d. Anh</a:t>
            </a:r>
            <a:endParaRPr/>
          </a:p>
          <a:p>
            <a:pPr indent="-609600" lvl="0" marL="609600" rtl="0" algn="l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Arial"/>
              <a:buNone/>
            </a:pPr>
            <a:r>
              <a:rPr b="1" i="1" lang="en-US" sz="2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3/ Hai khổ thơ đầu bộc lộ khát vọng muôn thưở nào của con người?</a:t>
            </a:r>
            <a:endParaRPr/>
          </a:p>
          <a:p>
            <a:pPr indent="-609600" lvl="0" marL="609600" rtl="0" algn="l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a. Khát vọng hạnh phúc	     b. Khát vọng được hiến dâng</a:t>
            </a:r>
            <a:endParaRPr/>
          </a:p>
          <a:p>
            <a:pPr indent="-609600" lvl="0" marL="609600" rtl="0" algn="l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b="0" i="0" lang="en-US" sz="2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c. Khát vọng tình yêu	     d. Khát vọng đi xa, đến với biển                         						lớn cuộc đời</a:t>
            </a:r>
            <a:endParaRPr/>
          </a:p>
          <a:p>
            <a:pPr indent="-609600" lvl="0" marL="609600" rtl="0" algn="l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Arial"/>
              <a:buNone/>
            </a:pPr>
            <a:r>
              <a:rPr b="1" i="1" lang="en-US" sz="25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4/ Đ</a:t>
            </a:r>
            <a:r>
              <a:rPr b="1" i="1" lang="en-US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ọc thuộc lòng bài thơ</a:t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1" sz="24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6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36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9"/>
          <p:cNvSpPr txBox="1"/>
          <p:nvPr>
            <p:ph type="title"/>
          </p:nvPr>
        </p:nvSpPr>
        <p:spPr>
          <a:xfrm>
            <a:off x="457200" y="274637"/>
            <a:ext cx="8229600" cy="487362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 án</a:t>
            </a:r>
            <a:endParaRPr/>
          </a:p>
        </p:txBody>
      </p:sp>
      <p:sp>
        <p:nvSpPr>
          <p:cNvPr id="372" name="Google Shape;372;p19"/>
          <p:cNvSpPr txBox="1"/>
          <p:nvPr>
            <p:ph idx="1" type="body"/>
          </p:nvPr>
        </p:nvSpPr>
        <p:spPr>
          <a:xfrm>
            <a:off x="228600" y="990600"/>
            <a:ext cx="8763000" cy="5334000"/>
          </a:xfrm>
          <a:prstGeom prst="rect">
            <a:avLst/>
          </a:prstGeom>
          <a:noFill/>
          <a:ln cap="flat" cmpd="sng" w="9525">
            <a:solidFill>
              <a:srgbClr val="FF33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1/ Xuân Quỳnh là nhà thơ trẻ thuộc thế hệ nhà thơ thời kì : </a:t>
            </a:r>
            <a:endParaRPr/>
          </a:p>
          <a:p>
            <a:pPr indent="-609600" lvl="0" marL="609600" rtl="0"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"/>
              <a:buNone/>
            </a:pPr>
            <a:r>
              <a:rPr b="0" i="1" lang="en-US" sz="2400" u="sng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Kháng chiến chống Mĩ</a:t>
            </a:r>
            <a:endParaRPr/>
          </a:p>
          <a:p>
            <a:pPr indent="-609600" lvl="0" marL="60960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2/ Hình tượng xuyên suốt bài thơ là hình tượng </a:t>
            </a:r>
            <a:endParaRPr/>
          </a:p>
          <a:p>
            <a:pPr indent="-609600" lvl="0" marL="60960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"/>
              <a:buNone/>
            </a:pPr>
            <a:r>
              <a:rPr b="1" i="1" lang="en-US" sz="24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                            </a:t>
            </a:r>
            <a:r>
              <a:rPr b="0" i="0" lang="en-US" sz="2400" u="sng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c. Sóng</a:t>
            </a:r>
            <a:r>
              <a:rPr b="0" i="0" lang="en-US" sz="2400" u="sng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– em </a:t>
            </a:r>
            <a:r>
              <a:rPr b="0" i="0" lang="en-US" sz="2400" u="sng">
                <a:solidFill>
                  <a:srgbClr val="99CC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609600" lvl="0" marL="60960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3/ Hai khổ thơ đầu bộc lộ khát vọng muôn thưở nào của con người</a:t>
            </a:r>
            <a:endParaRPr/>
          </a:p>
          <a:p>
            <a:pPr indent="-609600" lvl="0" marL="609600" rtl="0"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"/>
              <a:buNone/>
            </a:pPr>
            <a:r>
              <a:rPr b="0" i="0" lang="en-US" sz="2400" u="sng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c. Khát vọng tình yêu</a:t>
            </a:r>
            <a:r>
              <a:rPr b="0" i="0" lang="en-US" sz="24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609600" lvl="0" marL="60960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</p:txBody>
      </p:sp>
    </p:spTree>
  </p:cSld>
  <p:clrMapOvr>
    <a:masterClrMapping/>
  </p:clrMapOvr>
  <p:transition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ver" id="120" name="Google Shape;12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4724400"/>
            <a:ext cx="44196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" id="121" name="Google Shape;12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4400" y="3962400"/>
            <a:ext cx="33528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" id="122" name="Google Shape;12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660000">
            <a:off x="4537075" y="3100387"/>
            <a:ext cx="2417762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" id="123" name="Google Shape;12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0287" y="2819400"/>
            <a:ext cx="407035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" id="124" name="Google Shape;124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30962" y="2514600"/>
            <a:ext cx="2179637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" id="125" name="Google Shape;125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388100" y="806450"/>
            <a:ext cx="2747962" cy="2089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" id="126" name="Google Shape;126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724400" y="1676400"/>
            <a:ext cx="19558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" id="127" name="Google Shape;127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724400" y="381000"/>
            <a:ext cx="2133600" cy="1530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" id="128" name="Google Shape;128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57200" y="838200"/>
            <a:ext cx="4548187" cy="3162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" id="129" name="Google Shape;129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0" y="2590800"/>
            <a:ext cx="2524125" cy="181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cap="flat" cmpd="sng" w="76200">
            <a:solidFill>
              <a:srgbClr val="7C29F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hom4" id="131" name="Google Shape;131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 rot="-5400000">
            <a:off x="1094581" y="4988718"/>
            <a:ext cx="688975" cy="27511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hom4" id="132" name="Google Shape;132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 rot="5400000">
            <a:off x="7360443" y="4983956"/>
            <a:ext cx="762000" cy="2833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hom4" id="133" name="Google Shape;133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 rot="-5400000">
            <a:off x="1031875" y="-1031875"/>
            <a:ext cx="688975" cy="2752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hom4" id="134" name="Google Shape;134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 rot="5400000">
            <a:off x="7373143" y="-1112043"/>
            <a:ext cx="609600" cy="2833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titled3" id="139" name="Google Shape;13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2400"/>
            <a:ext cx="9144000" cy="6878637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40" name="Google Shape;140;p3"/>
          <p:cNvSpPr txBox="1"/>
          <p:nvPr/>
        </p:nvSpPr>
        <p:spPr>
          <a:xfrm>
            <a:off x="457200" y="381000"/>
            <a:ext cx="8305800" cy="533400"/>
          </a:xfrm>
          <a:prstGeom prst="rect">
            <a:avLst/>
          </a:prstGeom>
          <a:solidFill>
            <a:srgbClr val="F9B9F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I/ TÌM HIỂU CH</a:t>
            </a:r>
            <a:r>
              <a:rPr b="1" lang="en-US" sz="3200"/>
              <a:t>U</a:t>
            </a: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" name="Google Shape;145;p4"/>
          <p:cNvGraphicFramePr/>
          <p:nvPr/>
        </p:nvGraphicFramePr>
        <p:xfrm>
          <a:off x="1447800" y="914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{6DEBE2A6-299F-491F-BC68-6D228309CA43}</a:tableStyleId>
              </a:tblPr>
              <a:tblGrid>
                <a:gridCol w="649275"/>
                <a:gridCol w="650875"/>
                <a:gridCol w="649275"/>
                <a:gridCol w="650875"/>
                <a:gridCol w="649275"/>
                <a:gridCol w="649275"/>
                <a:gridCol w="650875"/>
                <a:gridCol w="708025"/>
                <a:gridCol w="592125"/>
                <a:gridCol w="649275"/>
              </a:tblGrid>
              <a:tr h="606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 hMerge="1"/>
              </a:tr>
              <a:tr h="608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  <a:tr h="606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608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À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Ê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</a:tr>
              <a:tr h="608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Ê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</a:tr>
            </a:tbl>
          </a:graphicData>
        </a:graphic>
      </p:graphicFrame>
      <p:sp>
        <p:nvSpPr>
          <p:cNvPr id="146" name="Google Shape;146;p4"/>
          <p:cNvSpPr/>
          <p:nvPr/>
        </p:nvSpPr>
        <p:spPr>
          <a:xfrm>
            <a:off x="8229600" y="914400"/>
            <a:ext cx="533400" cy="533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8229600" y="2743200"/>
            <a:ext cx="533400" cy="533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8229600" y="4572000"/>
            <a:ext cx="533400" cy="533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8229600" y="3962400"/>
            <a:ext cx="533400" cy="533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8229600" y="3352800"/>
            <a:ext cx="533400" cy="533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8229600" y="1524000"/>
            <a:ext cx="533400" cy="533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8229600" y="2133600"/>
            <a:ext cx="533400" cy="533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609600" y="914400"/>
            <a:ext cx="533400" cy="5334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609600" y="2743200"/>
            <a:ext cx="533400" cy="5334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609600" y="4572000"/>
            <a:ext cx="533400" cy="5334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4"/>
          <p:cNvSpPr/>
          <p:nvPr/>
        </p:nvSpPr>
        <p:spPr>
          <a:xfrm>
            <a:off x="609600" y="3962400"/>
            <a:ext cx="533400" cy="5334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609600" y="3352800"/>
            <a:ext cx="533400" cy="5334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609600" y="1524000"/>
            <a:ext cx="533400" cy="5334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"/>
          <p:cNvSpPr/>
          <p:nvPr/>
        </p:nvSpPr>
        <p:spPr>
          <a:xfrm>
            <a:off x="609600" y="2133600"/>
            <a:ext cx="533400" cy="5334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"/>
          <p:cNvSpPr txBox="1"/>
          <p:nvPr/>
        </p:nvSpPr>
        <p:spPr>
          <a:xfrm>
            <a:off x="228600" y="457200"/>
            <a:ext cx="1219200" cy="379412"/>
          </a:xfrm>
          <a:prstGeom prst="rect">
            <a:avLst/>
          </a:prstGeom>
          <a:solidFill>
            <a:srgbClr val="FFFF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CÂU HỎI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"/>
          <p:cNvSpPr txBox="1"/>
          <p:nvPr/>
        </p:nvSpPr>
        <p:spPr>
          <a:xfrm>
            <a:off x="7848600" y="457200"/>
            <a:ext cx="1219200" cy="385762"/>
          </a:xfrm>
          <a:prstGeom prst="rect">
            <a:avLst/>
          </a:prstGeom>
          <a:solidFill>
            <a:srgbClr val="99CCFF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ĐÁP ÁN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"/>
          <p:cNvSpPr txBox="1"/>
          <p:nvPr/>
        </p:nvSpPr>
        <p:spPr>
          <a:xfrm>
            <a:off x="914400" y="5514975"/>
            <a:ext cx="7924800" cy="100806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 1: </a:t>
            </a:r>
            <a:r>
              <a:rPr b="1" i="0" lang="en-US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 chữ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là từ còn thiếu trong câu thơ: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“Đất nước bắt đầu với…bây giờ bà ăn”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"/>
          <p:cNvSpPr txBox="1"/>
          <p:nvPr/>
        </p:nvSpPr>
        <p:spPr>
          <a:xfrm>
            <a:off x="914400" y="5486400"/>
            <a:ext cx="7848600" cy="100806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 2: </a:t>
            </a:r>
            <a:r>
              <a:rPr b="1" i="0" lang="en-US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chữ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là từ còn thiếu trong câu thơ: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“Nhớ ai tiếng hát … thủy chung”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4"/>
          <p:cNvSpPr txBox="1"/>
          <p:nvPr/>
        </p:nvSpPr>
        <p:spPr>
          <a:xfrm>
            <a:off x="914400" y="5562600"/>
            <a:ext cx="7848600" cy="88582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 3: </a:t>
            </a:r>
            <a:r>
              <a:rPr b="1" i="0" lang="en-US" sz="2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chữ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là tên một 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Chương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trong: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50000"/>
              </a:lnSpc>
              <a:spcBef>
                <a:spcPts val="130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“Mặt đường khát vọng” 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– Nguyễn Khoa Điềm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"/>
          <p:cNvSpPr txBox="1"/>
          <p:nvPr/>
        </p:nvSpPr>
        <p:spPr>
          <a:xfrm>
            <a:off x="914400" y="5486400"/>
            <a:ext cx="7848600" cy="10668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 4: </a:t>
            </a:r>
            <a:r>
              <a:rPr b="1" i="0" lang="en-US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 chữ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Tên Nhà thơ tiêu biểu của văn nghệ cách mạng Việt Nam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4"/>
          <p:cNvSpPr txBox="1"/>
          <p:nvPr/>
        </p:nvSpPr>
        <p:spPr>
          <a:xfrm>
            <a:off x="990600" y="5486400"/>
            <a:ext cx="7848600" cy="10668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 5: </a:t>
            </a:r>
            <a:r>
              <a:rPr b="1" i="0" lang="en-US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chữ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Tác phẩm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tiêu biểu của Quang Dũng với đề tài người lính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4"/>
          <p:cNvSpPr txBox="1"/>
          <p:nvPr/>
        </p:nvSpPr>
        <p:spPr>
          <a:xfrm>
            <a:off x="990600" y="5638800"/>
            <a:ext cx="7772400" cy="82232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 6: </a:t>
            </a:r>
            <a:r>
              <a:rPr b="1" i="0" lang="en-US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chữ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Âm thanh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của bức tranh tứ bình báo hiệu mùa hè thể hiện trong “Việt Bắc” của Tố Hữu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"/>
          <p:cNvSpPr txBox="1"/>
          <p:nvPr/>
        </p:nvSpPr>
        <p:spPr>
          <a:xfrm>
            <a:off x="990600" y="5486400"/>
            <a:ext cx="7848600" cy="10668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 7: </a:t>
            </a:r>
            <a:r>
              <a:rPr b="1" i="0" lang="en-US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chữ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Anh lính Tây tiến mơ về người này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9" name="Google Shape;169;p4"/>
          <p:cNvGraphicFramePr/>
          <p:nvPr/>
        </p:nvGraphicFramePr>
        <p:xfrm>
          <a:off x="3397250" y="2743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{6DEBE2A6-299F-491F-BC68-6D228309CA43}</a:tableStyleId>
              </a:tblPr>
              <a:tblGrid>
                <a:gridCol w="650875"/>
                <a:gridCol w="649275"/>
                <a:gridCol w="649275"/>
                <a:gridCol w="650875"/>
                <a:gridCol w="708025"/>
              </a:tblGrid>
              <a:tr h="608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Ự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Á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0" name="Google Shape;170;p4"/>
          <p:cNvGraphicFramePr/>
          <p:nvPr/>
        </p:nvGraphicFramePr>
        <p:xfrm>
          <a:off x="1425575" y="33385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{6DEBE2A6-299F-491F-BC68-6D228309CA43}</a:tableStyleId>
              </a:tblPr>
              <a:tblGrid>
                <a:gridCol w="368300"/>
                <a:gridCol w="396875"/>
                <a:gridCol w="436550"/>
                <a:gridCol w="395275"/>
                <a:gridCol w="357175"/>
                <a:gridCol w="482600"/>
                <a:gridCol w="823900"/>
              </a:tblGrid>
              <a:tr h="606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Ề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1" name="Google Shape;171;p4"/>
          <p:cNvGraphicFramePr/>
          <p:nvPr/>
        </p:nvGraphicFramePr>
        <p:xfrm>
          <a:off x="2743200" y="4572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{6DEBE2A6-299F-491F-BC68-6D228309CA43}</a:tableStyleId>
              </a:tblPr>
              <a:tblGrid>
                <a:gridCol w="649275"/>
                <a:gridCol w="650875"/>
                <a:gridCol w="649275"/>
                <a:gridCol w="946150"/>
                <a:gridCol w="354000"/>
                <a:gridCol w="708025"/>
                <a:gridCol w="592125"/>
                <a:gridCol w="649275"/>
              </a:tblGrid>
              <a:tr h="606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Ẹ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en-US" sz="2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CC"/>
                    </a:solidFill>
                  </a:tcPr>
                </a:tc>
              </a:tr>
            </a:tbl>
          </a:graphicData>
        </a:graphic>
      </p:graphicFrame>
      <p:sp>
        <p:nvSpPr>
          <p:cNvPr descr="White marble" id="172" name="Google Shape;172;p4"/>
          <p:cNvSpPr/>
          <p:nvPr/>
        </p:nvSpPr>
        <p:spPr>
          <a:xfrm>
            <a:off x="2514600" y="76200"/>
            <a:ext cx="4191000" cy="609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</p:spPr>
        <p:txBody>
          <a:bodyPr>
            <a:prstTxWarp prst="textPlain"/>
          </a:bodyPr>
          <a:lstStyle/>
          <a:p>
            <a:pPr lvl="0" algn="l"/>
            <a:r>
              <a:rPr b="0" i="1"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FFFF"/>
                </a:solidFill>
                <a:latin typeface="Times New Roman"/>
              </a:rPr>
              <a:t> </a:t>
            </a:r>
          </a:p>
        </p:txBody>
      </p:sp>
      <p:graphicFrame>
        <p:nvGraphicFramePr>
          <p:cNvPr id="173" name="Google Shape;173;p4"/>
          <p:cNvGraphicFramePr/>
          <p:nvPr/>
        </p:nvGraphicFramePr>
        <p:xfrm>
          <a:off x="7802562" y="396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{6DEBE2A6-299F-491F-BC68-6D228309CA43}</a:tableStyleId>
              </a:tblPr>
              <a:tblGrid>
                <a:gridCol w="209550"/>
                <a:gridCol w="207950"/>
              </a:tblGrid>
              <a:tr h="533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650" marL="916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650" marL="916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4" name="Google Shape;174;p4"/>
          <p:cNvGraphicFramePr/>
          <p:nvPr/>
        </p:nvGraphicFramePr>
        <p:xfrm>
          <a:off x="6019800" y="39449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{6DEBE2A6-299F-491F-BC68-6D228309CA43}</a:tableStyleId>
              </a:tblPr>
              <a:tblGrid>
                <a:gridCol w="590550"/>
                <a:gridCol w="592125"/>
                <a:gridCol w="590550"/>
              </a:tblGrid>
              <a:tr h="55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"/>
          <p:cNvSpPr txBox="1"/>
          <p:nvPr/>
        </p:nvSpPr>
        <p:spPr>
          <a:xfrm>
            <a:off x="304800" y="152400"/>
            <a:ext cx="8077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XuanQuynh2" id="180" name="Google Shape;18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7800" y="838200"/>
            <a:ext cx="3886200" cy="6019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s47012_xuanquynhchandung040903" id="181" name="Google Shape;18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" y="762000"/>
            <a:ext cx="419100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5"/>
          <p:cNvSpPr txBox="1"/>
          <p:nvPr/>
        </p:nvSpPr>
        <p:spPr>
          <a:xfrm>
            <a:off x="762000" y="5867400"/>
            <a:ext cx="4038600" cy="533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Chân dung nhà thơ Xuân Quỳnh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5"/>
          <p:cNvSpPr txBox="1"/>
          <p:nvPr/>
        </p:nvSpPr>
        <p:spPr>
          <a:xfrm>
            <a:off x="609600" y="152400"/>
            <a:ext cx="8305800" cy="533400"/>
          </a:xfrm>
          <a:prstGeom prst="rect">
            <a:avLst/>
          </a:prstGeom>
          <a:solidFill>
            <a:srgbClr val="F9B9F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I/ TÌM HIỂU CHUNG TÁC GIẢ, TÁC PHẨM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"/>
          <p:cNvSpPr txBox="1"/>
          <p:nvPr>
            <p:ph type="ctrTitle"/>
          </p:nvPr>
        </p:nvSpPr>
        <p:spPr>
          <a:xfrm>
            <a:off x="381000" y="5486400"/>
            <a:ext cx="3657600" cy="1143000"/>
          </a:xfrm>
          <a:prstGeom prst="rect">
            <a:avLst/>
          </a:prstGeom>
          <a:solidFill>
            <a:srgbClr val="FF66FF"/>
          </a:solidFill>
          <a:ln cap="flat" cmpd="sng" w="38100">
            <a:solidFill>
              <a:schemeClr val="hlink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 </a:t>
            </a:r>
            <a:r>
              <a:rPr lang="en-US" sz="32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đình</a:t>
            </a:r>
            <a:r>
              <a:rPr b="0" i="0" lang="en-US" sz="3200" u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nh</a:t>
            </a:r>
            <a:r>
              <a:rPr lang="en-US" sz="32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à</a:t>
            </a:r>
            <a:r>
              <a:rPr b="0" i="0" lang="en-US" sz="3200" u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</a:t>
            </a:r>
            <a:r>
              <a:rPr lang="en-US" sz="32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ơ</a:t>
            </a:r>
            <a:r>
              <a:rPr b="0" i="0" lang="en-US" sz="3200" u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Xuân Qu</a:t>
            </a:r>
            <a:r>
              <a:rPr lang="en-US" sz="32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ỳ</a:t>
            </a:r>
            <a:r>
              <a:rPr b="0" i="0" lang="en-US" sz="3200" u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</a:t>
            </a:r>
            <a:endParaRPr/>
          </a:p>
        </p:txBody>
      </p:sp>
      <p:pic>
        <p:nvPicPr>
          <p:cNvPr descr="Kết quả hình ảnh cho HÌNH ẢNH NHÀ THƠ XUÂN QUỲNH" id="189" name="Google Shape;18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50" y="381000"/>
            <a:ext cx="4057650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ết quả hình ảnh cho TÁC PHẨM CỦA XUÂN QUỲNH" id="194" name="Google Shape;19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575" y="533400"/>
            <a:ext cx="4314825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ết quả hình ảnh cho TÁC PHẨM CỦA XUÂN QUỲNH" id="195" name="Google Shape;19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6800" y="990600"/>
            <a:ext cx="3429000" cy="5029200"/>
          </a:xfrm>
          <a:prstGeom prst="rect">
            <a:avLst/>
          </a:prstGeom>
          <a:noFill/>
          <a:ln cap="flat" cmpd="sng" w="28575">
            <a:solidFill>
              <a:schemeClr val="hlink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ransition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28600"/>
            <a:ext cx="28956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8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2800" y="228600"/>
            <a:ext cx="27432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8"/>
          <p:cNvSpPr txBox="1"/>
          <p:nvPr/>
        </p:nvSpPr>
        <p:spPr>
          <a:xfrm>
            <a:off x="6477000" y="76200"/>
            <a:ext cx="2667000" cy="66294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8"/>
          <p:cNvSpPr txBox="1"/>
          <p:nvPr/>
        </p:nvSpPr>
        <p:spPr>
          <a:xfrm>
            <a:off x="6553200" y="76200"/>
            <a:ext cx="2590800" cy="6497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1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1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tiếng lòng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của một tâm hồn phụ nữ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nhiều trắc ẩn,vừa hồn nhiên tươi tắn,vừa chân thành đằm thắm và luôn da diết trong khát vọng về hạnh phúc đời thường.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8"/>
          <p:cNvSpPr txBox="1"/>
          <p:nvPr>
            <p:ph idx="3" type="body"/>
          </p:nvPr>
        </p:nvSpPr>
        <p:spPr>
          <a:xfrm>
            <a:off x="914400" y="5181600"/>
            <a:ext cx="5486400" cy="1676400"/>
          </a:xfrm>
          <a:prstGeom prst="rect">
            <a:avLst/>
          </a:prstGeom>
          <a:solidFill>
            <a:srgbClr val="F9B9F1"/>
          </a:solidFill>
          <a:ln cap="flat" cmpd="sng" w="9525">
            <a:solidFill>
              <a:srgbClr val="FF33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Ngày xưa má mẹ cũng hồng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Bên anh mẹ thức lo từng cơn đau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Bây giờ tóc mẹ trắng phau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 cho mái tóc trên đầu anh đen (Mẹ của anh)</a:t>
            </a:r>
            <a:endParaRPr/>
          </a:p>
        </p:txBody>
      </p:sp>
      <p:sp>
        <p:nvSpPr>
          <p:cNvPr id="205" name="Google Shape;205;p8"/>
          <p:cNvSpPr txBox="1"/>
          <p:nvPr>
            <p:ph idx="4" type="body"/>
          </p:nvPr>
        </p:nvSpPr>
        <p:spPr>
          <a:xfrm>
            <a:off x="152400" y="3376612"/>
            <a:ext cx="5562600" cy="1652587"/>
          </a:xfrm>
          <a:prstGeom prst="rect">
            <a:avLst/>
          </a:prstGeom>
          <a:solidFill>
            <a:srgbClr val="FFFF99"/>
          </a:solidFill>
          <a:ln cap="flat" cmpd="sng" w="9525">
            <a:solidFill>
              <a:srgbClr val="FF00FF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trở về đúng nghĩa trái tim em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Biết khao khát những điều anh mơ ước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Biết xúc động qua nhiều nhận thức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Biết yêu anh và biết được anh yêu.</a:t>
            </a:r>
            <a:r>
              <a:rPr b="0" i="1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Tự Hát)</a:t>
            </a:r>
            <a:endParaRPr/>
          </a:p>
        </p:txBody>
      </p:sp>
      <p:sp>
        <p:nvSpPr>
          <p:cNvPr id="206" name="Google Shape;206;p8"/>
          <p:cNvSpPr txBox="1"/>
          <p:nvPr/>
        </p:nvSpPr>
        <p:spPr>
          <a:xfrm>
            <a:off x="6629400" y="76200"/>
            <a:ext cx="2438400" cy="91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=&gt; Đặc điểm thơ XQ là: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"/>
          <p:cNvSpPr txBox="1"/>
          <p:nvPr/>
        </p:nvSpPr>
        <p:spPr>
          <a:xfrm>
            <a:off x="0" y="0"/>
            <a:ext cx="3184525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200"/>
              <a:buFont typeface="Times New Roman"/>
              <a:buNone/>
            </a:pPr>
            <a:r>
              <a:rPr b="0" i="0" lang="en-US" sz="22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Dữ dội và dịu êm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200"/>
              <a:buFont typeface="Times New Roman"/>
              <a:buNone/>
            </a:pPr>
            <a:r>
              <a:rPr b="0" i="0" lang="en-US" sz="22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Ồn ào và lặng lẽ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200"/>
              <a:buFont typeface="Times New Roman"/>
              <a:buNone/>
            </a:pPr>
            <a:r>
              <a:rPr b="0" i="0" lang="en-US" sz="22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Sông không hiểu nổi mình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200"/>
              <a:buFont typeface="Times New Roman"/>
              <a:buNone/>
            </a:pPr>
            <a:r>
              <a:rPr b="0" i="0" lang="en-US" sz="22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Sóng tìm ra tận bể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200"/>
              <a:buFont typeface="Times New Roman"/>
              <a:buNone/>
            </a:pPr>
            <a:r>
              <a:rPr b="0" i="0" lang="en-US" sz="22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Ôi con sóng ngày xưa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200"/>
              <a:buFont typeface="Times New Roman"/>
              <a:buNone/>
            </a:pPr>
            <a:r>
              <a:rPr b="0" i="0" lang="en-US" sz="22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 ngày sau vẫn thế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200"/>
              <a:buFont typeface="Times New Roman"/>
              <a:buNone/>
            </a:pPr>
            <a:r>
              <a:rPr b="0" i="0" lang="en-US" sz="22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Nỗi khát vọng tình yêu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200"/>
              <a:buFont typeface="Times New Roman"/>
              <a:buNone/>
            </a:pPr>
            <a:r>
              <a:rPr b="0" i="0" lang="en-US" sz="22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Bồi hồi trong ngực trẻ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200"/>
              <a:buFont typeface="Times New Roman"/>
              <a:buNone/>
            </a:pPr>
            <a:r>
              <a:rPr b="0" i="0" lang="en-US" sz="22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9"/>
          <p:cNvSpPr txBox="1"/>
          <p:nvPr/>
        </p:nvSpPr>
        <p:spPr>
          <a:xfrm>
            <a:off x="0" y="3886200"/>
            <a:ext cx="3505200" cy="221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Trước muôn trùng sóng  bể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nghĩ về anh, 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nghĩ về biển lớn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nơi nào sóng lên?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Google Shape;213;p9"/>
          <p:cNvSpPr txBox="1"/>
          <p:nvPr/>
        </p:nvSpPr>
        <p:spPr>
          <a:xfrm>
            <a:off x="2667000" y="3962400"/>
            <a:ext cx="3581400" cy="2924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300"/>
              <a:buFont typeface="Times New Roman"/>
              <a:buNone/>
            </a:pPr>
            <a:r>
              <a:rPr b="0" i="0" lang="en-US" sz="23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300"/>
              <a:buFont typeface="Times New Roman"/>
              <a:buNone/>
            </a:pPr>
            <a:r>
              <a:rPr b="0" i="0" lang="en-US" sz="23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sóng dưới lòng sâu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300"/>
              <a:buFont typeface="Times New Roman"/>
              <a:buNone/>
            </a:pPr>
            <a:r>
              <a:rPr b="0" i="0" lang="en-US" sz="23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sóng  trên mặt nước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300"/>
              <a:buFont typeface="Times New Roman"/>
              <a:buNone/>
            </a:pPr>
            <a:r>
              <a:rPr b="0" i="0" lang="en-US" sz="23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Ôi con sóng  nhớ bờ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300"/>
              <a:buFont typeface="Times New Roman"/>
              <a:buNone/>
            </a:pPr>
            <a:r>
              <a:rPr b="0" i="0" lang="en-US" sz="23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Ngày đêm không ngủ được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300"/>
              <a:buFont typeface="Times New Roman"/>
              <a:buNone/>
            </a:pPr>
            <a:r>
              <a:rPr b="0" i="0" lang="en-US" sz="23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Lòng em nhớ đến anh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300"/>
              <a:buFont typeface="Times New Roman"/>
              <a:buNone/>
            </a:pPr>
            <a:r>
              <a:rPr b="0" i="0" lang="en-US" sz="23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 trong mơ còn thức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Google Shape;214;p9"/>
          <p:cNvSpPr txBox="1"/>
          <p:nvPr/>
        </p:nvSpPr>
        <p:spPr>
          <a:xfrm>
            <a:off x="6019800" y="2971800"/>
            <a:ext cx="3352800" cy="3986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300"/>
              <a:buFont typeface="Times New Roman"/>
              <a:buNone/>
            </a:pPr>
            <a:r>
              <a:rPr b="0" i="0" lang="en-US" sz="2300" u="none" cap="none" strike="noStrike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300"/>
              <a:buFont typeface="Times New Roman"/>
              <a:buNone/>
            </a:pPr>
            <a:r>
              <a:rPr b="0" i="0" lang="en-US" sz="2300" u="none" cap="none" strike="noStrike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Cuộc đời tuy dài thế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300"/>
              <a:buFont typeface="Times New Roman"/>
              <a:buNone/>
            </a:pPr>
            <a:r>
              <a:rPr b="0" i="0" lang="en-US" sz="2300" u="none" cap="none" strike="noStrike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 tháng vẫn đi qua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300"/>
              <a:buFont typeface="Times New Roman"/>
              <a:buNone/>
            </a:pPr>
            <a:r>
              <a:rPr b="0" i="0" lang="en-US" sz="2300" u="none" cap="none" strike="noStrike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 biển kia dẫu rộng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300"/>
              <a:buFont typeface="Times New Roman"/>
              <a:buNone/>
            </a:pPr>
            <a:r>
              <a:rPr b="0" i="0" lang="en-US" sz="2300" u="none" cap="none" strike="noStrike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Mây vẫn bay về xa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33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33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300"/>
              <a:buFont typeface="Times New Roman"/>
              <a:buNone/>
            </a:pPr>
            <a:r>
              <a:rPr b="0" i="0" lang="en-US" sz="2300" u="none" cap="none" strike="noStrike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 sao được tan 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300"/>
              <a:buFont typeface="Times New Roman"/>
              <a:buNone/>
            </a:pPr>
            <a:r>
              <a:rPr b="0" i="0" lang="en-US" sz="2300" u="none" cap="none" strike="noStrike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 trăm con sóng nhỏ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300"/>
              <a:buFont typeface="Times New Roman"/>
              <a:buNone/>
            </a:pPr>
            <a:r>
              <a:rPr b="0" i="0" lang="en-US" sz="2300" u="none" cap="none" strike="noStrike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Giữa biển lớn tình yêu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300"/>
              <a:buFont typeface="Times New Roman"/>
              <a:buNone/>
            </a:pPr>
            <a:r>
              <a:rPr b="0" i="0" lang="en-US" sz="2300" u="none" cap="none" strike="noStrike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 ngàn năm còn vỗ.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9"/>
          <p:cNvSpPr/>
          <p:nvPr/>
        </p:nvSpPr>
        <p:spPr>
          <a:xfrm>
            <a:off x="76200" y="1066800"/>
            <a:ext cx="609600" cy="381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Sóng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9"/>
          <p:cNvSpPr/>
          <p:nvPr/>
        </p:nvSpPr>
        <p:spPr>
          <a:xfrm>
            <a:off x="914400" y="2362200"/>
            <a:ext cx="533400" cy="381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sóng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9"/>
          <p:cNvSpPr/>
          <p:nvPr/>
        </p:nvSpPr>
        <p:spPr>
          <a:xfrm>
            <a:off x="0" y="4267200"/>
            <a:ext cx="457200" cy="381000"/>
          </a:xfrm>
          <a:prstGeom prst="ellipse">
            <a:avLst/>
          </a:prstGeom>
          <a:solidFill>
            <a:srgbClr val="3333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9"/>
          <p:cNvSpPr/>
          <p:nvPr/>
        </p:nvSpPr>
        <p:spPr>
          <a:xfrm>
            <a:off x="3352800" y="5715000"/>
            <a:ext cx="457200" cy="381000"/>
          </a:xfrm>
          <a:prstGeom prst="ellipse">
            <a:avLst/>
          </a:prstGeom>
          <a:solidFill>
            <a:srgbClr val="3333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9"/>
          <p:cNvSpPr txBox="1"/>
          <p:nvPr/>
        </p:nvSpPr>
        <p:spPr>
          <a:xfrm>
            <a:off x="6096000" y="1676400"/>
            <a:ext cx="3048000" cy="1862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300"/>
              <a:buFont typeface="Times New Roman"/>
              <a:buNone/>
            </a:pPr>
            <a:r>
              <a:rPr b="0" i="0" lang="en-US" sz="23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Ở ngoài kia đại dương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300"/>
              <a:buFont typeface="Times New Roman"/>
              <a:buNone/>
            </a:pPr>
            <a:r>
              <a:rPr b="0" i="0" lang="en-US" sz="23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Trăm ngàn con sóng đó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300"/>
              <a:buFont typeface="Times New Roman"/>
              <a:buNone/>
            </a:pPr>
            <a:r>
              <a:rPr b="0" i="0" lang="en-US" sz="23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nào chẳng tới bờ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300"/>
              <a:buFont typeface="Times New Roman"/>
              <a:buNone/>
            </a:pPr>
            <a:r>
              <a:rPr b="0" i="0" lang="en-US" sz="23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Dù muôn vời cách trở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9"/>
          <p:cNvSpPr txBox="1"/>
          <p:nvPr/>
        </p:nvSpPr>
        <p:spPr>
          <a:xfrm>
            <a:off x="2667000" y="1524000"/>
            <a:ext cx="3276600" cy="1862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Sóng bắt đầu từ gió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Gió bắt đầu từ đâu?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cũng không biết nữa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 nào ta yêu nhau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9"/>
          <p:cNvSpPr/>
          <p:nvPr/>
        </p:nvSpPr>
        <p:spPr>
          <a:xfrm>
            <a:off x="2743200" y="1524000"/>
            <a:ext cx="609600" cy="381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Sóng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9"/>
          <p:cNvSpPr/>
          <p:nvPr/>
        </p:nvSpPr>
        <p:spPr>
          <a:xfrm>
            <a:off x="1371600" y="5029200"/>
            <a:ext cx="609600" cy="304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sóng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9"/>
          <p:cNvSpPr/>
          <p:nvPr/>
        </p:nvSpPr>
        <p:spPr>
          <a:xfrm>
            <a:off x="3276600" y="4343400"/>
            <a:ext cx="609600" cy="381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sóng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9"/>
          <p:cNvSpPr/>
          <p:nvPr/>
        </p:nvSpPr>
        <p:spPr>
          <a:xfrm>
            <a:off x="3352800" y="4724400"/>
            <a:ext cx="533400" cy="304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sóng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9"/>
          <p:cNvSpPr/>
          <p:nvPr/>
        </p:nvSpPr>
        <p:spPr>
          <a:xfrm>
            <a:off x="3657600" y="5029200"/>
            <a:ext cx="533400" cy="381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sóng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9"/>
          <p:cNvSpPr/>
          <p:nvPr/>
        </p:nvSpPr>
        <p:spPr>
          <a:xfrm>
            <a:off x="8001000" y="2133600"/>
            <a:ext cx="609600" cy="2286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sóng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9"/>
          <p:cNvSpPr/>
          <p:nvPr/>
        </p:nvSpPr>
        <p:spPr>
          <a:xfrm>
            <a:off x="7978775" y="5867400"/>
            <a:ext cx="555625" cy="304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sóng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9"/>
          <p:cNvSpPr/>
          <p:nvPr/>
        </p:nvSpPr>
        <p:spPr>
          <a:xfrm>
            <a:off x="0" y="4648200"/>
            <a:ext cx="457200" cy="304800"/>
          </a:xfrm>
          <a:prstGeom prst="ellipse">
            <a:avLst/>
          </a:prstGeom>
          <a:solidFill>
            <a:srgbClr val="3333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9"/>
          <p:cNvSpPr/>
          <p:nvPr/>
        </p:nvSpPr>
        <p:spPr>
          <a:xfrm>
            <a:off x="2057400" y="4343400"/>
            <a:ext cx="381000" cy="304800"/>
          </a:xfrm>
          <a:prstGeom prst="ellipse">
            <a:avLst/>
          </a:prstGeom>
          <a:solidFill>
            <a:srgbClr val="3333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9"/>
          <p:cNvSpPr/>
          <p:nvPr/>
        </p:nvSpPr>
        <p:spPr>
          <a:xfrm>
            <a:off x="2667000" y="2362200"/>
            <a:ext cx="533400" cy="304800"/>
          </a:xfrm>
          <a:prstGeom prst="ellipse">
            <a:avLst/>
          </a:prstGeom>
          <a:solidFill>
            <a:srgbClr val="3333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9"/>
          <p:cNvSpPr/>
          <p:nvPr/>
        </p:nvSpPr>
        <p:spPr>
          <a:xfrm>
            <a:off x="2286000" y="3886200"/>
            <a:ext cx="609600" cy="381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sóng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9"/>
          <p:cNvSpPr txBox="1"/>
          <p:nvPr/>
        </p:nvSpPr>
        <p:spPr>
          <a:xfrm>
            <a:off x="5818187" y="0"/>
            <a:ext cx="3470275" cy="1508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300"/>
              <a:buFont typeface="Times New Roman"/>
              <a:buNone/>
            </a:pPr>
            <a:r>
              <a:rPr b="0" i="0" lang="en-US" sz="2300" u="none" cap="none" strike="noStrik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Dẫu xuôi về phương bắc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300"/>
              <a:buFont typeface="Times New Roman"/>
              <a:buNone/>
            </a:pPr>
            <a:r>
              <a:rPr b="0" i="0" lang="en-US" sz="2300" u="none" cap="none" strike="noStrik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Dẫu ngược về phương nam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300"/>
              <a:buFont typeface="Times New Roman"/>
              <a:buNone/>
            </a:pPr>
            <a:r>
              <a:rPr b="0" i="0" lang="en-US" sz="2300" u="none" cap="none" strike="noStrik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Nơi nào em cũng nghĩ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300"/>
              <a:buFont typeface="Times New Roman"/>
              <a:buNone/>
            </a:pPr>
            <a:r>
              <a:rPr b="0" i="0" lang="en-US" sz="2300" u="none" cap="none" strike="noStrike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về anh-một  phương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9"/>
          <p:cNvSpPr/>
          <p:nvPr/>
        </p:nvSpPr>
        <p:spPr>
          <a:xfrm>
            <a:off x="6858000" y="762000"/>
            <a:ext cx="457200" cy="381000"/>
          </a:xfrm>
          <a:prstGeom prst="ellipse">
            <a:avLst/>
          </a:prstGeom>
          <a:solidFill>
            <a:srgbClr val="3333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9"/>
          <p:cNvSpPr txBox="1"/>
          <p:nvPr/>
        </p:nvSpPr>
        <p:spPr>
          <a:xfrm>
            <a:off x="3733800" y="990600"/>
            <a:ext cx="2286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Xuân Quỳnh -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9"/>
          <p:cNvSpPr txBox="1"/>
          <p:nvPr/>
        </p:nvSpPr>
        <p:spPr>
          <a:xfrm>
            <a:off x="3352800" y="304800"/>
            <a:ext cx="27432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SÓNG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2008-11-04T13:08:37Z</dcterms:created>
  <dc:creator>User</dc:creator>
</cp:coreProperties>
</file>