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2" r:id="rId4"/>
    <p:sldId id="547" r:id="rId5"/>
    <p:sldId id="735" r:id="rId6"/>
    <p:sldId id="739" r:id="rId7"/>
    <p:sldId id="740" r:id="rId8"/>
    <p:sldId id="736" r:id="rId9"/>
    <p:sldId id="737" r:id="rId10"/>
    <p:sldId id="741"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33BE9-D93C-4302-ABAE-07341CE1953F}" v="4282" dt="2021-10-21T12:52:24.994"/>
    <p1510:client id="{FE6D2EBD-BF5B-44E5-8745-F36426A016FC}" v="3490" dt="2021-10-21T19:45:34.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53841F6-AD03-4EC2-AB7B-2BC953C5EAD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6883DB-D668-4BEB-9B5E-6D63E48E6261}"/>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22619F-11F8-48C5-8F01-98A7A5ADE6CB}"/>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336B77-F27A-42CD-8CE9-1F7829DFAE09}"/>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88732FA-21E5-4589-900E-72DACDFB1272}"/>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98B4E4-91DC-4654-9CAA-56C1DC05C00A}"/>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8" name="Footer Placeholder 7">
            <a:extLst>
              <a:ext uri="{FF2B5EF4-FFF2-40B4-BE49-F238E27FC236}">
                <a16:creationId xmlns="" xmlns:a16="http://schemas.microsoft.com/office/drawing/2014/main"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5D2F99-1CD8-400F-8DC7-F3551A791BB4}"/>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4" name="Footer Placeholder 3">
            <a:extLst>
              <a:ext uri="{FF2B5EF4-FFF2-40B4-BE49-F238E27FC236}">
                <a16:creationId xmlns="" xmlns:a16="http://schemas.microsoft.com/office/drawing/2014/main"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03F2FF-865C-4005-B8C3-DF1A82208833}"/>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3" name="Footer Placeholder 2">
            <a:extLst>
              <a:ext uri="{FF2B5EF4-FFF2-40B4-BE49-F238E27FC236}">
                <a16:creationId xmlns="" xmlns:a16="http://schemas.microsoft.com/office/drawing/2014/main"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A6A918-FE2C-4ABA-8DAA-54D04A7087C3}"/>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F359A-DC9D-4056-8948-A97DDC75F301}"/>
              </a:ext>
            </a:extLst>
          </p:cNvPr>
          <p:cNvSpPr>
            <a:spLocks noGrp="1"/>
          </p:cNvSpPr>
          <p:nvPr>
            <p:ph type="dt" sz="half" idx="10"/>
          </p:nvPr>
        </p:nvSpPr>
        <p:spPr/>
        <p:txBody>
          <a:bodyPr/>
          <a:lstStyle/>
          <a:p>
            <a:fld id="{7E437137-6347-4C89-8122-C1382D955D31}" type="datetimeFigureOut">
              <a:rPr lang="en-US" smtClean="0"/>
              <a:t>4/18/2023</a:t>
            </a:fld>
            <a:endParaRPr lang="en-US"/>
          </a:p>
        </p:txBody>
      </p:sp>
      <p:sp>
        <p:nvSpPr>
          <p:cNvPr id="6" name="Footer Placeholder 5">
            <a:extLst>
              <a:ext uri="{FF2B5EF4-FFF2-40B4-BE49-F238E27FC236}">
                <a16:creationId xmlns="" xmlns:a16="http://schemas.microsoft.com/office/drawing/2014/main"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4/18/2023</a:t>
            </a:fld>
            <a:endParaRPr lang="en-US"/>
          </a:p>
        </p:txBody>
      </p:sp>
      <p:sp>
        <p:nvSpPr>
          <p:cNvPr id="5" name="Footer Placeholder 4">
            <a:extLst>
              <a:ext uri="{FF2B5EF4-FFF2-40B4-BE49-F238E27FC236}">
                <a16:creationId xmlns="" xmlns:a16="http://schemas.microsoft.com/office/drawing/2014/main"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 xmlns:a16="http://schemas.microsoft.com/office/drawing/2014/main" id="{C574B640-0199-463F-87CA-8E3956B46E10}"/>
              </a:ext>
            </a:extLst>
          </p:cNvPr>
          <p:cNvSpPr txBox="1">
            <a:spLocks/>
          </p:cNvSpPr>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51. Tiết kiệm năng lượng </a:t>
            </a:r>
          </a:p>
        </p:txBody>
      </p:sp>
      <p:cxnSp>
        <p:nvCxnSpPr>
          <p:cNvPr id="196" name="Google Shape;338;p33">
            <a:extLst>
              <a:ext uri="{FF2B5EF4-FFF2-40B4-BE49-F238E27FC236}">
                <a16:creationId xmlns="" xmlns:a16="http://schemas.microsoft.com/office/drawing/2014/main"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a:extLst>
              <a:ext uri="{FF2B5EF4-FFF2-40B4-BE49-F238E27FC236}">
                <a16:creationId xmlns="" xmlns:a16="http://schemas.microsoft.com/office/drawing/2014/main" id="{3A9CE0EE-E8A7-485D-B7B9-01588BB75C9D}"/>
              </a:ext>
            </a:extLst>
          </p:cNvPr>
          <p:cNvSpPr txBox="1">
            <a:spLocks/>
          </p:cNvSpPr>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7"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a:solidFill>
                  <a:schemeClr val="bg1"/>
                </a:solidFill>
                <a:latin typeface="Comfortaa" pitchFamily="2" charset="0"/>
              </a:rPr>
              <a:t> </a:t>
            </a:r>
            <a:endParaRPr lang="vi-VN" sz="3000" kern="0" dirty="0">
              <a:solidFill>
                <a:schemeClr val="bg1"/>
              </a:solidFill>
              <a:latin typeface="Comfortaa" pitchFamily="2" charset="0"/>
            </a:endParaRP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a:extLst>
              <a:ext uri="{FF2B5EF4-FFF2-40B4-BE49-F238E27FC236}">
                <a16:creationId xmlns="" xmlns:a16="http://schemas.microsoft.com/office/drawing/2014/main" id="{94BED2A2-5F1A-4E2F-94C2-A56AE6C86A97}"/>
              </a:ext>
            </a:extLst>
          </p:cNvPr>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969;p59">
            <a:extLst>
              <a:ext uri="{FF2B5EF4-FFF2-40B4-BE49-F238E27FC236}">
                <a16:creationId xmlns="" xmlns:a16="http://schemas.microsoft.com/office/drawing/2014/main" id="{B578B6AA-A1EB-470A-A132-A84C921CCF7C}"/>
              </a:ext>
            </a:extLst>
          </p:cNvPr>
          <p:cNvGrpSpPr/>
          <p:nvPr/>
        </p:nvGrpSpPr>
        <p:grpSpPr>
          <a:xfrm>
            <a:off x="4453818" y="3246697"/>
            <a:ext cx="282433" cy="287900"/>
            <a:chOff x="3347225" y="1488300"/>
            <a:chExt cx="211825" cy="215925"/>
          </a:xfrm>
        </p:grpSpPr>
        <p:sp>
          <p:nvSpPr>
            <p:cNvPr id="9" name="Google Shape;2970;p59">
              <a:extLst>
                <a:ext uri="{FF2B5EF4-FFF2-40B4-BE49-F238E27FC236}">
                  <a16:creationId xmlns="" xmlns:a16="http://schemas.microsoft.com/office/drawing/2014/main" id="{CE548BED-59FC-47C5-AD3E-2EBA03D6EAB1}"/>
                </a:ext>
              </a:extLst>
            </p:cNvPr>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2971;p59">
              <a:extLst>
                <a:ext uri="{FF2B5EF4-FFF2-40B4-BE49-F238E27FC236}">
                  <a16:creationId xmlns="" xmlns:a16="http://schemas.microsoft.com/office/drawing/2014/main" id="{F1711A15-7C7F-4115-A30E-2BD0392918A3}"/>
                </a:ext>
              </a:extLst>
            </p:cNvPr>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1" name="Google Shape;2972;p59">
            <a:extLst>
              <a:ext uri="{FF2B5EF4-FFF2-40B4-BE49-F238E27FC236}">
                <a16:creationId xmlns="" xmlns:a16="http://schemas.microsoft.com/office/drawing/2014/main" id="{A6089FCB-82E0-4B60-9745-24BDE854E96D}"/>
              </a:ext>
            </a:extLst>
          </p:cNvPr>
          <p:cNvGrpSpPr/>
          <p:nvPr/>
        </p:nvGrpSpPr>
        <p:grpSpPr>
          <a:xfrm>
            <a:off x="1422700" y="5244948"/>
            <a:ext cx="315533" cy="333300"/>
            <a:chOff x="1814225" y="2914575"/>
            <a:chExt cx="236650" cy="249975"/>
          </a:xfrm>
        </p:grpSpPr>
        <p:sp>
          <p:nvSpPr>
            <p:cNvPr id="12" name="Google Shape;2973;p59">
              <a:extLst>
                <a:ext uri="{FF2B5EF4-FFF2-40B4-BE49-F238E27FC236}">
                  <a16:creationId xmlns="" xmlns:a16="http://schemas.microsoft.com/office/drawing/2014/main" id="{D5BC76C1-6E76-435A-A897-654F9E709282}"/>
                </a:ext>
              </a:extLst>
            </p:cNvPr>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2974;p59">
              <a:extLst>
                <a:ext uri="{FF2B5EF4-FFF2-40B4-BE49-F238E27FC236}">
                  <a16:creationId xmlns="" xmlns:a16="http://schemas.microsoft.com/office/drawing/2014/main" id="{30587461-AA56-49BD-98D0-FE0066899894}"/>
                </a:ext>
              </a:extLst>
            </p:cNvPr>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oogle Shape;2975;p59">
            <a:extLst>
              <a:ext uri="{FF2B5EF4-FFF2-40B4-BE49-F238E27FC236}">
                <a16:creationId xmlns="" xmlns:a16="http://schemas.microsoft.com/office/drawing/2014/main" id="{C7F8E5C0-1C19-408A-B00A-B048FD474348}"/>
              </a:ext>
            </a:extLst>
          </p:cNvPr>
          <p:cNvGrpSpPr/>
          <p:nvPr/>
        </p:nvGrpSpPr>
        <p:grpSpPr>
          <a:xfrm>
            <a:off x="4306444" y="782804"/>
            <a:ext cx="778605" cy="861333"/>
            <a:chOff x="4156900" y="1963700"/>
            <a:chExt cx="1255275" cy="1388650"/>
          </a:xfrm>
        </p:grpSpPr>
        <p:grpSp>
          <p:nvGrpSpPr>
            <p:cNvPr id="15" name="Google Shape;2976;p59">
              <a:extLst>
                <a:ext uri="{FF2B5EF4-FFF2-40B4-BE49-F238E27FC236}">
                  <a16:creationId xmlns="" xmlns:a16="http://schemas.microsoft.com/office/drawing/2014/main" id="{0BC6332F-8741-43D1-81F2-9DC0DBC976A7}"/>
                </a:ext>
              </a:extLst>
            </p:cNvPr>
            <p:cNvGrpSpPr/>
            <p:nvPr/>
          </p:nvGrpSpPr>
          <p:grpSpPr>
            <a:xfrm>
              <a:off x="4156900" y="1963700"/>
              <a:ext cx="1255275" cy="1388650"/>
              <a:chOff x="4156900" y="1963700"/>
              <a:chExt cx="1255275" cy="1388650"/>
            </a:xfrm>
          </p:grpSpPr>
          <p:sp>
            <p:nvSpPr>
              <p:cNvPr id="23" name="Google Shape;2977;p59">
                <a:extLst>
                  <a:ext uri="{FF2B5EF4-FFF2-40B4-BE49-F238E27FC236}">
                    <a16:creationId xmlns="" xmlns:a16="http://schemas.microsoft.com/office/drawing/2014/main" id="{595B7CB8-CC60-4AD1-A2B9-3D77D5FECBF4}"/>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 name="Google Shape;2978;p59">
                <a:extLst>
                  <a:ext uri="{FF2B5EF4-FFF2-40B4-BE49-F238E27FC236}">
                    <a16:creationId xmlns="" xmlns:a16="http://schemas.microsoft.com/office/drawing/2014/main" id="{07A74427-D7EC-4EA4-AAF2-DDB6F0B34514}"/>
                  </a:ext>
                </a:extLst>
              </p:cNvPr>
              <p:cNvGrpSpPr/>
              <p:nvPr/>
            </p:nvGrpSpPr>
            <p:grpSpPr>
              <a:xfrm>
                <a:off x="4415700" y="2368200"/>
                <a:ext cx="754825" cy="984150"/>
                <a:chOff x="4415700" y="2368200"/>
                <a:chExt cx="754825" cy="984150"/>
              </a:xfrm>
            </p:grpSpPr>
            <p:sp>
              <p:nvSpPr>
                <p:cNvPr id="25" name="Google Shape;2979;p59">
                  <a:extLst>
                    <a:ext uri="{FF2B5EF4-FFF2-40B4-BE49-F238E27FC236}">
                      <a16:creationId xmlns="" xmlns:a16="http://schemas.microsoft.com/office/drawing/2014/main" id="{A32D004A-7170-4938-B16F-51473716AF7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2980;p59">
                  <a:extLst>
                    <a:ext uri="{FF2B5EF4-FFF2-40B4-BE49-F238E27FC236}">
                      <a16:creationId xmlns="" xmlns:a16="http://schemas.microsoft.com/office/drawing/2014/main" id="{81EF2A23-AA5D-45BD-A8E2-E4F8C7FADCD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Google Shape;2981;p59">
                  <a:extLst>
                    <a:ext uri="{FF2B5EF4-FFF2-40B4-BE49-F238E27FC236}">
                      <a16:creationId xmlns="" xmlns:a16="http://schemas.microsoft.com/office/drawing/2014/main" id="{43EBF1AC-8B48-4E6A-8852-E2EE42DE6184}"/>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Google Shape;2982;p59">
                  <a:extLst>
                    <a:ext uri="{FF2B5EF4-FFF2-40B4-BE49-F238E27FC236}">
                      <a16:creationId xmlns="" xmlns:a16="http://schemas.microsoft.com/office/drawing/2014/main" id="{EECBD8EF-ACB4-47AF-BE5B-927AA1B60495}"/>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83;p59">
                  <a:extLst>
                    <a:ext uri="{FF2B5EF4-FFF2-40B4-BE49-F238E27FC236}">
                      <a16:creationId xmlns="" xmlns:a16="http://schemas.microsoft.com/office/drawing/2014/main" id="{FB0F296A-1857-4AAD-9818-EFBE4F81005E}"/>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4;p59">
                  <a:extLst>
                    <a:ext uri="{FF2B5EF4-FFF2-40B4-BE49-F238E27FC236}">
                      <a16:creationId xmlns="" xmlns:a16="http://schemas.microsoft.com/office/drawing/2014/main" id="{7608996B-7B6C-4FD0-995F-1D3D97FBDBC5}"/>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985;p59">
                  <a:extLst>
                    <a:ext uri="{FF2B5EF4-FFF2-40B4-BE49-F238E27FC236}">
                      <a16:creationId xmlns="" xmlns:a16="http://schemas.microsoft.com/office/drawing/2014/main" id="{5A22BEF9-B379-4D91-B174-B840118AF6C1}"/>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2986;p59">
                  <a:extLst>
                    <a:ext uri="{FF2B5EF4-FFF2-40B4-BE49-F238E27FC236}">
                      <a16:creationId xmlns="" xmlns:a16="http://schemas.microsoft.com/office/drawing/2014/main" id="{6637412D-B317-4984-8686-DCD6428EC987}"/>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987;p59">
                  <a:extLst>
                    <a:ext uri="{FF2B5EF4-FFF2-40B4-BE49-F238E27FC236}">
                      <a16:creationId xmlns="" xmlns:a16="http://schemas.microsoft.com/office/drawing/2014/main" id="{D4CEECE5-9577-4424-9301-D693FEF7B08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4" name="Google Shape;2988;p59">
                  <a:extLst>
                    <a:ext uri="{FF2B5EF4-FFF2-40B4-BE49-F238E27FC236}">
                      <a16:creationId xmlns="" xmlns:a16="http://schemas.microsoft.com/office/drawing/2014/main" id="{1BF1AD8E-B9B5-4E1E-9985-3CEC921CB16C}"/>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16" name="Google Shape;2989;p59">
              <a:extLst>
                <a:ext uri="{FF2B5EF4-FFF2-40B4-BE49-F238E27FC236}">
                  <a16:creationId xmlns="" xmlns:a16="http://schemas.microsoft.com/office/drawing/2014/main" id="{34A578ED-84FA-40ED-928B-D0A6F53AE83B}"/>
                </a:ext>
              </a:extLst>
            </p:cNvPr>
            <p:cNvGrpSpPr/>
            <p:nvPr/>
          </p:nvGrpSpPr>
          <p:grpSpPr>
            <a:xfrm>
              <a:off x="4212575" y="2211375"/>
              <a:ext cx="1172925" cy="929100"/>
              <a:chOff x="4212575" y="2211375"/>
              <a:chExt cx="1172925" cy="929100"/>
            </a:xfrm>
          </p:grpSpPr>
          <p:sp>
            <p:nvSpPr>
              <p:cNvPr id="17" name="Google Shape;2990;p59">
                <a:extLst>
                  <a:ext uri="{FF2B5EF4-FFF2-40B4-BE49-F238E27FC236}">
                    <a16:creationId xmlns="" xmlns:a16="http://schemas.microsoft.com/office/drawing/2014/main" id="{488F5660-F5C0-4997-8A94-8BCF97174AC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2991;p59">
                <a:extLst>
                  <a:ext uri="{FF2B5EF4-FFF2-40B4-BE49-F238E27FC236}">
                    <a16:creationId xmlns="" xmlns:a16="http://schemas.microsoft.com/office/drawing/2014/main" id="{63F7D5EE-2B3E-4D48-B043-0FE5FB1B8713}"/>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992;p59">
                <a:extLst>
                  <a:ext uri="{FF2B5EF4-FFF2-40B4-BE49-F238E27FC236}">
                    <a16:creationId xmlns="" xmlns:a16="http://schemas.microsoft.com/office/drawing/2014/main" id="{B52BFA6C-74D1-492F-A79B-4D4AB1535553}"/>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2993;p59">
                <a:extLst>
                  <a:ext uri="{FF2B5EF4-FFF2-40B4-BE49-F238E27FC236}">
                    <a16:creationId xmlns="" xmlns:a16="http://schemas.microsoft.com/office/drawing/2014/main" id="{E593E50E-388D-4861-BFC6-9E11237CEFB5}"/>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2994;p59">
                <a:extLst>
                  <a:ext uri="{FF2B5EF4-FFF2-40B4-BE49-F238E27FC236}">
                    <a16:creationId xmlns="" xmlns:a16="http://schemas.microsoft.com/office/drawing/2014/main" id="{E77EB3FE-76CC-4E2F-A9F2-29BBFBE9D53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2995;p59">
                <a:extLst>
                  <a:ext uri="{FF2B5EF4-FFF2-40B4-BE49-F238E27FC236}">
                    <a16:creationId xmlns="" xmlns:a16="http://schemas.microsoft.com/office/drawing/2014/main" id="{C97953DB-AF51-4936-AC55-A4E6DCD5B185}"/>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35" name="Google Shape;2996;p59">
            <a:extLst>
              <a:ext uri="{FF2B5EF4-FFF2-40B4-BE49-F238E27FC236}">
                <a16:creationId xmlns="" xmlns:a16="http://schemas.microsoft.com/office/drawing/2014/main" id="{C682B195-17E5-40A3-9049-8268E080B5B0}"/>
              </a:ext>
            </a:extLst>
          </p:cNvPr>
          <p:cNvSpPr txBox="1">
            <a:spLocks/>
          </p:cNvSpPr>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p>
        </p:txBody>
      </p:sp>
      <p:sp>
        <p:nvSpPr>
          <p:cNvPr id="66" name="Google Shape;3028;p59">
            <a:extLst>
              <a:ext uri="{FF2B5EF4-FFF2-40B4-BE49-F238E27FC236}">
                <a16:creationId xmlns="" xmlns:a16="http://schemas.microsoft.com/office/drawing/2014/main" id="{C5923B3F-C0A4-483E-8D93-0E873A087FF0}"/>
              </a:ext>
            </a:extLst>
          </p:cNvPr>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 name="Google Shape;3029;p59">
            <a:extLst>
              <a:ext uri="{FF2B5EF4-FFF2-40B4-BE49-F238E27FC236}">
                <a16:creationId xmlns="" xmlns:a16="http://schemas.microsoft.com/office/drawing/2014/main" id="{22A981B6-1AE6-4C3E-B0BC-85A028D21EAA}"/>
              </a:ext>
            </a:extLst>
          </p:cNvPr>
          <p:cNvGrpSpPr/>
          <p:nvPr/>
        </p:nvGrpSpPr>
        <p:grpSpPr>
          <a:xfrm>
            <a:off x="1502411" y="1542511"/>
            <a:ext cx="2498903" cy="4043216"/>
            <a:chOff x="1029750" y="636475"/>
            <a:chExt cx="1046325" cy="1692950"/>
          </a:xfrm>
        </p:grpSpPr>
        <p:sp>
          <p:nvSpPr>
            <p:cNvPr id="68" name="Google Shape;3030;p59">
              <a:extLst>
                <a:ext uri="{FF2B5EF4-FFF2-40B4-BE49-F238E27FC236}">
                  <a16:creationId xmlns="" xmlns:a16="http://schemas.microsoft.com/office/drawing/2014/main" id="{34A74A57-FC6C-4D81-B0C4-41B45634C653}"/>
                </a:ext>
              </a:extLst>
            </p:cNvPr>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31;p59">
              <a:extLst>
                <a:ext uri="{FF2B5EF4-FFF2-40B4-BE49-F238E27FC236}">
                  <a16:creationId xmlns="" xmlns:a16="http://schemas.microsoft.com/office/drawing/2014/main" id="{7F568049-6DA3-41B9-8473-5DCB962BEE9C}"/>
                </a:ext>
              </a:extLst>
            </p:cNvPr>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32;p59">
              <a:extLst>
                <a:ext uri="{FF2B5EF4-FFF2-40B4-BE49-F238E27FC236}">
                  <a16:creationId xmlns="" xmlns:a16="http://schemas.microsoft.com/office/drawing/2014/main" id="{CC32E316-016A-4781-B295-3D3AAEA28361}"/>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33;p59">
              <a:extLst>
                <a:ext uri="{FF2B5EF4-FFF2-40B4-BE49-F238E27FC236}">
                  <a16:creationId xmlns="" xmlns:a16="http://schemas.microsoft.com/office/drawing/2014/main" id="{8211AD49-82F2-421E-97D7-CA4494435844}"/>
                </a:ext>
              </a:extLst>
            </p:cNvPr>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34;p59">
              <a:extLst>
                <a:ext uri="{FF2B5EF4-FFF2-40B4-BE49-F238E27FC236}">
                  <a16:creationId xmlns="" xmlns:a16="http://schemas.microsoft.com/office/drawing/2014/main" id="{D6A16ABC-B696-4E8C-9B80-744BC1AA5322}"/>
                </a:ext>
              </a:extLst>
            </p:cNvPr>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35;p59">
              <a:extLst>
                <a:ext uri="{FF2B5EF4-FFF2-40B4-BE49-F238E27FC236}">
                  <a16:creationId xmlns="" xmlns:a16="http://schemas.microsoft.com/office/drawing/2014/main" id="{0EDC42D6-4FC4-4647-853E-3D4064DE2DE5}"/>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036;p59">
              <a:extLst>
                <a:ext uri="{FF2B5EF4-FFF2-40B4-BE49-F238E27FC236}">
                  <a16:creationId xmlns="" xmlns:a16="http://schemas.microsoft.com/office/drawing/2014/main" id="{53A8CD3F-65CB-4BD6-807F-22B127D620AA}"/>
                </a:ext>
              </a:extLst>
            </p:cNvPr>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037;p59">
              <a:extLst>
                <a:ext uri="{FF2B5EF4-FFF2-40B4-BE49-F238E27FC236}">
                  <a16:creationId xmlns="" xmlns:a16="http://schemas.microsoft.com/office/drawing/2014/main" id="{FB37BF76-76E6-4969-9262-BB362F0B3F65}"/>
                </a:ext>
              </a:extLst>
            </p:cNvPr>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038;p59">
              <a:extLst>
                <a:ext uri="{FF2B5EF4-FFF2-40B4-BE49-F238E27FC236}">
                  <a16:creationId xmlns="" xmlns:a16="http://schemas.microsoft.com/office/drawing/2014/main" id="{9889776D-15F7-46D3-8137-3D8DB66A1BBC}"/>
                </a:ext>
              </a:extLst>
            </p:cNvPr>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039;p59">
              <a:extLst>
                <a:ext uri="{FF2B5EF4-FFF2-40B4-BE49-F238E27FC236}">
                  <a16:creationId xmlns="" xmlns:a16="http://schemas.microsoft.com/office/drawing/2014/main" id="{B6766653-3F37-4508-AEEE-D10AAB6381DA}"/>
                </a:ext>
              </a:extLst>
            </p:cNvPr>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040;p59">
              <a:extLst>
                <a:ext uri="{FF2B5EF4-FFF2-40B4-BE49-F238E27FC236}">
                  <a16:creationId xmlns="" xmlns:a16="http://schemas.microsoft.com/office/drawing/2014/main" id="{FE93FD9F-04B7-48F4-9A5B-E00AB220A965}"/>
                </a:ext>
              </a:extLst>
            </p:cNvPr>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041;p59">
              <a:extLst>
                <a:ext uri="{FF2B5EF4-FFF2-40B4-BE49-F238E27FC236}">
                  <a16:creationId xmlns="" xmlns:a16="http://schemas.microsoft.com/office/drawing/2014/main" id="{48A8719A-23FF-477D-B621-E671093B95A3}"/>
                </a:ext>
              </a:extLst>
            </p:cNvPr>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042;p59">
              <a:extLst>
                <a:ext uri="{FF2B5EF4-FFF2-40B4-BE49-F238E27FC236}">
                  <a16:creationId xmlns="" xmlns:a16="http://schemas.microsoft.com/office/drawing/2014/main" id="{2BB6F87F-DA96-48AF-A328-3F3CFA46E9CB}"/>
                </a:ext>
              </a:extLst>
            </p:cNvPr>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043;p59">
              <a:extLst>
                <a:ext uri="{FF2B5EF4-FFF2-40B4-BE49-F238E27FC236}">
                  <a16:creationId xmlns="" xmlns:a16="http://schemas.microsoft.com/office/drawing/2014/main" id="{28983A63-D415-499D-8D77-9FC0C71C4129}"/>
                </a:ext>
              </a:extLst>
            </p:cNvPr>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044;p59">
              <a:extLst>
                <a:ext uri="{FF2B5EF4-FFF2-40B4-BE49-F238E27FC236}">
                  <a16:creationId xmlns="" xmlns:a16="http://schemas.microsoft.com/office/drawing/2014/main" id="{A1C26848-5F08-420C-8773-3E0C10A4DEEB}"/>
                </a:ext>
              </a:extLst>
            </p:cNvPr>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045;p59">
              <a:extLst>
                <a:ext uri="{FF2B5EF4-FFF2-40B4-BE49-F238E27FC236}">
                  <a16:creationId xmlns="" xmlns:a16="http://schemas.microsoft.com/office/drawing/2014/main" id="{D9385076-7B42-44C5-8FBB-B2C549588DDC}"/>
                </a:ext>
              </a:extLst>
            </p:cNvPr>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046;p59">
              <a:extLst>
                <a:ext uri="{FF2B5EF4-FFF2-40B4-BE49-F238E27FC236}">
                  <a16:creationId xmlns="" xmlns:a16="http://schemas.microsoft.com/office/drawing/2014/main" id="{EB642C93-EF53-4978-B1E3-D5328FCE5EA5}"/>
                </a:ext>
              </a:extLst>
            </p:cNvPr>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047;p59">
              <a:extLst>
                <a:ext uri="{FF2B5EF4-FFF2-40B4-BE49-F238E27FC236}">
                  <a16:creationId xmlns="" xmlns:a16="http://schemas.microsoft.com/office/drawing/2014/main" id="{C73DF656-F64F-4919-8E7C-023AB14484EA}"/>
                </a:ext>
              </a:extLst>
            </p:cNvPr>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048;p59">
              <a:extLst>
                <a:ext uri="{FF2B5EF4-FFF2-40B4-BE49-F238E27FC236}">
                  <a16:creationId xmlns="" xmlns:a16="http://schemas.microsoft.com/office/drawing/2014/main" id="{5D05C773-8E7E-4CE5-838B-CCEAE749232C}"/>
                </a:ext>
              </a:extLst>
            </p:cNvPr>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049;p59">
              <a:extLst>
                <a:ext uri="{FF2B5EF4-FFF2-40B4-BE49-F238E27FC236}">
                  <a16:creationId xmlns="" xmlns:a16="http://schemas.microsoft.com/office/drawing/2014/main" id="{44A179FA-A12F-465F-B52B-8325500CDEB2}"/>
                </a:ext>
              </a:extLst>
            </p:cNvPr>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050;p59">
              <a:extLst>
                <a:ext uri="{FF2B5EF4-FFF2-40B4-BE49-F238E27FC236}">
                  <a16:creationId xmlns="" xmlns:a16="http://schemas.microsoft.com/office/drawing/2014/main" id="{126CC1F4-3ED4-4DA0-B041-DC2CBA2F9BDE}"/>
                </a:ext>
              </a:extLst>
            </p:cNvPr>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051;p59">
              <a:extLst>
                <a:ext uri="{FF2B5EF4-FFF2-40B4-BE49-F238E27FC236}">
                  <a16:creationId xmlns="" xmlns:a16="http://schemas.microsoft.com/office/drawing/2014/main" id="{DAC3B0C5-411C-4B13-8A6B-F109F3484E77}"/>
                </a:ext>
              </a:extLst>
            </p:cNvPr>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0" name="Google Shape;3052;p59">
            <a:extLst>
              <a:ext uri="{FF2B5EF4-FFF2-40B4-BE49-F238E27FC236}">
                <a16:creationId xmlns="" xmlns:a16="http://schemas.microsoft.com/office/drawing/2014/main" id="{BB064F4F-FF14-4453-972F-7777A6759EAF}"/>
              </a:ext>
            </a:extLst>
          </p:cNvPr>
          <p:cNvGrpSpPr/>
          <p:nvPr/>
        </p:nvGrpSpPr>
        <p:grpSpPr>
          <a:xfrm>
            <a:off x="1863758" y="3193324"/>
            <a:ext cx="507032" cy="562564"/>
            <a:chOff x="1645834" y="2376054"/>
            <a:chExt cx="555956" cy="616846"/>
          </a:xfrm>
        </p:grpSpPr>
        <p:grpSp>
          <p:nvGrpSpPr>
            <p:cNvPr id="91" name="Google Shape;3053;p59">
              <a:extLst>
                <a:ext uri="{FF2B5EF4-FFF2-40B4-BE49-F238E27FC236}">
                  <a16:creationId xmlns="" xmlns:a16="http://schemas.microsoft.com/office/drawing/2014/main" id="{4CB98ED1-C1CC-47EE-B442-9CA7139637C1}"/>
                </a:ext>
              </a:extLst>
            </p:cNvPr>
            <p:cNvGrpSpPr/>
            <p:nvPr/>
          </p:nvGrpSpPr>
          <p:grpSpPr>
            <a:xfrm>
              <a:off x="1645834" y="2376054"/>
              <a:ext cx="555956" cy="516769"/>
              <a:chOff x="-2604700" y="1383925"/>
              <a:chExt cx="2317450" cy="2154100"/>
            </a:xfrm>
          </p:grpSpPr>
          <p:sp>
            <p:nvSpPr>
              <p:cNvPr id="99" name="Google Shape;3054;p59">
                <a:extLst>
                  <a:ext uri="{FF2B5EF4-FFF2-40B4-BE49-F238E27FC236}">
                    <a16:creationId xmlns="" xmlns:a16="http://schemas.microsoft.com/office/drawing/2014/main" id="{E24DE0A0-56B2-49BF-ADCC-F9ABC4E6FC0E}"/>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055;p59">
                <a:extLst>
                  <a:ext uri="{FF2B5EF4-FFF2-40B4-BE49-F238E27FC236}">
                    <a16:creationId xmlns="" xmlns:a16="http://schemas.microsoft.com/office/drawing/2014/main" id="{93FC852E-7B20-4E0F-AF61-7CCD7DB174D1}"/>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056;p59">
                <a:extLst>
                  <a:ext uri="{FF2B5EF4-FFF2-40B4-BE49-F238E27FC236}">
                    <a16:creationId xmlns="" xmlns:a16="http://schemas.microsoft.com/office/drawing/2014/main" id="{A6452101-4DC5-4FDD-A450-546375FFA6BC}"/>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057;p59">
                <a:extLst>
                  <a:ext uri="{FF2B5EF4-FFF2-40B4-BE49-F238E27FC236}">
                    <a16:creationId xmlns="" xmlns:a16="http://schemas.microsoft.com/office/drawing/2014/main" id="{88AFE1D0-479E-4BF6-9BD1-00E8FF0F91C5}"/>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058;p59">
                <a:extLst>
                  <a:ext uri="{FF2B5EF4-FFF2-40B4-BE49-F238E27FC236}">
                    <a16:creationId xmlns="" xmlns:a16="http://schemas.microsoft.com/office/drawing/2014/main" id="{536E4B9D-CFE0-4128-BF51-5C6C935E7DBF}"/>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 name="Google Shape;3059;p59">
              <a:extLst>
                <a:ext uri="{FF2B5EF4-FFF2-40B4-BE49-F238E27FC236}">
                  <a16:creationId xmlns="" xmlns:a16="http://schemas.microsoft.com/office/drawing/2014/main" id="{839A394D-B790-4B9E-95CD-B42CB31CF28B}"/>
                </a:ext>
              </a:extLst>
            </p:cNvPr>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060;p59">
              <a:extLst>
                <a:ext uri="{FF2B5EF4-FFF2-40B4-BE49-F238E27FC236}">
                  <a16:creationId xmlns="" xmlns:a16="http://schemas.microsoft.com/office/drawing/2014/main" id="{155CE243-5BEB-4D2B-A445-40F00EF1EB5D}"/>
                </a:ext>
              </a:extLst>
            </p:cNvPr>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061;p59">
              <a:extLst>
                <a:ext uri="{FF2B5EF4-FFF2-40B4-BE49-F238E27FC236}">
                  <a16:creationId xmlns="" xmlns:a16="http://schemas.microsoft.com/office/drawing/2014/main" id="{86B680D5-B911-4595-9D5C-D6FCF611B2C2}"/>
                </a:ext>
              </a:extLst>
            </p:cNvPr>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062;p59">
              <a:extLst>
                <a:ext uri="{FF2B5EF4-FFF2-40B4-BE49-F238E27FC236}">
                  <a16:creationId xmlns="" xmlns:a16="http://schemas.microsoft.com/office/drawing/2014/main" id="{E5264B5A-6BEB-4067-8449-F50CD6580F20}"/>
                </a:ext>
              </a:extLst>
            </p:cNvPr>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063;p59">
              <a:extLst>
                <a:ext uri="{FF2B5EF4-FFF2-40B4-BE49-F238E27FC236}">
                  <a16:creationId xmlns="" xmlns:a16="http://schemas.microsoft.com/office/drawing/2014/main" id="{DBC4C233-673C-431B-A7E0-0118FD7D5308}"/>
                </a:ext>
              </a:extLst>
            </p:cNvPr>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064;p59">
              <a:extLst>
                <a:ext uri="{FF2B5EF4-FFF2-40B4-BE49-F238E27FC236}">
                  <a16:creationId xmlns="" xmlns:a16="http://schemas.microsoft.com/office/drawing/2014/main" id="{EA58FA3B-8A70-411C-B43F-AFC6BA2F8008}"/>
                </a:ext>
              </a:extLst>
            </p:cNvPr>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065;p59">
              <a:extLst>
                <a:ext uri="{FF2B5EF4-FFF2-40B4-BE49-F238E27FC236}">
                  <a16:creationId xmlns="" xmlns:a16="http://schemas.microsoft.com/office/drawing/2014/main" id="{B647B80A-AB3C-44C8-9AAB-CD2B6B0C6E0C}"/>
                </a:ext>
              </a:extLst>
            </p:cNvPr>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6;p59">
            <a:extLst>
              <a:ext uri="{FF2B5EF4-FFF2-40B4-BE49-F238E27FC236}">
                <a16:creationId xmlns="" xmlns:a16="http://schemas.microsoft.com/office/drawing/2014/main" id="{6FC6D118-3C82-4E4F-A283-E9284D3FFD89}"/>
              </a:ext>
            </a:extLst>
          </p:cNvPr>
          <p:cNvGrpSpPr/>
          <p:nvPr/>
        </p:nvGrpSpPr>
        <p:grpSpPr>
          <a:xfrm>
            <a:off x="3132930" y="3193337"/>
            <a:ext cx="507032" cy="562564"/>
            <a:chOff x="2929984" y="2376054"/>
            <a:chExt cx="555956" cy="616846"/>
          </a:xfrm>
        </p:grpSpPr>
        <p:grpSp>
          <p:nvGrpSpPr>
            <p:cNvPr id="105" name="Google Shape;3067;p59">
              <a:extLst>
                <a:ext uri="{FF2B5EF4-FFF2-40B4-BE49-F238E27FC236}">
                  <a16:creationId xmlns="" xmlns:a16="http://schemas.microsoft.com/office/drawing/2014/main" id="{B1B9F0C1-8FB3-4A81-92C0-AB4E4E8CFD3B}"/>
                </a:ext>
              </a:extLst>
            </p:cNvPr>
            <p:cNvGrpSpPr/>
            <p:nvPr/>
          </p:nvGrpSpPr>
          <p:grpSpPr>
            <a:xfrm flipH="1">
              <a:off x="2929984" y="2376054"/>
              <a:ext cx="555956" cy="516769"/>
              <a:chOff x="-2604700" y="1383925"/>
              <a:chExt cx="2317450" cy="2154100"/>
            </a:xfrm>
          </p:grpSpPr>
          <p:sp>
            <p:nvSpPr>
              <p:cNvPr id="113" name="Google Shape;3068;p59">
                <a:extLst>
                  <a:ext uri="{FF2B5EF4-FFF2-40B4-BE49-F238E27FC236}">
                    <a16:creationId xmlns="" xmlns:a16="http://schemas.microsoft.com/office/drawing/2014/main" id="{C01D4E8D-95A1-4737-8FAD-9D8F5A3CAE7B}"/>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69;p59">
                <a:extLst>
                  <a:ext uri="{FF2B5EF4-FFF2-40B4-BE49-F238E27FC236}">
                    <a16:creationId xmlns="" xmlns:a16="http://schemas.microsoft.com/office/drawing/2014/main" id="{05A8E4D5-F14C-4E90-9025-0FAA7497C7A0}"/>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0;p59">
                <a:extLst>
                  <a:ext uri="{FF2B5EF4-FFF2-40B4-BE49-F238E27FC236}">
                    <a16:creationId xmlns="" xmlns:a16="http://schemas.microsoft.com/office/drawing/2014/main" id="{DA9F7988-4866-490F-B455-BAE35D5CF485}"/>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1;p59">
                <a:extLst>
                  <a:ext uri="{FF2B5EF4-FFF2-40B4-BE49-F238E27FC236}">
                    <a16:creationId xmlns="" xmlns:a16="http://schemas.microsoft.com/office/drawing/2014/main" id="{BC17DB2A-E674-464D-9A34-1AE79C98B19F}"/>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2;p59">
                <a:extLst>
                  <a:ext uri="{FF2B5EF4-FFF2-40B4-BE49-F238E27FC236}">
                    <a16:creationId xmlns="" xmlns:a16="http://schemas.microsoft.com/office/drawing/2014/main" id="{2DB92853-998F-44E1-9853-174BF8152C9E}"/>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 name="Google Shape;3073;p59">
              <a:extLst>
                <a:ext uri="{FF2B5EF4-FFF2-40B4-BE49-F238E27FC236}">
                  <a16:creationId xmlns="" xmlns:a16="http://schemas.microsoft.com/office/drawing/2014/main" id="{25A446E6-3531-4087-887B-20944031D5F8}"/>
                </a:ext>
              </a:extLst>
            </p:cNvPr>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074;p59">
              <a:extLst>
                <a:ext uri="{FF2B5EF4-FFF2-40B4-BE49-F238E27FC236}">
                  <a16:creationId xmlns="" xmlns:a16="http://schemas.microsoft.com/office/drawing/2014/main" id="{02621296-AC1C-42A9-8C00-B1C543D08AFC}"/>
                </a:ext>
              </a:extLst>
            </p:cNvPr>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75;p59">
              <a:extLst>
                <a:ext uri="{FF2B5EF4-FFF2-40B4-BE49-F238E27FC236}">
                  <a16:creationId xmlns="" xmlns:a16="http://schemas.microsoft.com/office/drawing/2014/main" id="{AF7C485C-BC8B-445A-A38D-2DBC2128A3C3}"/>
                </a:ext>
              </a:extLst>
            </p:cNvPr>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76;p59">
              <a:extLst>
                <a:ext uri="{FF2B5EF4-FFF2-40B4-BE49-F238E27FC236}">
                  <a16:creationId xmlns="" xmlns:a16="http://schemas.microsoft.com/office/drawing/2014/main" id="{6BC5CD8B-E94B-43ED-B719-A1915C9B0778}"/>
                </a:ext>
              </a:extLst>
            </p:cNvPr>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77;p59">
              <a:extLst>
                <a:ext uri="{FF2B5EF4-FFF2-40B4-BE49-F238E27FC236}">
                  <a16:creationId xmlns="" xmlns:a16="http://schemas.microsoft.com/office/drawing/2014/main" id="{B7CB38DC-645B-4622-BDE7-C9947CCF1D70}"/>
                </a:ext>
              </a:extLst>
            </p:cNvPr>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78;p59">
              <a:extLst>
                <a:ext uri="{FF2B5EF4-FFF2-40B4-BE49-F238E27FC236}">
                  <a16:creationId xmlns="" xmlns:a16="http://schemas.microsoft.com/office/drawing/2014/main" id="{A9D56360-6C81-4093-987A-96AF00C1BDFA}"/>
                </a:ext>
              </a:extLst>
            </p:cNvPr>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79;p59">
              <a:extLst>
                <a:ext uri="{FF2B5EF4-FFF2-40B4-BE49-F238E27FC236}">
                  <a16:creationId xmlns="" xmlns:a16="http://schemas.microsoft.com/office/drawing/2014/main" id="{B4BB93C8-5DB9-40AB-B415-FD2A7CC6533B}"/>
                </a:ext>
              </a:extLst>
            </p:cNvPr>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18" name="Google Shape;3080;p59">
            <a:extLst>
              <a:ext uri="{FF2B5EF4-FFF2-40B4-BE49-F238E27FC236}">
                <a16:creationId xmlns="" xmlns:a16="http://schemas.microsoft.com/office/drawing/2014/main" id="{CB99D730-1892-4D69-A19C-D578DD3A2612}"/>
              </a:ext>
            </a:extLst>
          </p:cNvPr>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118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Tại sao cần tiết kiệm năng lượng?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2066831"/>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812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Tiết kiệm năng lượng giúp: tiết kiệm chi phí, bảo tồn các nguồn năng lượng không tái tạo, góp phần giảm lượng chất thải và giảm ô nhiễm môi trường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55EFE2C7-A145-4398-9A1C-6B0F4661F8B5}"/>
              </a:ext>
            </a:extLst>
          </p:cNvPr>
          <p:cNvSpPr txBox="1">
            <a:spLocks/>
          </p:cNvSpPr>
          <p:nvPr/>
        </p:nvSpPr>
        <p:spPr>
          <a:xfrm>
            <a:off x="476250" y="5238564"/>
            <a:ext cx="244792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Tiết kiệm chi phí </a:t>
            </a:r>
            <a:endParaRPr lang="en-US" sz="2500" kern="0">
              <a:solidFill>
                <a:srgbClr val="00B0F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 xmlns:a16="http://schemas.microsoft.com/office/drawing/2014/main" id="{940A03D4-1663-4B1B-BD24-DB95182683B6}"/>
              </a:ext>
            </a:extLst>
          </p:cNvPr>
          <p:cNvSpPr txBox="1">
            <a:spLocks/>
          </p:cNvSpPr>
          <p:nvPr/>
        </p:nvSpPr>
        <p:spPr>
          <a:xfrm>
            <a:off x="4248599" y="5238564"/>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Bảo tồn nguồn năng lượng không tái tạo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a:extLst>
              <a:ext uri="{FF2B5EF4-FFF2-40B4-BE49-F238E27FC236}">
                <a16:creationId xmlns="" xmlns:a16="http://schemas.microsoft.com/office/drawing/2014/main" id="{24C579D8-713A-48FF-9310-0BBFB1E70CF9}"/>
              </a:ext>
            </a:extLst>
          </p:cNvPr>
          <p:cNvSpPr txBox="1">
            <a:spLocks/>
          </p:cNvSpPr>
          <p:nvPr/>
        </p:nvSpPr>
        <p:spPr>
          <a:xfrm>
            <a:off x="8987175" y="5238564"/>
            <a:ext cx="232104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Giảm ô nhiễm môi trường </a:t>
            </a:r>
            <a:endParaRPr lang="en-US" sz="2500" kern="0">
              <a:solidFill>
                <a:srgbClr val="00B0F0"/>
              </a:solidFill>
              <a:latin typeface="Itim" panose="00000500000000000000" pitchFamily="2" charset="-34"/>
              <a:cs typeface="Itim" panose="00000500000000000000" pitchFamily="2" charset="-34"/>
            </a:endParaRPr>
          </a:p>
        </p:txBody>
      </p:sp>
      <p:pic>
        <p:nvPicPr>
          <p:cNvPr id="14" name="Picture 13" descr="Icon&#10;&#10;Description automatically generated">
            <a:extLst>
              <a:ext uri="{FF2B5EF4-FFF2-40B4-BE49-F238E27FC236}">
                <a16:creationId xmlns="" xmlns:a16="http://schemas.microsoft.com/office/drawing/2014/main" id="{E06644B1-37E8-4F9F-8ADB-21D6E82A5F0D}"/>
              </a:ext>
            </a:extLst>
          </p:cNvPr>
          <p:cNvPicPr>
            <a:picLocks noChangeAspect="1"/>
          </p:cNvPicPr>
          <p:nvPr/>
        </p:nvPicPr>
        <p:blipFill rotWithShape="1">
          <a:blip r:embed="rId2">
            <a:extLst>
              <a:ext uri="{28A0092B-C50C-407E-A947-70E740481C1C}">
                <a14:useLocalDpi xmlns:a14="http://schemas.microsoft.com/office/drawing/2010/main" val="0"/>
              </a:ext>
            </a:extLst>
          </a:blip>
          <a:srcRect l="19396" t="6756" r="19271" b="6426"/>
          <a:stretch/>
        </p:blipFill>
        <p:spPr>
          <a:xfrm>
            <a:off x="152400" y="1800225"/>
            <a:ext cx="3229195" cy="3200400"/>
          </a:xfrm>
          <a:prstGeom prst="rect">
            <a:avLst/>
          </a:prstGeom>
        </p:spPr>
      </p:pic>
      <p:pic>
        <p:nvPicPr>
          <p:cNvPr id="1026" name="Picture 2" descr="Tác hại của than đá và những lưu ý dành cho bạn - Cơ Khí Trọng Tuyết -Dây  Truyền Sản Xuất Công Nghiệp - Máy Chế Biến Thực Phẩm">
            <a:extLst>
              <a:ext uri="{FF2B5EF4-FFF2-40B4-BE49-F238E27FC236}">
                <a16:creationId xmlns="" xmlns:a16="http://schemas.microsoft.com/office/drawing/2014/main" id="{07A327FF-01E8-47BD-8FDF-C4CB28FB2F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2"/>
          <a:stretch/>
        </p:blipFill>
        <p:spPr bwMode="auto">
          <a:xfrm>
            <a:off x="3673198" y="1800225"/>
            <a:ext cx="429099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uyên nhân vì sao ô nhiễm môi trường, Biện pháp bảo vệ môi trường">
            <a:extLst>
              <a:ext uri="{FF2B5EF4-FFF2-40B4-BE49-F238E27FC236}">
                <a16:creationId xmlns="" xmlns:a16="http://schemas.microsoft.com/office/drawing/2014/main" id="{E9213D61-5228-4355-B978-B4656C7765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16" r="27737"/>
          <a:stretch/>
        </p:blipFill>
        <p:spPr bwMode="auto">
          <a:xfrm>
            <a:off x="8255794" y="1800225"/>
            <a:ext cx="378380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1. Hãy nêu một số ví dụ có thể gây lãng phí năng lượng xảy ra trong lớp học, trong nhà trường?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20124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Bật quạt, bật đèn, bật tivi khi ra chơi hoặc khi không cần thiết </a:t>
            </a:r>
          </a:p>
          <a:p>
            <a:pPr lvl="0">
              <a:defRPr/>
            </a:pPr>
            <a:r>
              <a:rPr lang="en-US" sz="2500">
                <a:solidFill>
                  <a:srgbClr val="F8F8F8"/>
                </a:solidFill>
                <a:latin typeface="Itim" panose="00000500000000000000" pitchFamily="2" charset="-34"/>
                <a:cs typeface="Itim" panose="00000500000000000000" pitchFamily="2" charset="-34"/>
              </a:rPr>
              <a:t>- Sử dụng điều hòa nhưng mở cửa sổ hoặc cửa ra vào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117977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6" name="Google Shape;1794;p49">
            <a:extLst>
              <a:ext uri="{FF2B5EF4-FFF2-40B4-BE49-F238E27FC236}">
                <a16:creationId xmlns="" xmlns:a16="http://schemas.microsoft.com/office/drawing/2014/main" id="{C46FE161-0675-4130-AC73-7A4EB0898A13}"/>
              </a:ext>
            </a:extLst>
          </p:cNvPr>
          <p:cNvSpPr txBox="1">
            <a:spLocks/>
          </p:cNvSpPr>
          <p:nvPr/>
        </p:nvSpPr>
        <p:spPr>
          <a:xfrm>
            <a:off x="1066800" y="384319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2. Em hãy cho biết một số biện pháp tiết kiệm năng lượng trong lớp học?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a:extLst>
              <a:ext uri="{FF2B5EF4-FFF2-40B4-BE49-F238E27FC236}">
                <a16:creationId xmlns="" xmlns:a16="http://schemas.microsoft.com/office/drawing/2014/main" id="{890478F5-109F-442F-B7FD-E9697E0E7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4319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a:extLst>
              <a:ext uri="{FF2B5EF4-FFF2-40B4-BE49-F238E27FC236}">
                <a16:creationId xmlns="" xmlns:a16="http://schemas.microsoft.com/office/drawing/2014/main" id="{00BE6DA2-4C66-4DA0-9432-E2CA5D74107B}"/>
              </a:ext>
            </a:extLst>
          </p:cNvPr>
          <p:cNvSpPr txBox="1">
            <a:spLocks/>
          </p:cNvSpPr>
          <p:nvPr/>
        </p:nvSpPr>
        <p:spPr>
          <a:xfrm>
            <a:off x="152400" y="5552102"/>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Tắt đèn, quạt, tivi khi không cần thiết </a:t>
            </a:r>
          </a:p>
          <a:p>
            <a:pPr lvl="0">
              <a:defRPr/>
            </a:pPr>
            <a:r>
              <a:rPr lang="en-US" sz="2500">
                <a:solidFill>
                  <a:srgbClr val="F8F8F8"/>
                </a:solidFill>
                <a:latin typeface="Itim" panose="00000500000000000000" pitchFamily="2" charset="-34"/>
                <a:cs typeface="Itim" panose="00000500000000000000" pitchFamily="2" charset="-34"/>
              </a:rPr>
              <a:t>- Đóng cửa sổ, cửa ra vào khi sử dụng điều hòa </a:t>
            </a:r>
          </a:p>
        </p:txBody>
      </p:sp>
      <p:sp>
        <p:nvSpPr>
          <p:cNvPr id="10" name="Google Shape;1794;p49">
            <a:extLst>
              <a:ext uri="{FF2B5EF4-FFF2-40B4-BE49-F238E27FC236}">
                <a16:creationId xmlns="" xmlns:a16="http://schemas.microsoft.com/office/drawing/2014/main" id="{1B2C6E1D-C5EF-4F05-A2E0-477E1722F2C9}"/>
              </a:ext>
            </a:extLst>
          </p:cNvPr>
          <p:cNvSpPr txBox="1">
            <a:spLocks/>
          </p:cNvSpPr>
          <p:nvPr/>
        </p:nvSpPr>
        <p:spPr>
          <a:xfrm>
            <a:off x="5147915" y="484550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28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Một số biện pháp tiết kiệm năng lượng trong hoạt động hằng ngày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1247020"/>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9556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Sử dụng điện, nước hợp lí, tiết kiệm nhiên liệu, ưu tiên dùng các nguồn năng lượng tái tạo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55EFE2C7-A145-4398-9A1C-6B0F4661F8B5}"/>
              </a:ext>
            </a:extLst>
          </p:cNvPr>
          <p:cNvSpPr txBox="1">
            <a:spLocks/>
          </p:cNvSpPr>
          <p:nvPr/>
        </p:nvSpPr>
        <p:spPr>
          <a:xfrm>
            <a:off x="495300" y="5121413"/>
            <a:ext cx="298132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Tắt các thiết bị điện khi không sử dụng </a:t>
            </a:r>
            <a:endParaRPr lang="en-US" sz="2500" kern="0">
              <a:solidFill>
                <a:srgbClr val="00B0F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 xmlns:a16="http://schemas.microsoft.com/office/drawing/2014/main" id="{940A03D4-1663-4B1B-BD24-DB95182683B6}"/>
              </a:ext>
            </a:extLst>
          </p:cNvPr>
          <p:cNvSpPr txBox="1">
            <a:spLocks/>
          </p:cNvSpPr>
          <p:nvPr/>
        </p:nvSpPr>
        <p:spPr>
          <a:xfrm>
            <a:off x="4439452" y="5121413"/>
            <a:ext cx="31401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Điều chỉnh ngọn lửa phù hợp với nhu cầu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a:extLst>
              <a:ext uri="{FF2B5EF4-FFF2-40B4-BE49-F238E27FC236}">
                <a16:creationId xmlns="" xmlns:a16="http://schemas.microsoft.com/office/drawing/2014/main" id="{24C579D8-713A-48FF-9310-0BBFB1E70CF9}"/>
              </a:ext>
            </a:extLst>
          </p:cNvPr>
          <p:cNvSpPr txBox="1">
            <a:spLocks/>
          </p:cNvSpPr>
          <p:nvPr/>
        </p:nvSpPr>
        <p:spPr>
          <a:xfrm>
            <a:off x="8885608" y="5121413"/>
            <a:ext cx="232104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Sử dụng năng lượng mặt trời </a:t>
            </a:r>
            <a:endParaRPr lang="en-US" sz="2500" kern="0">
              <a:solidFill>
                <a:srgbClr val="00B0F0"/>
              </a:solidFill>
              <a:latin typeface="Itim" panose="00000500000000000000" pitchFamily="2" charset="-34"/>
              <a:cs typeface="Itim" panose="00000500000000000000" pitchFamily="2" charset="-34"/>
            </a:endParaRPr>
          </a:p>
        </p:txBody>
      </p:sp>
      <p:pic>
        <p:nvPicPr>
          <p:cNvPr id="3" name="Picture 2" descr="Hãy hành động hưởng ứng sự kiện Giờ Trái Đất 2017">
            <a:extLst>
              <a:ext uri="{FF2B5EF4-FFF2-40B4-BE49-F238E27FC236}">
                <a16:creationId xmlns="" xmlns:a16="http://schemas.microsoft.com/office/drawing/2014/main" id="{0D460906-F001-43BB-AE1D-E5D2AC5E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5611"/>
            <a:ext cx="381403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nấu cơm bằng bếp gas ngon như bếp điện | Tủ nấu cơmTủ nấu cơm">
            <a:extLst>
              <a:ext uri="{FF2B5EF4-FFF2-40B4-BE49-F238E27FC236}">
                <a16:creationId xmlns="" xmlns:a16="http://schemas.microsoft.com/office/drawing/2014/main" id="{B02CFDAE-C5DF-4841-8B94-77AAAC34B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77" r="9705"/>
          <a:stretch/>
        </p:blipFill>
        <p:spPr bwMode="auto">
          <a:xfrm>
            <a:off x="3966435" y="1415611"/>
            <a:ext cx="408622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PHCM tăng tốc phát triển điện mặt trời mái nhà - Doanh Trí">
            <a:extLst>
              <a:ext uri="{FF2B5EF4-FFF2-40B4-BE49-F238E27FC236}">
                <a16:creationId xmlns="" xmlns:a16="http://schemas.microsoft.com/office/drawing/2014/main" id="{C117FF4E-5BEC-46DA-B73F-04F7A8AF99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956"/>
          <a:stretch/>
        </p:blipFill>
        <p:spPr bwMode="auto">
          <a:xfrm>
            <a:off x="8052661" y="1415611"/>
            <a:ext cx="39869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3. Những biện pháp nào dưới đây giúp tiết kiệm năng lượng? </a:t>
            </a:r>
          </a:p>
          <a:p>
            <a:pPr lvl="0">
              <a:defRPr/>
            </a:pPr>
            <a:r>
              <a:rPr lang="en-US" sz="2500" kern="0">
                <a:solidFill>
                  <a:srgbClr val="F8F8F8"/>
                </a:solidFill>
                <a:latin typeface="Itim" panose="00000500000000000000" pitchFamily="2" charset="-34"/>
                <a:cs typeface="Itim" panose="00000500000000000000" pitchFamily="2" charset="-34"/>
              </a:rPr>
              <a:t>     a) Sử dụng ánh nắng mặt trời để làm khô quần áo thay vì dùng máy sấy khô quần áo </a:t>
            </a:r>
          </a:p>
          <a:p>
            <a:pPr lvl="0">
              <a:defRPr/>
            </a:pPr>
            <a:r>
              <a:rPr lang="en-US" sz="2500" kern="0">
                <a:solidFill>
                  <a:srgbClr val="F8F8F8"/>
                </a:solidFill>
                <a:latin typeface="Itim" panose="00000500000000000000" pitchFamily="2" charset="-34"/>
                <a:cs typeface="Itim" panose="00000500000000000000" pitchFamily="2" charset="-34"/>
              </a:rPr>
              <a:t>     b) Dùng đèn LED để thắp sáng thay thế đèn huỳnh quang hoặc đèn sợi đốt </a:t>
            </a:r>
          </a:p>
          <a:p>
            <a:pPr lvl="0">
              <a:defRPr/>
            </a:pPr>
            <a:r>
              <a:rPr lang="en-US" sz="2500" kern="0">
                <a:solidFill>
                  <a:srgbClr val="F8F8F8"/>
                </a:solidFill>
                <a:latin typeface="Itim" panose="00000500000000000000" pitchFamily="2" charset="-34"/>
                <a:cs typeface="Itim" panose="00000500000000000000" pitchFamily="2" charset="-34"/>
              </a:rPr>
              <a:t>     c) Tận dụng ánh sáng tự nhiên thay vì dùng đèn thắp sáng vào ban ngày </a:t>
            </a:r>
          </a:p>
          <a:p>
            <a:pPr lvl="0">
              <a:defRPr/>
            </a:pPr>
            <a:r>
              <a:rPr lang="en-US" sz="2500" kern="0">
                <a:solidFill>
                  <a:srgbClr val="F8F8F8"/>
                </a:solidFill>
                <a:latin typeface="Itim" panose="00000500000000000000" pitchFamily="2" charset="-34"/>
                <a:cs typeface="Itim" panose="00000500000000000000" pitchFamily="2" charset="-34"/>
              </a:rPr>
              <a:t>     d) Rút phích cắm hoặc tắt các thiết bị điện khi không sử dụng </a:t>
            </a:r>
          </a:p>
          <a:p>
            <a:pPr lvl="0">
              <a:defRPr/>
            </a:pPr>
            <a:r>
              <a:rPr lang="en-US" sz="2500" kern="0">
                <a:solidFill>
                  <a:srgbClr val="F8F8F8"/>
                </a:solidFill>
                <a:latin typeface="Itim" panose="00000500000000000000" pitchFamily="2" charset="-34"/>
                <a:cs typeface="Itim" panose="00000500000000000000" pitchFamily="2" charset="-34"/>
              </a:rPr>
              <a:t>     e) Đóng, mở tủ lạnh hoặc máy điều hòa đúng cách </a:t>
            </a:r>
          </a:p>
          <a:p>
            <a:pPr lvl="0">
              <a:defRPr/>
            </a:pPr>
            <a:r>
              <a:rPr lang="en-US" sz="2500" kern="0">
                <a:solidFill>
                  <a:srgbClr val="F8F8F8"/>
                </a:solidFill>
                <a:latin typeface="Itim" panose="00000500000000000000" pitchFamily="2" charset="-34"/>
                <a:cs typeface="Itim" panose="00000500000000000000" pitchFamily="2" charset="-34"/>
              </a:rPr>
              <a:t>     g) Bật tivi xem cả ngày </a:t>
            </a:r>
          </a:p>
          <a:p>
            <a:pPr lvl="0">
              <a:defRPr/>
            </a:pPr>
            <a:r>
              <a:rPr lang="en-US" sz="2500" kern="0">
                <a:solidFill>
                  <a:srgbClr val="F8F8F8"/>
                </a:solidFill>
                <a:latin typeface="Itim" panose="00000500000000000000" pitchFamily="2" charset="-34"/>
                <a:cs typeface="Itim" panose="00000500000000000000" pitchFamily="2" charset="-34"/>
              </a:rPr>
              <a:t>     h) Tắt vòi nước trong khi đánh răng </a:t>
            </a:r>
          </a:p>
          <a:p>
            <a:pPr lvl="0">
              <a:defRPr/>
            </a:pPr>
            <a:r>
              <a:rPr lang="en-US" sz="2500" kern="0">
                <a:solidFill>
                  <a:srgbClr val="F8F8F8"/>
                </a:solidFill>
                <a:latin typeface="Itim" panose="00000500000000000000" pitchFamily="2" charset="-34"/>
                <a:cs typeface="Itim" panose="00000500000000000000" pitchFamily="2" charset="-34"/>
              </a:rPr>
              <a:t>     i) Thu gom các vật dụng (giấy, đồ nhựa) đã dùng có thể tái sử dụng hoặc tái chế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494489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Các biện pháp tiết kiệm năng lượng là: a, b, c, d, e, h, i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445901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28201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4. Bảng dưới là số liệu về thời gian thắp sáng tối đa và điện năng tiêu thụ của một số bóng đèn có độ sáng như nhau. Em hãy tính toàn bộ chi phí mua bóng đèn và tiền điện phải trả cho việc sử dụng mỗi loại bóng đèn trong 1 năm. Cho biết giá điện là 1500 đồng/kWh và một năm có 365 ngày, mỗi ngày đèn hoạt động 12h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480398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Thời gian sử dụng trong 1 năm: 12.365 = 4380h </a:t>
            </a:r>
          </a:p>
          <a:p>
            <a:pPr lvl="0">
              <a:defRPr/>
            </a:pPr>
            <a:r>
              <a:rPr lang="en-US" sz="2500">
                <a:solidFill>
                  <a:srgbClr val="F8F8F8"/>
                </a:solidFill>
                <a:latin typeface="Itim" panose="00000500000000000000" pitchFamily="2" charset="-34"/>
                <a:cs typeface="Itim" panose="00000500000000000000" pitchFamily="2" charset="-34"/>
              </a:rPr>
              <a:t>- Tiền mua bóng đèn dây tóc: 5.5000 = 25000 đồng </a:t>
            </a:r>
          </a:p>
          <a:p>
            <a:pPr lvl="0">
              <a:defRPr/>
            </a:pPr>
            <a:r>
              <a:rPr lang="en-US" sz="2500">
                <a:solidFill>
                  <a:srgbClr val="F8F8F8"/>
                </a:solidFill>
                <a:latin typeface="Itim" panose="00000500000000000000" pitchFamily="2" charset="-34"/>
                <a:cs typeface="Itim" panose="00000500000000000000" pitchFamily="2" charset="-34"/>
              </a:rPr>
              <a:t>- Tiền điện khi sử dụng bóng đèn dây tóc: 0,075.4380.1500 = 492 750 đồng </a:t>
            </a:r>
          </a:p>
          <a:p>
            <a:pPr lvl="0">
              <a:defRPr/>
            </a:pPr>
            <a:r>
              <a:rPr lang="en-US" sz="2500">
                <a:solidFill>
                  <a:srgbClr val="F8F8F8"/>
                </a:solidFill>
                <a:latin typeface="Itim" panose="00000500000000000000" pitchFamily="2" charset="-34"/>
                <a:cs typeface="Itim" panose="00000500000000000000" pitchFamily="2" charset="-34"/>
              </a:rPr>
              <a:t>- Chi phí khi sử dụng đèn dây tóc: 492 750 + 25 000 = 517 750 đồng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432401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4" name="Picture 3">
            <a:extLst>
              <a:ext uri="{FF2B5EF4-FFF2-40B4-BE49-F238E27FC236}">
                <a16:creationId xmlns="" xmlns:a16="http://schemas.microsoft.com/office/drawing/2014/main" id="{1CF75B29-3A6E-40D7-AD88-61C891C87940}"/>
              </a:ext>
            </a:extLst>
          </p:cNvPr>
          <p:cNvPicPr>
            <a:picLocks noChangeAspect="1"/>
          </p:cNvPicPr>
          <p:nvPr/>
        </p:nvPicPr>
        <p:blipFill>
          <a:blip r:embed="rId3"/>
          <a:stretch>
            <a:fillRect/>
          </a:stretch>
        </p:blipFill>
        <p:spPr>
          <a:xfrm>
            <a:off x="1309141" y="2362656"/>
            <a:ext cx="9573718" cy="1828800"/>
          </a:xfrm>
          <a:prstGeom prst="rect">
            <a:avLst/>
          </a:prstGeom>
        </p:spPr>
      </p:pic>
    </p:spTree>
    <p:extLst>
      <p:ext uri="{BB962C8B-B14F-4D97-AF65-F5344CB8AC3E}">
        <p14:creationId xmlns:p14="http://schemas.microsoft.com/office/powerpoint/2010/main" val="948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4. Bảng dưới là số liệu về thời gian thắp sáng tối đa và điện năng tiêu thụ của một số bóng đèn có độ sáng như nhau. Em hãy tính toàn bộ chi phí mua bóng đèn và tiền điện phải trả cho việc sử dụng mỗi loại bóng đèn trong 1 năm. Cho biết giá điện là 1500 đồng/kWh và một năm có 365 ngày, mỗi ngày đèn hoạt động 12h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480398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 Tiền mua bóng đèn compact: 40 000 đồng </a:t>
            </a:r>
          </a:p>
          <a:p>
            <a:pPr lvl="0">
              <a:defRPr/>
            </a:pPr>
            <a:r>
              <a:rPr lang="en-US" sz="2500">
                <a:solidFill>
                  <a:srgbClr val="F8F8F8"/>
                </a:solidFill>
                <a:latin typeface="Itim" panose="00000500000000000000" pitchFamily="2" charset="-34"/>
                <a:cs typeface="Itim" panose="00000500000000000000" pitchFamily="2" charset="-34"/>
              </a:rPr>
              <a:t>- Tiền điện khi sử dụng bóng đèn compact: 0,02.4380.1500 = 131 400 đồng </a:t>
            </a:r>
          </a:p>
          <a:p>
            <a:pPr lvl="0">
              <a:defRPr/>
            </a:pPr>
            <a:r>
              <a:rPr lang="en-US" sz="2500">
                <a:solidFill>
                  <a:srgbClr val="F8F8F8"/>
                </a:solidFill>
                <a:latin typeface="Itim" panose="00000500000000000000" pitchFamily="2" charset="-34"/>
                <a:cs typeface="Itim" panose="00000500000000000000" pitchFamily="2" charset="-34"/>
              </a:rPr>
              <a:t>- Chi phí khi sử dụng đèn compact: 131 4000 + 40 000 = 171 400 đồng </a:t>
            </a:r>
          </a:p>
          <a:p>
            <a:pPr lvl="0">
              <a:defRPr/>
            </a:pPr>
            <a:r>
              <a:rPr lang="en-US" sz="2500">
                <a:solidFill>
                  <a:srgbClr val="F8F8F8"/>
                </a:solidFill>
                <a:latin typeface="Itim" panose="00000500000000000000" pitchFamily="2" charset="-34"/>
                <a:cs typeface="Itim" panose="00000500000000000000" pitchFamily="2" charset="-34"/>
              </a:rPr>
              <a:t>- Vậy khi sử dụng đèn compact ta sẽ tiết kiệm chi phí hơn so với đèn dây tóc </a:t>
            </a: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432401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4" name="Picture 3">
            <a:extLst>
              <a:ext uri="{FF2B5EF4-FFF2-40B4-BE49-F238E27FC236}">
                <a16:creationId xmlns="" xmlns:a16="http://schemas.microsoft.com/office/drawing/2014/main" id="{1CF75B29-3A6E-40D7-AD88-61C891C87940}"/>
              </a:ext>
            </a:extLst>
          </p:cNvPr>
          <p:cNvPicPr>
            <a:picLocks noChangeAspect="1"/>
          </p:cNvPicPr>
          <p:nvPr/>
        </p:nvPicPr>
        <p:blipFill>
          <a:blip r:embed="rId3"/>
          <a:stretch>
            <a:fillRect/>
          </a:stretch>
        </p:blipFill>
        <p:spPr>
          <a:xfrm>
            <a:off x="1309141" y="2362656"/>
            <a:ext cx="9573718" cy="1828800"/>
          </a:xfrm>
          <a:prstGeom prst="rect">
            <a:avLst/>
          </a:prstGeom>
        </p:spPr>
      </p:pic>
    </p:spTree>
    <p:extLst>
      <p:ext uri="{BB962C8B-B14F-4D97-AF65-F5344CB8AC3E}">
        <p14:creationId xmlns:p14="http://schemas.microsoft.com/office/powerpoint/2010/main" val="4467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13385</TotalTime>
  <Words>691</Words>
  <PresentationFormat>Custom</PresentationFormat>
  <Paragraphs>46</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Dinsey Cute Animals Newsletter by Slidesgo</vt:lpstr>
      <vt:lpstr>PowerPoint Presentation</vt:lpstr>
      <vt:lpstr>Tại sao cần tiết kiệm năng lượng? </vt:lpstr>
      <vt:lpstr>Tiết kiệm năng lượng giúp: tiết kiệm chi phí, bảo tồn các nguồn năng lượng không tái tạo, góp phần giảm lượng chất thải và giảm ô nhiễm môi trường </vt:lpstr>
      <vt:lpstr>PowerPoint Presentation</vt:lpstr>
      <vt:lpstr>Một số biện pháp tiết kiệm năng lượng trong hoạt động hằng ngày </vt:lpstr>
      <vt:lpstr>Sử dụng điện, nước hợp lí, tiết kiệm nhiên liệu, ưu tiên dùng các nguồn năng lượng tái tạo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2023-04-18T02:35:30Z</dcterms:modified>
</cp:coreProperties>
</file>