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8GSdGwkz0ldrVTyypv2jegZ7+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9"/>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6"/>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2000" b="-12000"/>
          </a:stretch>
        </a:blip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2"/>
          <p:cNvSpPr/>
          <p:nvPr/>
        </p:nvSpPr>
        <p:spPr>
          <a:xfrm>
            <a:off x="1143000" y="0"/>
            <a:ext cx="7467600" cy="4985980"/>
          </a:xfrm>
          <a:prstGeom prst="rect">
            <a:avLst/>
          </a:prstGeom>
          <a:noFill/>
          <a:ln>
            <a:noFill/>
          </a:ln>
        </p:spPr>
        <p:txBody>
          <a:bodyPr spcFirstLastPara="1" wrap="square" lIns="91425" tIns="45700" rIns="91425" bIns="45700" anchor="t" anchorCtr="0">
            <a:spAutoFit/>
          </a:bodyPr>
          <a:lstStyle/>
          <a:p>
            <a:pPr marL="34286" marR="0" lvl="0" indent="0" algn="l" rtl="0">
              <a:lnSpc>
                <a:spcPct val="150000"/>
              </a:lnSpc>
              <a:spcBef>
                <a:spcPts val="0"/>
              </a:spcBef>
              <a:spcAft>
                <a:spcPts val="0"/>
              </a:spcAft>
              <a:buClr>
                <a:schemeClr val="dk1"/>
              </a:buClr>
              <a:buSzPts val="1600"/>
              <a:buFont typeface="Comic Sans MS"/>
              <a:buNone/>
            </a:pPr>
            <a:r>
              <a:rPr lang="en-US" sz="1600" b="1">
                <a:solidFill>
                  <a:schemeClr val="dk1"/>
                </a:solidFill>
                <a:latin typeface="Comic Sans MS"/>
                <a:ea typeface="Comic Sans MS"/>
                <a:cs typeface="Comic Sans MS"/>
                <a:sym typeface="Comic Sans MS"/>
              </a:rPr>
              <a:t>Time allowed</a:t>
            </a:r>
            <a:r>
              <a:rPr lang="en-US" sz="1600">
                <a:solidFill>
                  <a:schemeClr val="dk1"/>
                </a:solidFill>
                <a:latin typeface="Comic Sans MS"/>
                <a:ea typeface="Comic Sans MS"/>
                <a:cs typeface="Comic Sans MS"/>
                <a:sym typeface="Comic Sans MS"/>
              </a:rPr>
              <a:t> - 8-10 minutes</a:t>
            </a:r>
            <a:endParaRPr/>
          </a:p>
          <a:p>
            <a:pPr marL="0" marR="0" lvl="0" indent="0" algn="l" rtl="0">
              <a:lnSpc>
                <a:spcPct val="150000"/>
              </a:lnSpc>
              <a:spcBef>
                <a:spcPts val="0"/>
              </a:spcBef>
              <a:spcAft>
                <a:spcPts val="0"/>
              </a:spcAft>
              <a:buNone/>
            </a:pPr>
            <a:r>
              <a:rPr lang="en-US" sz="1600">
                <a:solidFill>
                  <a:schemeClr val="dk1"/>
                </a:solidFill>
                <a:latin typeface="Comic Sans MS"/>
                <a:ea typeface="Comic Sans MS"/>
                <a:cs typeface="Comic Sans MS"/>
                <a:sym typeface="Comic Sans MS"/>
              </a:rPr>
              <a:t>Normally you will do the speaking test with another candidate. The two of you will meet two examiners. One of the examiners will talk to you, the other does not particpate in the conversations.</a:t>
            </a:r>
            <a:endParaRPr/>
          </a:p>
          <a:p>
            <a:pPr marL="0" marR="0" lvl="0" indent="0" algn="l" rtl="0">
              <a:lnSpc>
                <a:spcPct val="150000"/>
              </a:lnSpc>
              <a:spcBef>
                <a:spcPts val="0"/>
              </a:spcBef>
              <a:spcAft>
                <a:spcPts val="0"/>
              </a:spcAft>
              <a:buNone/>
            </a:pPr>
            <a:r>
              <a:rPr lang="en-US" sz="1600">
                <a:solidFill>
                  <a:schemeClr val="dk1"/>
                </a:solidFill>
                <a:latin typeface="Comic Sans MS"/>
                <a:ea typeface="Comic Sans MS"/>
                <a:cs typeface="Comic Sans MS"/>
                <a:sym typeface="Comic Sans MS"/>
              </a:rPr>
              <a:t>There are two parts to the speaking test:</a:t>
            </a:r>
            <a:endParaRPr/>
          </a:p>
          <a:p>
            <a:pPr marL="0" marR="0" lvl="0" indent="0" algn="l" rtl="0">
              <a:lnSpc>
                <a:spcPct val="150000"/>
              </a:lnSpc>
              <a:spcBef>
                <a:spcPts val="0"/>
              </a:spcBef>
              <a:spcAft>
                <a:spcPts val="0"/>
              </a:spcAft>
              <a:buNone/>
            </a:pPr>
            <a:r>
              <a:rPr lang="en-US" sz="1600">
                <a:solidFill>
                  <a:schemeClr val="dk1"/>
                </a:solidFill>
                <a:latin typeface="Comic Sans MS"/>
                <a:ea typeface="Comic Sans MS"/>
                <a:cs typeface="Comic Sans MS"/>
                <a:sym typeface="Comic Sans MS"/>
              </a:rPr>
              <a:t>Speaking part 1: short questions and answers between you and the examiner</a:t>
            </a:r>
            <a:endParaRPr/>
          </a:p>
          <a:p>
            <a:pPr marL="0" marR="0" lvl="0" indent="0" algn="l" rtl="0">
              <a:lnSpc>
                <a:spcPct val="150000"/>
              </a:lnSpc>
              <a:spcBef>
                <a:spcPts val="0"/>
              </a:spcBef>
              <a:spcAft>
                <a:spcPts val="0"/>
              </a:spcAft>
              <a:buNone/>
            </a:pPr>
            <a:r>
              <a:rPr lang="en-US" sz="1600">
                <a:solidFill>
                  <a:schemeClr val="dk1"/>
                </a:solidFill>
                <a:latin typeface="Comic Sans MS"/>
                <a:ea typeface="Comic Sans MS"/>
                <a:cs typeface="Comic Sans MS"/>
                <a:sym typeface="Comic Sans MS"/>
              </a:rPr>
              <a:t>Speaking part 2: the examiner gives you some information or a card with some ideas for questions. You have to talk with the other candidate and ask or answer questions.</a:t>
            </a:r>
            <a:br>
              <a:rPr lang="en-US" sz="1600">
                <a:solidFill>
                  <a:schemeClr val="dk1"/>
                </a:solidFill>
                <a:latin typeface="Comic Sans MS"/>
                <a:ea typeface="Comic Sans MS"/>
                <a:cs typeface="Comic Sans MS"/>
                <a:sym typeface="Comic Sans MS"/>
              </a:rPr>
            </a:br>
            <a:r>
              <a:rPr lang="en-US" sz="1600" b="1">
                <a:solidFill>
                  <a:schemeClr val="dk1"/>
                </a:solidFill>
                <a:latin typeface="Comic Sans MS"/>
                <a:ea typeface="Comic Sans MS"/>
                <a:cs typeface="Comic Sans MS"/>
                <a:sym typeface="Comic Sans MS"/>
              </a:rPr>
              <a:t>How to prepare for KET Speaking</a:t>
            </a:r>
            <a:endParaRPr sz="1600">
              <a:solidFill>
                <a:schemeClr val="dk1"/>
              </a:solidFill>
              <a:latin typeface="Comic Sans MS"/>
              <a:ea typeface="Comic Sans MS"/>
              <a:cs typeface="Comic Sans MS"/>
              <a:sym typeface="Comic Sans MS"/>
            </a:endParaRPr>
          </a:p>
          <a:p>
            <a:pPr marL="0" marR="0" lvl="0" indent="0" algn="l" rtl="0">
              <a:lnSpc>
                <a:spcPct val="150000"/>
              </a:lnSpc>
              <a:spcBef>
                <a:spcPts val="0"/>
              </a:spcBef>
              <a:spcAft>
                <a:spcPts val="0"/>
              </a:spcAft>
              <a:buNone/>
            </a:pPr>
            <a:r>
              <a:rPr lang="en-US" sz="1600">
                <a:solidFill>
                  <a:schemeClr val="dk1"/>
                </a:solidFill>
                <a:latin typeface="Comic Sans MS"/>
                <a:ea typeface="Comic Sans MS"/>
                <a:cs typeface="Comic Sans MS"/>
                <a:sym typeface="Comic Sans MS"/>
              </a:rPr>
              <a:t>Speak as much as you can, with your friends</a:t>
            </a:r>
            <a:endParaRPr/>
          </a:p>
          <a:p>
            <a:pPr marL="0" marR="0" lvl="0" indent="0" algn="l" rtl="0">
              <a:lnSpc>
                <a:spcPct val="150000"/>
              </a:lnSpc>
              <a:spcBef>
                <a:spcPts val="0"/>
              </a:spcBef>
              <a:spcAft>
                <a:spcPts val="0"/>
              </a:spcAft>
              <a:buNone/>
            </a:pPr>
            <a:r>
              <a:rPr lang="en-US" sz="1600">
                <a:solidFill>
                  <a:schemeClr val="dk1"/>
                </a:solidFill>
                <a:latin typeface="Comic Sans MS"/>
                <a:ea typeface="Comic Sans MS"/>
                <a:cs typeface="Comic Sans MS"/>
                <a:sym typeface="Comic Sans MS"/>
              </a:rPr>
              <a:t>Practise asking and asnwering questions about daily life</a:t>
            </a:r>
            <a:endParaRPr/>
          </a:p>
          <a:p>
            <a:pPr marL="0" marR="0" lvl="0" indent="0" algn="l" rtl="0">
              <a:lnSpc>
                <a:spcPct val="150000"/>
              </a:lnSpc>
              <a:spcBef>
                <a:spcPts val="0"/>
              </a:spcBef>
              <a:spcAft>
                <a:spcPts val="0"/>
              </a:spcAft>
              <a:buNone/>
            </a:pPr>
            <a:r>
              <a:rPr lang="en-US" sz="1600">
                <a:solidFill>
                  <a:schemeClr val="dk1"/>
                </a:solidFill>
                <a:latin typeface="Comic Sans MS"/>
                <a:ea typeface="Comic Sans MS"/>
                <a:cs typeface="Comic Sans MS"/>
                <a:sym typeface="Comic Sans MS"/>
              </a:rPr>
              <a:t>Practise giving information about yourself</a:t>
            </a:r>
            <a:endParaRPr sz="1600">
              <a:solidFill>
                <a:schemeClr val="dk1"/>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609600" y="1123950"/>
            <a:ext cx="8001000" cy="2209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omic Sans MS"/>
              <a:buNone/>
            </a:pPr>
            <a:r>
              <a:rPr lang="en-US" sz="3959">
                <a:latin typeface="Comic Sans MS"/>
                <a:ea typeface="Comic Sans MS"/>
                <a:cs typeface="Comic Sans MS"/>
                <a:sym typeface="Comic Sans MS"/>
              </a:rPr>
              <a:t>And now, tell about best friend</a:t>
            </a:r>
            <a:br>
              <a:rPr lang="en-US" sz="3959">
                <a:latin typeface="Comic Sans MS"/>
                <a:ea typeface="Comic Sans MS"/>
                <a:cs typeface="Comic Sans MS"/>
                <a:sym typeface="Comic Sans MS"/>
              </a:rPr>
            </a:br>
            <a:r>
              <a:rPr lang="en-US" sz="3959">
                <a:latin typeface="Comic Sans MS"/>
                <a:ea typeface="Comic Sans MS"/>
                <a:cs typeface="Comic Sans MS"/>
                <a:sym typeface="Comic Sans MS"/>
              </a:rPr>
              <a:t/>
            </a:r>
            <a:br>
              <a:rPr lang="en-US" sz="3959">
                <a:latin typeface="Comic Sans MS"/>
                <a:ea typeface="Comic Sans MS"/>
                <a:cs typeface="Comic Sans MS"/>
                <a:sym typeface="Comic Sans MS"/>
              </a:rPr>
            </a:br>
            <a:r>
              <a:rPr lang="en-US" sz="3959">
                <a:latin typeface="Comic Sans MS"/>
                <a:ea typeface="Comic Sans MS"/>
                <a:cs typeface="Comic Sans MS"/>
                <a:sym typeface="Comic Sans MS"/>
              </a:rPr>
              <a:t>(3-4mins)</a:t>
            </a:r>
            <a:endParaRPr sz="3959">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12"/>
          <p:cNvSpPr txBox="1">
            <a:spLocks noGrp="1"/>
          </p:cNvSpPr>
          <p:nvPr>
            <p:ph type="title"/>
          </p:nvPr>
        </p:nvSpPr>
        <p:spPr>
          <a:xfrm>
            <a:off x="762000" y="1657350"/>
            <a:ext cx="8001000" cy="11620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omic Sans MS"/>
              <a:buNone/>
            </a:pPr>
            <a:r>
              <a:rPr lang="en-US">
                <a:latin typeface="Comic Sans MS"/>
                <a:ea typeface="Comic Sans MS"/>
                <a:cs typeface="Comic Sans MS"/>
                <a:sym typeface="Comic Sans MS"/>
              </a:rPr>
              <a:t>Speaking part 2:</a:t>
            </a:r>
            <a:endParaRPr>
              <a:latin typeface="Comic Sans MS"/>
              <a:ea typeface="Comic Sans MS"/>
              <a:cs typeface="Comic Sans MS"/>
              <a:sym typeface="Comic Sans MS"/>
            </a:endParaRPr>
          </a:p>
        </p:txBody>
      </p:sp>
      <p:sp>
        <p:nvSpPr>
          <p:cNvPr id="174" name="Google Shape;174;p12"/>
          <p:cNvSpPr/>
          <p:nvPr/>
        </p:nvSpPr>
        <p:spPr>
          <a:xfrm>
            <a:off x="1371600" y="2876550"/>
            <a:ext cx="6816437" cy="862883"/>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r>
              <a:rPr lang="en-US" sz="1800">
                <a:solidFill>
                  <a:srgbClr val="C00000"/>
                </a:solidFill>
                <a:latin typeface="Comic Sans MS"/>
                <a:ea typeface="Comic Sans MS"/>
                <a:cs typeface="Comic Sans MS"/>
                <a:sym typeface="Comic Sans MS"/>
              </a:rPr>
              <a:t>Asking and answering questions using these prompt cards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p:nvPr/>
        </p:nvSpPr>
        <p:spPr>
          <a:xfrm>
            <a:off x="1066800" y="3562350"/>
            <a:ext cx="7011684" cy="1224136"/>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Comic Sans MS"/>
                <a:ea typeface="Comic Sans MS"/>
                <a:cs typeface="Comic Sans MS"/>
                <a:sym typeface="Comic Sans MS"/>
              </a:rPr>
              <a:t>Ask and answer questions using the words given. </a:t>
            </a:r>
            <a:endParaRPr/>
          </a:p>
        </p:txBody>
      </p:sp>
      <p:sp>
        <p:nvSpPr>
          <p:cNvPr id="180" name="Google Shape;180;p13"/>
          <p:cNvSpPr/>
          <p:nvPr/>
        </p:nvSpPr>
        <p:spPr>
          <a:xfrm>
            <a:off x="1066800" y="3562350"/>
            <a:ext cx="7011684" cy="1224136"/>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Comic Sans MS"/>
                <a:ea typeface="Comic Sans MS"/>
                <a:cs typeface="Comic Sans MS"/>
                <a:sym typeface="Comic Sans MS"/>
              </a:rPr>
              <a:t>What are other questions and answers you can think of?</a:t>
            </a:r>
            <a:endParaRPr/>
          </a:p>
        </p:txBody>
      </p:sp>
      <p:pic>
        <p:nvPicPr>
          <p:cNvPr id="182" name="Google Shape;182;p13"/>
          <p:cNvPicPr preferRelativeResize="0"/>
          <p:nvPr/>
        </p:nvPicPr>
        <p:blipFill rotWithShape="1">
          <a:blip r:embed="rId3">
            <a:alphaModFix/>
          </a:blip>
          <a:srcRect l="10542" t="15625" r="29722" b="25391"/>
          <a:stretch/>
        </p:blipFill>
        <p:spPr>
          <a:xfrm>
            <a:off x="1143000" y="0"/>
            <a:ext cx="7010400" cy="3486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fade">
                                      <p:cBhvr>
                                        <p:cTn id="1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p:nvPr/>
        </p:nvSpPr>
        <p:spPr>
          <a:xfrm>
            <a:off x="1066800" y="3562350"/>
            <a:ext cx="7011684" cy="1224136"/>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Comic Sans MS"/>
                <a:ea typeface="Comic Sans MS"/>
                <a:cs typeface="Comic Sans MS"/>
                <a:sym typeface="Comic Sans MS"/>
              </a:rPr>
              <a:t>Ask and answer questions using the words given. </a:t>
            </a:r>
            <a:endParaRPr/>
          </a:p>
        </p:txBody>
      </p:sp>
      <p:sp>
        <p:nvSpPr>
          <p:cNvPr id="188" name="Google Shape;188;p14"/>
          <p:cNvSpPr/>
          <p:nvPr/>
        </p:nvSpPr>
        <p:spPr>
          <a:xfrm>
            <a:off x="1066800" y="3562350"/>
            <a:ext cx="7011684" cy="1224136"/>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Comic Sans MS"/>
                <a:ea typeface="Comic Sans MS"/>
                <a:cs typeface="Comic Sans MS"/>
                <a:sym typeface="Comic Sans MS"/>
              </a:rPr>
              <a:t>What are other questions and answers you can think of?</a:t>
            </a:r>
            <a:endParaRPr/>
          </a:p>
        </p:txBody>
      </p:sp>
      <p:pic>
        <p:nvPicPr>
          <p:cNvPr id="190" name="Google Shape;190;p14"/>
          <p:cNvPicPr preferRelativeResize="0"/>
          <p:nvPr/>
        </p:nvPicPr>
        <p:blipFill rotWithShape="1">
          <a:blip r:embed="rId3">
            <a:alphaModFix/>
          </a:blip>
          <a:srcRect l="15739" t="29686" r="25402" b="14063"/>
          <a:stretch/>
        </p:blipFill>
        <p:spPr>
          <a:xfrm>
            <a:off x="1371600" y="133350"/>
            <a:ext cx="6705600" cy="3352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5"/>
          <p:cNvSpPr/>
          <p:nvPr/>
        </p:nvSpPr>
        <p:spPr>
          <a:xfrm>
            <a:off x="1066800" y="3562350"/>
            <a:ext cx="7011684" cy="1224136"/>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Comic Sans MS"/>
                <a:ea typeface="Comic Sans MS"/>
                <a:cs typeface="Comic Sans MS"/>
                <a:sym typeface="Comic Sans MS"/>
              </a:rPr>
              <a:t>Ask and answer questions using the words given. </a:t>
            </a:r>
            <a:endParaRPr/>
          </a:p>
        </p:txBody>
      </p:sp>
      <p:sp>
        <p:nvSpPr>
          <p:cNvPr id="196" name="Google Shape;196;p15"/>
          <p:cNvSpPr/>
          <p:nvPr/>
        </p:nvSpPr>
        <p:spPr>
          <a:xfrm>
            <a:off x="1066800" y="3562350"/>
            <a:ext cx="7011684" cy="1224136"/>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Comic Sans MS"/>
                <a:ea typeface="Comic Sans MS"/>
                <a:cs typeface="Comic Sans MS"/>
                <a:sym typeface="Comic Sans MS"/>
              </a:rPr>
              <a:t>What are other questions and answers you can think of?</a:t>
            </a:r>
            <a:endParaRPr/>
          </a:p>
        </p:txBody>
      </p:sp>
      <p:pic>
        <p:nvPicPr>
          <p:cNvPr id="198" name="Google Shape;198;p15"/>
          <p:cNvPicPr preferRelativeResize="0"/>
          <p:nvPr/>
        </p:nvPicPr>
        <p:blipFill rotWithShape="1">
          <a:blip r:embed="rId3">
            <a:alphaModFix/>
          </a:blip>
          <a:srcRect l="12225" t="20313" r="30674" b="23437"/>
          <a:stretch/>
        </p:blipFill>
        <p:spPr>
          <a:xfrm>
            <a:off x="1143000" y="0"/>
            <a:ext cx="7086600" cy="3333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609600" y="1123950"/>
            <a:ext cx="80010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omic Sans MS"/>
              <a:buNone/>
            </a:pPr>
            <a:r>
              <a:rPr lang="en-US">
                <a:latin typeface="Comic Sans MS"/>
                <a:ea typeface="Comic Sans MS"/>
                <a:cs typeface="Comic Sans MS"/>
                <a:sym typeface="Comic Sans MS"/>
              </a:rPr>
              <a:t>Part 1: Tell about best friend</a:t>
            </a:r>
            <a:endParaRPr>
              <a:latin typeface="Comic Sans MS"/>
              <a:ea typeface="Comic Sans MS"/>
              <a:cs typeface="Comic Sans MS"/>
              <a:sym typeface="Comic Sans MS"/>
            </a:endParaRPr>
          </a:p>
        </p:txBody>
      </p:sp>
      <p:pic>
        <p:nvPicPr>
          <p:cNvPr id="107" name="Google Shape;107;p3" descr="tải xuống.jpg"/>
          <p:cNvPicPr preferRelativeResize="0"/>
          <p:nvPr/>
        </p:nvPicPr>
        <p:blipFill rotWithShape="1">
          <a:blip r:embed="rId3">
            <a:alphaModFix/>
          </a:blip>
          <a:srcRect/>
          <a:stretch/>
        </p:blipFill>
        <p:spPr>
          <a:xfrm>
            <a:off x="2362200" y="2405288"/>
            <a:ext cx="4114800" cy="27382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1905000" y="-38100"/>
            <a:ext cx="26670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36C09"/>
              </a:buClr>
              <a:buSzPts val="3200"/>
              <a:buFont typeface="Comic Sans MS"/>
              <a:buNone/>
            </a:pPr>
            <a:r>
              <a:rPr lang="en-US" sz="3200" b="1">
                <a:solidFill>
                  <a:srgbClr val="E36C09"/>
                </a:solidFill>
                <a:latin typeface="Comic Sans MS"/>
                <a:ea typeface="Comic Sans MS"/>
                <a:cs typeface="Comic Sans MS"/>
                <a:sym typeface="Comic Sans MS"/>
              </a:rPr>
              <a:t>Brain storm</a:t>
            </a:r>
            <a:endParaRPr sz="3200" b="1">
              <a:solidFill>
                <a:srgbClr val="E36C09"/>
              </a:solidFill>
              <a:latin typeface="Comic Sans MS"/>
              <a:ea typeface="Comic Sans MS"/>
              <a:cs typeface="Comic Sans MS"/>
              <a:sym typeface="Comic Sans MS"/>
            </a:endParaRPr>
          </a:p>
        </p:txBody>
      </p:sp>
      <p:sp>
        <p:nvSpPr>
          <p:cNvPr id="113" name="Google Shape;113;p4"/>
          <p:cNvSpPr/>
          <p:nvPr/>
        </p:nvSpPr>
        <p:spPr>
          <a:xfrm>
            <a:off x="2819400" y="1733550"/>
            <a:ext cx="3962400" cy="34099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4"/>
          <p:cNvSpPr txBox="1"/>
          <p:nvPr/>
        </p:nvSpPr>
        <p:spPr>
          <a:xfrm>
            <a:off x="1143000" y="1504950"/>
            <a:ext cx="5638800" cy="3046988"/>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dk1"/>
              </a:buClr>
              <a:buSzPts val="2400"/>
              <a:buFont typeface="Comic Sans MS"/>
              <a:buChar char="-"/>
            </a:pPr>
            <a:r>
              <a:rPr lang="en-US" sz="2400">
                <a:solidFill>
                  <a:schemeClr val="dk1"/>
                </a:solidFill>
                <a:latin typeface="Comic Sans MS"/>
                <a:ea typeface="Comic Sans MS"/>
                <a:cs typeface="Comic Sans MS"/>
                <a:sym typeface="Comic Sans MS"/>
              </a:rPr>
              <a:t>What is his/her name?</a:t>
            </a:r>
            <a:endParaRPr/>
          </a:p>
          <a:p>
            <a:pPr marL="0" marR="0" lvl="0" indent="-152400" algn="l" rtl="0">
              <a:spcBef>
                <a:spcPts val="0"/>
              </a:spcBef>
              <a:spcAft>
                <a:spcPts val="0"/>
              </a:spcAft>
              <a:buClr>
                <a:schemeClr val="dk1"/>
              </a:buClr>
              <a:buSzPts val="2400"/>
              <a:buFont typeface="Comic Sans MS"/>
              <a:buChar char="-"/>
            </a:pPr>
            <a:r>
              <a:rPr lang="en-US" sz="2400">
                <a:solidFill>
                  <a:schemeClr val="dk1"/>
                </a:solidFill>
                <a:latin typeface="Comic Sans MS"/>
                <a:ea typeface="Comic Sans MS"/>
                <a:cs typeface="Comic Sans MS"/>
                <a:sym typeface="Comic Sans MS"/>
              </a:rPr>
              <a:t> How long have you known each other?</a:t>
            </a:r>
            <a:endParaRPr/>
          </a:p>
          <a:p>
            <a:pPr marL="0" marR="0" lvl="0" indent="-152400" algn="l" rtl="0">
              <a:spcBef>
                <a:spcPts val="0"/>
              </a:spcBef>
              <a:spcAft>
                <a:spcPts val="0"/>
              </a:spcAft>
              <a:buClr>
                <a:schemeClr val="dk1"/>
              </a:buClr>
              <a:buSzPts val="2400"/>
              <a:buFont typeface="Comic Sans MS"/>
              <a:buChar char="-"/>
            </a:pPr>
            <a:r>
              <a:rPr lang="en-US" sz="2400">
                <a:solidFill>
                  <a:schemeClr val="dk1"/>
                </a:solidFill>
                <a:latin typeface="Comic Sans MS"/>
                <a:ea typeface="Comic Sans MS"/>
                <a:cs typeface="Comic Sans MS"/>
                <a:sym typeface="Comic Sans MS"/>
              </a:rPr>
              <a:t> What is he/she look like?</a:t>
            </a:r>
            <a:endParaRPr/>
          </a:p>
          <a:p>
            <a:pPr marL="0" marR="0" lvl="0" indent="-152400" algn="l" rtl="0">
              <a:spcBef>
                <a:spcPts val="0"/>
              </a:spcBef>
              <a:spcAft>
                <a:spcPts val="0"/>
              </a:spcAft>
              <a:buClr>
                <a:schemeClr val="dk1"/>
              </a:buClr>
              <a:buSzPts val="2400"/>
              <a:buFont typeface="Comic Sans MS"/>
              <a:buChar char="-"/>
            </a:pPr>
            <a:r>
              <a:rPr lang="en-US" sz="2400">
                <a:solidFill>
                  <a:schemeClr val="dk1"/>
                </a:solidFill>
                <a:latin typeface="Comic Sans MS"/>
                <a:ea typeface="Comic Sans MS"/>
                <a:cs typeface="Comic Sans MS"/>
                <a:sym typeface="Comic Sans MS"/>
              </a:rPr>
              <a:t> what are his/her characters?</a:t>
            </a:r>
            <a:endParaRPr/>
          </a:p>
          <a:p>
            <a:pPr marL="0" marR="0" lvl="0" indent="-152400" algn="l" rtl="0">
              <a:spcBef>
                <a:spcPts val="0"/>
              </a:spcBef>
              <a:spcAft>
                <a:spcPts val="0"/>
              </a:spcAft>
              <a:buClr>
                <a:schemeClr val="dk1"/>
              </a:buClr>
              <a:buSzPts val="2400"/>
              <a:buFont typeface="Comic Sans MS"/>
              <a:buChar char="-"/>
            </a:pPr>
            <a:r>
              <a:rPr lang="en-US" sz="2400">
                <a:solidFill>
                  <a:schemeClr val="dk1"/>
                </a:solidFill>
                <a:latin typeface="Comic Sans MS"/>
                <a:ea typeface="Comic Sans MS"/>
                <a:cs typeface="Comic Sans MS"/>
                <a:sym typeface="Comic Sans MS"/>
              </a:rPr>
              <a:t> what do you usually do together?</a:t>
            </a:r>
            <a:endParaRPr/>
          </a:p>
          <a:p>
            <a:pPr marL="0" marR="0" lvl="0" indent="0" algn="l" rtl="0">
              <a:spcBef>
                <a:spcPts val="0"/>
              </a:spcBef>
              <a:spcAft>
                <a:spcPts val="0"/>
              </a:spcAft>
              <a:buClr>
                <a:schemeClr val="dk1"/>
              </a:buClr>
              <a:buSzPts val="2400"/>
              <a:buFont typeface="Calibri"/>
              <a:buNone/>
            </a:pPr>
            <a:endParaRPr sz="240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2400"/>
              <a:buFont typeface="Calibri"/>
              <a:buNone/>
            </a:pPr>
            <a:endParaRPr sz="2400">
              <a:solidFill>
                <a:schemeClr val="dk1"/>
              </a:solidFill>
              <a:latin typeface="Comic Sans MS"/>
              <a:ea typeface="Comic Sans MS"/>
              <a:cs typeface="Comic Sans MS"/>
              <a:sym typeface="Comic Sans MS"/>
            </a:endParaRPr>
          </a:p>
        </p:txBody>
      </p:sp>
      <p:pic>
        <p:nvPicPr>
          <p:cNvPr id="115" name="Google Shape;115;p4" descr="images.png"/>
          <p:cNvPicPr preferRelativeResize="0"/>
          <p:nvPr/>
        </p:nvPicPr>
        <p:blipFill rotWithShape="1">
          <a:blip r:embed="rId3">
            <a:alphaModFix/>
          </a:blip>
          <a:srcRect/>
          <a:stretch/>
        </p:blipFill>
        <p:spPr>
          <a:xfrm>
            <a:off x="6172200" y="1504950"/>
            <a:ext cx="2667000" cy="2667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par>
                                <p:cTn id="8" presetID="10" presetClass="entr" presetSubtype="0" fill="hold"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1000"/>
                                        <p:tgtEl>
                                          <p:spTgt spid="1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p:nvPr/>
        </p:nvSpPr>
        <p:spPr>
          <a:xfrm>
            <a:off x="1981200" y="209550"/>
            <a:ext cx="22098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Comic Sans MS"/>
                <a:ea typeface="Comic Sans MS"/>
                <a:cs typeface="Comic Sans MS"/>
                <a:sym typeface="Comic Sans MS"/>
              </a:rPr>
              <a:t>Grammar</a:t>
            </a:r>
            <a:endParaRPr sz="3200" b="1">
              <a:solidFill>
                <a:schemeClr val="dk1"/>
              </a:solidFill>
              <a:latin typeface="Comic Sans MS"/>
              <a:ea typeface="Comic Sans MS"/>
              <a:cs typeface="Comic Sans MS"/>
              <a:sym typeface="Comic Sans MS"/>
            </a:endParaRPr>
          </a:p>
        </p:txBody>
      </p:sp>
      <p:sp>
        <p:nvSpPr>
          <p:cNvPr id="121" name="Google Shape;121;p5"/>
          <p:cNvSpPr txBox="1"/>
          <p:nvPr/>
        </p:nvSpPr>
        <p:spPr>
          <a:xfrm>
            <a:off x="1371600" y="1047750"/>
            <a:ext cx="777240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Times New Roman"/>
                <a:ea typeface="Times New Roman"/>
                <a:cs typeface="Times New Roman"/>
                <a:sym typeface="Times New Roman"/>
              </a:rPr>
              <a:t>How long have you known …?</a:t>
            </a:r>
            <a:endParaRPr/>
          </a:p>
          <a:p>
            <a:pPr marL="0" marR="0" lvl="0" indent="0" algn="l" rtl="0">
              <a:spcBef>
                <a:spcPts val="0"/>
              </a:spcBef>
              <a:spcAft>
                <a:spcPts val="0"/>
              </a:spcAft>
              <a:buNone/>
            </a:pPr>
            <a:endParaRPr sz="36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b="1">
                <a:solidFill>
                  <a:schemeClr val="dk1"/>
                </a:solidFill>
                <a:latin typeface="Times New Roman"/>
                <a:ea typeface="Times New Roman"/>
                <a:cs typeface="Times New Roman"/>
                <a:sym typeface="Times New Roman"/>
              </a:rPr>
              <a:t>We’ ve known … + since + (mốc tg)</a:t>
            </a:r>
            <a:endParaRPr/>
          </a:p>
          <a:p>
            <a:pPr marL="0" marR="0" lvl="0" indent="0" algn="l" rtl="0">
              <a:spcBef>
                <a:spcPts val="0"/>
              </a:spcBef>
              <a:spcAft>
                <a:spcPts val="0"/>
              </a:spcAft>
              <a:buNone/>
            </a:pPr>
            <a:r>
              <a:rPr lang="en-US" sz="3600" b="1">
                <a:solidFill>
                  <a:schemeClr val="dk1"/>
                </a:solidFill>
                <a:latin typeface="Times New Roman"/>
                <a:ea typeface="Times New Roman"/>
                <a:cs typeface="Times New Roman"/>
                <a:sym typeface="Times New Roman"/>
              </a:rPr>
              <a:t> 			      + for + (khoảng tg)</a:t>
            </a:r>
            <a:endParaRPr/>
          </a:p>
          <a:p>
            <a:pPr marL="0" marR="0" lvl="0" indent="0" algn="l" rtl="0">
              <a:spcBef>
                <a:spcPts val="0"/>
              </a:spcBef>
              <a:spcAft>
                <a:spcPts val="0"/>
              </a:spcAft>
              <a:buNone/>
            </a:pPr>
            <a:r>
              <a:rPr lang="en-US" sz="3600" b="1">
                <a:solidFill>
                  <a:schemeClr val="dk1"/>
                </a:solidFill>
                <a:latin typeface="Times New Roman"/>
                <a:ea typeface="Times New Roman"/>
                <a:cs typeface="Times New Roman"/>
                <a:sym typeface="Times New Roman"/>
              </a:rPr>
              <a:t>Eg: since 2010, since last summer,…</a:t>
            </a:r>
            <a:endParaRPr/>
          </a:p>
          <a:p>
            <a:pPr marL="0" marR="0" lvl="0" indent="0" algn="l" rtl="0">
              <a:spcBef>
                <a:spcPts val="0"/>
              </a:spcBef>
              <a:spcAft>
                <a:spcPts val="0"/>
              </a:spcAft>
              <a:buNone/>
            </a:pPr>
            <a:r>
              <a:rPr lang="en-US" sz="3600" b="1">
                <a:solidFill>
                  <a:schemeClr val="dk1"/>
                </a:solidFill>
                <a:latin typeface="Times New Roman"/>
                <a:ea typeface="Times New Roman"/>
                <a:cs typeface="Times New Roman"/>
                <a:sym typeface="Times New Roman"/>
              </a:rPr>
              <a:t>       for about 5 years, for 4 months …</a:t>
            </a:r>
            <a:endParaRPr sz="3600" b="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500"/>
                                        <p:tgtEl>
                                          <p:spTgt spid="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1" end="1"/>
                                            </p:txEl>
                                          </p:spTgt>
                                        </p:tgtEl>
                                        <p:attrNameLst>
                                          <p:attrName>style.visibility</p:attrName>
                                        </p:attrNameLst>
                                      </p:cBhvr>
                                      <p:to>
                                        <p:strVal val="visible"/>
                                      </p:to>
                                    </p:set>
                                    <p:animEffect transition="in" filter="fade">
                                      <p:cBhvr>
                                        <p:cTn id="12" dur="500"/>
                                        <p:tgtEl>
                                          <p:spTgt spid="1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xEl>
                                              <p:pRg st="2" end="2"/>
                                            </p:txEl>
                                          </p:spTgt>
                                        </p:tgtEl>
                                        <p:attrNameLst>
                                          <p:attrName>style.visibility</p:attrName>
                                        </p:attrNameLst>
                                      </p:cBhvr>
                                      <p:to>
                                        <p:strVal val="visible"/>
                                      </p:to>
                                    </p:set>
                                    <p:animEffect transition="in" filter="fade">
                                      <p:cBhvr>
                                        <p:cTn id="17" dur="500"/>
                                        <p:tgtEl>
                                          <p:spTgt spid="1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xEl>
                                              <p:pRg st="3" end="3"/>
                                            </p:txEl>
                                          </p:spTgt>
                                        </p:tgtEl>
                                        <p:attrNameLst>
                                          <p:attrName>style.visibility</p:attrName>
                                        </p:attrNameLst>
                                      </p:cBhvr>
                                      <p:to>
                                        <p:strVal val="visible"/>
                                      </p:to>
                                    </p:set>
                                    <p:animEffect transition="in" filter="fade">
                                      <p:cBhvr>
                                        <p:cTn id="22" dur="500"/>
                                        <p:tgtEl>
                                          <p:spTgt spid="1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xEl>
                                              <p:pRg st="4" end="4"/>
                                            </p:txEl>
                                          </p:spTgt>
                                        </p:tgtEl>
                                        <p:attrNameLst>
                                          <p:attrName>style.visibility</p:attrName>
                                        </p:attrNameLst>
                                      </p:cBhvr>
                                      <p:to>
                                        <p:strVal val="visible"/>
                                      </p:to>
                                    </p:set>
                                    <p:animEffect transition="in" filter="fade">
                                      <p:cBhvr>
                                        <p:cTn id="27" dur="500"/>
                                        <p:tgtEl>
                                          <p:spTgt spid="1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1">
                                            <p:txEl>
                                              <p:pRg st="5" end="5"/>
                                            </p:txEl>
                                          </p:spTgt>
                                        </p:tgtEl>
                                        <p:attrNameLst>
                                          <p:attrName>style.visibility</p:attrName>
                                        </p:attrNameLst>
                                      </p:cBhvr>
                                      <p:to>
                                        <p:strVal val="visible"/>
                                      </p:to>
                                    </p:set>
                                    <p:animEffect transition="in" filter="fade">
                                      <p:cBhvr>
                                        <p:cTn id="32" dur="500"/>
                                        <p:tgtEl>
                                          <p:spTgt spid="1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p:nvPr/>
        </p:nvSpPr>
        <p:spPr>
          <a:xfrm>
            <a:off x="1676400" y="57150"/>
            <a:ext cx="655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Useful vocabulary:    </a:t>
            </a:r>
            <a:r>
              <a:rPr lang="en-US" sz="4400" b="1">
                <a:solidFill>
                  <a:schemeClr val="dk1"/>
                </a:solidFill>
                <a:latin typeface="Times New Roman"/>
                <a:ea typeface="Times New Roman"/>
                <a:cs typeface="Times New Roman"/>
                <a:sym typeface="Times New Roman"/>
              </a:rPr>
              <a:t>appearance</a:t>
            </a:r>
            <a:endParaRPr sz="2800" b="1">
              <a:solidFill>
                <a:schemeClr val="dk1"/>
              </a:solidFill>
              <a:latin typeface="Times New Roman"/>
              <a:ea typeface="Times New Roman"/>
              <a:cs typeface="Times New Roman"/>
              <a:sym typeface="Times New Roman"/>
            </a:endParaRPr>
          </a:p>
        </p:txBody>
      </p:sp>
      <p:grpSp>
        <p:nvGrpSpPr>
          <p:cNvPr id="127" name="Google Shape;127;p6"/>
          <p:cNvGrpSpPr/>
          <p:nvPr/>
        </p:nvGrpSpPr>
        <p:grpSpPr>
          <a:xfrm>
            <a:off x="0" y="1504950"/>
            <a:ext cx="2514600" cy="2667000"/>
            <a:chOff x="0" y="1504950"/>
            <a:chExt cx="2819400" cy="2667000"/>
          </a:xfrm>
        </p:grpSpPr>
        <p:pic>
          <p:nvPicPr>
            <p:cNvPr id="128" name="Google Shape;128;p6" descr="4-b3-a1-2838-1449278251 (1).png"/>
            <p:cNvPicPr preferRelativeResize="0"/>
            <p:nvPr/>
          </p:nvPicPr>
          <p:blipFill rotWithShape="1">
            <a:blip r:embed="rId3">
              <a:alphaModFix/>
            </a:blip>
            <a:srcRect l="25000" t="52590" r="3846" b="2789"/>
            <a:stretch/>
          </p:blipFill>
          <p:spPr>
            <a:xfrm>
              <a:off x="0" y="1504950"/>
              <a:ext cx="2819400" cy="2667000"/>
            </a:xfrm>
            <a:prstGeom prst="rect">
              <a:avLst/>
            </a:prstGeom>
            <a:noFill/>
            <a:ln>
              <a:noFill/>
            </a:ln>
          </p:spPr>
        </p:pic>
        <p:sp>
          <p:nvSpPr>
            <p:cNvPr id="129" name="Google Shape;129;p6"/>
            <p:cNvSpPr/>
            <p:nvPr/>
          </p:nvSpPr>
          <p:spPr>
            <a:xfrm>
              <a:off x="76200" y="1504950"/>
              <a:ext cx="533400" cy="533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0" name="Google Shape;130;p6"/>
          <p:cNvGrpSpPr/>
          <p:nvPr/>
        </p:nvGrpSpPr>
        <p:grpSpPr>
          <a:xfrm>
            <a:off x="2819400" y="1352550"/>
            <a:ext cx="3124200" cy="3352800"/>
            <a:chOff x="2819400" y="1352550"/>
            <a:chExt cx="3124200" cy="3352800"/>
          </a:xfrm>
        </p:grpSpPr>
        <p:pic>
          <p:nvPicPr>
            <p:cNvPr id="131" name="Google Shape;131;p6" descr="4-b3-a2-4193-1449278251 (1).png"/>
            <p:cNvPicPr preferRelativeResize="0"/>
            <p:nvPr/>
          </p:nvPicPr>
          <p:blipFill rotWithShape="1">
            <a:blip r:embed="rId4">
              <a:alphaModFix/>
            </a:blip>
            <a:srcRect/>
            <a:stretch/>
          </p:blipFill>
          <p:spPr>
            <a:xfrm>
              <a:off x="2819400" y="1352550"/>
              <a:ext cx="3124200" cy="3352800"/>
            </a:xfrm>
            <a:prstGeom prst="rect">
              <a:avLst/>
            </a:prstGeom>
            <a:noFill/>
            <a:ln>
              <a:noFill/>
            </a:ln>
          </p:spPr>
        </p:pic>
        <p:sp>
          <p:nvSpPr>
            <p:cNvPr id="132" name="Google Shape;132;p6"/>
            <p:cNvSpPr/>
            <p:nvPr/>
          </p:nvSpPr>
          <p:spPr>
            <a:xfrm>
              <a:off x="2819400" y="1428750"/>
              <a:ext cx="457200" cy="457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6"/>
            <p:cNvSpPr/>
            <p:nvPr/>
          </p:nvSpPr>
          <p:spPr>
            <a:xfrm>
              <a:off x="2819400" y="3028950"/>
              <a:ext cx="533400" cy="457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4" name="Google Shape;134;p6"/>
          <p:cNvGrpSpPr/>
          <p:nvPr/>
        </p:nvGrpSpPr>
        <p:grpSpPr>
          <a:xfrm>
            <a:off x="6096000" y="971550"/>
            <a:ext cx="2971800" cy="4019550"/>
            <a:chOff x="6096000" y="971550"/>
            <a:chExt cx="2971800" cy="4019550"/>
          </a:xfrm>
        </p:grpSpPr>
        <p:pic>
          <p:nvPicPr>
            <p:cNvPr id="135" name="Google Shape;135;p6" descr="4-b3-a3-6142-1449278252.png"/>
            <p:cNvPicPr preferRelativeResize="0"/>
            <p:nvPr/>
          </p:nvPicPr>
          <p:blipFill rotWithShape="1">
            <a:blip r:embed="rId5">
              <a:alphaModFix/>
            </a:blip>
            <a:srcRect/>
            <a:stretch/>
          </p:blipFill>
          <p:spPr>
            <a:xfrm>
              <a:off x="6096000" y="971550"/>
              <a:ext cx="2971800" cy="1676400"/>
            </a:xfrm>
            <a:prstGeom prst="rect">
              <a:avLst/>
            </a:prstGeom>
            <a:noFill/>
            <a:ln>
              <a:noFill/>
            </a:ln>
          </p:spPr>
        </p:pic>
        <p:pic>
          <p:nvPicPr>
            <p:cNvPr id="136" name="Google Shape;136;p6" descr="abc-5816-1449287525.jpg"/>
            <p:cNvPicPr preferRelativeResize="0"/>
            <p:nvPr/>
          </p:nvPicPr>
          <p:blipFill rotWithShape="1">
            <a:blip r:embed="rId6">
              <a:alphaModFix/>
            </a:blip>
            <a:srcRect/>
            <a:stretch/>
          </p:blipFill>
          <p:spPr>
            <a:xfrm>
              <a:off x="6096000" y="2419350"/>
              <a:ext cx="2895600" cy="2571750"/>
            </a:xfrm>
            <a:prstGeom prst="rect">
              <a:avLst/>
            </a:prstGeom>
            <a:noFill/>
            <a:ln>
              <a:noFill/>
            </a:ln>
          </p:spPr>
        </p:pic>
        <p:sp>
          <p:nvSpPr>
            <p:cNvPr id="137" name="Google Shape;137;p6"/>
            <p:cNvSpPr/>
            <p:nvPr/>
          </p:nvSpPr>
          <p:spPr>
            <a:xfrm>
              <a:off x="6096000" y="971550"/>
              <a:ext cx="533400" cy="457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6"/>
            <p:cNvSpPr/>
            <p:nvPr/>
          </p:nvSpPr>
          <p:spPr>
            <a:xfrm>
              <a:off x="6096000" y="2495550"/>
              <a:ext cx="381000" cy="228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5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500"/>
                                        <p:tgtEl>
                                          <p:spTgt spid="1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fade">
                                      <p:cBhvr>
                                        <p:cTn id="2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p:nvPr/>
        </p:nvSpPr>
        <p:spPr>
          <a:xfrm>
            <a:off x="1676400" y="57150"/>
            <a:ext cx="655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Useful vocabulary:    </a:t>
            </a:r>
            <a:r>
              <a:rPr lang="en-US" sz="4400" b="1">
                <a:solidFill>
                  <a:schemeClr val="dk1"/>
                </a:solidFill>
                <a:latin typeface="Times New Roman"/>
                <a:ea typeface="Times New Roman"/>
                <a:cs typeface="Times New Roman"/>
                <a:sym typeface="Times New Roman"/>
              </a:rPr>
              <a:t>characters</a:t>
            </a:r>
            <a:endParaRPr sz="2800" b="1">
              <a:solidFill>
                <a:schemeClr val="dk1"/>
              </a:solidFill>
              <a:latin typeface="Times New Roman"/>
              <a:ea typeface="Times New Roman"/>
              <a:cs typeface="Times New Roman"/>
              <a:sym typeface="Times New Roman"/>
            </a:endParaRPr>
          </a:p>
        </p:txBody>
      </p:sp>
      <p:pic>
        <p:nvPicPr>
          <p:cNvPr id="144" name="Google Shape;144;p7" descr="Adjectives-to-describe-character-and-personality-1.jpg"/>
          <p:cNvPicPr preferRelativeResize="0"/>
          <p:nvPr/>
        </p:nvPicPr>
        <p:blipFill rotWithShape="1">
          <a:blip r:embed="rId3">
            <a:alphaModFix/>
          </a:blip>
          <a:srcRect t="-371" b="55926"/>
          <a:stretch/>
        </p:blipFill>
        <p:spPr>
          <a:xfrm>
            <a:off x="0" y="1047750"/>
            <a:ext cx="4648200" cy="3429000"/>
          </a:xfrm>
          <a:prstGeom prst="rect">
            <a:avLst/>
          </a:prstGeom>
          <a:noFill/>
          <a:ln>
            <a:noFill/>
          </a:ln>
        </p:spPr>
      </p:pic>
      <p:pic>
        <p:nvPicPr>
          <p:cNvPr id="145" name="Google Shape;145;p7" descr="Adjectives-to-describe-character-and-personality-1.jpg"/>
          <p:cNvPicPr preferRelativeResize="0"/>
          <p:nvPr/>
        </p:nvPicPr>
        <p:blipFill rotWithShape="1">
          <a:blip r:embed="rId4">
            <a:alphaModFix/>
          </a:blip>
          <a:srcRect t="44074" b="5555"/>
          <a:stretch/>
        </p:blipFill>
        <p:spPr>
          <a:xfrm>
            <a:off x="4724400" y="1047750"/>
            <a:ext cx="44196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fade">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500"/>
                                        <p:tgtEl>
                                          <p:spTgt spid="144"/>
                                        </p:tgtEl>
                                      </p:cBhvr>
                                    </p:animEffect>
                                  </p:childTnLst>
                                </p:cTn>
                              </p:par>
                              <p:par>
                                <p:cTn id="13" presetID="10" presetClass="entr" presetSubtype="0" fill="hold" nodeType="with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fade">
                                      <p:cBhvr>
                                        <p:cTn id="15"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533400" y="1352550"/>
            <a:ext cx="8229600" cy="1905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en-US" sz="3600">
                <a:latin typeface="Comic Sans MS"/>
                <a:ea typeface="Comic Sans MS"/>
                <a:cs typeface="Comic Sans MS"/>
                <a:sym typeface="Comic Sans MS"/>
              </a:rPr>
              <a:t>My best friend is …..</a:t>
            </a:r>
            <a:br>
              <a:rPr lang="en-US" sz="3600">
                <a:latin typeface="Comic Sans MS"/>
                <a:ea typeface="Comic Sans MS"/>
                <a:cs typeface="Comic Sans MS"/>
                <a:sym typeface="Comic Sans MS"/>
              </a:rPr>
            </a:br>
            <a:r>
              <a:rPr lang="en-US" sz="3600">
                <a:latin typeface="Comic Sans MS"/>
                <a:ea typeface="Comic Sans MS"/>
                <a:cs typeface="Comic Sans MS"/>
                <a:sym typeface="Comic Sans MS"/>
              </a:rPr>
              <a:t>He/she is …..</a:t>
            </a:r>
            <a:endParaRPr sz="360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152400" y="1504950"/>
            <a:ext cx="41910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240"/>
              <a:buFont typeface="Comic Sans MS"/>
              <a:buNone/>
            </a:pPr>
            <a:r>
              <a:rPr lang="en-US" sz="3240">
                <a:latin typeface="Comic Sans MS"/>
                <a:ea typeface="Comic Sans MS"/>
                <a:cs typeface="Comic Sans MS"/>
                <a:sym typeface="Comic Sans MS"/>
              </a:rPr>
              <a:t>What do you do with </a:t>
            </a:r>
            <a:r>
              <a:rPr lang="en-US" sz="3240">
                <a:solidFill>
                  <a:srgbClr val="00B050"/>
                </a:solidFill>
                <a:latin typeface="Comic Sans MS"/>
                <a:ea typeface="Comic Sans MS"/>
                <a:cs typeface="Comic Sans MS"/>
                <a:sym typeface="Comic Sans MS"/>
              </a:rPr>
              <a:t>your</a:t>
            </a:r>
            <a:r>
              <a:rPr lang="en-US" sz="3240">
                <a:latin typeface="Comic Sans MS"/>
                <a:ea typeface="Comic Sans MS"/>
                <a:cs typeface="Comic Sans MS"/>
                <a:sym typeface="Comic Sans MS"/>
              </a:rPr>
              <a:t> </a:t>
            </a:r>
            <a:r>
              <a:rPr lang="en-US" sz="3240">
                <a:solidFill>
                  <a:srgbClr val="00B050"/>
                </a:solidFill>
                <a:latin typeface="Comic Sans MS"/>
                <a:ea typeface="Comic Sans MS"/>
                <a:cs typeface="Comic Sans MS"/>
                <a:sym typeface="Comic Sans MS"/>
              </a:rPr>
              <a:t>bff?</a:t>
            </a:r>
            <a:endParaRPr sz="3240">
              <a:solidFill>
                <a:srgbClr val="00B050"/>
              </a:solidFill>
              <a:latin typeface="Comic Sans MS"/>
              <a:ea typeface="Comic Sans MS"/>
              <a:cs typeface="Comic Sans MS"/>
              <a:sym typeface="Comic Sans MS"/>
            </a:endParaRPr>
          </a:p>
        </p:txBody>
      </p:sp>
      <p:sp>
        <p:nvSpPr>
          <p:cNvPr id="156" name="Google Shape;156;p9"/>
          <p:cNvSpPr txBox="1"/>
          <p:nvPr/>
        </p:nvSpPr>
        <p:spPr>
          <a:xfrm>
            <a:off x="457200" y="3486150"/>
            <a:ext cx="4191000" cy="857250"/>
          </a:xfrm>
          <a:prstGeom prst="rect">
            <a:avLst/>
          </a:prstGeom>
          <a:noFill/>
          <a:ln>
            <a:noFill/>
          </a:ln>
        </p:spPr>
        <p:txBody>
          <a:bodyPr spcFirstLastPara="1" wrap="square" lIns="91425" tIns="45700" rIns="91425" bIns="45700" anchor="ctr" anchorCtr="0">
            <a:normAutofit/>
          </a:bodyPr>
          <a:lstStyle/>
          <a:p>
            <a:pPr marL="0" marR="0" lvl="0" indent="0" algn="ctr" rtl="0">
              <a:lnSpc>
                <a:spcPct val="80000"/>
              </a:lnSpc>
              <a:spcBef>
                <a:spcPts val="0"/>
              </a:spcBef>
              <a:spcAft>
                <a:spcPts val="0"/>
              </a:spcAft>
              <a:buClr>
                <a:srgbClr val="00B050"/>
              </a:buClr>
              <a:buSzPts val="3060"/>
              <a:buFont typeface="Comic Sans MS"/>
              <a:buNone/>
            </a:pPr>
            <a:r>
              <a:rPr lang="en-US" sz="3060" b="0" i="0" u="none" strike="noStrike" cap="none">
                <a:solidFill>
                  <a:srgbClr val="00B050"/>
                </a:solidFill>
                <a:latin typeface="Comic Sans MS"/>
                <a:ea typeface="Comic Sans MS"/>
                <a:cs typeface="Comic Sans MS"/>
                <a:sym typeface="Comic Sans MS"/>
              </a:rPr>
              <a:t> bff </a:t>
            </a:r>
            <a:r>
              <a:rPr lang="en-US" sz="3060" b="0" i="0" u="none" strike="noStrike" cap="none">
                <a:solidFill>
                  <a:schemeClr val="dk1"/>
                </a:solidFill>
                <a:latin typeface="Comic Sans MS"/>
                <a:ea typeface="Comic Sans MS"/>
                <a:cs typeface="Comic Sans MS"/>
                <a:sym typeface="Comic Sans MS"/>
              </a:rPr>
              <a:t>= </a:t>
            </a:r>
            <a:r>
              <a:rPr lang="en-US" sz="3060" b="0" i="0" u="none" strike="noStrike" cap="none">
                <a:solidFill>
                  <a:srgbClr val="D60093"/>
                </a:solidFill>
                <a:latin typeface="Comic Sans MS"/>
                <a:ea typeface="Comic Sans MS"/>
                <a:cs typeface="Comic Sans MS"/>
                <a:sym typeface="Comic Sans MS"/>
              </a:rPr>
              <a:t>best friend forever</a:t>
            </a:r>
            <a:endParaRPr sz="3060" b="0" i="0" u="none" strike="noStrike" cap="none">
              <a:solidFill>
                <a:srgbClr val="D60093"/>
              </a:solidFill>
              <a:latin typeface="Comic Sans MS"/>
              <a:ea typeface="Comic Sans MS"/>
              <a:cs typeface="Comic Sans MS"/>
              <a:sym typeface="Comic Sans MS"/>
            </a:endParaRPr>
          </a:p>
        </p:txBody>
      </p:sp>
      <p:pic>
        <p:nvPicPr>
          <p:cNvPr id="157" name="Google Shape;157;p9" descr="just-friends.jpg"/>
          <p:cNvPicPr preferRelativeResize="0"/>
          <p:nvPr/>
        </p:nvPicPr>
        <p:blipFill rotWithShape="1">
          <a:blip r:embed="rId3">
            <a:alphaModFix/>
          </a:blip>
          <a:srcRect/>
          <a:stretch/>
        </p:blipFill>
        <p:spPr>
          <a:xfrm>
            <a:off x="4267200" y="361950"/>
            <a:ext cx="4876800" cy="4191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5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0" descr="Always-Love-Your-Friends-From-Your-Heart-Not-From-Your-Mood-Or-Need.jpg"/>
          <p:cNvPicPr preferRelativeResize="0">
            <a:picLocks noGrp="1"/>
          </p:cNvPicPr>
          <p:nvPr>
            <p:ph type="body" idx="1"/>
          </p:nvPr>
        </p:nvPicPr>
        <p:blipFill rotWithShape="1">
          <a:blip r:embed="rId3">
            <a:alphaModFix/>
          </a:blip>
          <a:srcRect/>
          <a:stretch/>
        </p:blipFill>
        <p:spPr>
          <a:xfrm>
            <a:off x="2133600" y="571500"/>
            <a:ext cx="4572000" cy="4572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Office PowerPoint</Application>
  <PresentationFormat>On-screen Show (16:9)</PresentationFormat>
  <Paragraphs>36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Comic Sans MS</vt:lpstr>
      <vt:lpstr>Times New Roman</vt:lpstr>
      <vt:lpstr>Office Theme</vt:lpstr>
      <vt:lpstr>PowerPoint Presentation</vt:lpstr>
      <vt:lpstr>Part 1: Tell about best friend</vt:lpstr>
      <vt:lpstr>Brain storm</vt:lpstr>
      <vt:lpstr>PowerPoint Presentation</vt:lpstr>
      <vt:lpstr>PowerPoint Presentation</vt:lpstr>
      <vt:lpstr>PowerPoint Presentation</vt:lpstr>
      <vt:lpstr>My best friend is ….. He/she is …..</vt:lpstr>
      <vt:lpstr>What do you do with your bff?</vt:lpstr>
      <vt:lpstr>PowerPoint Presentation</vt:lpstr>
      <vt:lpstr>And now, tell about best friend  (3-4mins)</vt:lpstr>
      <vt:lpstr>Speaking part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cp:revision>
  <dcterms:created xsi:type="dcterms:W3CDTF">2019-11-18T06:12:51Z</dcterms:created>
  <dcterms:modified xsi:type="dcterms:W3CDTF">2022-04-07T02:51:35Z</dcterms:modified>
</cp:coreProperties>
</file>