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6"/>
  </p:notesMasterIdLst>
  <p:sldIdLst>
    <p:sldId id="313" r:id="rId3"/>
    <p:sldId id="329" r:id="rId4"/>
    <p:sldId id="346" r:id="rId5"/>
    <p:sldId id="348" r:id="rId6"/>
    <p:sldId id="349" r:id="rId7"/>
    <p:sldId id="319" r:id="rId8"/>
    <p:sldId id="321" r:id="rId9"/>
    <p:sldId id="322" r:id="rId10"/>
    <p:sldId id="323" r:id="rId11"/>
    <p:sldId id="324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3" r:id="rId24"/>
    <p:sldId id="344" r:id="rId25"/>
  </p:sldIdLst>
  <p:sldSz cx="24384000" cy="13716000"/>
  <p:notesSz cx="6858000" cy="9144000"/>
  <p:custDataLst>
    <p:tags r:id="rId2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66CC"/>
    <a:srgbClr val="000099"/>
    <a:srgbClr val="D6F7FE"/>
    <a:srgbClr val="E7F7FF"/>
    <a:srgbClr val="EEF7E9"/>
    <a:srgbClr val="135F82"/>
    <a:srgbClr val="FF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679B58-EAFE-4BE6-8E3C-A9287F3D3FE6}" v="108" dt="2022-05-26T01:00:01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1" autoAdjust="0"/>
    <p:restoredTop sz="94139" autoAdjust="0"/>
  </p:normalViewPr>
  <p:slideViewPr>
    <p:cSldViewPr>
      <p:cViewPr varScale="1">
        <p:scale>
          <a:sx n="43" d="100"/>
          <a:sy n="43" d="100"/>
        </p:scale>
        <p:origin x="-162" y="-10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ị Kiều Trang" userId="673a4723-86d0-460b-9c89-bbc624c74691" providerId="ADAL" clId="{E8679B58-EAFE-4BE6-8E3C-A9287F3D3FE6}"/>
    <pc:docChg chg="modSld">
      <pc:chgData name="Hoàng Thị Kiều Trang" userId="673a4723-86d0-460b-9c89-bbc624c74691" providerId="ADAL" clId="{E8679B58-EAFE-4BE6-8E3C-A9287F3D3FE6}" dt="2022-05-26T01:00:01.772" v="144" actId="20577"/>
      <pc:docMkLst>
        <pc:docMk/>
      </pc:docMkLst>
      <pc:sldChg chg="modSp">
        <pc:chgData name="Hoàng Thị Kiều Trang" userId="673a4723-86d0-460b-9c89-bbc624c74691" providerId="ADAL" clId="{E8679B58-EAFE-4BE6-8E3C-A9287F3D3FE6}" dt="2022-05-26T00:45:30.878" v="36" actId="114"/>
        <pc:sldMkLst>
          <pc:docMk/>
          <pc:sldMk cId="3035772616" sldId="319"/>
        </pc:sldMkLst>
        <pc:spChg chg="mod">
          <ac:chgData name="Hoàng Thị Kiều Trang" userId="673a4723-86d0-460b-9c89-bbc624c74691" providerId="ADAL" clId="{E8679B58-EAFE-4BE6-8E3C-A9287F3D3FE6}" dt="2022-05-26T00:44:52.994" v="30" actId="114"/>
          <ac:spMkLst>
            <pc:docMk/>
            <pc:sldMk cId="3035772616" sldId="319"/>
            <ac:spMk id="5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45:09.020" v="32" actId="114"/>
          <ac:spMkLst>
            <pc:docMk/>
            <pc:sldMk cId="3035772616" sldId="319"/>
            <ac:spMk id="29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45:23.186" v="34" actId="114"/>
          <ac:spMkLst>
            <pc:docMk/>
            <pc:sldMk cId="3035772616" sldId="319"/>
            <ac:spMk id="35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45:19.014" v="33" actId="114"/>
          <ac:spMkLst>
            <pc:docMk/>
            <pc:sldMk cId="3035772616" sldId="319"/>
            <ac:spMk id="36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45:30.878" v="36" actId="114"/>
          <ac:spMkLst>
            <pc:docMk/>
            <pc:sldMk cId="3035772616" sldId="319"/>
            <ac:spMk id="37" creationId="{00000000-0000-0000-0000-000000000000}"/>
          </ac:spMkLst>
        </pc:spChg>
      </pc:sldChg>
      <pc:sldChg chg="modSp">
        <pc:chgData name="Hoàng Thị Kiều Trang" userId="673a4723-86d0-460b-9c89-bbc624c74691" providerId="ADAL" clId="{E8679B58-EAFE-4BE6-8E3C-A9287F3D3FE6}" dt="2022-05-26T00:45:41.792" v="38" actId="6549"/>
        <pc:sldMkLst>
          <pc:docMk/>
          <pc:sldMk cId="449839780" sldId="321"/>
        </pc:sldMkLst>
        <pc:spChg chg="mod">
          <ac:chgData name="Hoàng Thị Kiều Trang" userId="673a4723-86d0-460b-9c89-bbc624c74691" providerId="ADAL" clId="{E8679B58-EAFE-4BE6-8E3C-A9287F3D3FE6}" dt="2022-05-26T00:45:41.792" v="38" actId="6549"/>
          <ac:spMkLst>
            <pc:docMk/>
            <pc:sldMk cId="449839780" sldId="321"/>
            <ac:spMk id="10" creationId="{00000000-0000-0000-0000-000000000000}"/>
          </ac:spMkLst>
        </pc:spChg>
      </pc:sldChg>
      <pc:sldChg chg="modSp">
        <pc:chgData name="Hoàng Thị Kiều Trang" userId="673a4723-86d0-460b-9c89-bbc624c74691" providerId="ADAL" clId="{E8679B58-EAFE-4BE6-8E3C-A9287F3D3FE6}" dt="2022-05-26T00:46:55.180" v="55" actId="114"/>
        <pc:sldMkLst>
          <pc:docMk/>
          <pc:sldMk cId="2546824467" sldId="322"/>
        </pc:sldMkLst>
        <pc:spChg chg="mod">
          <ac:chgData name="Hoàng Thị Kiều Trang" userId="673a4723-86d0-460b-9c89-bbc624c74691" providerId="ADAL" clId="{E8679B58-EAFE-4BE6-8E3C-A9287F3D3FE6}" dt="2022-05-26T00:46:14.127" v="48" actId="20577"/>
          <ac:spMkLst>
            <pc:docMk/>
            <pc:sldMk cId="2546824467" sldId="322"/>
            <ac:spMk id="10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46:55.180" v="55" actId="114"/>
          <ac:spMkLst>
            <pc:docMk/>
            <pc:sldMk cId="2546824467" sldId="322"/>
            <ac:spMk id="12" creationId="{00000000-0000-0000-0000-000000000000}"/>
          </ac:spMkLst>
        </pc:spChg>
      </pc:sldChg>
      <pc:sldChg chg="modSp">
        <pc:chgData name="Hoàng Thị Kiều Trang" userId="673a4723-86d0-460b-9c89-bbc624c74691" providerId="ADAL" clId="{E8679B58-EAFE-4BE6-8E3C-A9287F3D3FE6}" dt="2022-05-26T00:47:41.849" v="56" actId="20577"/>
        <pc:sldMkLst>
          <pc:docMk/>
          <pc:sldMk cId="1620363702" sldId="324"/>
        </pc:sldMkLst>
        <pc:spChg chg="mod">
          <ac:chgData name="Hoàng Thị Kiều Trang" userId="673a4723-86d0-460b-9c89-bbc624c74691" providerId="ADAL" clId="{E8679B58-EAFE-4BE6-8E3C-A9287F3D3FE6}" dt="2022-05-26T00:47:41.849" v="56" actId="20577"/>
          <ac:spMkLst>
            <pc:docMk/>
            <pc:sldMk cId="1620363702" sldId="324"/>
            <ac:spMk id="13" creationId="{00000000-0000-0000-0000-000000000000}"/>
          </ac:spMkLst>
        </pc:spChg>
      </pc:sldChg>
      <pc:sldChg chg="modSp mod">
        <pc:chgData name="Hoàng Thị Kiều Trang" userId="673a4723-86d0-460b-9c89-bbc624c74691" providerId="ADAL" clId="{E8679B58-EAFE-4BE6-8E3C-A9287F3D3FE6}" dt="2022-05-26T00:41:46.553" v="2" actId="20577"/>
        <pc:sldMkLst>
          <pc:docMk/>
          <pc:sldMk cId="2056537290" sldId="329"/>
        </pc:sldMkLst>
        <pc:spChg chg="mod">
          <ac:chgData name="Hoàng Thị Kiều Trang" userId="673a4723-86d0-460b-9c89-bbc624c74691" providerId="ADAL" clId="{E8679B58-EAFE-4BE6-8E3C-A9287F3D3FE6}" dt="2022-05-26T00:41:40.319" v="1" actId="20577"/>
          <ac:spMkLst>
            <pc:docMk/>
            <pc:sldMk cId="2056537290" sldId="329"/>
            <ac:spMk id="8" creationId="{39A246B9-3D0B-4A2B-A2B0-AD412E909BB4}"/>
          </ac:spMkLst>
        </pc:spChg>
        <pc:spChg chg="mod">
          <ac:chgData name="Hoàng Thị Kiều Trang" userId="673a4723-86d0-460b-9c89-bbc624c74691" providerId="ADAL" clId="{E8679B58-EAFE-4BE6-8E3C-A9287F3D3FE6}" dt="2022-05-26T00:41:46.553" v="2" actId="20577"/>
          <ac:spMkLst>
            <pc:docMk/>
            <pc:sldMk cId="2056537290" sldId="329"/>
            <ac:spMk id="32" creationId="{00000000-0000-0000-0000-000000000000}"/>
          </ac:spMkLst>
        </pc:spChg>
      </pc:sldChg>
      <pc:sldChg chg="modSp">
        <pc:chgData name="Hoàng Thị Kiều Trang" userId="673a4723-86d0-460b-9c89-bbc624c74691" providerId="ADAL" clId="{E8679B58-EAFE-4BE6-8E3C-A9287F3D3FE6}" dt="2022-05-26T00:48:49.774" v="60" actId="114"/>
        <pc:sldMkLst>
          <pc:docMk/>
          <pc:sldMk cId="3294290898" sldId="332"/>
        </pc:sldMkLst>
        <pc:spChg chg="mod">
          <ac:chgData name="Hoàng Thị Kiều Trang" userId="673a4723-86d0-460b-9c89-bbc624c74691" providerId="ADAL" clId="{E8679B58-EAFE-4BE6-8E3C-A9287F3D3FE6}" dt="2022-05-26T00:48:49.774" v="60" actId="114"/>
          <ac:spMkLst>
            <pc:docMk/>
            <pc:sldMk cId="3294290898" sldId="332"/>
            <ac:spMk id="4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48:29.342" v="58" actId="114"/>
          <ac:spMkLst>
            <pc:docMk/>
            <pc:sldMk cId="3294290898" sldId="332"/>
            <ac:spMk id="72" creationId="{00000000-0000-0000-0000-000000000000}"/>
          </ac:spMkLst>
        </pc:spChg>
      </pc:sldChg>
      <pc:sldChg chg="modSp mod">
        <pc:chgData name="Hoàng Thị Kiều Trang" userId="673a4723-86d0-460b-9c89-bbc624c74691" providerId="ADAL" clId="{E8679B58-EAFE-4BE6-8E3C-A9287F3D3FE6}" dt="2022-05-26T00:50:28.484" v="72" actId="114"/>
        <pc:sldMkLst>
          <pc:docMk/>
          <pc:sldMk cId="3337689215" sldId="333"/>
        </pc:sldMkLst>
        <pc:spChg chg="mod">
          <ac:chgData name="Hoàng Thị Kiều Trang" userId="673a4723-86d0-460b-9c89-bbc624c74691" providerId="ADAL" clId="{E8679B58-EAFE-4BE6-8E3C-A9287F3D3FE6}" dt="2022-05-26T00:49:55.786" v="66" actId="114"/>
          <ac:spMkLst>
            <pc:docMk/>
            <pc:sldMk cId="3337689215" sldId="333"/>
            <ac:spMk id="3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0:02.479" v="67" actId="1076"/>
          <ac:spMkLst>
            <pc:docMk/>
            <pc:sldMk cId="3337689215" sldId="333"/>
            <ac:spMk id="8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0:28.484" v="72" actId="114"/>
          <ac:spMkLst>
            <pc:docMk/>
            <pc:sldMk cId="3337689215" sldId="333"/>
            <ac:spMk id="12" creationId="{00000000-0000-0000-0000-000000000000}"/>
          </ac:spMkLst>
        </pc:spChg>
      </pc:sldChg>
      <pc:sldChg chg="modSp">
        <pc:chgData name="Hoàng Thị Kiều Trang" userId="673a4723-86d0-460b-9c89-bbc624c74691" providerId="ADAL" clId="{E8679B58-EAFE-4BE6-8E3C-A9287F3D3FE6}" dt="2022-05-26T00:51:09.198" v="75" actId="114"/>
        <pc:sldMkLst>
          <pc:docMk/>
          <pc:sldMk cId="3492272621" sldId="334"/>
        </pc:sldMkLst>
        <pc:spChg chg="mod">
          <ac:chgData name="Hoàng Thị Kiều Trang" userId="673a4723-86d0-460b-9c89-bbc624c74691" providerId="ADAL" clId="{E8679B58-EAFE-4BE6-8E3C-A9287F3D3FE6}" dt="2022-05-26T00:51:09.198" v="75" actId="114"/>
          <ac:spMkLst>
            <pc:docMk/>
            <pc:sldMk cId="3492272621" sldId="334"/>
            <ac:spMk id="12" creationId="{00000000-0000-0000-0000-000000000000}"/>
          </ac:spMkLst>
        </pc:spChg>
      </pc:sldChg>
      <pc:sldChg chg="modSp">
        <pc:chgData name="Hoàng Thị Kiều Trang" userId="673a4723-86d0-460b-9c89-bbc624c74691" providerId="ADAL" clId="{E8679B58-EAFE-4BE6-8E3C-A9287F3D3FE6}" dt="2022-05-26T00:52:11.285" v="85" actId="114"/>
        <pc:sldMkLst>
          <pc:docMk/>
          <pc:sldMk cId="2568198315" sldId="335"/>
        </pc:sldMkLst>
        <pc:spChg chg="mod">
          <ac:chgData name="Hoàng Thị Kiều Trang" userId="673a4723-86d0-460b-9c89-bbc624c74691" providerId="ADAL" clId="{E8679B58-EAFE-4BE6-8E3C-A9287F3D3FE6}" dt="2022-05-26T00:51:46.954" v="81" actId="114"/>
          <ac:spMkLst>
            <pc:docMk/>
            <pc:sldMk cId="2568198315" sldId="335"/>
            <ac:spMk id="2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1:52.489" v="82" actId="114"/>
          <ac:spMkLst>
            <pc:docMk/>
            <pc:sldMk cId="2568198315" sldId="335"/>
            <ac:spMk id="3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2:02.274" v="83" actId="114"/>
          <ac:spMkLst>
            <pc:docMk/>
            <pc:sldMk cId="2568198315" sldId="335"/>
            <ac:spMk id="4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2:11.285" v="85" actId="114"/>
          <ac:spMkLst>
            <pc:docMk/>
            <pc:sldMk cId="2568198315" sldId="335"/>
            <ac:spMk id="12" creationId="{00000000-0000-0000-0000-000000000000}"/>
          </ac:spMkLst>
        </pc:spChg>
      </pc:sldChg>
      <pc:sldChg chg="modSp">
        <pc:chgData name="Hoàng Thị Kiều Trang" userId="673a4723-86d0-460b-9c89-bbc624c74691" providerId="ADAL" clId="{E8679B58-EAFE-4BE6-8E3C-A9287F3D3FE6}" dt="2022-05-26T00:53:10.084" v="92" actId="114"/>
        <pc:sldMkLst>
          <pc:docMk/>
          <pc:sldMk cId="3520935024" sldId="336"/>
        </pc:sldMkLst>
        <pc:spChg chg="mod">
          <ac:chgData name="Hoàng Thị Kiều Trang" userId="673a4723-86d0-460b-9c89-bbc624c74691" providerId="ADAL" clId="{E8679B58-EAFE-4BE6-8E3C-A9287F3D3FE6}" dt="2022-05-26T00:52:53.895" v="89" actId="114"/>
          <ac:spMkLst>
            <pc:docMk/>
            <pc:sldMk cId="3520935024" sldId="336"/>
            <ac:spMk id="2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3:00.317" v="91" actId="20577"/>
          <ac:spMkLst>
            <pc:docMk/>
            <pc:sldMk cId="3520935024" sldId="336"/>
            <ac:spMk id="3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3:10.084" v="92" actId="114"/>
          <ac:spMkLst>
            <pc:docMk/>
            <pc:sldMk cId="3520935024" sldId="336"/>
            <ac:spMk id="6" creationId="{00000000-0000-0000-0000-000000000000}"/>
          </ac:spMkLst>
        </pc:spChg>
      </pc:sldChg>
      <pc:sldChg chg="modSp">
        <pc:chgData name="Hoàng Thị Kiều Trang" userId="673a4723-86d0-460b-9c89-bbc624c74691" providerId="ADAL" clId="{E8679B58-EAFE-4BE6-8E3C-A9287F3D3FE6}" dt="2022-05-26T00:54:06.474" v="101" actId="114"/>
        <pc:sldMkLst>
          <pc:docMk/>
          <pc:sldMk cId="1063993274" sldId="337"/>
        </pc:sldMkLst>
        <pc:spChg chg="mod">
          <ac:chgData name="Hoàng Thị Kiều Trang" userId="673a4723-86d0-460b-9c89-bbc624c74691" providerId="ADAL" clId="{E8679B58-EAFE-4BE6-8E3C-A9287F3D3FE6}" dt="2022-05-26T00:53:48.831" v="98" actId="114"/>
          <ac:spMkLst>
            <pc:docMk/>
            <pc:sldMk cId="1063993274" sldId="337"/>
            <ac:spMk id="2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3:55.615" v="100" actId="114"/>
          <ac:spMkLst>
            <pc:docMk/>
            <pc:sldMk cId="1063993274" sldId="337"/>
            <ac:spMk id="3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4:06.474" v="101" actId="114"/>
          <ac:spMkLst>
            <pc:docMk/>
            <pc:sldMk cId="1063993274" sldId="337"/>
            <ac:spMk id="6" creationId="{00000000-0000-0000-0000-000000000000}"/>
          </ac:spMkLst>
        </pc:spChg>
      </pc:sldChg>
      <pc:sldChg chg="modSp mod">
        <pc:chgData name="Hoàng Thị Kiều Trang" userId="673a4723-86d0-460b-9c89-bbc624c74691" providerId="ADAL" clId="{E8679B58-EAFE-4BE6-8E3C-A9287F3D3FE6}" dt="2022-05-26T00:57:28.134" v="113" actId="1037"/>
        <pc:sldMkLst>
          <pc:docMk/>
          <pc:sldMk cId="888650638" sldId="338"/>
        </pc:sldMkLst>
        <pc:spChg chg="mod">
          <ac:chgData name="Hoàng Thị Kiều Trang" userId="673a4723-86d0-460b-9c89-bbc624c74691" providerId="ADAL" clId="{E8679B58-EAFE-4BE6-8E3C-A9287F3D3FE6}" dt="2022-05-26T00:56:11.269" v="104" actId="1076"/>
          <ac:spMkLst>
            <pc:docMk/>
            <pc:sldMk cId="888650638" sldId="338"/>
            <ac:spMk id="15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6:24.210" v="105" actId="1076"/>
          <ac:spMkLst>
            <pc:docMk/>
            <pc:sldMk cId="888650638" sldId="338"/>
            <ac:spMk id="16" creationId="{00000000-0000-0000-0000-000000000000}"/>
          </ac:spMkLst>
        </pc:spChg>
        <pc:grpChg chg="mod">
          <ac:chgData name="Hoàng Thị Kiều Trang" userId="673a4723-86d0-460b-9c89-bbc624c74691" providerId="ADAL" clId="{E8679B58-EAFE-4BE6-8E3C-A9287F3D3FE6}" dt="2022-05-26T00:57:28.134" v="113" actId="1037"/>
          <ac:grpSpMkLst>
            <pc:docMk/>
            <pc:sldMk cId="888650638" sldId="338"/>
            <ac:grpSpMk id="14" creationId="{00000000-0000-0000-0000-000000000000}"/>
          </ac:grpSpMkLst>
        </pc:grpChg>
      </pc:sldChg>
      <pc:sldChg chg="modSp mod">
        <pc:chgData name="Hoàng Thị Kiều Trang" userId="673a4723-86d0-460b-9c89-bbc624c74691" providerId="ADAL" clId="{E8679B58-EAFE-4BE6-8E3C-A9287F3D3FE6}" dt="2022-05-26T00:57:40.141" v="128" actId="1036"/>
        <pc:sldMkLst>
          <pc:docMk/>
          <pc:sldMk cId="1377835482" sldId="339"/>
        </pc:sldMkLst>
        <pc:picChg chg="mod">
          <ac:chgData name="Hoàng Thị Kiều Trang" userId="673a4723-86d0-460b-9c89-bbc624c74691" providerId="ADAL" clId="{E8679B58-EAFE-4BE6-8E3C-A9287F3D3FE6}" dt="2022-05-26T00:57:40.141" v="128" actId="1036"/>
          <ac:picMkLst>
            <pc:docMk/>
            <pc:sldMk cId="1377835482" sldId="339"/>
            <ac:picMk id="11" creationId="{00000000-0000-0000-0000-000000000000}"/>
          </ac:picMkLst>
        </pc:picChg>
      </pc:sldChg>
      <pc:sldChg chg="modSp mod">
        <pc:chgData name="Hoàng Thị Kiều Trang" userId="673a4723-86d0-460b-9c89-bbc624c74691" providerId="ADAL" clId="{E8679B58-EAFE-4BE6-8E3C-A9287F3D3FE6}" dt="2022-05-26T00:58:22.545" v="135" actId="1038"/>
        <pc:sldMkLst>
          <pc:docMk/>
          <pc:sldMk cId="4130643822" sldId="340"/>
        </pc:sldMkLst>
        <pc:spChg chg="mod">
          <ac:chgData name="Hoàng Thị Kiều Trang" userId="673a4723-86d0-460b-9c89-bbc624c74691" providerId="ADAL" clId="{E8679B58-EAFE-4BE6-8E3C-A9287F3D3FE6}" dt="2022-05-26T00:57:51.852" v="129" actId="114"/>
          <ac:spMkLst>
            <pc:docMk/>
            <pc:sldMk cId="4130643822" sldId="340"/>
            <ac:spMk id="10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8:22.545" v="135" actId="1038"/>
          <ac:spMkLst>
            <pc:docMk/>
            <pc:sldMk cId="4130643822" sldId="340"/>
            <ac:spMk id="17" creationId="{00000000-0000-0000-0000-000000000000}"/>
          </ac:spMkLst>
        </pc:spChg>
      </pc:sldChg>
      <pc:sldChg chg="modSp mod">
        <pc:chgData name="Hoàng Thị Kiều Trang" userId="673a4723-86d0-460b-9c89-bbc624c74691" providerId="ADAL" clId="{E8679B58-EAFE-4BE6-8E3C-A9287F3D3FE6}" dt="2022-05-26T01:00:01.772" v="144" actId="20577"/>
        <pc:sldMkLst>
          <pc:docMk/>
          <pc:sldMk cId="3389218183" sldId="344"/>
        </pc:sldMkLst>
        <pc:spChg chg="mod">
          <ac:chgData name="Hoàng Thị Kiều Trang" userId="673a4723-86d0-460b-9c89-bbc624c74691" providerId="ADAL" clId="{E8679B58-EAFE-4BE6-8E3C-A9287F3D3FE6}" dt="2022-05-26T01:00:01.772" v="144" actId="20577"/>
          <ac:spMkLst>
            <pc:docMk/>
            <pc:sldMk cId="3389218183" sldId="344"/>
            <ac:spMk id="2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9:12.512" v="136" actId="1076"/>
          <ac:spMkLst>
            <pc:docMk/>
            <pc:sldMk cId="3389218183" sldId="344"/>
            <ac:spMk id="8" creationId="{00000000-0000-0000-0000-000000000000}"/>
          </ac:spMkLst>
        </pc:spChg>
      </pc:sldChg>
      <pc:sldChg chg="modSp">
        <pc:chgData name="Hoàng Thị Kiều Trang" userId="673a4723-86d0-460b-9c89-bbc624c74691" providerId="ADAL" clId="{E8679B58-EAFE-4BE6-8E3C-A9287F3D3FE6}" dt="2022-05-26T00:42:41.723" v="9" actId="114"/>
        <pc:sldMkLst>
          <pc:docMk/>
          <pc:sldMk cId="2768080698" sldId="346"/>
        </pc:sldMkLst>
        <pc:spChg chg="mod">
          <ac:chgData name="Hoàng Thị Kiều Trang" userId="673a4723-86d0-460b-9c89-bbc624c74691" providerId="ADAL" clId="{E8679B58-EAFE-4BE6-8E3C-A9287F3D3FE6}" dt="2022-05-26T00:42:04.065" v="3" actId="114"/>
          <ac:spMkLst>
            <pc:docMk/>
            <pc:sldMk cId="2768080698" sldId="346"/>
            <ac:spMk id="12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42:21.598" v="5" actId="114"/>
          <ac:spMkLst>
            <pc:docMk/>
            <pc:sldMk cId="2768080698" sldId="346"/>
            <ac:spMk id="13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42:35.301" v="8" actId="6549"/>
          <ac:spMkLst>
            <pc:docMk/>
            <pc:sldMk cId="2768080698" sldId="346"/>
            <ac:spMk id="26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42:41.723" v="9" actId="114"/>
          <ac:spMkLst>
            <pc:docMk/>
            <pc:sldMk cId="2768080698" sldId="346"/>
            <ac:spMk id="27" creationId="{00000000-0000-0000-0000-000000000000}"/>
          </ac:spMkLst>
        </pc:spChg>
      </pc:sldChg>
      <pc:sldChg chg="modSp">
        <pc:chgData name="Hoàng Thị Kiều Trang" userId="673a4723-86d0-460b-9c89-bbc624c74691" providerId="ADAL" clId="{E8679B58-EAFE-4BE6-8E3C-A9287F3D3FE6}" dt="2022-05-26T00:43:11.831" v="14" actId="114"/>
        <pc:sldMkLst>
          <pc:docMk/>
          <pc:sldMk cId="3915069473" sldId="348"/>
        </pc:sldMkLst>
        <pc:spChg chg="mod">
          <ac:chgData name="Hoàng Thị Kiều Trang" userId="673a4723-86d0-460b-9c89-bbc624c74691" providerId="ADAL" clId="{E8679B58-EAFE-4BE6-8E3C-A9287F3D3FE6}" dt="2022-05-26T00:43:01.149" v="11" actId="114"/>
          <ac:spMkLst>
            <pc:docMk/>
            <pc:sldMk cId="3915069473" sldId="348"/>
            <ac:spMk id="12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43:11.831" v="14" actId="114"/>
          <ac:spMkLst>
            <pc:docMk/>
            <pc:sldMk cId="3915069473" sldId="348"/>
            <ac:spMk id="13" creationId="{00000000-0000-0000-0000-000000000000}"/>
          </ac:spMkLst>
        </pc:spChg>
      </pc:sldChg>
      <pc:sldChg chg="modSp">
        <pc:chgData name="Hoàng Thị Kiều Trang" userId="673a4723-86d0-460b-9c89-bbc624c74691" providerId="ADAL" clId="{E8679B58-EAFE-4BE6-8E3C-A9287F3D3FE6}" dt="2022-05-26T00:43:49.768" v="18" actId="114"/>
        <pc:sldMkLst>
          <pc:docMk/>
          <pc:sldMk cId="3117904962" sldId="349"/>
        </pc:sldMkLst>
        <pc:spChg chg="mod">
          <ac:chgData name="Hoàng Thị Kiều Trang" userId="673a4723-86d0-460b-9c89-bbc624c74691" providerId="ADAL" clId="{E8679B58-EAFE-4BE6-8E3C-A9287F3D3FE6}" dt="2022-05-26T00:43:43.354" v="16" actId="114"/>
          <ac:spMkLst>
            <pc:docMk/>
            <pc:sldMk cId="3117904962" sldId="349"/>
            <ac:spMk id="12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43:49.768" v="18" actId="114"/>
          <ac:spMkLst>
            <pc:docMk/>
            <pc:sldMk cId="3117904962" sldId="349"/>
            <ac:spMk id="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5" y="549288"/>
            <a:ext cx="21945602" cy="2286000"/>
          </a:xfrm>
          <a:prstGeom prst="rect">
            <a:avLst/>
          </a:prstGeom>
        </p:spPr>
        <p:txBody>
          <a:bodyPr lIns="176379" tIns="88189" rIns="176379" bIns="88189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5" y="3200418"/>
            <a:ext cx="21945602" cy="9051925"/>
          </a:xfrm>
          <a:prstGeom prst="rect">
            <a:avLst/>
          </a:prstGeom>
        </p:spPr>
        <p:txBody>
          <a:bodyPr lIns="176379" tIns="88189" rIns="176379" bIns="881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17"/>
            <a:ext cx="5689600" cy="730250"/>
          </a:xfrm>
          <a:prstGeom prst="rect">
            <a:avLst/>
          </a:prstGeom>
        </p:spPr>
        <p:txBody>
          <a:bodyPr lIns="176379" tIns="88189" rIns="176379" bIns="88189"/>
          <a:lstStyle/>
          <a:p>
            <a:fld id="{D47BB8AF-C16A-4836-A92D-61834B5F0BA5}" type="datetime4">
              <a:rPr lang="en-US" smtClean="0"/>
              <a:pPr/>
              <a:t>June 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7" y="12712717"/>
            <a:ext cx="7721601" cy="730250"/>
          </a:xfrm>
          <a:prstGeom prst="rect">
            <a:avLst/>
          </a:prstGeom>
        </p:spPr>
        <p:txBody>
          <a:bodyPr lIns="176379" tIns="88189" rIns="176379" bIns="8818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17"/>
            <a:ext cx="5689600" cy="730250"/>
          </a:xfrm>
          <a:prstGeom prst="rect">
            <a:avLst/>
          </a:prstGeom>
        </p:spPr>
        <p:txBody>
          <a:bodyPr lIns="176379" tIns="88189" rIns="176379" bIns="88189"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13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  <p:sldLayoutId id="2147483783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49.png"/><Relationship Id="rId7" Type="http://schemas.openxmlformats.org/officeDocument/2006/relationships/image" Target="../media/image3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0.png"/><Relationship Id="rId5" Type="http://schemas.openxmlformats.org/officeDocument/2006/relationships/image" Target="../media/image31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53.png"/><Relationship Id="rId7" Type="http://schemas.openxmlformats.org/officeDocument/2006/relationships/image" Target="../media/image50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0.png"/><Relationship Id="rId7" Type="http://schemas.openxmlformats.org/officeDocument/2006/relationships/image" Target="../media/image57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0.png"/><Relationship Id="rId10" Type="http://schemas.openxmlformats.org/officeDocument/2006/relationships/image" Target="../media/image60.png"/><Relationship Id="rId4" Type="http://schemas.openxmlformats.org/officeDocument/2006/relationships/image" Target="../media/image540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9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2.png"/><Relationship Id="rId7" Type="http://schemas.openxmlformats.org/officeDocument/2006/relationships/image" Target="../media/image8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8.png"/><Relationship Id="rId4" Type="http://schemas.openxmlformats.org/officeDocument/2006/relationships/image" Target="../media/image93.png"/><Relationship Id="rId9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00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24.png"/><Relationship Id="rId5" Type="http://schemas.openxmlformats.org/officeDocument/2006/relationships/image" Target="../media/image11.png"/><Relationship Id="rId10" Type="http://schemas.openxmlformats.org/officeDocument/2006/relationships/image" Target="../media/image23.png"/><Relationship Id="rId4" Type="http://schemas.openxmlformats.org/officeDocument/2006/relationships/image" Target="../media/image190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1.png"/><Relationship Id="rId11" Type="http://schemas.openxmlformats.org/officeDocument/2006/relationships/image" Target="../media/image34.png"/><Relationship Id="rId5" Type="http://schemas.openxmlformats.org/officeDocument/2006/relationships/image" Target="../media/image11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190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4. Dự án soạn ga Kết nối tri thức\sach-giao-khoa-toan-10-tap-2-ket-noi-tri-thuc-voi-cuoc-so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1946564"/>
            <a:ext cx="8534400" cy="1078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4. Dự án soạn ga Kết nối tri thức\275792423_1002294137359287_904406115820218718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027" y="1981200"/>
            <a:ext cx="14859000" cy="92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02558" y="1814000"/>
            <a:ext cx="4981737" cy="782039"/>
            <a:chOff x="22440" y="59287"/>
            <a:chExt cx="993338" cy="162361"/>
          </a:xfrm>
        </p:grpSpPr>
        <p:grpSp>
          <p:nvGrpSpPr>
            <p:cNvPr id="14" name="Group 13"/>
            <p:cNvGrpSpPr/>
            <p:nvPr/>
          </p:nvGrpSpPr>
          <p:grpSpPr>
            <a:xfrm>
              <a:off x="22440" y="59287"/>
              <a:ext cx="993338" cy="159855"/>
              <a:chOff x="31572" y="60276"/>
              <a:chExt cx="1397644" cy="197828"/>
            </a:xfrm>
          </p:grpSpPr>
          <p:sp>
            <p:nvSpPr>
              <p:cNvPr id="16" name="Arrow: Pentagon 25"/>
              <p:cNvSpPr/>
              <p:nvPr/>
            </p:nvSpPr>
            <p:spPr>
              <a:xfrm>
                <a:off x="280265" y="62042"/>
                <a:ext cx="1148951" cy="196062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kern="1200">
                    <a:solidFill>
                      <a:srgbClr val="0000CC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40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5" name="TextBox 56"/>
            <p:cNvSpPr txBox="1"/>
            <p:nvPr/>
          </p:nvSpPr>
          <p:spPr>
            <a:xfrm>
              <a:off x="216011" y="60828"/>
              <a:ext cx="693986" cy="16082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vi-VN" sz="4400" dirty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9303327" y="1600200"/>
            <a:ext cx="16909473" cy="77770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clrChange>
              <a:clrFrom>
                <a:srgbClr val="E8FFFF"/>
              </a:clrFrom>
              <a:clrTo>
                <a:srgbClr val="E8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18817" y="2195547"/>
            <a:ext cx="11907983" cy="6273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2D72AE-CF12-4132-8748-575DDDBFDE31}"/>
              </a:ext>
            </a:extLst>
          </p:cNvPr>
          <p:cNvSpPr txBox="1"/>
          <p:nvPr/>
        </p:nvSpPr>
        <p:spPr>
          <a:xfrm>
            <a:off x="1434527" y="2785765"/>
            <a:ext cx="2648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 giải:</a:t>
            </a:r>
            <a:endParaRPr lang="en-US" sz="4400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558" y="3575487"/>
                <a:ext cx="11143718" cy="31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lnSpc>
                    <a:spcPct val="150000"/>
                  </a:lnSpc>
                  <a:buAutoNum type="alphaLcParenR"/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 </m:t>
                    </m:r>
                    <m:r>
                      <a:rPr lang="en-US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 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𝟏𝟓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 </m:t>
                    </m:r>
                  </m:oMath>
                </a14:m>
                <a:endParaRPr lang="en-US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𝑫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𝟏𝟓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 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𝑬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  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𝟏𝟓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𝑬𝑭</m:t>
                        </m:r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𝟏𝟎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</m:e>
                    </m:d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8" y="3575487"/>
                <a:ext cx="11143718" cy="3190682"/>
              </a:xfrm>
              <a:prstGeom prst="rect">
                <a:avLst/>
              </a:prstGeom>
              <a:blipFill rotWithShape="1">
                <a:blip r:embed="rId5"/>
                <a:stretch>
                  <a:fillRect l="-21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9485" y="6899130"/>
                <a:ext cx="11834915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𝑬𝑭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𝑬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𝟏𝟐</m:t>
                        </m:r>
                      </m:e>
                    </m:d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85" y="6899130"/>
                <a:ext cx="11834915" cy="3139321"/>
              </a:xfrm>
              <a:prstGeom prst="rect">
                <a:avLst/>
              </a:prstGeom>
              <a:blipFill rotWithShape="1">
                <a:blip r:embed="rId6"/>
                <a:stretch>
                  <a:fillRect l="-2112" b="-40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3340" y="10363200"/>
                <a:ext cx="15417846" cy="2637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 </m:t>
                    </m:r>
                    <m:r>
                      <a:rPr lang="en-US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𝑬𝑭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            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d>
                        <m:d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𝟓</m:t>
                      </m:r>
                      <m:d>
                        <m:d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𝒚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𝟏𝟐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                                          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𝟕𝟓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40" y="10363200"/>
                <a:ext cx="15417846" cy="2637260"/>
              </a:xfrm>
              <a:prstGeom prst="rect">
                <a:avLst/>
              </a:prstGeom>
              <a:blipFill>
                <a:blip r:embed="rId7"/>
                <a:stretch>
                  <a:fillRect l="-1582" t="-4850" b="-9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3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>
          <a:blip r:embed="rId2"/>
          <a:stretch>
            <a:fillRect/>
          </a:stretch>
        </p:blipFill>
        <p:spPr>
          <a:xfrm>
            <a:off x="9303327" y="1600200"/>
            <a:ext cx="16909473" cy="77770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2558" y="1814000"/>
            <a:ext cx="4981737" cy="782039"/>
            <a:chOff x="22440" y="59287"/>
            <a:chExt cx="993338" cy="162361"/>
          </a:xfrm>
        </p:grpSpPr>
        <p:grpSp>
          <p:nvGrpSpPr>
            <p:cNvPr id="14" name="Group 13"/>
            <p:cNvGrpSpPr/>
            <p:nvPr/>
          </p:nvGrpSpPr>
          <p:grpSpPr>
            <a:xfrm>
              <a:off x="22440" y="59287"/>
              <a:ext cx="993338" cy="159855"/>
              <a:chOff x="31572" y="60276"/>
              <a:chExt cx="1397644" cy="197828"/>
            </a:xfrm>
          </p:grpSpPr>
          <p:sp>
            <p:nvSpPr>
              <p:cNvPr id="16" name="Arrow: Pentagon 25"/>
              <p:cNvSpPr/>
              <p:nvPr/>
            </p:nvSpPr>
            <p:spPr>
              <a:xfrm>
                <a:off x="280265" y="62042"/>
                <a:ext cx="1148951" cy="196062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kern="1200">
                    <a:solidFill>
                      <a:srgbClr val="0000CC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40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5" name="TextBox 56"/>
            <p:cNvSpPr txBox="1"/>
            <p:nvPr/>
          </p:nvSpPr>
          <p:spPr>
            <a:xfrm>
              <a:off x="216011" y="60828"/>
              <a:ext cx="693986" cy="16082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vi-VN" sz="4400" dirty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7" name="Picture 6"/>
          <p:cNvPicPr/>
          <p:nvPr/>
        </p:nvPicPr>
        <p:blipFill>
          <a:blip r:embed="rId3">
            <a:clrChange>
              <a:clrFrom>
                <a:srgbClr val="E8FFFF"/>
              </a:clrFrom>
              <a:clrTo>
                <a:srgbClr val="E8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18817" y="2195547"/>
            <a:ext cx="11907983" cy="6273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2D72AE-CF12-4132-8748-575DDDBFDE31}"/>
              </a:ext>
            </a:extLst>
          </p:cNvPr>
          <p:cNvSpPr txBox="1"/>
          <p:nvPr/>
        </p:nvSpPr>
        <p:spPr>
          <a:xfrm>
            <a:off x="1434527" y="2785765"/>
            <a:ext cx="2648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 giải:</a:t>
            </a:r>
            <a:endParaRPr lang="en-US" sz="4400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558" y="3575487"/>
                <a:ext cx="11143718" cy="31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lnSpc>
                    <a:spcPct val="150000"/>
                  </a:lnSpc>
                  <a:buAutoNum type="alphaLcParenR"/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 </m:t>
                    </m:r>
                    <m:r>
                      <a:rPr lang="en-US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 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𝟏𝟓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 </m:t>
                    </m:r>
                  </m:oMath>
                </a14:m>
                <a:endParaRPr lang="en-US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𝑫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𝟏𝟓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 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𝑬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  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𝟏𝟓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𝑬𝑭</m:t>
                        </m:r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𝟏𝟎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</m:e>
                    </m:d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8" y="3575487"/>
                <a:ext cx="11143718" cy="3190682"/>
              </a:xfrm>
              <a:prstGeom prst="rect">
                <a:avLst/>
              </a:prstGeom>
              <a:blipFill rotWithShape="1">
                <a:blip r:embed="rId5"/>
                <a:stretch>
                  <a:fillRect l="-21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2558" y="6766169"/>
                <a:ext cx="12018817" cy="207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 </m:t>
                    </m:r>
                    <m:r>
                      <a:rPr lang="en-US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𝑬𝑭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 </m:t>
                    </m:r>
                    <m:r>
                      <a:rPr lang="en-US" sz="4400" b="1" i="1" smtClean="0">
                        <a:latin typeface="Cambria Math"/>
                      </a:rPr>
                      <m:t>               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𝟕𝟓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8" y="6766169"/>
                <a:ext cx="12018817" cy="2077492"/>
              </a:xfrm>
              <a:prstGeom prst="rect">
                <a:avLst/>
              </a:prstGeom>
              <a:blipFill rotWithShape="1">
                <a:blip r:embed="rId6"/>
                <a:stretch>
                  <a:fillRect l="-1978" b="-64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4373" y="9220200"/>
                <a:ext cx="22971427" cy="3488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𝑩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𝑬𝑭</m:t>
                    </m:r>
                    <m:r>
                      <a:rPr lang="en-US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𝒅</m:t>
                      </m:r>
                      <m:d>
                        <m:dPr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𝑩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𝑬𝑭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𝟕𝟓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𝟕𝟓</m:t>
                          </m:r>
                          <m:rad>
                            <m:radPr>
                              <m:degHide m:val="on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𝟑𝟒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𝟑𝟒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≈</m:t>
                      </m:r>
                      <m:r>
                        <a:rPr lang="en-US" b="1" i="1">
                          <a:latin typeface="Cambria Math"/>
                        </a:rPr>
                        <m:t>𝟏𝟐</m:t>
                      </m:r>
                      <m:r>
                        <a:rPr lang="en-US" b="1" i="1">
                          <a:latin typeface="Cambria Math"/>
                        </a:rPr>
                        <m:t>,</m:t>
                      </m:r>
                      <m:r>
                        <a:rPr lang="en-US" b="1" i="1">
                          <a:latin typeface="Cambria Math"/>
                        </a:rPr>
                        <m:t>𝟖𝟔</m:t>
                      </m:r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𝟕𝟓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</a:rPr>
                              <m:t>𝟑𝟒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𝟑𝟒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&gt;</m:t>
                    </m:r>
                    <m:r>
                      <a:rPr lang="en-US" b="1" i="1">
                        <a:latin typeface="Cambria Math"/>
                      </a:rPr>
                      <m:t>𝟏𝟎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𝟕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73" y="9220200"/>
                <a:ext cx="22971427" cy="3488134"/>
              </a:xfrm>
              <a:prstGeom prst="rect">
                <a:avLst/>
              </a:prstGeom>
              <a:blipFill rotWithShape="1">
                <a:blip r:embed="rId7"/>
                <a:stretch>
                  <a:fillRect l="-1035" t="-3671" b="-2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71331" y="11738017"/>
                <a:ext cx="1866900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Nam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đứng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lưỡi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rơi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vào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nơi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nuôi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331" y="11738017"/>
                <a:ext cx="18669000" cy="754053"/>
              </a:xfrm>
              <a:prstGeom prst="rect">
                <a:avLst/>
              </a:prstGeom>
              <a:blipFill rotWithShape="1">
                <a:blip r:embed="rId8"/>
                <a:stretch>
                  <a:fillRect l="-1273" t="-17073" b="-373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60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38">
            <a:extLst>
              <a:ext uri="{FF2B5EF4-FFF2-40B4-BE49-F238E27FC236}">
                <a16:creationId xmlns:a16="http://schemas.microsoft.com/office/drawing/2014/main" xmlns="" id="{A6CDAC1F-B641-42AA-861D-669C2EF8F3AD}"/>
              </a:ext>
            </a:extLst>
          </p:cNvPr>
          <p:cNvSpPr/>
          <p:nvPr/>
        </p:nvSpPr>
        <p:spPr>
          <a:xfrm>
            <a:off x="318655" y="2313677"/>
            <a:ext cx="23609007" cy="3052320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440" tIns="34720" rIns="69440" bIns="3472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6805" y="2377601"/>
                <a:ext cx="22992705" cy="2865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7.7 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cặp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endParaRPr lang="vi-VN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          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 </a:t>
                </a:r>
                <a:r>
                  <a:rPr lang="vi-VN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          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          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05" y="2377601"/>
                <a:ext cx="22992705" cy="2865913"/>
              </a:xfrm>
              <a:prstGeom prst="rect">
                <a:avLst/>
              </a:prstGeom>
              <a:blipFill>
                <a:blip r:embed="rId2"/>
                <a:stretch>
                  <a:fillRect l="-1060" t="-4255" b="-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8087" y="6149502"/>
                <a:ext cx="12980515" cy="1627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/>
                              </a:rPr>
                              <m:t>𝟔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𝟔</m:t>
                                </m:r>
                              </m:e>
                            </m:rad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87" y="6149502"/>
                <a:ext cx="12980515" cy="1627753"/>
              </a:xfrm>
              <a:prstGeom prst="rect">
                <a:avLst/>
              </a:prstGeom>
              <a:blipFill rotWithShape="1">
                <a:blip r:embed="rId3"/>
                <a:stretch>
                  <a:fillRect l="-18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56"/>
          <p:cNvSpPr txBox="1"/>
          <p:nvPr/>
        </p:nvSpPr>
        <p:spPr>
          <a:xfrm>
            <a:off x="9535815" y="1590255"/>
            <a:ext cx="3480442" cy="74581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44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01782" y="8229600"/>
                <a:ext cx="12001500" cy="1625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vi-VN" b="1" i="1" smtClean="0">
                                <a:latin typeface="Cambria Math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82" y="8229600"/>
                <a:ext cx="12001500" cy="1625573"/>
              </a:xfrm>
              <a:prstGeom prst="rect">
                <a:avLst/>
              </a:prstGeom>
              <a:blipFill rotWithShape="1">
                <a:blip r:embed="rId4"/>
                <a:stretch>
                  <a:fillRect l="-20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81000" y="10494784"/>
                <a:ext cx="11125200" cy="1327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494784"/>
                <a:ext cx="11125200" cy="1327928"/>
              </a:xfrm>
              <a:prstGeom prst="rect">
                <a:avLst/>
              </a:prstGeom>
              <a:blipFill rotWithShape="1">
                <a:blip r:embed="rId5"/>
                <a:stretch>
                  <a:fillRect l="-21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/>
          <p:cNvSpPr/>
          <p:nvPr/>
        </p:nvSpPr>
        <p:spPr>
          <a:xfrm>
            <a:off x="12403282" y="6627451"/>
            <a:ext cx="515237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có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vô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. </a:t>
            </a:r>
            <a:endParaRPr lang="vi-VN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7505956" y="6660138"/>
                <a:ext cx="685726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trùng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nhau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5956" y="6660138"/>
                <a:ext cx="6857262" cy="754053"/>
              </a:xfrm>
              <a:prstGeom prst="rect">
                <a:avLst/>
              </a:prstGeom>
              <a:blipFill>
                <a:blip r:embed="rId6"/>
                <a:stretch>
                  <a:fillRect l="-3556" t="-17073" r="-2578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/>
          <p:cNvSpPr/>
          <p:nvPr/>
        </p:nvSpPr>
        <p:spPr>
          <a:xfrm>
            <a:off x="934957" y="5477076"/>
            <a:ext cx="243368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2067221" y="8725728"/>
            <a:ext cx="4060727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vô 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.   </a:t>
            </a:r>
            <a:endParaRPr lang="vi-VN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5697200" y="8765974"/>
                <a:ext cx="688130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7200" y="8765974"/>
                <a:ext cx="6881307" cy="754053"/>
              </a:xfrm>
              <a:prstGeom prst="rect">
                <a:avLst/>
              </a:prstGeom>
              <a:blipFill rotWithShape="1">
                <a:blip r:embed="rId7"/>
                <a:stretch>
                  <a:fillRect l="-3454" t="-16935" r="-2569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0736986" y="10056298"/>
                <a:ext cx="3548328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/>
                                  </a:rPr>
                                  <m:t>𝟕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/>
                                  </a:rPr>
                                  <m:t>𝟕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6986" y="10056298"/>
                <a:ext cx="3548328" cy="22048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/>
          <p:cNvSpPr/>
          <p:nvPr/>
        </p:nvSpPr>
        <p:spPr>
          <a:xfrm>
            <a:off x="13646378" y="10781722"/>
            <a:ext cx="1054327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duy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902169" y="12233488"/>
                <a:ext cx="9643666" cy="1082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nhau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</a:rPr>
                              <m:t>𝟕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</a:rPr>
                              <m:t>𝟕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69" y="12233488"/>
                <a:ext cx="9643666" cy="1082669"/>
              </a:xfrm>
              <a:prstGeom prst="rect">
                <a:avLst/>
              </a:prstGeom>
              <a:blipFill rotWithShape="1">
                <a:blip r:embed="rId9"/>
                <a:stretch>
                  <a:fillRect l="-2528" r="-1517" b="-96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29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1" grpId="0"/>
      <p:bldP spid="41" grpId="0"/>
      <p:bldP spid="42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38">
            <a:extLst>
              <a:ext uri="{FF2B5EF4-FFF2-40B4-BE49-F238E27FC236}">
                <a16:creationId xmlns:a16="http://schemas.microsoft.com/office/drawing/2014/main" xmlns="" id="{A6CDAC1F-B641-42AA-861D-669C2EF8F3AD}"/>
              </a:ext>
            </a:extLst>
          </p:cNvPr>
          <p:cNvSpPr/>
          <p:nvPr/>
        </p:nvSpPr>
        <p:spPr>
          <a:xfrm>
            <a:off x="318655" y="2313677"/>
            <a:ext cx="23609007" cy="3052320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440" tIns="34720" rIns="69440" bIns="3472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9570451" y="1545674"/>
            <a:ext cx="3480442" cy="74581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44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415769" y="5480880"/>
            <a:ext cx="243368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2224" y="2458209"/>
                <a:ext cx="23529826" cy="2632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7.8.  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cặp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 </a:t>
                </a:r>
                <a:r>
                  <a:rPr lang="vi-VN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b="1" i="0" smtClean="0">
                        <a:solidFill>
                          <a:schemeClr val="tx1"/>
                        </a:solidFill>
                        <a:latin typeface="Cambria Math"/>
                      </a:rPr>
                      <m:t>𝐛</m:t>
                    </m:r>
                    <m:r>
                      <a:rPr lang="vi-VN" b="1" i="0" smtClean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  <m:sSub>
                      <m:sSubPr>
                        <m:ctrlPr>
                          <a:rPr lang="vi-V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                                                                      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là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tham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  <a:endParaRPr lang="vi-VN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24" y="2458209"/>
                <a:ext cx="23529826" cy="2632516"/>
              </a:xfrm>
              <a:prstGeom prst="rect">
                <a:avLst/>
              </a:prstGeom>
              <a:blipFill rotWithShape="1">
                <a:blip r:embed="rId2"/>
                <a:stretch>
                  <a:fillRect l="-1036" t="-4630" b="-97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59566" y="6234933"/>
                <a:ext cx="20802600" cy="6485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thẳng</a:t>
                </a:r>
                <a:r>
                  <a:rPr lang="vi-VN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    </m:t>
                        </m:r>
                      </m:sub>
                    </m:sSub>
                  </m:oMath>
                </a14:m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ó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                                  </m:t>
                    </m:r>
                  </m:oMath>
                </a14:m>
                <a:endParaRPr lang="en-US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       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66" y="6234933"/>
                <a:ext cx="20802600" cy="6485173"/>
              </a:xfrm>
              <a:prstGeom prst="rect">
                <a:avLst/>
              </a:prstGeom>
              <a:blipFill>
                <a:blip r:embed="rId3"/>
                <a:stretch>
                  <a:fillRect l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88633" y="10199062"/>
                <a:ext cx="4039311" cy="1084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/>
                            </a:rPr>
                            <m:t>𝐜𝐨𝐬</m:t>
                          </m:r>
                          <m:d>
                            <m:d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633" y="10199062"/>
                <a:ext cx="4039311" cy="10849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927944" y="10083179"/>
                <a:ext cx="3048912" cy="1518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1" i="1"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944" y="10083179"/>
                <a:ext cx="3048912" cy="15187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763288" y="9060375"/>
                <a:ext cx="6847516" cy="31885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000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sz="4000" b="1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vi-VN" sz="4000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000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.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000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0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0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sz="40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vi-VN" sz="4000" b="1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000" b="1" i="1"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0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000" b="1" i="1">
                              <a:latin typeface="Cambria Math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vi-VN" sz="40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0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0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sz="40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vi-VN" sz="4000" b="1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000" b="1" i="1"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000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3288" y="9060375"/>
                <a:ext cx="6847516" cy="31885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796662" y="9428063"/>
                <a:ext cx="1038939" cy="2173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b="1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662" y="9428063"/>
                <a:ext cx="1038939" cy="21738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75630" y="10465528"/>
                <a:ext cx="214763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latin typeface="Cambria Math"/>
                        </a:rPr>
                        <m:t>𝐜𝐨𝐬</m:t>
                      </m:r>
                      <m:r>
                        <a:rPr lang="en-US" b="1" i="1">
                          <a:latin typeface="Cambria Math"/>
                        </a:rPr>
                        <m:t>𝜶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630" y="10465528"/>
                <a:ext cx="2147639" cy="75405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13624" y="12387015"/>
                <a:ext cx="1606043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𝜶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624" y="12387015"/>
                <a:ext cx="16060432" cy="754053"/>
              </a:xfrm>
              <a:prstGeom prst="rect">
                <a:avLst/>
              </a:prstGeom>
              <a:blipFill>
                <a:blip r:embed="rId9"/>
                <a:stretch>
                  <a:fillRect l="-1480" t="-17742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68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3" grpId="0"/>
      <p:bldP spid="5" grpId="0"/>
      <p:bldP spid="6" grpId="0"/>
      <p:bldP spid="8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38">
            <a:extLst>
              <a:ext uri="{FF2B5EF4-FFF2-40B4-BE49-F238E27FC236}">
                <a16:creationId xmlns:a16="http://schemas.microsoft.com/office/drawing/2014/main" xmlns="" id="{A6CDAC1F-B641-42AA-861D-669C2EF8F3AD}"/>
              </a:ext>
            </a:extLst>
          </p:cNvPr>
          <p:cNvSpPr/>
          <p:nvPr/>
        </p:nvSpPr>
        <p:spPr>
          <a:xfrm>
            <a:off x="318655" y="2313677"/>
            <a:ext cx="23609007" cy="3052320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440" tIns="34720" rIns="69440" bIns="3472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9570451" y="1545674"/>
            <a:ext cx="3480442" cy="74581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44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52224" y="5480880"/>
            <a:ext cx="243368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2224" y="2458209"/>
                <a:ext cx="23529826" cy="2632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7.8.  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cặp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 </a:t>
                </a:r>
                <a:r>
                  <a:rPr lang="vi-VN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b="1" i="0" smtClean="0">
                        <a:solidFill>
                          <a:schemeClr val="tx1"/>
                        </a:solidFill>
                        <a:latin typeface="Cambria Math"/>
                      </a:rPr>
                      <m:t>𝐛</m:t>
                    </m:r>
                    <m:r>
                      <a:rPr lang="vi-VN" b="1" i="0" smtClean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  <m:sSub>
                      <m:sSubPr>
                        <m:ctrlPr>
                          <a:rPr lang="vi-V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                                                                      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là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tham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  <a:endParaRPr lang="vi-VN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24" y="2458209"/>
                <a:ext cx="23529826" cy="2632516"/>
              </a:xfrm>
              <a:prstGeom prst="rect">
                <a:avLst/>
              </a:prstGeom>
              <a:blipFill rotWithShape="1">
                <a:blip r:embed="rId2"/>
                <a:stretch>
                  <a:fillRect l="-1036" t="-4630" b="-97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2446" y="6234933"/>
                <a:ext cx="23324434" cy="6047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𝝋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                           </m:t>
                      </m:r>
                    </m:oMath>
                  </m:oMathPara>
                </a14:m>
                <a:endParaRPr lang="en-US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46" y="6234933"/>
                <a:ext cx="23324434" cy="6047809"/>
              </a:xfrm>
              <a:prstGeom prst="rect">
                <a:avLst/>
              </a:prstGeom>
              <a:blipFill rotWithShape="1">
                <a:blip r:embed="rId3"/>
                <a:stretch>
                  <a:fillRect l="-1045" r="-3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88633" y="9972539"/>
                <a:ext cx="4039311" cy="1084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/>
                            </a:rPr>
                            <m:t>𝐜𝐨𝐬</m:t>
                          </m:r>
                          <m:d>
                            <m:d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633" y="9972539"/>
                <a:ext cx="4039311" cy="10849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927944" y="9856656"/>
                <a:ext cx="3048912" cy="1518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1" i="1"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944" y="9856656"/>
                <a:ext cx="3048912" cy="15187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914511" y="8875762"/>
                <a:ext cx="6498767" cy="3253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b="1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b="1" i="1">
                              <a:latin typeface="Cambria Math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4511" y="8875762"/>
                <a:ext cx="6498767" cy="32531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413278" y="9157587"/>
                <a:ext cx="1934312" cy="2162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𝟓𝟎</m:t>
                              </m:r>
                            </m:e>
                          </m:ra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3278" y="9157587"/>
                <a:ext cx="1934312" cy="21628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75630" y="10239005"/>
                <a:ext cx="219412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latin typeface="Cambria Math"/>
                        </a:rPr>
                        <m:t>𝐜𝐨𝐬</m:t>
                      </m:r>
                      <m:r>
                        <a:rPr lang="en-US" b="1" i="1">
                          <a:latin typeface="Cambria Math"/>
                        </a:rPr>
                        <m:t>𝝋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630" y="10239005"/>
                <a:ext cx="2194126" cy="75405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13624" y="12031278"/>
                <a:ext cx="1606043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là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𝝋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624" y="12031278"/>
                <a:ext cx="16060432" cy="754053"/>
              </a:xfrm>
              <a:prstGeom prst="rect">
                <a:avLst/>
              </a:prstGeom>
              <a:blipFill>
                <a:blip r:embed="rId9"/>
                <a:stretch>
                  <a:fillRect l="-1480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211157" y="9104724"/>
                <a:ext cx="1038939" cy="2173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1157" y="9104724"/>
                <a:ext cx="1038939" cy="21738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27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38">
            <a:extLst>
              <a:ext uri="{FF2B5EF4-FFF2-40B4-BE49-F238E27FC236}">
                <a16:creationId xmlns:a16="http://schemas.microsoft.com/office/drawing/2014/main" xmlns="" id="{A6CDAC1F-B641-42AA-861D-669C2EF8F3AD}"/>
              </a:ext>
            </a:extLst>
          </p:cNvPr>
          <p:cNvSpPr/>
          <p:nvPr/>
        </p:nvSpPr>
        <p:spPr>
          <a:xfrm>
            <a:off x="318655" y="2477552"/>
            <a:ext cx="23609007" cy="4468123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440" tIns="34720" rIns="69440" bIns="3472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9570451" y="1545674"/>
            <a:ext cx="3480442" cy="74581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44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52224" y="7248949"/>
            <a:ext cx="243368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2224" y="2458209"/>
                <a:ext cx="23529826" cy="4062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7.9.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𝑶𝒙𝒚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thẳng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  <m:r>
                      <a:rPr lang="en-US" b="1" i="1">
                        <a:latin typeface="Cambria Math"/>
                      </a:rPr>
                      <m:t>: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𝟒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24" y="2458209"/>
                <a:ext cx="23529826" cy="4062651"/>
              </a:xfrm>
              <a:prstGeom prst="rect">
                <a:avLst/>
              </a:prstGeom>
              <a:blipFill>
                <a:blip r:embed="rId2"/>
                <a:stretch>
                  <a:fillRect l="-1036" b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38886" y="8262402"/>
                <a:ext cx="2144491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886" y="8262402"/>
                <a:ext cx="21444914" cy="754053"/>
              </a:xfrm>
              <a:prstGeom prst="rect">
                <a:avLst/>
              </a:prstGeom>
              <a:blipFill>
                <a:blip r:embed="rId3"/>
                <a:stretch>
                  <a:fillRect l="-1137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44000" y="8820360"/>
                <a:ext cx="3644652" cy="2482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400" b="1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𝟒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8820360"/>
                <a:ext cx="3644652" cy="24822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788652" y="9665013"/>
                <a:ext cx="1396793" cy="1227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vi-VN" sz="4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8652" y="9665013"/>
                <a:ext cx="1396793" cy="12274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40235" y="11925678"/>
                <a:ext cx="16060432" cy="835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235" y="11925678"/>
                <a:ext cx="16060432" cy="835293"/>
              </a:xfrm>
              <a:prstGeom prst="rect">
                <a:avLst/>
              </a:prstGeom>
              <a:blipFill>
                <a:blip r:embed="rId6"/>
                <a:stretch>
                  <a:fillRect l="-1557"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11365" y="9881195"/>
                <a:ext cx="271676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𝒅</m:t>
                      </m:r>
                      <m:d>
                        <m:d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𝑨</m:t>
                          </m:r>
                          <m:r>
                            <a:rPr lang="en-US" sz="4400" b="1" i="1">
                              <a:latin typeface="Cambria Math"/>
                            </a:rPr>
                            <m:t>,</m:t>
                          </m:r>
                          <m:r>
                            <a:rPr lang="en-US" sz="4400" b="1" i="0">
                              <a:latin typeface="Cambria Math"/>
                            </a:rPr>
                            <m:t>𝚫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365" y="9881195"/>
                <a:ext cx="271676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1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3" grpId="0"/>
      <p:bldP spid="5" grpId="0"/>
      <p:bldP spid="9" grpId="0"/>
      <p:bldP spid="1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38">
            <a:extLst>
              <a:ext uri="{FF2B5EF4-FFF2-40B4-BE49-F238E27FC236}">
                <a16:creationId xmlns:a16="http://schemas.microsoft.com/office/drawing/2014/main" xmlns="" id="{A6CDAC1F-B641-42AA-861D-669C2EF8F3AD}"/>
              </a:ext>
            </a:extLst>
          </p:cNvPr>
          <p:cNvSpPr/>
          <p:nvPr/>
        </p:nvSpPr>
        <p:spPr>
          <a:xfrm>
            <a:off x="318655" y="2477553"/>
            <a:ext cx="23609007" cy="4043308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440" tIns="34720" rIns="69440" bIns="3472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9570451" y="1545674"/>
            <a:ext cx="3480442" cy="74581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44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61520" y="6927406"/>
            <a:ext cx="243368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2224" y="2458209"/>
                <a:ext cx="23529826" cy="4062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7.9.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𝑶𝒙𝒚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𝜟</m:t>
                    </m:r>
                    <m:r>
                      <a:rPr lang="en-US" b="1" i="1">
                        <a:latin typeface="Cambria Math"/>
                      </a:rPr>
                      <m:t>: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𝟒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24" y="2458209"/>
                <a:ext cx="23529826" cy="4062651"/>
              </a:xfrm>
              <a:prstGeom prst="rect">
                <a:avLst/>
              </a:prstGeom>
              <a:blipFill>
                <a:blip r:embed="rId2"/>
                <a:stretch>
                  <a:fillRect l="-1036" r="-155" b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10011" y="8160635"/>
                <a:ext cx="2144491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  <m:r>
                      <a:rPr lang="en-US" b="1" i="1">
                        <a:latin typeface="Cambria Math"/>
                      </a:rPr>
                      <m:t>: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𝟒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𝜟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11" y="8160635"/>
                <a:ext cx="21444914" cy="754053"/>
              </a:xfrm>
              <a:prstGeom prst="rect">
                <a:avLst/>
              </a:prstGeom>
              <a:blipFill>
                <a:blip r:embed="rId3"/>
                <a:stretch>
                  <a:fillRect l="-1137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27880" y="9139556"/>
                <a:ext cx="22390556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𝜟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80" y="9139556"/>
                <a:ext cx="22390556" cy="754053"/>
              </a:xfrm>
              <a:prstGeom prst="rect">
                <a:avLst/>
              </a:prstGeom>
              <a:blipFill>
                <a:blip r:embed="rId4"/>
                <a:stretch>
                  <a:fillRect l="-1062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89229" y="10195200"/>
                <a:ext cx="2218187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29" y="10195200"/>
                <a:ext cx="22181876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1072" t="-16935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24200" y="11420212"/>
                <a:ext cx="704633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/>
                  <a:t> </a:t>
                </a:r>
                <a:endParaRPr lang="vi-VN" sz="4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1420212"/>
                <a:ext cx="7046336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170536" y="11420212"/>
                <a:ext cx="486043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536" y="11420212"/>
                <a:ext cx="4860433" cy="754053"/>
              </a:xfrm>
              <a:prstGeom prst="rect">
                <a:avLst/>
              </a:prstGeom>
              <a:blipFill rotWithShape="1">
                <a:blip r:embed="rId7"/>
                <a:stretch>
                  <a:fillRect l="-4887" t="-16935" r="-4010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93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38">
            <a:extLst>
              <a:ext uri="{FF2B5EF4-FFF2-40B4-BE49-F238E27FC236}">
                <a16:creationId xmlns:a16="http://schemas.microsoft.com/office/drawing/2014/main" xmlns="" id="{A6CDAC1F-B641-42AA-861D-669C2EF8F3AD}"/>
              </a:ext>
            </a:extLst>
          </p:cNvPr>
          <p:cNvSpPr/>
          <p:nvPr/>
        </p:nvSpPr>
        <p:spPr>
          <a:xfrm>
            <a:off x="318655" y="2477553"/>
            <a:ext cx="23609007" cy="4043308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440" tIns="34720" rIns="69440" bIns="3472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9570451" y="1545674"/>
            <a:ext cx="3480442" cy="74581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44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61520" y="6927406"/>
            <a:ext cx="243368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2224" y="2458209"/>
                <a:ext cx="23529826" cy="4062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7.9.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𝑶𝒙𝒚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  <m:r>
                      <a:rPr lang="en-US" b="1" i="1">
                        <a:latin typeface="Cambria Math"/>
                      </a:rPr>
                      <m:t>: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𝟒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24" y="2458209"/>
                <a:ext cx="23529826" cy="4062651"/>
              </a:xfrm>
              <a:prstGeom prst="rect">
                <a:avLst/>
              </a:prstGeom>
              <a:blipFill>
                <a:blip r:embed="rId2"/>
                <a:stretch>
                  <a:fillRect l="-1036" b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10011" y="8160634"/>
                <a:ext cx="2144491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  <m:r>
                      <a:rPr lang="en-US" b="1" i="1">
                        <a:latin typeface="Cambria Math"/>
                      </a:rPr>
                      <m:t>: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𝟒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𝜟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11" y="8160634"/>
                <a:ext cx="21444914" cy="754053"/>
              </a:xfrm>
              <a:prstGeom prst="rect">
                <a:avLst/>
              </a:prstGeom>
              <a:blipFill>
                <a:blip r:embed="rId3"/>
                <a:stretch>
                  <a:fillRect l="-1137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05474" y="9139556"/>
                <a:ext cx="22390556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nên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474" y="9139556"/>
                <a:ext cx="22390556" cy="754053"/>
              </a:xfrm>
              <a:prstGeom prst="rect">
                <a:avLst/>
              </a:prstGeom>
              <a:blipFill>
                <a:blip r:embed="rId4"/>
                <a:stretch>
                  <a:fillRect l="-1089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26199" y="10195200"/>
                <a:ext cx="2218187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199" y="10195200"/>
                <a:ext cx="22181876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1100" t="-16935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24200" y="11420212"/>
                <a:ext cx="704633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/>
                  <a:t> </a:t>
                </a:r>
                <a:endParaRPr lang="vi-VN" sz="4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1420212"/>
                <a:ext cx="7046336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170536" y="11420212"/>
                <a:ext cx="494218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 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536" y="11420212"/>
                <a:ext cx="4942187" cy="754053"/>
              </a:xfrm>
              <a:prstGeom prst="rect">
                <a:avLst/>
              </a:prstGeom>
              <a:blipFill rotWithShape="1">
                <a:blip r:embed="rId7"/>
                <a:stretch>
                  <a:fillRect l="-4809" t="-16935" r="-4069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99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38">
            <a:extLst>
              <a:ext uri="{FF2B5EF4-FFF2-40B4-BE49-F238E27FC236}">
                <a16:creationId xmlns:a16="http://schemas.microsoft.com/office/drawing/2014/main" xmlns="" id="{A6CDAC1F-B641-42AA-861D-669C2EF8F3AD}"/>
              </a:ext>
            </a:extLst>
          </p:cNvPr>
          <p:cNvSpPr/>
          <p:nvPr/>
        </p:nvSpPr>
        <p:spPr>
          <a:xfrm>
            <a:off x="318655" y="2477553"/>
            <a:ext cx="23609007" cy="3119977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440" tIns="34720" rIns="69440" bIns="3472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9570451" y="1545674"/>
            <a:ext cx="3480442" cy="74581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44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5297" y="5704145"/>
            <a:ext cx="243368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2224" y="2458209"/>
                <a:ext cx="23529826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7.10.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kẻ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24" y="2458209"/>
                <a:ext cx="23529826" cy="3139321"/>
              </a:xfrm>
              <a:prstGeom prst="rect">
                <a:avLst/>
              </a:prstGeom>
              <a:blipFill rotWithShape="1">
                <a:blip r:embed="rId2"/>
                <a:stretch>
                  <a:fillRect l="-1062" b="-40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27256" y="6514257"/>
                <a:ext cx="6573193" cy="83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a)Ta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𝑩𝑪</m:t>
                        </m:r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56" y="6514257"/>
                <a:ext cx="6573193" cy="838756"/>
              </a:xfrm>
              <a:prstGeom prst="rect">
                <a:avLst/>
              </a:prstGeom>
              <a:blipFill rotWithShape="1">
                <a:blip r:embed="rId3"/>
                <a:stretch>
                  <a:fillRect l="-3618" t="-5839" b="-328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123158" y="11024782"/>
                <a:ext cx="4740079" cy="3319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3158" y="11024782"/>
                <a:ext cx="4740079" cy="33191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856310" y="11129248"/>
                <a:ext cx="1944507" cy="222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𝟑𝟒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𝟏𝟕</m:t>
                          </m:r>
                        </m:den>
                      </m:f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6310" y="11129248"/>
                <a:ext cx="1944507" cy="22234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35528" y="12092973"/>
                <a:ext cx="46508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𝑨𝑯</m:t>
                      </m:r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</a:rPr>
                        <m:t>𝒅</m:t>
                      </m:r>
                      <m:d>
                        <m:d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𝑨</m:t>
                          </m:r>
                          <m:r>
                            <a:rPr lang="en-US" sz="4400" b="1" i="1">
                              <a:latin typeface="Cambria Math"/>
                            </a:rPr>
                            <m:t>,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𝑩𝑪</m:t>
                          </m:r>
                        </m:e>
                      </m:d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528" y="12092973"/>
                <a:ext cx="4650825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3401" y="7314447"/>
                <a:ext cx="12877011" cy="1211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𝑩𝑪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01" y="7314447"/>
                <a:ext cx="12877011" cy="1211998"/>
              </a:xfrm>
              <a:prstGeom prst="rect">
                <a:avLst/>
              </a:prstGeom>
              <a:blipFill rotWithShape="1">
                <a:blip r:embed="rId7"/>
                <a:stretch>
                  <a:fillRect b="-90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262672" y="8619413"/>
                <a:ext cx="609600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672" y="8619413"/>
                <a:ext cx="6096000" cy="754053"/>
              </a:xfrm>
              <a:prstGeom prst="rect">
                <a:avLst/>
              </a:prstGeom>
              <a:blipFill rotWithShape="1">
                <a:blip r:embed="rId8"/>
                <a:stretch>
                  <a:fillRect l="-3900" t="-16935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56700" y="9590735"/>
                <a:ext cx="1073723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𝑩𝑪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00" y="9590735"/>
                <a:ext cx="10737235" cy="754053"/>
              </a:xfrm>
              <a:prstGeom prst="rect">
                <a:avLst/>
              </a:prstGeom>
              <a:blipFill rotWithShape="1">
                <a:blip r:embed="rId9"/>
                <a:stretch>
                  <a:fillRect l="-2271" t="-16935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5011400" y="5597530"/>
            <a:ext cx="8960291" cy="3912698"/>
            <a:chOff x="14793380" y="4108112"/>
            <a:chExt cx="8960291" cy="4725353"/>
          </a:xfrm>
        </p:grpSpPr>
        <p:sp>
          <p:nvSpPr>
            <p:cNvPr id="13" name="Rectangle 12"/>
            <p:cNvSpPr/>
            <p:nvPr/>
          </p:nvSpPr>
          <p:spPr>
            <a:xfrm>
              <a:off x="17089635" y="4353513"/>
              <a:ext cx="5203298" cy="1489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1" name="Picture 10"/>
            <p:cNvPicPr/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3380" y="4108112"/>
              <a:ext cx="8960291" cy="472535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1520562" y="9594144"/>
                <a:ext cx="624209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𝟓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𝒚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endParaRPr lang="vi-VN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562" y="9594144"/>
                <a:ext cx="6242093" cy="7540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7828563" y="9566239"/>
                <a:ext cx="552087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𝟓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8563" y="9566239"/>
                <a:ext cx="5520870" cy="754053"/>
              </a:xfrm>
              <a:prstGeom prst="rect">
                <a:avLst/>
              </a:prstGeom>
              <a:blipFill>
                <a:blip r:embed="rId12"/>
                <a:stretch>
                  <a:fillRect l="-4420" t="-16935" r="-342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38988" y="10501382"/>
                <a:ext cx="929183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𝑯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chiếu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𝑩𝑪</m:t>
                    </m:r>
                    <m:r>
                      <a:rPr lang="en-US" b="1" i="1" smtClean="0">
                        <a:latin typeface="Cambria Math"/>
                      </a:rPr>
                      <m:t>.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88" y="10501382"/>
                <a:ext cx="9291839" cy="754053"/>
              </a:xfrm>
              <a:prstGeom prst="rect">
                <a:avLst/>
              </a:prstGeom>
              <a:blipFill rotWithShape="1">
                <a:blip r:embed="rId13"/>
                <a:stretch>
                  <a:fillRect l="-2625" t="-17073" b="-373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137754" y="10501382"/>
                <a:ext cx="14322575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cao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kẻ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754" y="10501382"/>
                <a:ext cx="14322575" cy="754053"/>
              </a:xfrm>
              <a:prstGeom prst="rect">
                <a:avLst/>
              </a:prstGeom>
              <a:blipFill rotWithShape="1">
                <a:blip r:embed="rId14"/>
                <a:stretch>
                  <a:fillRect l="-1660" t="-17073" b="-373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27256" y="11486942"/>
                <a:ext cx="674094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𝑨𝑯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56" y="11486942"/>
                <a:ext cx="6740948" cy="754053"/>
              </a:xfrm>
              <a:prstGeom prst="rect">
                <a:avLst/>
              </a:prstGeom>
              <a:blipFill rotWithShape="1">
                <a:blip r:embed="rId15"/>
                <a:stretch>
                  <a:fillRect t="-16935" r="-2622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97798" y="8555097"/>
                <a:ext cx="726487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98" y="8555097"/>
                <a:ext cx="7264874" cy="754053"/>
              </a:xfrm>
              <a:prstGeom prst="rect">
                <a:avLst/>
              </a:prstGeom>
              <a:blipFill rotWithShape="1">
                <a:blip r:embed="rId16"/>
                <a:stretch>
                  <a:fillRect l="-3359" t="-17742" b="-354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6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3" grpId="0"/>
      <p:bldP spid="5" grpId="0"/>
      <p:bldP spid="9" grpId="0"/>
      <p:bldP spid="4" grpId="0"/>
      <p:bldP spid="8" grpId="0"/>
      <p:bldP spid="10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38">
            <a:extLst>
              <a:ext uri="{FF2B5EF4-FFF2-40B4-BE49-F238E27FC236}">
                <a16:creationId xmlns:a16="http://schemas.microsoft.com/office/drawing/2014/main" xmlns="" id="{A6CDAC1F-B641-42AA-861D-669C2EF8F3AD}"/>
              </a:ext>
            </a:extLst>
          </p:cNvPr>
          <p:cNvSpPr/>
          <p:nvPr/>
        </p:nvSpPr>
        <p:spPr>
          <a:xfrm>
            <a:off x="318655" y="2477553"/>
            <a:ext cx="23609007" cy="3119977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440" tIns="34720" rIns="69440" bIns="3472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9570451" y="1545674"/>
            <a:ext cx="3480442" cy="74581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44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5297" y="5704145"/>
            <a:ext cx="243368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2224" y="2458209"/>
                <a:ext cx="23529826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7.10.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kẻ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24" y="2458209"/>
                <a:ext cx="23529826" cy="3139321"/>
              </a:xfrm>
              <a:prstGeom prst="rect">
                <a:avLst/>
              </a:prstGeom>
              <a:blipFill rotWithShape="1">
                <a:blip r:embed="rId2"/>
                <a:stretch>
                  <a:fillRect l="-1062" b="-40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27256" y="6514257"/>
                <a:ext cx="6573193" cy="83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𝑩𝑪</m:t>
                        </m:r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56" y="6514257"/>
                <a:ext cx="6573193" cy="838756"/>
              </a:xfrm>
              <a:prstGeom prst="rect">
                <a:avLst/>
              </a:prstGeom>
              <a:blipFill rotWithShape="1">
                <a:blip r:embed="rId3"/>
                <a:stretch>
                  <a:fillRect l="-3618" t="-5839" b="-328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55613" y="6815301"/>
                <a:ext cx="4740079" cy="3319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613" y="6815301"/>
                <a:ext cx="4740079" cy="33191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601729" y="6941207"/>
                <a:ext cx="1944507" cy="222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𝟑𝟒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𝟏𝟕</m:t>
                          </m:r>
                        </m:den>
                      </m:f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729" y="6941207"/>
                <a:ext cx="1944507" cy="22234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67983" y="7911201"/>
                <a:ext cx="46508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𝑨𝑯</m:t>
                      </m:r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</a:rPr>
                        <m:t>𝒅</m:t>
                      </m:r>
                      <m:d>
                        <m:d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𝑨</m:t>
                          </m:r>
                          <m:r>
                            <a:rPr lang="en-US" sz="4400" b="1" i="1">
                              <a:latin typeface="Cambria Math"/>
                            </a:rPr>
                            <m:t>,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𝑩𝑪</m:t>
                          </m:r>
                        </m:e>
                      </m:d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83" y="7911201"/>
                <a:ext cx="4650825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6019800"/>
            <a:ext cx="8960291" cy="441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27256" y="9992578"/>
                <a:ext cx="12380409" cy="893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Ta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𝑩𝑪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𝟓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</a:rPr>
                          <m:t>𝟑𝟒</m:t>
                        </m:r>
                      </m:e>
                    </m:ra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56" y="9992578"/>
                <a:ext cx="12380409" cy="893643"/>
              </a:xfrm>
              <a:prstGeom prst="rect">
                <a:avLst/>
              </a:prstGeom>
              <a:blipFill rotWithShape="1">
                <a:blip r:embed="rId8"/>
                <a:stretch>
                  <a:fillRect l="-1920" t="-680" b="-2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27256" y="11759302"/>
                <a:ext cx="864319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56" y="11759302"/>
                <a:ext cx="8643195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2821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642894" y="11603938"/>
                <a:ext cx="9329542" cy="1178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𝑨𝑩𝑪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𝑨𝑯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vi-VN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𝟑𝟒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𝟏𝟕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.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𝟑𝟒</m:t>
                        </m:r>
                      </m:e>
                    </m:ra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894" y="11603938"/>
                <a:ext cx="9329542" cy="1178912"/>
              </a:xfrm>
              <a:prstGeom prst="rect">
                <a:avLst/>
              </a:prstGeom>
              <a:blipFill rotWithShape="1">
                <a:blip r:embed="rId10"/>
                <a:stretch>
                  <a:fillRect r="-1699" b="-98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83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4. Dự án soạn ga Kết nối tri thức\275792423_1002294137359287_90440611582021871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927057"/>
            <a:ext cx="13085618" cy="763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9677400" y="1924242"/>
            <a:ext cx="14173200" cy="10933681"/>
          </a:xfrm>
          <a:prstGeom prst="roundRect">
            <a:avLst>
              <a:gd name="adj" fmla="val 9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28575">
            <a:solidFill>
              <a:srgbClr val="D6F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noFill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F6311BF-A4CF-4E55-85D0-0A86514BB33B}"/>
              </a:ext>
            </a:extLst>
          </p:cNvPr>
          <p:cNvGrpSpPr/>
          <p:nvPr/>
        </p:nvGrpSpPr>
        <p:grpSpPr>
          <a:xfrm>
            <a:off x="9272149" y="2870824"/>
            <a:ext cx="15111850" cy="2329356"/>
            <a:chOff x="-72482" y="108752"/>
            <a:chExt cx="6697859" cy="87248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2482" y="108752"/>
              <a:ext cx="6697859" cy="718152"/>
            </a:xfrm>
            <a:prstGeom prst="rect">
              <a:avLst/>
            </a:prstGeom>
          </p:spPr>
        </p:pic>
        <p:sp>
          <p:nvSpPr>
            <p:cNvPr id="8" name="TextBox 321">
              <a:extLst>
                <a:ext uri="{FF2B5EF4-FFF2-40B4-BE49-F238E27FC236}">
                  <a16:creationId xmlns:a16="http://schemas.microsoft.com/office/drawing/2014/main" xmlns="" id="{39A246B9-3D0B-4A2B-A2B0-AD412E909BB4}"/>
                </a:ext>
              </a:extLst>
            </p:cNvPr>
            <p:cNvSpPr txBox="1"/>
            <p:nvPr/>
          </p:nvSpPr>
          <p:spPr>
            <a:xfrm>
              <a:off x="1007727" y="247046"/>
              <a:ext cx="4731824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9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GIỮA HAI ĐƯỜNG THẲNG</a:t>
              </a:r>
              <a:r>
                <a:rPr lang="en-US" sz="3900" b="1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GÓC </a:t>
              </a:r>
              <a:r>
                <a:rPr lang="en-US" sz="39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 KHOẢNG CÁCH</a:t>
              </a:r>
              <a:endParaRPr lang="en-US" sz="39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321">
              <a:extLst>
                <a:ext uri="{FF2B5EF4-FFF2-40B4-BE49-F238E27FC236}">
                  <a16:creationId xmlns:a16="http://schemas.microsoft.com/office/drawing/2014/main" xmlns="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8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20</a:t>
              </a:r>
              <a:endParaRPr lang="en-US" sz="8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67"/>
          <p:cNvGrpSpPr/>
          <p:nvPr/>
        </p:nvGrpSpPr>
        <p:grpSpPr>
          <a:xfrm>
            <a:off x="9511438" y="7658714"/>
            <a:ext cx="10087155" cy="883610"/>
            <a:chOff x="7459670" y="8524495"/>
            <a:chExt cx="10088328" cy="883712"/>
          </a:xfrm>
        </p:grpSpPr>
        <p:sp>
          <p:nvSpPr>
            <p:cNvPr id="40" name="Rectangle 39"/>
            <p:cNvSpPr/>
            <p:nvPr/>
          </p:nvSpPr>
          <p:spPr>
            <a:xfrm>
              <a:off x="9092456" y="8638677"/>
              <a:ext cx="8455542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 GIỮA HAI ĐƯỜNG THẲNG</a:t>
              </a:r>
            </a:p>
          </p:txBody>
        </p:sp>
        <p:grpSp>
          <p:nvGrpSpPr>
            <p:cNvPr id="41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3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958806" y="7688759"/>
                  <a:ext cx="507513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0" name="Group 67"/>
          <p:cNvGrpSpPr/>
          <p:nvPr/>
        </p:nvGrpSpPr>
        <p:grpSpPr>
          <a:xfrm>
            <a:off x="9573809" y="9207234"/>
            <a:ext cx="14380382" cy="1628150"/>
            <a:chOff x="7459670" y="8524495"/>
            <a:chExt cx="18592664" cy="1628337"/>
          </a:xfrm>
        </p:grpSpPr>
        <p:sp>
          <p:nvSpPr>
            <p:cNvPr id="32" name="Rectangle 31"/>
            <p:cNvSpPr/>
            <p:nvPr/>
          </p:nvSpPr>
          <p:spPr>
            <a:xfrm>
              <a:off x="9615366" y="8706116"/>
              <a:ext cx="16436968" cy="1446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 CÁCH </a:t>
              </a:r>
              <a:r>
                <a:rPr lang="en-US" sz="4400" b="1" spc="-15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 MỘT ĐIỂM TỚI MỘT ĐƯỜNG THẲNG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3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5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36" name="Round Same Side Corner Rectangle 35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8104940" y="7725421"/>
                  <a:ext cx="656097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7" name="Group 67"/>
          <p:cNvGrpSpPr/>
          <p:nvPr/>
        </p:nvGrpSpPr>
        <p:grpSpPr>
          <a:xfrm>
            <a:off x="9477640" y="5976664"/>
            <a:ext cx="14415262" cy="883610"/>
            <a:chOff x="7459670" y="8524495"/>
            <a:chExt cx="14416938" cy="883712"/>
          </a:xfrm>
        </p:grpSpPr>
        <p:sp>
          <p:nvSpPr>
            <p:cNvPr id="58" name="Rectangle 57"/>
            <p:cNvSpPr/>
            <p:nvPr/>
          </p:nvSpPr>
          <p:spPr>
            <a:xfrm>
              <a:off x="9092456" y="8638677"/>
              <a:ext cx="12784152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 TRÍ TƯƠNG ĐỐI CỦA HAI ĐƯỜNG THẲNG</a:t>
              </a:r>
            </a:p>
          </p:txBody>
        </p:sp>
        <p:grpSp>
          <p:nvGrpSpPr>
            <p:cNvPr id="59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6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1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2" name="Round Same Side Corner Rectangle 6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958806" y="7688759"/>
                  <a:ext cx="507513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5653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38">
            <a:extLst>
              <a:ext uri="{FF2B5EF4-FFF2-40B4-BE49-F238E27FC236}">
                <a16:creationId xmlns:a16="http://schemas.microsoft.com/office/drawing/2014/main" xmlns="" id="{A6CDAC1F-B641-42AA-861D-669C2EF8F3AD}"/>
              </a:ext>
            </a:extLst>
          </p:cNvPr>
          <p:cNvSpPr/>
          <p:nvPr/>
        </p:nvSpPr>
        <p:spPr>
          <a:xfrm>
            <a:off x="318655" y="2477553"/>
            <a:ext cx="23609007" cy="2627847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440" tIns="34720" rIns="69440" bIns="3472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9570451" y="1545674"/>
            <a:ext cx="3480442" cy="74581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44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42340" y="5492306"/>
            <a:ext cx="243368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93849" y="2667000"/>
                <a:ext cx="23027496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7.11.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latin typeface="Cambria Math"/>
                          </a:rPr>
                          <m:t>≠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latin typeface="Cambria Math"/>
                          </a:rPr>
                          <m:t>𝐝</m:t>
                        </m:r>
                      </m:e>
                      <m:sup>
                        <m:r>
                          <a:rPr lang="en-US" sz="4400" b="1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 (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vuông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′=−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49" y="2667000"/>
                <a:ext cx="23027496" cy="1993366"/>
              </a:xfrm>
              <a:prstGeom prst="rect">
                <a:avLst/>
              </a:prstGeom>
              <a:blipFill rotWithShape="1">
                <a:blip r:embed="rId2"/>
                <a:stretch>
                  <a:fillRect l="-1059" b="-134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045325" y="6558667"/>
            <a:ext cx="2300273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52415" y="7585236"/>
                <a:ext cx="1150713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+)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𝒅</m:t>
                    </m:r>
                    <m:r>
                      <a:rPr lang="en-US" b="1" i="1">
                        <a:latin typeface="Cambria Math"/>
                      </a:rPr>
                      <m:t>: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𝒂𝒙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r>
                          <a:rPr lang="en-US" b="1" i="1">
                            <a:latin typeface="Cambria Math"/>
                          </a:rPr>
                          <m:t>≠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⇔</m:t>
                    </m:r>
                    <m:r>
                      <a:rPr lang="en-US" b="1" i="1">
                        <a:latin typeface="Cambria Math"/>
                      </a:rPr>
                      <m:t>𝒂𝒙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415" y="7585236"/>
                <a:ext cx="11507130" cy="754053"/>
              </a:xfrm>
              <a:prstGeom prst="rect">
                <a:avLst/>
              </a:prstGeom>
              <a:blipFill rotWithShape="1">
                <a:blip r:embed="rId3"/>
                <a:stretch>
                  <a:fillRect l="-2066" t="-16935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60571" y="9403287"/>
                <a:ext cx="121081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+)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sz="4400" b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 (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44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  <a:ea typeface="Cambria Math"/>
                      </a:rPr>
                      <m:t>)⇔</m:t>
                    </m:r>
                    <m:sSup>
                      <m:sSupPr>
                        <m:ctrlPr>
                          <a:rPr lang="vi-VN" sz="4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vi-VN" sz="44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 smtClean="0">
                        <a:latin typeface="Cambria Math"/>
                      </a:rPr>
                      <m:t>𝒙</m:t>
                    </m:r>
                    <m:r>
                      <a:rPr lang="vi-VN" sz="4400" b="1" i="1" smtClean="0">
                        <a:latin typeface="Cambria Math"/>
                      </a:rPr>
                      <m:t>−</m:t>
                    </m:r>
                    <m:r>
                      <a:rPr lang="vi-VN" sz="4400" b="1" i="1" smtClean="0">
                        <a:latin typeface="Cambria Math"/>
                      </a:rPr>
                      <m:t>𝒚</m:t>
                    </m:r>
                    <m:r>
                      <a:rPr lang="vi-VN" sz="4400" b="1" i="1" smtClean="0">
                        <a:latin typeface="Cambria Math"/>
                      </a:rPr>
                      <m:t>+</m:t>
                    </m:r>
                    <m:r>
                      <a:rPr lang="vi-VN" sz="4400" b="1" i="1" smtClean="0">
                        <a:latin typeface="Cambria Math"/>
                      </a:rPr>
                      <m:t>𝒃</m:t>
                    </m:r>
                    <m:r>
                      <a:rPr lang="vi-VN" sz="4400" b="1" i="1" smtClean="0">
                        <a:latin typeface="Cambria Math"/>
                      </a:rPr>
                      <m:t>′=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71" y="9403287"/>
                <a:ext cx="12108123" cy="769441"/>
              </a:xfrm>
              <a:prstGeom prst="rect">
                <a:avLst/>
              </a:prstGeom>
              <a:blipFill>
                <a:blip r:embed="rId4"/>
                <a:stretch>
                  <a:fillRect l="-201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715322" y="10373962"/>
                <a:ext cx="1408494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</a:rPr>
                          <m:t>′;−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322" y="10373962"/>
                <a:ext cx="14084946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1732" t="-17073" r="-736" b="-373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67071" y="11618539"/>
                <a:ext cx="847712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𝒅</m:t>
                    </m:r>
                    <m:r>
                      <a:rPr lang="en-US" b="1" i="1">
                        <a:latin typeface="Cambria Math"/>
                      </a:rPr>
                      <m:t>⊥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⇔</m:t>
                    </m:r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 i="1">
                        <a:latin typeface="Cambria Math"/>
                      </a:rPr>
                      <m:t>⇔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071" y="11618539"/>
                <a:ext cx="8477129" cy="754053"/>
              </a:xfrm>
              <a:prstGeom prst="rect">
                <a:avLst/>
              </a:prstGeom>
              <a:blipFill>
                <a:blip r:embed="rId6"/>
                <a:stretch>
                  <a:fillRect l="-2876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772722" y="11603151"/>
                <a:ext cx="685484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𝒂</m:t>
                      </m:r>
                      <m:r>
                        <a:rPr lang="en-US" sz="4400" b="1" i="1" smtClean="0">
                          <a:latin typeface="Cambria Math"/>
                        </a:rPr>
                        <m:t>. 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 smtClean="0">
                          <a:latin typeface="Cambria Math"/>
                        </a:rPr>
                        <m:t>𝒂</m:t>
                      </m:r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  <m:r>
                        <a:rPr lang="en-US" sz="4400" b="1" i="1" smtClean="0">
                          <a:latin typeface="Cambria Math"/>
                        </a:rPr>
                        <m:t>𝒂</m:t>
                      </m:r>
                      <m:r>
                        <a:rPr lang="en-US" sz="4400" b="1" i="1" smtClean="0">
                          <a:latin typeface="Cambria Math"/>
                        </a:rPr>
                        <m:t>′=−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722" y="11603151"/>
                <a:ext cx="6854846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715322" y="8534635"/>
                <a:ext cx="1377511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𝒅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322" y="8534635"/>
                <a:ext cx="13775118" cy="754053"/>
              </a:xfrm>
              <a:prstGeom prst="rect">
                <a:avLst/>
              </a:prstGeom>
              <a:blipFill rotWithShape="1">
                <a:blip r:embed="rId8"/>
                <a:stretch>
                  <a:fillRect l="-1771" t="-16935" r="-1638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7662204" y="11618539"/>
            <a:ext cx="2590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đpcm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vi-VN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4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3" grpId="0"/>
      <p:bldP spid="10" grpId="0"/>
      <p:bldP spid="16" grpId="0"/>
      <p:bldP spid="17" grpId="0"/>
      <p:bldP spid="18" grpId="0"/>
      <p:bldP spid="2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38">
            <a:extLst>
              <a:ext uri="{FF2B5EF4-FFF2-40B4-BE49-F238E27FC236}">
                <a16:creationId xmlns:a16="http://schemas.microsoft.com/office/drawing/2014/main" xmlns="" id="{A6CDAC1F-B641-42AA-861D-669C2EF8F3AD}"/>
              </a:ext>
            </a:extLst>
          </p:cNvPr>
          <p:cNvSpPr/>
          <p:nvPr/>
        </p:nvSpPr>
        <p:spPr>
          <a:xfrm>
            <a:off x="318655" y="2477553"/>
            <a:ext cx="23609007" cy="3090830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440" tIns="34720" rIns="69440" bIns="3472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9570451" y="1545674"/>
            <a:ext cx="3480442" cy="74581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44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10989" y="5755282"/>
            <a:ext cx="243368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86311" y="2429062"/>
                <a:ext cx="23027496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7.12.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, </m:t>
                    </m:r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thời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Hãy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11" y="2429062"/>
                <a:ext cx="23027496" cy="3139321"/>
              </a:xfrm>
              <a:prstGeom prst="rect">
                <a:avLst/>
              </a:prstGeom>
              <a:blipFill rotWithShape="1">
                <a:blip r:embed="rId2"/>
                <a:stretch>
                  <a:fillRect l="-1059" r="-582" b="-40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527" y="5621731"/>
            <a:ext cx="6393873" cy="5868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91073" y="6400353"/>
                <a:ext cx="15454247" cy="3070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bị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 </m:t>
                    </m:r>
                    <m:r>
                      <a:rPr lang="en-US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thời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phải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𝑶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𝑨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73" y="6400353"/>
                <a:ext cx="15454247" cy="3070071"/>
              </a:xfrm>
              <a:prstGeom prst="rect">
                <a:avLst/>
              </a:prstGeom>
              <a:blipFill rotWithShape="1">
                <a:blip r:embed="rId4"/>
                <a:stretch>
                  <a:fillRect l="-1538" b="-39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1072" y="9412249"/>
                <a:ext cx="15454247" cy="207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ngoại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tiếp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𝑶𝑨𝑩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72" y="9412249"/>
                <a:ext cx="15454247" cy="2077492"/>
              </a:xfrm>
              <a:prstGeom prst="rect">
                <a:avLst/>
              </a:prstGeom>
              <a:blipFill rotWithShape="1">
                <a:blip r:embed="rId5"/>
                <a:stretch>
                  <a:fillRect l="-1538" b="-64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91072" y="11489741"/>
                <a:ext cx="2355974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𝜟</m:t>
                    </m:r>
                    <m:r>
                      <a:rPr lang="en-US" b="1" i="1">
                        <a:latin typeface="Cambria Math"/>
                      </a:rPr>
                      <m:t>𝑶𝑨𝑩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),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𝑶𝑩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72" y="11489741"/>
                <a:ext cx="23559744" cy="754053"/>
              </a:xfrm>
              <a:prstGeom prst="rect">
                <a:avLst/>
              </a:prstGeom>
              <a:blipFill rotWithShape="1">
                <a:blip r:embed="rId6"/>
                <a:stretch>
                  <a:fillRect l="-1009" t="-17073" r="-569" b="-373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91073" y="12440198"/>
                <a:ext cx="12080808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73" y="12440198"/>
                <a:ext cx="12080808" cy="1105687"/>
              </a:xfrm>
              <a:prstGeom prst="rect">
                <a:avLst/>
              </a:prstGeom>
              <a:blipFill rotWithShape="1">
                <a:blip r:embed="rId7"/>
                <a:stretch>
                  <a:fillRect l="-2018" r="-1110" b="-88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50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3" grpId="0"/>
      <p:bldP spid="5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66"/>
          <p:cNvSpPr/>
          <p:nvPr/>
        </p:nvSpPr>
        <p:spPr>
          <a:xfrm>
            <a:off x="609600" y="1828800"/>
            <a:ext cx="23469600" cy="11506200"/>
          </a:xfrm>
          <a:prstGeom prst="roundRect">
            <a:avLst>
              <a:gd name="adj" fmla="val 5555"/>
            </a:avLst>
          </a:prstGeom>
          <a:solidFill>
            <a:schemeClr val="bg1"/>
          </a:solidFill>
          <a:ln w="130175">
            <a:solidFill>
              <a:srgbClr val="04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vi-VN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vi-VN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5545" y="1494652"/>
            <a:ext cx="4107027" cy="82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  <a:endParaRPr lang="vi-VN" sz="4400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932572" y="1627183"/>
            <a:ext cx="304800" cy="448448"/>
          </a:xfrm>
          <a:prstGeom prst="ellipse">
            <a:avLst/>
          </a:prstGeom>
          <a:solidFill>
            <a:srgbClr val="04CEC9"/>
          </a:solidFill>
          <a:ln w="130175">
            <a:solidFill>
              <a:srgbClr val="04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3505200" y="1685152"/>
            <a:ext cx="320345" cy="448448"/>
          </a:xfrm>
          <a:prstGeom prst="ellipse">
            <a:avLst/>
          </a:prstGeom>
          <a:solidFill>
            <a:srgbClr val="04CEC9"/>
          </a:solidFill>
          <a:ln w="130175">
            <a:solidFill>
              <a:srgbClr val="04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143000" y="2324100"/>
            <a:ext cx="18669000" cy="80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Cơ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sở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toán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toán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mềm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GeoGebra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5974773" y="4246418"/>
            <a:ext cx="17526000" cy="8763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52500" y="3300925"/>
            <a:ext cx="2255520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7.12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chụp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màn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máy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đang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sử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dụng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mềm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GeoGebra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77"/>
          <p:cNvSpPr txBox="1"/>
          <p:nvPr/>
        </p:nvSpPr>
        <p:spPr>
          <a:xfrm>
            <a:off x="2201887" y="12051814"/>
            <a:ext cx="3381495" cy="68580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7.12</a:t>
            </a:r>
            <a:endParaRPr lang="vi-VN" sz="40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66"/>
          <p:cNvSpPr/>
          <p:nvPr/>
        </p:nvSpPr>
        <p:spPr>
          <a:xfrm>
            <a:off x="609600" y="1828799"/>
            <a:ext cx="23545800" cy="11611233"/>
          </a:xfrm>
          <a:prstGeom prst="roundRect">
            <a:avLst>
              <a:gd name="adj" fmla="val 5555"/>
            </a:avLst>
          </a:prstGeom>
          <a:solidFill>
            <a:schemeClr val="bg1"/>
          </a:solidFill>
          <a:ln w="130175">
            <a:solidFill>
              <a:srgbClr val="04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vi-VN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vi-VN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5545" y="1494652"/>
            <a:ext cx="4107027" cy="82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  <a:endParaRPr lang="vi-VN" sz="4400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932572" y="1627183"/>
            <a:ext cx="304800" cy="448448"/>
          </a:xfrm>
          <a:prstGeom prst="ellipse">
            <a:avLst/>
          </a:prstGeom>
          <a:solidFill>
            <a:srgbClr val="04CEC9"/>
          </a:solidFill>
          <a:ln w="130175">
            <a:solidFill>
              <a:srgbClr val="04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3505200" y="1685152"/>
            <a:ext cx="320345" cy="448448"/>
          </a:xfrm>
          <a:prstGeom prst="ellipse">
            <a:avLst/>
          </a:prstGeom>
          <a:solidFill>
            <a:srgbClr val="04CEC9"/>
          </a:solidFill>
          <a:ln w="130175">
            <a:solidFill>
              <a:srgbClr val="04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3750636" y="1909376"/>
            <a:ext cx="9696450" cy="5148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8091" y="6781800"/>
                <a:ext cx="23227146" cy="6532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0045" marR="0" indent="-17970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năng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𝚫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nháy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vào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𝑨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, 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𝑩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𝚫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𝑨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, 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𝑩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mềm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𝒙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−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𝟐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𝒚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+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𝟔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=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𝟎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360045" marR="0" indent="-17970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năng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nháy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vào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𝑪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𝚫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mềm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sẽ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𝑪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𝚫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𝟓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,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𝟖𝟏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Cơ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sở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mềm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000" b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được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nêu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này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91" y="6781800"/>
                <a:ext cx="23227146" cy="6532686"/>
              </a:xfrm>
              <a:prstGeom prst="rect">
                <a:avLst/>
              </a:prstGeom>
              <a:blipFill>
                <a:blip r:embed="rId3"/>
                <a:stretch>
                  <a:fillRect r="-919" b="-2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36914" y="2219211"/>
            <a:ext cx="1318260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Cơ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sở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toán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toán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mềm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GeoGebra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4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8818" y="3333439"/>
                <a:ext cx="12600709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0045" marR="0" indent="-17970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năng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nháy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chuột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vào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𝑨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, 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𝑩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, 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𝑪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cửa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sổ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mềm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𝑨</m:t>
                    </m:r>
                    <m:d>
                      <m:dPr>
                        <m:ctrlPr>
                          <a:rPr lang="vi-VN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𝟒</m:t>
                        </m:r>
                      </m:e>
                    </m:d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,</m:t>
                    </m:r>
                    <m:r>
                      <m:rPr>
                        <m:nor/>
                      </m:rPr>
                      <a:rPr lang="en-US" sz="40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d>
                      <m:dPr>
                        <m:ctrlPr>
                          <a:rPr lang="vi-VN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𝟒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𝟏</m:t>
                        </m:r>
                      </m:e>
                    </m:d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,</m:t>
                    </m:r>
                    <m:r>
                      <m:rPr>
                        <m:nor/>
                      </m:rPr>
                      <a:rPr lang="en-US" sz="40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d>
                      <m:dPr>
                        <m:ctrlPr>
                          <a:rPr lang="vi-VN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𝟑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;−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18" y="3333439"/>
                <a:ext cx="12600709" cy="3785652"/>
              </a:xfrm>
              <a:prstGeom prst="rect">
                <a:avLst/>
              </a:prstGeom>
              <a:blipFill rotWithShape="1">
                <a:blip r:embed="rId4"/>
                <a:stretch>
                  <a:fillRect r="-1693" b="-2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2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533400" y="1874984"/>
            <a:ext cx="20269200" cy="939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0066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KHOẢNG CÁCH TỪ MỘT ĐIỂM ĐẾN MỘT ĐƯỜNG THẲNG</a:t>
            </a:r>
            <a:endParaRPr lang="en-US" b="1" dirty="0">
              <a:solidFill>
                <a:srgbClr val="0066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2587" y="2997309"/>
            <a:ext cx="5410898" cy="840139"/>
            <a:chOff x="0" y="92326"/>
            <a:chExt cx="2210515" cy="213298"/>
          </a:xfrm>
        </p:grpSpPr>
        <p:sp>
          <p:nvSpPr>
            <p:cNvPr id="4" name="TextBox 321"/>
            <p:cNvSpPr txBox="1"/>
            <p:nvPr/>
          </p:nvSpPr>
          <p:spPr>
            <a:xfrm>
              <a:off x="627012" y="129899"/>
              <a:ext cx="1583503" cy="1757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Hoạt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1200" dirty="0" err="1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động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4:</a:t>
              </a:r>
              <a:endParaRPr lang="vi-VN" sz="44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9" name="Arrow: Pentagon 6"/>
                <p:cNvSpPr/>
                <p:nvPr/>
              </p:nvSpPr>
              <p:spPr>
                <a:xfrm>
                  <a:off x="0" y="103807"/>
                  <a:ext cx="464972" cy="291356"/>
                </a:xfrm>
                <a:prstGeom prst="homePlat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400"/>
                </a:p>
              </p:txBody>
            </p:sp>
            <p:sp>
              <p:nvSpPr>
                <p:cNvPr id="10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400"/>
                </a:p>
              </p:txBody>
            </p:sp>
            <p:sp>
              <p:nvSpPr>
                <p:cNvPr id="11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400"/>
                </a:p>
              </p:txBody>
            </p:sp>
          </p:grpSp>
          <p:sp>
            <p:nvSpPr>
              <p:cNvPr id="7" name="Flowchart: Terminator 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6901" y="4077920"/>
                <a:ext cx="2341488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  <m:r>
                      <a:rPr lang="en-US" b="1" i="1">
                        <a:latin typeface="Cambria Math"/>
                      </a:rPr>
                      <m:t>:</m:t>
                    </m:r>
                    <m:r>
                      <a:rPr lang="en-US" b="1" i="1">
                        <a:latin typeface="Cambria Math"/>
                      </a:rPr>
                      <m:t>𝒂𝒙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𝒃𝒚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𝒄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01" y="4077920"/>
                <a:ext cx="23414887" cy="754053"/>
              </a:xfrm>
              <a:prstGeom prst="rect">
                <a:avLst/>
              </a:prstGeom>
              <a:blipFill>
                <a:blip r:embed="rId2"/>
                <a:stretch>
                  <a:fillRect l="-1041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0460" y="4966689"/>
                <a:ext cx="1739001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𝑯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chiếu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𝑯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𝟕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60" y="4966689"/>
                <a:ext cx="17390011" cy="769441"/>
              </a:xfrm>
              <a:prstGeom prst="rect">
                <a:avLst/>
              </a:prstGeom>
              <a:blipFill>
                <a:blip r:embed="rId3"/>
                <a:stretch>
                  <a:fillRect l="-1403" t="-16667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0460" y="5734240"/>
                <a:ext cx="14700190" cy="97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b="1" dirty="0" err="1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b="1" dirty="0" err="1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b="1" i="1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acc>
                        <m:r>
                          <a:rPr lang="en-US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vi-VN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𝑯𝑴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srgbClr val="FF00FF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solidFill>
                          <a:srgbClr val="FF00FF"/>
                        </a:solidFill>
                        <a:latin typeface="Cambria Math"/>
                      </a:rPr>
                      <m:t>.</m:t>
                    </m:r>
                    <m:r>
                      <a:rPr lang="en-US" b="1" i="1">
                        <a:solidFill>
                          <a:srgbClr val="FF00FF"/>
                        </a:solidFill>
                        <a:latin typeface="Cambria Math"/>
                      </a:rPr>
                      <m:t>𝑯𝑴</m:t>
                    </m:r>
                  </m:oMath>
                </a14:m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solidFill>
                    <a:srgbClr val="FF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60" y="5734240"/>
                <a:ext cx="14700190" cy="973472"/>
              </a:xfrm>
              <a:prstGeom prst="rect">
                <a:avLst/>
              </a:prstGeom>
              <a:blipFill rotWithShape="1">
                <a:blip r:embed="rId4"/>
                <a:stretch>
                  <a:fillRect l="-1659" b="-232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90460" y="6762293"/>
            <a:ext cx="315115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3400" y="7674700"/>
                <a:ext cx="5580085" cy="887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Ta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</m:acc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𝑯𝑴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7674700"/>
                <a:ext cx="5580085" cy="887487"/>
              </a:xfrm>
              <a:prstGeom prst="rect">
                <a:avLst/>
              </a:prstGeom>
              <a:blipFill rotWithShape="1">
                <a:blip r:embed="rId5"/>
                <a:stretch>
                  <a:fillRect l="-4372" t="-5479" b="-246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15697200" y="5257800"/>
            <a:ext cx="7467600" cy="7484026"/>
            <a:chOff x="15697200" y="5257800"/>
            <a:chExt cx="7467600" cy="7484026"/>
          </a:xfrm>
        </p:grpSpPr>
        <p:sp>
          <p:nvSpPr>
            <p:cNvPr id="15" name="Text Box 77"/>
            <p:cNvSpPr txBox="1"/>
            <p:nvPr/>
          </p:nvSpPr>
          <p:spPr>
            <a:xfrm>
              <a:off x="18440400" y="12056026"/>
              <a:ext cx="2648189" cy="6858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dirty="0" err="1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7.9</a:t>
              </a:r>
              <a:endParaRPr lang="vi-VN" sz="4000" dirty="0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5697200" y="5257800"/>
              <a:ext cx="7467600" cy="6290858"/>
              <a:chOff x="15697200" y="5257800"/>
              <a:chExt cx="7467600" cy="6290858"/>
            </a:xfrm>
          </p:grpSpPr>
          <p:pic>
            <p:nvPicPr>
              <p:cNvPr id="14" name="Picture 13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97200" y="5257800"/>
                <a:ext cx="7467600" cy="629085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6916400" y="8317508"/>
                    <a:ext cx="1225979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b="1" i="1" dirty="0" smtClean="0">
                              <a:latin typeface="Cambria Math"/>
                            </a:rPr>
                            <m:t>𝑯</m:t>
                          </m:r>
                        </m:oMath>
                      </m:oMathPara>
                    </a14:m>
                    <a:endParaRPr lang="vi-VN" b="1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16400" y="8317508"/>
                    <a:ext cx="1225979" cy="75405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728855" y="7589746"/>
                <a:ext cx="5986062" cy="1077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𝒏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𝑯𝑴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𝒄𝒐𝒔</m:t>
                        </m:r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𝒏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𝑯𝑴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855" y="7589746"/>
                <a:ext cx="5986062" cy="1077796"/>
              </a:xfrm>
              <a:prstGeom prst="rect">
                <a:avLst/>
              </a:prstGeom>
              <a:blipFill rotWithShape="1">
                <a:blip r:embed="rId8"/>
                <a:stretch>
                  <a:fillRect r="-2953" b="-90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30654" y="8505145"/>
                <a:ext cx="12861546" cy="959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𝑯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chiếu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nên </a:t>
                </a:r>
                <a:endParaRPr lang="vi-VN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54" y="8505145"/>
                <a:ext cx="12861546" cy="959943"/>
              </a:xfrm>
              <a:prstGeom prst="rect">
                <a:avLst/>
              </a:prstGeom>
              <a:blipFill>
                <a:blip r:embed="rId9"/>
                <a:stretch>
                  <a:fillRect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58364" y="9377113"/>
                <a:ext cx="9737345" cy="1049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𝑴𝑯</m:t>
                    </m:r>
                    <m:r>
                      <a:rPr lang="en-US" b="1" i="1">
                        <a:latin typeface="Cambria Math"/>
                      </a:rPr>
                      <m:t>⊥</m:t>
                    </m:r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hay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, </m:t>
                    </m:r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𝑯𝑴</m:t>
                        </m:r>
                      </m:e>
                    </m:acc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64" y="9377113"/>
                <a:ext cx="9737345" cy="1049775"/>
              </a:xfrm>
              <a:prstGeom prst="rect">
                <a:avLst/>
              </a:prstGeom>
              <a:blipFill>
                <a:blip r:embed="rId10"/>
                <a:stretch>
                  <a:fillRect b="-26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583186" y="10369139"/>
                <a:ext cx="6391750" cy="1285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𝒄𝒐𝒔</m:t>
                        </m:r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𝒏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𝑯𝑴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86" y="10369139"/>
                <a:ext cx="6391750" cy="1285095"/>
              </a:xfrm>
              <a:prstGeom prst="rect">
                <a:avLst/>
              </a:prstGeom>
              <a:blipFill rotWithShape="1">
                <a:blip r:embed="rId11"/>
                <a:stretch>
                  <a:fillRect l="-3817" r="-2767" b="-71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30654" y="11542625"/>
                <a:ext cx="7052059" cy="157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</m:acc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𝑯𝑴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𝒏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𝑯𝑴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54" y="11542625"/>
                <a:ext cx="7052059" cy="1570558"/>
              </a:xfrm>
              <a:prstGeom prst="rect">
                <a:avLst/>
              </a:prstGeom>
              <a:blipFill rotWithShape="1">
                <a:blip r:embed="rId12"/>
                <a:stretch>
                  <a:fillRect l="-34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996568" y="11660637"/>
                <a:ext cx="3772571" cy="1334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</a:rPr>
                      <m:t>𝑯𝑴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568" y="11660637"/>
                <a:ext cx="3772571" cy="1334533"/>
              </a:xfrm>
              <a:prstGeom prst="rect">
                <a:avLst/>
              </a:prstGeom>
              <a:blipFill rotWithShape="1">
                <a:blip r:embed="rId13"/>
                <a:stretch>
                  <a:fillRect r="-5331" b="-59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2192000" y="12021900"/>
            <a:ext cx="2590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đpcm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vi-VN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8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6" grpId="0"/>
      <p:bldP spid="20" grpId="0"/>
      <p:bldP spid="21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533400" y="1874984"/>
            <a:ext cx="20269200" cy="939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0066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KHOẢNG CÁCH TỪ MỘT ĐIỂM ĐẾN MỘT ĐƯỜNG THẲNG</a:t>
            </a:r>
            <a:endParaRPr lang="en-US" b="1" dirty="0">
              <a:solidFill>
                <a:srgbClr val="0066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2587" y="2997309"/>
            <a:ext cx="5410898" cy="840139"/>
            <a:chOff x="0" y="92326"/>
            <a:chExt cx="2210515" cy="213298"/>
          </a:xfrm>
        </p:grpSpPr>
        <p:sp>
          <p:nvSpPr>
            <p:cNvPr id="4" name="TextBox 321"/>
            <p:cNvSpPr txBox="1"/>
            <p:nvPr/>
          </p:nvSpPr>
          <p:spPr>
            <a:xfrm>
              <a:off x="627012" y="129899"/>
              <a:ext cx="1583503" cy="1757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Hoạt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1200" dirty="0" err="1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động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4:</a:t>
              </a:r>
              <a:endParaRPr lang="vi-VN" sz="44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9" name="Arrow: Pentagon 6"/>
                <p:cNvSpPr/>
                <p:nvPr/>
              </p:nvSpPr>
              <p:spPr>
                <a:xfrm>
                  <a:off x="0" y="103807"/>
                  <a:ext cx="464972" cy="291356"/>
                </a:xfrm>
                <a:prstGeom prst="homePlat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400"/>
                </a:p>
              </p:txBody>
            </p:sp>
            <p:sp>
              <p:nvSpPr>
                <p:cNvPr id="10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400"/>
                </a:p>
              </p:txBody>
            </p:sp>
            <p:sp>
              <p:nvSpPr>
                <p:cNvPr id="11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400"/>
                </a:p>
              </p:txBody>
            </p:sp>
          </p:grpSp>
          <p:sp>
            <p:nvSpPr>
              <p:cNvPr id="7" name="Flowchart: Terminator 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6901" y="4077920"/>
                <a:ext cx="2341488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  <m:r>
                      <a:rPr lang="en-US" b="1" i="1">
                        <a:latin typeface="Cambria Math"/>
                      </a:rPr>
                      <m:t>:</m:t>
                    </m:r>
                    <m:r>
                      <a:rPr lang="en-US" b="1" i="1">
                        <a:latin typeface="Cambria Math"/>
                      </a:rPr>
                      <m:t>𝒂𝒙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𝒃𝒚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𝒄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01" y="4077920"/>
                <a:ext cx="23414887" cy="754053"/>
              </a:xfrm>
              <a:prstGeom prst="rect">
                <a:avLst/>
              </a:prstGeom>
              <a:blipFill>
                <a:blip r:embed="rId2"/>
                <a:stretch>
                  <a:fillRect l="-1041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0460" y="4966689"/>
                <a:ext cx="1739001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𝑯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chiếu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𝑯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𝟕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60" y="4966689"/>
                <a:ext cx="17390011" cy="769441"/>
              </a:xfrm>
              <a:prstGeom prst="rect">
                <a:avLst/>
              </a:prstGeom>
              <a:blipFill>
                <a:blip r:embed="rId3"/>
                <a:stretch>
                  <a:fillRect l="-1403" t="-16667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0460" y="5734240"/>
                <a:ext cx="14700190" cy="97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acc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𝑯𝑴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𝑯𝑴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60" y="5734240"/>
                <a:ext cx="14700190" cy="973472"/>
              </a:xfrm>
              <a:prstGeom prst="rect">
                <a:avLst/>
              </a:prstGeom>
              <a:blipFill rotWithShape="1">
                <a:blip r:embed="rId4"/>
                <a:stretch>
                  <a:fillRect l="-1659" b="-232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56901" y="9149508"/>
            <a:ext cx="315115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697200" y="5257800"/>
            <a:ext cx="7467600" cy="7483642"/>
            <a:chOff x="15697200" y="5257800"/>
            <a:chExt cx="7467600" cy="7483642"/>
          </a:xfrm>
        </p:grpSpPr>
        <p:sp>
          <p:nvSpPr>
            <p:cNvPr id="15" name="Text Box 77"/>
            <p:cNvSpPr txBox="1"/>
            <p:nvPr/>
          </p:nvSpPr>
          <p:spPr>
            <a:xfrm>
              <a:off x="18154411" y="12055642"/>
              <a:ext cx="2648189" cy="6858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dirty="0" err="1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7.9</a:t>
              </a:r>
              <a:endParaRPr lang="vi-VN" sz="4000" dirty="0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5697200" y="5257800"/>
              <a:ext cx="7467600" cy="6290858"/>
              <a:chOff x="15697200" y="5257800"/>
              <a:chExt cx="7467600" cy="6290858"/>
            </a:xfrm>
          </p:grpSpPr>
          <p:pic>
            <p:nvPicPr>
              <p:cNvPr id="14" name="Picture 13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97200" y="5257800"/>
                <a:ext cx="7467600" cy="629085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6916400" y="8317508"/>
                    <a:ext cx="1225979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b="1" i="1" dirty="0" smtClean="0">
                              <a:latin typeface="Cambria Math"/>
                            </a:rPr>
                            <m:t>𝑯</m:t>
                          </m:r>
                        </m:oMath>
                      </m:oMathPara>
                    </a14:m>
                    <a:endParaRPr lang="vi-VN" b="1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16400" y="8317508"/>
                    <a:ext cx="1225979" cy="75405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87004" y="6988568"/>
                <a:ext cx="1363740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b="1" dirty="0" err="1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FF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vi-VN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b="1" dirty="0" err="1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b="1" dirty="0" err="1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b="1" dirty="0">
                  <a:solidFill>
                    <a:srgbClr val="FF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04" y="6988568"/>
                <a:ext cx="13637400" cy="754053"/>
              </a:xfrm>
              <a:prstGeom prst="rect">
                <a:avLst/>
              </a:prstGeom>
              <a:blipFill rotWithShape="1">
                <a:blip r:embed="rId7"/>
                <a:stretch>
                  <a:fillRect l="-1743" t="-16935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52950" y="8059779"/>
                <a:ext cx="14105508" cy="834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b="1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</m:acc>
                      <m:r>
                        <a:rPr lang="en-US" b="1" i="1">
                          <a:solidFill>
                            <a:srgbClr val="FF00FF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𝑯𝑴</m:t>
                          </m:r>
                        </m:e>
                      </m:acc>
                      <m:r>
                        <a:rPr lang="en-US" b="1" i="1">
                          <a:solidFill>
                            <a:srgbClr val="FF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FF00FF"/>
                          </a:solidFill>
                          <a:latin typeface="Cambria Math"/>
                        </a:rPr>
                        <m:t>𝒂</m:t>
                      </m:r>
                      <m:d>
                        <m:dPr>
                          <m:ctrlPr>
                            <a:rPr lang="vi-VN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FF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rgbClr val="FF00FF"/>
                          </a:solidFill>
                          <a:latin typeface="Cambria Math"/>
                        </a:rPr>
                        <m:t>𝒃</m:t>
                      </m:r>
                      <m:d>
                        <m:dPr>
                          <m:ctrlPr>
                            <a:rPr lang="vi-VN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FF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FF00FF"/>
                          </a:solidFill>
                          <a:latin typeface="Cambria Math"/>
                        </a:rPr>
                        <m:t>𝒂</m:t>
                      </m:r>
                      <m:sSub>
                        <m:sSubPr>
                          <m:ctrlPr>
                            <a:rPr lang="vi-VN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solidFill>
                            <a:srgbClr val="FF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rgbClr val="FF00FF"/>
                          </a:solidFill>
                          <a:latin typeface="Cambria Math"/>
                        </a:rPr>
                        <m:t>𝒃</m:t>
                      </m:r>
                      <m:sSub>
                        <m:sSubPr>
                          <m:ctrlPr>
                            <a:rPr lang="vi-VN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solidFill>
                            <a:srgbClr val="FF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rgbClr val="FF00FF"/>
                          </a:solidFill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vi-VN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50" y="8059779"/>
                <a:ext cx="14105508" cy="83445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02588" y="10130714"/>
                <a:ext cx="4982706" cy="834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 Ta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𝑯𝑴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vi-VN" b="1" i="1" smtClean="0">
                        <a:latin typeface="Cambria Math"/>
                      </a:rPr>
                      <m:t>=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8" y="10130714"/>
                <a:ext cx="4982706" cy="834459"/>
              </a:xfrm>
              <a:prstGeom prst="rect">
                <a:avLst/>
              </a:prstGeom>
              <a:blipFill rotWithShape="1">
                <a:blip r:embed="rId9"/>
                <a:stretch>
                  <a:fillRect l="-4768" t="-5839" b="-328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09873" y="11405268"/>
                <a:ext cx="5196685" cy="834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𝑯𝑴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73" y="11405268"/>
                <a:ext cx="5196685" cy="834459"/>
              </a:xfrm>
              <a:prstGeom prst="rect">
                <a:avLst/>
              </a:prstGeom>
              <a:blipFill rotWithShape="1">
                <a:blip r:embed="rId10"/>
                <a:stretch>
                  <a:fillRect l="-4572" t="-5839" b="-328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49824" y="11445470"/>
                <a:ext cx="627094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d>
                        <m:dPr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𝒃</m:t>
                      </m:r>
                      <m:d>
                        <m:dPr>
                          <m:ctrlPr>
                            <a:rPr lang="vi-VN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824" y="11445470"/>
                <a:ext cx="6270947" cy="75405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0739269" y="11506328"/>
                <a:ext cx="434907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𝒂</m:t>
                      </m:r>
                      <m:sSub>
                        <m:sSubPr>
                          <m:ctrlPr>
                            <a:rPr lang="vi-VN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𝒃</m:t>
                      </m:r>
                      <m:sSub>
                        <m:sSubPr>
                          <m:ctrlPr>
                            <a:rPr lang="vi-VN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269" y="11506328"/>
                <a:ext cx="4349076" cy="75405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2564344" y="12398542"/>
            <a:ext cx="2590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đpcm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vi-VN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0091390" y="10211120"/>
                <a:ext cx="288867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390" y="10211120"/>
                <a:ext cx="2888676" cy="754053"/>
              </a:xfrm>
              <a:prstGeom prst="rect">
                <a:avLst/>
              </a:prstGeom>
              <a:blipFill rotWithShape="1">
                <a:blip r:embed="rId13"/>
                <a:stretch>
                  <a:fillRect l="-8228" t="-16935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336962" y="10170916"/>
                <a:ext cx="469667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962" y="10170916"/>
                <a:ext cx="4696670" cy="75405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06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  <p:bldP spid="17" grpId="0"/>
      <p:bldP spid="18" grpId="0"/>
      <p:bldP spid="19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533400" y="1874984"/>
            <a:ext cx="20269200" cy="939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0066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KHOẢNG CÁCH TỪ MỘT ĐIỂM ĐẾN MỘT ĐƯỜNG THẲNG</a:t>
            </a:r>
            <a:endParaRPr lang="en-US" b="1" dirty="0">
              <a:solidFill>
                <a:srgbClr val="0066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2587" y="2997309"/>
            <a:ext cx="5424752" cy="778556"/>
            <a:chOff x="0" y="92326"/>
            <a:chExt cx="2216175" cy="197663"/>
          </a:xfrm>
        </p:grpSpPr>
        <p:sp>
          <p:nvSpPr>
            <p:cNvPr id="4" name="TextBox 321"/>
            <p:cNvSpPr txBox="1"/>
            <p:nvPr/>
          </p:nvSpPr>
          <p:spPr>
            <a:xfrm>
              <a:off x="632672" y="106976"/>
              <a:ext cx="1583503" cy="1757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Hoạt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1200" dirty="0" err="1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động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4:</a:t>
              </a:r>
              <a:endParaRPr lang="vi-VN" sz="44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9" name="Arrow: Pentagon 6"/>
                <p:cNvSpPr/>
                <p:nvPr/>
              </p:nvSpPr>
              <p:spPr>
                <a:xfrm>
                  <a:off x="0" y="103807"/>
                  <a:ext cx="464972" cy="291356"/>
                </a:xfrm>
                <a:prstGeom prst="homePlat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400"/>
                </a:p>
              </p:txBody>
            </p:sp>
            <p:sp>
              <p:nvSpPr>
                <p:cNvPr id="10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400"/>
                </a:p>
              </p:txBody>
            </p:sp>
            <p:sp>
              <p:nvSpPr>
                <p:cNvPr id="11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400"/>
                </a:p>
              </p:txBody>
            </p:sp>
          </p:grpSp>
          <p:sp>
            <p:nvSpPr>
              <p:cNvPr id="7" name="Flowchart: Terminator 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5443" y="3820371"/>
                <a:ext cx="2341488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thẳng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  <m:r>
                      <a:rPr lang="en-US" b="1" i="1">
                        <a:latin typeface="Cambria Math"/>
                      </a:rPr>
                      <m:t>:</m:t>
                    </m:r>
                    <m:r>
                      <a:rPr lang="en-US" b="1" i="1">
                        <a:latin typeface="Cambria Math"/>
                      </a:rPr>
                      <m:t>𝒂𝒙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𝒃𝒚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𝒄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43" y="3820371"/>
                <a:ext cx="23414887" cy="754053"/>
              </a:xfrm>
              <a:prstGeom prst="rect">
                <a:avLst/>
              </a:prstGeom>
              <a:blipFill>
                <a:blip r:embed="rId2"/>
                <a:stretch>
                  <a:fillRect l="-1041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0460" y="4966689"/>
                <a:ext cx="1739001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𝑯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chiếu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𝑯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𝟕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60" y="4966689"/>
                <a:ext cx="17390011" cy="769441"/>
              </a:xfrm>
              <a:prstGeom prst="rect">
                <a:avLst/>
              </a:prstGeom>
              <a:blipFill>
                <a:blip r:embed="rId3"/>
                <a:stretch>
                  <a:fillRect l="-1403" t="-16667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0460" y="5734240"/>
                <a:ext cx="14700190" cy="97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acc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𝑯𝑴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𝑯𝑴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60" y="5734240"/>
                <a:ext cx="14700190" cy="973472"/>
              </a:xfrm>
              <a:prstGeom prst="rect">
                <a:avLst/>
              </a:prstGeom>
              <a:blipFill rotWithShape="1">
                <a:blip r:embed="rId4"/>
                <a:stretch>
                  <a:fillRect l="-1659" b="-232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53325" y="10008011"/>
            <a:ext cx="315115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057975" y="4550041"/>
            <a:ext cx="7718953" cy="7100189"/>
            <a:chOff x="15697200" y="5257800"/>
            <a:chExt cx="7718953" cy="7100189"/>
          </a:xfrm>
        </p:grpSpPr>
        <p:sp>
          <p:nvSpPr>
            <p:cNvPr id="15" name="Text Box 77"/>
            <p:cNvSpPr txBox="1"/>
            <p:nvPr/>
          </p:nvSpPr>
          <p:spPr>
            <a:xfrm>
              <a:off x="20767964" y="11672189"/>
              <a:ext cx="2648189" cy="6858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dirty="0" err="1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7.9</a:t>
              </a:r>
              <a:endParaRPr lang="vi-VN" sz="4000" dirty="0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5697200" y="5257800"/>
              <a:ext cx="7467600" cy="6290858"/>
              <a:chOff x="15697200" y="5257800"/>
              <a:chExt cx="7467600" cy="6290858"/>
            </a:xfrm>
          </p:grpSpPr>
          <p:pic>
            <p:nvPicPr>
              <p:cNvPr id="14" name="Picture 13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97200" y="5257800"/>
                <a:ext cx="7467600" cy="629085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6916400" y="8317508"/>
                    <a:ext cx="1225979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b="1" i="1" dirty="0" smtClean="0">
                              <a:latin typeface="Cambria Math"/>
                            </a:rPr>
                            <m:t>𝑯</m:t>
                          </m:r>
                        </m:oMath>
                      </m:oMathPara>
                    </a14:m>
                    <a:endParaRPr lang="vi-VN" b="1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16400" y="8317508"/>
                    <a:ext cx="1225979" cy="75405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87004" y="6707712"/>
                <a:ext cx="1363740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04" y="6707712"/>
                <a:ext cx="13637400" cy="754053"/>
              </a:xfrm>
              <a:prstGeom prst="rect">
                <a:avLst/>
              </a:prstGeom>
              <a:blipFill rotWithShape="1">
                <a:blip r:embed="rId7"/>
                <a:stretch>
                  <a:fillRect l="-1743" t="-16935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345583" y="7602092"/>
                <a:ext cx="7321791" cy="834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</m:acc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𝑯𝑴</m:t>
                          </m:r>
                        </m:e>
                      </m:acc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sSub>
                        <m:sSubPr>
                          <m:ctrlPr>
                            <a:rPr lang="vi-VN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sSub>
                        <m:sSubPr>
                          <m:ctrlPr>
                            <a:rPr lang="vi-VN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83" y="7602092"/>
                <a:ext cx="7321791" cy="83445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20337513" y="12074538"/>
            <a:ext cx="2590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đpcm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vi-VN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53325" y="8829991"/>
                <a:ext cx="603842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b="1" dirty="0" err="1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b="1" dirty="0" err="1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FF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vi-VN" b="1" dirty="0">
                  <a:solidFill>
                    <a:srgbClr val="FF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25" y="8829991"/>
                <a:ext cx="6038420" cy="754053"/>
              </a:xfrm>
              <a:prstGeom prst="rect">
                <a:avLst/>
              </a:prstGeom>
              <a:blipFill rotWithShape="1">
                <a:blip r:embed="rId9"/>
                <a:stretch>
                  <a:fillRect l="-3935" t="-16935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222792" y="10016866"/>
            <a:ext cx="11195694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c)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minh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 a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b ta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  <a:endParaRPr lang="vi-VN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77345" y="10961160"/>
                <a:ext cx="13455052" cy="973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</m:acc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𝑯𝑴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</a:rPr>
                      <m:t>𝑯𝑴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𝑯𝑴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𝒄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345" y="10961160"/>
                <a:ext cx="13455052" cy="973472"/>
              </a:xfrm>
              <a:prstGeom prst="rect">
                <a:avLst/>
              </a:prstGeom>
              <a:blipFill rotWithShape="1">
                <a:blip r:embed="rId10"/>
                <a:stretch>
                  <a:fillRect b="-2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25486" y="12074538"/>
                <a:ext cx="7872348" cy="920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𝑯𝑴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486" y="12074538"/>
                <a:ext cx="7872348" cy="920445"/>
              </a:xfrm>
              <a:prstGeom prst="rect">
                <a:avLst/>
              </a:prstGeom>
              <a:blipFill rotWithShape="1">
                <a:blip r:embed="rId11"/>
                <a:stretch>
                  <a:fillRect l="-3019" b="-298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139291" y="12122356"/>
                <a:ext cx="291868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𝑯𝑴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9291" y="12122356"/>
                <a:ext cx="2918684" cy="754053"/>
              </a:xfrm>
              <a:prstGeom prst="rect">
                <a:avLst/>
              </a:prstGeom>
              <a:blipFill rotWithShape="1">
                <a:blip r:embed="rId12"/>
                <a:stretch>
                  <a:fillRect l="-8142" t="-17073" b="-373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897834" y="12157733"/>
                <a:ext cx="4132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834" y="12157733"/>
                <a:ext cx="4132863" cy="75405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204650" y="11710046"/>
                <a:ext cx="4132863" cy="1649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  <m:sSub>
                                <m:sSub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  <m:sSub>
                                <m:sSub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𝒄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650" y="11710046"/>
                <a:ext cx="4132863" cy="164942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444959" y="8436551"/>
                <a:ext cx="5398081" cy="1540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𝑯𝑴</m:t>
                      </m:r>
                      <m:r>
                        <a:rPr lang="vi-VN" sz="4000" b="1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000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sz="4000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sSub>
                                <m:sSubPr>
                                  <m:ctrlPr>
                                    <a:rPr lang="vi-VN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000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𝒃</m:t>
                              </m:r>
                              <m:sSub>
                                <m:sSubPr>
                                  <m:ctrlPr>
                                    <a:rPr lang="vi-VN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000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000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vi-VN" sz="40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959" y="8436551"/>
                <a:ext cx="5398081" cy="154093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90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  <p:bldP spid="30" grpId="0"/>
      <p:bldP spid="21" grpId="0"/>
      <p:bldP spid="25" grpId="0"/>
      <p:bldP spid="26" grpId="0"/>
      <p:bldP spid="27" grpId="0"/>
      <p:bldP spid="28" grpId="0"/>
      <p:bldP spid="29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4691" y="2688577"/>
            <a:ext cx="23595333" cy="4104777"/>
            <a:chOff x="302832" y="2289148"/>
            <a:chExt cx="23595333" cy="4104777"/>
          </a:xfrm>
        </p:grpSpPr>
        <p:sp>
          <p:nvSpPr>
            <p:cNvPr id="4" name="Rounded Rectangle 38">
              <a:extLst>
                <a:ext uri="{FF2B5EF4-FFF2-40B4-BE49-F238E27FC236}">
                  <a16:creationId xmlns:a16="http://schemas.microsoft.com/office/drawing/2014/main" xmlns="" id="{A6CDAC1F-B641-42AA-861D-669C2EF8F3AD}"/>
                </a:ext>
              </a:extLst>
            </p:cNvPr>
            <p:cNvSpPr/>
            <p:nvPr/>
          </p:nvSpPr>
          <p:spPr>
            <a:xfrm>
              <a:off x="743985" y="2770902"/>
              <a:ext cx="23154180" cy="3623023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9440" tIns="34720" rIns="69440" bIns="3472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xmlns="" id="{1AD06EBE-ECB0-40A5-9A8C-86E6ACF23DB5}"/>
                </a:ext>
              </a:extLst>
            </p:cNvPr>
            <p:cNvGrpSpPr/>
            <p:nvPr/>
          </p:nvGrpSpPr>
          <p:grpSpPr>
            <a:xfrm>
              <a:off x="302832" y="2289148"/>
              <a:ext cx="4410998" cy="824979"/>
              <a:chOff x="166396" y="8712046"/>
              <a:chExt cx="4411573" cy="824978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xmlns="" id="{776D5D35-8B10-4137-802F-9CC66FD1C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0591698F-F11F-4EE8-A205-14DEF0C12221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0" name="Freeform 45">
                  <a:extLst>
                    <a:ext uri="{FF2B5EF4-FFF2-40B4-BE49-F238E27FC236}">
                      <a16:creationId xmlns:a16="http://schemas.microsoft.com/office/drawing/2014/main" xmlns="" id="{B9C06798-175A-46A4-9195-25EBD9835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6">
                  <a:extLst>
                    <a:ext uri="{FF2B5EF4-FFF2-40B4-BE49-F238E27FC236}">
                      <a16:creationId xmlns:a16="http://schemas.microsoft.com/office/drawing/2014/main" xmlns="" id="{E0260A3A-7918-4372-96BA-DF7D57505A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7">
                  <a:extLst>
                    <a:ext uri="{FF2B5EF4-FFF2-40B4-BE49-F238E27FC236}">
                      <a16:creationId xmlns:a16="http://schemas.microsoft.com/office/drawing/2014/main" xmlns="" id="{4973408C-A2C5-44AB-BD35-5F38677D32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8">
                  <a:extLst>
                    <a:ext uri="{FF2B5EF4-FFF2-40B4-BE49-F238E27FC236}">
                      <a16:creationId xmlns:a16="http://schemas.microsoft.com/office/drawing/2014/main" xmlns="" id="{CAFB4F06-094F-468A-A7B2-C105CF3B00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9">
                  <a:extLst>
                    <a:ext uri="{FF2B5EF4-FFF2-40B4-BE49-F238E27FC236}">
                      <a16:creationId xmlns:a16="http://schemas.microsoft.com/office/drawing/2014/main" xmlns="" id="{BE4B2DE9-4374-4350-B2F1-E63F2496FA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0">
                  <a:extLst>
                    <a:ext uri="{FF2B5EF4-FFF2-40B4-BE49-F238E27FC236}">
                      <a16:creationId xmlns:a16="http://schemas.microsoft.com/office/drawing/2014/main" xmlns="" id="{2C25F284-5FFE-458D-AD4A-4FE2472845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51">
                  <a:extLst>
                    <a:ext uri="{FF2B5EF4-FFF2-40B4-BE49-F238E27FC236}">
                      <a16:creationId xmlns:a16="http://schemas.microsoft.com/office/drawing/2014/main" xmlns="" id="{4BF66910-337F-49B7-A3F9-407BD50A61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2">
                  <a:extLst>
                    <a:ext uri="{FF2B5EF4-FFF2-40B4-BE49-F238E27FC236}">
                      <a16:creationId xmlns:a16="http://schemas.microsoft.com/office/drawing/2014/main" xmlns="" id="{649182BA-B436-4199-B941-13F27B6A59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Rectangle 53">
                  <a:extLst>
                    <a:ext uri="{FF2B5EF4-FFF2-40B4-BE49-F238E27FC236}">
                      <a16:creationId xmlns:a16="http://schemas.microsoft.com/office/drawing/2014/main" xmlns="" id="{9E1484E5-C671-4C11-A0A5-CBD5FB86D5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Rectangle 54">
                  <a:extLst>
                    <a:ext uri="{FF2B5EF4-FFF2-40B4-BE49-F238E27FC236}">
                      <a16:creationId xmlns:a16="http://schemas.microsoft.com/office/drawing/2014/main" xmlns="" id="{ED5D5841-21E0-4E2A-9F3E-7E189E0D75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5">
                  <a:extLst>
                    <a:ext uri="{FF2B5EF4-FFF2-40B4-BE49-F238E27FC236}">
                      <a16:creationId xmlns:a16="http://schemas.microsoft.com/office/drawing/2014/main" xmlns="" id="{9ECBAF2B-0715-43F6-976B-56F2C2FDB8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6">
                  <a:extLst>
                    <a:ext uri="{FF2B5EF4-FFF2-40B4-BE49-F238E27FC236}">
                      <a16:creationId xmlns:a16="http://schemas.microsoft.com/office/drawing/2014/main" xmlns="" id="{492ADF39-B109-4A90-9FF1-DDE02BF57B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EA86AE78-274B-46C8-BB25-9DB60F3DB24E}"/>
                  </a:ext>
                </a:extLst>
              </p:cNvPr>
              <p:cNvSpPr txBox="1"/>
              <p:nvPr/>
            </p:nvSpPr>
            <p:spPr>
              <a:xfrm>
                <a:off x="932119" y="8712046"/>
                <a:ext cx="2613557" cy="80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7259" y="3513556"/>
                <a:ext cx="22326600" cy="324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𝐌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𝚫</m:t>
                    </m:r>
                    <m:r>
                      <a:rPr lang="en-US" sz="4400" b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𝐚𝐱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𝐛𝐲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𝐜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𝐌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r>
                          <a:rPr lang="en-US" sz="4400" b="1" i="0">
                            <a:latin typeface="Cambria Math"/>
                          </a:rPr>
                          <m:t>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𝒅</m:t>
                      </m:r>
                      <m:d>
                        <m:d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𝑴</m:t>
                          </m:r>
                          <m:r>
                            <a:rPr lang="en-US" sz="4400" b="1">
                              <a:latin typeface="Cambria Math"/>
                            </a:rPr>
                            <m:t>,</m:t>
                          </m:r>
                          <m:r>
                            <a:rPr lang="en-US" sz="4400" b="1" i="0">
                              <a:latin typeface="Cambria Math"/>
                            </a:rPr>
                            <m:t>𝚫</m:t>
                          </m:r>
                        </m:e>
                      </m:d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𝐚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𝐛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𝒄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259" y="3513556"/>
                <a:ext cx="22326600" cy="3246081"/>
              </a:xfrm>
              <a:prstGeom prst="rect">
                <a:avLst/>
              </a:prstGeom>
              <a:blipFill>
                <a:blip r:embed="rId2"/>
                <a:stretch>
                  <a:fillRect l="-1092" t="-4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289977" y="7362532"/>
            <a:ext cx="3646813" cy="781490"/>
            <a:chOff x="22440" y="59287"/>
            <a:chExt cx="904259" cy="162247"/>
          </a:xfrm>
        </p:grpSpPr>
        <p:grpSp>
          <p:nvGrpSpPr>
            <p:cNvPr id="24" name="Group 23"/>
            <p:cNvGrpSpPr/>
            <p:nvPr/>
          </p:nvGrpSpPr>
          <p:grpSpPr>
            <a:xfrm>
              <a:off x="22440" y="59287"/>
              <a:ext cx="904259" cy="159855"/>
              <a:chOff x="31572" y="60276"/>
              <a:chExt cx="1272308" cy="197828"/>
            </a:xfrm>
          </p:grpSpPr>
          <p:sp>
            <p:nvSpPr>
              <p:cNvPr id="26" name="Arrow: Pentagon 25"/>
              <p:cNvSpPr/>
              <p:nvPr/>
            </p:nvSpPr>
            <p:spPr>
              <a:xfrm>
                <a:off x="280265" y="62042"/>
                <a:ext cx="1023615" cy="196062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kern="1200">
                    <a:solidFill>
                      <a:srgbClr val="0000CC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40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5" name="TextBox 56"/>
            <p:cNvSpPr txBox="1"/>
            <p:nvPr/>
          </p:nvSpPr>
          <p:spPr>
            <a:xfrm>
              <a:off x="248025" y="60714"/>
              <a:ext cx="629840" cy="16082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kern="1200" dirty="0" err="1">
                  <a:solidFill>
                    <a:schemeClr val="bg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kern="1200" dirty="0">
                  <a:solidFill>
                    <a:schemeClr val="bg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1200" dirty="0" err="1">
                  <a:solidFill>
                    <a:schemeClr val="bg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kern="1200" dirty="0">
                  <a:solidFill>
                    <a:schemeClr val="bg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  <a:endParaRPr lang="vi-VN" sz="4400" dirty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038182" y="7374581"/>
                <a:ext cx="2087921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thẳng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𝚫</m:t>
                    </m:r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𝟏𝟐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182" y="7374581"/>
                <a:ext cx="20879217" cy="769441"/>
              </a:xfrm>
              <a:prstGeom prst="rect">
                <a:avLst/>
              </a:prstGeom>
              <a:blipFill>
                <a:blip r:embed="rId3"/>
                <a:stretch>
                  <a:fillRect l="-116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32D72AE-CF12-4132-8748-575DDDBFDE31}"/>
              </a:ext>
            </a:extLst>
          </p:cNvPr>
          <p:cNvSpPr txBox="1"/>
          <p:nvPr/>
        </p:nvSpPr>
        <p:spPr>
          <a:xfrm>
            <a:off x="945571" y="8667015"/>
            <a:ext cx="2648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 giải:</a:t>
            </a:r>
            <a:endParaRPr lang="en-US" sz="4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553200" y="10411326"/>
                <a:ext cx="9049626" cy="1242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  <m:r>
                          <a:rPr lang="en-US" sz="4400" b="1" i="1">
                            <a:latin typeface="Cambria Math"/>
                          </a:rPr>
                          <m:t>,</m:t>
                        </m:r>
                        <m:r>
                          <a:rPr lang="en-US" sz="4400" b="1" i="0">
                            <a:latin typeface="Cambria Math"/>
                          </a:rPr>
                          <m:t>𝚫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𝟏𝟐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dirty="0"/>
                  <a:t>.</a:t>
                </a:r>
                <a:endParaRPr lang="vi-VN" sz="4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0411326"/>
                <a:ext cx="9049626" cy="1242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848036" y="9388558"/>
                <a:ext cx="2077396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036" y="9388558"/>
                <a:ext cx="20773964" cy="754053"/>
              </a:xfrm>
              <a:prstGeom prst="rect">
                <a:avLst/>
              </a:prstGeom>
              <a:blipFill>
                <a:blip r:embed="rId5"/>
                <a:stretch>
                  <a:fillRect l="-1144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914210" y="12055930"/>
                <a:ext cx="150845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210" y="12055930"/>
                <a:ext cx="15084579" cy="769441"/>
              </a:xfrm>
              <a:prstGeom prst="rect">
                <a:avLst/>
              </a:prstGeom>
              <a:blipFill>
                <a:blip r:embed="rId6"/>
                <a:stretch>
                  <a:fillRect l="-161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19566"/>
            <a:ext cx="20269200" cy="939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0066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KHOẢNG CÁCH TỪ MỘT ĐIỂM ĐẾN MỘT ĐƯỜNG THẲNG</a:t>
            </a:r>
            <a:endParaRPr lang="en-US" b="1" dirty="0">
              <a:solidFill>
                <a:srgbClr val="0066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79752" y="2286166"/>
            <a:ext cx="4981737" cy="782039"/>
            <a:chOff x="22440" y="59287"/>
            <a:chExt cx="993338" cy="162361"/>
          </a:xfrm>
        </p:grpSpPr>
        <p:grpSp>
          <p:nvGrpSpPr>
            <p:cNvPr id="5" name="Group 4"/>
            <p:cNvGrpSpPr/>
            <p:nvPr/>
          </p:nvGrpSpPr>
          <p:grpSpPr>
            <a:xfrm>
              <a:off x="22440" y="59287"/>
              <a:ext cx="993338" cy="159855"/>
              <a:chOff x="31572" y="60276"/>
              <a:chExt cx="1397644" cy="197828"/>
            </a:xfrm>
          </p:grpSpPr>
          <p:sp>
            <p:nvSpPr>
              <p:cNvPr id="7" name="Arrow: Pentagon 25"/>
              <p:cNvSpPr/>
              <p:nvPr/>
            </p:nvSpPr>
            <p:spPr>
              <a:xfrm>
                <a:off x="280265" y="62042"/>
                <a:ext cx="1148951" cy="196062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kern="1200">
                    <a:solidFill>
                      <a:srgbClr val="0000CC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40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6" name="TextBox 56"/>
            <p:cNvSpPr txBox="1"/>
            <p:nvPr/>
          </p:nvSpPr>
          <p:spPr>
            <a:xfrm>
              <a:off x="216011" y="60828"/>
              <a:ext cx="782947" cy="16082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kern="1200" dirty="0" err="1">
                  <a:solidFill>
                    <a:schemeClr val="bg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Trải</a:t>
              </a:r>
              <a:r>
                <a:rPr lang="en-US" sz="4400" b="1" kern="1200" dirty="0">
                  <a:solidFill>
                    <a:schemeClr val="bg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1200" dirty="0" err="1">
                  <a:solidFill>
                    <a:schemeClr val="bg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vi-VN" sz="4400" dirty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85800" y="3352800"/>
                <a:ext cx="23057179" cy="1942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trực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tiếp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𝑯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𝟕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thích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sao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phù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352800"/>
                <a:ext cx="23057179" cy="1942583"/>
              </a:xfrm>
              <a:prstGeom prst="rect">
                <a:avLst/>
              </a:prstGeom>
              <a:blipFill>
                <a:blip r:embed="rId2"/>
                <a:stretch>
                  <a:fillRect l="-1058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8181109" y="5719676"/>
            <a:ext cx="9144000" cy="6858000"/>
          </a:xfrm>
          <a:prstGeom prst="rect">
            <a:avLst/>
          </a:prstGeom>
        </p:spPr>
      </p:pic>
      <p:sp>
        <p:nvSpPr>
          <p:cNvPr id="12" name="Text Box 76"/>
          <p:cNvSpPr txBox="1"/>
          <p:nvPr/>
        </p:nvSpPr>
        <p:spPr>
          <a:xfrm rot="10800000" flipV="1">
            <a:off x="10668000" y="12368734"/>
            <a:ext cx="3581399" cy="101250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7.10</a:t>
            </a:r>
            <a:endParaRPr lang="vi-VN" sz="44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3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58970" y="2305110"/>
            <a:ext cx="4981737" cy="782039"/>
            <a:chOff x="22440" y="59287"/>
            <a:chExt cx="993338" cy="162361"/>
          </a:xfrm>
        </p:grpSpPr>
        <p:grpSp>
          <p:nvGrpSpPr>
            <p:cNvPr id="5" name="Group 4"/>
            <p:cNvGrpSpPr/>
            <p:nvPr/>
          </p:nvGrpSpPr>
          <p:grpSpPr>
            <a:xfrm>
              <a:off x="22440" y="59287"/>
              <a:ext cx="993338" cy="159855"/>
              <a:chOff x="31572" y="60276"/>
              <a:chExt cx="1397644" cy="197828"/>
            </a:xfrm>
          </p:grpSpPr>
          <p:sp>
            <p:nvSpPr>
              <p:cNvPr id="7" name="Arrow: Pentagon 25"/>
              <p:cNvSpPr/>
              <p:nvPr/>
            </p:nvSpPr>
            <p:spPr>
              <a:xfrm>
                <a:off x="280265" y="62042"/>
                <a:ext cx="1148951" cy="196062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kern="1200">
                    <a:solidFill>
                      <a:srgbClr val="0000CC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40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6" name="TextBox 56"/>
            <p:cNvSpPr txBox="1"/>
            <p:nvPr/>
          </p:nvSpPr>
          <p:spPr>
            <a:xfrm>
              <a:off x="216011" y="60828"/>
              <a:ext cx="782947" cy="16082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5</a:t>
              </a:r>
              <a:endParaRPr lang="vi-VN" sz="4400" dirty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66991" y="3352800"/>
                <a:ext cx="22098000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91" y="3352800"/>
                <a:ext cx="22098000" cy="1602683"/>
              </a:xfrm>
              <a:prstGeom prst="rect">
                <a:avLst/>
              </a:prstGeo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32D72AE-CF12-4132-8748-575DDDBFDE31}"/>
              </a:ext>
            </a:extLst>
          </p:cNvPr>
          <p:cNvSpPr txBox="1"/>
          <p:nvPr/>
        </p:nvSpPr>
        <p:spPr>
          <a:xfrm>
            <a:off x="871856" y="4728303"/>
            <a:ext cx="2483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giải:</a:t>
            </a:r>
            <a:endParaRPr lang="en-US" sz="4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5760" y="5678903"/>
                <a:ext cx="22786239" cy="773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𝜟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              </m:t>
                    </m:r>
                  </m:oMath>
                </a14:m>
                <a:endParaRPr lang="en-US" b="1" i="0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𝟒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𝒚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 i="1">
                        <a:latin typeface="Cambria Math"/>
                      </a:rPr>
                      <m:t>⇔</m:t>
                    </m:r>
                    <m:r>
                      <a:rPr lang="en-US" b="1" i="1">
                        <a:latin typeface="Cambria Math"/>
                      </a:rPr>
                      <m:t>𝟒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𝟓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                                     </m:t>
                    </m:r>
                    <m:r>
                      <a:rPr lang="en-US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𝑴</m:t>
                        </m:r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r>
                          <a:rPr lang="en-US" b="1" i="0">
                            <a:latin typeface="Cambria Math"/>
                          </a:rPr>
                          <m:t>𝚫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𝟓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60" y="5678903"/>
                <a:ext cx="22786239" cy="7733271"/>
              </a:xfrm>
              <a:prstGeom prst="rect">
                <a:avLst/>
              </a:prstGeo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8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0512" y="2021646"/>
            <a:ext cx="4981737" cy="782039"/>
            <a:chOff x="22440" y="59287"/>
            <a:chExt cx="993338" cy="162361"/>
          </a:xfrm>
        </p:grpSpPr>
        <p:grpSp>
          <p:nvGrpSpPr>
            <p:cNvPr id="5" name="Group 4"/>
            <p:cNvGrpSpPr/>
            <p:nvPr/>
          </p:nvGrpSpPr>
          <p:grpSpPr>
            <a:xfrm>
              <a:off x="22440" y="59287"/>
              <a:ext cx="993338" cy="159855"/>
              <a:chOff x="31572" y="60276"/>
              <a:chExt cx="1397644" cy="197828"/>
            </a:xfrm>
          </p:grpSpPr>
          <p:sp>
            <p:nvSpPr>
              <p:cNvPr id="7" name="Arrow: Pentagon 25"/>
              <p:cNvSpPr/>
              <p:nvPr/>
            </p:nvSpPr>
            <p:spPr>
              <a:xfrm>
                <a:off x="280265" y="62042"/>
                <a:ext cx="1148951" cy="196062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kern="1200">
                    <a:solidFill>
                      <a:srgbClr val="0000CC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40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6" name="TextBox 56"/>
            <p:cNvSpPr txBox="1"/>
            <p:nvPr/>
          </p:nvSpPr>
          <p:spPr>
            <a:xfrm>
              <a:off x="216011" y="60828"/>
              <a:ext cx="693986" cy="16082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vi-VN" sz="4400" dirty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9730" y="3075710"/>
                <a:ext cx="23317200" cy="207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Nhân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dịp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nghỉ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hè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Nam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quê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ông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nội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ông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nội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ao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chữ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nhật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chiều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𝑨𝑫</m:t>
                    </m:r>
                    <m:r>
                      <a:rPr lang="en-US" sz="4200" b="1" i="1">
                        <a:latin typeface="Cambria Math"/>
                      </a:rPr>
                      <m:t>=</m:t>
                    </m:r>
                    <m:r>
                      <a:rPr lang="en-US" sz="4200" b="1" i="1">
                        <a:latin typeface="Cambria Math"/>
                      </a:rPr>
                      <m:t>𝟏𝟓</m:t>
                    </m:r>
                    <m:r>
                      <a:rPr lang="en-US" sz="4200" b="1" i="1">
                        <a:latin typeface="Cambria Math"/>
                      </a:rPr>
                      <m:t> </m:t>
                    </m:r>
                    <m:r>
                      <a:rPr lang="en-US" sz="4200" b="1" i="1">
                        <a:latin typeface="Cambria Math"/>
                      </a:rPr>
                      <m:t>𝒎</m:t>
                    </m:r>
                    <m:r>
                      <a:rPr lang="en-US" sz="4200" b="1" i="1">
                        <a:latin typeface="Cambria Math"/>
                      </a:rPr>
                      <m:t>,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chiều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rộng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𝑨𝑩</m:t>
                    </m:r>
                    <m:r>
                      <a:rPr lang="en-US" sz="4200" b="1" i="1">
                        <a:latin typeface="Cambria Math"/>
                      </a:rPr>
                      <m:t>=</m:t>
                    </m:r>
                    <m:r>
                      <a:rPr lang="en-US" sz="4200" b="1" i="1">
                        <a:latin typeface="Cambria Math"/>
                      </a:rPr>
                      <m:t>𝟏𝟐</m:t>
                    </m:r>
                    <m:r>
                      <a:rPr lang="en-US" sz="4200" b="1" i="1">
                        <a:latin typeface="Cambria Math"/>
                      </a:rPr>
                      <m:t> </m:t>
                    </m:r>
                    <m:r>
                      <a:rPr lang="en-US" sz="42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𝑫𝑬𝑭</m:t>
                    </m:r>
                    <m:r>
                      <a:rPr lang="en-US" sz="42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 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nơi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ông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nuôi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vịt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𝑨𝑬</m:t>
                    </m:r>
                    <m:r>
                      <a:rPr lang="en-US" sz="4200" b="1" i="1">
                        <a:latin typeface="Cambria Math"/>
                      </a:rPr>
                      <m:t>=</m:t>
                    </m:r>
                    <m:r>
                      <a:rPr lang="en-US" sz="4200" b="1" i="1">
                        <a:latin typeface="Cambria Math"/>
                      </a:rPr>
                      <m:t>𝟓</m:t>
                    </m:r>
                    <m:r>
                      <a:rPr lang="en-US" sz="4200" b="1" i="1">
                        <a:latin typeface="Cambria Math"/>
                      </a:rPr>
                      <m:t> </m:t>
                    </m:r>
                    <m:r>
                      <a:rPr lang="en-US" sz="4200" b="1" i="1">
                        <a:latin typeface="Cambria Math"/>
                      </a:rPr>
                      <m:t>𝒎</m:t>
                    </m:r>
                    <m:r>
                      <a:rPr lang="en-US" sz="4200" b="1" i="1">
                        <a:latin typeface="Cambria Math"/>
                      </a:rPr>
                      <m:t>,</m:t>
                    </m:r>
                    <m:r>
                      <a:rPr lang="en-US" sz="4200" b="1" i="1">
                        <a:latin typeface="Cambria Math"/>
                      </a:rPr>
                      <m:t>𝑪𝑭</m:t>
                    </m:r>
                    <m:r>
                      <a:rPr lang="en-US" sz="4200" b="1" i="1">
                        <a:latin typeface="Cambria Math"/>
                      </a:rPr>
                      <m:t>=</m:t>
                    </m:r>
                    <m:r>
                      <a:rPr lang="en-US" sz="4200" b="1" i="1">
                        <a:latin typeface="Cambria Math"/>
                      </a:rPr>
                      <m:t>𝟔</m:t>
                    </m:r>
                    <m:r>
                      <a:rPr lang="en-US" sz="4200" b="1" i="1">
                        <a:latin typeface="Cambria Math"/>
                      </a:rPr>
                      <m:t> </m:t>
                    </m:r>
                    <m:r>
                      <a:rPr lang="en-US" sz="42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2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/>
                          </a:rPr>
                          <m:t>𝑯</m:t>
                        </m:r>
                        <m:r>
                          <a:rPr lang="en-US" sz="4200" b="1" i="1">
                            <a:latin typeface="Cambria Math"/>
                          </a:rPr>
                          <m:t> </m:t>
                        </m:r>
                        <m:r>
                          <a:rPr lang="en-US" sz="4200" b="1" i="1">
                            <a:latin typeface="Cambria Math"/>
                          </a:rPr>
                          <m:t>𝟕</m:t>
                        </m:r>
                        <m:r>
                          <a:rPr lang="en-US" sz="4200" b="1" i="1">
                            <a:latin typeface="Cambria Math"/>
                          </a:rPr>
                          <m:t>.</m:t>
                        </m:r>
                        <m:r>
                          <a:rPr lang="en-US" sz="4200" b="1" i="1">
                            <a:latin typeface="Cambria Math"/>
                          </a:rPr>
                          <m:t>𝟏𝟏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30" y="3075710"/>
                <a:ext cx="23317200" cy="2077492"/>
              </a:xfrm>
              <a:prstGeom prst="rect">
                <a:avLst/>
              </a:prstGeom>
              <a:blipFill rotWithShape="1">
                <a:blip r:embed="rId2"/>
                <a:stretch>
                  <a:fillRect l="-1020" t="-5882" b="-102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1701589" y="5153202"/>
            <a:ext cx="12647775" cy="6914108"/>
          </a:xfrm>
          <a:prstGeom prst="rect">
            <a:avLst/>
          </a:prstGeom>
        </p:spPr>
      </p:pic>
      <p:sp>
        <p:nvSpPr>
          <p:cNvPr id="12" name="Text Box 78"/>
          <p:cNvSpPr txBox="1"/>
          <p:nvPr/>
        </p:nvSpPr>
        <p:spPr>
          <a:xfrm>
            <a:off x="16780042" y="12268200"/>
            <a:ext cx="3352799" cy="892492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7.11</a:t>
            </a:r>
            <a:endParaRPr lang="vi-VN" sz="4400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4021" y="5486399"/>
                <a:ext cx="11056456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𝑶𝒙𝒚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𝑶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trùng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tia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𝑶𝒙</m:t>
                    </m:r>
                    <m:r>
                      <a:rPr lang="en-US" sz="4200" b="1" i="1">
                        <a:latin typeface="Cambria Math"/>
                      </a:rPr>
                      <m:t>, </m:t>
                    </m:r>
                    <m:r>
                      <a:rPr lang="en-US" sz="4200" b="1" i="1">
                        <a:latin typeface="Cambria Math"/>
                      </a:rPr>
                      <m:t>𝑶𝒚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ứng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trùng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tia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𝑩𝑪</m:t>
                    </m:r>
                    <m:r>
                      <a:rPr lang="en-US" sz="4200" b="1" i="1">
                        <a:latin typeface="Cambria Math"/>
                      </a:rPr>
                      <m:t>, </m:t>
                    </m:r>
                    <m:r>
                      <a:rPr lang="en-US" sz="4200" b="1" i="1">
                        <a:latin typeface="Cambria Math"/>
                      </a:rPr>
                      <m:t>𝑩𝑨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đơn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ứng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𝟏</m:t>
                    </m:r>
                    <m:r>
                      <a:rPr lang="en-US" sz="4200" b="1" i="1">
                        <a:latin typeface="Cambria Math"/>
                      </a:rPr>
                      <m:t> </m:t>
                    </m:r>
                    <m:r>
                      <a:rPr lang="en-US" sz="42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tế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Hãy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𝑨</m:t>
                    </m:r>
                    <m:r>
                      <a:rPr lang="en-US" sz="4200" b="1" i="1">
                        <a:latin typeface="Cambria Math"/>
                      </a:rPr>
                      <m:t>, </m:t>
                    </m:r>
                    <m:r>
                      <a:rPr lang="en-US" sz="4200" b="1" i="1">
                        <a:latin typeface="Cambria Math"/>
                      </a:rPr>
                      <m:t>𝑩</m:t>
                    </m:r>
                    <m:r>
                      <a:rPr lang="en-US" sz="4200" b="1" i="1">
                        <a:latin typeface="Cambria Math"/>
                      </a:rPr>
                      <m:t>, </m:t>
                    </m:r>
                    <m:r>
                      <a:rPr lang="en-US" sz="4200" b="1" i="1">
                        <a:latin typeface="Cambria Math"/>
                      </a:rPr>
                      <m:t>𝑪</m:t>
                    </m:r>
                    <m:r>
                      <a:rPr lang="en-US" sz="4200" b="1" i="1">
                        <a:latin typeface="Cambria Math"/>
                      </a:rPr>
                      <m:t>, </m:t>
                    </m:r>
                    <m:r>
                      <a:rPr lang="en-US" sz="4200" b="1" i="1">
                        <a:latin typeface="Cambria Math"/>
                      </a:rPr>
                      <m:t>𝑫</m:t>
                    </m:r>
                    <m:r>
                      <a:rPr lang="en-US" sz="4200" b="1" i="1">
                        <a:latin typeface="Cambria Math"/>
                      </a:rPr>
                      <m:t>, </m:t>
                    </m:r>
                    <m:r>
                      <a:rPr lang="en-US" sz="4200" b="1" i="1">
                        <a:latin typeface="Cambria Math"/>
                      </a:rPr>
                      <m:t>𝑬</m:t>
                    </m:r>
                    <m:r>
                      <a:rPr lang="en-US" sz="4200" b="1" i="1">
                        <a:latin typeface="Cambria Math"/>
                      </a:rPr>
                      <m:t>, </m:t>
                    </m:r>
                    <m:r>
                      <a:rPr lang="en-US" sz="4200" b="1" i="1">
                        <a:latin typeface="Cambria Math"/>
                      </a:rPr>
                      <m:t>𝑭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𝑬𝑭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endParaRPr lang="vi-VN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1" y="5486399"/>
                <a:ext cx="11056456" cy="5262979"/>
              </a:xfrm>
              <a:prstGeom prst="rect">
                <a:avLst/>
              </a:prstGeom>
              <a:blipFill rotWithShape="1">
                <a:blip r:embed="rId4"/>
                <a:stretch>
                  <a:fillRect l="-2151" t="-2433" r="-21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4021" y="10421481"/>
                <a:ext cx="11304571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Nam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đứng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quăng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lưỡi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xa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𝟏𝟎</m:t>
                    </m:r>
                    <m:r>
                      <a:rPr lang="en-US" sz="4200" b="1" i="1">
                        <a:latin typeface="Cambria Math"/>
                      </a:rPr>
                      <m:t>,</m:t>
                    </m:r>
                    <m:r>
                      <a:rPr lang="en-US" sz="4200" b="1" i="1">
                        <a:latin typeface="Cambria Math"/>
                      </a:rPr>
                      <m:t>𝟕</m:t>
                    </m:r>
                    <m:r>
                      <a:rPr lang="en-US" sz="4200" b="1" i="1">
                        <a:latin typeface="Cambria Math"/>
                      </a:rPr>
                      <m:t> </m:t>
                    </m:r>
                    <m:r>
                      <a:rPr lang="en-US" sz="42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lưỡi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rơi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vào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nơi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nuôi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vịt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hay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endParaRPr lang="vi-VN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1" y="10421481"/>
                <a:ext cx="11304571" cy="2739211"/>
              </a:xfrm>
              <a:prstGeom prst="rect">
                <a:avLst/>
              </a:prstGeom>
              <a:blipFill rotWithShape="1">
                <a:blip r:embed="rId5"/>
                <a:stretch>
                  <a:fillRect l="-2104" t="-4677" r="-20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77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4701</TotalTime>
  <Words>4087</Words>
  <PresentationFormat>Custom</PresentationFormat>
  <Paragraphs>267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2013-08-31T11:42:51Z</dcterms:created>
  <dcterms:modified xsi:type="dcterms:W3CDTF">2022-06-06T08:16:57Z</dcterms:modified>
</cp:coreProperties>
</file>