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71" r:id="rId2"/>
    <p:sldId id="257" r:id="rId3"/>
    <p:sldId id="256" r:id="rId4"/>
    <p:sldId id="269" r:id="rId5"/>
    <p:sldId id="258" r:id="rId6"/>
    <p:sldId id="263" r:id="rId7"/>
    <p:sldId id="259" r:id="rId8"/>
    <p:sldId id="262" r:id="rId9"/>
    <p:sldId id="274" r:id="rId10"/>
    <p:sldId id="276" r:id="rId11"/>
    <p:sldId id="270" r:id="rId12"/>
  </p:sldIdLst>
  <p:sldSz cx="18288000" cy="10287000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24" d="100"/>
          <a:sy n="24" d="100"/>
        </p:scale>
        <p:origin x="-2016" y="-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AF80E-3383-4D54-A96E-58F1CFA90DFD}" type="datetimeFigureOut">
              <a:rPr lang="vi-VN" smtClean="0"/>
              <a:t>08/09/2021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C633B-5321-4D42-B60A-D20797CE46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9619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C633B-5321-4D42-B60A-D20797CE46CE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4258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9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8288000" cy="10287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73186" y="2440017"/>
            <a:ext cx="87416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 mừng thầy cô </a:t>
            </a:r>
          </a:p>
          <a:p>
            <a:pPr algn="ctr">
              <a:lnSpc>
                <a:spcPct val="150000"/>
              </a:lnSpc>
            </a:pPr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 các em đến với tiết học </a:t>
            </a:r>
            <a:endParaRPr lang="vi-VN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732692"/>
            <a:ext cx="2078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Trường….</a:t>
            </a:r>
            <a:endParaRPr lang="vi-VN" sz="3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84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/>
          <p:nvPr/>
        </p:nvSpPr>
        <p:spPr>
          <a:xfrm>
            <a:off x="0" y="6743700"/>
            <a:ext cx="18288000" cy="3543300"/>
          </a:xfrm>
          <a:prstGeom prst="rect">
            <a:avLst/>
          </a:prstGeom>
          <a:solidFill>
            <a:srgbClr val="BBCDC5"/>
          </a:solidFill>
        </p:spPr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19999"/>
          </a:blip>
          <a:srcRect/>
          <a:stretch>
            <a:fillRect/>
          </a:stretch>
        </p:blipFill>
        <p:spPr>
          <a:xfrm rot="5718379">
            <a:off x="5499144" y="-9576218"/>
            <a:ext cx="9506983" cy="24455263"/>
          </a:xfrm>
          <a:prstGeom prst="rect">
            <a:avLst/>
          </a:prstGeom>
        </p:spPr>
      </p:pic>
      <p:pic>
        <p:nvPicPr>
          <p:cNvPr id="6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689835" y="1607793"/>
            <a:ext cx="1726717" cy="2087239"/>
          </a:xfrm>
          <a:prstGeom prst="rect">
            <a:avLst/>
          </a:prstGeom>
        </p:spPr>
      </p:pic>
      <p:sp>
        <p:nvSpPr>
          <p:cNvPr id="3" name="TextBox 13"/>
          <p:cNvSpPr txBox="1"/>
          <p:nvPr/>
        </p:nvSpPr>
        <p:spPr>
          <a:xfrm>
            <a:off x="1389212" y="4416931"/>
            <a:ext cx="9888388" cy="126816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00"/>
              </a:lnSpc>
            </a:pPr>
            <a:r>
              <a:rPr lang="en-US" sz="7200" b="1" spc="-200" smtClean="0">
                <a:solidFill>
                  <a:srgbClr val="632B2B"/>
                </a:solidFill>
                <a:latin typeface="Arial" pitchFamily="34" charset="0"/>
                <a:cs typeface="Arial" pitchFamily="34" charset="0"/>
              </a:rPr>
              <a:t>HƯỚNG DẪN VỀ NHÀ</a:t>
            </a:r>
            <a:endParaRPr lang="en-US" sz="7200" b="1" spc="-200">
              <a:solidFill>
                <a:srgbClr val="632B2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7111496"/>
            <a:ext cx="11430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Chuẩn bị tiết: </a:t>
            </a:r>
            <a:r>
              <a:rPr lang="en-US" sz="5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Sinh </a:t>
            </a:r>
            <a:r>
              <a:rPr lang="en-US" sz="54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hoạt lớp</a:t>
            </a:r>
          </a:p>
          <a:p>
            <a:pPr algn="ctr">
              <a:lnSpc>
                <a:spcPct val="150000"/>
              </a:lnSpc>
            </a:pPr>
            <a:r>
              <a:rPr lang="en-US" sz="5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Thu hoạch của cá nhân</a:t>
            </a:r>
            <a:endParaRPr lang="vi-VN" sz="5400" b="1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23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8906" b="2890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0"/>
            <a:ext cx="18288000" cy="1028406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733800" y="1595378"/>
            <a:ext cx="1112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Cảm ơn thầy cô </a:t>
            </a:r>
          </a:p>
          <a:p>
            <a:pPr algn="ctr">
              <a:lnSpc>
                <a:spcPct val="150000"/>
              </a:lnSpc>
            </a:pPr>
            <a:r>
              <a:rPr lang="en-US" sz="60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và các em đã chú ý lắng nghe</a:t>
            </a:r>
            <a:endParaRPr lang="vi-VN" sz="60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C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</a:blip>
          <a:srcRect/>
          <a:stretch>
            <a:fillRect/>
          </a:stretch>
        </p:blipFill>
        <p:spPr>
          <a:xfrm>
            <a:off x="5943600" y="-4582630"/>
            <a:ext cx="16330085" cy="916526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697308" y="3658790"/>
            <a:ext cx="6520800" cy="588057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871494" y="2329290"/>
            <a:ext cx="1354120" cy="13295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915233" y="805285"/>
            <a:ext cx="9042475" cy="926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59"/>
              </a:lnSpc>
            </a:pPr>
            <a:r>
              <a:rPr lang="en-US" sz="5400" b="1" spc="-63" smtClean="0">
                <a:solidFill>
                  <a:srgbClr val="FDF9F5"/>
                </a:solidFill>
                <a:latin typeface="Arial" pitchFamily="34" charset="0"/>
                <a:cs typeface="Arial" pitchFamily="34" charset="0"/>
              </a:rPr>
              <a:t>AI NHANH – AI ĐÚNG !</a:t>
            </a:r>
            <a:endParaRPr lang="en-US" sz="5400" b="1" spc="-63">
              <a:solidFill>
                <a:srgbClr val="FDF9F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88636" y="4045778"/>
            <a:ext cx="8447833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3600" spc="-24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Trong vòng 3 phút, viết những việc mà em mong muốn được  thầy cô giúp đỡ trong quá trình học tập tại trường THCS.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3600" spc="-24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Nhóm chiến thắng là nhóm viết được nhiều và nhanh nhất</a:t>
            </a:r>
            <a:endParaRPr lang="en-US" sz="3600" spc="-24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0"/>
          </a:blip>
          <a:srcRect l="13920" t="51012" r="13920"/>
          <a:stretch>
            <a:fillRect/>
          </a:stretch>
        </p:blipFill>
        <p:spPr>
          <a:xfrm rot="-5400000">
            <a:off x="8488686" y="487686"/>
            <a:ext cx="10287000" cy="931162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330569" y="1378776"/>
            <a:ext cx="6890135" cy="92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79"/>
              </a:lnSpc>
            </a:pPr>
            <a:r>
              <a:rPr lang="en-US" sz="6399" b="1" spc="-63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THẬT DỄ DÀNG!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541940" y="1195893"/>
            <a:ext cx="2180492" cy="19664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92643" y="3816533"/>
            <a:ext cx="78790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Giúp đỡ em trong học tập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Giải quyết mâu thuẫn trong lớp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Giới thiệu câu lạc bộ phù hợp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Đưa cho em những lời khuyên bổ ích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Nhắc nhở và xử lí vi phạm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Chia sẻ kiến thức trong cuộc sống</a:t>
            </a:r>
            <a:endParaRPr lang="vi-VN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Tả cô giáo mà em yêu quý nhất (18 mẫu) - Tập làm văn lớp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32" y="3162300"/>
            <a:ext cx="8299468" cy="583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</a:blip>
          <a:srcRect l="13920" t="280" r="13920" b="65043"/>
          <a:stretch>
            <a:fillRect/>
          </a:stretch>
        </p:blipFill>
        <p:spPr>
          <a:xfrm rot="-5400000">
            <a:off x="-914400" y="762000"/>
            <a:ext cx="10287000" cy="8763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733219" y="3564253"/>
            <a:ext cx="7354865" cy="3158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54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Đóng vai chuyên gia tâm lí hỗ trợ học sinh</a:t>
            </a:r>
            <a:endParaRPr lang="vi-VN" sz="540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74194" y="1911066"/>
            <a:ext cx="8013890" cy="1063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fr-FR" sz="4800" b="1">
                <a:latin typeface="Arial" pitchFamily="34" charset="0"/>
                <a:cs typeface="Arial" pitchFamily="34" charset="0"/>
              </a:rPr>
              <a:t>TUẦN </a:t>
            </a:r>
            <a:r>
              <a:rPr lang="vi-VN" sz="4800" b="1" smtClean="0">
                <a:latin typeface="Arial" pitchFamily="34" charset="0"/>
                <a:cs typeface="Arial" pitchFamily="34" charset="0"/>
              </a:rPr>
              <a:t>10</a:t>
            </a:r>
            <a:r>
              <a:rPr lang="fr-FR" sz="48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4800" b="1" smtClean="0">
                <a:latin typeface="Arial" pitchFamily="34" charset="0"/>
                <a:cs typeface="Arial" pitchFamily="34" charset="0"/>
              </a:rPr>
              <a:t>- TIẾT </a:t>
            </a:r>
            <a:r>
              <a:rPr lang="fr-FR" sz="4800" b="1">
                <a:latin typeface="Arial" pitchFamily="34" charset="0"/>
                <a:cs typeface="Arial" pitchFamily="34" charset="0"/>
              </a:rPr>
              <a:t>2: </a:t>
            </a:r>
            <a:endParaRPr lang="fr-FR" sz="4800" b="1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DELL\Downloads\HDTN_6_SGK_27_5_2021_v1_Page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49"/>
          <a:stretch/>
        </p:blipFill>
        <p:spPr bwMode="auto">
          <a:xfrm>
            <a:off x="13252" y="28161"/>
            <a:ext cx="8597348" cy="1025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8906" b="2890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636377" y="2654028"/>
            <a:ext cx="11298823" cy="5461272"/>
          </a:xfrm>
          <a:prstGeom prst="rect">
            <a:avLst/>
          </a:prstGeom>
          <a:solidFill>
            <a:srgbClr val="BBCDC5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30000"/>
          </a:blip>
          <a:srcRect t="4846" b="13316"/>
          <a:stretch>
            <a:fillRect/>
          </a:stretch>
        </p:blipFill>
        <p:spPr>
          <a:xfrm rot="-1939411">
            <a:off x="11797738" y="-4657461"/>
            <a:ext cx="11233278" cy="2312700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593312" y="2877432"/>
            <a:ext cx="9384951" cy="4780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smtClean="0">
                <a:latin typeface="Arial" pitchFamily="34" charset="0"/>
                <a:cs typeface="Arial" pitchFamily="34" charset="0"/>
              </a:rPr>
              <a:t>4. ĐÓNG VAI CHUYÊN GIA TÂM LÍ HỖ TRỢ HỌC SINH</a:t>
            </a:r>
            <a:endParaRPr lang="en-US" sz="7200" b="1" spc="-72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</a:blip>
          <a:srcRect l="13920" t="37081" r="13920"/>
          <a:stretch>
            <a:fillRect/>
          </a:stretch>
        </p:blipFill>
        <p:spPr>
          <a:xfrm rot="-5400000">
            <a:off x="4002411" y="-4036689"/>
            <a:ext cx="10287000" cy="18284178"/>
          </a:xfrm>
          <a:prstGeom prst="rect">
            <a:avLst/>
          </a:prstGeom>
        </p:spPr>
      </p:pic>
      <p:sp>
        <p:nvSpPr>
          <p:cNvPr id="5" name="Freeform 12"/>
          <p:cNvSpPr/>
          <p:nvPr/>
        </p:nvSpPr>
        <p:spPr>
          <a:xfrm>
            <a:off x="7578854" y="720909"/>
            <a:ext cx="1905000" cy="840349"/>
          </a:xfrm>
          <a:custGeom>
            <a:avLst/>
            <a:gdLst/>
            <a:ahLst/>
            <a:cxnLst/>
            <a:rect l="l" t="t" r="r" b="b"/>
            <a:pathLst>
              <a:path w="5237727" h="2257821">
                <a:moveTo>
                  <a:pt x="618649" y="0"/>
                </a:moveTo>
                <a:cubicBezTo>
                  <a:pt x="562511" y="0"/>
                  <a:pt x="508673" y="22300"/>
                  <a:pt x="468978" y="61996"/>
                </a:cubicBezTo>
                <a:cubicBezTo>
                  <a:pt x="429282" y="101691"/>
                  <a:pt x="406982" y="155529"/>
                  <a:pt x="406982" y="211667"/>
                </a:cubicBezTo>
                <a:lnTo>
                  <a:pt x="406982" y="282222"/>
                </a:lnTo>
                <a:cubicBezTo>
                  <a:pt x="407503" y="398753"/>
                  <a:pt x="502117" y="492945"/>
                  <a:pt x="618649" y="492945"/>
                </a:cubicBezTo>
                <a:cubicBezTo>
                  <a:pt x="735181" y="492945"/>
                  <a:pt x="829795" y="398753"/>
                  <a:pt x="830316" y="282222"/>
                </a:cubicBezTo>
                <a:lnTo>
                  <a:pt x="830316" y="211667"/>
                </a:lnTo>
                <a:cubicBezTo>
                  <a:pt x="830316" y="155529"/>
                  <a:pt x="808016" y="101691"/>
                  <a:pt x="768320" y="61996"/>
                </a:cubicBezTo>
                <a:cubicBezTo>
                  <a:pt x="728625" y="22300"/>
                  <a:pt x="674787" y="0"/>
                  <a:pt x="618649" y="0"/>
                </a:cubicBezTo>
                <a:close/>
                <a:moveTo>
                  <a:pt x="399433" y="969998"/>
                </a:moveTo>
                <a:cubicBezTo>
                  <a:pt x="400632" y="961884"/>
                  <a:pt x="389203" y="958709"/>
                  <a:pt x="386028" y="966258"/>
                </a:cubicBezTo>
                <a:lnTo>
                  <a:pt x="232004" y="1325598"/>
                </a:lnTo>
                <a:cubicBezTo>
                  <a:pt x="209748" y="1377518"/>
                  <a:pt x="158672" y="1411161"/>
                  <a:pt x="102182" y="1411111"/>
                </a:cubicBezTo>
                <a:lnTo>
                  <a:pt x="37130" y="1411111"/>
                </a:lnTo>
                <a:cubicBezTo>
                  <a:pt x="25266" y="1411122"/>
                  <a:pt x="14191" y="1405168"/>
                  <a:pt x="7655" y="1395265"/>
                </a:cubicBezTo>
                <a:cubicBezTo>
                  <a:pt x="1120" y="1385363"/>
                  <a:pt x="0" y="1372839"/>
                  <a:pt x="4675" y="1361934"/>
                </a:cubicBezTo>
                <a:lnTo>
                  <a:pt x="195316" y="917222"/>
                </a:lnTo>
                <a:lnTo>
                  <a:pt x="265448" y="741821"/>
                </a:lnTo>
                <a:cubicBezTo>
                  <a:pt x="308318" y="634683"/>
                  <a:pt x="412094" y="564437"/>
                  <a:pt x="527491" y="564444"/>
                </a:cubicBezTo>
                <a:lnTo>
                  <a:pt x="709807" y="564444"/>
                </a:lnTo>
                <a:cubicBezTo>
                  <a:pt x="825204" y="564437"/>
                  <a:pt x="928980" y="634683"/>
                  <a:pt x="971850" y="741821"/>
                </a:cubicBezTo>
                <a:lnTo>
                  <a:pt x="1041982" y="917222"/>
                </a:lnTo>
                <a:lnTo>
                  <a:pt x="1232553" y="1361934"/>
                </a:lnTo>
                <a:cubicBezTo>
                  <a:pt x="1237228" y="1372839"/>
                  <a:pt x="1236107" y="1385363"/>
                  <a:pt x="1229572" y="1395265"/>
                </a:cubicBezTo>
                <a:cubicBezTo>
                  <a:pt x="1223037" y="1405168"/>
                  <a:pt x="1211962" y="1411122"/>
                  <a:pt x="1200097" y="1411111"/>
                </a:cubicBezTo>
                <a:lnTo>
                  <a:pt x="1135045" y="1411111"/>
                </a:lnTo>
                <a:cubicBezTo>
                  <a:pt x="1078607" y="1411105"/>
                  <a:pt x="1027601" y="1377471"/>
                  <a:pt x="1005364" y="1325598"/>
                </a:cubicBezTo>
                <a:lnTo>
                  <a:pt x="851341" y="966258"/>
                </a:lnTo>
                <a:cubicBezTo>
                  <a:pt x="848095" y="958709"/>
                  <a:pt x="836736" y="961884"/>
                  <a:pt x="837865" y="969998"/>
                </a:cubicBezTo>
                <a:lnTo>
                  <a:pt x="900871" y="1411111"/>
                </a:lnTo>
                <a:lnTo>
                  <a:pt x="968252" y="2219607"/>
                </a:lnTo>
                <a:cubicBezTo>
                  <a:pt x="969060" y="2229429"/>
                  <a:pt x="965722" y="2239141"/>
                  <a:pt x="959048" y="2246392"/>
                </a:cubicBezTo>
                <a:cubicBezTo>
                  <a:pt x="952374" y="2253643"/>
                  <a:pt x="942970" y="2257771"/>
                  <a:pt x="933115" y="2257778"/>
                </a:cubicBezTo>
                <a:lnTo>
                  <a:pt x="879281" y="2257778"/>
                </a:lnTo>
                <a:cubicBezTo>
                  <a:pt x="810299" y="2257786"/>
                  <a:pt x="751422" y="2207921"/>
                  <a:pt x="740075" y="2139879"/>
                </a:cubicBezTo>
                <a:lnTo>
                  <a:pt x="625704" y="1452880"/>
                </a:lnTo>
                <a:cubicBezTo>
                  <a:pt x="624364" y="1444978"/>
                  <a:pt x="613075" y="1444978"/>
                  <a:pt x="611735" y="1452880"/>
                </a:cubicBezTo>
                <a:lnTo>
                  <a:pt x="497294" y="2139879"/>
                </a:lnTo>
                <a:cubicBezTo>
                  <a:pt x="485942" y="2207948"/>
                  <a:pt x="427025" y="2257821"/>
                  <a:pt x="358017" y="2257778"/>
                </a:cubicBezTo>
                <a:lnTo>
                  <a:pt x="304183" y="2257778"/>
                </a:lnTo>
                <a:cubicBezTo>
                  <a:pt x="294328" y="2257771"/>
                  <a:pt x="284924" y="2253643"/>
                  <a:pt x="278250" y="2246392"/>
                </a:cubicBezTo>
                <a:cubicBezTo>
                  <a:pt x="271576" y="2239141"/>
                  <a:pt x="268238" y="2229429"/>
                  <a:pt x="269046" y="2219607"/>
                </a:cubicBezTo>
                <a:lnTo>
                  <a:pt x="336427" y="1411111"/>
                </a:lnTo>
                <a:lnTo>
                  <a:pt x="399433" y="969998"/>
                </a:lnTo>
                <a:close/>
                <a:moveTo>
                  <a:pt x="1952149" y="0"/>
                </a:moveTo>
                <a:cubicBezTo>
                  <a:pt x="1896011" y="0"/>
                  <a:pt x="1842173" y="22300"/>
                  <a:pt x="1802478" y="61996"/>
                </a:cubicBezTo>
                <a:cubicBezTo>
                  <a:pt x="1762782" y="101691"/>
                  <a:pt x="1740482" y="155529"/>
                  <a:pt x="1740482" y="211667"/>
                </a:cubicBezTo>
                <a:lnTo>
                  <a:pt x="1740482" y="282222"/>
                </a:lnTo>
                <a:cubicBezTo>
                  <a:pt x="1741003" y="398753"/>
                  <a:pt x="1835617" y="492945"/>
                  <a:pt x="1952149" y="492945"/>
                </a:cubicBezTo>
                <a:cubicBezTo>
                  <a:pt x="2068681" y="492945"/>
                  <a:pt x="2163295" y="398753"/>
                  <a:pt x="2163816" y="282222"/>
                </a:cubicBezTo>
                <a:lnTo>
                  <a:pt x="2163816" y="211667"/>
                </a:lnTo>
                <a:cubicBezTo>
                  <a:pt x="2163816" y="155529"/>
                  <a:pt x="2141516" y="101691"/>
                  <a:pt x="2101820" y="61996"/>
                </a:cubicBezTo>
                <a:cubicBezTo>
                  <a:pt x="2062125" y="22300"/>
                  <a:pt x="2008287" y="0"/>
                  <a:pt x="1952149" y="0"/>
                </a:cubicBezTo>
                <a:close/>
                <a:moveTo>
                  <a:pt x="1732933" y="969998"/>
                </a:moveTo>
                <a:cubicBezTo>
                  <a:pt x="1734132" y="961884"/>
                  <a:pt x="1722703" y="958709"/>
                  <a:pt x="1719528" y="966258"/>
                </a:cubicBezTo>
                <a:lnTo>
                  <a:pt x="1565504" y="1325598"/>
                </a:lnTo>
                <a:cubicBezTo>
                  <a:pt x="1543248" y="1377518"/>
                  <a:pt x="1492172" y="1411161"/>
                  <a:pt x="1435682" y="1411111"/>
                </a:cubicBezTo>
                <a:lnTo>
                  <a:pt x="1370630" y="1411111"/>
                </a:lnTo>
                <a:cubicBezTo>
                  <a:pt x="1358766" y="1411122"/>
                  <a:pt x="1347691" y="1405168"/>
                  <a:pt x="1341155" y="1395265"/>
                </a:cubicBezTo>
                <a:cubicBezTo>
                  <a:pt x="1334620" y="1385363"/>
                  <a:pt x="1333500" y="1372839"/>
                  <a:pt x="1338175" y="1361934"/>
                </a:cubicBezTo>
                <a:lnTo>
                  <a:pt x="1528816" y="917222"/>
                </a:lnTo>
                <a:lnTo>
                  <a:pt x="1598948" y="741821"/>
                </a:lnTo>
                <a:cubicBezTo>
                  <a:pt x="1641818" y="634683"/>
                  <a:pt x="1745594" y="564437"/>
                  <a:pt x="1860991" y="564444"/>
                </a:cubicBezTo>
                <a:lnTo>
                  <a:pt x="2043307" y="564444"/>
                </a:lnTo>
                <a:cubicBezTo>
                  <a:pt x="2158704" y="564437"/>
                  <a:pt x="2262480" y="634683"/>
                  <a:pt x="2305350" y="741821"/>
                </a:cubicBezTo>
                <a:lnTo>
                  <a:pt x="2375482" y="917222"/>
                </a:lnTo>
                <a:lnTo>
                  <a:pt x="2566053" y="1361934"/>
                </a:lnTo>
                <a:cubicBezTo>
                  <a:pt x="2570728" y="1372839"/>
                  <a:pt x="2569607" y="1385363"/>
                  <a:pt x="2563072" y="1395265"/>
                </a:cubicBezTo>
                <a:cubicBezTo>
                  <a:pt x="2556537" y="1405168"/>
                  <a:pt x="2545462" y="1411122"/>
                  <a:pt x="2533597" y="1411111"/>
                </a:cubicBezTo>
                <a:lnTo>
                  <a:pt x="2468545" y="1411111"/>
                </a:lnTo>
                <a:cubicBezTo>
                  <a:pt x="2412107" y="1411105"/>
                  <a:pt x="2361101" y="1377471"/>
                  <a:pt x="2338864" y="1325598"/>
                </a:cubicBezTo>
                <a:lnTo>
                  <a:pt x="2184841" y="966258"/>
                </a:lnTo>
                <a:cubicBezTo>
                  <a:pt x="2181595" y="958709"/>
                  <a:pt x="2170236" y="961884"/>
                  <a:pt x="2171365" y="969998"/>
                </a:cubicBezTo>
                <a:lnTo>
                  <a:pt x="2234371" y="1411111"/>
                </a:lnTo>
                <a:lnTo>
                  <a:pt x="2301752" y="2219607"/>
                </a:lnTo>
                <a:cubicBezTo>
                  <a:pt x="2302560" y="2229429"/>
                  <a:pt x="2299222" y="2239141"/>
                  <a:pt x="2292548" y="2246392"/>
                </a:cubicBezTo>
                <a:cubicBezTo>
                  <a:pt x="2285874" y="2253643"/>
                  <a:pt x="2276470" y="2257771"/>
                  <a:pt x="2266615" y="2257778"/>
                </a:cubicBezTo>
                <a:lnTo>
                  <a:pt x="2212781" y="2257778"/>
                </a:lnTo>
                <a:cubicBezTo>
                  <a:pt x="2143799" y="2257786"/>
                  <a:pt x="2084922" y="2207921"/>
                  <a:pt x="2073575" y="2139879"/>
                </a:cubicBezTo>
                <a:lnTo>
                  <a:pt x="1959204" y="1452880"/>
                </a:lnTo>
                <a:cubicBezTo>
                  <a:pt x="1957864" y="1444978"/>
                  <a:pt x="1946575" y="1444978"/>
                  <a:pt x="1945235" y="1452880"/>
                </a:cubicBezTo>
                <a:lnTo>
                  <a:pt x="1830794" y="2139879"/>
                </a:lnTo>
                <a:cubicBezTo>
                  <a:pt x="1819442" y="2207948"/>
                  <a:pt x="1760525" y="2257821"/>
                  <a:pt x="1691517" y="2257778"/>
                </a:cubicBezTo>
                <a:lnTo>
                  <a:pt x="1637683" y="2257778"/>
                </a:lnTo>
                <a:cubicBezTo>
                  <a:pt x="1627828" y="2257771"/>
                  <a:pt x="1618424" y="2253643"/>
                  <a:pt x="1611750" y="2246392"/>
                </a:cubicBezTo>
                <a:cubicBezTo>
                  <a:pt x="1605076" y="2239141"/>
                  <a:pt x="1601738" y="2229429"/>
                  <a:pt x="1602546" y="2219607"/>
                </a:cubicBezTo>
                <a:lnTo>
                  <a:pt x="1669927" y="1411111"/>
                </a:lnTo>
                <a:lnTo>
                  <a:pt x="1732933" y="969998"/>
                </a:lnTo>
                <a:close/>
                <a:moveTo>
                  <a:pt x="3285649" y="0"/>
                </a:moveTo>
                <a:cubicBezTo>
                  <a:pt x="3229511" y="0"/>
                  <a:pt x="3175673" y="22300"/>
                  <a:pt x="3135978" y="61996"/>
                </a:cubicBezTo>
                <a:cubicBezTo>
                  <a:pt x="3096282" y="101691"/>
                  <a:pt x="3073982" y="155529"/>
                  <a:pt x="3073982" y="211667"/>
                </a:cubicBezTo>
                <a:lnTo>
                  <a:pt x="3073982" y="282222"/>
                </a:lnTo>
                <a:cubicBezTo>
                  <a:pt x="3074503" y="398753"/>
                  <a:pt x="3169117" y="492945"/>
                  <a:pt x="3285649" y="492945"/>
                </a:cubicBezTo>
                <a:cubicBezTo>
                  <a:pt x="3402181" y="492945"/>
                  <a:pt x="3496795" y="398753"/>
                  <a:pt x="3497316" y="282222"/>
                </a:cubicBezTo>
                <a:lnTo>
                  <a:pt x="3497316" y="211667"/>
                </a:lnTo>
                <a:cubicBezTo>
                  <a:pt x="3497316" y="155529"/>
                  <a:pt x="3475016" y="101691"/>
                  <a:pt x="3435320" y="61996"/>
                </a:cubicBezTo>
                <a:cubicBezTo>
                  <a:pt x="3395625" y="22300"/>
                  <a:pt x="3341787" y="0"/>
                  <a:pt x="3285649" y="0"/>
                </a:cubicBezTo>
                <a:close/>
                <a:moveTo>
                  <a:pt x="3066433" y="969998"/>
                </a:moveTo>
                <a:cubicBezTo>
                  <a:pt x="3067632" y="961884"/>
                  <a:pt x="3056203" y="958709"/>
                  <a:pt x="3053028" y="966258"/>
                </a:cubicBezTo>
                <a:lnTo>
                  <a:pt x="2899004" y="1325598"/>
                </a:lnTo>
                <a:cubicBezTo>
                  <a:pt x="2876748" y="1377518"/>
                  <a:pt x="2825672" y="1411161"/>
                  <a:pt x="2769182" y="1411111"/>
                </a:cubicBezTo>
                <a:lnTo>
                  <a:pt x="2704130" y="1411111"/>
                </a:lnTo>
                <a:cubicBezTo>
                  <a:pt x="2692266" y="1411122"/>
                  <a:pt x="2681191" y="1405168"/>
                  <a:pt x="2674655" y="1395265"/>
                </a:cubicBezTo>
                <a:cubicBezTo>
                  <a:pt x="2668120" y="1385363"/>
                  <a:pt x="2667000" y="1372839"/>
                  <a:pt x="2671675" y="1361934"/>
                </a:cubicBezTo>
                <a:lnTo>
                  <a:pt x="2862316" y="917222"/>
                </a:lnTo>
                <a:lnTo>
                  <a:pt x="2932448" y="741821"/>
                </a:lnTo>
                <a:cubicBezTo>
                  <a:pt x="2975318" y="634683"/>
                  <a:pt x="3079094" y="564437"/>
                  <a:pt x="3194491" y="564444"/>
                </a:cubicBezTo>
                <a:lnTo>
                  <a:pt x="3376807" y="564444"/>
                </a:lnTo>
                <a:cubicBezTo>
                  <a:pt x="3492204" y="564437"/>
                  <a:pt x="3595980" y="634683"/>
                  <a:pt x="3638850" y="741821"/>
                </a:cubicBezTo>
                <a:lnTo>
                  <a:pt x="3708982" y="917222"/>
                </a:lnTo>
                <a:lnTo>
                  <a:pt x="3899553" y="1361934"/>
                </a:lnTo>
                <a:cubicBezTo>
                  <a:pt x="3904228" y="1372839"/>
                  <a:pt x="3903107" y="1385363"/>
                  <a:pt x="3896572" y="1395265"/>
                </a:cubicBezTo>
                <a:cubicBezTo>
                  <a:pt x="3890037" y="1405168"/>
                  <a:pt x="3878962" y="1411122"/>
                  <a:pt x="3867097" y="1411111"/>
                </a:cubicBezTo>
                <a:lnTo>
                  <a:pt x="3802045" y="1411111"/>
                </a:lnTo>
                <a:cubicBezTo>
                  <a:pt x="3745607" y="1411105"/>
                  <a:pt x="3694601" y="1377471"/>
                  <a:pt x="3672364" y="1325598"/>
                </a:cubicBezTo>
                <a:lnTo>
                  <a:pt x="3518341" y="966258"/>
                </a:lnTo>
                <a:cubicBezTo>
                  <a:pt x="3515095" y="958709"/>
                  <a:pt x="3503736" y="961884"/>
                  <a:pt x="3504865" y="969998"/>
                </a:cubicBezTo>
                <a:lnTo>
                  <a:pt x="3567871" y="1411111"/>
                </a:lnTo>
                <a:lnTo>
                  <a:pt x="3635252" y="2219607"/>
                </a:lnTo>
                <a:cubicBezTo>
                  <a:pt x="3636060" y="2229429"/>
                  <a:pt x="3632722" y="2239141"/>
                  <a:pt x="3626048" y="2246392"/>
                </a:cubicBezTo>
                <a:cubicBezTo>
                  <a:pt x="3619374" y="2253643"/>
                  <a:pt x="3609970" y="2257771"/>
                  <a:pt x="3600115" y="2257778"/>
                </a:cubicBezTo>
                <a:lnTo>
                  <a:pt x="3546281" y="2257778"/>
                </a:lnTo>
                <a:cubicBezTo>
                  <a:pt x="3477299" y="2257786"/>
                  <a:pt x="3418422" y="2207921"/>
                  <a:pt x="3407075" y="2139879"/>
                </a:cubicBezTo>
                <a:lnTo>
                  <a:pt x="3292704" y="1452880"/>
                </a:lnTo>
                <a:cubicBezTo>
                  <a:pt x="3291364" y="1444978"/>
                  <a:pt x="3280075" y="1444978"/>
                  <a:pt x="3278735" y="1452880"/>
                </a:cubicBezTo>
                <a:lnTo>
                  <a:pt x="3164294" y="2139879"/>
                </a:lnTo>
                <a:cubicBezTo>
                  <a:pt x="3152942" y="2207948"/>
                  <a:pt x="3094025" y="2257821"/>
                  <a:pt x="3025017" y="2257778"/>
                </a:cubicBezTo>
                <a:lnTo>
                  <a:pt x="2971183" y="2257778"/>
                </a:lnTo>
                <a:cubicBezTo>
                  <a:pt x="2961328" y="2257771"/>
                  <a:pt x="2951924" y="2253643"/>
                  <a:pt x="2945250" y="2246392"/>
                </a:cubicBezTo>
                <a:cubicBezTo>
                  <a:pt x="2938576" y="2239141"/>
                  <a:pt x="2935238" y="2229429"/>
                  <a:pt x="2936046" y="2219607"/>
                </a:cubicBezTo>
                <a:lnTo>
                  <a:pt x="3003427" y="1411111"/>
                </a:lnTo>
                <a:lnTo>
                  <a:pt x="3066433" y="969998"/>
                </a:lnTo>
                <a:close/>
                <a:moveTo>
                  <a:pt x="4619149" y="0"/>
                </a:moveTo>
                <a:cubicBezTo>
                  <a:pt x="4563011" y="0"/>
                  <a:pt x="4509173" y="22300"/>
                  <a:pt x="4469478" y="61996"/>
                </a:cubicBezTo>
                <a:cubicBezTo>
                  <a:pt x="4429782" y="101691"/>
                  <a:pt x="4407482" y="155529"/>
                  <a:pt x="4407482" y="211667"/>
                </a:cubicBezTo>
                <a:lnTo>
                  <a:pt x="4407482" y="282222"/>
                </a:lnTo>
                <a:cubicBezTo>
                  <a:pt x="4408003" y="398753"/>
                  <a:pt x="4502617" y="492945"/>
                  <a:pt x="4619149" y="492945"/>
                </a:cubicBezTo>
                <a:cubicBezTo>
                  <a:pt x="4735681" y="492945"/>
                  <a:pt x="4830295" y="398753"/>
                  <a:pt x="4830816" y="282222"/>
                </a:cubicBezTo>
                <a:lnTo>
                  <a:pt x="4830816" y="211667"/>
                </a:lnTo>
                <a:cubicBezTo>
                  <a:pt x="4830816" y="155529"/>
                  <a:pt x="4808516" y="101691"/>
                  <a:pt x="4768820" y="61996"/>
                </a:cubicBezTo>
                <a:cubicBezTo>
                  <a:pt x="4729125" y="22300"/>
                  <a:pt x="4675287" y="0"/>
                  <a:pt x="4619149" y="0"/>
                </a:cubicBezTo>
                <a:close/>
                <a:moveTo>
                  <a:pt x="4399933" y="969998"/>
                </a:moveTo>
                <a:cubicBezTo>
                  <a:pt x="4401132" y="961884"/>
                  <a:pt x="4389703" y="958709"/>
                  <a:pt x="4386528" y="966258"/>
                </a:cubicBezTo>
                <a:lnTo>
                  <a:pt x="4232504" y="1325598"/>
                </a:lnTo>
                <a:cubicBezTo>
                  <a:pt x="4210248" y="1377518"/>
                  <a:pt x="4159172" y="1411161"/>
                  <a:pt x="4102682" y="1411111"/>
                </a:cubicBezTo>
                <a:lnTo>
                  <a:pt x="4037630" y="1411111"/>
                </a:lnTo>
                <a:cubicBezTo>
                  <a:pt x="4025766" y="1411122"/>
                  <a:pt x="4014691" y="1405168"/>
                  <a:pt x="4008155" y="1395265"/>
                </a:cubicBezTo>
                <a:cubicBezTo>
                  <a:pt x="4001620" y="1385363"/>
                  <a:pt x="4000500" y="1372839"/>
                  <a:pt x="4005175" y="1361934"/>
                </a:cubicBezTo>
                <a:lnTo>
                  <a:pt x="4195816" y="917222"/>
                </a:lnTo>
                <a:lnTo>
                  <a:pt x="4265948" y="741821"/>
                </a:lnTo>
                <a:cubicBezTo>
                  <a:pt x="4308818" y="634683"/>
                  <a:pt x="4412594" y="564437"/>
                  <a:pt x="4527991" y="564444"/>
                </a:cubicBezTo>
                <a:lnTo>
                  <a:pt x="4710307" y="564444"/>
                </a:lnTo>
                <a:cubicBezTo>
                  <a:pt x="4825704" y="564437"/>
                  <a:pt x="4929480" y="634683"/>
                  <a:pt x="4972350" y="741821"/>
                </a:cubicBezTo>
                <a:lnTo>
                  <a:pt x="5042483" y="917222"/>
                </a:lnTo>
                <a:lnTo>
                  <a:pt x="5233053" y="1361934"/>
                </a:lnTo>
                <a:cubicBezTo>
                  <a:pt x="5237727" y="1372839"/>
                  <a:pt x="5236607" y="1385363"/>
                  <a:pt x="5230071" y="1395265"/>
                </a:cubicBezTo>
                <a:cubicBezTo>
                  <a:pt x="5223537" y="1405168"/>
                  <a:pt x="5212462" y="1411122"/>
                  <a:pt x="5200597" y="1411111"/>
                </a:cubicBezTo>
                <a:lnTo>
                  <a:pt x="5135545" y="1411111"/>
                </a:lnTo>
                <a:cubicBezTo>
                  <a:pt x="5079107" y="1411105"/>
                  <a:pt x="5028101" y="1377471"/>
                  <a:pt x="5005863" y="1325598"/>
                </a:cubicBezTo>
                <a:lnTo>
                  <a:pt x="4851841" y="966258"/>
                </a:lnTo>
                <a:cubicBezTo>
                  <a:pt x="4848595" y="958709"/>
                  <a:pt x="4837236" y="961884"/>
                  <a:pt x="4838365" y="969998"/>
                </a:cubicBezTo>
                <a:lnTo>
                  <a:pt x="4901371" y="1411111"/>
                </a:lnTo>
                <a:lnTo>
                  <a:pt x="4968752" y="2219607"/>
                </a:lnTo>
                <a:cubicBezTo>
                  <a:pt x="4969560" y="2229429"/>
                  <a:pt x="4966222" y="2239141"/>
                  <a:pt x="4959548" y="2246392"/>
                </a:cubicBezTo>
                <a:cubicBezTo>
                  <a:pt x="4952874" y="2253643"/>
                  <a:pt x="4943470" y="2257771"/>
                  <a:pt x="4933615" y="2257778"/>
                </a:cubicBezTo>
                <a:lnTo>
                  <a:pt x="4879781" y="2257778"/>
                </a:lnTo>
                <a:cubicBezTo>
                  <a:pt x="4810799" y="2257786"/>
                  <a:pt x="4751922" y="2207921"/>
                  <a:pt x="4740575" y="2139879"/>
                </a:cubicBezTo>
                <a:lnTo>
                  <a:pt x="4626204" y="1452880"/>
                </a:lnTo>
                <a:cubicBezTo>
                  <a:pt x="4624864" y="1444978"/>
                  <a:pt x="4613575" y="1444978"/>
                  <a:pt x="4612235" y="1452880"/>
                </a:cubicBezTo>
                <a:lnTo>
                  <a:pt x="4497794" y="2139879"/>
                </a:lnTo>
                <a:cubicBezTo>
                  <a:pt x="4486442" y="2207948"/>
                  <a:pt x="4427525" y="2257821"/>
                  <a:pt x="4358517" y="2257778"/>
                </a:cubicBezTo>
                <a:lnTo>
                  <a:pt x="4304683" y="2257778"/>
                </a:lnTo>
                <a:cubicBezTo>
                  <a:pt x="4294828" y="2257771"/>
                  <a:pt x="4285424" y="2253643"/>
                  <a:pt x="4278750" y="2246392"/>
                </a:cubicBezTo>
                <a:cubicBezTo>
                  <a:pt x="4272076" y="2239141"/>
                  <a:pt x="4268738" y="2229429"/>
                  <a:pt x="4269546" y="2219607"/>
                </a:cubicBezTo>
                <a:lnTo>
                  <a:pt x="4336927" y="1411111"/>
                </a:lnTo>
                <a:lnTo>
                  <a:pt x="4399933" y="969998"/>
                </a:lnTo>
                <a:close/>
              </a:path>
            </a:pathLst>
          </a:custGeom>
          <a:solidFill>
            <a:srgbClr val="494F56"/>
          </a:solidFill>
        </p:spPr>
      </p:sp>
      <p:sp>
        <p:nvSpPr>
          <p:cNvPr id="6" name="TextBox 5"/>
          <p:cNvSpPr txBox="1"/>
          <p:nvPr/>
        </p:nvSpPr>
        <p:spPr>
          <a:xfrm>
            <a:off x="5410200" y="2018458"/>
            <a:ext cx="6286645" cy="76944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THẢO LUẬN NHÓM</a:t>
            </a:r>
            <a:endParaRPr lang="vi-VN" sz="4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552" y="3619500"/>
            <a:ext cx="896530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Thời gian: 5 phút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Nhiệm vụ: Thực </a:t>
            </a:r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hiện đóng vai theo tình huống. Một nhóm đóng vai chuyên gia tâm lí. Các nhóm khác là HS có khó khăn trong giao tiếp với thầy cô.</a:t>
            </a:r>
            <a:endParaRPr lang="vi-VN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0301514" y="3186035"/>
            <a:ext cx="7010400" cy="6065776"/>
            <a:chOff x="10287000" y="3619500"/>
            <a:chExt cx="8001000" cy="6663780"/>
          </a:xfrm>
        </p:grpSpPr>
        <p:pic>
          <p:nvPicPr>
            <p:cNvPr id="21" name="Picture 2" descr="C:\Users\DELL\Downloads\HDTN_6_SGK_27_5_2021_v1_Page20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69" t="6805" r="3663" b="65342"/>
            <a:stretch/>
          </p:blipFill>
          <p:spPr bwMode="auto">
            <a:xfrm>
              <a:off x="10303565" y="3619500"/>
              <a:ext cx="7984435" cy="6663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10287000" y="3619500"/>
              <a:ext cx="21336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89301" y="3137343"/>
            <a:ext cx="7046342" cy="6044757"/>
          </a:xfrm>
          <a:prstGeom prst="rect">
            <a:avLst/>
          </a:prstGeom>
          <a:solidFill>
            <a:srgbClr val="BBCDC5"/>
          </a:solidFill>
        </p:spPr>
      </p:sp>
      <p:sp>
        <p:nvSpPr>
          <p:cNvPr id="3" name="AutoShape 3"/>
          <p:cNvSpPr/>
          <p:nvPr/>
        </p:nvSpPr>
        <p:spPr>
          <a:xfrm>
            <a:off x="9452357" y="3137343"/>
            <a:ext cx="7046342" cy="6044757"/>
          </a:xfrm>
          <a:prstGeom prst="rect">
            <a:avLst/>
          </a:prstGeom>
          <a:solidFill>
            <a:srgbClr val="BBCDC5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9999"/>
          </a:blip>
          <a:srcRect/>
          <a:stretch>
            <a:fillRect/>
          </a:stretch>
        </p:blipFill>
        <p:spPr>
          <a:xfrm rot="5718379">
            <a:off x="1114205" y="-10911872"/>
            <a:ext cx="9506983" cy="2445526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829801" y="3807325"/>
            <a:ext cx="6096000" cy="5078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>
                <a:latin typeface="Arial" pitchFamily="34" charset="0"/>
                <a:cs typeface="Arial" pitchFamily="34" charset="0"/>
              </a:rPr>
              <a:t>Nhóm chuyên gia </a:t>
            </a:r>
            <a:r>
              <a:rPr lang="en-US" sz="4400">
                <a:latin typeface="Arial" pitchFamily="34" charset="0"/>
                <a:cs typeface="Arial" pitchFamily="34" charset="0"/>
              </a:rPr>
              <a:t>tâm </a:t>
            </a:r>
            <a:r>
              <a:rPr lang="en-US" sz="4400" smtClean="0">
                <a:latin typeface="Arial" pitchFamily="34" charset="0"/>
                <a:cs typeface="Arial" pitchFamily="34" charset="0"/>
              </a:rPr>
              <a:t>lí: gợi </a:t>
            </a:r>
            <a:r>
              <a:rPr lang="en-US" sz="4400">
                <a:latin typeface="Arial" pitchFamily="34" charset="0"/>
                <a:cs typeface="Arial" pitchFamily="34" charset="0"/>
              </a:rPr>
              <a:t>ý các phương án giải quyết </a:t>
            </a:r>
            <a:r>
              <a:rPr lang="en-US" sz="4400">
                <a:latin typeface="Arial" pitchFamily="34" charset="0"/>
                <a:cs typeface="Arial" pitchFamily="34" charset="0"/>
              </a:rPr>
              <a:t>cho </a:t>
            </a:r>
            <a:r>
              <a:rPr lang="en-US" sz="4400" smtClean="0">
                <a:latin typeface="Arial" pitchFamily="34" charset="0"/>
                <a:cs typeface="Arial" pitchFamily="34" charset="0"/>
              </a:rPr>
              <a:t>tình </a:t>
            </a:r>
            <a:r>
              <a:rPr lang="en-US" sz="4400">
                <a:latin typeface="Arial" pitchFamily="34" charset="0"/>
                <a:cs typeface="Arial" pitchFamily="34" charset="0"/>
              </a:rPr>
              <a:t>huống mà các bạn đã đưa ra.</a:t>
            </a:r>
            <a:endParaRPr lang="vi-VN" sz="4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515710" y="4191137"/>
            <a:ext cx="5613401" cy="3937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>
                <a:latin typeface="Arial" pitchFamily="34" charset="0"/>
                <a:cs typeface="Arial" pitchFamily="34" charset="0"/>
              </a:rPr>
              <a:t>Đ</a:t>
            </a:r>
            <a:r>
              <a:rPr lang="en-US" sz="4400" smtClean="0">
                <a:latin typeface="Arial" pitchFamily="34" charset="0"/>
                <a:cs typeface="Arial" pitchFamily="34" charset="0"/>
              </a:rPr>
              <a:t>ưa </a:t>
            </a:r>
            <a:r>
              <a:rPr lang="en-US" sz="4400">
                <a:latin typeface="Arial" pitchFamily="34" charset="0"/>
                <a:cs typeface="Arial" pitchFamily="34" charset="0"/>
              </a:rPr>
              <a:t>ra tình huống giao tiếp với thầy cô mà em gặp khó khăn để xin ý kiến trợ giúp.</a:t>
            </a:r>
            <a:endParaRPr lang="vi-VN" sz="4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97521" y="102491"/>
            <a:ext cx="1726717" cy="20872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76715" y="1907016"/>
            <a:ext cx="38154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8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Nhóm 1, 2, 3</a:t>
            </a:r>
            <a:endParaRPr lang="vi-VN" sz="4800" b="1" u="sng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17502" y="1866900"/>
            <a:ext cx="38154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8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Nhóm 4, 5, 6</a:t>
            </a:r>
            <a:endParaRPr lang="vi-VN" sz="4800" b="1" u="sng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8906" b="2890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586044"/>
            <a:ext cx="14233927" cy="7700956"/>
          </a:xfrm>
          <a:prstGeom prst="rect">
            <a:avLst/>
          </a:prstGeom>
          <a:solidFill>
            <a:srgbClr val="BBCDC5"/>
          </a:solidFill>
        </p:spPr>
      </p:sp>
      <p:sp>
        <p:nvSpPr>
          <p:cNvPr id="3" name="TextBox 3"/>
          <p:cNvSpPr txBox="1"/>
          <p:nvPr/>
        </p:nvSpPr>
        <p:spPr>
          <a:xfrm>
            <a:off x="1150444" y="3543300"/>
            <a:ext cx="11933037" cy="5968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>
                <a:latin typeface="Arial" pitchFamily="34" charset="0"/>
                <a:cs typeface="Arial" pitchFamily="34" charset="0"/>
              </a:rPr>
              <a:t>- Trong bất kì mối quan hệ nào cũng có thể nảy sinh các khó khăn giao tiếp do không hiểu nhau, do không </a:t>
            </a:r>
            <a:r>
              <a:rPr lang="en-US" sz="4400" b="1">
                <a:latin typeface="Arial" pitchFamily="34" charset="0"/>
                <a:cs typeface="Arial" pitchFamily="34" charset="0"/>
              </a:rPr>
              <a:t>dám </a:t>
            </a:r>
            <a:r>
              <a:rPr lang="en-US" sz="4400" b="1" smtClean="0">
                <a:latin typeface="Arial" pitchFamily="34" charset="0"/>
                <a:cs typeface="Arial" pitchFamily="34" charset="0"/>
              </a:rPr>
              <a:t>bày </a:t>
            </a:r>
            <a:r>
              <a:rPr lang="en-US" sz="4400" b="1">
                <a:latin typeface="Arial" pitchFamily="34" charset="0"/>
                <a:cs typeface="Arial" pitchFamily="34" charset="0"/>
              </a:rPr>
              <a:t>tỏ.</a:t>
            </a:r>
            <a:endParaRPr lang="vi-VN" sz="4400" b="1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400" b="1">
                <a:latin typeface="Arial" pitchFamily="34" charset="0"/>
                <a:cs typeface="Arial" pitchFamily="34" charset="0"/>
              </a:rPr>
              <a:t>- Để giao tiếp với thầy cô hiệu quả, các em nên mạnh dạn chia sẻ </a:t>
            </a:r>
            <a:r>
              <a:rPr lang="en-US" sz="4400" b="1">
                <a:latin typeface="Arial" pitchFamily="34" charset="0"/>
                <a:cs typeface="Arial" pitchFamily="34" charset="0"/>
              </a:rPr>
              <a:t>với </a:t>
            </a:r>
            <a:r>
              <a:rPr lang="en-US" sz="4400" b="1" smtClean="0">
                <a:latin typeface="Arial" pitchFamily="34" charset="0"/>
                <a:cs typeface="Arial" pitchFamily="34" charset="0"/>
              </a:rPr>
              <a:t>thầy cô </a:t>
            </a:r>
            <a:r>
              <a:rPr lang="en-US" sz="4400" b="1">
                <a:latin typeface="Arial" pitchFamily="34" charset="0"/>
                <a:cs typeface="Arial" pitchFamily="34" charset="0"/>
              </a:rPr>
              <a:t>các suy nghĩ, cảm xúc của mình.</a:t>
            </a:r>
            <a:endParaRPr lang="en-US" sz="4400" b="1" spc="-23">
              <a:solidFill>
                <a:srgbClr val="44494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35000"/>
          </a:blip>
          <a:srcRect/>
          <a:stretch>
            <a:fillRect/>
          </a:stretch>
        </p:blipFill>
        <p:spPr>
          <a:xfrm rot="-1952930">
            <a:off x="11409418" y="-2512945"/>
            <a:ext cx="9743364" cy="1651417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124200" y="876300"/>
            <a:ext cx="7239000" cy="915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  <a:spcBef>
                <a:spcPct val="0"/>
              </a:spcBef>
            </a:pPr>
            <a:r>
              <a:rPr lang="en-US" sz="6000" b="1" spc="-63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 LUẬN: </a:t>
            </a:r>
          </a:p>
        </p:txBody>
      </p:sp>
      <p:pic>
        <p:nvPicPr>
          <p:cNvPr id="6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78200" y="8496300"/>
            <a:ext cx="1956100" cy="1584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/>
          <p:nvPr/>
        </p:nvSpPr>
        <p:spPr>
          <a:xfrm>
            <a:off x="9144000" y="0"/>
            <a:ext cx="9132277" cy="10287000"/>
          </a:xfrm>
          <a:prstGeom prst="rect">
            <a:avLst/>
          </a:prstGeom>
          <a:solidFill>
            <a:schemeClr val="bg1"/>
          </a:solidFill>
        </p:spPr>
      </p:sp>
      <p:sp>
        <p:nvSpPr>
          <p:cNvPr id="5" name="Rectangle 4"/>
          <p:cNvSpPr/>
          <p:nvPr/>
        </p:nvSpPr>
        <p:spPr>
          <a:xfrm>
            <a:off x="9879500" y="3771900"/>
            <a:ext cx="7661276" cy="394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lang="vi-VN" sz="4400" b="1" smtClean="0">
                <a:solidFill>
                  <a:srgbClr val="002060"/>
                </a:solidFill>
              </a:rPr>
              <a:t>Chia sẻ về một lần em gặp khó khăn và đã nhờ tới sự giúp đỡ của thầy cô </a:t>
            </a:r>
            <a:endParaRPr lang="vi-VN" sz="4400" b="1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287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928169" y="2372457"/>
            <a:ext cx="3563938" cy="718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smtClean="0">
                <a:solidFill>
                  <a:srgbClr val="FF0000"/>
                </a:solidFill>
              </a:rPr>
              <a:t>Luyện tập</a:t>
            </a:r>
            <a:endParaRPr lang="vi-VN" sz="4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16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341</Words>
  <PresentationFormat>Custom</PresentationFormat>
  <Paragraphs>34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2021-09-08T03:29:43Z</dcterms:modified>
  <dc:identifier>DAEnOy-obok</dc:identifier>
</cp:coreProperties>
</file>