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74" r:id="rId3"/>
    <p:sldId id="324" r:id="rId4"/>
    <p:sldId id="273" r:id="rId5"/>
    <p:sldId id="327" r:id="rId6"/>
    <p:sldId id="328" r:id="rId7"/>
    <p:sldId id="325" r:id="rId8"/>
    <p:sldId id="329" r:id="rId9"/>
    <p:sldId id="330" r:id="rId10"/>
    <p:sldId id="331" r:id="rId11"/>
    <p:sldId id="332" r:id="rId12"/>
    <p:sldId id="334" r:id="rId13"/>
    <p:sldId id="333" r:id="rId14"/>
    <p:sldId id="335" r:id="rId15"/>
    <p:sldId id="336" r:id="rId16"/>
    <p:sldId id="337" r:id="rId17"/>
    <p:sldId id="338" r:id="rId18"/>
    <p:sldId id="339" r:id="rId19"/>
    <p:sldId id="31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43B7-B8D5-38D8-955F-EA0FE4069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DB7DD-D6CE-A3B0-FC8C-E79BD52C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B60CB-22A1-8021-F009-64D0AE95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D8C1A-504B-A793-EB3B-1A81E725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6401-0DA2-D995-3FC9-E8F799B8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8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DCD6-38AA-CFDD-AB74-745882C9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A7979-1763-81BF-9556-D7E23CC56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EC20-231A-E6E6-E194-9B98B86C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1E417-A913-51CA-0A6D-8C24642A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76BDE-B596-241F-ED84-45360839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4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7539E-491C-3493-B14C-6015E1F25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F07BD-2BA3-E169-77DD-7269B1E1B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0EBEA-77C3-9E2E-DD80-36D6BA51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4E23-0B80-EDD7-755F-BF17456B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F33F8-7924-429A-B88E-B775008D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9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90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6393-9955-ED3C-DF17-108C5C13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E0AC9-6755-357D-2205-14C7A00E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77FF-4ADF-06C6-C2F2-4C6E290A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43437-2285-D4F4-E940-897170BF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DBD7D-4F35-F1BF-C684-AEE2AAAC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5B5F-9F1C-52C4-2380-C4E3B41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2AFB6-E0F9-5B25-4F5B-5C854E38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F910-D306-C700-0E2F-976A6D40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ACFF4-DCD6-33E0-2BAA-7B0D34AC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6CA71-75AF-8CBC-1DDB-4231D305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5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00B0A-E57B-D4DD-87AA-5B276054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0C97-FE94-E0B1-5857-42C1C24ED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4D41F-EEF5-3465-79D8-1CEB9D7AC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065F1-ED39-A956-2B5E-192E3D1D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6E5A0-F089-5507-6F95-7E9DAB1F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5E97A-1FBB-8165-D98B-D5465E3A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3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5A7F-BFBF-40C1-FCB5-8619F26E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2EF62-A469-8771-0F5D-CC82A8A48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197FC-1508-B9B0-B646-81AE54B5E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8FFD4-1B74-5592-FCE1-2DC3B9E21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66586-21BC-0AF8-43C3-21A5490DB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4F010-435E-36D7-8255-487C71D6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FD322-172C-2A94-A583-CBC74401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55714-C9BE-E6A9-452D-FB7B157D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0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2354-9EB7-86D8-37A1-F227EDFC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E0A7B-BB2A-E181-E417-B534CA1A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BF523-C613-97ED-D4AD-9DA637A1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65E60-C62C-61D9-8C41-731BA908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4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2F1DC-D2CC-69A7-B124-EBE1F281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DE286-8CD6-2A15-5F6F-65C8FE72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19741-5528-1788-46AC-628FA28D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BC91-58B2-AD14-A05A-4DEE0618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DD985-327A-345E-3DE5-F3D4DA89D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E4BA7-B779-BC0E-BA8E-1F2415B3B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14D38-727C-F62C-994F-17E3F4BB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593FA-33FD-5F09-44A8-0F43BFE5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33AE4-A61F-D9CC-139C-59653468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6EDA-D5B3-517D-9BC3-6500EDBE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FD685C-1069-370D-72B6-6F6C69017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733B7-691B-C3C7-DD26-2544F54C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2C84-6247-468A-C666-8F6A90E5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6E02C-A95C-C40D-B824-97C72DAB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46D9F-132A-F784-A132-E720AA0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626E6-C1CB-B5EE-BC95-7332CCAB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2BE15-5D02-13BA-F631-CBC21960B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6AC67-8FBF-C2E3-3C63-0425E932E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672D-C73E-4DDF-BDF0-4BCEC9CF8EA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56B60-4E3C-BEC0-5207-4CE73F4BF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A738A-F4AD-C332-9DC6-4432849C0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F5AD-562C-44BE-A09C-CCCF6A8A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6543" y="1130879"/>
            <a:ext cx="10739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Mark the letter A, B, C, or D to indicate the correct answer. 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(p.44, 45)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707575" y="1965073"/>
            <a:ext cx="110163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5. </a:t>
            </a:r>
            <a:r>
              <a:rPr lang="en-US" sz="2800" dirty="0"/>
              <a:t>Uncle Ho ________ his whole life to fighting for the independence and freedom of Viet Nam.</a:t>
            </a:r>
          </a:p>
          <a:p>
            <a:r>
              <a:rPr lang="en-US" sz="2800" b="1" dirty="0"/>
              <a:t>A. </a:t>
            </a:r>
            <a:r>
              <a:rPr lang="en-US" sz="2800" dirty="0"/>
              <a:t>attended 		</a:t>
            </a:r>
            <a:r>
              <a:rPr lang="en-US" sz="2800" b="1" dirty="0"/>
              <a:t>B. </a:t>
            </a:r>
            <a:r>
              <a:rPr lang="en-US" sz="2800" dirty="0"/>
              <a:t>devoted 		</a:t>
            </a:r>
            <a:r>
              <a:rPr lang="en-US" sz="2800" b="1" dirty="0"/>
              <a:t>C. </a:t>
            </a:r>
            <a:r>
              <a:rPr lang="en-US" sz="2800" dirty="0"/>
              <a:t>adopted 		</a:t>
            </a:r>
            <a:r>
              <a:rPr lang="en-US" sz="2800" b="1" dirty="0"/>
              <a:t>D. </a:t>
            </a:r>
            <a:r>
              <a:rPr lang="en-US" sz="2800" dirty="0"/>
              <a:t>protected</a:t>
            </a:r>
          </a:p>
          <a:p>
            <a:r>
              <a:rPr lang="en-US" sz="2800" b="1" dirty="0"/>
              <a:t>6. </a:t>
            </a:r>
            <a:r>
              <a:rPr lang="en-US" sz="2800" dirty="0"/>
              <a:t>From a local ________, K-pop has spread around the world.</a:t>
            </a:r>
          </a:p>
          <a:p>
            <a:r>
              <a:rPr lang="en-US" sz="2800" b="1" dirty="0"/>
              <a:t>A. </a:t>
            </a:r>
            <a:r>
              <a:rPr lang="en-US" sz="2800" dirty="0"/>
              <a:t>trend 		</a:t>
            </a:r>
            <a:r>
              <a:rPr lang="en-US" sz="2800" b="1" dirty="0"/>
              <a:t>B. </a:t>
            </a:r>
            <a:r>
              <a:rPr lang="en-US" sz="2800" dirty="0"/>
              <a:t>style 		</a:t>
            </a:r>
            <a:r>
              <a:rPr lang="en-US" sz="2800" b="1" dirty="0"/>
              <a:t>C. </a:t>
            </a:r>
            <a:r>
              <a:rPr lang="en-US" sz="2800" dirty="0"/>
              <a:t>custom 		</a:t>
            </a:r>
            <a:r>
              <a:rPr lang="en-US" sz="2800" b="1" dirty="0"/>
              <a:t>D. </a:t>
            </a:r>
            <a:r>
              <a:rPr lang="en-US" sz="2800" dirty="0"/>
              <a:t>shock</a:t>
            </a:r>
          </a:p>
          <a:p>
            <a:r>
              <a:rPr lang="en-US" sz="2800" b="1" dirty="0"/>
              <a:t>7. </a:t>
            </a:r>
            <a:r>
              <a:rPr lang="en-US" sz="2800" dirty="0"/>
              <a:t>Tourists are usually not familiar with the ________ of ethnic minorities in Viet Nam.</a:t>
            </a:r>
          </a:p>
          <a:p>
            <a:r>
              <a:rPr lang="en-US" sz="2800" b="1" dirty="0"/>
              <a:t>A. </a:t>
            </a:r>
            <a:r>
              <a:rPr lang="en-US" sz="2800" dirty="0"/>
              <a:t>beliefs 		</a:t>
            </a:r>
            <a:r>
              <a:rPr lang="en-US" sz="2800" b="1" dirty="0"/>
              <a:t>B. </a:t>
            </a:r>
            <a:r>
              <a:rPr lang="en-US" sz="2800" dirty="0"/>
              <a:t>fairs 		</a:t>
            </a:r>
            <a:r>
              <a:rPr lang="en-US" sz="2800" b="1" dirty="0"/>
              <a:t>C. </a:t>
            </a:r>
            <a:r>
              <a:rPr lang="en-US" sz="2800" dirty="0"/>
              <a:t>customs 		</a:t>
            </a:r>
            <a:r>
              <a:rPr lang="en-US" sz="2800" b="1" dirty="0"/>
              <a:t>D. </a:t>
            </a:r>
            <a:r>
              <a:rPr lang="en-US" sz="2800" dirty="0"/>
              <a:t>origin</a:t>
            </a:r>
          </a:p>
          <a:p>
            <a:r>
              <a:rPr lang="en-US" sz="2800" b="1" dirty="0"/>
              <a:t>8. </a:t>
            </a:r>
            <a:r>
              <a:rPr lang="en-US" sz="2800" dirty="0"/>
              <a:t>My father had played football in his ________ before he took up tennis.</a:t>
            </a:r>
          </a:p>
          <a:p>
            <a:r>
              <a:rPr lang="en-US" sz="2800" b="1" dirty="0"/>
              <a:t>A. </a:t>
            </a:r>
            <a:r>
              <a:rPr lang="en-US" sz="2800" dirty="0"/>
              <a:t>childcare 		</a:t>
            </a:r>
            <a:r>
              <a:rPr lang="en-US" sz="2800" b="1" dirty="0"/>
              <a:t>B. </a:t>
            </a:r>
            <a:r>
              <a:rPr lang="en-US" sz="2800" dirty="0"/>
              <a:t>youth 		</a:t>
            </a:r>
            <a:r>
              <a:rPr lang="en-US" sz="2800" b="1" dirty="0"/>
              <a:t>C. </a:t>
            </a:r>
            <a:r>
              <a:rPr lang="en-US" sz="2800" dirty="0"/>
              <a:t>marriage 		</a:t>
            </a:r>
            <a:r>
              <a:rPr lang="en-US" sz="2800" b="1" dirty="0"/>
              <a:t>D. </a:t>
            </a:r>
            <a:r>
              <a:rPr lang="en-US" sz="2800" dirty="0"/>
              <a:t>achievement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3472546" y="2857115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805369-49E5-1AC3-A983-DB615D98B5C9}"/>
              </a:ext>
            </a:extLst>
          </p:cNvPr>
          <p:cNvSpPr/>
          <p:nvPr/>
        </p:nvSpPr>
        <p:spPr>
          <a:xfrm>
            <a:off x="707572" y="3745032"/>
            <a:ext cx="478971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9F63-7BBA-0164-B460-1B23450DDB90}"/>
              </a:ext>
            </a:extLst>
          </p:cNvPr>
          <p:cNvSpPr/>
          <p:nvPr/>
        </p:nvSpPr>
        <p:spPr>
          <a:xfrm>
            <a:off x="6215746" y="4993435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B8A4DF-E9E7-3590-3141-0C652A13C3E5}"/>
              </a:ext>
            </a:extLst>
          </p:cNvPr>
          <p:cNvSpPr/>
          <p:nvPr/>
        </p:nvSpPr>
        <p:spPr>
          <a:xfrm>
            <a:off x="3456220" y="5857750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6543" y="1130879"/>
            <a:ext cx="10739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underlined part that needs correction in each of the following sentences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(p.45)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707575" y="1881184"/>
            <a:ext cx="11016342" cy="4831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1. </a:t>
            </a:r>
            <a:r>
              <a:rPr lang="en-US" sz="2600" dirty="0"/>
              <a:t>The teacher explained (A) </a:t>
            </a:r>
            <a:r>
              <a:rPr lang="en-US" sz="2600" u="sng" dirty="0"/>
              <a:t>of</a:t>
            </a:r>
            <a:r>
              <a:rPr lang="en-US" sz="2600" dirty="0"/>
              <a:t> her students (B) </a:t>
            </a:r>
            <a:r>
              <a:rPr lang="en-US" sz="2600" u="sng" dirty="0"/>
              <a:t>the</a:t>
            </a:r>
            <a:r>
              <a:rPr lang="en-US" sz="2600" dirty="0"/>
              <a:t> importance (C) </a:t>
            </a:r>
            <a:r>
              <a:rPr lang="en-US" sz="2600" u="sng" dirty="0"/>
              <a:t>of</a:t>
            </a:r>
            <a:r>
              <a:rPr lang="en-US" sz="2600" dirty="0"/>
              <a:t> preserving (D) </a:t>
            </a:r>
            <a:r>
              <a:rPr lang="en-US" sz="2600" u="sng" dirty="0"/>
              <a:t>cultural</a:t>
            </a:r>
            <a:r>
              <a:rPr lang="en-US" sz="2600" dirty="0"/>
              <a:t> identity. </a:t>
            </a:r>
            <a:br>
              <a:rPr lang="en-US" sz="2600" dirty="0"/>
            </a:br>
            <a:r>
              <a:rPr lang="en-US" sz="2600" b="1" dirty="0"/>
              <a:t>2. </a:t>
            </a:r>
            <a:r>
              <a:rPr lang="en-US" sz="2600" dirty="0"/>
              <a:t>Don’t (A) </a:t>
            </a:r>
            <a:r>
              <a:rPr lang="en-US" sz="2600" u="sng" dirty="0"/>
              <a:t>forget</a:t>
            </a:r>
            <a:r>
              <a:rPr lang="en-US" sz="2600" dirty="0"/>
              <a:t> to turn (B) </a:t>
            </a:r>
            <a:r>
              <a:rPr lang="en-US" sz="2600" u="sng" dirty="0"/>
              <a:t>out</a:t>
            </a:r>
            <a:r>
              <a:rPr lang="en-US" sz="2600" dirty="0"/>
              <a:t> all lights (C) </a:t>
            </a:r>
            <a:r>
              <a:rPr lang="en-US" sz="2600" u="sng" dirty="0"/>
              <a:t>when</a:t>
            </a:r>
            <a:r>
              <a:rPr lang="en-US" sz="2600" dirty="0"/>
              <a:t> the rooms are not  (D)  </a:t>
            </a:r>
            <a:r>
              <a:rPr lang="en-US" sz="2600" u="sng" dirty="0"/>
              <a:t>in</a:t>
            </a:r>
            <a:r>
              <a:rPr lang="en-US" sz="2600" dirty="0"/>
              <a:t> use. </a:t>
            </a:r>
            <a:br>
              <a:rPr lang="en-US" sz="2600" dirty="0"/>
            </a:br>
            <a:r>
              <a:rPr lang="en-US" sz="2600" b="1" dirty="0"/>
              <a:t>3. </a:t>
            </a:r>
            <a:r>
              <a:rPr lang="en-US" sz="2600" dirty="0"/>
              <a:t>I (A) </a:t>
            </a:r>
            <a:r>
              <a:rPr lang="en-US" sz="2600" u="sng" dirty="0"/>
              <a:t>was finding </a:t>
            </a:r>
            <a:r>
              <a:rPr lang="en-US" sz="2600" dirty="0"/>
              <a:t>an interesting biography (B) </a:t>
            </a:r>
            <a:r>
              <a:rPr lang="en-US" sz="2600" u="sng" dirty="0"/>
              <a:t>while</a:t>
            </a:r>
            <a:r>
              <a:rPr lang="en-US" sz="2600" dirty="0"/>
              <a:t> I was looking (C) </a:t>
            </a:r>
            <a:r>
              <a:rPr lang="en-US" sz="2600" u="sng" dirty="0"/>
              <a:t>around</a:t>
            </a:r>
            <a:r>
              <a:rPr lang="en-US" sz="2600" dirty="0"/>
              <a:t> the (D) </a:t>
            </a:r>
            <a:r>
              <a:rPr lang="en-US" sz="2600" u="sng" dirty="0"/>
              <a:t>bookshop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b="1" dirty="0"/>
              <a:t>4. </a:t>
            </a:r>
            <a:r>
              <a:rPr lang="en-US" sz="2600" dirty="0"/>
              <a:t>When I (A) </a:t>
            </a:r>
            <a:r>
              <a:rPr lang="en-US" sz="2600" u="sng" dirty="0"/>
              <a:t>was arriving </a:t>
            </a:r>
            <a:r>
              <a:rPr lang="en-US" sz="2600" dirty="0"/>
              <a:t>at my grandparents’ house, they (B) </a:t>
            </a:r>
            <a:r>
              <a:rPr lang="en-US" sz="2600" u="sng" dirty="0"/>
              <a:t>were watching </a:t>
            </a:r>
            <a:r>
              <a:rPr lang="en-US" sz="2600" dirty="0"/>
              <a:t>a </a:t>
            </a:r>
            <a:r>
              <a:rPr lang="en-US" sz="2600" dirty="0" err="1"/>
              <a:t>programme</a:t>
            </a:r>
            <a:r>
              <a:rPr lang="en-US" sz="2600" dirty="0"/>
              <a:t> about (C) </a:t>
            </a:r>
            <a:r>
              <a:rPr lang="en-US" sz="2600" u="sng" dirty="0"/>
              <a:t>the</a:t>
            </a:r>
            <a:r>
              <a:rPr lang="en-US" sz="2600" dirty="0"/>
              <a:t> customs  (D) </a:t>
            </a:r>
            <a:r>
              <a:rPr lang="en-US" sz="2600" u="sng" dirty="0"/>
              <a:t>of</a:t>
            </a:r>
            <a:r>
              <a:rPr lang="en-US" sz="2600" dirty="0"/>
              <a:t> ethnic minorities in Vietnam. </a:t>
            </a:r>
            <a:endParaRPr lang="en-US" sz="26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4147460" y="2064851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805369-49E5-1AC3-A983-DB615D98B5C9}"/>
              </a:ext>
            </a:extLst>
          </p:cNvPr>
          <p:cNvSpPr/>
          <p:nvPr/>
        </p:nvSpPr>
        <p:spPr>
          <a:xfrm>
            <a:off x="4218719" y="3250585"/>
            <a:ext cx="478971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9F63-7BBA-0164-B460-1B23450DDB90}"/>
              </a:ext>
            </a:extLst>
          </p:cNvPr>
          <p:cNvSpPr/>
          <p:nvPr/>
        </p:nvSpPr>
        <p:spPr>
          <a:xfrm>
            <a:off x="1273632" y="4419231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B8A4DF-E9E7-3590-3141-0C652A13C3E5}"/>
              </a:ext>
            </a:extLst>
          </p:cNvPr>
          <p:cNvSpPr/>
          <p:nvPr/>
        </p:nvSpPr>
        <p:spPr>
          <a:xfrm>
            <a:off x="2139049" y="5607378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6543" y="1130879"/>
            <a:ext cx="10739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underlined part that needs correction in each of the following sentences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(p.45)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524020" y="2005342"/>
            <a:ext cx="11402376" cy="783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5. </a:t>
            </a:r>
            <a:r>
              <a:rPr lang="en-US" sz="2600" dirty="0"/>
              <a:t>As the second longest river in (A) </a:t>
            </a:r>
            <a:r>
              <a:rPr lang="en-US" sz="2600" u="sng" dirty="0"/>
              <a:t>the</a:t>
            </a:r>
            <a:r>
              <a:rPr lang="en-US" sz="2600" dirty="0"/>
              <a:t> world, (B) </a:t>
            </a:r>
            <a:r>
              <a:rPr lang="en-US" sz="2600" u="sng" dirty="0"/>
              <a:t>an</a:t>
            </a:r>
            <a:r>
              <a:rPr lang="en-US" sz="2600" dirty="0"/>
              <a:t> Amazon flows through several countries (C) </a:t>
            </a:r>
            <a:r>
              <a:rPr lang="en-US" sz="2600" u="sng" dirty="0"/>
              <a:t>in</a:t>
            </a:r>
            <a:r>
              <a:rPr lang="en-US" sz="2600" dirty="0"/>
              <a:t> South America before emptying into (D) </a:t>
            </a:r>
            <a:r>
              <a:rPr lang="en-US" sz="2600" u="sng" dirty="0"/>
              <a:t>the</a:t>
            </a:r>
            <a:r>
              <a:rPr lang="en-US" sz="2600" dirty="0"/>
              <a:t> Atlantic Ocean.</a:t>
            </a:r>
            <a:br>
              <a:rPr lang="en-US" sz="2600" dirty="0"/>
            </a:br>
            <a:r>
              <a:rPr lang="en-US" sz="2600" b="1" dirty="0"/>
              <a:t>6. </a:t>
            </a:r>
            <a:r>
              <a:rPr lang="en-US" sz="2600" dirty="0"/>
              <a:t>When my father studied in (A) </a:t>
            </a:r>
            <a:r>
              <a:rPr lang="en-US" sz="2600" u="sng" dirty="0"/>
              <a:t>the</a:t>
            </a:r>
            <a:r>
              <a:rPr lang="en-US" sz="2600" dirty="0"/>
              <a:t> UK, he also learnt to play (B) </a:t>
            </a:r>
            <a:r>
              <a:rPr lang="en-US" sz="2600" u="sng" dirty="0"/>
              <a:t>a</a:t>
            </a:r>
            <a:r>
              <a:rPr lang="en-US" sz="2600" dirty="0"/>
              <a:t> guitar and (C) </a:t>
            </a:r>
            <a:r>
              <a:rPr lang="en-US" sz="2600" u="sng" dirty="0"/>
              <a:t>performed</a:t>
            </a:r>
            <a:r>
              <a:rPr lang="en-US" sz="2600" dirty="0"/>
              <a:t> in (D) </a:t>
            </a:r>
            <a:r>
              <a:rPr lang="en-US" sz="2600" u="sng" dirty="0"/>
              <a:t>a</a:t>
            </a:r>
            <a:r>
              <a:rPr lang="en-US" sz="2600" dirty="0"/>
              <a:t> band.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7. </a:t>
            </a:r>
            <a:r>
              <a:rPr lang="en-US" sz="2600" dirty="0"/>
              <a:t>After graduating (A) </a:t>
            </a:r>
            <a:r>
              <a:rPr lang="en-US" sz="2600" u="sng" dirty="0"/>
              <a:t>from</a:t>
            </a:r>
            <a:r>
              <a:rPr lang="en-US" sz="2600" dirty="0"/>
              <a:t> university, my brother applied (B) </a:t>
            </a:r>
            <a:r>
              <a:rPr lang="en-US" sz="2600" u="sng" dirty="0"/>
              <a:t>to</a:t>
            </a:r>
            <a:r>
              <a:rPr lang="en-US" sz="2600" dirty="0"/>
              <a:t> more than five jobs before he was invited (C) </a:t>
            </a:r>
            <a:r>
              <a:rPr lang="en-US" sz="2600" u="sng" dirty="0"/>
              <a:t>for</a:t>
            </a:r>
            <a:r>
              <a:rPr lang="en-US" sz="2600" dirty="0"/>
              <a:t> his first job (D) </a:t>
            </a:r>
            <a:r>
              <a:rPr lang="en-US" sz="2600" u="sng" dirty="0"/>
              <a:t>interview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000000"/>
                </a:solidFill>
                <a:effectLst/>
              </a:rPr>
              <a:t>8.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My brother dropped</a:t>
            </a:r>
            <a:r>
              <a:rPr lang="en-US" sz="2600" dirty="0"/>
              <a:t> (A) </a:t>
            </a:r>
            <a:r>
              <a:rPr lang="en-US" sz="2600" b="0" i="0" u="sng" dirty="0">
                <a:solidFill>
                  <a:srgbClr val="000000"/>
                </a:solidFill>
                <a:effectLst/>
              </a:rPr>
              <a:t>out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of school </a:t>
            </a:r>
            <a:r>
              <a:rPr lang="en-US" sz="2600" dirty="0"/>
              <a:t>(B) </a:t>
            </a:r>
            <a:r>
              <a:rPr lang="en-US" sz="2600" b="0" i="0" u="sng" dirty="0">
                <a:solidFill>
                  <a:srgbClr val="000000"/>
                </a:solidFill>
                <a:effectLst/>
              </a:rPr>
              <a:t>at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15, </a:t>
            </a:r>
            <a:r>
              <a:rPr lang="en-US" sz="2600" dirty="0"/>
              <a:t>(C) </a:t>
            </a:r>
            <a:r>
              <a:rPr lang="en-US" sz="2600" b="0" i="0" u="sng" dirty="0">
                <a:solidFill>
                  <a:srgbClr val="000000"/>
                </a:solidFill>
                <a:effectLst/>
              </a:rPr>
              <a:t>that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made it harder </a:t>
            </a:r>
            <a:r>
              <a:rPr lang="en-US" sz="2600" dirty="0"/>
              <a:t>(D) </a:t>
            </a:r>
            <a:r>
              <a:rPr lang="en-US" sz="2600" b="0" i="0" u="sng" dirty="0">
                <a:solidFill>
                  <a:srgbClr val="000000"/>
                </a:solidFill>
                <a:effectLst/>
              </a:rPr>
              <a:t>for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him to find a job.</a:t>
            </a: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 </a:t>
            </a:r>
            <a:br>
              <a:rPr lang="en-US" sz="2600" dirty="0"/>
            </a:br>
            <a:endParaRPr lang="en-US" sz="26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6825346" y="2145559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805369-49E5-1AC3-A983-DB615D98B5C9}"/>
              </a:ext>
            </a:extLst>
          </p:cNvPr>
          <p:cNvSpPr/>
          <p:nvPr/>
        </p:nvSpPr>
        <p:spPr>
          <a:xfrm>
            <a:off x="8921348" y="3384179"/>
            <a:ext cx="478971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9F63-7BBA-0164-B460-1B23450DDB90}"/>
              </a:ext>
            </a:extLst>
          </p:cNvPr>
          <p:cNvSpPr/>
          <p:nvPr/>
        </p:nvSpPr>
        <p:spPr>
          <a:xfrm>
            <a:off x="8475034" y="4552412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B8A4DF-E9E7-3590-3141-0C652A13C3E5}"/>
              </a:ext>
            </a:extLst>
          </p:cNvPr>
          <p:cNvSpPr/>
          <p:nvPr/>
        </p:nvSpPr>
        <p:spPr>
          <a:xfrm>
            <a:off x="7293432" y="5727121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F50A5E0-E2A5-7EDF-D932-808C4763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4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6693" y="913201"/>
            <a:ext cx="10739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Mark the letter A, B, C, or D to indicate the sentence that best combines each pair of sentences.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(p.45, 46)</a:t>
            </a:r>
            <a:endParaRPr lang="en-US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524020" y="2005342"/>
            <a:ext cx="11402376" cy="683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1. Air pollution levels have increased in many countries. This is also linked to biodiversity loss.</a:t>
            </a:r>
          </a:p>
          <a:p>
            <a:r>
              <a:rPr lang="en-US" sz="2600" b="1" dirty="0"/>
              <a:t>A. </a:t>
            </a:r>
            <a:r>
              <a:rPr lang="en-US" sz="2600" dirty="0"/>
              <a:t>Air pollution levels have increased in many countries, which is also linked to biodiversity loss.</a:t>
            </a:r>
          </a:p>
          <a:p>
            <a:r>
              <a:rPr lang="en-US" sz="2600" b="1" dirty="0"/>
              <a:t>B. </a:t>
            </a:r>
            <a:r>
              <a:rPr lang="en-US" sz="2600" dirty="0"/>
              <a:t>Air pollution levels have increased in many countries, but this is also linked to biodiversity loss.</a:t>
            </a:r>
          </a:p>
          <a:p>
            <a:r>
              <a:rPr lang="en-US" sz="2600" b="1" dirty="0"/>
              <a:t>C. </a:t>
            </a:r>
            <a:r>
              <a:rPr lang="en-US" sz="2600" dirty="0"/>
              <a:t>As air pollution levels have increased in many countries, this is also linked to biodiversity loss.</a:t>
            </a:r>
          </a:p>
          <a:p>
            <a:r>
              <a:rPr lang="en-US" sz="2600" b="1" dirty="0"/>
              <a:t>D. </a:t>
            </a:r>
            <a:r>
              <a:rPr lang="en-US" sz="2600" dirty="0"/>
              <a:t>Air pollution levels have increased in many countries, that is also linked to biodiversity loss.</a:t>
            </a:r>
            <a:br>
              <a:rPr lang="en-US" sz="2600" dirty="0"/>
            </a:br>
            <a:endParaRPr lang="en-US" sz="2600" dirty="0"/>
          </a:p>
          <a:p>
            <a:pPr>
              <a:lnSpc>
                <a:spcPct val="150000"/>
              </a:lnSpc>
            </a:pP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 </a:t>
            </a:r>
            <a:br>
              <a:rPr lang="en-US" sz="2600" dirty="0"/>
            </a:br>
            <a:endParaRPr lang="en-US" sz="26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538322" y="2818923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F50A5E0-E2A5-7EDF-D932-808C4763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6693" y="913201"/>
            <a:ext cx="10739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Mark the letter A, B, C, or D to indicate the sentence that best combines each pair of sentences.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(p.45, 46)</a:t>
            </a:r>
            <a:endParaRPr lang="en-US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6429" y="2005342"/>
            <a:ext cx="109292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2. My classmate was searching for more information about recycling plastic containers. I was writing an introduction for our presentation.</a:t>
            </a:r>
          </a:p>
          <a:p>
            <a:r>
              <a:rPr lang="en-US" sz="2600" b="1" dirty="0"/>
              <a:t>A. </a:t>
            </a:r>
            <a:r>
              <a:rPr lang="en-US" sz="2600" dirty="0"/>
              <a:t>My classmate was searching for more information about recycling plastic containers, or I was writing an introduction for our presentation.</a:t>
            </a:r>
          </a:p>
          <a:p>
            <a:r>
              <a:rPr lang="en-US" sz="2600" b="1" dirty="0"/>
              <a:t>B. </a:t>
            </a:r>
            <a:r>
              <a:rPr lang="en-US" sz="2600" dirty="0"/>
              <a:t>While my classmate was searching for more information about recycling plastic containers, I was writing an introduction for our presentation.</a:t>
            </a:r>
          </a:p>
          <a:p>
            <a:r>
              <a:rPr lang="en-US" sz="2600" b="1" dirty="0"/>
              <a:t>C. </a:t>
            </a:r>
            <a:r>
              <a:rPr lang="en-US" sz="2600" dirty="0"/>
              <a:t>My classmate was searching for more information about recycling plastic containers when I wrote an introduction for our presentation.</a:t>
            </a:r>
          </a:p>
          <a:p>
            <a:r>
              <a:rPr lang="en-US" sz="2600" b="1" dirty="0"/>
              <a:t>D. </a:t>
            </a:r>
            <a:r>
              <a:rPr lang="en-US" sz="2600" dirty="0"/>
              <a:t>My classmate was not only searching for more information about recycling plastic containers, but also writing an introduction for our presentation.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 </a:t>
            </a:r>
            <a:br>
              <a:rPr lang="en-US" sz="2600" dirty="0"/>
            </a:br>
            <a:endParaRPr lang="en-US" sz="26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816429" y="4452192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F50A5E0-E2A5-7EDF-D932-808C4763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6693" y="913201"/>
            <a:ext cx="10739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Mark the letter A, B, C, or D to indicate the sentence that best combines each pair of sentences.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(p.45, 46)</a:t>
            </a:r>
            <a:endParaRPr lang="en-US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524020" y="2005342"/>
            <a:ext cx="11402376" cy="723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3. I was invited to join a cultural exchange </a:t>
            </a:r>
            <a:r>
              <a:rPr lang="en-US" sz="2600" b="1" dirty="0" err="1"/>
              <a:t>programme</a:t>
            </a:r>
            <a:r>
              <a:rPr lang="en-US" sz="2600" b="1" dirty="0"/>
              <a:t>. This gave me the opportunity to travel and meet people from all over the world.</a:t>
            </a:r>
          </a:p>
          <a:p>
            <a:r>
              <a:rPr lang="en-US" sz="2600" b="1" dirty="0"/>
              <a:t>A. </a:t>
            </a:r>
            <a:r>
              <a:rPr lang="en-US" sz="2600" dirty="0"/>
              <a:t>I was invited to join a cultural exchange </a:t>
            </a:r>
            <a:r>
              <a:rPr lang="en-US" sz="2600" dirty="0" err="1"/>
              <a:t>programme</a:t>
            </a:r>
            <a:r>
              <a:rPr lang="en-US" sz="2600" dirty="0"/>
              <a:t> because this gave me the opportunity to travel and meet people from all over the world.</a:t>
            </a:r>
          </a:p>
          <a:p>
            <a:r>
              <a:rPr lang="en-US" sz="2600" b="1" dirty="0"/>
              <a:t>B. </a:t>
            </a:r>
            <a:r>
              <a:rPr lang="en-US" sz="2600" dirty="0"/>
              <a:t>Although I was invited to join a cultural exchange </a:t>
            </a:r>
            <a:r>
              <a:rPr lang="en-US" sz="2600" dirty="0" err="1"/>
              <a:t>programme</a:t>
            </a:r>
            <a:r>
              <a:rPr lang="en-US" sz="2600" dirty="0"/>
              <a:t>, this didn’t give me the opportunity to travel and meet people from all over the world.</a:t>
            </a:r>
          </a:p>
          <a:p>
            <a:r>
              <a:rPr lang="en-US" sz="2600" b="1" dirty="0"/>
              <a:t>C. </a:t>
            </a:r>
            <a:r>
              <a:rPr lang="en-US" sz="2600" dirty="0"/>
              <a:t>I was invited to join a cultural exchange </a:t>
            </a:r>
            <a:r>
              <a:rPr lang="en-US" sz="2600" dirty="0" err="1"/>
              <a:t>programme</a:t>
            </a:r>
            <a:r>
              <a:rPr lang="en-US" sz="2600" dirty="0"/>
              <a:t>, which gave me the opportunity to travel and meet people from all over the world.</a:t>
            </a:r>
          </a:p>
          <a:p>
            <a:r>
              <a:rPr lang="en-US" sz="2600" b="1" dirty="0"/>
              <a:t>D. </a:t>
            </a:r>
            <a:r>
              <a:rPr lang="en-US" sz="2600" dirty="0"/>
              <a:t>I was invited to join a cultural exchange </a:t>
            </a:r>
            <a:r>
              <a:rPr lang="en-US" sz="2600" dirty="0" err="1"/>
              <a:t>programme</a:t>
            </a:r>
            <a:r>
              <a:rPr lang="en-US" sz="2600" dirty="0"/>
              <a:t> and this didn’t give me the opportunity to travel and meet people from all over the world. </a:t>
            </a: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pPr>
              <a:lnSpc>
                <a:spcPct val="150000"/>
              </a:lnSpc>
            </a:pP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 </a:t>
            </a:r>
            <a:br>
              <a:rPr lang="en-US" sz="2600" dirty="0"/>
            </a:br>
            <a:endParaRPr lang="en-US" sz="26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506851" y="3585935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F50A5E0-E2A5-7EDF-D932-808C4763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6693" y="913201"/>
            <a:ext cx="10739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Mark the letter A, B, C, or D to indicate the sentence that best combines each pair of sentences.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(p.45, 46)</a:t>
            </a:r>
            <a:endParaRPr lang="en-US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524020" y="2005342"/>
            <a:ext cx="11402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4. We arrived at the party yesterday. Everybody was dancing and having a great time.</a:t>
            </a:r>
          </a:p>
          <a:p>
            <a:r>
              <a:rPr lang="en-US" sz="2600" b="1" dirty="0"/>
              <a:t>A. </a:t>
            </a:r>
            <a:r>
              <a:rPr lang="en-US" sz="2600" dirty="0"/>
              <a:t>Everybody was dancing and having a great time when we arrived at the party</a:t>
            </a:r>
          </a:p>
          <a:p>
            <a:r>
              <a:rPr lang="en-US" sz="2600" dirty="0"/>
              <a:t>yesterday.</a:t>
            </a:r>
          </a:p>
          <a:p>
            <a:r>
              <a:rPr lang="en-US" sz="2600" b="1" dirty="0"/>
              <a:t>B. </a:t>
            </a:r>
            <a:r>
              <a:rPr lang="en-US" sz="2600" dirty="0"/>
              <a:t>While we were arriving at the party yesterday, everybody was dancing and</a:t>
            </a:r>
          </a:p>
          <a:p>
            <a:r>
              <a:rPr lang="en-US" sz="2600" dirty="0"/>
              <a:t>having a great time.</a:t>
            </a:r>
          </a:p>
          <a:p>
            <a:r>
              <a:rPr lang="en-US" sz="2600" b="1" dirty="0"/>
              <a:t>C. </a:t>
            </a:r>
            <a:r>
              <a:rPr lang="en-US" sz="2600" dirty="0"/>
              <a:t>We were arriving, dancing, and having a great time at the party yesterday.</a:t>
            </a:r>
          </a:p>
          <a:p>
            <a:r>
              <a:rPr lang="en-US" sz="2600" b="1" dirty="0"/>
              <a:t>D. </a:t>
            </a:r>
            <a:r>
              <a:rPr lang="en-US" sz="2600" dirty="0"/>
              <a:t>Everybody liked dancing and having a great time, but we didn’t arrive at the</a:t>
            </a:r>
          </a:p>
          <a:p>
            <a:r>
              <a:rPr lang="en-US" sz="2600" dirty="0"/>
              <a:t>party yesterday. </a:t>
            </a:r>
            <a:br>
              <a:rPr lang="en-US" sz="2600" dirty="0"/>
            </a:br>
            <a:endParaRPr lang="en-US" sz="26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506851" y="2818923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F50A5E0-E2A5-7EDF-D932-808C4763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1102" y="1020524"/>
            <a:ext cx="10739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Mark the letter A, B, C, or D to complete each of the given sentences 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(p.46)</a:t>
            </a:r>
            <a:endParaRPr lang="en-US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506851" y="1857305"/>
            <a:ext cx="11402376" cy="603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1. </a:t>
            </a:r>
            <a:r>
              <a:rPr lang="en-US" sz="2600" dirty="0"/>
              <a:t>My grandparents looked ________ my brother when he was small.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A. </a:t>
            </a:r>
            <a:r>
              <a:rPr lang="en-US" sz="2600" dirty="0"/>
              <a:t>with 		</a:t>
            </a:r>
            <a:r>
              <a:rPr lang="en-US" sz="2600" b="1" dirty="0"/>
              <a:t>B. </a:t>
            </a:r>
            <a:r>
              <a:rPr lang="en-US" sz="2600" dirty="0"/>
              <a:t>at 			</a:t>
            </a:r>
            <a:r>
              <a:rPr lang="en-US" sz="2600" b="1" dirty="0"/>
              <a:t>C. </a:t>
            </a:r>
            <a:r>
              <a:rPr lang="en-US" sz="2600" dirty="0"/>
              <a:t>into 		</a:t>
            </a:r>
            <a:r>
              <a:rPr lang="en-US" sz="2600" b="1" dirty="0"/>
              <a:t>D. </a:t>
            </a:r>
            <a:r>
              <a:rPr lang="en-US" sz="2600" dirty="0"/>
              <a:t>after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2. </a:t>
            </a:r>
            <a:r>
              <a:rPr lang="en-US" sz="2600" dirty="0"/>
              <a:t>A group of students carried ________ research on Korean culture and cuisine.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A. </a:t>
            </a:r>
            <a:r>
              <a:rPr lang="en-US" sz="2600" dirty="0"/>
              <a:t>for 			</a:t>
            </a:r>
            <a:r>
              <a:rPr lang="en-US" sz="2600" b="1" dirty="0"/>
              <a:t>B. </a:t>
            </a:r>
            <a:r>
              <a:rPr lang="en-US" sz="2600" dirty="0"/>
              <a:t>out 			</a:t>
            </a:r>
            <a:r>
              <a:rPr lang="en-US" sz="2600" b="1" dirty="0"/>
              <a:t>C. </a:t>
            </a:r>
            <a:r>
              <a:rPr lang="en-US" sz="2600" dirty="0"/>
              <a:t>off 			</a:t>
            </a:r>
            <a:r>
              <a:rPr lang="en-US" sz="2600" b="1" dirty="0"/>
              <a:t>D. </a:t>
            </a:r>
            <a:r>
              <a:rPr lang="en-US" sz="2600" dirty="0"/>
              <a:t>by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3. </a:t>
            </a:r>
            <a:r>
              <a:rPr lang="en-US" sz="2600" dirty="0"/>
              <a:t>We need to work ________ the high unemployment in our town.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A. </a:t>
            </a:r>
            <a:r>
              <a:rPr lang="en-US" sz="2600" dirty="0"/>
              <a:t>out 			</a:t>
            </a:r>
            <a:r>
              <a:rPr lang="en-US" sz="2600" b="1" dirty="0"/>
              <a:t>B. </a:t>
            </a:r>
            <a:r>
              <a:rPr lang="en-US" sz="2600" dirty="0"/>
              <a:t>about 		</a:t>
            </a:r>
            <a:r>
              <a:rPr lang="en-US" sz="2600" b="1" dirty="0"/>
              <a:t>C. </a:t>
            </a:r>
            <a:r>
              <a:rPr lang="en-US" sz="2600" dirty="0"/>
              <a:t>for 			</a:t>
            </a:r>
            <a:r>
              <a:rPr lang="en-US" sz="2600" b="1" dirty="0"/>
              <a:t>D. </a:t>
            </a:r>
            <a:r>
              <a:rPr lang="en-US" sz="2600" dirty="0"/>
              <a:t>up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4. </a:t>
            </a:r>
            <a:r>
              <a:rPr lang="en-US" sz="2600" dirty="0"/>
              <a:t>My friends were looking ________ information about Steve Jobs on the Internet.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A. </a:t>
            </a:r>
            <a:r>
              <a:rPr lang="en-US" sz="2600" dirty="0"/>
              <a:t>on 			</a:t>
            </a:r>
            <a:r>
              <a:rPr lang="en-US" sz="2600" b="1" dirty="0"/>
              <a:t>B. </a:t>
            </a:r>
            <a:r>
              <a:rPr lang="en-US" sz="2600" dirty="0"/>
              <a:t>from 		</a:t>
            </a:r>
            <a:r>
              <a:rPr lang="en-US" sz="2600" b="1" dirty="0"/>
              <a:t>C. </a:t>
            </a:r>
            <a:r>
              <a:rPr lang="en-US" sz="2600" dirty="0"/>
              <a:t>for 			</a:t>
            </a:r>
            <a:r>
              <a:rPr lang="en-US" sz="2600" b="1" dirty="0"/>
              <a:t>D. </a:t>
            </a:r>
            <a:r>
              <a:rPr lang="en-US" sz="2600" dirty="0"/>
              <a:t>by </a:t>
            </a:r>
            <a:br>
              <a:rPr lang="en-US" sz="2600" dirty="0"/>
            </a:br>
            <a:br>
              <a:rPr lang="en-US" sz="2600" dirty="0"/>
            </a:br>
            <a:endParaRPr lang="en-US" sz="26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8736451" y="2618921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F50A5E0-E2A5-7EDF-D932-808C4763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48C0C6-0407-1553-5FB4-58E31F01E891}"/>
              </a:ext>
            </a:extLst>
          </p:cNvPr>
          <p:cNvSpPr/>
          <p:nvPr/>
        </p:nvSpPr>
        <p:spPr>
          <a:xfrm rot="18370470" flipV="1">
            <a:off x="3260938" y="3872331"/>
            <a:ext cx="446314" cy="435426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4F0E13-4934-C20B-FCE4-33C55D1C1C89}"/>
              </a:ext>
            </a:extLst>
          </p:cNvPr>
          <p:cNvSpPr/>
          <p:nvPr/>
        </p:nvSpPr>
        <p:spPr>
          <a:xfrm>
            <a:off x="506851" y="5017838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F0C40F-5CE7-578C-382D-E3FF1CD57AA8}"/>
              </a:ext>
            </a:extLst>
          </p:cNvPr>
          <p:cNvSpPr/>
          <p:nvPr/>
        </p:nvSpPr>
        <p:spPr>
          <a:xfrm>
            <a:off x="5994714" y="6183530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18315" y="2000864"/>
            <a:ext cx="101240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Review diphthongs pronunciation and stress syllables;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Review words and phrases related to the topics of unit 1, 2 and 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2800" dirty="0"/>
              <a:t>past simple and past continuous, articles (a/ an/ the), verbs and prepositions, and non-defining relative clauses referring to all information in the previous clause;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3A29C-0016-B449-9B0F-7AF7CC3084D7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5E10E-F9EE-46B9-C185-AADBF2E36479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44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949" y="2297132"/>
            <a:ext cx="10017052" cy="2870971"/>
          </a:xfrm>
          <a:noFill/>
        </p:spPr>
        <p:txBody>
          <a:bodyPr anchor="t"/>
          <a:lstStyle/>
          <a:p>
            <a:pPr marL="482588" indent="-342891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workbook;</a:t>
            </a:r>
          </a:p>
          <a:p>
            <a:pPr marL="482588" indent="-342891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Prepare for the next lesson.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1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7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3" y="1099953"/>
            <a:ext cx="4572000" cy="666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1"/>
            <a:ext cx="12192000" cy="227580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67" b="1" dirty="0">
                <a:latin typeface="UTMFacebookK&amp;TBold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3327401" y="601023"/>
            <a:ext cx="709271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>
                <a:solidFill>
                  <a:srgbClr val="FFFFFF"/>
                </a:solidFill>
                <a:latin typeface="UTMFacebookK&amp;TBold"/>
              </a:rPr>
              <a:t>REVIEW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4833780" y="2884819"/>
            <a:ext cx="6008883" cy="836605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atin typeface="UTMFacebookK&amp;TBold"/>
              </a:rPr>
              <a:t>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866291" y="2913272"/>
            <a:ext cx="2776339" cy="808153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979382" y="607893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3" y="1157273"/>
            <a:ext cx="1883767" cy="655403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5"/>
            <a:ext cx="2183000" cy="655403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60"/>
            <a:ext cx="1950733" cy="710205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5" y="1147817"/>
            <a:ext cx="4879383" cy="69927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kern="0" dirty="0">
                <a:solidFill>
                  <a:schemeClr val="tx1"/>
                </a:solidFill>
                <a:ea typeface="Times New Roman" panose="02020603050405020304" pitchFamily="18" charset="0"/>
              </a:rPr>
              <a:t>Game: 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66455"/>
            <a:ext cx="4879384" cy="69927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0" indent="-16827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Pronunciation</a:t>
            </a:r>
          </a:p>
          <a:p>
            <a:pPr marL="168270" indent="-16827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kern="0" dirty="0">
                <a:solidFill>
                  <a:schemeClr val="tx1"/>
                </a:solidFill>
                <a:ea typeface="Times New Roman" panose="02020603050405020304" pitchFamily="18" charset="0"/>
              </a:rPr>
              <a:t>Stress syllable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2991723"/>
            <a:ext cx="4879385" cy="102396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word CLOSEST in meaning.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word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in meaning. </a:t>
            </a: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correct answer.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3331670" y="1484975"/>
            <a:ext cx="826130" cy="747310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2356304" y="2559986"/>
            <a:ext cx="709997" cy="86347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7" y="4664064"/>
            <a:ext cx="2183000" cy="666149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14332" y="5841455"/>
            <a:ext cx="4879383" cy="684963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0" indent="-16827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0" indent="-16827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7" y="4997139"/>
            <a:ext cx="560381" cy="777152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1"/>
            <a:ext cx="2183000" cy="666149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3"/>
            <a:ext cx="709997" cy="885501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241684"/>
            <a:ext cx="4879383" cy="1423380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693"/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the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underlined part that needs correction.</a:t>
            </a:r>
          </a:p>
          <a:p>
            <a:pPr indent="-1693"/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sentence that best combines each pair of sentences.</a:t>
            </a:r>
            <a:endParaRPr lang="en-US" dirty="0">
              <a:solidFill>
                <a:schemeClr val="tx1"/>
              </a:solidFill>
            </a:endParaRPr>
          </a:p>
          <a:p>
            <a:pPr indent="-1693"/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the correct answer.</a:t>
            </a:r>
            <a:endParaRPr lang="en-US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6" y="307353"/>
            <a:ext cx="3009261" cy="451895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Facebook K&amp;T" panose="02040603050506020204" pitchFamily="18" charset="0"/>
              </a:rPr>
              <a:t>LANGUAGE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8"/>
            <a:ext cx="1887408" cy="439379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506851" y="82624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41C05C81-FDC3-C400-CC54-D4340F7B4E58}"/>
              </a:ext>
            </a:extLst>
          </p:cNvPr>
          <p:cNvSpPr/>
          <p:nvPr/>
        </p:nvSpPr>
        <p:spPr>
          <a:xfrm>
            <a:off x="914400" y="1758166"/>
            <a:ext cx="10499271" cy="46263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There are some words from Unit 1, Unit 2 and Unit 3.</a:t>
            </a:r>
          </a:p>
          <a:p>
            <a:r>
              <a:rPr lang="en-US" sz="3200" dirty="0"/>
              <a:t>- A volunteer comes to the front and listens to the whisper of the teacher.</a:t>
            </a:r>
          </a:p>
          <a:p>
            <a:r>
              <a:rPr lang="en-US" sz="3200" dirty="0"/>
              <a:t> - Draw or mime the word (without saying it) to your friends.</a:t>
            </a:r>
          </a:p>
          <a:p>
            <a:r>
              <a:rPr lang="en-US" sz="3200" dirty="0"/>
              <a:t> - The rest of the class guess the word.</a:t>
            </a:r>
          </a:p>
          <a:p>
            <a:r>
              <a:rPr lang="en-US" sz="3200" dirty="0"/>
              <a:t> - The first student who correctly calls out the word gets a point.</a:t>
            </a:r>
          </a:p>
          <a:p>
            <a:r>
              <a:rPr lang="en-US" sz="3200" dirty="0"/>
              <a:t>- Who has the most points is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1073C-49C2-1A60-87F6-4AFDD34C6C5D}"/>
              </a:ext>
            </a:extLst>
          </p:cNvPr>
          <p:cNvSpPr txBox="1"/>
          <p:nvPr/>
        </p:nvSpPr>
        <p:spPr>
          <a:xfrm>
            <a:off x="3516750" y="1050279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MIMING GAME</a:t>
            </a: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1102" y="954540"/>
            <a:ext cx="10816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ark the letter A, B, C, or D to indicate the word whose underlined part differs from the other three in pronunciation.  (p.44)</a:t>
            </a:r>
            <a:endParaRPr lang="en-US" sz="4800" b="1" dirty="0"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39AEA-D6AD-5EC5-761B-E873044583CA}"/>
              </a:ext>
            </a:extLst>
          </p:cNvPr>
          <p:cNvSpPr txBox="1"/>
          <p:nvPr/>
        </p:nvSpPr>
        <p:spPr>
          <a:xfrm>
            <a:off x="849087" y="2114567"/>
            <a:ext cx="10308770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E45A83"/>
                </a:solidFill>
                <a:effectLst/>
              </a:rPr>
              <a:t>1. A.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resign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ed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adopt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ed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attend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ed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celebrat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ed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E45A83"/>
                </a:solidFill>
                <a:effectLst/>
              </a:rPr>
              <a:t>2. A.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transl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te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l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ndfill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w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ste              </a:t>
            </a:r>
            <a:r>
              <a:rPr lang="en-US" sz="2800" b="1" dirty="0">
                <a:solidFill>
                  <a:srgbClr val="E45A83"/>
                </a:solidFill>
              </a:rPr>
              <a:t>D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p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per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E45A83"/>
                </a:solidFill>
                <a:effectLst/>
              </a:rPr>
              <a:t>3. A.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cust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o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m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dec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o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mpose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left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o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ver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her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o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E45A83"/>
                </a:solidFill>
                <a:effectLst/>
              </a:rPr>
              <a:t>4. A.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d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versity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var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ety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fest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val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800" b="0" i="0" u="sng" dirty="0">
                <a:solidFill>
                  <a:srgbClr val="000000"/>
                </a:solidFill>
                <a:effectLst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dentity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027473-787D-5A06-9AD1-3CF1483D24A7}"/>
              </a:ext>
            </a:extLst>
          </p:cNvPr>
          <p:cNvSpPr/>
          <p:nvPr/>
        </p:nvSpPr>
        <p:spPr>
          <a:xfrm>
            <a:off x="1197429" y="2492828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BD0F3A-1F08-4D1A-162C-3F2FF0EB9FD9}"/>
              </a:ext>
            </a:extLst>
          </p:cNvPr>
          <p:cNvSpPr/>
          <p:nvPr/>
        </p:nvSpPr>
        <p:spPr>
          <a:xfrm>
            <a:off x="3341915" y="3298371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7F59D6-B718-9801-8136-FA28DDAE95EB}"/>
              </a:ext>
            </a:extLst>
          </p:cNvPr>
          <p:cNvSpPr/>
          <p:nvPr/>
        </p:nvSpPr>
        <p:spPr>
          <a:xfrm>
            <a:off x="1197429" y="4180500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C20209-7CC6-4974-642F-84C1F85E4307}"/>
              </a:ext>
            </a:extLst>
          </p:cNvPr>
          <p:cNvSpPr/>
          <p:nvPr/>
        </p:nvSpPr>
        <p:spPr>
          <a:xfrm>
            <a:off x="5747657" y="5018700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1102" y="954540"/>
            <a:ext cx="10816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Mark the letter A, B, C, or D to indicate the word which differs from the other three in the position of the main stress.</a:t>
            </a: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(p.44)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39AEA-D6AD-5EC5-761B-E873044583CA}"/>
              </a:ext>
            </a:extLst>
          </p:cNvPr>
          <p:cNvSpPr txBox="1"/>
          <p:nvPr/>
        </p:nvSpPr>
        <p:spPr>
          <a:xfrm>
            <a:off x="849086" y="2114567"/>
            <a:ext cx="10657113" cy="5142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E45A83"/>
                </a:solidFill>
                <a:effectLst/>
              </a:rPr>
              <a:t>1. A.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attend         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carry     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adopt  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resign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E45A83"/>
                </a:solidFill>
                <a:effectLst/>
              </a:rPr>
              <a:t>2. A.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origin          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achievement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container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attraction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E45A83"/>
                </a:solidFill>
                <a:effectLst/>
              </a:rPr>
              <a:t>3. A.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festivity      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variety   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biography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ceremony</a:t>
            </a:r>
          </a:p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E45A83"/>
                </a:solidFill>
                <a:effectLst/>
              </a:rPr>
              <a:t>4. A.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cuisine        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landfill       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costume        </a:t>
            </a:r>
            <a:r>
              <a:rPr lang="en-US" sz="28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compost</a:t>
            </a: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027473-787D-5A06-9AD1-3CF1483D24A7}"/>
              </a:ext>
            </a:extLst>
          </p:cNvPr>
          <p:cNvSpPr/>
          <p:nvPr/>
        </p:nvSpPr>
        <p:spPr>
          <a:xfrm>
            <a:off x="4245429" y="2449285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BD0F3A-1F08-4D1A-162C-3F2FF0EB9FD9}"/>
              </a:ext>
            </a:extLst>
          </p:cNvPr>
          <p:cNvSpPr/>
          <p:nvPr/>
        </p:nvSpPr>
        <p:spPr>
          <a:xfrm>
            <a:off x="1197429" y="3389669"/>
            <a:ext cx="478971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7F59D6-B718-9801-8136-FA28DDAE95EB}"/>
              </a:ext>
            </a:extLst>
          </p:cNvPr>
          <p:cNvSpPr/>
          <p:nvPr/>
        </p:nvSpPr>
        <p:spPr>
          <a:xfrm>
            <a:off x="9013372" y="4223232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C20209-7CC6-4974-642F-84C1F85E4307}"/>
              </a:ext>
            </a:extLst>
          </p:cNvPr>
          <p:cNvSpPr/>
          <p:nvPr/>
        </p:nvSpPr>
        <p:spPr>
          <a:xfrm>
            <a:off x="1230086" y="5078341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8" y="1078739"/>
            <a:ext cx="10739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word CLOSEST in meaning to the underlined word. (p.44)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740229" y="2017060"/>
            <a:ext cx="110163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Receiving an international award is an </a:t>
            </a:r>
            <a:r>
              <a:rPr lang="en-US" sz="2800" u="sng" dirty="0"/>
              <a:t>impressive</a:t>
            </a:r>
            <a:r>
              <a:rPr lang="en-US" sz="2800" dirty="0"/>
              <a:t> achievement for such a young scientist.</a:t>
            </a:r>
          </a:p>
          <a:p>
            <a:r>
              <a:rPr lang="en-US" sz="2800" b="1" dirty="0"/>
              <a:t>A. </a:t>
            </a:r>
            <a:r>
              <a:rPr lang="en-US" sz="2800" dirty="0"/>
              <a:t>great </a:t>
            </a:r>
            <a:r>
              <a:rPr lang="en-US" sz="2800" b="1" dirty="0"/>
              <a:t>                     B. </a:t>
            </a:r>
            <a:r>
              <a:rPr lang="en-US" sz="2800" dirty="0"/>
              <a:t>small                 </a:t>
            </a:r>
            <a:r>
              <a:rPr lang="en-US" sz="2800" b="1" dirty="0"/>
              <a:t>C. </a:t>
            </a:r>
            <a:r>
              <a:rPr lang="en-US" sz="2800" dirty="0"/>
              <a:t>ordinary          </a:t>
            </a:r>
            <a:r>
              <a:rPr lang="en-US" sz="2800" b="1" dirty="0"/>
              <a:t>D. </a:t>
            </a:r>
            <a:r>
              <a:rPr lang="en-US" sz="2800" dirty="0"/>
              <a:t>attractive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There is a great </a:t>
            </a:r>
            <a:r>
              <a:rPr lang="en-US" sz="2800" u="sng" dirty="0"/>
              <a:t>diversity</a:t>
            </a:r>
            <a:r>
              <a:rPr lang="en-US" sz="2800" dirty="0"/>
              <a:t> of opinions on Korean fashion trends among the youth.</a:t>
            </a:r>
          </a:p>
          <a:p>
            <a:r>
              <a:rPr lang="en-US" sz="2800" b="1" dirty="0"/>
              <a:t>A. </a:t>
            </a:r>
            <a:r>
              <a:rPr lang="en-US" sz="2800" dirty="0"/>
              <a:t>belief                     </a:t>
            </a:r>
            <a:r>
              <a:rPr lang="en-US" sz="2800" b="1" dirty="0"/>
              <a:t>B. </a:t>
            </a:r>
            <a:r>
              <a:rPr lang="en-US" sz="2800" dirty="0"/>
              <a:t>container         </a:t>
            </a:r>
            <a:r>
              <a:rPr lang="en-US" sz="2800" b="1" dirty="0"/>
              <a:t>C. </a:t>
            </a:r>
            <a:r>
              <a:rPr lang="en-US" sz="2800" dirty="0"/>
              <a:t>popularity       </a:t>
            </a:r>
            <a:r>
              <a:rPr lang="en-US" sz="2800" b="1" dirty="0"/>
              <a:t>D. </a:t>
            </a:r>
            <a:r>
              <a:rPr lang="en-US" sz="2800" dirty="0"/>
              <a:t>variety </a:t>
            </a:r>
            <a:br>
              <a:rPr lang="en-US" sz="2800" dirty="0"/>
            </a:br>
            <a:r>
              <a:rPr lang="en-US" sz="2800" b="1" dirty="0"/>
              <a:t>3. </a:t>
            </a:r>
            <a:r>
              <a:rPr lang="en-US" sz="2800" dirty="0"/>
              <a:t>We need to make sure plastic </a:t>
            </a:r>
            <a:r>
              <a:rPr lang="en-US" sz="2800" u="sng" dirty="0"/>
              <a:t>packaging</a:t>
            </a:r>
            <a:r>
              <a:rPr lang="en-US" sz="2800" dirty="0"/>
              <a:t> is fully reusable and recyclable.</a:t>
            </a:r>
          </a:p>
          <a:p>
            <a:r>
              <a:rPr lang="en-US" sz="2800" b="1" dirty="0"/>
              <a:t>A. </a:t>
            </a:r>
            <a:r>
              <a:rPr lang="en-US" sz="2800" dirty="0"/>
              <a:t>waste                    </a:t>
            </a:r>
            <a:r>
              <a:rPr lang="en-US" sz="2800" b="1" dirty="0"/>
              <a:t>B. </a:t>
            </a:r>
            <a:r>
              <a:rPr lang="en-US" sz="2800" dirty="0"/>
              <a:t>resource           </a:t>
            </a:r>
            <a:r>
              <a:rPr lang="en-US" sz="2800" b="1" dirty="0"/>
              <a:t>C. </a:t>
            </a:r>
            <a:r>
              <a:rPr lang="en-US" sz="2800" dirty="0"/>
              <a:t>wrapping        </a:t>
            </a:r>
            <a:r>
              <a:rPr lang="en-US" sz="2800" b="1" dirty="0"/>
              <a:t>D. </a:t>
            </a:r>
            <a:r>
              <a:rPr lang="en-US" sz="2800" dirty="0"/>
              <a:t>trash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This particular custom </a:t>
            </a:r>
            <a:r>
              <a:rPr lang="en-US" sz="2800" dirty="0" err="1"/>
              <a:t>practised</a:t>
            </a:r>
            <a:r>
              <a:rPr lang="en-US" sz="2800" dirty="0"/>
              <a:t> during Tet holiday has its </a:t>
            </a:r>
            <a:r>
              <a:rPr lang="en-US" sz="2800" u="sng" dirty="0"/>
              <a:t>origins</a:t>
            </a:r>
            <a:r>
              <a:rPr lang="en-US" sz="2800" dirty="0"/>
              <a:t> in the southern part of Viet Nam.</a:t>
            </a:r>
          </a:p>
          <a:p>
            <a:r>
              <a:rPr lang="en-US" sz="2800" b="1" dirty="0"/>
              <a:t>A. </a:t>
            </a:r>
            <a:r>
              <a:rPr lang="en-US" sz="2800" dirty="0"/>
              <a:t>popularity            </a:t>
            </a:r>
            <a:r>
              <a:rPr lang="en-US" sz="2800" b="1" dirty="0"/>
              <a:t>B. </a:t>
            </a:r>
            <a:r>
              <a:rPr lang="en-US" sz="2800" dirty="0"/>
              <a:t>roots                 </a:t>
            </a:r>
            <a:r>
              <a:rPr lang="en-US" sz="2800" b="1" dirty="0"/>
              <a:t>C. </a:t>
            </a:r>
            <a:r>
              <a:rPr lang="en-US" sz="2800" dirty="0"/>
              <a:t>endings           </a:t>
            </a:r>
            <a:r>
              <a:rPr lang="en-US" sz="2800" b="1" dirty="0"/>
              <a:t>D. </a:t>
            </a:r>
            <a:r>
              <a:rPr lang="en-US" sz="2800" dirty="0"/>
              <a:t>trends </a:t>
            </a:r>
            <a:br>
              <a:rPr lang="en-US" sz="2800" dirty="0"/>
            </a:b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740229" y="2872855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805369-49E5-1AC3-A983-DB615D98B5C9}"/>
              </a:ext>
            </a:extLst>
          </p:cNvPr>
          <p:cNvSpPr/>
          <p:nvPr/>
        </p:nvSpPr>
        <p:spPr>
          <a:xfrm>
            <a:off x="8523514" y="4245777"/>
            <a:ext cx="478971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9F63-7BBA-0164-B460-1B23450DDB90}"/>
              </a:ext>
            </a:extLst>
          </p:cNvPr>
          <p:cNvSpPr/>
          <p:nvPr/>
        </p:nvSpPr>
        <p:spPr>
          <a:xfrm>
            <a:off x="6096000" y="5078340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B8A4DF-E9E7-3590-3141-0C652A13C3E5}"/>
              </a:ext>
            </a:extLst>
          </p:cNvPr>
          <p:cNvSpPr/>
          <p:nvPr/>
        </p:nvSpPr>
        <p:spPr>
          <a:xfrm>
            <a:off x="3581400" y="6297542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2918" y="1078739"/>
            <a:ext cx="10739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 the letter A, B, C, or D to indicate the word OPPOSITE in meaning to the underlined word. (p.44)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740229" y="2125710"/>
            <a:ext cx="1101634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To protect our environment, people should adopt a greener lifestyle and use </a:t>
            </a:r>
            <a:r>
              <a:rPr lang="en-US" sz="2600" u="sng" dirty="0"/>
              <a:t>eco-friendly</a:t>
            </a:r>
            <a:r>
              <a:rPr lang="en-US" sz="2600" dirty="0"/>
              <a:t> products.</a:t>
            </a:r>
          </a:p>
          <a:p>
            <a:r>
              <a:rPr lang="en-US" sz="2600" b="1" dirty="0"/>
              <a:t>A. </a:t>
            </a:r>
            <a:r>
              <a:rPr lang="en-US" sz="2600" dirty="0"/>
              <a:t>environmentally damaging 		</a:t>
            </a:r>
            <a:r>
              <a:rPr lang="en-US" sz="2600" b="1" dirty="0"/>
              <a:t>B. </a:t>
            </a:r>
            <a:r>
              <a:rPr lang="en-US" sz="2600" dirty="0"/>
              <a:t>energy-efficient </a:t>
            </a:r>
          </a:p>
          <a:p>
            <a:r>
              <a:rPr lang="en-US" sz="2600" b="1" dirty="0"/>
              <a:t>C. </a:t>
            </a:r>
            <a:r>
              <a:rPr lang="en-US" sz="2600" dirty="0"/>
              <a:t>locally grown 				</a:t>
            </a:r>
            <a:r>
              <a:rPr lang="en-US" sz="2600" b="1" dirty="0"/>
              <a:t>D. </a:t>
            </a:r>
            <a:r>
              <a:rPr lang="en-US" sz="2600" dirty="0"/>
              <a:t>environmentally friendly</a:t>
            </a:r>
          </a:p>
          <a:p>
            <a:r>
              <a:rPr lang="en-US" sz="2600" b="1" dirty="0"/>
              <a:t>2. </a:t>
            </a:r>
            <a:r>
              <a:rPr lang="en-US" sz="2600" dirty="0"/>
              <a:t>This day was chosen to mark the anniversary of the national hero's </a:t>
            </a:r>
            <a:r>
              <a:rPr lang="en-US" sz="2600" u="sng" dirty="0"/>
              <a:t>death</a:t>
            </a:r>
            <a:r>
              <a:rPr lang="en-US" sz="2600" dirty="0"/>
              <a:t>.</a:t>
            </a:r>
          </a:p>
          <a:p>
            <a:r>
              <a:rPr lang="en-US" sz="2600" b="1" dirty="0"/>
              <a:t>A. </a:t>
            </a:r>
            <a:r>
              <a:rPr lang="en-US" sz="2600" dirty="0"/>
              <a:t>end of life 		</a:t>
            </a:r>
            <a:r>
              <a:rPr lang="en-US" sz="2600" b="1" dirty="0"/>
              <a:t>B. </a:t>
            </a:r>
            <a:r>
              <a:rPr lang="en-US" sz="2600" dirty="0"/>
              <a:t>life 			</a:t>
            </a:r>
            <a:r>
              <a:rPr lang="en-US" sz="2600" b="1" dirty="0"/>
              <a:t>C. </a:t>
            </a:r>
            <a:r>
              <a:rPr lang="en-US" sz="2600" dirty="0"/>
              <a:t>deadline 		</a:t>
            </a:r>
            <a:r>
              <a:rPr lang="en-US" sz="2600" b="1" dirty="0"/>
              <a:t>D. </a:t>
            </a:r>
            <a:r>
              <a:rPr lang="en-US" sz="2600" dirty="0"/>
              <a:t>liver</a:t>
            </a:r>
          </a:p>
          <a:p>
            <a:r>
              <a:rPr lang="en-US" sz="2600" b="1" dirty="0"/>
              <a:t>3. </a:t>
            </a:r>
            <a:r>
              <a:rPr lang="en-US" sz="2600" dirty="0"/>
              <a:t>They bought their own house during the first year of </a:t>
            </a:r>
            <a:r>
              <a:rPr lang="en-US" sz="2600" u="sng" dirty="0"/>
              <a:t>marriage</a:t>
            </a:r>
            <a:r>
              <a:rPr lang="en-US" sz="2600" dirty="0"/>
              <a:t>.</a:t>
            </a:r>
          </a:p>
          <a:p>
            <a:r>
              <a:rPr lang="en-US" sz="2600" b="1" dirty="0"/>
              <a:t>A. </a:t>
            </a:r>
            <a:r>
              <a:rPr lang="en-US" sz="2600" dirty="0"/>
              <a:t>childhood 		</a:t>
            </a:r>
            <a:r>
              <a:rPr lang="en-US" sz="2600" b="1" dirty="0"/>
              <a:t>B. </a:t>
            </a:r>
            <a:r>
              <a:rPr lang="en-US" sz="2600" dirty="0"/>
              <a:t>relationship 	</a:t>
            </a:r>
            <a:r>
              <a:rPr lang="en-US" sz="2600" b="1" dirty="0"/>
              <a:t>C. </a:t>
            </a:r>
            <a:r>
              <a:rPr lang="en-US" sz="2600" dirty="0"/>
              <a:t>adulthood 		</a:t>
            </a:r>
            <a:r>
              <a:rPr lang="en-US" sz="2600" b="1" dirty="0"/>
              <a:t>D. </a:t>
            </a:r>
            <a:r>
              <a:rPr lang="en-US" sz="2600" dirty="0"/>
              <a:t>divorce</a:t>
            </a:r>
          </a:p>
          <a:p>
            <a:r>
              <a:rPr lang="en-US" sz="2600" b="1" dirty="0"/>
              <a:t>4. </a:t>
            </a:r>
            <a:r>
              <a:rPr lang="en-US" sz="2600" dirty="0"/>
              <a:t>David Attenborough’s work on preserving biodiversity is </a:t>
            </a:r>
            <a:r>
              <a:rPr lang="en-US" sz="2600" u="sng" dirty="0"/>
              <a:t>admired</a:t>
            </a:r>
            <a:r>
              <a:rPr lang="en-US" sz="2600" dirty="0"/>
              <a:t> by many people.</a:t>
            </a:r>
          </a:p>
          <a:p>
            <a:r>
              <a:rPr lang="en-US" sz="2600" b="1" dirty="0"/>
              <a:t>A. </a:t>
            </a:r>
            <a:r>
              <a:rPr lang="en-US" sz="2600" dirty="0"/>
              <a:t>accepted 		</a:t>
            </a:r>
            <a:r>
              <a:rPr lang="en-US" sz="2600" b="1" dirty="0"/>
              <a:t>B. </a:t>
            </a:r>
            <a:r>
              <a:rPr lang="en-US" sz="2600" dirty="0"/>
              <a:t>unknown 		</a:t>
            </a:r>
            <a:r>
              <a:rPr lang="en-US" sz="2600" b="1" dirty="0"/>
              <a:t>C. </a:t>
            </a:r>
            <a:r>
              <a:rPr lang="en-US" sz="2600" dirty="0"/>
              <a:t>disrespected 	</a:t>
            </a:r>
            <a:r>
              <a:rPr lang="en-US" sz="2600" b="1" dirty="0"/>
              <a:t>D. </a:t>
            </a:r>
            <a:r>
              <a:rPr lang="en-US" sz="2600" dirty="0"/>
              <a:t>appreciated </a:t>
            </a:r>
            <a:br>
              <a:rPr lang="en-US" sz="2600" dirty="0"/>
            </a:br>
            <a:br>
              <a:rPr lang="en-US" sz="2600" dirty="0"/>
            </a:br>
            <a:endParaRPr lang="en-US" sz="26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740229" y="2872855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805369-49E5-1AC3-A983-DB615D98B5C9}"/>
              </a:ext>
            </a:extLst>
          </p:cNvPr>
          <p:cNvSpPr/>
          <p:nvPr/>
        </p:nvSpPr>
        <p:spPr>
          <a:xfrm>
            <a:off x="3483432" y="4180461"/>
            <a:ext cx="478971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9F63-7BBA-0164-B460-1B23450DDB90}"/>
              </a:ext>
            </a:extLst>
          </p:cNvPr>
          <p:cNvSpPr/>
          <p:nvPr/>
        </p:nvSpPr>
        <p:spPr>
          <a:xfrm>
            <a:off x="8926285" y="4947710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B8A4DF-E9E7-3590-3141-0C652A13C3E5}"/>
              </a:ext>
            </a:extLst>
          </p:cNvPr>
          <p:cNvSpPr/>
          <p:nvPr/>
        </p:nvSpPr>
        <p:spPr>
          <a:xfrm>
            <a:off x="6183088" y="6123368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5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6543" y="1130879"/>
            <a:ext cx="10739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Mark the letter A, B, C, or D to indicate the correct answer. 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(p.44, 45)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740229" y="2125710"/>
            <a:ext cx="11016342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1. </a:t>
            </a:r>
            <a:r>
              <a:rPr lang="en-US" sz="2800" dirty="0"/>
              <a:t>It’s important to preserve the cultural ________ of a nation.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A. </a:t>
            </a:r>
            <a:r>
              <a:rPr lang="en-US" sz="2800" dirty="0"/>
              <a:t>marriage 		</a:t>
            </a:r>
            <a:r>
              <a:rPr lang="en-US" sz="2800" b="1" dirty="0"/>
              <a:t>B. </a:t>
            </a:r>
            <a:r>
              <a:rPr lang="en-US" sz="2800" dirty="0"/>
              <a:t>trend 		</a:t>
            </a:r>
            <a:r>
              <a:rPr lang="en-US" sz="2800" b="1" dirty="0"/>
              <a:t>C. </a:t>
            </a:r>
            <a:r>
              <a:rPr lang="en-US" sz="2800" dirty="0"/>
              <a:t>identity 		</a:t>
            </a:r>
            <a:r>
              <a:rPr lang="en-US" sz="2800" b="1" dirty="0"/>
              <a:t>D. </a:t>
            </a:r>
            <a:r>
              <a:rPr lang="en-US" sz="2800" dirty="0"/>
              <a:t>origin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2. </a:t>
            </a:r>
            <a:r>
              <a:rPr lang="en-US" sz="2800" dirty="0"/>
              <a:t>The waste stored in ________ can contaminate the soil and water.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A. </a:t>
            </a:r>
            <a:r>
              <a:rPr lang="en-US" sz="2800" dirty="0"/>
              <a:t>vehicles 		</a:t>
            </a:r>
            <a:r>
              <a:rPr lang="en-US" sz="2800" b="1" dirty="0"/>
              <a:t>B. </a:t>
            </a:r>
            <a:r>
              <a:rPr lang="en-US" sz="2800" dirty="0"/>
              <a:t>landfills 		</a:t>
            </a:r>
            <a:r>
              <a:rPr lang="en-US" sz="2800" b="1" dirty="0"/>
              <a:t>C. </a:t>
            </a:r>
            <a:r>
              <a:rPr lang="en-US" sz="2800" dirty="0"/>
              <a:t>pollution 		</a:t>
            </a:r>
            <a:r>
              <a:rPr lang="en-US" sz="2800" b="1" dirty="0"/>
              <a:t>D. </a:t>
            </a:r>
            <a:r>
              <a:rPr lang="en-US" sz="2800" dirty="0"/>
              <a:t>layer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3. </a:t>
            </a:r>
            <a:r>
              <a:rPr lang="en-US" sz="2800" dirty="0"/>
              <a:t>Some waste materials release methane as they ________.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A. </a:t>
            </a:r>
            <a:r>
              <a:rPr lang="en-US" sz="2800" dirty="0"/>
              <a:t>pollute 		</a:t>
            </a:r>
            <a:r>
              <a:rPr lang="en-US" sz="2800" b="1" dirty="0"/>
              <a:t>B. </a:t>
            </a:r>
            <a:r>
              <a:rPr lang="en-US" sz="2800" dirty="0"/>
              <a:t>are reused 	</a:t>
            </a:r>
            <a:r>
              <a:rPr lang="en-US" sz="2800" b="1" dirty="0"/>
              <a:t>C. </a:t>
            </a:r>
            <a:r>
              <a:rPr lang="en-US" sz="2800" dirty="0"/>
              <a:t>are thrown away </a:t>
            </a:r>
            <a:r>
              <a:rPr lang="en-US" sz="2800" b="1" dirty="0"/>
              <a:t>D. </a:t>
            </a:r>
            <a:r>
              <a:rPr lang="en-US" sz="2800" dirty="0"/>
              <a:t>decompose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4. </a:t>
            </a:r>
            <a:r>
              <a:rPr lang="en-US" sz="2800" dirty="0"/>
              <a:t>My grandfather had an unhappy ________ during the war.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A. </a:t>
            </a:r>
            <a:r>
              <a:rPr lang="en-US" sz="2800" dirty="0"/>
              <a:t>account 		</a:t>
            </a:r>
            <a:r>
              <a:rPr lang="en-US" sz="2800" b="1" dirty="0"/>
              <a:t>B. </a:t>
            </a:r>
            <a:r>
              <a:rPr lang="en-US" sz="2800" dirty="0"/>
              <a:t>death 		</a:t>
            </a:r>
            <a:r>
              <a:rPr lang="en-US" sz="2800" b="1" dirty="0"/>
              <a:t>C. </a:t>
            </a:r>
            <a:r>
              <a:rPr lang="en-US" sz="2800" dirty="0"/>
              <a:t>childhood 	</a:t>
            </a:r>
            <a:r>
              <a:rPr lang="en-US" sz="2800" b="1" dirty="0"/>
              <a:t>D. </a:t>
            </a:r>
            <a:r>
              <a:rPr lang="en-US" sz="2800" dirty="0"/>
              <a:t>festivity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12192000" cy="862323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506851" y="82625"/>
            <a:ext cx="457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DFEEE-09C6-4EC7-1110-780F2ECE55CD}"/>
              </a:ext>
            </a:extLst>
          </p:cNvPr>
          <p:cNvSpPr/>
          <p:nvPr/>
        </p:nvSpPr>
        <p:spPr>
          <a:xfrm>
            <a:off x="6183088" y="2622484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805369-49E5-1AC3-A983-DB615D98B5C9}"/>
              </a:ext>
            </a:extLst>
          </p:cNvPr>
          <p:cNvSpPr/>
          <p:nvPr/>
        </p:nvSpPr>
        <p:spPr>
          <a:xfrm>
            <a:off x="3472546" y="3603518"/>
            <a:ext cx="478971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9F63-7BBA-0164-B460-1B23450DDB90}"/>
              </a:ext>
            </a:extLst>
          </p:cNvPr>
          <p:cNvSpPr/>
          <p:nvPr/>
        </p:nvSpPr>
        <p:spPr>
          <a:xfrm>
            <a:off x="9133114" y="4503577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B8A4DF-E9E7-3590-3141-0C652A13C3E5}"/>
              </a:ext>
            </a:extLst>
          </p:cNvPr>
          <p:cNvSpPr/>
          <p:nvPr/>
        </p:nvSpPr>
        <p:spPr>
          <a:xfrm>
            <a:off x="6215746" y="5481112"/>
            <a:ext cx="446314" cy="43542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1432</Words>
  <PresentationFormat>Widescreen</PresentationFormat>
  <Paragraphs>167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2023-12-26T07:48:33Z</dcterms:created>
  <dcterms:modified xsi:type="dcterms:W3CDTF">2024-01-04T10:38:20Z</dcterms:modified>
</cp:coreProperties>
</file>