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3.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4.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887" r:id="rId1"/>
  </p:sldMasterIdLst>
  <p:sldIdLst>
    <p:sldId id="256" r:id="rId2"/>
    <p:sldId id="257" r:id="rId3"/>
    <p:sldId id="258" r:id="rId4"/>
    <p:sldId id="261" r:id="rId5"/>
    <p:sldId id="262" r:id="rId6"/>
    <p:sldId id="259" r:id="rId7"/>
    <p:sldId id="263" r:id="rId8"/>
    <p:sldId id="264" r:id="rId9"/>
    <p:sldId id="265" r:id="rId10"/>
    <p:sldId id="267" r:id="rId11"/>
    <p:sldId id="266" r:id="rId12"/>
  </p:sldIdLst>
  <p:sldSz cx="12192000" cy="6858000"/>
  <p:notesSz cx="6858000" cy="9144000"/>
  <p:embeddedFontLst>
    <p:embeddedFont>
      <p:font typeface="Trebuchet MS" panose="020B0603020202020204" pitchFamily="34" charset="0"/>
      <p:regular r:id="rId13"/>
      <p:bold r:id="rId14"/>
      <p:italic r:id="rId15"/>
      <p:boldItalic r:id="rId16"/>
    </p:embeddedFont>
    <p:embeddedFont>
      <p:font typeface="UTM Avo" panose="02040603050506020204" pitchFamily="18" charset="0"/>
      <p:regular r:id="rId17"/>
      <p:bold r:id="rId18"/>
      <p:italic r:id="rId19"/>
      <p:boldItalic r:id="rId20"/>
    </p:embeddedFont>
    <p:embeddedFont>
      <p:font typeface="Wingdings 3" panose="05040102010807070707" pitchFamily="18" charset="2"/>
      <p:regular r:id="rId2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66CCFF"/>
    <a:srgbClr val="BCE8F6"/>
    <a:srgbClr val="A3E0F3"/>
    <a:srgbClr val="81D4EF"/>
    <a:srgbClr val="FF0066"/>
    <a:srgbClr val="FF3399"/>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5.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solidFill>
                <a:latin typeface="UTM Avo" panose="02040603050506020204" pitchFamily="18" charset="0"/>
                <a:ea typeface="+mn-ea"/>
                <a:cs typeface="+mn-cs"/>
              </a:defRPr>
            </a:pPr>
            <a:r>
              <a:rPr lang="en-US" sz="1800" b="1">
                <a:solidFill>
                  <a:schemeClr val="tx1"/>
                </a:solidFill>
              </a:rPr>
              <a:t>Tỉ lệ phần trăm thành phần của đất tốt cho cây trồng</a:t>
            </a:r>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solidFill>
              <a:latin typeface="UTM Avo" panose="02040603050506020204" pitchFamily="18" charset="0"/>
              <a:ea typeface="+mn-ea"/>
              <a:cs typeface="+mn-cs"/>
            </a:defRPr>
          </a:pPr>
          <a:endParaRPr lang="en-US"/>
        </a:p>
      </c:txPr>
    </c:title>
    <c:autoTitleDeleted val="0"/>
    <c:plotArea>
      <c:layout/>
      <c:pieChart>
        <c:varyColors val="1"/>
        <c:ser>
          <c:idx val="0"/>
          <c:order val="0"/>
          <c:spPr>
            <a:ln>
              <a:noFill/>
            </a:ln>
          </c:spPr>
          <c:dPt>
            <c:idx val="0"/>
            <c:bubble3D val="0"/>
            <c:spPr>
              <a:solidFill>
                <a:srgbClr val="FFFF00"/>
              </a:solidFill>
              <a:ln w="19050">
                <a:solidFill>
                  <a:srgbClr val="FFFF00"/>
                </a:solidFill>
              </a:ln>
              <a:effectLst/>
            </c:spPr>
            <c:extLst>
              <c:ext xmlns:c16="http://schemas.microsoft.com/office/drawing/2014/chart" uri="{C3380CC4-5D6E-409C-BE32-E72D297353CC}">
                <c16:uniqueId val="{00000001-14A9-4F79-8C9C-C315FD6F90DD}"/>
              </c:ext>
            </c:extLst>
          </c:dPt>
          <c:dPt>
            <c:idx val="1"/>
            <c:bubble3D val="0"/>
            <c:spPr>
              <a:solidFill>
                <a:srgbClr val="3B9DC4"/>
              </a:solidFill>
              <a:ln w="19050">
                <a:solidFill>
                  <a:srgbClr val="3B9DC4"/>
                </a:solidFill>
              </a:ln>
              <a:effectLst/>
            </c:spPr>
            <c:extLst>
              <c:ext xmlns:c16="http://schemas.microsoft.com/office/drawing/2014/chart" uri="{C3380CC4-5D6E-409C-BE32-E72D297353CC}">
                <c16:uniqueId val="{00000003-14A9-4F79-8C9C-C315FD6F90DD}"/>
              </c:ext>
            </c:extLst>
          </c:dPt>
          <c:dPt>
            <c:idx val="2"/>
            <c:bubble3D val="0"/>
            <c:spPr>
              <a:solidFill>
                <a:srgbClr val="66FF33"/>
              </a:solidFill>
              <a:ln w="19050">
                <a:solidFill>
                  <a:srgbClr val="66FF33"/>
                </a:solidFill>
              </a:ln>
              <a:effectLst/>
            </c:spPr>
            <c:extLst>
              <c:ext xmlns:c16="http://schemas.microsoft.com/office/drawing/2014/chart" uri="{C3380CC4-5D6E-409C-BE32-E72D297353CC}">
                <c16:uniqueId val="{00000005-14A9-4F79-8C9C-C315FD6F90DD}"/>
              </c:ext>
            </c:extLst>
          </c:dPt>
          <c:dPt>
            <c:idx val="3"/>
            <c:bubble3D val="0"/>
            <c:spPr>
              <a:solidFill>
                <a:srgbClr val="FF0000"/>
              </a:solidFill>
              <a:ln w="19050">
                <a:solidFill>
                  <a:srgbClr val="FF0000"/>
                </a:solidFill>
              </a:ln>
              <a:effectLst/>
            </c:spPr>
            <c:extLst>
              <c:ext xmlns:c16="http://schemas.microsoft.com/office/drawing/2014/chart" uri="{C3380CC4-5D6E-409C-BE32-E72D297353CC}">
                <c16:uniqueId val="{00000007-14A9-4F79-8C9C-C315FD6F90DD}"/>
              </c:ext>
            </c:extLst>
          </c:dPt>
          <c:dLbls>
            <c:dLbl>
              <c:idx val="3"/>
              <c:layout>
                <c:manualLayout>
                  <c:x val="2.9110746339025273E-2"/>
                  <c:y val="0.12575120154608879"/>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14A9-4F79-8C9C-C315FD6F90DD}"/>
                </c:ext>
              </c:extLst>
            </c:dLbl>
            <c:spPr>
              <a:noFill/>
              <a:ln>
                <a:noFill/>
              </a:ln>
              <a:effectLst/>
            </c:spPr>
            <c:txPr>
              <a:bodyPr rot="0" spcFirstLastPara="1" vertOverflow="ellipsis" vert="horz" wrap="square" anchor="ctr" anchorCtr="1"/>
              <a:lstStyle/>
              <a:p>
                <a:pPr>
                  <a:defRPr sz="2200" b="1" i="0" u="none" strike="noStrike" kern="1200" baseline="0">
                    <a:solidFill>
                      <a:schemeClr val="tx1"/>
                    </a:solidFill>
                    <a:latin typeface="UTM Avo" panose="02040603050506020204" pitchFamily="18" charset="0"/>
                    <a:ea typeface="+mn-ea"/>
                    <a:cs typeface="+mn-cs"/>
                  </a:defRPr>
                </a:pPr>
                <a:endParaRPr lang="en-US"/>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Không khí</c:v>
                </c:pt>
                <c:pt idx="1">
                  <c:v>Nước</c:v>
                </c:pt>
                <c:pt idx="2">
                  <c:v>Chất khoáng</c:v>
                </c:pt>
                <c:pt idx="3">
                  <c:v>Chất mùn</c:v>
                </c:pt>
              </c:strCache>
            </c:strRef>
          </c:cat>
          <c:val>
            <c:numRef>
              <c:f>Sheet1!$B$2:$B$5</c:f>
              <c:numCache>
                <c:formatCode>General</c:formatCode>
                <c:ptCount val="4"/>
                <c:pt idx="0">
                  <c:v>30</c:v>
                </c:pt>
                <c:pt idx="1">
                  <c:v>30</c:v>
                </c:pt>
                <c:pt idx="2">
                  <c:v>35</c:v>
                </c:pt>
                <c:pt idx="3">
                  <c:v>5</c:v>
                </c:pt>
              </c:numCache>
            </c:numRef>
          </c:val>
          <c:extLst>
            <c:ext xmlns:c16="http://schemas.microsoft.com/office/drawing/2014/chart" uri="{C3380CC4-5D6E-409C-BE32-E72D297353CC}">
              <c16:uniqueId val="{00000008-14A9-4F79-8C9C-C315FD6F90DD}"/>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58265405368818268"/>
          <c:y val="0.3052378727527939"/>
          <c:w val="0.39905916143098691"/>
          <c:h val="0.51771041547373564"/>
        </c:manualLayout>
      </c:layout>
      <c:overlay val="0"/>
      <c:spPr>
        <a:noFill/>
        <a:ln w="12700">
          <a:noFill/>
        </a:ln>
        <a:effectLst/>
      </c:spPr>
      <c:txPr>
        <a:bodyPr rot="0" spcFirstLastPara="1" vertOverflow="ellipsis" vert="horz" wrap="square" anchor="ctr" anchorCtr="1"/>
        <a:lstStyle/>
        <a:p>
          <a:pPr>
            <a:defRPr sz="1800" b="0" i="0" u="none" strike="noStrike" kern="1200" baseline="0">
              <a:solidFill>
                <a:schemeClr val="tx1"/>
              </a:solidFill>
              <a:latin typeface="UTM Avo" panose="02040603050506020204" pitchFamily="18"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400">
          <a:latin typeface="UTM Avo" panose="02040603050506020204" pitchFamily="18"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solidFill>
                <a:latin typeface="UTM Avo" panose="02040603050506020204" pitchFamily="18" charset="0"/>
                <a:ea typeface="+mn-ea"/>
                <a:cs typeface="+mn-cs"/>
              </a:defRPr>
            </a:pPr>
            <a:r>
              <a:rPr lang="en-US" sz="1800" b="1">
                <a:solidFill>
                  <a:schemeClr val="tx1"/>
                </a:solidFill>
              </a:rPr>
              <a:t>Tỉ lệ phần trăm thành phần của đất tốt cho cây trồng</a:t>
            </a:r>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solidFill>
              <a:latin typeface="UTM Avo" panose="02040603050506020204" pitchFamily="18" charset="0"/>
              <a:ea typeface="+mn-ea"/>
              <a:cs typeface="+mn-cs"/>
            </a:defRPr>
          </a:pPr>
          <a:endParaRPr lang="en-US"/>
        </a:p>
      </c:txPr>
    </c:title>
    <c:autoTitleDeleted val="0"/>
    <c:plotArea>
      <c:layout/>
      <c:pieChart>
        <c:varyColors val="1"/>
        <c:ser>
          <c:idx val="0"/>
          <c:order val="0"/>
          <c:spPr>
            <a:ln>
              <a:noFill/>
            </a:ln>
          </c:spPr>
          <c:dPt>
            <c:idx val="0"/>
            <c:bubble3D val="0"/>
            <c:spPr>
              <a:solidFill>
                <a:srgbClr val="FFFF00"/>
              </a:solidFill>
              <a:ln w="19050">
                <a:solidFill>
                  <a:srgbClr val="FFFF00"/>
                </a:solidFill>
              </a:ln>
              <a:effectLst/>
            </c:spPr>
            <c:extLst>
              <c:ext xmlns:c16="http://schemas.microsoft.com/office/drawing/2014/chart" uri="{C3380CC4-5D6E-409C-BE32-E72D297353CC}">
                <c16:uniqueId val="{00000001-14A9-4F79-8C9C-C315FD6F90DD}"/>
              </c:ext>
            </c:extLst>
          </c:dPt>
          <c:dPt>
            <c:idx val="1"/>
            <c:bubble3D val="0"/>
            <c:spPr>
              <a:solidFill>
                <a:srgbClr val="3B9DC4"/>
              </a:solidFill>
              <a:ln w="19050">
                <a:solidFill>
                  <a:srgbClr val="3B9DC4"/>
                </a:solidFill>
              </a:ln>
              <a:effectLst/>
            </c:spPr>
            <c:extLst>
              <c:ext xmlns:c16="http://schemas.microsoft.com/office/drawing/2014/chart" uri="{C3380CC4-5D6E-409C-BE32-E72D297353CC}">
                <c16:uniqueId val="{00000003-14A9-4F79-8C9C-C315FD6F90DD}"/>
              </c:ext>
            </c:extLst>
          </c:dPt>
          <c:dPt>
            <c:idx val="2"/>
            <c:bubble3D val="0"/>
            <c:spPr>
              <a:solidFill>
                <a:srgbClr val="66FF33"/>
              </a:solidFill>
              <a:ln w="19050">
                <a:solidFill>
                  <a:srgbClr val="66FF33"/>
                </a:solidFill>
              </a:ln>
              <a:effectLst/>
            </c:spPr>
            <c:extLst>
              <c:ext xmlns:c16="http://schemas.microsoft.com/office/drawing/2014/chart" uri="{C3380CC4-5D6E-409C-BE32-E72D297353CC}">
                <c16:uniqueId val="{00000005-14A9-4F79-8C9C-C315FD6F90DD}"/>
              </c:ext>
            </c:extLst>
          </c:dPt>
          <c:dPt>
            <c:idx val="3"/>
            <c:bubble3D val="0"/>
            <c:spPr>
              <a:solidFill>
                <a:srgbClr val="FF0000"/>
              </a:solidFill>
              <a:ln w="19050">
                <a:solidFill>
                  <a:srgbClr val="FF0000"/>
                </a:solidFill>
              </a:ln>
              <a:effectLst/>
            </c:spPr>
            <c:extLst>
              <c:ext xmlns:c16="http://schemas.microsoft.com/office/drawing/2014/chart" uri="{C3380CC4-5D6E-409C-BE32-E72D297353CC}">
                <c16:uniqueId val="{00000007-14A9-4F79-8C9C-C315FD6F90DD}"/>
              </c:ext>
            </c:extLst>
          </c:dPt>
          <c:dLbls>
            <c:dLbl>
              <c:idx val="3"/>
              <c:layout>
                <c:manualLayout>
                  <c:x val="4.2171270599999609E-2"/>
                  <c:y val="0.13787744209855166"/>
                </c:manualLayout>
              </c:layout>
              <c:dLblPos val="bestFit"/>
              <c:showLegendKey val="0"/>
              <c:showVal val="0"/>
              <c:showCatName val="0"/>
              <c:showSerName val="0"/>
              <c:showPercent val="1"/>
              <c:showBubbleSize val="0"/>
              <c:extLst>
                <c:ext xmlns:c15="http://schemas.microsoft.com/office/drawing/2012/chart" uri="{CE6537A1-D6FC-4f65-9D91-7224C49458BB}">
                  <c15:layout>
                    <c:manualLayout>
                      <c:w val="9.5036934576093773E-2"/>
                      <c:h val="0.14758528216521638"/>
                    </c:manualLayout>
                  </c15:layout>
                </c:ext>
                <c:ext xmlns:c16="http://schemas.microsoft.com/office/drawing/2014/chart" uri="{C3380CC4-5D6E-409C-BE32-E72D297353CC}">
                  <c16:uniqueId val="{00000007-14A9-4F79-8C9C-C315FD6F90DD}"/>
                </c:ext>
              </c:extLst>
            </c:dLbl>
            <c:spPr>
              <a:noFill/>
              <a:ln>
                <a:noFill/>
              </a:ln>
              <a:effectLst/>
            </c:spPr>
            <c:txPr>
              <a:bodyPr rot="0" spcFirstLastPara="1" vertOverflow="ellipsis" vert="horz" wrap="square" anchor="ctr" anchorCtr="1"/>
              <a:lstStyle/>
              <a:p>
                <a:pPr>
                  <a:defRPr sz="2200" b="1" i="0" u="none" strike="noStrike" kern="1200" baseline="0">
                    <a:solidFill>
                      <a:schemeClr val="tx1"/>
                    </a:solidFill>
                    <a:latin typeface="UTM Avo" panose="02040603050506020204" pitchFamily="18" charset="0"/>
                    <a:ea typeface="+mn-ea"/>
                    <a:cs typeface="+mn-cs"/>
                  </a:defRPr>
                </a:pPr>
                <a:endParaRPr lang="en-US"/>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Không khí</c:v>
                </c:pt>
                <c:pt idx="1">
                  <c:v>Nước</c:v>
                </c:pt>
                <c:pt idx="2">
                  <c:v>Chất khoáng</c:v>
                </c:pt>
                <c:pt idx="3">
                  <c:v>Chất mùn</c:v>
                </c:pt>
              </c:strCache>
            </c:strRef>
          </c:cat>
          <c:val>
            <c:numRef>
              <c:f>Sheet1!$B$2:$B$5</c:f>
              <c:numCache>
                <c:formatCode>General</c:formatCode>
                <c:ptCount val="4"/>
                <c:pt idx="0">
                  <c:v>30</c:v>
                </c:pt>
                <c:pt idx="1">
                  <c:v>30</c:v>
                </c:pt>
                <c:pt idx="2">
                  <c:v>35</c:v>
                </c:pt>
                <c:pt idx="3">
                  <c:v>5</c:v>
                </c:pt>
              </c:numCache>
            </c:numRef>
          </c:val>
          <c:extLst>
            <c:ext xmlns:c16="http://schemas.microsoft.com/office/drawing/2014/chart" uri="{C3380CC4-5D6E-409C-BE32-E72D297353CC}">
              <c16:uniqueId val="{00000008-14A9-4F79-8C9C-C315FD6F90DD}"/>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60757518726575066"/>
          <c:y val="0.3052378727527939"/>
          <c:w val="0.37413797101862928"/>
          <c:h val="0.51771041547373564"/>
        </c:manualLayout>
      </c:layout>
      <c:overlay val="0"/>
      <c:spPr>
        <a:noFill/>
        <a:ln w="12700">
          <a:noFill/>
        </a:ln>
        <a:effectLst/>
      </c:spPr>
      <c:txPr>
        <a:bodyPr rot="0" spcFirstLastPara="1" vertOverflow="ellipsis" vert="horz" wrap="square" anchor="ctr" anchorCtr="1"/>
        <a:lstStyle/>
        <a:p>
          <a:pPr>
            <a:defRPr sz="1800" b="0" i="0" u="none" strike="noStrike" kern="1200" baseline="0">
              <a:solidFill>
                <a:schemeClr val="tx1"/>
              </a:solidFill>
              <a:latin typeface="UTM Avo" panose="02040603050506020204" pitchFamily="18"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400">
          <a:latin typeface="UTM Avo" panose="02040603050506020204" pitchFamily="18"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spc="0" baseline="0">
                <a:solidFill>
                  <a:schemeClr val="tx1"/>
                </a:solidFill>
                <a:latin typeface="UTM Avo" panose="02040603050506020204" pitchFamily="18" charset="0"/>
                <a:ea typeface="+mn-ea"/>
                <a:cs typeface="Arial" panose="020B0604020202020204" pitchFamily="34" charset="0"/>
              </a:defRPr>
            </a:pPr>
            <a:r>
              <a:rPr lang="en-US" sz="1800" b="1">
                <a:solidFill>
                  <a:schemeClr val="tx1"/>
                </a:solidFill>
              </a:rPr>
              <a:t>Tỉ lệ phần trăm học sinh tham gia các môn thể thao của khối 7</a:t>
            </a:r>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solidFill>
              <a:latin typeface="UTM Avo" panose="02040603050506020204" pitchFamily="18" charset="0"/>
              <a:ea typeface="+mn-ea"/>
              <a:cs typeface="Arial" panose="020B0604020202020204" pitchFamily="34" charset="0"/>
            </a:defRPr>
          </a:pPr>
          <a:endParaRPr lang="en-US"/>
        </a:p>
      </c:txPr>
    </c:title>
    <c:autoTitleDeleted val="0"/>
    <c:plotArea>
      <c:layout/>
      <c:pieChart>
        <c:varyColors val="1"/>
        <c:ser>
          <c:idx val="0"/>
          <c:order val="0"/>
          <c:spPr>
            <a:ln>
              <a:noFill/>
            </a:ln>
          </c:spPr>
          <c:dPt>
            <c:idx val="0"/>
            <c:bubble3D val="0"/>
            <c:spPr>
              <a:solidFill>
                <a:schemeClr val="accent1"/>
              </a:solidFill>
              <a:ln w="19050">
                <a:solidFill>
                  <a:schemeClr val="accent1"/>
                </a:solidFill>
              </a:ln>
              <a:effectLst/>
            </c:spPr>
            <c:extLst>
              <c:ext xmlns:c16="http://schemas.microsoft.com/office/drawing/2014/chart" uri="{C3380CC4-5D6E-409C-BE32-E72D297353CC}">
                <c16:uniqueId val="{00000001-D4BD-493F-BB8B-D5E894DE247E}"/>
              </c:ext>
            </c:extLst>
          </c:dPt>
          <c:dPt>
            <c:idx val="1"/>
            <c:bubble3D val="0"/>
            <c:spPr>
              <a:solidFill>
                <a:schemeClr val="accent2"/>
              </a:solidFill>
              <a:ln w="19050">
                <a:solidFill>
                  <a:schemeClr val="accent2"/>
                </a:solidFill>
              </a:ln>
              <a:effectLst/>
            </c:spPr>
            <c:extLst>
              <c:ext xmlns:c16="http://schemas.microsoft.com/office/drawing/2014/chart" uri="{C3380CC4-5D6E-409C-BE32-E72D297353CC}">
                <c16:uniqueId val="{00000003-D4BD-493F-BB8B-D5E894DE247E}"/>
              </c:ext>
            </c:extLst>
          </c:dPt>
          <c:dPt>
            <c:idx val="2"/>
            <c:bubble3D val="0"/>
            <c:spPr>
              <a:solidFill>
                <a:schemeClr val="accent3"/>
              </a:solidFill>
              <a:ln w="19050">
                <a:solidFill>
                  <a:schemeClr val="accent3"/>
                </a:solidFill>
              </a:ln>
              <a:effectLst/>
            </c:spPr>
            <c:extLst>
              <c:ext xmlns:c16="http://schemas.microsoft.com/office/drawing/2014/chart" uri="{C3380CC4-5D6E-409C-BE32-E72D297353CC}">
                <c16:uniqueId val="{00000005-D4BD-493F-BB8B-D5E894DE247E}"/>
              </c:ext>
            </c:extLst>
          </c:dPt>
          <c:dPt>
            <c:idx val="3"/>
            <c:bubble3D val="0"/>
            <c:spPr>
              <a:solidFill>
                <a:schemeClr val="accent4"/>
              </a:solidFill>
              <a:ln w="19050">
                <a:solidFill>
                  <a:schemeClr val="accent4"/>
                </a:solidFill>
              </a:ln>
              <a:effectLst/>
            </c:spPr>
            <c:extLst>
              <c:ext xmlns:c16="http://schemas.microsoft.com/office/drawing/2014/chart" uri="{C3380CC4-5D6E-409C-BE32-E72D297353CC}">
                <c16:uniqueId val="{00000007-D4BD-493F-BB8B-D5E894DE247E}"/>
              </c:ext>
            </c:extLst>
          </c:dPt>
          <c:dPt>
            <c:idx val="4"/>
            <c:bubble3D val="0"/>
            <c:spPr>
              <a:solidFill>
                <a:schemeClr val="accent5"/>
              </a:solidFill>
              <a:ln w="19050">
                <a:solidFill>
                  <a:schemeClr val="accent5"/>
                </a:solidFill>
              </a:ln>
              <a:effectLst/>
            </c:spPr>
            <c:extLst>
              <c:ext xmlns:c16="http://schemas.microsoft.com/office/drawing/2014/chart" uri="{C3380CC4-5D6E-409C-BE32-E72D297353CC}">
                <c16:uniqueId val="{00000009-D4BD-493F-BB8B-D5E894DE247E}"/>
              </c:ext>
            </c:extLst>
          </c:dPt>
          <c:dLbls>
            <c:dLbl>
              <c:idx val="0"/>
              <c:layout>
                <c:manualLayout>
                  <c:x val="-0.1040491453448866"/>
                  <c:y val="0.17150322321373543"/>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D4BD-493F-BB8B-D5E894DE247E}"/>
                </c:ext>
              </c:extLst>
            </c:dLbl>
            <c:dLbl>
              <c:idx val="1"/>
              <c:layout>
                <c:manualLayout>
                  <c:x val="-0.17400673522174795"/>
                  <c:y val="-4.3574794442549372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D4BD-493F-BB8B-D5E894DE247E}"/>
                </c:ext>
              </c:extLst>
            </c:dLbl>
            <c:dLbl>
              <c:idx val="3"/>
              <c:layout>
                <c:manualLayout>
                  <c:x val="0.13913917969989972"/>
                  <c:y val="2.7558108550304614E-3"/>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D4BD-493F-BB8B-D5E894DE247E}"/>
                </c:ext>
              </c:extLst>
            </c:dLbl>
            <c:dLbl>
              <c:idx val="4"/>
              <c:layout>
                <c:manualLayout>
                  <c:x val="0.1240197934295502"/>
                  <c:y val="0.15447535003137719"/>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D4BD-493F-BB8B-D5E894DE247E}"/>
                </c:ext>
              </c:extLst>
            </c:dLbl>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UTM Avo" panose="02040603050506020204" pitchFamily="18" charset="0"/>
                    <a:ea typeface="+mn-ea"/>
                    <a:cs typeface="Arial" panose="020B0604020202020204" pitchFamily="34" charset="0"/>
                  </a:defRPr>
                </a:pPr>
                <a:endParaRPr lang="en-US"/>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Sheet1!$A$19:$A$23</c:f>
              <c:strCache>
                <c:ptCount val="5"/>
                <c:pt idx="0">
                  <c:v>Cầu lông</c:v>
                </c:pt>
                <c:pt idx="1">
                  <c:v>Đá cầu</c:v>
                </c:pt>
                <c:pt idx="2">
                  <c:v>Bóng đá</c:v>
                </c:pt>
                <c:pt idx="3">
                  <c:v>Bóng bàn</c:v>
                </c:pt>
                <c:pt idx="4">
                  <c:v>Bơi lội</c:v>
                </c:pt>
              </c:strCache>
            </c:strRef>
          </c:cat>
          <c:val>
            <c:numRef>
              <c:f>Sheet1!$B$19:$B$23</c:f>
              <c:numCache>
                <c:formatCode>General</c:formatCode>
                <c:ptCount val="5"/>
                <c:pt idx="0">
                  <c:v>15</c:v>
                </c:pt>
                <c:pt idx="1">
                  <c:v>25</c:v>
                </c:pt>
                <c:pt idx="2">
                  <c:v>30</c:v>
                </c:pt>
                <c:pt idx="3">
                  <c:v>10</c:v>
                </c:pt>
                <c:pt idx="4">
                  <c:v>20</c:v>
                </c:pt>
              </c:numCache>
            </c:numRef>
          </c:val>
          <c:extLst>
            <c:ext xmlns:c16="http://schemas.microsoft.com/office/drawing/2014/chart" uri="{C3380CC4-5D6E-409C-BE32-E72D297353CC}">
              <c16:uniqueId val="{0000000A-D4BD-493F-BB8B-D5E894DE247E}"/>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71013056984550949"/>
          <c:y val="0.33849628171478563"/>
          <c:w val="0.23954854075292342"/>
          <c:h val="0.49305036580676687"/>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UTM Avo" panose="02040603050506020204" pitchFamily="18"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200">
          <a:latin typeface="UTM Avo" panose="02040603050506020204" pitchFamily="18" charset="0"/>
          <a:cs typeface="Arial" panose="020B0604020202020204" pitchFamily="34" charset="0"/>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spc="0" baseline="0">
                <a:solidFill>
                  <a:schemeClr val="tx1"/>
                </a:solidFill>
                <a:latin typeface="UTM Avo" panose="02040603050506020204" pitchFamily="18" charset="0"/>
                <a:ea typeface="+mn-ea"/>
                <a:cs typeface="Arial" panose="020B0604020202020204" pitchFamily="34" charset="0"/>
              </a:defRPr>
            </a:pPr>
            <a:r>
              <a:rPr lang="en-US" sz="1800" b="1">
                <a:solidFill>
                  <a:schemeClr val="tx1"/>
                </a:solidFill>
              </a:rPr>
              <a:t>Tỉ lệ phần trăm học sinh tham gia các môn thể thao của khối 7</a:t>
            </a:r>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solidFill>
              <a:latin typeface="UTM Avo" panose="02040603050506020204" pitchFamily="18" charset="0"/>
              <a:ea typeface="+mn-ea"/>
              <a:cs typeface="Arial" panose="020B0604020202020204" pitchFamily="34" charset="0"/>
            </a:defRPr>
          </a:pPr>
          <a:endParaRPr lang="en-US"/>
        </a:p>
      </c:txPr>
    </c:title>
    <c:autoTitleDeleted val="0"/>
    <c:plotArea>
      <c:layout/>
      <c:pieChart>
        <c:varyColors val="1"/>
        <c:ser>
          <c:idx val="0"/>
          <c:order val="0"/>
          <c:spPr>
            <a:ln>
              <a:noFill/>
            </a:ln>
          </c:spPr>
          <c:dPt>
            <c:idx val="0"/>
            <c:bubble3D val="0"/>
            <c:spPr>
              <a:solidFill>
                <a:schemeClr val="accent1"/>
              </a:solidFill>
              <a:ln w="19050">
                <a:solidFill>
                  <a:schemeClr val="accent1"/>
                </a:solidFill>
              </a:ln>
              <a:effectLst/>
            </c:spPr>
            <c:extLst>
              <c:ext xmlns:c16="http://schemas.microsoft.com/office/drawing/2014/chart" uri="{C3380CC4-5D6E-409C-BE32-E72D297353CC}">
                <c16:uniqueId val="{00000001-D4BD-493F-BB8B-D5E894DE247E}"/>
              </c:ext>
            </c:extLst>
          </c:dPt>
          <c:dPt>
            <c:idx val="1"/>
            <c:bubble3D val="0"/>
            <c:spPr>
              <a:solidFill>
                <a:schemeClr val="accent2"/>
              </a:solidFill>
              <a:ln w="19050">
                <a:solidFill>
                  <a:schemeClr val="accent2"/>
                </a:solidFill>
              </a:ln>
              <a:effectLst/>
            </c:spPr>
            <c:extLst>
              <c:ext xmlns:c16="http://schemas.microsoft.com/office/drawing/2014/chart" uri="{C3380CC4-5D6E-409C-BE32-E72D297353CC}">
                <c16:uniqueId val="{00000003-D4BD-493F-BB8B-D5E894DE247E}"/>
              </c:ext>
            </c:extLst>
          </c:dPt>
          <c:dPt>
            <c:idx val="2"/>
            <c:bubble3D val="0"/>
            <c:spPr>
              <a:solidFill>
                <a:schemeClr val="accent3"/>
              </a:solidFill>
              <a:ln w="19050">
                <a:solidFill>
                  <a:schemeClr val="accent3"/>
                </a:solidFill>
              </a:ln>
              <a:effectLst/>
            </c:spPr>
            <c:extLst>
              <c:ext xmlns:c16="http://schemas.microsoft.com/office/drawing/2014/chart" uri="{C3380CC4-5D6E-409C-BE32-E72D297353CC}">
                <c16:uniqueId val="{00000005-D4BD-493F-BB8B-D5E894DE247E}"/>
              </c:ext>
            </c:extLst>
          </c:dPt>
          <c:dPt>
            <c:idx val="3"/>
            <c:bubble3D val="0"/>
            <c:spPr>
              <a:solidFill>
                <a:schemeClr val="accent4"/>
              </a:solidFill>
              <a:ln w="19050">
                <a:solidFill>
                  <a:schemeClr val="accent4"/>
                </a:solidFill>
              </a:ln>
              <a:effectLst/>
            </c:spPr>
            <c:extLst>
              <c:ext xmlns:c16="http://schemas.microsoft.com/office/drawing/2014/chart" uri="{C3380CC4-5D6E-409C-BE32-E72D297353CC}">
                <c16:uniqueId val="{00000007-D4BD-493F-BB8B-D5E894DE247E}"/>
              </c:ext>
            </c:extLst>
          </c:dPt>
          <c:dPt>
            <c:idx val="4"/>
            <c:bubble3D val="0"/>
            <c:spPr>
              <a:solidFill>
                <a:schemeClr val="accent5"/>
              </a:solidFill>
              <a:ln w="19050">
                <a:solidFill>
                  <a:schemeClr val="accent5"/>
                </a:solidFill>
              </a:ln>
              <a:effectLst/>
            </c:spPr>
            <c:extLst>
              <c:ext xmlns:c16="http://schemas.microsoft.com/office/drawing/2014/chart" uri="{C3380CC4-5D6E-409C-BE32-E72D297353CC}">
                <c16:uniqueId val="{00000009-D4BD-493F-BB8B-D5E894DE247E}"/>
              </c:ext>
            </c:extLst>
          </c:dPt>
          <c:dLbls>
            <c:dLbl>
              <c:idx val="0"/>
              <c:layout>
                <c:manualLayout>
                  <c:x val="-0.11480436777537925"/>
                  <c:y val="0.17645996108984663"/>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D4BD-493F-BB8B-D5E894DE247E}"/>
                </c:ext>
              </c:extLst>
            </c:dLbl>
            <c:dLbl>
              <c:idx val="1"/>
              <c:layout>
                <c:manualLayout>
                  <c:x val="-0.19243488198519876"/>
                  <c:y val="-4.3788264754104134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D4BD-493F-BB8B-D5E894DE247E}"/>
                </c:ext>
              </c:extLst>
            </c:dLbl>
            <c:dLbl>
              <c:idx val="3"/>
              <c:layout>
                <c:manualLayout>
                  <c:x val="9.5423949455916882E-2"/>
                  <c:y val="3.195544153361964E-3"/>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D4BD-493F-BB8B-D5E894DE247E}"/>
                </c:ext>
              </c:extLst>
            </c:dLbl>
            <c:dLbl>
              <c:idx val="4"/>
              <c:layout>
                <c:manualLayout>
                  <c:x val="0.13485933805638148"/>
                  <c:y val="0.17942049435822904"/>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D4BD-493F-BB8B-D5E894DE247E}"/>
                </c:ext>
              </c:extLst>
            </c:dLbl>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UTM Avo" panose="02040603050506020204" pitchFamily="18" charset="0"/>
                    <a:ea typeface="+mn-ea"/>
                    <a:cs typeface="Arial" panose="020B0604020202020204" pitchFamily="34" charset="0"/>
                  </a:defRPr>
                </a:pPr>
                <a:endParaRPr lang="en-US"/>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Sheet1!$A$19:$A$23</c:f>
              <c:strCache>
                <c:ptCount val="5"/>
                <c:pt idx="0">
                  <c:v>Cầu lông</c:v>
                </c:pt>
                <c:pt idx="1">
                  <c:v>Đá cầu</c:v>
                </c:pt>
                <c:pt idx="2">
                  <c:v>Bóng đá</c:v>
                </c:pt>
                <c:pt idx="3">
                  <c:v>Bóng bàn</c:v>
                </c:pt>
                <c:pt idx="4">
                  <c:v>Bơi lội</c:v>
                </c:pt>
              </c:strCache>
            </c:strRef>
          </c:cat>
          <c:val>
            <c:numRef>
              <c:f>Sheet1!$B$19:$B$23</c:f>
              <c:numCache>
                <c:formatCode>General</c:formatCode>
                <c:ptCount val="5"/>
                <c:pt idx="0">
                  <c:v>15</c:v>
                </c:pt>
                <c:pt idx="1">
                  <c:v>25</c:v>
                </c:pt>
                <c:pt idx="2">
                  <c:v>30</c:v>
                </c:pt>
                <c:pt idx="3">
                  <c:v>10</c:v>
                </c:pt>
                <c:pt idx="4">
                  <c:v>20</c:v>
                </c:pt>
              </c:numCache>
            </c:numRef>
          </c:val>
          <c:extLst>
            <c:ext xmlns:c16="http://schemas.microsoft.com/office/drawing/2014/chart" uri="{C3380CC4-5D6E-409C-BE32-E72D297353CC}">
              <c16:uniqueId val="{0000000A-D4BD-493F-BB8B-D5E894DE247E}"/>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65312937315664699"/>
          <c:y val="0.33849628171478563"/>
          <c:w val="0.29654983596250262"/>
          <c:h val="0.51861467373745807"/>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UTM Avo" panose="02040603050506020204" pitchFamily="18"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200">
          <a:latin typeface="UTM Avo" panose="02040603050506020204" pitchFamily="18" charset="0"/>
          <a:cs typeface="Arial" panose="020B0604020202020204" pitchFamily="34" charset="0"/>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1" i="0" u="none" strike="noStrike" kern="1200" spc="0" baseline="0">
                <a:solidFill>
                  <a:schemeClr val="tx1"/>
                </a:solidFill>
                <a:latin typeface="UTM Avo" panose="02040603050506020204" pitchFamily="18" charset="0"/>
                <a:ea typeface="+mn-ea"/>
                <a:cs typeface="+mn-cs"/>
              </a:defRPr>
            </a:pPr>
            <a:r>
              <a:rPr lang="en-US" sz="2000" b="1">
                <a:solidFill>
                  <a:schemeClr val="tx1"/>
                </a:solidFill>
              </a:rPr>
              <a:t>Tỉ lệ phần trăm loại trái cây học sinh lớp 7A yêu thích</a:t>
            </a:r>
          </a:p>
        </c:rich>
      </c:tx>
      <c:layout>
        <c:manualLayout>
          <c:xMode val="edge"/>
          <c:yMode val="edge"/>
          <c:x val="0.12638683472550721"/>
          <c:y val="5.0925925925925923E-2"/>
        </c:manualLayout>
      </c:layout>
      <c:overlay val="0"/>
      <c:spPr>
        <a:noFill/>
        <a:ln>
          <a:noFill/>
        </a:ln>
        <a:effectLst/>
      </c:spPr>
      <c:txPr>
        <a:bodyPr rot="0" spcFirstLastPara="1" vertOverflow="ellipsis" vert="horz" wrap="square" anchor="ctr" anchorCtr="1"/>
        <a:lstStyle/>
        <a:p>
          <a:pPr>
            <a:defRPr sz="2000" b="1" i="0" u="none" strike="noStrike" kern="1200" spc="0" baseline="0">
              <a:solidFill>
                <a:schemeClr val="tx1"/>
              </a:solidFill>
              <a:latin typeface="UTM Avo" panose="02040603050506020204" pitchFamily="18" charset="0"/>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accent1"/>
                </a:solidFill>
              </a:ln>
              <a:effectLst/>
            </c:spPr>
            <c:extLst>
              <c:ext xmlns:c16="http://schemas.microsoft.com/office/drawing/2014/chart" uri="{C3380CC4-5D6E-409C-BE32-E72D297353CC}">
                <c16:uniqueId val="{00000001-0AEE-44F5-8D3A-15FACF210FDA}"/>
              </c:ext>
            </c:extLst>
          </c:dPt>
          <c:dPt>
            <c:idx val="1"/>
            <c:bubble3D val="0"/>
            <c:spPr>
              <a:solidFill>
                <a:schemeClr val="accent2"/>
              </a:solidFill>
              <a:ln w="19050">
                <a:solidFill>
                  <a:schemeClr val="accent2"/>
                </a:solidFill>
              </a:ln>
              <a:effectLst/>
            </c:spPr>
            <c:extLst>
              <c:ext xmlns:c16="http://schemas.microsoft.com/office/drawing/2014/chart" uri="{C3380CC4-5D6E-409C-BE32-E72D297353CC}">
                <c16:uniqueId val="{00000003-0AEE-44F5-8D3A-15FACF210FDA}"/>
              </c:ext>
            </c:extLst>
          </c:dPt>
          <c:dPt>
            <c:idx val="2"/>
            <c:bubble3D val="0"/>
            <c:spPr>
              <a:solidFill>
                <a:schemeClr val="accent3"/>
              </a:solidFill>
              <a:ln w="19050">
                <a:solidFill>
                  <a:schemeClr val="accent3"/>
                </a:solidFill>
              </a:ln>
              <a:effectLst/>
            </c:spPr>
            <c:extLst>
              <c:ext xmlns:c16="http://schemas.microsoft.com/office/drawing/2014/chart" uri="{C3380CC4-5D6E-409C-BE32-E72D297353CC}">
                <c16:uniqueId val="{00000005-0AEE-44F5-8D3A-15FACF210FDA}"/>
              </c:ext>
            </c:extLst>
          </c:dPt>
          <c:dPt>
            <c:idx val="3"/>
            <c:bubble3D val="0"/>
            <c:spPr>
              <a:solidFill>
                <a:schemeClr val="accent4"/>
              </a:solidFill>
              <a:ln w="19050">
                <a:solidFill>
                  <a:schemeClr val="accent4"/>
                </a:solidFill>
              </a:ln>
              <a:effectLst/>
            </c:spPr>
            <c:extLst>
              <c:ext xmlns:c16="http://schemas.microsoft.com/office/drawing/2014/chart" uri="{C3380CC4-5D6E-409C-BE32-E72D297353CC}">
                <c16:uniqueId val="{00000007-0AEE-44F5-8D3A-15FACF210FDA}"/>
              </c:ext>
            </c:extLst>
          </c:dPt>
          <c:dPt>
            <c:idx val="4"/>
            <c:bubble3D val="0"/>
            <c:spPr>
              <a:solidFill>
                <a:schemeClr val="accent5"/>
              </a:solidFill>
              <a:ln w="19050">
                <a:solidFill>
                  <a:schemeClr val="accent5"/>
                </a:solidFill>
              </a:ln>
              <a:effectLst/>
            </c:spPr>
            <c:extLst>
              <c:ext xmlns:c16="http://schemas.microsoft.com/office/drawing/2014/chart" uri="{C3380CC4-5D6E-409C-BE32-E72D297353CC}">
                <c16:uniqueId val="{00000009-0AEE-44F5-8D3A-15FACF210FDA}"/>
              </c:ext>
            </c:extLst>
          </c:dPt>
          <c:dLbls>
            <c:dLbl>
              <c:idx val="0"/>
              <c:layout>
                <c:manualLayout>
                  <c:x val="-0.12308557673243402"/>
                  <c:y val="0.18280863086642388"/>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0AEE-44F5-8D3A-15FACF210FDA}"/>
                </c:ext>
              </c:extLst>
            </c:dLbl>
            <c:dLbl>
              <c:idx val="2"/>
              <c:layout>
                <c:manualLayout>
                  <c:x val="0.12807055175945734"/>
                  <c:y val="-0.11550815015167497"/>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0AEE-44F5-8D3A-15FACF210FDA}"/>
                </c:ext>
              </c:extLst>
            </c:dLbl>
            <c:dLbl>
              <c:idx val="3"/>
              <c:layout>
                <c:manualLayout>
                  <c:x val="0.14313280344455265"/>
                  <c:y val="2.6407185915113996E-3"/>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0AEE-44F5-8D3A-15FACF210FDA}"/>
                </c:ext>
              </c:extLst>
            </c:dLbl>
            <c:dLbl>
              <c:idx val="4"/>
              <c:layout>
                <c:manualLayout>
                  <c:x val="0.12881131577155427"/>
                  <c:y val="0.18280863086642388"/>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0AEE-44F5-8D3A-15FACF210FDA}"/>
                </c:ext>
              </c:extLst>
            </c:dLbl>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UTM Avo" panose="02040603050506020204" pitchFamily="18" charset="0"/>
                    <a:ea typeface="+mn-ea"/>
                    <a:cs typeface="+mn-cs"/>
                  </a:defRPr>
                </a:pPr>
                <a:endParaRPr lang="en-US"/>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Sheet1!$O$19:$O$23</c:f>
              <c:strCache>
                <c:ptCount val="5"/>
                <c:pt idx="0">
                  <c:v>Cam</c:v>
                </c:pt>
                <c:pt idx="1">
                  <c:v>Dưa hấu</c:v>
                </c:pt>
                <c:pt idx="2">
                  <c:v>Dâu</c:v>
                </c:pt>
                <c:pt idx="3">
                  <c:v>Sầu riêng</c:v>
                </c:pt>
                <c:pt idx="4">
                  <c:v>Xoài</c:v>
                </c:pt>
              </c:strCache>
            </c:strRef>
          </c:cat>
          <c:val>
            <c:numRef>
              <c:f>Sheet1!$P$19:$P$23</c:f>
              <c:numCache>
                <c:formatCode>General</c:formatCode>
                <c:ptCount val="5"/>
                <c:pt idx="0">
                  <c:v>20</c:v>
                </c:pt>
                <c:pt idx="1">
                  <c:v>40</c:v>
                </c:pt>
                <c:pt idx="2">
                  <c:v>10</c:v>
                </c:pt>
                <c:pt idx="3">
                  <c:v>10</c:v>
                </c:pt>
                <c:pt idx="4">
                  <c:v>20</c:v>
                </c:pt>
              </c:numCache>
            </c:numRef>
          </c:val>
          <c:extLst>
            <c:ext xmlns:c16="http://schemas.microsoft.com/office/drawing/2014/chart" uri="{C3380CC4-5D6E-409C-BE32-E72D297353CC}">
              <c16:uniqueId val="{0000000A-0AEE-44F5-8D3A-15FACF210FDA}"/>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72257515906208558"/>
          <c:y val="0.32968872581585207"/>
          <c:w val="0.27078128438696236"/>
          <c:h val="0.4756953201600928"/>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UTM Avo" panose="02040603050506020204" pitchFamily="18"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latin typeface="UTM Avo" panose="02040603050506020204" pitchFamily="18" charset="0"/>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1" i="0" u="none" strike="noStrike" kern="1200" spc="0" baseline="0">
                <a:solidFill>
                  <a:schemeClr val="tx1"/>
                </a:solidFill>
                <a:latin typeface="UTM Avo" panose="02040603050506020204" pitchFamily="18" charset="0"/>
                <a:ea typeface="+mn-ea"/>
                <a:cs typeface="+mn-cs"/>
              </a:defRPr>
            </a:pPr>
            <a:r>
              <a:rPr lang="en-US" sz="2000" b="1">
                <a:solidFill>
                  <a:schemeClr val="tx1"/>
                </a:solidFill>
              </a:rPr>
              <a:t>Tỉ lệ phần trăm loại trái cây học sinh lớp 7A yêu thích</a:t>
            </a:r>
          </a:p>
        </c:rich>
      </c:tx>
      <c:layout>
        <c:manualLayout>
          <c:xMode val="edge"/>
          <c:yMode val="edge"/>
          <c:x val="0.12638683472550721"/>
          <c:y val="5.0925925925925923E-2"/>
        </c:manualLayout>
      </c:layout>
      <c:overlay val="0"/>
      <c:spPr>
        <a:noFill/>
        <a:ln>
          <a:noFill/>
        </a:ln>
        <a:effectLst/>
      </c:spPr>
      <c:txPr>
        <a:bodyPr rot="0" spcFirstLastPara="1" vertOverflow="ellipsis" vert="horz" wrap="square" anchor="ctr" anchorCtr="1"/>
        <a:lstStyle/>
        <a:p>
          <a:pPr>
            <a:defRPr sz="2000" b="1" i="0" u="none" strike="noStrike" kern="1200" spc="0" baseline="0">
              <a:solidFill>
                <a:schemeClr val="tx1"/>
              </a:solidFill>
              <a:latin typeface="UTM Avo" panose="02040603050506020204" pitchFamily="18" charset="0"/>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accent1"/>
                </a:solidFill>
              </a:ln>
              <a:effectLst/>
            </c:spPr>
            <c:extLst>
              <c:ext xmlns:c16="http://schemas.microsoft.com/office/drawing/2014/chart" uri="{C3380CC4-5D6E-409C-BE32-E72D297353CC}">
                <c16:uniqueId val="{00000001-0AEE-44F5-8D3A-15FACF210FDA}"/>
              </c:ext>
            </c:extLst>
          </c:dPt>
          <c:dPt>
            <c:idx val="1"/>
            <c:bubble3D val="0"/>
            <c:spPr>
              <a:solidFill>
                <a:schemeClr val="accent2"/>
              </a:solidFill>
              <a:ln w="19050">
                <a:solidFill>
                  <a:schemeClr val="accent2"/>
                </a:solidFill>
              </a:ln>
              <a:effectLst/>
            </c:spPr>
            <c:extLst>
              <c:ext xmlns:c16="http://schemas.microsoft.com/office/drawing/2014/chart" uri="{C3380CC4-5D6E-409C-BE32-E72D297353CC}">
                <c16:uniqueId val="{00000003-0AEE-44F5-8D3A-15FACF210FDA}"/>
              </c:ext>
            </c:extLst>
          </c:dPt>
          <c:dPt>
            <c:idx val="2"/>
            <c:bubble3D val="0"/>
            <c:spPr>
              <a:solidFill>
                <a:schemeClr val="accent3"/>
              </a:solidFill>
              <a:ln w="19050">
                <a:solidFill>
                  <a:schemeClr val="accent3"/>
                </a:solidFill>
              </a:ln>
              <a:effectLst/>
            </c:spPr>
            <c:extLst>
              <c:ext xmlns:c16="http://schemas.microsoft.com/office/drawing/2014/chart" uri="{C3380CC4-5D6E-409C-BE32-E72D297353CC}">
                <c16:uniqueId val="{00000005-0AEE-44F5-8D3A-15FACF210FDA}"/>
              </c:ext>
            </c:extLst>
          </c:dPt>
          <c:dPt>
            <c:idx val="3"/>
            <c:bubble3D val="0"/>
            <c:spPr>
              <a:solidFill>
                <a:schemeClr val="accent4"/>
              </a:solidFill>
              <a:ln w="19050">
                <a:solidFill>
                  <a:schemeClr val="accent4"/>
                </a:solidFill>
              </a:ln>
              <a:effectLst/>
            </c:spPr>
            <c:extLst>
              <c:ext xmlns:c16="http://schemas.microsoft.com/office/drawing/2014/chart" uri="{C3380CC4-5D6E-409C-BE32-E72D297353CC}">
                <c16:uniqueId val="{00000007-0AEE-44F5-8D3A-15FACF210FDA}"/>
              </c:ext>
            </c:extLst>
          </c:dPt>
          <c:dPt>
            <c:idx val="4"/>
            <c:bubble3D val="0"/>
            <c:spPr>
              <a:solidFill>
                <a:schemeClr val="accent5"/>
              </a:solidFill>
              <a:ln w="19050">
                <a:solidFill>
                  <a:schemeClr val="accent5"/>
                </a:solidFill>
              </a:ln>
              <a:effectLst/>
            </c:spPr>
            <c:extLst>
              <c:ext xmlns:c16="http://schemas.microsoft.com/office/drawing/2014/chart" uri="{C3380CC4-5D6E-409C-BE32-E72D297353CC}">
                <c16:uniqueId val="{00000009-0AEE-44F5-8D3A-15FACF210FDA}"/>
              </c:ext>
            </c:extLst>
          </c:dPt>
          <c:dLbls>
            <c:dLbl>
              <c:idx val="0"/>
              <c:layout>
                <c:manualLayout>
                  <c:x val="-0.13503717192884787"/>
                  <c:y val="0.17397441437076377"/>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0AEE-44F5-8D3A-15FACF210FDA}"/>
                </c:ext>
              </c:extLst>
            </c:dLbl>
            <c:dLbl>
              <c:idx val="1"/>
              <c:layout>
                <c:manualLayout>
                  <c:x val="-0.13723015514233841"/>
                  <c:y val="-0.1778664058446314"/>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0AEE-44F5-8D3A-15FACF210FDA}"/>
                </c:ext>
              </c:extLst>
            </c:dLbl>
            <c:dLbl>
              <c:idx val="2"/>
              <c:layout>
                <c:manualLayout>
                  <c:x val="0.14329936569255616"/>
                  <c:y val="-0.12610712264722324"/>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0AEE-44F5-8D3A-15FACF210FDA}"/>
                </c:ext>
              </c:extLst>
            </c:dLbl>
            <c:dLbl>
              <c:idx val="3"/>
              <c:layout>
                <c:manualLayout>
                  <c:x val="0.11760692692600046"/>
                  <c:y val="2.8700668748180783E-3"/>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0AEE-44F5-8D3A-15FACF210FDA}"/>
                </c:ext>
              </c:extLst>
            </c:dLbl>
            <c:dLbl>
              <c:idx val="4"/>
              <c:layout>
                <c:manualLayout>
                  <c:x val="0.13942158427323673"/>
                  <c:y val="0.16823428062112766"/>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0AEE-44F5-8D3A-15FACF210FDA}"/>
                </c:ext>
              </c:extLst>
            </c:dLbl>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UTM Avo" panose="02040603050506020204" pitchFamily="18" charset="0"/>
                    <a:ea typeface="+mn-ea"/>
                    <a:cs typeface="+mn-cs"/>
                  </a:defRPr>
                </a:pPr>
                <a:endParaRPr lang="en-US"/>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Sheet1!$O$19:$O$23</c:f>
              <c:strCache>
                <c:ptCount val="5"/>
                <c:pt idx="0">
                  <c:v>Cam</c:v>
                </c:pt>
                <c:pt idx="1">
                  <c:v>Dưa hấu</c:v>
                </c:pt>
                <c:pt idx="2">
                  <c:v>Dâu</c:v>
                </c:pt>
                <c:pt idx="3">
                  <c:v>Sầu riêng</c:v>
                </c:pt>
                <c:pt idx="4">
                  <c:v>Xoài</c:v>
                </c:pt>
              </c:strCache>
            </c:strRef>
          </c:cat>
          <c:val>
            <c:numRef>
              <c:f>Sheet1!$P$19:$P$23</c:f>
              <c:numCache>
                <c:formatCode>General</c:formatCode>
                <c:ptCount val="5"/>
                <c:pt idx="0">
                  <c:v>20</c:v>
                </c:pt>
                <c:pt idx="1">
                  <c:v>40</c:v>
                </c:pt>
                <c:pt idx="2">
                  <c:v>10</c:v>
                </c:pt>
                <c:pt idx="3">
                  <c:v>10</c:v>
                </c:pt>
                <c:pt idx="4">
                  <c:v>20</c:v>
                </c:pt>
              </c:numCache>
            </c:numRef>
          </c:val>
          <c:extLst>
            <c:ext xmlns:c16="http://schemas.microsoft.com/office/drawing/2014/chart" uri="{C3380CC4-5D6E-409C-BE32-E72D297353CC}">
              <c16:uniqueId val="{0000000A-0AEE-44F5-8D3A-15FACF210FDA}"/>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72257515906208558"/>
          <c:y val="0.32968872581585207"/>
          <c:w val="0.27078128438696236"/>
          <c:h val="0.4756953201600928"/>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UTM Avo" panose="02040603050506020204" pitchFamily="18"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latin typeface="UTM Avo" panose="02040603050506020204" pitchFamily="18" charset="0"/>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B6A5903-B732-481B-AD14-BEAF9480836E}" type="datetimeFigureOut">
              <a:rPr lang="en-US" smtClean="0"/>
              <a:t>26/07/2022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362905-3BE4-4E0B-BAA8-514E874519E7}" type="slidenum">
              <a:rPr lang="en-US" smtClean="0"/>
              <a:t>‹#›</a:t>
            </a:fld>
            <a:endParaRPr lang="en-US"/>
          </a:p>
        </p:txBody>
      </p:sp>
    </p:spTree>
    <p:extLst>
      <p:ext uri="{BB962C8B-B14F-4D97-AF65-F5344CB8AC3E}">
        <p14:creationId xmlns:p14="http://schemas.microsoft.com/office/powerpoint/2010/main" val="22407603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6A5903-B732-481B-AD14-BEAF9480836E}" type="datetimeFigureOut">
              <a:rPr lang="en-US" smtClean="0"/>
              <a:t>26/07/2022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362905-3BE4-4E0B-BAA8-514E874519E7}" type="slidenum">
              <a:rPr lang="en-US" smtClean="0"/>
              <a:t>‹#›</a:t>
            </a:fld>
            <a:endParaRPr lang="en-US"/>
          </a:p>
        </p:txBody>
      </p:sp>
    </p:spTree>
    <p:extLst>
      <p:ext uri="{BB962C8B-B14F-4D97-AF65-F5344CB8AC3E}">
        <p14:creationId xmlns:p14="http://schemas.microsoft.com/office/powerpoint/2010/main" val="6620301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6A5903-B732-481B-AD14-BEAF9480836E}" type="datetimeFigureOut">
              <a:rPr lang="en-US" smtClean="0"/>
              <a:t>26/07/2022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362905-3BE4-4E0B-BAA8-514E874519E7}"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1129146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6A5903-B732-481B-AD14-BEAF9480836E}" type="datetimeFigureOut">
              <a:rPr lang="en-US" smtClean="0"/>
              <a:t>26/07/2022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362905-3BE4-4E0B-BAA8-514E874519E7}" type="slidenum">
              <a:rPr lang="en-US" smtClean="0"/>
              <a:t>‹#›</a:t>
            </a:fld>
            <a:endParaRPr lang="en-US"/>
          </a:p>
        </p:txBody>
      </p:sp>
    </p:spTree>
    <p:extLst>
      <p:ext uri="{BB962C8B-B14F-4D97-AF65-F5344CB8AC3E}">
        <p14:creationId xmlns:p14="http://schemas.microsoft.com/office/powerpoint/2010/main" val="28692144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6A5903-B732-481B-AD14-BEAF9480836E}" type="datetimeFigureOut">
              <a:rPr lang="en-US" smtClean="0"/>
              <a:t>26/07/2022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362905-3BE4-4E0B-BAA8-514E874519E7}"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6238781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6A5903-B732-481B-AD14-BEAF9480836E}" type="datetimeFigureOut">
              <a:rPr lang="en-US" smtClean="0"/>
              <a:t>26/07/2022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362905-3BE4-4E0B-BAA8-514E874519E7}" type="slidenum">
              <a:rPr lang="en-US" smtClean="0"/>
              <a:t>‹#›</a:t>
            </a:fld>
            <a:endParaRPr lang="en-US"/>
          </a:p>
        </p:txBody>
      </p:sp>
    </p:spTree>
    <p:extLst>
      <p:ext uri="{BB962C8B-B14F-4D97-AF65-F5344CB8AC3E}">
        <p14:creationId xmlns:p14="http://schemas.microsoft.com/office/powerpoint/2010/main" val="38906997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6A5903-B732-481B-AD14-BEAF9480836E}" type="datetimeFigureOut">
              <a:rPr lang="en-US" smtClean="0"/>
              <a:t>26/07/2022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362905-3BE4-4E0B-BAA8-514E874519E7}" type="slidenum">
              <a:rPr lang="en-US" smtClean="0"/>
              <a:t>‹#›</a:t>
            </a:fld>
            <a:endParaRPr lang="en-US"/>
          </a:p>
        </p:txBody>
      </p:sp>
    </p:spTree>
    <p:extLst>
      <p:ext uri="{BB962C8B-B14F-4D97-AF65-F5344CB8AC3E}">
        <p14:creationId xmlns:p14="http://schemas.microsoft.com/office/powerpoint/2010/main" val="1757123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6A5903-B732-481B-AD14-BEAF9480836E}" type="datetimeFigureOut">
              <a:rPr lang="en-US" smtClean="0"/>
              <a:t>26/07/2022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362905-3BE4-4E0B-BAA8-514E874519E7}" type="slidenum">
              <a:rPr lang="en-US" smtClean="0"/>
              <a:t>‹#›</a:t>
            </a:fld>
            <a:endParaRPr lang="en-US"/>
          </a:p>
        </p:txBody>
      </p:sp>
    </p:spTree>
    <p:extLst>
      <p:ext uri="{BB962C8B-B14F-4D97-AF65-F5344CB8AC3E}">
        <p14:creationId xmlns:p14="http://schemas.microsoft.com/office/powerpoint/2010/main" val="20281377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6A5903-B732-481B-AD14-BEAF9480836E}" type="datetimeFigureOut">
              <a:rPr lang="en-US" smtClean="0"/>
              <a:t>26/07/2022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362905-3BE4-4E0B-BAA8-514E874519E7}" type="slidenum">
              <a:rPr lang="en-US" smtClean="0"/>
              <a:t>‹#›</a:t>
            </a:fld>
            <a:endParaRPr lang="en-US"/>
          </a:p>
        </p:txBody>
      </p:sp>
    </p:spTree>
    <p:extLst>
      <p:ext uri="{BB962C8B-B14F-4D97-AF65-F5344CB8AC3E}">
        <p14:creationId xmlns:p14="http://schemas.microsoft.com/office/powerpoint/2010/main" val="3147353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6A5903-B732-481B-AD14-BEAF9480836E}" type="datetimeFigureOut">
              <a:rPr lang="en-US" smtClean="0"/>
              <a:t>26/07/2022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362905-3BE4-4E0B-BAA8-514E874519E7}" type="slidenum">
              <a:rPr lang="en-US" smtClean="0"/>
              <a:t>‹#›</a:t>
            </a:fld>
            <a:endParaRPr lang="en-US"/>
          </a:p>
        </p:txBody>
      </p:sp>
    </p:spTree>
    <p:extLst>
      <p:ext uri="{BB962C8B-B14F-4D97-AF65-F5344CB8AC3E}">
        <p14:creationId xmlns:p14="http://schemas.microsoft.com/office/powerpoint/2010/main" val="449363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6A5903-B732-481B-AD14-BEAF9480836E}" type="datetimeFigureOut">
              <a:rPr lang="en-US" smtClean="0"/>
              <a:t>26/07/2022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362905-3BE4-4E0B-BAA8-514E874519E7}" type="slidenum">
              <a:rPr lang="en-US" smtClean="0"/>
              <a:t>‹#›</a:t>
            </a:fld>
            <a:endParaRPr lang="en-US"/>
          </a:p>
        </p:txBody>
      </p:sp>
    </p:spTree>
    <p:extLst>
      <p:ext uri="{BB962C8B-B14F-4D97-AF65-F5344CB8AC3E}">
        <p14:creationId xmlns:p14="http://schemas.microsoft.com/office/powerpoint/2010/main" val="177938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B6A5903-B732-481B-AD14-BEAF9480836E}" type="datetimeFigureOut">
              <a:rPr lang="en-US" smtClean="0"/>
              <a:t>26/07/2022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362905-3BE4-4E0B-BAA8-514E874519E7}" type="slidenum">
              <a:rPr lang="en-US" smtClean="0"/>
              <a:t>‹#›</a:t>
            </a:fld>
            <a:endParaRPr lang="en-US"/>
          </a:p>
        </p:txBody>
      </p:sp>
    </p:spTree>
    <p:extLst>
      <p:ext uri="{BB962C8B-B14F-4D97-AF65-F5344CB8AC3E}">
        <p14:creationId xmlns:p14="http://schemas.microsoft.com/office/powerpoint/2010/main" val="19681623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6A5903-B732-481B-AD14-BEAF9480836E}" type="datetimeFigureOut">
              <a:rPr lang="en-US" smtClean="0"/>
              <a:t>26/07/2022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362905-3BE4-4E0B-BAA8-514E874519E7}" type="slidenum">
              <a:rPr lang="en-US" smtClean="0"/>
              <a:t>‹#›</a:t>
            </a:fld>
            <a:endParaRPr lang="en-US"/>
          </a:p>
        </p:txBody>
      </p:sp>
    </p:spTree>
    <p:extLst>
      <p:ext uri="{BB962C8B-B14F-4D97-AF65-F5344CB8AC3E}">
        <p14:creationId xmlns:p14="http://schemas.microsoft.com/office/powerpoint/2010/main" val="266203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B6A5903-B732-481B-AD14-BEAF9480836E}" type="datetimeFigureOut">
              <a:rPr lang="en-US" smtClean="0"/>
              <a:t>26/07/2022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362905-3BE4-4E0B-BAA8-514E874519E7}" type="slidenum">
              <a:rPr lang="en-US" smtClean="0"/>
              <a:t>‹#›</a:t>
            </a:fld>
            <a:endParaRPr lang="en-US"/>
          </a:p>
        </p:txBody>
      </p:sp>
    </p:spTree>
    <p:extLst>
      <p:ext uri="{BB962C8B-B14F-4D97-AF65-F5344CB8AC3E}">
        <p14:creationId xmlns:p14="http://schemas.microsoft.com/office/powerpoint/2010/main" val="25029235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6A5903-B732-481B-AD14-BEAF9480836E}" type="datetimeFigureOut">
              <a:rPr lang="en-US" smtClean="0"/>
              <a:t>26/07/2022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362905-3BE4-4E0B-BAA8-514E874519E7}" type="slidenum">
              <a:rPr lang="en-US" smtClean="0"/>
              <a:t>‹#›</a:t>
            </a:fld>
            <a:endParaRPr lang="en-US"/>
          </a:p>
        </p:txBody>
      </p:sp>
    </p:spTree>
    <p:extLst>
      <p:ext uri="{BB962C8B-B14F-4D97-AF65-F5344CB8AC3E}">
        <p14:creationId xmlns:p14="http://schemas.microsoft.com/office/powerpoint/2010/main" val="41797087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B6A5903-B732-481B-AD14-BEAF9480836E}" type="datetimeFigureOut">
              <a:rPr lang="en-US" smtClean="0"/>
              <a:t>26/07/2022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362905-3BE4-4E0B-BAA8-514E874519E7}" type="slidenum">
              <a:rPr lang="en-US" smtClean="0"/>
              <a:t>‹#›</a:t>
            </a:fld>
            <a:endParaRPr lang="en-US"/>
          </a:p>
        </p:txBody>
      </p:sp>
    </p:spTree>
    <p:extLst>
      <p:ext uri="{BB962C8B-B14F-4D97-AF65-F5344CB8AC3E}">
        <p14:creationId xmlns:p14="http://schemas.microsoft.com/office/powerpoint/2010/main" val="2897375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6A5903-B732-481B-AD14-BEAF9480836E}" type="datetimeFigureOut">
              <a:rPr lang="en-US" smtClean="0"/>
              <a:t>26/07/2022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362905-3BE4-4E0B-BAA8-514E874519E7}" type="slidenum">
              <a:rPr lang="en-US" smtClean="0"/>
              <a:t>‹#›</a:t>
            </a:fld>
            <a:endParaRPr lang="en-US"/>
          </a:p>
        </p:txBody>
      </p:sp>
    </p:spTree>
    <p:extLst>
      <p:ext uri="{BB962C8B-B14F-4D97-AF65-F5344CB8AC3E}">
        <p14:creationId xmlns:p14="http://schemas.microsoft.com/office/powerpoint/2010/main" val="38553074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B6A5903-B732-481B-AD14-BEAF9480836E}" type="datetimeFigureOut">
              <a:rPr lang="en-US" smtClean="0"/>
              <a:t>26/07/2022</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88362905-3BE4-4E0B-BAA8-514E874519E7}" type="slidenum">
              <a:rPr lang="en-US" smtClean="0"/>
              <a:t>‹#›</a:t>
            </a:fld>
            <a:endParaRPr lang="en-US"/>
          </a:p>
        </p:txBody>
      </p:sp>
    </p:spTree>
    <p:extLst>
      <p:ext uri="{BB962C8B-B14F-4D97-AF65-F5344CB8AC3E}">
        <p14:creationId xmlns:p14="http://schemas.microsoft.com/office/powerpoint/2010/main" val="2889785044"/>
      </p:ext>
    </p:extLst>
  </p:cSld>
  <p:clrMap bg1="lt1" tx1="dk1" bg2="lt2" tx2="dk2" accent1="accent1" accent2="accent2" accent3="accent3" accent4="accent4" accent5="accent5" accent6="accent6" hlink="hlink" folHlink="folHlink"/>
  <p:sldLayoutIdLst>
    <p:sldLayoutId id="2147483888" r:id="rId1"/>
    <p:sldLayoutId id="2147483889" r:id="rId2"/>
    <p:sldLayoutId id="2147483890" r:id="rId3"/>
    <p:sldLayoutId id="2147483891" r:id="rId4"/>
    <p:sldLayoutId id="2147483892" r:id="rId5"/>
    <p:sldLayoutId id="2147483893" r:id="rId6"/>
    <p:sldLayoutId id="2147483894" r:id="rId7"/>
    <p:sldLayoutId id="2147483895" r:id="rId8"/>
    <p:sldLayoutId id="2147483896" r:id="rId9"/>
    <p:sldLayoutId id="2147483897" r:id="rId10"/>
    <p:sldLayoutId id="2147483898" r:id="rId11"/>
    <p:sldLayoutId id="2147483899" r:id="rId12"/>
    <p:sldLayoutId id="2147483900" r:id="rId13"/>
    <p:sldLayoutId id="2147483901" r:id="rId14"/>
    <p:sldLayoutId id="2147483902" r:id="rId15"/>
    <p:sldLayoutId id="2147483903" r:id="rId16"/>
    <p:sldLayoutId id="2147483904"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1.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7.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7.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8.pn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8.pn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85AE6282-8321-40CD-895F-D0761A0045AB}"/>
              </a:ext>
            </a:extLst>
          </p:cNvPr>
          <p:cNvSpPr/>
          <p:nvPr/>
        </p:nvSpPr>
        <p:spPr>
          <a:xfrm>
            <a:off x="3515360" y="1431909"/>
            <a:ext cx="8676640" cy="1651000"/>
          </a:xfrm>
          <a:custGeom>
            <a:avLst/>
            <a:gdLst>
              <a:gd name="connsiteX0" fmla="*/ 237496 w 9347200"/>
              <a:gd name="connsiteY0" fmla="*/ 0 h 1651000"/>
              <a:gd name="connsiteX1" fmla="*/ 1330960 w 9347200"/>
              <a:gd name="connsiteY1" fmla="*/ 0 h 1651000"/>
              <a:gd name="connsiteX2" fmla="*/ 7778744 w 9347200"/>
              <a:gd name="connsiteY2" fmla="*/ 0 h 1651000"/>
              <a:gd name="connsiteX3" fmla="*/ 9347200 w 9347200"/>
              <a:gd name="connsiteY3" fmla="*/ 0 h 1651000"/>
              <a:gd name="connsiteX4" fmla="*/ 9347200 w 9347200"/>
              <a:gd name="connsiteY4" fmla="*/ 1651000 h 1651000"/>
              <a:gd name="connsiteX5" fmla="*/ 7778744 w 9347200"/>
              <a:gd name="connsiteY5" fmla="*/ 1651000 h 1651000"/>
              <a:gd name="connsiteX6" fmla="*/ 1330960 w 9347200"/>
              <a:gd name="connsiteY6" fmla="*/ 1651000 h 1651000"/>
              <a:gd name="connsiteX7" fmla="*/ 237496 w 9347200"/>
              <a:gd name="connsiteY7" fmla="*/ 1651000 h 1651000"/>
              <a:gd name="connsiteX8" fmla="*/ 0 w 9347200"/>
              <a:gd name="connsiteY8" fmla="*/ 1413504 h 1651000"/>
              <a:gd name="connsiteX9" fmla="*/ 0 w 9347200"/>
              <a:gd name="connsiteY9" fmla="*/ 237496 h 1651000"/>
              <a:gd name="connsiteX10" fmla="*/ 237496 w 9347200"/>
              <a:gd name="connsiteY10" fmla="*/ 0 h 165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47200" h="1651000">
                <a:moveTo>
                  <a:pt x="237496" y="0"/>
                </a:moveTo>
                <a:lnTo>
                  <a:pt x="1330960" y="0"/>
                </a:lnTo>
                <a:lnTo>
                  <a:pt x="7778744" y="0"/>
                </a:lnTo>
                <a:lnTo>
                  <a:pt x="9347200" y="0"/>
                </a:lnTo>
                <a:lnTo>
                  <a:pt x="9347200" y="1651000"/>
                </a:lnTo>
                <a:lnTo>
                  <a:pt x="7778744" y="1651000"/>
                </a:lnTo>
                <a:lnTo>
                  <a:pt x="1330960" y="1651000"/>
                </a:lnTo>
                <a:lnTo>
                  <a:pt x="237496" y="1651000"/>
                </a:lnTo>
                <a:cubicBezTo>
                  <a:pt x="106331" y="1651000"/>
                  <a:pt x="0" y="1544669"/>
                  <a:pt x="0" y="1413504"/>
                </a:cubicBezTo>
                <a:lnTo>
                  <a:pt x="0" y="237496"/>
                </a:lnTo>
                <a:cubicBezTo>
                  <a:pt x="0" y="106331"/>
                  <a:pt x="106331" y="0"/>
                  <a:pt x="237496" y="0"/>
                </a:cubicBez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Freeform: Shape 4">
            <a:extLst>
              <a:ext uri="{FF2B5EF4-FFF2-40B4-BE49-F238E27FC236}">
                <a16:creationId xmlns:a16="http://schemas.microsoft.com/office/drawing/2014/main" id="{24C2BB70-E75A-4734-BD39-45C71C50E04E}"/>
              </a:ext>
            </a:extLst>
          </p:cNvPr>
          <p:cNvSpPr/>
          <p:nvPr/>
        </p:nvSpPr>
        <p:spPr>
          <a:xfrm>
            <a:off x="2245360" y="596610"/>
            <a:ext cx="9946640" cy="1651000"/>
          </a:xfrm>
          <a:custGeom>
            <a:avLst/>
            <a:gdLst>
              <a:gd name="connsiteX0" fmla="*/ 237496 w 9347200"/>
              <a:gd name="connsiteY0" fmla="*/ 0 h 1651000"/>
              <a:gd name="connsiteX1" fmla="*/ 1330960 w 9347200"/>
              <a:gd name="connsiteY1" fmla="*/ 0 h 1651000"/>
              <a:gd name="connsiteX2" fmla="*/ 7778744 w 9347200"/>
              <a:gd name="connsiteY2" fmla="*/ 0 h 1651000"/>
              <a:gd name="connsiteX3" fmla="*/ 9347200 w 9347200"/>
              <a:gd name="connsiteY3" fmla="*/ 0 h 1651000"/>
              <a:gd name="connsiteX4" fmla="*/ 9347200 w 9347200"/>
              <a:gd name="connsiteY4" fmla="*/ 1651000 h 1651000"/>
              <a:gd name="connsiteX5" fmla="*/ 7778744 w 9347200"/>
              <a:gd name="connsiteY5" fmla="*/ 1651000 h 1651000"/>
              <a:gd name="connsiteX6" fmla="*/ 1330960 w 9347200"/>
              <a:gd name="connsiteY6" fmla="*/ 1651000 h 1651000"/>
              <a:gd name="connsiteX7" fmla="*/ 237496 w 9347200"/>
              <a:gd name="connsiteY7" fmla="*/ 1651000 h 1651000"/>
              <a:gd name="connsiteX8" fmla="*/ 0 w 9347200"/>
              <a:gd name="connsiteY8" fmla="*/ 1413504 h 1651000"/>
              <a:gd name="connsiteX9" fmla="*/ 0 w 9347200"/>
              <a:gd name="connsiteY9" fmla="*/ 237496 h 1651000"/>
              <a:gd name="connsiteX10" fmla="*/ 237496 w 9347200"/>
              <a:gd name="connsiteY10" fmla="*/ 0 h 165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47200" h="1651000">
                <a:moveTo>
                  <a:pt x="237496" y="0"/>
                </a:moveTo>
                <a:lnTo>
                  <a:pt x="1330960" y="0"/>
                </a:lnTo>
                <a:lnTo>
                  <a:pt x="7778744" y="0"/>
                </a:lnTo>
                <a:lnTo>
                  <a:pt x="9347200" y="0"/>
                </a:lnTo>
                <a:lnTo>
                  <a:pt x="9347200" y="1651000"/>
                </a:lnTo>
                <a:lnTo>
                  <a:pt x="7778744" y="1651000"/>
                </a:lnTo>
                <a:lnTo>
                  <a:pt x="1330960" y="1651000"/>
                </a:lnTo>
                <a:lnTo>
                  <a:pt x="237496" y="1651000"/>
                </a:lnTo>
                <a:cubicBezTo>
                  <a:pt x="106331" y="1651000"/>
                  <a:pt x="0" y="1544669"/>
                  <a:pt x="0" y="1413504"/>
                </a:cubicBezTo>
                <a:lnTo>
                  <a:pt x="0" y="237496"/>
                </a:lnTo>
                <a:cubicBezTo>
                  <a:pt x="0" y="106331"/>
                  <a:pt x="106331" y="0"/>
                  <a:pt x="23749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Rectangle 5">
            <a:extLst>
              <a:ext uri="{FF2B5EF4-FFF2-40B4-BE49-F238E27FC236}">
                <a16:creationId xmlns:a16="http://schemas.microsoft.com/office/drawing/2014/main" id="{A8A35E0C-5D96-4246-B796-05D171A62751}"/>
              </a:ext>
            </a:extLst>
          </p:cNvPr>
          <p:cNvSpPr/>
          <p:nvPr/>
        </p:nvSpPr>
        <p:spPr>
          <a:xfrm>
            <a:off x="2509025" y="680886"/>
            <a:ext cx="1240510" cy="707886"/>
          </a:xfrm>
          <a:prstGeom prst="rect">
            <a:avLst/>
          </a:prstGeom>
        </p:spPr>
        <p:txBody>
          <a:bodyPr wrap="square">
            <a:spAutoFit/>
          </a:bodyPr>
          <a:lstStyle/>
          <a:p>
            <a:pPr algn="ctr" defTabSz="342900"/>
            <a:r>
              <a:rPr lang="en-US" sz="3600" b="1">
                <a:ln w="19050">
                  <a:solidFill>
                    <a:schemeClr val="bg1"/>
                  </a:solidFill>
                </a:ln>
                <a:solidFill>
                  <a:schemeClr val="bg1"/>
                </a:solidFill>
                <a:latin typeface="UTM Avo" panose="02040603050506020204" pitchFamily="18" charset="0"/>
                <a:cs typeface="Times New Roman" panose="02020603050405020304" pitchFamily="18" charset="0"/>
              </a:rPr>
              <a:t>BÀI</a:t>
            </a:r>
            <a:r>
              <a:rPr lang="en-US" sz="4000" b="1">
                <a:ln w="19050">
                  <a:solidFill>
                    <a:schemeClr val="bg1"/>
                  </a:solidFill>
                </a:ln>
                <a:solidFill>
                  <a:schemeClr val="bg1"/>
                </a:solidFill>
                <a:latin typeface="UTM Kabel KT" panose="02040603050506020204" pitchFamily="18" charset="0"/>
                <a:cs typeface="Times New Roman" panose="02020603050405020304" pitchFamily="18" charset="0"/>
              </a:rPr>
              <a:t> </a:t>
            </a:r>
          </a:p>
        </p:txBody>
      </p:sp>
      <p:sp>
        <p:nvSpPr>
          <p:cNvPr id="7" name="Rectangle 6">
            <a:extLst>
              <a:ext uri="{FF2B5EF4-FFF2-40B4-BE49-F238E27FC236}">
                <a16:creationId xmlns:a16="http://schemas.microsoft.com/office/drawing/2014/main" id="{21A16CC0-F105-425A-8E74-A986B8E17097}"/>
              </a:ext>
            </a:extLst>
          </p:cNvPr>
          <p:cNvSpPr/>
          <p:nvPr/>
        </p:nvSpPr>
        <p:spPr>
          <a:xfrm>
            <a:off x="2509025" y="1108346"/>
            <a:ext cx="1240510" cy="1107996"/>
          </a:xfrm>
          <a:prstGeom prst="rect">
            <a:avLst/>
          </a:prstGeom>
        </p:spPr>
        <p:txBody>
          <a:bodyPr wrap="square">
            <a:spAutoFit/>
          </a:bodyPr>
          <a:lstStyle/>
          <a:p>
            <a:pPr algn="ctr" defTabSz="342900"/>
            <a:r>
              <a:rPr lang="en-US" sz="6600" b="1">
                <a:ln w="19050">
                  <a:solidFill>
                    <a:schemeClr val="bg1"/>
                  </a:solidFill>
                </a:ln>
                <a:solidFill>
                  <a:schemeClr val="bg1"/>
                </a:solidFill>
                <a:latin typeface="UTM Avo" panose="02040603050506020204" pitchFamily="18" charset="0"/>
                <a:cs typeface="Times New Roman" panose="02020603050405020304" pitchFamily="18" charset="0"/>
              </a:rPr>
              <a:t>2</a:t>
            </a:r>
          </a:p>
        </p:txBody>
      </p:sp>
      <p:sp>
        <p:nvSpPr>
          <p:cNvPr id="10" name="TextBox 9">
            <a:extLst>
              <a:ext uri="{FF2B5EF4-FFF2-40B4-BE49-F238E27FC236}">
                <a16:creationId xmlns:a16="http://schemas.microsoft.com/office/drawing/2014/main" id="{204DCE96-33A0-4A40-9F7D-516FB867A807}"/>
              </a:ext>
            </a:extLst>
          </p:cNvPr>
          <p:cNvSpPr txBox="1"/>
          <p:nvPr/>
        </p:nvSpPr>
        <p:spPr>
          <a:xfrm>
            <a:off x="3995584" y="959498"/>
            <a:ext cx="7351423" cy="1107996"/>
          </a:xfrm>
          <a:prstGeom prst="rect">
            <a:avLst/>
          </a:prstGeom>
          <a:noFill/>
        </p:spPr>
        <p:txBody>
          <a:bodyPr wrap="square" rtlCol="0">
            <a:spAutoFit/>
          </a:bodyPr>
          <a:lstStyle/>
          <a:p>
            <a:r>
              <a:rPr lang="en-US" sz="4200" b="1">
                <a:ln>
                  <a:solidFill>
                    <a:schemeClr val="bg1"/>
                  </a:solidFill>
                </a:ln>
                <a:solidFill>
                  <a:schemeClr val="bg1"/>
                </a:solidFill>
                <a:latin typeface="UTM Avo" panose="02040603050506020204" pitchFamily="18" charset="0"/>
              </a:rPr>
              <a:t>BIỂU ĐỒ HÌNH QUẠT TRÒN </a:t>
            </a:r>
          </a:p>
          <a:p>
            <a:pPr algn="ctr"/>
            <a:r>
              <a:rPr lang="en-US" sz="2400" b="1">
                <a:ln>
                  <a:solidFill>
                    <a:schemeClr val="bg1"/>
                  </a:solidFill>
                </a:ln>
                <a:solidFill>
                  <a:schemeClr val="bg1"/>
                </a:solidFill>
                <a:latin typeface="UTM Avo" panose="02040603050506020204" pitchFamily="18" charset="0"/>
              </a:rPr>
              <a:t>(Tiết 1) </a:t>
            </a:r>
            <a:endParaRPr lang="en-US" sz="5000" b="1">
              <a:ln>
                <a:solidFill>
                  <a:schemeClr val="bg1"/>
                </a:solidFill>
              </a:ln>
              <a:solidFill>
                <a:schemeClr val="bg1"/>
              </a:solidFill>
              <a:latin typeface="UTM Avo" panose="02040603050506020204" pitchFamily="18" charset="0"/>
            </a:endParaRPr>
          </a:p>
        </p:txBody>
      </p:sp>
      <p:sp>
        <p:nvSpPr>
          <p:cNvPr id="11" name="TextBox 10">
            <a:extLst>
              <a:ext uri="{FF2B5EF4-FFF2-40B4-BE49-F238E27FC236}">
                <a16:creationId xmlns:a16="http://schemas.microsoft.com/office/drawing/2014/main" id="{4ACE0778-F714-4FB5-BC61-24311D5091C9}"/>
              </a:ext>
            </a:extLst>
          </p:cNvPr>
          <p:cNvSpPr txBox="1"/>
          <p:nvPr/>
        </p:nvSpPr>
        <p:spPr>
          <a:xfrm>
            <a:off x="5351889" y="2366592"/>
            <a:ext cx="5448632" cy="646331"/>
          </a:xfrm>
          <a:prstGeom prst="rect">
            <a:avLst/>
          </a:prstGeom>
          <a:noFill/>
        </p:spPr>
        <p:txBody>
          <a:bodyPr wrap="square" rtlCol="0">
            <a:spAutoFit/>
          </a:bodyPr>
          <a:lstStyle/>
          <a:p>
            <a:r>
              <a:rPr lang="en-US" sz="3600" b="1">
                <a:ln>
                  <a:solidFill>
                    <a:schemeClr val="accent2"/>
                  </a:solidFill>
                </a:ln>
                <a:solidFill>
                  <a:schemeClr val="accent2"/>
                </a:solidFill>
                <a:latin typeface="UTM Kabel KT" panose="02040603050506020204"/>
              </a:rPr>
              <a:t>GVSB: TRẦN HOÀNG VŨ</a:t>
            </a:r>
          </a:p>
        </p:txBody>
      </p:sp>
      <p:pic>
        <p:nvPicPr>
          <p:cNvPr id="1026" name="Picture 2" descr="Ngày thứ 6 liên tiếp Việt Nam không có thêm ca mắc Covid-19">
            <a:extLst>
              <a:ext uri="{FF2B5EF4-FFF2-40B4-BE49-F238E27FC236}">
                <a16:creationId xmlns:a16="http://schemas.microsoft.com/office/drawing/2014/main" id="{72021E17-A09C-4001-966C-24F090A32D0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181" b="3492"/>
          <a:stretch/>
        </p:blipFill>
        <p:spPr bwMode="auto">
          <a:xfrm>
            <a:off x="573881" y="3429000"/>
            <a:ext cx="5522119" cy="306456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F2ABD4FC-D098-4FED-B8EA-4A99A7E30C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4684483"/>
            <a:ext cx="2862470" cy="1809082"/>
          </a:xfrm>
          <a:prstGeom prst="rect">
            <a:avLst/>
          </a:prstGeom>
        </p:spPr>
      </p:pic>
      <p:sp>
        <p:nvSpPr>
          <p:cNvPr id="12" name="TextBox 11">
            <a:extLst>
              <a:ext uri="{FF2B5EF4-FFF2-40B4-BE49-F238E27FC236}">
                <a16:creationId xmlns:a16="http://schemas.microsoft.com/office/drawing/2014/main" id="{EC7C328B-1F19-4259-89CD-ED0A0B6BA291}"/>
              </a:ext>
            </a:extLst>
          </p:cNvPr>
          <p:cNvSpPr txBox="1"/>
          <p:nvPr/>
        </p:nvSpPr>
        <p:spPr>
          <a:xfrm>
            <a:off x="5952305" y="3059668"/>
            <a:ext cx="3241964" cy="369332"/>
          </a:xfrm>
          <a:prstGeom prst="rect">
            <a:avLst/>
          </a:prstGeom>
          <a:noFill/>
        </p:spPr>
        <p:txBody>
          <a:bodyPr wrap="square" rtlCol="0">
            <a:spAutoFit/>
          </a:bodyPr>
          <a:lstStyle/>
          <a:p>
            <a:pPr algn="r"/>
            <a:r>
              <a:rPr lang="en-US">
                <a:latin typeface="UTM Avo" panose="02040603050506020204" pitchFamily="18" charset="0"/>
              </a:rPr>
              <a:t>vibyhoangvu@gmail.com</a:t>
            </a:r>
          </a:p>
        </p:txBody>
      </p:sp>
    </p:spTree>
    <p:extLst>
      <p:ext uri="{BB962C8B-B14F-4D97-AF65-F5344CB8AC3E}">
        <p14:creationId xmlns:p14="http://schemas.microsoft.com/office/powerpoint/2010/main" val="2839859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CD9E82D-10FC-45C0-B5B1-C192B5AE4942}"/>
              </a:ext>
            </a:extLst>
          </p:cNvPr>
          <p:cNvSpPr txBox="1"/>
          <p:nvPr/>
        </p:nvSpPr>
        <p:spPr>
          <a:xfrm>
            <a:off x="1343025" y="464781"/>
            <a:ext cx="5760139" cy="646331"/>
          </a:xfrm>
          <a:prstGeom prst="rect">
            <a:avLst/>
          </a:prstGeom>
          <a:noFill/>
        </p:spPr>
        <p:txBody>
          <a:bodyPr wrap="square" rtlCol="0">
            <a:spAutoFit/>
          </a:bodyPr>
          <a:lstStyle/>
          <a:p>
            <a:r>
              <a:rPr lang="en-US" sz="3600" b="1">
                <a:solidFill>
                  <a:srgbClr val="FF0066"/>
                </a:solidFill>
                <a:latin typeface="UTM Avo" panose="02040603050506020204" pitchFamily="18" charset="0"/>
              </a:rPr>
              <a:t>HƯỚNG DẪN VỀ NHÀ</a:t>
            </a:r>
          </a:p>
        </p:txBody>
      </p:sp>
      <p:pic>
        <p:nvPicPr>
          <p:cNvPr id="7" name="Picture 6">
            <a:extLst>
              <a:ext uri="{FF2B5EF4-FFF2-40B4-BE49-F238E27FC236}">
                <a16:creationId xmlns:a16="http://schemas.microsoft.com/office/drawing/2014/main" id="{D6A99200-CFAB-48D5-B1B0-757A5A731D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775" y="253862"/>
            <a:ext cx="857250" cy="857250"/>
          </a:xfrm>
          <a:prstGeom prst="rect">
            <a:avLst/>
          </a:prstGeom>
        </p:spPr>
      </p:pic>
      <p:sp>
        <p:nvSpPr>
          <p:cNvPr id="11" name="Rectangle: Rounded Corners 10">
            <a:extLst>
              <a:ext uri="{FF2B5EF4-FFF2-40B4-BE49-F238E27FC236}">
                <a16:creationId xmlns:a16="http://schemas.microsoft.com/office/drawing/2014/main" id="{760270BE-903C-410A-BFBE-C7230FA9A651}"/>
              </a:ext>
            </a:extLst>
          </p:cNvPr>
          <p:cNvSpPr/>
          <p:nvPr/>
        </p:nvSpPr>
        <p:spPr>
          <a:xfrm>
            <a:off x="640660" y="1651551"/>
            <a:ext cx="8609357" cy="2615649"/>
          </a:xfrm>
          <a:prstGeom prst="roundRect">
            <a:avLst>
              <a:gd name="adj" fmla="val 12944"/>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39750" indent="-539750" algn="just">
              <a:lnSpc>
                <a:spcPct val="130000"/>
              </a:lnSpc>
              <a:tabLst>
                <a:tab pos="540385" algn="l"/>
                <a:tab pos="3599815" algn="l"/>
                <a:tab pos="5039995" algn="l"/>
              </a:tabLst>
            </a:pPr>
            <a:r>
              <a:rPr lang="en-US" sz="2400">
                <a:solidFill>
                  <a:schemeClr val="tx1"/>
                </a:solidFill>
                <a:latin typeface="UTM Avo" panose="02040603050506020204" pitchFamily="18" charset="0"/>
                <a:ea typeface="Times New Roman" panose="02020603050405020304" pitchFamily="18" charset="0"/>
              </a:rPr>
              <a:t>- </a:t>
            </a:r>
            <a:r>
              <a:rPr lang="en-US" sz="2400">
                <a:solidFill>
                  <a:schemeClr val="tx1"/>
                </a:solidFill>
                <a:effectLst/>
                <a:latin typeface="UTM Avo" panose="02040603050506020204" pitchFamily="18" charset="0"/>
                <a:ea typeface="Times New Roman" panose="02020603050405020304" pitchFamily="18" charset="0"/>
              </a:rPr>
              <a:t>Ôn lại kiến thức: Đọc và mô tả biểu đồ hình quạt tròn.</a:t>
            </a:r>
          </a:p>
          <a:p>
            <a:pPr marL="539750" indent="-539750" algn="just">
              <a:lnSpc>
                <a:spcPct val="130000"/>
              </a:lnSpc>
              <a:tabLst>
                <a:tab pos="540385" algn="l"/>
                <a:tab pos="3599815" algn="l"/>
                <a:tab pos="5039995" algn="l"/>
              </a:tabLst>
            </a:pPr>
            <a:r>
              <a:rPr lang="en-US" sz="2400">
                <a:solidFill>
                  <a:schemeClr val="tx1"/>
                </a:solidFill>
                <a:effectLst/>
                <a:latin typeface="UTM Avo" panose="02040603050506020204" pitchFamily="18" charset="0"/>
                <a:ea typeface="Times New Roman" panose="02020603050405020304" pitchFamily="18" charset="0"/>
              </a:rPr>
              <a:t>- Thực hiện </a:t>
            </a:r>
            <a:r>
              <a:rPr lang="en-US" sz="2400" b="1">
                <a:solidFill>
                  <a:schemeClr val="tx1"/>
                </a:solidFill>
                <a:effectLst/>
                <a:latin typeface="UTM Avo" panose="02040603050506020204" pitchFamily="18" charset="0"/>
                <a:ea typeface="Times New Roman" panose="02020603050405020304" pitchFamily="18" charset="0"/>
              </a:rPr>
              <a:t>Bài tập 1 SGK trang 100</a:t>
            </a:r>
            <a:r>
              <a:rPr lang="en-US" sz="2400">
                <a:solidFill>
                  <a:schemeClr val="tx1"/>
                </a:solidFill>
                <a:effectLst/>
                <a:latin typeface="UTM Avo" panose="02040603050506020204" pitchFamily="18" charset="0"/>
                <a:ea typeface="Times New Roman" panose="02020603050405020304" pitchFamily="18" charset="0"/>
              </a:rPr>
              <a:t>.</a:t>
            </a:r>
          </a:p>
          <a:p>
            <a:pPr algn="just">
              <a:lnSpc>
                <a:spcPct val="130000"/>
              </a:lnSpc>
              <a:tabLst>
                <a:tab pos="3598863" algn="l"/>
                <a:tab pos="5038725" algn="l"/>
              </a:tabLst>
            </a:pPr>
            <a:r>
              <a:rPr lang="en-US" sz="2400">
                <a:solidFill>
                  <a:schemeClr val="tx1"/>
                </a:solidFill>
                <a:effectLst/>
                <a:latin typeface="UTM Avo" panose="02040603050506020204" pitchFamily="18" charset="0"/>
                <a:ea typeface="Times New Roman" panose="02020603050405020304" pitchFamily="18" charset="0"/>
              </a:rPr>
              <a:t>- Xem trước Phần 2. </a:t>
            </a:r>
            <a:r>
              <a:rPr lang="en-US" sz="2400" i="1">
                <a:solidFill>
                  <a:schemeClr val="tx1"/>
                </a:solidFill>
                <a:effectLst/>
                <a:latin typeface="UTM Avo" panose="02040603050506020204" pitchFamily="18" charset="0"/>
                <a:ea typeface="Times New Roman" panose="02020603050405020304" pitchFamily="18" charset="0"/>
              </a:rPr>
              <a:t>Biểu diễn dữ liệu vào biểu đồ hình quạt tròn.</a:t>
            </a:r>
            <a:endParaRPr lang="en-US" sz="2400">
              <a:solidFill>
                <a:schemeClr val="tx1"/>
              </a:solidFill>
              <a:effectLst/>
              <a:latin typeface="UTM Avo" panose="02040603050506020204" pitchFamily="18" charset="0"/>
              <a:ea typeface="Times New Roman" panose="02020603050405020304" pitchFamily="18" charset="0"/>
            </a:endParaRPr>
          </a:p>
        </p:txBody>
      </p:sp>
      <p:pic>
        <p:nvPicPr>
          <p:cNvPr id="1026" name="Picture 2" descr="A picture containing posing&#10;&#10;Description automatically generated">
            <a:extLst>
              <a:ext uri="{FF2B5EF4-FFF2-40B4-BE49-F238E27FC236}">
                <a16:creationId xmlns:a16="http://schemas.microsoft.com/office/drawing/2014/main" id="{C0AC4A1C-9046-4BA7-BF0E-8818853CFF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56303" y="2875721"/>
            <a:ext cx="1388655" cy="3783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1364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 name="组合 1">
            <a:extLst>
              <a:ext uri="{FF2B5EF4-FFF2-40B4-BE49-F238E27FC236}">
                <a16:creationId xmlns:a16="http://schemas.microsoft.com/office/drawing/2014/main" id="{2CD2A6A9-5958-4AE1-A2B2-A6AD88833148}"/>
              </a:ext>
            </a:extLst>
          </p:cNvPr>
          <p:cNvGrpSpPr/>
          <p:nvPr/>
        </p:nvGrpSpPr>
        <p:grpSpPr>
          <a:xfrm>
            <a:off x="2980607" y="1150453"/>
            <a:ext cx="5976143" cy="4679926"/>
            <a:chOff x="2424113" y="688975"/>
            <a:chExt cx="6713537" cy="5619751"/>
          </a:xfrm>
        </p:grpSpPr>
        <p:sp>
          <p:nvSpPr>
            <p:cNvPr id="5" name="AutoShape 3">
              <a:extLst>
                <a:ext uri="{FF2B5EF4-FFF2-40B4-BE49-F238E27FC236}">
                  <a16:creationId xmlns:a16="http://schemas.microsoft.com/office/drawing/2014/main" id="{215ACE9B-00DB-4800-A13E-82CAD2022B20}"/>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 name="Freeform 24">
              <a:extLst>
                <a:ext uri="{FF2B5EF4-FFF2-40B4-BE49-F238E27FC236}">
                  <a16:creationId xmlns:a16="http://schemas.microsoft.com/office/drawing/2014/main" id="{6492F2D1-AAF2-4FE8-8463-5048F20AB360}"/>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7" name="Freeform 6">
              <a:extLst>
                <a:ext uri="{FF2B5EF4-FFF2-40B4-BE49-F238E27FC236}">
                  <a16:creationId xmlns:a16="http://schemas.microsoft.com/office/drawing/2014/main" id="{98EE8BB1-3383-4EAE-B3AC-FEC2AD3170C6}"/>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8" name="Freeform 7">
              <a:extLst>
                <a:ext uri="{FF2B5EF4-FFF2-40B4-BE49-F238E27FC236}">
                  <a16:creationId xmlns:a16="http://schemas.microsoft.com/office/drawing/2014/main" id="{C8CCE02A-B53D-4372-98E1-73B19CDDA17F}"/>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9" name="Freeform 8">
              <a:extLst>
                <a:ext uri="{FF2B5EF4-FFF2-40B4-BE49-F238E27FC236}">
                  <a16:creationId xmlns:a16="http://schemas.microsoft.com/office/drawing/2014/main" id="{AD403B14-01C4-4A74-B38C-DF2272E693D9}"/>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10" name="Freeform 9">
              <a:extLst>
                <a:ext uri="{FF2B5EF4-FFF2-40B4-BE49-F238E27FC236}">
                  <a16:creationId xmlns:a16="http://schemas.microsoft.com/office/drawing/2014/main" id="{EFCCEBFC-B187-4531-9CDD-E8EF3D0621B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11" name="Freeform 10">
              <a:extLst>
                <a:ext uri="{FF2B5EF4-FFF2-40B4-BE49-F238E27FC236}">
                  <a16:creationId xmlns:a16="http://schemas.microsoft.com/office/drawing/2014/main" id="{78B27A19-CC06-445D-8752-8E97FC3D2A50}"/>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12" name="Freeform 11">
              <a:extLst>
                <a:ext uri="{FF2B5EF4-FFF2-40B4-BE49-F238E27FC236}">
                  <a16:creationId xmlns:a16="http://schemas.microsoft.com/office/drawing/2014/main" id="{3219A056-71A4-4C91-A27D-04372516200D}"/>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13" name="Freeform 12">
              <a:extLst>
                <a:ext uri="{FF2B5EF4-FFF2-40B4-BE49-F238E27FC236}">
                  <a16:creationId xmlns:a16="http://schemas.microsoft.com/office/drawing/2014/main" id="{91E132D7-FA6D-4828-9647-1D84CFD72376}"/>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14" name="Freeform 13">
              <a:extLst>
                <a:ext uri="{FF2B5EF4-FFF2-40B4-BE49-F238E27FC236}">
                  <a16:creationId xmlns:a16="http://schemas.microsoft.com/office/drawing/2014/main" id="{00C64041-297B-4F1C-A118-58701A6E3E62}"/>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15" name="Freeform 14">
              <a:extLst>
                <a:ext uri="{FF2B5EF4-FFF2-40B4-BE49-F238E27FC236}">
                  <a16:creationId xmlns:a16="http://schemas.microsoft.com/office/drawing/2014/main" id="{A30794ED-9302-416D-9DA8-3E4F6C3766CE}"/>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16" name="Freeform 15">
              <a:extLst>
                <a:ext uri="{FF2B5EF4-FFF2-40B4-BE49-F238E27FC236}">
                  <a16:creationId xmlns:a16="http://schemas.microsoft.com/office/drawing/2014/main" id="{D6BB82F3-5D8B-4E55-B8E9-C88C5740C35D}"/>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17" name="Freeform 16">
              <a:extLst>
                <a:ext uri="{FF2B5EF4-FFF2-40B4-BE49-F238E27FC236}">
                  <a16:creationId xmlns:a16="http://schemas.microsoft.com/office/drawing/2014/main" id="{F07A89A0-16AA-44E8-9010-77CD500D1F13}"/>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18" name="Freeform 17">
              <a:extLst>
                <a:ext uri="{FF2B5EF4-FFF2-40B4-BE49-F238E27FC236}">
                  <a16:creationId xmlns:a16="http://schemas.microsoft.com/office/drawing/2014/main" id="{3A028726-D604-412F-80C5-F20AB9A2D39D}"/>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19" name="Freeform 18">
              <a:extLst>
                <a:ext uri="{FF2B5EF4-FFF2-40B4-BE49-F238E27FC236}">
                  <a16:creationId xmlns:a16="http://schemas.microsoft.com/office/drawing/2014/main" id="{B531F791-6A00-4ABA-B831-0DDA9B979FCA}"/>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20" name="Freeform 19">
              <a:extLst>
                <a:ext uri="{FF2B5EF4-FFF2-40B4-BE49-F238E27FC236}">
                  <a16:creationId xmlns:a16="http://schemas.microsoft.com/office/drawing/2014/main" id="{099A1417-AD00-4ACA-BFF0-3E26EC76D096}"/>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1" name="Freeform 20">
              <a:extLst>
                <a:ext uri="{FF2B5EF4-FFF2-40B4-BE49-F238E27FC236}">
                  <a16:creationId xmlns:a16="http://schemas.microsoft.com/office/drawing/2014/main" id="{4FB22792-B71B-41F1-8A1A-649C3F7EF9A0}"/>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22" name="Freeform 21">
              <a:extLst>
                <a:ext uri="{FF2B5EF4-FFF2-40B4-BE49-F238E27FC236}">
                  <a16:creationId xmlns:a16="http://schemas.microsoft.com/office/drawing/2014/main" id="{B7D8E7A0-96D7-49EC-9509-C70A04E75C9F}"/>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3" name="Freeform 22">
              <a:extLst>
                <a:ext uri="{FF2B5EF4-FFF2-40B4-BE49-F238E27FC236}">
                  <a16:creationId xmlns:a16="http://schemas.microsoft.com/office/drawing/2014/main" id="{B38F01AC-49EE-4C23-A5E6-7522F79E4327}"/>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4" name="Freeform 23">
              <a:extLst>
                <a:ext uri="{FF2B5EF4-FFF2-40B4-BE49-F238E27FC236}">
                  <a16:creationId xmlns:a16="http://schemas.microsoft.com/office/drawing/2014/main" id="{42608C0F-99C1-4068-8034-D3F9019FF324}"/>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5" name="Freeform 24">
              <a:extLst>
                <a:ext uri="{FF2B5EF4-FFF2-40B4-BE49-F238E27FC236}">
                  <a16:creationId xmlns:a16="http://schemas.microsoft.com/office/drawing/2014/main" id="{780A45F3-021D-4E4A-AD80-558FA01CDD9A}"/>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25">
              <a:extLst>
                <a:ext uri="{FF2B5EF4-FFF2-40B4-BE49-F238E27FC236}">
                  <a16:creationId xmlns:a16="http://schemas.microsoft.com/office/drawing/2014/main" id="{284DEB1D-9D7E-453C-BCD8-0D1CCB7CF579}"/>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26">
              <a:extLst>
                <a:ext uri="{FF2B5EF4-FFF2-40B4-BE49-F238E27FC236}">
                  <a16:creationId xmlns:a16="http://schemas.microsoft.com/office/drawing/2014/main" id="{DD37C55E-80B6-4C87-86EB-32497381F825}"/>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27">
              <a:extLst>
                <a:ext uri="{FF2B5EF4-FFF2-40B4-BE49-F238E27FC236}">
                  <a16:creationId xmlns:a16="http://schemas.microsoft.com/office/drawing/2014/main" id="{4E8FB0F0-DB20-4CC1-90F0-BF29D0A4E533}"/>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28">
              <a:extLst>
                <a:ext uri="{FF2B5EF4-FFF2-40B4-BE49-F238E27FC236}">
                  <a16:creationId xmlns:a16="http://schemas.microsoft.com/office/drawing/2014/main" id="{C68ACAD5-7145-45F5-A0C6-90E3B6F861AD}"/>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29">
              <a:extLst>
                <a:ext uri="{FF2B5EF4-FFF2-40B4-BE49-F238E27FC236}">
                  <a16:creationId xmlns:a16="http://schemas.microsoft.com/office/drawing/2014/main" id="{03CEF508-3139-4DFF-8B14-DF053F131DF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1" name="Freeform 30">
              <a:extLst>
                <a:ext uri="{FF2B5EF4-FFF2-40B4-BE49-F238E27FC236}">
                  <a16:creationId xmlns:a16="http://schemas.microsoft.com/office/drawing/2014/main" id="{CD54AE22-619B-4141-9BC1-AF46F01E82E7}"/>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31">
              <a:extLst>
                <a:ext uri="{FF2B5EF4-FFF2-40B4-BE49-F238E27FC236}">
                  <a16:creationId xmlns:a16="http://schemas.microsoft.com/office/drawing/2014/main" id="{F55002BC-A34C-47FB-8552-BCEACDABEC98}"/>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32">
              <a:extLst>
                <a:ext uri="{FF2B5EF4-FFF2-40B4-BE49-F238E27FC236}">
                  <a16:creationId xmlns:a16="http://schemas.microsoft.com/office/drawing/2014/main" id="{BAA5204B-544C-45B1-9195-E408715ACB2F}"/>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33">
              <a:extLst>
                <a:ext uri="{FF2B5EF4-FFF2-40B4-BE49-F238E27FC236}">
                  <a16:creationId xmlns:a16="http://schemas.microsoft.com/office/drawing/2014/main" id="{0E7AE406-AB73-407F-A800-0AEAB5B39E2D}"/>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34">
              <a:extLst>
                <a:ext uri="{FF2B5EF4-FFF2-40B4-BE49-F238E27FC236}">
                  <a16:creationId xmlns:a16="http://schemas.microsoft.com/office/drawing/2014/main" id="{E05D9831-3DB4-4B0F-BF9B-AE267F265C82}"/>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6" name="Freeform 35">
              <a:extLst>
                <a:ext uri="{FF2B5EF4-FFF2-40B4-BE49-F238E27FC236}">
                  <a16:creationId xmlns:a16="http://schemas.microsoft.com/office/drawing/2014/main" id="{01458236-A2A9-49E5-A09D-3C31C647EDFA}"/>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36">
              <a:extLst>
                <a:ext uri="{FF2B5EF4-FFF2-40B4-BE49-F238E27FC236}">
                  <a16:creationId xmlns:a16="http://schemas.microsoft.com/office/drawing/2014/main" id="{43383611-37C6-46F4-BED6-86EA83650276}"/>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37">
              <a:extLst>
                <a:ext uri="{FF2B5EF4-FFF2-40B4-BE49-F238E27FC236}">
                  <a16:creationId xmlns:a16="http://schemas.microsoft.com/office/drawing/2014/main" id="{A4CE2898-B4B4-4E30-A380-3AE4CCE1AF32}"/>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9" name="Freeform 38">
              <a:extLst>
                <a:ext uri="{FF2B5EF4-FFF2-40B4-BE49-F238E27FC236}">
                  <a16:creationId xmlns:a16="http://schemas.microsoft.com/office/drawing/2014/main" id="{2534E366-B7BB-430C-B8A3-6A4E8228D4FE}"/>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39">
              <a:extLst>
                <a:ext uri="{FF2B5EF4-FFF2-40B4-BE49-F238E27FC236}">
                  <a16:creationId xmlns:a16="http://schemas.microsoft.com/office/drawing/2014/main" id="{0AF94B3A-044B-4B42-809E-62B5FD9FA237}"/>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1" name="Freeform 40">
              <a:extLst>
                <a:ext uri="{FF2B5EF4-FFF2-40B4-BE49-F238E27FC236}">
                  <a16:creationId xmlns:a16="http://schemas.microsoft.com/office/drawing/2014/main" id="{DD87FE82-6593-44AD-9578-8149ED9F942F}"/>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41">
              <a:extLst>
                <a:ext uri="{FF2B5EF4-FFF2-40B4-BE49-F238E27FC236}">
                  <a16:creationId xmlns:a16="http://schemas.microsoft.com/office/drawing/2014/main" id="{3C247E97-6320-44D6-B10A-2D2C2610F2CD}"/>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42">
              <a:extLst>
                <a:ext uri="{FF2B5EF4-FFF2-40B4-BE49-F238E27FC236}">
                  <a16:creationId xmlns:a16="http://schemas.microsoft.com/office/drawing/2014/main" id="{2B1E0062-9250-4813-8F7A-880A8F25A772}"/>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43">
              <a:extLst>
                <a:ext uri="{FF2B5EF4-FFF2-40B4-BE49-F238E27FC236}">
                  <a16:creationId xmlns:a16="http://schemas.microsoft.com/office/drawing/2014/main" id="{A51F8C61-99ED-42A4-9B0C-045F2E01E8DB}"/>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44">
              <a:extLst>
                <a:ext uri="{FF2B5EF4-FFF2-40B4-BE49-F238E27FC236}">
                  <a16:creationId xmlns:a16="http://schemas.microsoft.com/office/drawing/2014/main" id="{250C48E0-3FFF-4BE8-9192-429DC47C713E}"/>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45">
              <a:extLst>
                <a:ext uri="{FF2B5EF4-FFF2-40B4-BE49-F238E27FC236}">
                  <a16:creationId xmlns:a16="http://schemas.microsoft.com/office/drawing/2014/main" id="{9CEA4D7E-6264-4368-AF1B-78CEC23B7BDE}"/>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46">
              <a:extLst>
                <a:ext uri="{FF2B5EF4-FFF2-40B4-BE49-F238E27FC236}">
                  <a16:creationId xmlns:a16="http://schemas.microsoft.com/office/drawing/2014/main" id="{4FC671C8-8CE9-4025-87A9-D451E66583F8}"/>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47">
              <a:extLst>
                <a:ext uri="{FF2B5EF4-FFF2-40B4-BE49-F238E27FC236}">
                  <a16:creationId xmlns:a16="http://schemas.microsoft.com/office/drawing/2014/main" id="{F588DF15-BD60-4EF7-BAB0-49BA98BF1E51}"/>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48">
              <a:extLst>
                <a:ext uri="{FF2B5EF4-FFF2-40B4-BE49-F238E27FC236}">
                  <a16:creationId xmlns:a16="http://schemas.microsoft.com/office/drawing/2014/main" id="{1B28AB6C-F80E-49AF-8556-2B8FC4D741B1}"/>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0" name="Rectangle 49">
              <a:extLst>
                <a:ext uri="{FF2B5EF4-FFF2-40B4-BE49-F238E27FC236}">
                  <a16:creationId xmlns:a16="http://schemas.microsoft.com/office/drawing/2014/main" id="{68E23767-B52A-434C-8B14-FEBEAB3A3D72}"/>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51" name="Rectangle 50">
              <a:extLst>
                <a:ext uri="{FF2B5EF4-FFF2-40B4-BE49-F238E27FC236}">
                  <a16:creationId xmlns:a16="http://schemas.microsoft.com/office/drawing/2014/main" id="{B33E470D-8EE9-442B-8303-280F3566F14A}"/>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52" name="Rectangle 51">
              <a:extLst>
                <a:ext uri="{FF2B5EF4-FFF2-40B4-BE49-F238E27FC236}">
                  <a16:creationId xmlns:a16="http://schemas.microsoft.com/office/drawing/2014/main" id="{138E7834-16DF-4EC8-99AE-EBF1A4D964E4}"/>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53" name="Rectangle 52">
              <a:extLst>
                <a:ext uri="{FF2B5EF4-FFF2-40B4-BE49-F238E27FC236}">
                  <a16:creationId xmlns:a16="http://schemas.microsoft.com/office/drawing/2014/main" id="{2F14F766-A525-4E2C-95DB-42970F8C072E}"/>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54" name="Rectangle 53">
              <a:extLst>
                <a:ext uri="{FF2B5EF4-FFF2-40B4-BE49-F238E27FC236}">
                  <a16:creationId xmlns:a16="http://schemas.microsoft.com/office/drawing/2014/main" id="{BD122F5E-7683-4948-B3D3-51DD99BDF411}"/>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55" name="Rectangle 54">
              <a:extLst>
                <a:ext uri="{FF2B5EF4-FFF2-40B4-BE49-F238E27FC236}">
                  <a16:creationId xmlns:a16="http://schemas.microsoft.com/office/drawing/2014/main" id="{568902D0-79E7-40FF-A433-EF9423583E40}"/>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56" name="Rectangle 55">
              <a:extLst>
                <a:ext uri="{FF2B5EF4-FFF2-40B4-BE49-F238E27FC236}">
                  <a16:creationId xmlns:a16="http://schemas.microsoft.com/office/drawing/2014/main" id="{0E856463-3463-4224-9420-E8132E4B15AF}"/>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57" name="Rectangle 56">
              <a:extLst>
                <a:ext uri="{FF2B5EF4-FFF2-40B4-BE49-F238E27FC236}">
                  <a16:creationId xmlns:a16="http://schemas.microsoft.com/office/drawing/2014/main" id="{117E500C-88F0-4DC1-824E-616FE9E5794E}"/>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58" name="Rectangle 57">
              <a:extLst>
                <a:ext uri="{FF2B5EF4-FFF2-40B4-BE49-F238E27FC236}">
                  <a16:creationId xmlns:a16="http://schemas.microsoft.com/office/drawing/2014/main" id="{F34FEC19-E77D-4271-9F04-C7C3B3224428}"/>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59" name="Rectangle 58">
              <a:extLst>
                <a:ext uri="{FF2B5EF4-FFF2-40B4-BE49-F238E27FC236}">
                  <a16:creationId xmlns:a16="http://schemas.microsoft.com/office/drawing/2014/main" id="{83D20BED-A985-4A12-B910-064D4343A433}"/>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60" name="Rectangle 59">
            <a:extLst>
              <a:ext uri="{FF2B5EF4-FFF2-40B4-BE49-F238E27FC236}">
                <a16:creationId xmlns:a16="http://schemas.microsoft.com/office/drawing/2014/main" id="{68C4FDB2-A951-4848-A884-2A2E28CBB1FC}"/>
              </a:ext>
            </a:extLst>
          </p:cNvPr>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rgbClr val="00B0F0"/>
                  </a:solidFill>
                  <a:prstDash val="solid"/>
                </a:ln>
                <a:solidFill>
                  <a:srgbClr val="00B0F0"/>
                </a:solidFill>
                <a:latin typeface="Times New Roman" panose="02020603050405020304" pitchFamily="18" charset="0"/>
                <a:cs typeface="Times New Roman" panose="02020603050405020304" pitchFamily="18" charset="0"/>
              </a:rPr>
              <a:t>TẠM BIỆT VÀ HẸN GẶP LẠI</a:t>
            </a:r>
          </a:p>
        </p:txBody>
      </p:sp>
      <p:pic>
        <p:nvPicPr>
          <p:cNvPr id="61" name="图片 14">
            <a:extLst>
              <a:ext uri="{FF2B5EF4-FFF2-40B4-BE49-F238E27FC236}">
                <a16:creationId xmlns:a16="http://schemas.microsoft.com/office/drawing/2014/main" id="{14DA71EA-5206-4D1E-9CEF-17F5EA3BCCB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37270" y="4748311"/>
            <a:ext cx="4084635" cy="2041582"/>
          </a:xfrm>
          <a:prstGeom prst="rect">
            <a:avLst/>
          </a:prstGeom>
        </p:spPr>
      </p:pic>
    </p:spTree>
    <p:extLst>
      <p:ext uri="{BB962C8B-B14F-4D97-AF65-F5344CB8AC3E}">
        <p14:creationId xmlns:p14="http://schemas.microsoft.com/office/powerpoint/2010/main" val="11816474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E24A52D-6033-44D8-B396-4E1A33C3527A}"/>
              </a:ext>
            </a:extLst>
          </p:cNvPr>
          <p:cNvSpPr/>
          <p:nvPr/>
        </p:nvSpPr>
        <p:spPr>
          <a:xfrm>
            <a:off x="1236291" y="378129"/>
            <a:ext cx="10505135" cy="1523494"/>
          </a:xfrm>
          <a:prstGeom prst="rect">
            <a:avLst/>
          </a:prstGeom>
        </p:spPr>
        <p:txBody>
          <a:bodyPr wrap="square">
            <a:spAutoFit/>
          </a:bodyPr>
          <a:lstStyle/>
          <a:p>
            <a:pPr algn="just" defTabSz="342900">
              <a:lnSpc>
                <a:spcPct val="135000"/>
              </a:lnSpc>
            </a:pPr>
            <a:r>
              <a:rPr lang="en-US" sz="2400">
                <a:latin typeface="UTM Avo" panose="02040603050506020204" pitchFamily="18" charset="0"/>
              </a:rPr>
              <a:t>Trong các loại biểu đồ (biểu đồ tranh, biểu đồ cột và biểu đồ hình quạt tròn), loại biểu đồ nào thích hợp để biểu diễn bảng số liệu thống kê bên dưới?</a:t>
            </a:r>
            <a:endParaRPr lang="vi-VN" sz="3200">
              <a:latin typeface="UTM Avo" panose="02040603050506020204" pitchFamily="18" charset="0"/>
              <a:cs typeface="Times New Roman" panose="02020603050405020304" pitchFamily="18" charset="0"/>
            </a:endParaRPr>
          </a:p>
        </p:txBody>
      </p:sp>
      <p:graphicFrame>
        <p:nvGraphicFramePr>
          <p:cNvPr id="10" name="Table 9">
            <a:extLst>
              <a:ext uri="{FF2B5EF4-FFF2-40B4-BE49-F238E27FC236}">
                <a16:creationId xmlns:a16="http://schemas.microsoft.com/office/drawing/2014/main" id="{D771FC22-4DEC-4E52-926D-190D014A226E}"/>
              </a:ext>
            </a:extLst>
          </p:cNvPr>
          <p:cNvGraphicFramePr>
            <a:graphicFrameLocks noGrp="1"/>
          </p:cNvGraphicFramePr>
          <p:nvPr>
            <p:extLst>
              <p:ext uri="{D42A27DB-BD31-4B8C-83A1-F6EECF244321}">
                <p14:modId xmlns:p14="http://schemas.microsoft.com/office/powerpoint/2010/main" val="2308519050"/>
              </p:ext>
            </p:extLst>
          </p:nvPr>
        </p:nvGraphicFramePr>
        <p:xfrm>
          <a:off x="1974574" y="2037522"/>
          <a:ext cx="8852451" cy="2782955"/>
        </p:xfrm>
        <a:graphic>
          <a:graphicData uri="http://schemas.openxmlformats.org/drawingml/2006/table">
            <a:tbl>
              <a:tblPr firstRow="1" firstCol="1" bandRow="1">
                <a:tableStyleId>{00A15C55-8517-42AA-B614-E9B94910E393}</a:tableStyleId>
              </a:tblPr>
              <a:tblGrid>
                <a:gridCol w="1466547">
                  <a:extLst>
                    <a:ext uri="{9D8B030D-6E8A-4147-A177-3AD203B41FA5}">
                      <a16:colId xmlns:a16="http://schemas.microsoft.com/office/drawing/2014/main" val="180841089"/>
                    </a:ext>
                  </a:extLst>
                </a:gridCol>
                <a:gridCol w="1452824">
                  <a:extLst>
                    <a:ext uri="{9D8B030D-6E8A-4147-A177-3AD203B41FA5}">
                      <a16:colId xmlns:a16="http://schemas.microsoft.com/office/drawing/2014/main" val="1604490627"/>
                    </a:ext>
                  </a:extLst>
                </a:gridCol>
                <a:gridCol w="1452824">
                  <a:extLst>
                    <a:ext uri="{9D8B030D-6E8A-4147-A177-3AD203B41FA5}">
                      <a16:colId xmlns:a16="http://schemas.microsoft.com/office/drawing/2014/main" val="573450059"/>
                    </a:ext>
                  </a:extLst>
                </a:gridCol>
                <a:gridCol w="1452824">
                  <a:extLst>
                    <a:ext uri="{9D8B030D-6E8A-4147-A177-3AD203B41FA5}">
                      <a16:colId xmlns:a16="http://schemas.microsoft.com/office/drawing/2014/main" val="2623080934"/>
                    </a:ext>
                  </a:extLst>
                </a:gridCol>
                <a:gridCol w="1500851">
                  <a:extLst>
                    <a:ext uri="{9D8B030D-6E8A-4147-A177-3AD203B41FA5}">
                      <a16:colId xmlns:a16="http://schemas.microsoft.com/office/drawing/2014/main" val="1713224702"/>
                    </a:ext>
                  </a:extLst>
                </a:gridCol>
                <a:gridCol w="1526581">
                  <a:extLst>
                    <a:ext uri="{9D8B030D-6E8A-4147-A177-3AD203B41FA5}">
                      <a16:colId xmlns:a16="http://schemas.microsoft.com/office/drawing/2014/main" val="2143117362"/>
                    </a:ext>
                  </a:extLst>
                </a:gridCol>
              </a:tblGrid>
              <a:tr h="1113182">
                <a:tc gridSpan="6">
                  <a:txBody>
                    <a:bodyPr/>
                    <a:lstStyle/>
                    <a:p>
                      <a:pPr algn="ctr"/>
                      <a:r>
                        <a:rPr lang="en-US" sz="2400">
                          <a:effectLst/>
                          <a:latin typeface="UTM Avo" panose="02040603050506020204" pitchFamily="18" charset="0"/>
                        </a:rPr>
                        <a:t>Tỉ lệ phần trăm xếp loại học lực học sinh lớp 7A</a:t>
                      </a:r>
                      <a:endParaRPr lang="en-US" sz="2400">
                        <a:effectLst/>
                        <a:latin typeface="UTM Avo" panose="02040603050506020204" pitchFamily="18" charset="0"/>
                        <a:ea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2196486"/>
                  </a:ext>
                </a:extLst>
              </a:tr>
              <a:tr h="1113182">
                <a:tc>
                  <a:txBody>
                    <a:bodyPr/>
                    <a:lstStyle/>
                    <a:p>
                      <a:pPr algn="ctr"/>
                      <a:r>
                        <a:rPr lang="en-US" sz="2400">
                          <a:effectLst/>
                          <a:latin typeface="UTM Avo" panose="02040603050506020204" pitchFamily="18" charset="0"/>
                        </a:rPr>
                        <a:t>Loại</a:t>
                      </a:r>
                      <a:endParaRPr lang="en-US" sz="2400">
                        <a:effectLst/>
                        <a:latin typeface="UTM Avo" panose="02040603050506020204" pitchFamily="18" charset="0"/>
                        <a:ea typeface="Times New Roman" panose="02020603050405020304" pitchFamily="18" charset="0"/>
                      </a:endParaRPr>
                    </a:p>
                  </a:txBody>
                  <a:tcPr marL="68580" marR="68580" marT="0" marB="0" anchor="ctr"/>
                </a:tc>
                <a:tc>
                  <a:txBody>
                    <a:bodyPr/>
                    <a:lstStyle/>
                    <a:p>
                      <a:pPr algn="ctr"/>
                      <a:r>
                        <a:rPr lang="en-US" sz="2400" b="1">
                          <a:effectLst/>
                          <a:latin typeface="UTM Avo" panose="02040603050506020204" pitchFamily="18" charset="0"/>
                        </a:rPr>
                        <a:t>Tốt</a:t>
                      </a:r>
                      <a:endParaRPr lang="en-US" sz="2400" b="1">
                        <a:effectLst/>
                        <a:latin typeface="UTM Avo" panose="02040603050506020204" pitchFamily="18" charset="0"/>
                        <a:ea typeface="Times New Roman" panose="02020603050405020304" pitchFamily="18" charset="0"/>
                      </a:endParaRPr>
                    </a:p>
                  </a:txBody>
                  <a:tcPr marL="68580" marR="68580" marT="0" marB="0" anchor="ctr"/>
                </a:tc>
                <a:tc>
                  <a:txBody>
                    <a:bodyPr/>
                    <a:lstStyle/>
                    <a:p>
                      <a:pPr algn="ctr"/>
                      <a:r>
                        <a:rPr lang="en-US" sz="2400" b="1">
                          <a:effectLst/>
                          <a:latin typeface="UTM Avo" panose="02040603050506020204" pitchFamily="18" charset="0"/>
                        </a:rPr>
                        <a:t>Khá</a:t>
                      </a:r>
                      <a:endParaRPr lang="en-US" sz="2400" b="1">
                        <a:effectLst/>
                        <a:latin typeface="UTM Avo" panose="02040603050506020204" pitchFamily="18" charset="0"/>
                        <a:ea typeface="Times New Roman" panose="02020603050405020304" pitchFamily="18" charset="0"/>
                      </a:endParaRPr>
                    </a:p>
                  </a:txBody>
                  <a:tcPr marL="68580" marR="68580" marT="0" marB="0" anchor="ctr"/>
                </a:tc>
                <a:tc>
                  <a:txBody>
                    <a:bodyPr/>
                    <a:lstStyle/>
                    <a:p>
                      <a:pPr algn="ctr"/>
                      <a:r>
                        <a:rPr lang="en-US" sz="2400" b="1">
                          <a:effectLst/>
                          <a:latin typeface="UTM Avo" panose="02040603050506020204" pitchFamily="18" charset="0"/>
                        </a:rPr>
                        <a:t>Đạt</a:t>
                      </a:r>
                      <a:endParaRPr lang="en-US" sz="2400" b="1">
                        <a:effectLst/>
                        <a:latin typeface="UTM Avo" panose="02040603050506020204" pitchFamily="18" charset="0"/>
                        <a:ea typeface="Times New Roman" panose="02020603050405020304" pitchFamily="18" charset="0"/>
                      </a:endParaRPr>
                    </a:p>
                  </a:txBody>
                  <a:tcPr marL="68580" marR="68580" marT="0" marB="0" anchor="ctr"/>
                </a:tc>
                <a:tc>
                  <a:txBody>
                    <a:bodyPr/>
                    <a:lstStyle/>
                    <a:p>
                      <a:pPr algn="ctr"/>
                      <a:r>
                        <a:rPr lang="en-US" sz="2400" b="1">
                          <a:effectLst/>
                          <a:latin typeface="UTM Avo" panose="02040603050506020204" pitchFamily="18" charset="0"/>
                        </a:rPr>
                        <a:t>Chưa đạt</a:t>
                      </a:r>
                      <a:endParaRPr lang="en-US" sz="2400" b="1">
                        <a:effectLst/>
                        <a:latin typeface="UTM Avo" panose="02040603050506020204" pitchFamily="18" charset="0"/>
                        <a:ea typeface="Times New Roman" panose="02020603050405020304" pitchFamily="18" charset="0"/>
                      </a:endParaRPr>
                    </a:p>
                  </a:txBody>
                  <a:tcPr marL="68580" marR="68580" marT="0" marB="0" anchor="ctr"/>
                </a:tc>
                <a:tc>
                  <a:txBody>
                    <a:bodyPr/>
                    <a:lstStyle/>
                    <a:p>
                      <a:pPr algn="ctr"/>
                      <a:r>
                        <a:rPr lang="en-US" sz="2400" b="1">
                          <a:effectLst/>
                          <a:latin typeface="UTM Avo" panose="02040603050506020204" pitchFamily="18" charset="0"/>
                        </a:rPr>
                        <a:t>Tổng</a:t>
                      </a:r>
                      <a:endParaRPr lang="en-US" sz="2400" b="1">
                        <a:effectLst/>
                        <a:latin typeface="UTM Avo" panose="020406030505060202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2441510"/>
                  </a:ext>
                </a:extLst>
              </a:tr>
              <a:tr h="556591">
                <a:tc>
                  <a:txBody>
                    <a:bodyPr/>
                    <a:lstStyle/>
                    <a:p>
                      <a:pPr algn="ctr"/>
                      <a:r>
                        <a:rPr lang="en-US" sz="2400">
                          <a:effectLst/>
                          <a:latin typeface="UTM Avo" panose="02040603050506020204" pitchFamily="18" charset="0"/>
                        </a:rPr>
                        <a:t>Tỉ lệ</a:t>
                      </a:r>
                      <a:endParaRPr lang="en-US" sz="2400">
                        <a:effectLst/>
                        <a:latin typeface="UTM Avo" panose="02040603050506020204" pitchFamily="18" charset="0"/>
                        <a:ea typeface="Times New Roman" panose="02020603050405020304" pitchFamily="18" charset="0"/>
                      </a:endParaRPr>
                    </a:p>
                  </a:txBody>
                  <a:tcPr marL="68580" marR="68580" marT="0" marB="0" anchor="ctr"/>
                </a:tc>
                <a:tc>
                  <a:txBody>
                    <a:bodyPr/>
                    <a:lstStyle/>
                    <a:p>
                      <a:pPr algn="ctr"/>
                      <a:r>
                        <a:rPr lang="en-US" sz="2400">
                          <a:effectLst/>
                          <a:latin typeface="UTM Avo" panose="02040603050506020204" pitchFamily="18" charset="0"/>
                        </a:rPr>
                        <a:t>10%</a:t>
                      </a:r>
                      <a:endParaRPr lang="en-US" sz="2400">
                        <a:effectLst/>
                        <a:latin typeface="UTM Avo" panose="02040603050506020204" pitchFamily="18" charset="0"/>
                        <a:ea typeface="Times New Roman" panose="02020603050405020304" pitchFamily="18" charset="0"/>
                      </a:endParaRPr>
                    </a:p>
                  </a:txBody>
                  <a:tcPr marL="68580" marR="68580" marT="0" marB="0" anchor="ctr"/>
                </a:tc>
                <a:tc>
                  <a:txBody>
                    <a:bodyPr/>
                    <a:lstStyle/>
                    <a:p>
                      <a:pPr algn="ctr"/>
                      <a:r>
                        <a:rPr lang="en-US" sz="2400">
                          <a:effectLst/>
                          <a:latin typeface="UTM Avo" panose="02040603050506020204" pitchFamily="18" charset="0"/>
                        </a:rPr>
                        <a:t>55%</a:t>
                      </a:r>
                      <a:endParaRPr lang="en-US" sz="2400">
                        <a:effectLst/>
                        <a:latin typeface="UTM Avo" panose="02040603050506020204" pitchFamily="18" charset="0"/>
                        <a:ea typeface="Times New Roman" panose="02020603050405020304" pitchFamily="18" charset="0"/>
                      </a:endParaRPr>
                    </a:p>
                  </a:txBody>
                  <a:tcPr marL="68580" marR="68580" marT="0" marB="0" anchor="ctr"/>
                </a:tc>
                <a:tc>
                  <a:txBody>
                    <a:bodyPr/>
                    <a:lstStyle/>
                    <a:p>
                      <a:pPr algn="ctr"/>
                      <a:r>
                        <a:rPr lang="en-US" sz="2400">
                          <a:effectLst/>
                          <a:latin typeface="UTM Avo" panose="02040603050506020204" pitchFamily="18" charset="0"/>
                        </a:rPr>
                        <a:t>30%</a:t>
                      </a:r>
                      <a:endParaRPr lang="en-US" sz="2400">
                        <a:effectLst/>
                        <a:latin typeface="UTM Avo" panose="02040603050506020204" pitchFamily="18" charset="0"/>
                        <a:ea typeface="Times New Roman" panose="02020603050405020304" pitchFamily="18" charset="0"/>
                      </a:endParaRPr>
                    </a:p>
                  </a:txBody>
                  <a:tcPr marL="68580" marR="68580" marT="0" marB="0" anchor="ctr"/>
                </a:tc>
                <a:tc>
                  <a:txBody>
                    <a:bodyPr/>
                    <a:lstStyle/>
                    <a:p>
                      <a:pPr algn="ctr"/>
                      <a:r>
                        <a:rPr lang="en-US" sz="2400">
                          <a:effectLst/>
                          <a:latin typeface="UTM Avo" panose="02040603050506020204" pitchFamily="18" charset="0"/>
                        </a:rPr>
                        <a:t>5%</a:t>
                      </a:r>
                      <a:endParaRPr lang="en-US" sz="2400">
                        <a:effectLst/>
                        <a:latin typeface="UTM Avo" panose="02040603050506020204" pitchFamily="18" charset="0"/>
                        <a:ea typeface="Times New Roman" panose="02020603050405020304" pitchFamily="18" charset="0"/>
                      </a:endParaRPr>
                    </a:p>
                  </a:txBody>
                  <a:tcPr marL="68580" marR="68580" marT="0" marB="0" anchor="ctr"/>
                </a:tc>
                <a:tc>
                  <a:txBody>
                    <a:bodyPr/>
                    <a:lstStyle/>
                    <a:p>
                      <a:pPr algn="ctr"/>
                      <a:r>
                        <a:rPr lang="en-US" sz="2400">
                          <a:effectLst/>
                          <a:latin typeface="UTM Avo" panose="02040603050506020204" pitchFamily="18" charset="0"/>
                        </a:rPr>
                        <a:t>100%</a:t>
                      </a:r>
                      <a:endParaRPr lang="en-US" sz="2400">
                        <a:effectLst/>
                        <a:latin typeface="UTM Avo" panose="020406030505060202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092778309"/>
                  </a:ext>
                </a:extLst>
              </a:tr>
            </a:tbl>
          </a:graphicData>
        </a:graphic>
      </p:graphicFrame>
      <p:pic>
        <p:nvPicPr>
          <p:cNvPr id="13" name="Picture 12">
            <a:extLst>
              <a:ext uri="{FF2B5EF4-FFF2-40B4-BE49-F238E27FC236}">
                <a16:creationId xmlns:a16="http://schemas.microsoft.com/office/drawing/2014/main" id="{8E7EA800-D8E1-4261-831E-B95F36A5A6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276" y="523904"/>
            <a:ext cx="857250" cy="857250"/>
          </a:xfrm>
          <a:prstGeom prst="rect">
            <a:avLst/>
          </a:prstGeom>
        </p:spPr>
      </p:pic>
    </p:spTree>
    <p:extLst>
      <p:ext uri="{BB962C8B-B14F-4D97-AF65-F5344CB8AC3E}">
        <p14:creationId xmlns:p14="http://schemas.microsoft.com/office/powerpoint/2010/main" val="6179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CA13521-4779-4DF7-90BB-706D5FC8EA02}"/>
              </a:ext>
            </a:extLst>
          </p:cNvPr>
          <p:cNvSpPr/>
          <p:nvPr/>
        </p:nvSpPr>
        <p:spPr>
          <a:xfrm>
            <a:off x="614526" y="292955"/>
            <a:ext cx="8211146" cy="658065"/>
          </a:xfrm>
          <a:prstGeom prst="rect">
            <a:avLst/>
          </a:prstGeom>
        </p:spPr>
        <p:txBody>
          <a:bodyPr wrap="square">
            <a:spAutoFit/>
          </a:bodyPr>
          <a:lstStyle/>
          <a:p>
            <a:pPr defTabSz="342900">
              <a:lnSpc>
                <a:spcPct val="150000"/>
              </a:lnSpc>
            </a:pPr>
            <a:r>
              <a:rPr lang="en-US" sz="2800" b="1">
                <a:solidFill>
                  <a:srgbClr val="F03C69"/>
                </a:solidFill>
                <a:latin typeface="UTM Avo" panose="02040603050506020204" pitchFamily="18" charset="0"/>
                <a:cs typeface="Times New Roman" panose="02020603050405020304" pitchFamily="18" charset="0"/>
              </a:rPr>
              <a:t>1. ÔN TẬP VỀ BIỂU ĐỒ HÌNH QUẠT TRÒN</a:t>
            </a:r>
            <a:endParaRPr lang="vi-VN" sz="2800" b="1">
              <a:solidFill>
                <a:srgbClr val="F03C69"/>
              </a:solidFill>
              <a:cs typeface="Times New Roman" panose="02020603050405020304" pitchFamily="18" charset="0"/>
            </a:endParaRPr>
          </a:p>
        </p:txBody>
      </p:sp>
      <p:grpSp>
        <p:nvGrpSpPr>
          <p:cNvPr id="6" name="Group 5">
            <a:extLst>
              <a:ext uri="{FF2B5EF4-FFF2-40B4-BE49-F238E27FC236}">
                <a16:creationId xmlns:a16="http://schemas.microsoft.com/office/drawing/2014/main" id="{A0E8F563-FBA0-442F-9CC2-BB1CEBE92704}"/>
              </a:ext>
            </a:extLst>
          </p:cNvPr>
          <p:cNvGrpSpPr/>
          <p:nvPr/>
        </p:nvGrpSpPr>
        <p:grpSpPr>
          <a:xfrm>
            <a:off x="539882" y="1233295"/>
            <a:ext cx="10824275" cy="4703694"/>
            <a:chOff x="1493519" y="4014646"/>
            <a:chExt cx="10824275" cy="2355674"/>
          </a:xfrm>
        </p:grpSpPr>
        <p:sp>
          <p:nvSpPr>
            <p:cNvPr id="8" name="Rectangle: Rounded Corners 7">
              <a:extLst>
                <a:ext uri="{FF2B5EF4-FFF2-40B4-BE49-F238E27FC236}">
                  <a16:creationId xmlns:a16="http://schemas.microsoft.com/office/drawing/2014/main" id="{E21D46F7-A38E-45BC-9D30-065CC1C0A529}"/>
                </a:ext>
              </a:extLst>
            </p:cNvPr>
            <p:cNvSpPr/>
            <p:nvPr/>
          </p:nvSpPr>
          <p:spPr>
            <a:xfrm>
              <a:off x="1493519" y="4034139"/>
              <a:ext cx="3343005" cy="569960"/>
            </a:xfrm>
            <a:prstGeom prst="roundRect">
              <a:avLst>
                <a:gd name="adj" fmla="val 24968"/>
              </a:avLst>
            </a:prstGeom>
            <a:solidFill>
              <a:schemeClr val="accent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90EF6F41-2915-473B-9E75-A21529F04D05}"/>
                </a:ext>
              </a:extLst>
            </p:cNvPr>
            <p:cNvSpPr/>
            <p:nvPr/>
          </p:nvSpPr>
          <p:spPr>
            <a:xfrm>
              <a:off x="1493519" y="4270852"/>
              <a:ext cx="10824275" cy="2099468"/>
            </a:xfrm>
            <a:prstGeom prst="roundRect">
              <a:avLst>
                <a:gd name="adj" fmla="val 12944"/>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8D0F142-773F-4B16-BD32-83445E0B3D8F}"/>
                </a:ext>
              </a:extLst>
            </p:cNvPr>
            <p:cNvSpPr/>
            <p:nvPr/>
          </p:nvSpPr>
          <p:spPr>
            <a:xfrm>
              <a:off x="1706837" y="4014646"/>
              <a:ext cx="3343005" cy="230116"/>
            </a:xfrm>
            <a:prstGeom prst="rect">
              <a:avLst/>
            </a:prstGeom>
          </p:spPr>
          <p:txBody>
            <a:bodyPr wrap="square">
              <a:spAutoFit/>
            </a:bodyPr>
            <a:lstStyle/>
            <a:p>
              <a:pPr algn="just" defTabSz="342900">
                <a:lnSpc>
                  <a:spcPct val="135000"/>
                </a:lnSpc>
              </a:pPr>
              <a:r>
                <a:rPr lang="en-US" sz="2000" b="1">
                  <a:solidFill>
                    <a:schemeClr val="bg1"/>
                  </a:solidFill>
                  <a:latin typeface="UTM Avo" panose="02040603050506020204" pitchFamily="18" charset="0"/>
                  <a:cs typeface="Times New Roman" panose="02020603050405020304" pitchFamily="18" charset="0"/>
                </a:rPr>
                <a:t>Hoạt động khám phá</a:t>
              </a:r>
              <a:endParaRPr lang="vi-VN" sz="2000" b="1">
                <a:solidFill>
                  <a:schemeClr val="bg1"/>
                </a:solidFill>
                <a:latin typeface="UTM Avo" panose="02040603050506020204" pitchFamily="18" charset="0"/>
                <a:cs typeface="Times New Roman" panose="02020603050405020304" pitchFamily="18" charset="0"/>
              </a:endParaRPr>
            </a:p>
          </p:txBody>
        </p:sp>
      </p:grpSp>
      <p:sp>
        <p:nvSpPr>
          <p:cNvPr id="17" name="Rectangle 16">
            <a:extLst>
              <a:ext uri="{FF2B5EF4-FFF2-40B4-BE49-F238E27FC236}">
                <a16:creationId xmlns:a16="http://schemas.microsoft.com/office/drawing/2014/main" id="{130E036C-7A9D-4FC0-BA52-9CD73D6416CE}"/>
              </a:ext>
            </a:extLst>
          </p:cNvPr>
          <p:cNvSpPr/>
          <p:nvPr/>
        </p:nvSpPr>
        <p:spPr>
          <a:xfrm>
            <a:off x="1490400" y="1858047"/>
            <a:ext cx="3704400" cy="1024896"/>
          </a:xfrm>
          <a:prstGeom prst="rect">
            <a:avLst/>
          </a:prstGeom>
        </p:spPr>
        <p:txBody>
          <a:bodyPr wrap="square">
            <a:spAutoFit/>
          </a:bodyPr>
          <a:lstStyle/>
          <a:p>
            <a:pPr algn="just" defTabSz="342900">
              <a:lnSpc>
                <a:spcPct val="135000"/>
              </a:lnSpc>
            </a:pPr>
            <a:r>
              <a:rPr lang="en-US" sz="2400">
                <a:latin typeface="UTM Avo" panose="02040603050506020204" pitchFamily="18" charset="0"/>
              </a:rPr>
              <a:t>Biểu đồ bên cho ta biết các thông tin gì?</a:t>
            </a:r>
            <a:endParaRPr lang="vi-VN" sz="2800">
              <a:solidFill>
                <a:srgbClr val="000000"/>
              </a:solidFill>
              <a:latin typeface="UTM Avo" panose="02040603050506020204" pitchFamily="18" charset="0"/>
              <a:cs typeface="Times New Roman" panose="02020603050405020304" pitchFamily="18" charset="0"/>
            </a:endParaRPr>
          </a:p>
        </p:txBody>
      </p:sp>
      <p:graphicFrame>
        <p:nvGraphicFramePr>
          <p:cNvPr id="19" name="Chart 18">
            <a:extLst>
              <a:ext uri="{FF2B5EF4-FFF2-40B4-BE49-F238E27FC236}">
                <a16:creationId xmlns:a16="http://schemas.microsoft.com/office/drawing/2014/main" id="{469F731B-1821-40E9-9AE5-0A49C25441C0}"/>
              </a:ext>
            </a:extLst>
          </p:cNvPr>
          <p:cNvGraphicFramePr>
            <a:graphicFrameLocks/>
          </p:cNvGraphicFramePr>
          <p:nvPr>
            <p:extLst>
              <p:ext uri="{D42A27DB-BD31-4B8C-83A1-F6EECF244321}">
                <p14:modId xmlns:p14="http://schemas.microsoft.com/office/powerpoint/2010/main" val="2630671838"/>
              </p:ext>
            </p:extLst>
          </p:nvPr>
        </p:nvGraphicFramePr>
        <p:xfrm>
          <a:off x="5088835" y="1832425"/>
          <a:ext cx="5998266" cy="3985282"/>
        </p:xfrm>
        <a:graphic>
          <a:graphicData uri="http://schemas.openxmlformats.org/drawingml/2006/chart">
            <c:chart xmlns:c="http://schemas.openxmlformats.org/drawingml/2006/chart" xmlns:r="http://schemas.openxmlformats.org/officeDocument/2006/relationships" r:id="rId2"/>
          </a:graphicData>
        </a:graphic>
      </p:graphicFrame>
      <p:pic>
        <p:nvPicPr>
          <p:cNvPr id="21" name="Picture 20">
            <a:extLst>
              <a:ext uri="{FF2B5EF4-FFF2-40B4-BE49-F238E27FC236}">
                <a16:creationId xmlns:a16="http://schemas.microsoft.com/office/drawing/2014/main" id="{DB52714B-E5DF-4A68-A391-735D0FB753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150" y="1970421"/>
            <a:ext cx="857250" cy="857250"/>
          </a:xfrm>
          <a:prstGeom prst="rect">
            <a:avLst/>
          </a:prstGeom>
        </p:spPr>
      </p:pic>
    </p:spTree>
    <p:extLst>
      <p:ext uri="{BB962C8B-B14F-4D97-AF65-F5344CB8AC3E}">
        <p14:creationId xmlns:p14="http://schemas.microsoft.com/office/powerpoint/2010/main" val="2099577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17" grpId="1" uiExpand="1" build="allAtOnce"/>
      <p:bldGraphic spid="19"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7A95454-AD7A-4B54-A31E-F3546A9EE377}"/>
              </a:ext>
            </a:extLst>
          </p:cNvPr>
          <p:cNvGrpSpPr/>
          <p:nvPr/>
        </p:nvGrpSpPr>
        <p:grpSpPr>
          <a:xfrm>
            <a:off x="193532" y="650331"/>
            <a:ext cx="11839441" cy="5293830"/>
            <a:chOff x="1493519" y="4014646"/>
            <a:chExt cx="10824275" cy="2355674"/>
          </a:xfrm>
        </p:grpSpPr>
        <p:sp>
          <p:nvSpPr>
            <p:cNvPr id="7" name="Rectangle: Rounded Corners 6">
              <a:extLst>
                <a:ext uri="{FF2B5EF4-FFF2-40B4-BE49-F238E27FC236}">
                  <a16:creationId xmlns:a16="http://schemas.microsoft.com/office/drawing/2014/main" id="{338F3DED-7C63-4053-AD11-559D4BD383EC}"/>
                </a:ext>
              </a:extLst>
            </p:cNvPr>
            <p:cNvSpPr/>
            <p:nvPr/>
          </p:nvSpPr>
          <p:spPr>
            <a:xfrm>
              <a:off x="1493519" y="4034139"/>
              <a:ext cx="3343005" cy="569960"/>
            </a:xfrm>
            <a:prstGeom prst="roundRect">
              <a:avLst>
                <a:gd name="adj" fmla="val 24968"/>
              </a:avLst>
            </a:prstGeom>
            <a:solidFill>
              <a:schemeClr val="accent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522D10C-F3E4-4FC9-9CBA-9E3F2C3A6051}"/>
                </a:ext>
              </a:extLst>
            </p:cNvPr>
            <p:cNvSpPr/>
            <p:nvPr/>
          </p:nvSpPr>
          <p:spPr>
            <a:xfrm>
              <a:off x="1493519" y="4270852"/>
              <a:ext cx="10824275" cy="2099468"/>
            </a:xfrm>
            <a:prstGeom prst="roundRect">
              <a:avLst>
                <a:gd name="adj" fmla="val 12944"/>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9E3D85A-DA1A-4F8E-AB1C-778510D6D78F}"/>
                </a:ext>
              </a:extLst>
            </p:cNvPr>
            <p:cNvSpPr/>
            <p:nvPr/>
          </p:nvSpPr>
          <p:spPr>
            <a:xfrm>
              <a:off x="1706837" y="4014646"/>
              <a:ext cx="3343005" cy="230116"/>
            </a:xfrm>
            <a:prstGeom prst="rect">
              <a:avLst/>
            </a:prstGeom>
          </p:spPr>
          <p:txBody>
            <a:bodyPr wrap="square">
              <a:spAutoFit/>
            </a:bodyPr>
            <a:lstStyle/>
            <a:p>
              <a:pPr algn="just" defTabSz="342900">
                <a:lnSpc>
                  <a:spcPct val="135000"/>
                </a:lnSpc>
              </a:pPr>
              <a:r>
                <a:rPr lang="en-US" sz="2000" b="1">
                  <a:solidFill>
                    <a:schemeClr val="bg1"/>
                  </a:solidFill>
                  <a:latin typeface="UTM Avo" panose="02040603050506020204" pitchFamily="18" charset="0"/>
                  <a:cs typeface="Times New Roman" panose="02020603050405020304" pitchFamily="18" charset="0"/>
                </a:rPr>
                <a:t>Hoạt động khám phá</a:t>
              </a:r>
              <a:endParaRPr lang="vi-VN" sz="2000" b="1">
                <a:solidFill>
                  <a:schemeClr val="bg1"/>
                </a:solidFill>
                <a:latin typeface="UTM Avo" panose="02040603050506020204" pitchFamily="18" charset="0"/>
                <a:cs typeface="Times New Roman" panose="02020603050405020304" pitchFamily="18" charset="0"/>
              </a:endParaRPr>
            </a:p>
          </p:txBody>
        </p:sp>
      </p:grpSp>
      <p:graphicFrame>
        <p:nvGraphicFramePr>
          <p:cNvPr id="19" name="Chart 18">
            <a:extLst>
              <a:ext uri="{FF2B5EF4-FFF2-40B4-BE49-F238E27FC236}">
                <a16:creationId xmlns:a16="http://schemas.microsoft.com/office/drawing/2014/main" id="{469F731B-1821-40E9-9AE5-0A49C25441C0}"/>
              </a:ext>
            </a:extLst>
          </p:cNvPr>
          <p:cNvGraphicFramePr>
            <a:graphicFrameLocks/>
          </p:cNvGraphicFramePr>
          <p:nvPr>
            <p:extLst>
              <p:ext uri="{D42A27DB-BD31-4B8C-83A1-F6EECF244321}">
                <p14:modId xmlns:p14="http://schemas.microsoft.com/office/powerpoint/2010/main" val="693144511"/>
              </p:ext>
            </p:extLst>
          </p:nvPr>
        </p:nvGraphicFramePr>
        <p:xfrm>
          <a:off x="6626087" y="1681871"/>
          <a:ext cx="5140170" cy="3806511"/>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a:extLst>
              <a:ext uri="{FF2B5EF4-FFF2-40B4-BE49-F238E27FC236}">
                <a16:creationId xmlns:a16="http://schemas.microsoft.com/office/drawing/2014/main" id="{B24CE64F-AA90-416A-9E9F-142682F82373}"/>
              </a:ext>
            </a:extLst>
          </p:cNvPr>
          <p:cNvSpPr txBox="1"/>
          <p:nvPr/>
        </p:nvSpPr>
        <p:spPr>
          <a:xfrm>
            <a:off x="291549" y="1471819"/>
            <a:ext cx="6096000" cy="927946"/>
          </a:xfrm>
          <a:prstGeom prst="rect">
            <a:avLst/>
          </a:prstGeom>
          <a:noFill/>
        </p:spPr>
        <p:txBody>
          <a:bodyPr wrap="square">
            <a:spAutoFit/>
          </a:bodyPr>
          <a:lstStyle/>
          <a:p>
            <a:pPr algn="just">
              <a:lnSpc>
                <a:spcPct val="120000"/>
              </a:lnSpc>
            </a:pPr>
            <a:r>
              <a:rPr lang="en-US" sz="2400">
                <a:effectLst/>
                <a:latin typeface="UTM Avo" panose="02040603050506020204" pitchFamily="18" charset="0"/>
                <a:ea typeface="Times New Roman" panose="02020603050405020304" pitchFamily="18" charset="0"/>
              </a:rPr>
              <a:t>Biểu đồ cho ta biết các thông tin được ghi trong bảng dữ liệu sau:</a:t>
            </a:r>
          </a:p>
        </p:txBody>
      </p:sp>
      <p:graphicFrame>
        <p:nvGraphicFramePr>
          <p:cNvPr id="3" name="Table 2">
            <a:extLst>
              <a:ext uri="{FF2B5EF4-FFF2-40B4-BE49-F238E27FC236}">
                <a16:creationId xmlns:a16="http://schemas.microsoft.com/office/drawing/2014/main" id="{A409D34C-BD72-41B7-8A55-232BB0A5BA6C}"/>
              </a:ext>
            </a:extLst>
          </p:cNvPr>
          <p:cNvGraphicFramePr>
            <a:graphicFrameLocks noGrp="1"/>
          </p:cNvGraphicFramePr>
          <p:nvPr>
            <p:extLst>
              <p:ext uri="{D42A27DB-BD31-4B8C-83A1-F6EECF244321}">
                <p14:modId xmlns:p14="http://schemas.microsoft.com/office/powerpoint/2010/main" val="3147449483"/>
              </p:ext>
            </p:extLst>
          </p:nvPr>
        </p:nvGraphicFramePr>
        <p:xfrm>
          <a:off x="425743" y="2633719"/>
          <a:ext cx="6457156" cy="2358888"/>
        </p:xfrm>
        <a:graphic>
          <a:graphicData uri="http://schemas.openxmlformats.org/drawingml/2006/table">
            <a:tbl>
              <a:tblPr firstRow="1" firstCol="1" bandRow="1">
                <a:tableStyleId>{5C22544A-7EE6-4342-B048-85BDC9FD1C3A}</a:tableStyleId>
              </a:tblPr>
              <a:tblGrid>
                <a:gridCol w="1279446">
                  <a:extLst>
                    <a:ext uri="{9D8B030D-6E8A-4147-A177-3AD203B41FA5}">
                      <a16:colId xmlns:a16="http://schemas.microsoft.com/office/drawing/2014/main" val="1392166151"/>
                    </a:ext>
                  </a:extLst>
                </a:gridCol>
                <a:gridCol w="1303416">
                  <a:extLst>
                    <a:ext uri="{9D8B030D-6E8A-4147-A177-3AD203B41FA5}">
                      <a16:colId xmlns:a16="http://schemas.microsoft.com/office/drawing/2014/main" val="3723315705"/>
                    </a:ext>
                  </a:extLst>
                </a:gridCol>
                <a:gridCol w="1256974">
                  <a:extLst>
                    <a:ext uri="{9D8B030D-6E8A-4147-A177-3AD203B41FA5}">
                      <a16:colId xmlns:a16="http://schemas.microsoft.com/office/drawing/2014/main" val="1481571754"/>
                    </a:ext>
                  </a:extLst>
                </a:gridCol>
                <a:gridCol w="1382820">
                  <a:extLst>
                    <a:ext uri="{9D8B030D-6E8A-4147-A177-3AD203B41FA5}">
                      <a16:colId xmlns:a16="http://schemas.microsoft.com/office/drawing/2014/main" val="2190407094"/>
                    </a:ext>
                  </a:extLst>
                </a:gridCol>
                <a:gridCol w="1234500">
                  <a:extLst>
                    <a:ext uri="{9D8B030D-6E8A-4147-A177-3AD203B41FA5}">
                      <a16:colId xmlns:a16="http://schemas.microsoft.com/office/drawing/2014/main" val="1862432887"/>
                    </a:ext>
                  </a:extLst>
                </a:gridCol>
              </a:tblGrid>
              <a:tr h="786296">
                <a:tc gridSpan="5">
                  <a:txBody>
                    <a:bodyPr/>
                    <a:lstStyle/>
                    <a:p>
                      <a:pPr algn="ctr"/>
                      <a:r>
                        <a:rPr lang="en-US" sz="2000">
                          <a:effectLst/>
                          <a:latin typeface="UTM Avo" panose="02040603050506020204" pitchFamily="18" charset="0"/>
                        </a:rPr>
                        <a:t>Tỉ lệ phần trăm thành phần của đất tốt cho cây trồng</a:t>
                      </a:r>
                      <a:endParaRPr lang="en-US" sz="2000">
                        <a:effectLst/>
                        <a:latin typeface="UTM Avo" panose="02040603050506020204" pitchFamily="18" charset="0"/>
                        <a:ea typeface="Times New Roman" panose="02020603050405020304" pitchFamily="18" charset="0"/>
                      </a:endParaRPr>
                    </a:p>
                  </a:txBody>
                  <a:tcPr marL="68580" marR="68580" marT="0" marB="0" anchor="ctr">
                    <a:lnL w="19050" cap="flat" cmpd="sng" algn="ctr">
                      <a:solidFill>
                        <a:srgbClr val="0099FF"/>
                      </a:solidFill>
                      <a:prstDash val="solid"/>
                      <a:round/>
                      <a:headEnd type="none" w="med" len="med"/>
                      <a:tailEnd type="none" w="med" len="med"/>
                    </a:lnL>
                    <a:lnR w="19050" cap="flat" cmpd="sng" algn="ctr">
                      <a:solidFill>
                        <a:srgbClr val="0099FF"/>
                      </a:solidFill>
                      <a:prstDash val="solid"/>
                      <a:round/>
                      <a:headEnd type="none" w="med" len="med"/>
                      <a:tailEnd type="none" w="med" len="med"/>
                    </a:lnR>
                    <a:lnT w="19050" cap="flat" cmpd="sng" algn="ctr">
                      <a:solidFill>
                        <a:srgbClr val="0099FF"/>
                      </a:solidFill>
                      <a:prstDash val="solid"/>
                      <a:round/>
                      <a:headEnd type="none" w="med" len="med"/>
                      <a:tailEnd type="none" w="med" len="med"/>
                    </a:lnT>
                    <a:lnB w="1905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66CC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30441392"/>
                  </a:ext>
                </a:extLst>
              </a:tr>
              <a:tr h="1179444">
                <a:tc>
                  <a:txBody>
                    <a:bodyPr/>
                    <a:lstStyle/>
                    <a:p>
                      <a:pPr algn="ctr"/>
                      <a:r>
                        <a:rPr lang="en-US" sz="2000">
                          <a:effectLst/>
                          <a:latin typeface="UTM Avo" panose="02040603050506020204" pitchFamily="18" charset="0"/>
                        </a:rPr>
                        <a:t>Thành phần</a:t>
                      </a:r>
                      <a:endParaRPr lang="en-US" sz="2000">
                        <a:effectLst/>
                        <a:latin typeface="UTM Avo" panose="02040603050506020204" pitchFamily="18" charset="0"/>
                        <a:ea typeface="Times New Roman" panose="02020603050405020304" pitchFamily="18" charset="0"/>
                      </a:endParaRPr>
                    </a:p>
                  </a:txBody>
                  <a:tcPr marL="68580" marR="68580" marT="0" marB="0" anchor="ctr">
                    <a:lnL w="19050" cap="flat" cmpd="sng" algn="ctr">
                      <a:solidFill>
                        <a:srgbClr val="0099FF"/>
                      </a:solidFill>
                      <a:prstDash val="solid"/>
                      <a:round/>
                      <a:headEnd type="none" w="med" len="med"/>
                      <a:tailEnd type="none" w="med" len="med"/>
                    </a:lnL>
                    <a:lnR w="19050" cap="flat" cmpd="sng" algn="ctr">
                      <a:solidFill>
                        <a:srgbClr val="0099FF"/>
                      </a:solidFill>
                      <a:prstDash val="solid"/>
                      <a:round/>
                      <a:headEnd type="none" w="med" len="med"/>
                      <a:tailEnd type="none" w="med" len="med"/>
                    </a:lnR>
                    <a:lnT w="19050" cap="flat" cmpd="sng" algn="ctr">
                      <a:solidFill>
                        <a:srgbClr val="0099FF"/>
                      </a:solidFill>
                      <a:prstDash val="solid"/>
                      <a:round/>
                      <a:headEnd type="none" w="med" len="med"/>
                      <a:tailEnd type="none" w="med" len="med"/>
                    </a:lnT>
                    <a:lnB w="1905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66CCFF"/>
                    </a:solidFill>
                  </a:tcPr>
                </a:tc>
                <a:tc>
                  <a:txBody>
                    <a:bodyPr/>
                    <a:lstStyle/>
                    <a:p>
                      <a:pPr algn="ctr"/>
                      <a:r>
                        <a:rPr lang="en-US" sz="2000" b="1">
                          <a:effectLst/>
                          <a:latin typeface="UTM Avo" panose="02040603050506020204" pitchFamily="18" charset="0"/>
                        </a:rPr>
                        <a:t>Không khí</a:t>
                      </a:r>
                      <a:endParaRPr lang="en-US" sz="2000" b="1">
                        <a:effectLst/>
                        <a:latin typeface="UTM Avo" panose="02040603050506020204" pitchFamily="18" charset="0"/>
                        <a:ea typeface="Times New Roman" panose="02020603050405020304" pitchFamily="18" charset="0"/>
                      </a:endParaRPr>
                    </a:p>
                  </a:txBody>
                  <a:tcPr marL="68580" marR="68580" marT="0" marB="0" anchor="ctr">
                    <a:lnL w="19050" cap="flat" cmpd="sng" algn="ctr">
                      <a:solidFill>
                        <a:srgbClr val="0099FF"/>
                      </a:solidFill>
                      <a:prstDash val="solid"/>
                      <a:round/>
                      <a:headEnd type="none" w="med" len="med"/>
                      <a:tailEnd type="none" w="med" len="med"/>
                    </a:lnL>
                    <a:lnR w="19050" cap="flat" cmpd="sng" algn="ctr">
                      <a:solidFill>
                        <a:srgbClr val="0099FF"/>
                      </a:solidFill>
                      <a:prstDash val="solid"/>
                      <a:round/>
                      <a:headEnd type="none" w="med" len="med"/>
                      <a:tailEnd type="none" w="med" len="med"/>
                    </a:lnR>
                    <a:lnT w="19050" cap="flat" cmpd="sng" algn="ctr">
                      <a:solidFill>
                        <a:srgbClr val="0099FF"/>
                      </a:solidFill>
                      <a:prstDash val="solid"/>
                      <a:round/>
                      <a:headEnd type="none" w="med" len="med"/>
                      <a:tailEnd type="none" w="med" len="med"/>
                    </a:lnT>
                    <a:lnB w="1905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2000" b="1">
                          <a:effectLst/>
                          <a:latin typeface="UTM Avo" panose="02040603050506020204" pitchFamily="18" charset="0"/>
                        </a:rPr>
                        <a:t>Nước</a:t>
                      </a:r>
                      <a:endParaRPr lang="en-US" sz="2000" b="1">
                        <a:effectLst/>
                        <a:latin typeface="UTM Avo" panose="02040603050506020204" pitchFamily="18" charset="0"/>
                        <a:ea typeface="Times New Roman" panose="02020603050405020304" pitchFamily="18" charset="0"/>
                      </a:endParaRPr>
                    </a:p>
                  </a:txBody>
                  <a:tcPr marL="68580" marR="68580" marT="0" marB="0" anchor="ctr">
                    <a:lnL w="19050" cap="flat" cmpd="sng" algn="ctr">
                      <a:solidFill>
                        <a:srgbClr val="0099FF"/>
                      </a:solidFill>
                      <a:prstDash val="solid"/>
                      <a:round/>
                      <a:headEnd type="none" w="med" len="med"/>
                      <a:tailEnd type="none" w="med" len="med"/>
                    </a:lnL>
                    <a:lnR w="19050" cap="flat" cmpd="sng" algn="ctr">
                      <a:solidFill>
                        <a:srgbClr val="0099FF"/>
                      </a:solidFill>
                      <a:prstDash val="solid"/>
                      <a:round/>
                      <a:headEnd type="none" w="med" len="med"/>
                      <a:tailEnd type="none" w="med" len="med"/>
                    </a:lnR>
                    <a:lnT w="19050" cap="flat" cmpd="sng" algn="ctr">
                      <a:solidFill>
                        <a:srgbClr val="0099FF"/>
                      </a:solidFill>
                      <a:prstDash val="solid"/>
                      <a:round/>
                      <a:headEnd type="none" w="med" len="med"/>
                      <a:tailEnd type="none" w="med" len="med"/>
                    </a:lnT>
                    <a:lnB w="1905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2000" b="1">
                          <a:effectLst/>
                          <a:latin typeface="UTM Avo" panose="02040603050506020204" pitchFamily="18" charset="0"/>
                        </a:rPr>
                        <a:t>Chất khoáng</a:t>
                      </a:r>
                      <a:endParaRPr lang="en-US" sz="2000" b="1">
                        <a:effectLst/>
                        <a:latin typeface="UTM Avo" panose="02040603050506020204" pitchFamily="18" charset="0"/>
                        <a:ea typeface="Times New Roman" panose="02020603050405020304" pitchFamily="18" charset="0"/>
                      </a:endParaRPr>
                    </a:p>
                  </a:txBody>
                  <a:tcPr marL="68580" marR="68580" marT="0" marB="0" anchor="ctr">
                    <a:lnL w="19050" cap="flat" cmpd="sng" algn="ctr">
                      <a:solidFill>
                        <a:srgbClr val="0099FF"/>
                      </a:solidFill>
                      <a:prstDash val="solid"/>
                      <a:round/>
                      <a:headEnd type="none" w="med" len="med"/>
                      <a:tailEnd type="none" w="med" len="med"/>
                    </a:lnL>
                    <a:lnR w="19050" cap="flat" cmpd="sng" algn="ctr">
                      <a:solidFill>
                        <a:srgbClr val="0099FF"/>
                      </a:solidFill>
                      <a:prstDash val="solid"/>
                      <a:round/>
                      <a:headEnd type="none" w="med" len="med"/>
                      <a:tailEnd type="none" w="med" len="med"/>
                    </a:lnR>
                    <a:lnT w="19050" cap="flat" cmpd="sng" algn="ctr">
                      <a:solidFill>
                        <a:srgbClr val="0099FF"/>
                      </a:solidFill>
                      <a:prstDash val="solid"/>
                      <a:round/>
                      <a:headEnd type="none" w="med" len="med"/>
                      <a:tailEnd type="none" w="med" len="med"/>
                    </a:lnT>
                    <a:lnB w="1905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2000" b="1">
                          <a:effectLst/>
                          <a:latin typeface="UTM Avo" panose="02040603050506020204" pitchFamily="18" charset="0"/>
                        </a:rPr>
                        <a:t>Chất mùn</a:t>
                      </a:r>
                      <a:endParaRPr lang="en-US" sz="2000" b="1">
                        <a:effectLst/>
                        <a:latin typeface="UTM Avo" panose="02040603050506020204" pitchFamily="18" charset="0"/>
                        <a:ea typeface="Times New Roman" panose="02020603050405020304" pitchFamily="18" charset="0"/>
                      </a:endParaRPr>
                    </a:p>
                  </a:txBody>
                  <a:tcPr marL="68580" marR="68580" marT="0" marB="0" anchor="ctr">
                    <a:lnL w="19050" cap="flat" cmpd="sng" algn="ctr">
                      <a:solidFill>
                        <a:srgbClr val="0099FF"/>
                      </a:solidFill>
                      <a:prstDash val="solid"/>
                      <a:round/>
                      <a:headEnd type="none" w="med" len="med"/>
                      <a:tailEnd type="none" w="med" len="med"/>
                    </a:lnL>
                    <a:lnR w="19050" cap="flat" cmpd="sng" algn="ctr">
                      <a:solidFill>
                        <a:srgbClr val="0099FF"/>
                      </a:solidFill>
                      <a:prstDash val="solid"/>
                      <a:round/>
                      <a:headEnd type="none" w="med" len="med"/>
                      <a:tailEnd type="none" w="med" len="med"/>
                    </a:lnR>
                    <a:lnT w="19050" cap="flat" cmpd="sng" algn="ctr">
                      <a:solidFill>
                        <a:srgbClr val="0099FF"/>
                      </a:solidFill>
                      <a:prstDash val="solid"/>
                      <a:round/>
                      <a:headEnd type="none" w="med" len="med"/>
                      <a:tailEnd type="none" w="med" len="med"/>
                    </a:lnT>
                    <a:lnB w="1905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359714705"/>
                  </a:ext>
                </a:extLst>
              </a:tr>
              <a:tr h="393148">
                <a:tc>
                  <a:txBody>
                    <a:bodyPr/>
                    <a:lstStyle/>
                    <a:p>
                      <a:pPr algn="ctr"/>
                      <a:r>
                        <a:rPr lang="en-US" sz="2000">
                          <a:effectLst/>
                          <a:latin typeface="UTM Avo" panose="02040603050506020204" pitchFamily="18" charset="0"/>
                        </a:rPr>
                        <a:t>Tỉ lệ</a:t>
                      </a:r>
                      <a:endParaRPr lang="en-US" sz="2000">
                        <a:effectLst/>
                        <a:latin typeface="UTM Avo" panose="02040603050506020204" pitchFamily="18" charset="0"/>
                        <a:ea typeface="Times New Roman" panose="02020603050405020304" pitchFamily="18" charset="0"/>
                      </a:endParaRPr>
                    </a:p>
                  </a:txBody>
                  <a:tcPr marL="68580" marR="68580" marT="0" marB="0" anchor="ctr">
                    <a:lnL w="19050" cap="flat" cmpd="sng" algn="ctr">
                      <a:solidFill>
                        <a:srgbClr val="0099FF"/>
                      </a:solidFill>
                      <a:prstDash val="solid"/>
                      <a:round/>
                      <a:headEnd type="none" w="med" len="med"/>
                      <a:tailEnd type="none" w="med" len="med"/>
                    </a:lnL>
                    <a:lnR w="19050" cap="flat" cmpd="sng" algn="ctr">
                      <a:solidFill>
                        <a:srgbClr val="0099FF"/>
                      </a:solidFill>
                      <a:prstDash val="solid"/>
                      <a:round/>
                      <a:headEnd type="none" w="med" len="med"/>
                      <a:tailEnd type="none" w="med" len="med"/>
                    </a:lnR>
                    <a:lnT w="19050" cap="flat" cmpd="sng" algn="ctr">
                      <a:solidFill>
                        <a:srgbClr val="0099FF"/>
                      </a:solidFill>
                      <a:prstDash val="solid"/>
                      <a:round/>
                      <a:headEnd type="none" w="med" len="med"/>
                      <a:tailEnd type="none" w="med" len="med"/>
                    </a:lnT>
                    <a:lnB w="1905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66CCFF"/>
                    </a:solidFill>
                  </a:tcPr>
                </a:tc>
                <a:tc>
                  <a:txBody>
                    <a:bodyPr/>
                    <a:lstStyle/>
                    <a:p>
                      <a:pPr algn="ctr"/>
                      <a:r>
                        <a:rPr lang="en-US" sz="2000">
                          <a:effectLst/>
                          <a:latin typeface="UTM Avo" panose="02040603050506020204" pitchFamily="18" charset="0"/>
                        </a:rPr>
                        <a:t>30%</a:t>
                      </a:r>
                      <a:endParaRPr lang="en-US" sz="2000">
                        <a:effectLst/>
                        <a:latin typeface="UTM Avo" panose="02040603050506020204" pitchFamily="18" charset="0"/>
                        <a:ea typeface="Times New Roman" panose="02020603050405020304" pitchFamily="18" charset="0"/>
                      </a:endParaRPr>
                    </a:p>
                  </a:txBody>
                  <a:tcPr marL="68580" marR="68580" marT="0" marB="0" anchor="ctr">
                    <a:lnL w="19050" cap="flat" cmpd="sng" algn="ctr">
                      <a:solidFill>
                        <a:srgbClr val="0099FF"/>
                      </a:solidFill>
                      <a:prstDash val="solid"/>
                      <a:round/>
                      <a:headEnd type="none" w="med" len="med"/>
                      <a:tailEnd type="none" w="med" len="med"/>
                    </a:lnL>
                    <a:lnR w="19050" cap="flat" cmpd="sng" algn="ctr">
                      <a:solidFill>
                        <a:srgbClr val="0099FF"/>
                      </a:solidFill>
                      <a:prstDash val="solid"/>
                      <a:round/>
                      <a:headEnd type="none" w="med" len="med"/>
                      <a:tailEnd type="none" w="med" len="med"/>
                    </a:lnR>
                    <a:lnT w="19050" cap="flat" cmpd="sng" algn="ctr">
                      <a:solidFill>
                        <a:srgbClr val="0099FF"/>
                      </a:solidFill>
                      <a:prstDash val="solid"/>
                      <a:round/>
                      <a:headEnd type="none" w="med" len="med"/>
                      <a:tailEnd type="none" w="med" len="med"/>
                    </a:lnT>
                    <a:lnB w="1905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2000">
                          <a:effectLst/>
                          <a:latin typeface="UTM Avo" panose="02040603050506020204" pitchFamily="18" charset="0"/>
                        </a:rPr>
                        <a:t>30%</a:t>
                      </a:r>
                      <a:endParaRPr lang="en-US" sz="2000">
                        <a:effectLst/>
                        <a:latin typeface="UTM Avo" panose="02040603050506020204" pitchFamily="18" charset="0"/>
                        <a:ea typeface="Times New Roman" panose="02020603050405020304" pitchFamily="18" charset="0"/>
                      </a:endParaRPr>
                    </a:p>
                  </a:txBody>
                  <a:tcPr marL="68580" marR="68580" marT="0" marB="0" anchor="ctr">
                    <a:lnL w="19050" cap="flat" cmpd="sng" algn="ctr">
                      <a:solidFill>
                        <a:srgbClr val="0099FF"/>
                      </a:solidFill>
                      <a:prstDash val="solid"/>
                      <a:round/>
                      <a:headEnd type="none" w="med" len="med"/>
                      <a:tailEnd type="none" w="med" len="med"/>
                    </a:lnL>
                    <a:lnR w="19050" cap="flat" cmpd="sng" algn="ctr">
                      <a:solidFill>
                        <a:srgbClr val="0099FF"/>
                      </a:solidFill>
                      <a:prstDash val="solid"/>
                      <a:round/>
                      <a:headEnd type="none" w="med" len="med"/>
                      <a:tailEnd type="none" w="med" len="med"/>
                    </a:lnR>
                    <a:lnT w="19050" cap="flat" cmpd="sng" algn="ctr">
                      <a:solidFill>
                        <a:srgbClr val="0099FF"/>
                      </a:solidFill>
                      <a:prstDash val="solid"/>
                      <a:round/>
                      <a:headEnd type="none" w="med" len="med"/>
                      <a:tailEnd type="none" w="med" len="med"/>
                    </a:lnT>
                    <a:lnB w="1905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2000">
                          <a:effectLst/>
                          <a:latin typeface="UTM Avo" panose="02040603050506020204" pitchFamily="18" charset="0"/>
                        </a:rPr>
                        <a:t>35%</a:t>
                      </a:r>
                      <a:endParaRPr lang="en-US" sz="2000">
                        <a:effectLst/>
                        <a:latin typeface="UTM Avo" panose="02040603050506020204" pitchFamily="18" charset="0"/>
                        <a:ea typeface="Times New Roman" panose="02020603050405020304" pitchFamily="18" charset="0"/>
                      </a:endParaRPr>
                    </a:p>
                  </a:txBody>
                  <a:tcPr marL="68580" marR="68580" marT="0" marB="0" anchor="ctr">
                    <a:lnL w="19050" cap="flat" cmpd="sng" algn="ctr">
                      <a:solidFill>
                        <a:srgbClr val="0099FF"/>
                      </a:solidFill>
                      <a:prstDash val="solid"/>
                      <a:round/>
                      <a:headEnd type="none" w="med" len="med"/>
                      <a:tailEnd type="none" w="med" len="med"/>
                    </a:lnL>
                    <a:lnR w="19050" cap="flat" cmpd="sng" algn="ctr">
                      <a:solidFill>
                        <a:srgbClr val="0099FF"/>
                      </a:solidFill>
                      <a:prstDash val="solid"/>
                      <a:round/>
                      <a:headEnd type="none" w="med" len="med"/>
                      <a:tailEnd type="none" w="med" len="med"/>
                    </a:lnR>
                    <a:lnT w="19050" cap="flat" cmpd="sng" algn="ctr">
                      <a:solidFill>
                        <a:srgbClr val="0099FF"/>
                      </a:solidFill>
                      <a:prstDash val="solid"/>
                      <a:round/>
                      <a:headEnd type="none" w="med" len="med"/>
                      <a:tailEnd type="none" w="med" len="med"/>
                    </a:lnT>
                    <a:lnB w="1905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2000">
                          <a:effectLst/>
                          <a:latin typeface="UTM Avo" panose="02040603050506020204" pitchFamily="18" charset="0"/>
                        </a:rPr>
                        <a:t>5%</a:t>
                      </a:r>
                      <a:endParaRPr lang="en-US" sz="2000">
                        <a:effectLst/>
                        <a:latin typeface="UTM Avo" panose="02040603050506020204" pitchFamily="18" charset="0"/>
                        <a:ea typeface="Times New Roman" panose="02020603050405020304" pitchFamily="18" charset="0"/>
                      </a:endParaRPr>
                    </a:p>
                  </a:txBody>
                  <a:tcPr marL="68580" marR="68580" marT="0" marB="0" anchor="ctr">
                    <a:lnL w="19050" cap="flat" cmpd="sng" algn="ctr">
                      <a:solidFill>
                        <a:srgbClr val="0099FF"/>
                      </a:solidFill>
                      <a:prstDash val="solid"/>
                      <a:round/>
                      <a:headEnd type="none" w="med" len="med"/>
                      <a:tailEnd type="none" w="med" len="med"/>
                    </a:lnL>
                    <a:lnR w="19050" cap="flat" cmpd="sng" algn="ctr">
                      <a:solidFill>
                        <a:srgbClr val="0099FF"/>
                      </a:solidFill>
                      <a:prstDash val="solid"/>
                      <a:round/>
                      <a:headEnd type="none" w="med" len="med"/>
                      <a:tailEnd type="none" w="med" len="med"/>
                    </a:lnR>
                    <a:lnT w="19050" cap="flat" cmpd="sng" algn="ctr">
                      <a:solidFill>
                        <a:srgbClr val="0099FF"/>
                      </a:solidFill>
                      <a:prstDash val="solid"/>
                      <a:round/>
                      <a:headEnd type="none" w="med" len="med"/>
                      <a:tailEnd type="none" w="med" len="med"/>
                    </a:lnT>
                    <a:lnB w="1905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121209811"/>
                  </a:ext>
                </a:extLst>
              </a:tr>
            </a:tbl>
          </a:graphicData>
        </a:graphic>
      </p:graphicFrame>
    </p:spTree>
    <p:extLst>
      <p:ext uri="{BB962C8B-B14F-4D97-AF65-F5344CB8AC3E}">
        <p14:creationId xmlns:p14="http://schemas.microsoft.com/office/powerpoint/2010/main" val="4067324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B01AA7BB-C6C5-4F03-AA5F-9426F64D40A4}"/>
              </a:ext>
            </a:extLst>
          </p:cNvPr>
          <p:cNvSpPr/>
          <p:nvPr/>
        </p:nvSpPr>
        <p:spPr>
          <a:xfrm>
            <a:off x="806105" y="515955"/>
            <a:ext cx="10932971" cy="2227243"/>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pPr>
            <a:endParaRPr lang="en-US" sz="2000">
              <a:solidFill>
                <a:schemeClr val="tx1"/>
              </a:solidFill>
              <a:effectLst/>
              <a:latin typeface="UTM Avo" panose="02040603050506020204" pitchFamily="18" charset="0"/>
              <a:ea typeface="Times New Roman" panose="02020603050405020304" pitchFamily="18" charset="0"/>
            </a:endParaRPr>
          </a:p>
        </p:txBody>
      </p:sp>
      <p:sp>
        <p:nvSpPr>
          <p:cNvPr id="6" name="Rectangle 5">
            <a:extLst>
              <a:ext uri="{FF2B5EF4-FFF2-40B4-BE49-F238E27FC236}">
                <a16:creationId xmlns:a16="http://schemas.microsoft.com/office/drawing/2014/main" id="{C7DDBA83-8292-48ED-A291-C63AFC2CB88B}"/>
              </a:ext>
            </a:extLst>
          </p:cNvPr>
          <p:cNvSpPr/>
          <p:nvPr/>
        </p:nvSpPr>
        <p:spPr>
          <a:xfrm>
            <a:off x="1163500" y="570765"/>
            <a:ext cx="10598525"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pic>
        <p:nvPicPr>
          <p:cNvPr id="13" name="Picture 12">
            <a:extLst>
              <a:ext uri="{FF2B5EF4-FFF2-40B4-BE49-F238E27FC236}">
                <a16:creationId xmlns:a16="http://schemas.microsoft.com/office/drawing/2014/main" id="{6D568D24-8C76-46BB-B5B1-43ED7B9A05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865" y="294103"/>
            <a:ext cx="857250" cy="857250"/>
          </a:xfrm>
          <a:prstGeom prst="rect">
            <a:avLst/>
          </a:prstGeom>
        </p:spPr>
      </p:pic>
      <p:sp>
        <p:nvSpPr>
          <p:cNvPr id="11" name="Rectangle: Rounded Corners 10">
            <a:extLst>
              <a:ext uri="{FF2B5EF4-FFF2-40B4-BE49-F238E27FC236}">
                <a16:creationId xmlns:a16="http://schemas.microsoft.com/office/drawing/2014/main" id="{D2A5AF4E-DDC7-4CF2-A335-36D1FF2FAD86}"/>
              </a:ext>
            </a:extLst>
          </p:cNvPr>
          <p:cNvSpPr/>
          <p:nvPr/>
        </p:nvSpPr>
        <p:spPr>
          <a:xfrm>
            <a:off x="841920" y="3104679"/>
            <a:ext cx="10932970" cy="3110588"/>
          </a:xfrm>
          <a:prstGeom prst="roundRect">
            <a:avLst/>
          </a:prstGeom>
          <a:solidFill>
            <a:srgbClr val="BCE8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pPr>
            <a:endParaRPr lang="en-US" sz="2000">
              <a:solidFill>
                <a:schemeClr val="tx1"/>
              </a:solidFill>
              <a:effectLst/>
              <a:latin typeface="UTM Avo" panose="02040603050506020204" pitchFamily="18" charset="0"/>
              <a:ea typeface="Times New Roman" panose="02020603050405020304" pitchFamily="18" charset="0"/>
            </a:endParaRPr>
          </a:p>
        </p:txBody>
      </p:sp>
      <p:pic>
        <p:nvPicPr>
          <p:cNvPr id="5" name="Picture 4">
            <a:extLst>
              <a:ext uri="{FF2B5EF4-FFF2-40B4-BE49-F238E27FC236}">
                <a16:creationId xmlns:a16="http://schemas.microsoft.com/office/drawing/2014/main" id="{AC691711-A0C0-4F77-BD04-332402672F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069" y="3011917"/>
            <a:ext cx="857250" cy="857250"/>
          </a:xfrm>
          <a:prstGeom prst="rect">
            <a:avLst/>
          </a:prstGeom>
        </p:spPr>
      </p:pic>
      <p:sp>
        <p:nvSpPr>
          <p:cNvPr id="2" name="TextBox 1">
            <a:extLst>
              <a:ext uri="{FF2B5EF4-FFF2-40B4-BE49-F238E27FC236}">
                <a16:creationId xmlns:a16="http://schemas.microsoft.com/office/drawing/2014/main" id="{D1DDA631-3D41-4B66-A91B-8F16C903FA0D}"/>
              </a:ext>
            </a:extLst>
          </p:cNvPr>
          <p:cNvSpPr txBox="1"/>
          <p:nvPr/>
        </p:nvSpPr>
        <p:spPr>
          <a:xfrm>
            <a:off x="969030" y="608110"/>
            <a:ext cx="10607119" cy="2042932"/>
          </a:xfrm>
          <a:prstGeom prst="rect">
            <a:avLst/>
          </a:prstGeom>
          <a:noFill/>
        </p:spPr>
        <p:txBody>
          <a:bodyPr wrap="square" rtlCol="0">
            <a:spAutoFit/>
          </a:bodyPr>
          <a:lstStyle/>
          <a:p>
            <a:pPr algn="just">
              <a:lnSpc>
                <a:spcPct val="130000"/>
              </a:lnSpc>
            </a:pPr>
            <a:r>
              <a:rPr lang="en-US" sz="2000">
                <a:solidFill>
                  <a:schemeClr val="tx1"/>
                </a:solidFill>
                <a:effectLst/>
                <a:latin typeface="UTM Avo" panose="02040603050506020204" pitchFamily="18" charset="0"/>
                <a:ea typeface="Times New Roman" panose="02020603050405020304" pitchFamily="18" charset="0"/>
              </a:rPr>
              <a:t>Để biểu thị tỉ lệ phần trăm của từng loại số liệu so với toàn thể, ta thường sử dụng biểu đồ hình quạt tròn. </a:t>
            </a:r>
          </a:p>
          <a:p>
            <a:pPr algn="just">
              <a:lnSpc>
                <a:spcPct val="130000"/>
              </a:lnSpc>
            </a:pPr>
            <a:r>
              <a:rPr lang="en-US" sz="2000">
                <a:solidFill>
                  <a:schemeClr val="tx1"/>
                </a:solidFill>
                <a:effectLst/>
                <a:latin typeface="UTM Avo" panose="02040603050506020204" pitchFamily="18" charset="0"/>
                <a:ea typeface="Times New Roman" panose="02020603050405020304" pitchFamily="18" charset="0"/>
              </a:rPr>
              <a:t>Đó là biểu đồ có dạng hình tròn được chia thành các hình quạt. </a:t>
            </a:r>
          </a:p>
          <a:p>
            <a:pPr algn="just">
              <a:lnSpc>
                <a:spcPct val="130000"/>
              </a:lnSpc>
            </a:pPr>
            <a:r>
              <a:rPr lang="en-US" sz="2000">
                <a:solidFill>
                  <a:schemeClr val="tx1"/>
                </a:solidFill>
                <a:effectLst/>
                <a:latin typeface="UTM Avo" panose="02040603050506020204" pitchFamily="18" charset="0"/>
                <a:ea typeface="Times New Roman" panose="02020603050405020304" pitchFamily="18" charset="0"/>
              </a:rPr>
              <a:t>Tỉ số diện tích của từng hình quạt so với cả hình tròn biểu thị tỉ lệ phần trăm của từng số liệu tương ứng.</a:t>
            </a:r>
          </a:p>
        </p:txBody>
      </p:sp>
      <p:sp>
        <p:nvSpPr>
          <p:cNvPr id="3" name="TextBox 2">
            <a:extLst>
              <a:ext uri="{FF2B5EF4-FFF2-40B4-BE49-F238E27FC236}">
                <a16:creationId xmlns:a16="http://schemas.microsoft.com/office/drawing/2014/main" id="{A60A930D-8F2E-4050-ADEB-7CEA319B06BD}"/>
              </a:ext>
            </a:extLst>
          </p:cNvPr>
          <p:cNvSpPr txBox="1"/>
          <p:nvPr/>
        </p:nvSpPr>
        <p:spPr>
          <a:xfrm>
            <a:off x="976490" y="3200236"/>
            <a:ext cx="10762586" cy="2843151"/>
          </a:xfrm>
          <a:prstGeom prst="rect">
            <a:avLst/>
          </a:prstGeom>
          <a:noFill/>
        </p:spPr>
        <p:txBody>
          <a:bodyPr wrap="square" rtlCol="0">
            <a:spAutoFit/>
          </a:bodyPr>
          <a:lstStyle/>
          <a:p>
            <a:pPr algn="just">
              <a:lnSpc>
                <a:spcPct val="130000"/>
              </a:lnSpc>
            </a:pPr>
            <a:r>
              <a:rPr lang="en-US" sz="2000" b="1">
                <a:solidFill>
                  <a:schemeClr val="tx1"/>
                </a:solidFill>
                <a:effectLst/>
                <a:latin typeface="UTM Avo" panose="02040603050506020204" pitchFamily="18" charset="0"/>
                <a:ea typeface="Times New Roman" panose="02020603050405020304" pitchFamily="18" charset="0"/>
              </a:rPr>
              <a:t>Đọc biểu đồ hình quạt tròn</a:t>
            </a:r>
          </a:p>
          <a:p>
            <a:pPr algn="just">
              <a:lnSpc>
                <a:spcPct val="130000"/>
              </a:lnSpc>
            </a:pPr>
            <a:r>
              <a:rPr lang="en-US" sz="2000">
                <a:solidFill>
                  <a:schemeClr val="tx1"/>
                </a:solidFill>
                <a:effectLst/>
                <a:latin typeface="UTM Avo" panose="02040603050506020204" pitchFamily="18" charset="0"/>
                <a:ea typeface="Times New Roman" panose="02020603050405020304" pitchFamily="18" charset="0"/>
              </a:rPr>
              <a:t>Để đọc một biểu đồ hình quạt tròn, ta cần thực hiện như sau:</a:t>
            </a:r>
          </a:p>
          <a:p>
            <a:pPr algn="just">
              <a:lnSpc>
                <a:spcPct val="130000"/>
              </a:lnSpc>
            </a:pPr>
            <a:r>
              <a:rPr lang="en-US" sz="2000">
                <a:solidFill>
                  <a:schemeClr val="tx1"/>
                </a:solidFill>
                <a:effectLst/>
                <a:latin typeface="UTM Avo" panose="02040603050506020204" pitchFamily="18" charset="0"/>
                <a:ea typeface="Times New Roman" panose="02020603050405020304" pitchFamily="18" charset="0"/>
                <a:sym typeface="Wingdings 2" panose="05020102010507070707" pitchFamily="18" charset="2"/>
              </a:rPr>
              <a:t></a:t>
            </a:r>
            <a:r>
              <a:rPr lang="en-US" sz="2000">
                <a:solidFill>
                  <a:schemeClr val="tx1"/>
                </a:solidFill>
                <a:effectLst/>
                <a:latin typeface="UTM Avo" panose="02040603050506020204" pitchFamily="18" charset="0"/>
                <a:ea typeface="Times New Roman" panose="02020603050405020304" pitchFamily="18" charset="0"/>
              </a:rPr>
              <a:t> Xác định số đối tượng được biểu thị bằng cách đếm số hình quạt có trong hình tròn.</a:t>
            </a:r>
          </a:p>
          <a:p>
            <a:pPr algn="just">
              <a:lnSpc>
                <a:spcPct val="130000"/>
              </a:lnSpc>
            </a:pPr>
            <a:r>
              <a:rPr lang="en-US" sz="2000">
                <a:solidFill>
                  <a:schemeClr val="tx1"/>
                </a:solidFill>
                <a:effectLst/>
                <a:latin typeface="UTM Avo" panose="02040603050506020204" pitchFamily="18" charset="0"/>
                <a:ea typeface="Times New Roman" panose="02020603050405020304" pitchFamily="18" charset="0"/>
                <a:sym typeface="Wingdings 2" panose="05020102010507070707" pitchFamily="18" charset="2"/>
              </a:rPr>
              <a:t></a:t>
            </a:r>
            <a:r>
              <a:rPr lang="en-US" sz="2000">
                <a:solidFill>
                  <a:schemeClr val="tx1"/>
                </a:solidFill>
                <a:effectLst/>
                <a:latin typeface="UTM Avo" panose="02040603050506020204" pitchFamily="18" charset="0"/>
                <a:ea typeface="Times New Roman" panose="02020603050405020304" pitchFamily="18" charset="0"/>
              </a:rPr>
              <a:t> Đọc ghi chú của biểu đồ để biết tên các đối tượng.</a:t>
            </a:r>
          </a:p>
          <a:p>
            <a:pPr algn="just">
              <a:lnSpc>
                <a:spcPct val="130000"/>
              </a:lnSpc>
            </a:pPr>
            <a:r>
              <a:rPr lang="en-US" sz="2000">
                <a:solidFill>
                  <a:schemeClr val="tx1"/>
                </a:solidFill>
                <a:effectLst/>
                <a:latin typeface="UTM Avo" panose="02040603050506020204" pitchFamily="18" charset="0"/>
                <a:ea typeface="Times New Roman" panose="02020603050405020304" pitchFamily="18" charset="0"/>
                <a:cs typeface="Times New Roman" panose="02020603050405020304" pitchFamily="18" charset="0"/>
                <a:sym typeface="Wingdings 2" panose="05020102010507070707" pitchFamily="18" charset="2"/>
              </a:rPr>
              <a:t></a:t>
            </a:r>
            <a:r>
              <a:rPr lang="en-US" sz="2000">
                <a:solidFill>
                  <a:schemeClr val="tx1"/>
                </a:solidFill>
                <a:effectLst/>
                <a:latin typeface="UTM Avo" panose="02040603050506020204" pitchFamily="18" charset="0"/>
                <a:ea typeface="Times New Roman" panose="02020603050405020304" pitchFamily="18" charset="0"/>
              </a:rPr>
              <a:t> Xác định tỉ lệ phần trăm của từng đối tượng so với toàn thể bằng cách đọc số ghi trên biểu đồ.</a:t>
            </a:r>
          </a:p>
        </p:txBody>
      </p:sp>
    </p:spTree>
    <p:extLst>
      <p:ext uri="{BB962C8B-B14F-4D97-AF65-F5344CB8AC3E}">
        <p14:creationId xmlns:p14="http://schemas.microsoft.com/office/powerpoint/2010/main" val="1166896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E1EDEA8-9C8B-4179-88FC-1BEDCA4D99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776" y="283679"/>
            <a:ext cx="857250" cy="857250"/>
          </a:xfrm>
          <a:prstGeom prst="rect">
            <a:avLst/>
          </a:prstGeom>
        </p:spPr>
      </p:pic>
      <p:sp>
        <p:nvSpPr>
          <p:cNvPr id="12" name="TextBox 11">
            <a:extLst>
              <a:ext uri="{FF2B5EF4-FFF2-40B4-BE49-F238E27FC236}">
                <a16:creationId xmlns:a16="http://schemas.microsoft.com/office/drawing/2014/main" id="{BCD0F7F3-9ADE-4A39-A483-531D2A343492}"/>
              </a:ext>
            </a:extLst>
          </p:cNvPr>
          <p:cNvSpPr txBox="1"/>
          <p:nvPr/>
        </p:nvSpPr>
        <p:spPr>
          <a:xfrm>
            <a:off x="1343026" y="494598"/>
            <a:ext cx="3604592" cy="646331"/>
          </a:xfrm>
          <a:prstGeom prst="rect">
            <a:avLst/>
          </a:prstGeom>
          <a:noFill/>
        </p:spPr>
        <p:txBody>
          <a:bodyPr wrap="square" rtlCol="0">
            <a:spAutoFit/>
          </a:bodyPr>
          <a:lstStyle/>
          <a:p>
            <a:r>
              <a:rPr lang="en-US" sz="3600" b="1">
                <a:solidFill>
                  <a:srgbClr val="FF0066"/>
                </a:solidFill>
                <a:latin typeface="UTM Avo" panose="02040603050506020204" pitchFamily="18" charset="0"/>
              </a:rPr>
              <a:t>THỰC HÀNH</a:t>
            </a:r>
          </a:p>
        </p:txBody>
      </p:sp>
      <p:sp>
        <p:nvSpPr>
          <p:cNvPr id="14" name="TextBox 13">
            <a:extLst>
              <a:ext uri="{FF2B5EF4-FFF2-40B4-BE49-F238E27FC236}">
                <a16:creationId xmlns:a16="http://schemas.microsoft.com/office/drawing/2014/main" id="{AE61B3A3-0F85-4B89-B554-D03F23C0D08E}"/>
              </a:ext>
            </a:extLst>
          </p:cNvPr>
          <p:cNvSpPr txBox="1"/>
          <p:nvPr/>
        </p:nvSpPr>
        <p:spPr>
          <a:xfrm>
            <a:off x="304800" y="1351848"/>
            <a:ext cx="5347252" cy="1472711"/>
          </a:xfrm>
          <a:prstGeom prst="rect">
            <a:avLst/>
          </a:prstGeom>
          <a:noFill/>
        </p:spPr>
        <p:txBody>
          <a:bodyPr wrap="square">
            <a:spAutoFit/>
          </a:bodyPr>
          <a:lstStyle/>
          <a:p>
            <a:pPr algn="just">
              <a:lnSpc>
                <a:spcPct val="130000"/>
              </a:lnSpc>
            </a:pPr>
            <a:r>
              <a:rPr lang="en-US" sz="2400">
                <a:effectLst/>
                <a:latin typeface="UTM Avo" panose="02040603050506020204" pitchFamily="18" charset="0"/>
                <a:ea typeface="Times New Roman" panose="02020603050405020304" pitchFamily="18" charset="0"/>
              </a:rPr>
              <a:t>Hãy đọc các thông tin từ biểu đồ bên và lập bảng thống kê tương ứng.</a:t>
            </a:r>
            <a:endParaRPr lang="en-US" sz="2400">
              <a:latin typeface="UTM Avo" panose="02040603050506020204" pitchFamily="18" charset="0"/>
            </a:endParaRPr>
          </a:p>
        </p:txBody>
      </p:sp>
      <p:graphicFrame>
        <p:nvGraphicFramePr>
          <p:cNvPr id="16" name="Chart 15">
            <a:extLst>
              <a:ext uri="{FF2B5EF4-FFF2-40B4-BE49-F238E27FC236}">
                <a16:creationId xmlns:a16="http://schemas.microsoft.com/office/drawing/2014/main" id="{D9C9BC09-769C-4370-A264-56B90B082212}"/>
              </a:ext>
            </a:extLst>
          </p:cNvPr>
          <p:cNvGraphicFramePr>
            <a:graphicFrameLocks/>
          </p:cNvGraphicFramePr>
          <p:nvPr>
            <p:extLst>
              <p:ext uri="{D42A27DB-BD31-4B8C-83A1-F6EECF244321}">
                <p14:modId xmlns:p14="http://schemas.microsoft.com/office/powerpoint/2010/main" val="2934933182"/>
              </p:ext>
            </p:extLst>
          </p:nvPr>
        </p:nvGraphicFramePr>
        <p:xfrm>
          <a:off x="5652052" y="1472358"/>
          <a:ext cx="6539948" cy="460844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31670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Graphic spid="16"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E1EDEA8-9C8B-4179-88FC-1BEDCA4D99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776" y="283679"/>
            <a:ext cx="857250" cy="857250"/>
          </a:xfrm>
          <a:prstGeom prst="rect">
            <a:avLst/>
          </a:prstGeom>
        </p:spPr>
      </p:pic>
      <p:sp>
        <p:nvSpPr>
          <p:cNvPr id="12" name="TextBox 11">
            <a:extLst>
              <a:ext uri="{FF2B5EF4-FFF2-40B4-BE49-F238E27FC236}">
                <a16:creationId xmlns:a16="http://schemas.microsoft.com/office/drawing/2014/main" id="{BCD0F7F3-9ADE-4A39-A483-531D2A343492}"/>
              </a:ext>
            </a:extLst>
          </p:cNvPr>
          <p:cNvSpPr txBox="1"/>
          <p:nvPr/>
        </p:nvSpPr>
        <p:spPr>
          <a:xfrm>
            <a:off x="1343026" y="494598"/>
            <a:ext cx="3604592" cy="646331"/>
          </a:xfrm>
          <a:prstGeom prst="rect">
            <a:avLst/>
          </a:prstGeom>
          <a:noFill/>
        </p:spPr>
        <p:txBody>
          <a:bodyPr wrap="square" rtlCol="0">
            <a:spAutoFit/>
          </a:bodyPr>
          <a:lstStyle/>
          <a:p>
            <a:r>
              <a:rPr lang="en-US" sz="3600" b="1">
                <a:solidFill>
                  <a:srgbClr val="FF0066"/>
                </a:solidFill>
                <a:latin typeface="UTM Avo" panose="02040603050506020204" pitchFamily="18" charset="0"/>
              </a:rPr>
              <a:t>THỰC HÀNH</a:t>
            </a:r>
          </a:p>
        </p:txBody>
      </p:sp>
      <p:sp>
        <p:nvSpPr>
          <p:cNvPr id="14" name="TextBox 13">
            <a:extLst>
              <a:ext uri="{FF2B5EF4-FFF2-40B4-BE49-F238E27FC236}">
                <a16:creationId xmlns:a16="http://schemas.microsoft.com/office/drawing/2014/main" id="{AE61B3A3-0F85-4B89-B554-D03F23C0D08E}"/>
              </a:ext>
            </a:extLst>
          </p:cNvPr>
          <p:cNvSpPr txBox="1"/>
          <p:nvPr/>
        </p:nvSpPr>
        <p:spPr>
          <a:xfrm>
            <a:off x="304800" y="1351848"/>
            <a:ext cx="5347252" cy="992579"/>
          </a:xfrm>
          <a:prstGeom prst="rect">
            <a:avLst/>
          </a:prstGeom>
          <a:noFill/>
        </p:spPr>
        <p:txBody>
          <a:bodyPr wrap="square">
            <a:spAutoFit/>
          </a:bodyPr>
          <a:lstStyle/>
          <a:p>
            <a:pPr algn="just">
              <a:lnSpc>
                <a:spcPct val="130000"/>
              </a:lnSpc>
            </a:pPr>
            <a:r>
              <a:rPr lang="en-US" sz="2400">
                <a:effectLst/>
                <a:latin typeface="UTM Avo" panose="02040603050506020204" pitchFamily="18" charset="0"/>
                <a:ea typeface="Times New Roman" panose="02020603050405020304" pitchFamily="18" charset="0"/>
              </a:rPr>
              <a:t>Biểu đồ cho ta biết các thông tin được ghi trong bảng dữ liệu sau:</a:t>
            </a:r>
          </a:p>
        </p:txBody>
      </p:sp>
      <p:graphicFrame>
        <p:nvGraphicFramePr>
          <p:cNvPr id="16" name="Chart 15">
            <a:extLst>
              <a:ext uri="{FF2B5EF4-FFF2-40B4-BE49-F238E27FC236}">
                <a16:creationId xmlns:a16="http://schemas.microsoft.com/office/drawing/2014/main" id="{D9C9BC09-769C-4370-A264-56B90B082212}"/>
              </a:ext>
            </a:extLst>
          </p:cNvPr>
          <p:cNvGraphicFramePr>
            <a:graphicFrameLocks/>
          </p:cNvGraphicFramePr>
          <p:nvPr>
            <p:extLst>
              <p:ext uri="{D42A27DB-BD31-4B8C-83A1-F6EECF244321}">
                <p14:modId xmlns:p14="http://schemas.microsoft.com/office/powerpoint/2010/main" val="2833851217"/>
              </p:ext>
            </p:extLst>
          </p:nvPr>
        </p:nvGraphicFramePr>
        <p:xfrm>
          <a:off x="6844747" y="1848137"/>
          <a:ext cx="5347253" cy="39742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Table 3">
            <a:extLst>
              <a:ext uri="{FF2B5EF4-FFF2-40B4-BE49-F238E27FC236}">
                <a16:creationId xmlns:a16="http://schemas.microsoft.com/office/drawing/2014/main" id="{93D75640-C3FD-4F89-B6BF-B0CF05568769}"/>
              </a:ext>
            </a:extLst>
          </p:cNvPr>
          <p:cNvGraphicFramePr>
            <a:graphicFrameLocks noGrp="1"/>
          </p:cNvGraphicFramePr>
          <p:nvPr>
            <p:extLst>
              <p:ext uri="{D42A27DB-BD31-4B8C-83A1-F6EECF244321}">
                <p14:modId xmlns:p14="http://schemas.microsoft.com/office/powerpoint/2010/main" val="29447319"/>
              </p:ext>
            </p:extLst>
          </p:nvPr>
        </p:nvGraphicFramePr>
        <p:xfrm>
          <a:off x="185531" y="2555346"/>
          <a:ext cx="6771863" cy="2950805"/>
        </p:xfrm>
        <a:graphic>
          <a:graphicData uri="http://schemas.openxmlformats.org/drawingml/2006/table">
            <a:tbl>
              <a:tblPr firstRow="1" firstCol="1" bandRow="1">
                <a:tableStyleId>{5C22544A-7EE6-4342-B048-85BDC9FD1C3A}</a:tableStyleId>
              </a:tblPr>
              <a:tblGrid>
                <a:gridCol w="1126352">
                  <a:extLst>
                    <a:ext uri="{9D8B030D-6E8A-4147-A177-3AD203B41FA5}">
                      <a16:colId xmlns:a16="http://schemas.microsoft.com/office/drawing/2014/main" val="327421188"/>
                    </a:ext>
                  </a:extLst>
                </a:gridCol>
                <a:gridCol w="1126352">
                  <a:extLst>
                    <a:ext uri="{9D8B030D-6E8A-4147-A177-3AD203B41FA5}">
                      <a16:colId xmlns:a16="http://schemas.microsoft.com/office/drawing/2014/main" val="3260036935"/>
                    </a:ext>
                  </a:extLst>
                </a:gridCol>
                <a:gridCol w="1126352">
                  <a:extLst>
                    <a:ext uri="{9D8B030D-6E8A-4147-A177-3AD203B41FA5}">
                      <a16:colId xmlns:a16="http://schemas.microsoft.com/office/drawing/2014/main" val="355255662"/>
                    </a:ext>
                  </a:extLst>
                </a:gridCol>
                <a:gridCol w="1132464">
                  <a:extLst>
                    <a:ext uri="{9D8B030D-6E8A-4147-A177-3AD203B41FA5}">
                      <a16:colId xmlns:a16="http://schemas.microsoft.com/office/drawing/2014/main" val="652665329"/>
                    </a:ext>
                  </a:extLst>
                </a:gridCol>
                <a:gridCol w="1132464">
                  <a:extLst>
                    <a:ext uri="{9D8B030D-6E8A-4147-A177-3AD203B41FA5}">
                      <a16:colId xmlns:a16="http://schemas.microsoft.com/office/drawing/2014/main" val="3904453997"/>
                    </a:ext>
                  </a:extLst>
                </a:gridCol>
                <a:gridCol w="1127879">
                  <a:extLst>
                    <a:ext uri="{9D8B030D-6E8A-4147-A177-3AD203B41FA5}">
                      <a16:colId xmlns:a16="http://schemas.microsoft.com/office/drawing/2014/main" val="3156060783"/>
                    </a:ext>
                  </a:extLst>
                </a:gridCol>
              </a:tblGrid>
              <a:tr h="1180322">
                <a:tc gridSpan="6">
                  <a:txBody>
                    <a:bodyPr/>
                    <a:lstStyle/>
                    <a:p>
                      <a:pPr algn="ctr"/>
                      <a:r>
                        <a:rPr lang="en-US" sz="2000">
                          <a:effectLst/>
                          <a:latin typeface="UTM Avo" panose="02040603050506020204" pitchFamily="18" charset="0"/>
                        </a:rPr>
                        <a:t>Tỉ lệ phần trăm học sinh tham gia các môn thể thao của khối 7</a:t>
                      </a:r>
                      <a:endParaRPr lang="en-US" sz="2000">
                        <a:effectLst/>
                        <a:latin typeface="UTM Avo" panose="02040603050506020204" pitchFamily="18" charset="0"/>
                        <a:ea typeface="Times New Roman" panose="02020603050405020304" pitchFamily="18" charset="0"/>
                      </a:endParaRPr>
                    </a:p>
                  </a:txBody>
                  <a:tcPr marL="68580" marR="68580" marT="0" marB="0" anchor="ct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rgbClr val="66CC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68385416"/>
                  </a:ext>
                </a:extLst>
              </a:tr>
              <a:tr h="1180322">
                <a:tc>
                  <a:txBody>
                    <a:bodyPr/>
                    <a:lstStyle/>
                    <a:p>
                      <a:pPr algn="ctr"/>
                      <a:r>
                        <a:rPr lang="en-US" sz="2000">
                          <a:effectLst/>
                          <a:latin typeface="UTM Avo" panose="02040603050506020204" pitchFamily="18" charset="0"/>
                        </a:rPr>
                        <a:t>Các môn</a:t>
                      </a:r>
                      <a:endParaRPr lang="en-US" sz="2000">
                        <a:effectLst/>
                        <a:latin typeface="UTM Avo" panose="02040603050506020204" pitchFamily="18" charset="0"/>
                        <a:ea typeface="Times New Roman" panose="02020603050405020304" pitchFamily="18" charset="0"/>
                      </a:endParaRPr>
                    </a:p>
                  </a:txBody>
                  <a:tcPr marL="68580" marR="68580" marT="0" marB="0" anchor="ct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rgbClr val="66CCFF"/>
                    </a:solidFill>
                  </a:tcPr>
                </a:tc>
                <a:tc>
                  <a:txBody>
                    <a:bodyPr/>
                    <a:lstStyle/>
                    <a:p>
                      <a:pPr algn="ctr"/>
                      <a:r>
                        <a:rPr lang="en-US" sz="2000" b="1">
                          <a:effectLst/>
                          <a:latin typeface="UTM Avo" panose="02040603050506020204" pitchFamily="18" charset="0"/>
                        </a:rPr>
                        <a:t>Cầu lông</a:t>
                      </a:r>
                      <a:endParaRPr lang="en-US" sz="2000" b="1">
                        <a:effectLst/>
                        <a:latin typeface="UTM Avo" panose="02040603050506020204" pitchFamily="18" charset="0"/>
                        <a:ea typeface="Times New Roman" panose="02020603050405020304" pitchFamily="18" charset="0"/>
                      </a:endParaRPr>
                    </a:p>
                  </a:txBody>
                  <a:tcPr marL="68580" marR="68580" marT="0" marB="0" anchor="ct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rgbClr val="FFFFFF"/>
                    </a:solidFill>
                  </a:tcPr>
                </a:tc>
                <a:tc>
                  <a:txBody>
                    <a:bodyPr/>
                    <a:lstStyle/>
                    <a:p>
                      <a:pPr algn="ctr"/>
                      <a:r>
                        <a:rPr lang="en-US" sz="2000" b="1">
                          <a:effectLst/>
                          <a:latin typeface="UTM Avo" panose="02040603050506020204" pitchFamily="18" charset="0"/>
                        </a:rPr>
                        <a:t>Đá cầu</a:t>
                      </a:r>
                      <a:endParaRPr lang="en-US" sz="2000" b="1">
                        <a:effectLst/>
                        <a:latin typeface="UTM Avo" panose="02040603050506020204" pitchFamily="18" charset="0"/>
                        <a:ea typeface="Times New Roman" panose="02020603050405020304" pitchFamily="18" charset="0"/>
                      </a:endParaRPr>
                    </a:p>
                  </a:txBody>
                  <a:tcPr marL="68580" marR="68580" marT="0" marB="0" anchor="ct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rgbClr val="FFFFFF"/>
                    </a:solidFill>
                  </a:tcPr>
                </a:tc>
                <a:tc>
                  <a:txBody>
                    <a:bodyPr/>
                    <a:lstStyle/>
                    <a:p>
                      <a:pPr algn="ctr"/>
                      <a:r>
                        <a:rPr lang="en-US" sz="2000" b="1">
                          <a:effectLst/>
                          <a:latin typeface="UTM Avo" panose="02040603050506020204" pitchFamily="18" charset="0"/>
                        </a:rPr>
                        <a:t>Bóng đá</a:t>
                      </a:r>
                      <a:endParaRPr lang="en-US" sz="2000" b="1">
                        <a:effectLst/>
                        <a:latin typeface="UTM Avo" panose="02040603050506020204" pitchFamily="18" charset="0"/>
                        <a:ea typeface="Times New Roman" panose="02020603050405020304" pitchFamily="18" charset="0"/>
                      </a:endParaRPr>
                    </a:p>
                  </a:txBody>
                  <a:tcPr marL="68580" marR="68580" marT="0" marB="0" anchor="ct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rgbClr val="FFFFFF"/>
                    </a:solidFill>
                  </a:tcPr>
                </a:tc>
                <a:tc>
                  <a:txBody>
                    <a:bodyPr/>
                    <a:lstStyle/>
                    <a:p>
                      <a:pPr algn="ctr"/>
                      <a:r>
                        <a:rPr lang="en-US" sz="2000" b="1">
                          <a:effectLst/>
                          <a:latin typeface="UTM Avo" panose="02040603050506020204" pitchFamily="18" charset="0"/>
                        </a:rPr>
                        <a:t>Bóng bàn</a:t>
                      </a:r>
                      <a:endParaRPr lang="en-US" sz="2000" b="1">
                        <a:effectLst/>
                        <a:latin typeface="UTM Avo" panose="02040603050506020204" pitchFamily="18" charset="0"/>
                        <a:ea typeface="Times New Roman" panose="02020603050405020304" pitchFamily="18" charset="0"/>
                      </a:endParaRPr>
                    </a:p>
                  </a:txBody>
                  <a:tcPr marL="68580" marR="68580" marT="0" marB="0" anchor="ct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rgbClr val="FFFFFF"/>
                    </a:solidFill>
                  </a:tcPr>
                </a:tc>
                <a:tc>
                  <a:txBody>
                    <a:bodyPr/>
                    <a:lstStyle/>
                    <a:p>
                      <a:pPr algn="ctr"/>
                      <a:r>
                        <a:rPr lang="en-US" sz="2000" b="1">
                          <a:effectLst/>
                          <a:latin typeface="UTM Avo" panose="02040603050506020204" pitchFamily="18" charset="0"/>
                        </a:rPr>
                        <a:t>Bơi lội</a:t>
                      </a:r>
                      <a:endParaRPr lang="en-US" sz="2000" b="1">
                        <a:effectLst/>
                        <a:latin typeface="UTM Avo" panose="02040603050506020204" pitchFamily="18" charset="0"/>
                        <a:ea typeface="Times New Roman" panose="02020603050405020304" pitchFamily="18" charset="0"/>
                      </a:endParaRPr>
                    </a:p>
                  </a:txBody>
                  <a:tcPr marL="68580" marR="68580" marT="0" marB="0" anchor="ct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rgbClr val="FFFFFF"/>
                    </a:solidFill>
                  </a:tcPr>
                </a:tc>
                <a:extLst>
                  <a:ext uri="{0D108BD9-81ED-4DB2-BD59-A6C34878D82A}">
                    <a16:rowId xmlns:a16="http://schemas.microsoft.com/office/drawing/2014/main" val="2346019517"/>
                  </a:ext>
                </a:extLst>
              </a:tr>
              <a:tr h="590161">
                <a:tc>
                  <a:txBody>
                    <a:bodyPr/>
                    <a:lstStyle/>
                    <a:p>
                      <a:pPr algn="ctr"/>
                      <a:r>
                        <a:rPr lang="en-US" sz="2000">
                          <a:effectLst/>
                          <a:latin typeface="UTM Avo" panose="02040603050506020204" pitchFamily="18" charset="0"/>
                        </a:rPr>
                        <a:t>Tỉ lệ</a:t>
                      </a:r>
                      <a:endParaRPr lang="en-US" sz="2000">
                        <a:effectLst/>
                        <a:latin typeface="UTM Avo" panose="02040603050506020204" pitchFamily="18" charset="0"/>
                        <a:ea typeface="Times New Roman" panose="02020603050405020304" pitchFamily="18" charset="0"/>
                      </a:endParaRPr>
                    </a:p>
                  </a:txBody>
                  <a:tcPr marL="68580" marR="68580" marT="0" marB="0" anchor="ct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rgbClr val="66CCFF"/>
                    </a:solidFill>
                  </a:tcPr>
                </a:tc>
                <a:tc>
                  <a:txBody>
                    <a:bodyPr/>
                    <a:lstStyle/>
                    <a:p>
                      <a:pPr algn="ctr"/>
                      <a:r>
                        <a:rPr lang="en-US" sz="2000">
                          <a:effectLst/>
                          <a:latin typeface="UTM Avo" panose="02040603050506020204" pitchFamily="18" charset="0"/>
                        </a:rPr>
                        <a:t>15%</a:t>
                      </a:r>
                      <a:endParaRPr lang="en-US" sz="2000">
                        <a:effectLst/>
                        <a:latin typeface="UTM Avo" panose="02040603050506020204" pitchFamily="18" charset="0"/>
                        <a:ea typeface="Times New Roman" panose="02020603050405020304" pitchFamily="18" charset="0"/>
                      </a:endParaRPr>
                    </a:p>
                  </a:txBody>
                  <a:tcPr marL="68580" marR="68580" marT="0" marB="0" anchor="ct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rgbClr val="FFFFFF"/>
                    </a:solidFill>
                  </a:tcPr>
                </a:tc>
                <a:tc>
                  <a:txBody>
                    <a:bodyPr/>
                    <a:lstStyle/>
                    <a:p>
                      <a:pPr algn="ctr"/>
                      <a:r>
                        <a:rPr lang="en-US" sz="2000">
                          <a:effectLst/>
                          <a:latin typeface="UTM Avo" panose="02040603050506020204" pitchFamily="18" charset="0"/>
                        </a:rPr>
                        <a:t>25%</a:t>
                      </a:r>
                      <a:endParaRPr lang="en-US" sz="2000">
                        <a:effectLst/>
                        <a:latin typeface="UTM Avo" panose="02040603050506020204" pitchFamily="18" charset="0"/>
                        <a:ea typeface="Times New Roman" panose="02020603050405020304" pitchFamily="18" charset="0"/>
                      </a:endParaRPr>
                    </a:p>
                  </a:txBody>
                  <a:tcPr marL="68580" marR="68580" marT="0" marB="0" anchor="ct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rgbClr val="FFFFFF"/>
                    </a:solidFill>
                  </a:tcPr>
                </a:tc>
                <a:tc>
                  <a:txBody>
                    <a:bodyPr/>
                    <a:lstStyle/>
                    <a:p>
                      <a:pPr algn="ctr"/>
                      <a:r>
                        <a:rPr lang="en-US" sz="2000">
                          <a:effectLst/>
                          <a:latin typeface="UTM Avo" panose="02040603050506020204" pitchFamily="18" charset="0"/>
                        </a:rPr>
                        <a:t>30%</a:t>
                      </a:r>
                      <a:endParaRPr lang="en-US" sz="2000">
                        <a:effectLst/>
                        <a:latin typeface="UTM Avo" panose="02040603050506020204" pitchFamily="18" charset="0"/>
                        <a:ea typeface="Times New Roman" panose="02020603050405020304" pitchFamily="18" charset="0"/>
                      </a:endParaRPr>
                    </a:p>
                  </a:txBody>
                  <a:tcPr marL="68580" marR="68580" marT="0" marB="0" anchor="ct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rgbClr val="FFFFFF"/>
                    </a:solidFill>
                  </a:tcPr>
                </a:tc>
                <a:tc>
                  <a:txBody>
                    <a:bodyPr/>
                    <a:lstStyle/>
                    <a:p>
                      <a:pPr algn="ctr"/>
                      <a:r>
                        <a:rPr lang="en-US" sz="2000">
                          <a:effectLst/>
                          <a:latin typeface="UTM Avo" panose="02040603050506020204" pitchFamily="18" charset="0"/>
                        </a:rPr>
                        <a:t>10%</a:t>
                      </a:r>
                      <a:endParaRPr lang="en-US" sz="2000">
                        <a:effectLst/>
                        <a:latin typeface="UTM Avo" panose="02040603050506020204" pitchFamily="18" charset="0"/>
                        <a:ea typeface="Times New Roman" panose="02020603050405020304" pitchFamily="18" charset="0"/>
                      </a:endParaRPr>
                    </a:p>
                  </a:txBody>
                  <a:tcPr marL="68580" marR="68580" marT="0" marB="0" anchor="ct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rgbClr val="FFFFFF"/>
                    </a:solidFill>
                  </a:tcPr>
                </a:tc>
                <a:tc>
                  <a:txBody>
                    <a:bodyPr/>
                    <a:lstStyle/>
                    <a:p>
                      <a:pPr algn="ctr"/>
                      <a:r>
                        <a:rPr lang="en-US" sz="2000">
                          <a:effectLst/>
                          <a:latin typeface="UTM Avo" panose="02040603050506020204" pitchFamily="18" charset="0"/>
                        </a:rPr>
                        <a:t>20%</a:t>
                      </a:r>
                      <a:endParaRPr lang="en-US" sz="2000">
                        <a:effectLst/>
                        <a:latin typeface="UTM Avo" panose="02040603050506020204" pitchFamily="18" charset="0"/>
                        <a:ea typeface="Times New Roman" panose="02020603050405020304" pitchFamily="18" charset="0"/>
                      </a:endParaRPr>
                    </a:p>
                  </a:txBody>
                  <a:tcPr marL="68580" marR="68580" marT="0" marB="0" anchor="ct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rgbClr val="FFFFFF"/>
                    </a:solidFill>
                  </a:tcPr>
                </a:tc>
                <a:extLst>
                  <a:ext uri="{0D108BD9-81ED-4DB2-BD59-A6C34878D82A}">
                    <a16:rowId xmlns:a16="http://schemas.microsoft.com/office/drawing/2014/main" val="511811450"/>
                  </a:ext>
                </a:extLst>
              </a:tr>
            </a:tbl>
          </a:graphicData>
        </a:graphic>
      </p:graphicFrame>
    </p:spTree>
    <p:extLst>
      <p:ext uri="{BB962C8B-B14F-4D97-AF65-F5344CB8AC3E}">
        <p14:creationId xmlns:p14="http://schemas.microsoft.com/office/powerpoint/2010/main" val="9124752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6E29716-83E0-4F14-9269-682CA07A90E9}"/>
              </a:ext>
            </a:extLst>
          </p:cNvPr>
          <p:cNvSpPr txBox="1"/>
          <p:nvPr/>
        </p:nvSpPr>
        <p:spPr>
          <a:xfrm>
            <a:off x="1343026" y="494598"/>
            <a:ext cx="3604592" cy="646331"/>
          </a:xfrm>
          <a:prstGeom prst="rect">
            <a:avLst/>
          </a:prstGeom>
          <a:noFill/>
        </p:spPr>
        <p:txBody>
          <a:bodyPr wrap="square" rtlCol="0">
            <a:spAutoFit/>
          </a:bodyPr>
          <a:lstStyle/>
          <a:p>
            <a:r>
              <a:rPr lang="en-US" sz="3600" b="1">
                <a:solidFill>
                  <a:srgbClr val="FF0066"/>
                </a:solidFill>
                <a:latin typeface="UTM Avo" panose="02040603050506020204" pitchFamily="18" charset="0"/>
              </a:rPr>
              <a:t>VẬN DỤNG</a:t>
            </a:r>
          </a:p>
        </p:txBody>
      </p:sp>
      <p:pic>
        <p:nvPicPr>
          <p:cNvPr id="6" name="Picture 5">
            <a:extLst>
              <a:ext uri="{FF2B5EF4-FFF2-40B4-BE49-F238E27FC236}">
                <a16:creationId xmlns:a16="http://schemas.microsoft.com/office/drawing/2014/main" id="{1C3C7479-9A0B-4752-B0F3-7398EBE77A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776" y="283679"/>
            <a:ext cx="857250" cy="857250"/>
          </a:xfrm>
          <a:prstGeom prst="rect">
            <a:avLst/>
          </a:prstGeom>
        </p:spPr>
      </p:pic>
      <p:graphicFrame>
        <p:nvGraphicFramePr>
          <p:cNvPr id="9" name="Chart 8">
            <a:extLst>
              <a:ext uri="{FF2B5EF4-FFF2-40B4-BE49-F238E27FC236}">
                <a16:creationId xmlns:a16="http://schemas.microsoft.com/office/drawing/2014/main" id="{13CF1660-758B-4621-9FD2-748AD5AD38CB}"/>
              </a:ext>
            </a:extLst>
          </p:cNvPr>
          <p:cNvGraphicFramePr>
            <a:graphicFrameLocks/>
          </p:cNvGraphicFramePr>
          <p:nvPr>
            <p:extLst>
              <p:ext uri="{D42A27DB-BD31-4B8C-83A1-F6EECF244321}">
                <p14:modId xmlns:p14="http://schemas.microsoft.com/office/powerpoint/2010/main" val="1506523717"/>
              </p:ext>
            </p:extLst>
          </p:nvPr>
        </p:nvGraphicFramePr>
        <p:xfrm>
          <a:off x="5539409" y="1140929"/>
          <a:ext cx="6652591" cy="4809297"/>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C31EE485-C7E9-4C24-9AA5-99F34F95C734}"/>
              </a:ext>
            </a:extLst>
          </p:cNvPr>
          <p:cNvSpPr txBox="1"/>
          <p:nvPr/>
        </p:nvSpPr>
        <p:spPr>
          <a:xfrm>
            <a:off x="154471" y="1338722"/>
            <a:ext cx="5636729" cy="4353499"/>
          </a:xfrm>
          <a:prstGeom prst="rect">
            <a:avLst/>
          </a:prstGeom>
          <a:noFill/>
        </p:spPr>
        <p:txBody>
          <a:bodyPr wrap="square">
            <a:spAutoFit/>
          </a:bodyPr>
          <a:lstStyle/>
          <a:p>
            <a:pPr algn="just">
              <a:lnSpc>
                <a:spcPct val="130000"/>
              </a:lnSpc>
            </a:pPr>
            <a:r>
              <a:rPr lang="en-US" sz="2400" b="1">
                <a:effectLst/>
                <a:latin typeface="UTM Avo" panose="02040603050506020204" pitchFamily="18" charset="0"/>
                <a:ea typeface="Times New Roman" panose="02020603050405020304" pitchFamily="18" charset="0"/>
              </a:rPr>
              <a:t>Bài toán. </a:t>
            </a:r>
            <a:r>
              <a:rPr lang="en-US" sz="2400">
                <a:effectLst/>
                <a:latin typeface="UTM Avo" panose="02040603050506020204" pitchFamily="18" charset="0"/>
                <a:ea typeface="Times New Roman" panose="02020603050405020304" pitchFamily="18" charset="0"/>
              </a:rPr>
              <a:t>Sử dụng các thông tin từ biểu đồ bên dưới để trả lời các câu hỏi.</a:t>
            </a:r>
          </a:p>
          <a:p>
            <a:pPr algn="just">
              <a:lnSpc>
                <a:spcPct val="130000"/>
              </a:lnSpc>
            </a:pPr>
            <a:r>
              <a:rPr lang="en-US" sz="2400">
                <a:effectLst/>
                <a:latin typeface="UTM Avo" panose="02040603050506020204" pitchFamily="18" charset="0"/>
                <a:ea typeface="Times New Roman" panose="02020603050405020304" pitchFamily="18" charset="0"/>
              </a:rPr>
              <a:t>a. Biểu đồ biểu diễn các thông tin về vấn đề gì?</a:t>
            </a:r>
          </a:p>
          <a:p>
            <a:pPr algn="just">
              <a:lnSpc>
                <a:spcPct val="130000"/>
              </a:lnSpc>
            </a:pPr>
            <a:r>
              <a:rPr lang="en-US" sz="2400">
                <a:effectLst/>
                <a:latin typeface="UTM Avo" panose="02040603050506020204" pitchFamily="18" charset="0"/>
                <a:ea typeface="Times New Roman" panose="02020603050405020304" pitchFamily="18" charset="0"/>
              </a:rPr>
              <a:t>b. Có bao nhiêu đối tượng được biểu diễn?</a:t>
            </a:r>
          </a:p>
          <a:p>
            <a:pPr algn="just">
              <a:lnSpc>
                <a:spcPct val="130000"/>
              </a:lnSpc>
            </a:pPr>
            <a:r>
              <a:rPr lang="en-US" sz="2400">
                <a:effectLst/>
                <a:latin typeface="UTM Avo" panose="02040603050506020204" pitchFamily="18" charset="0"/>
                <a:ea typeface="Times New Roman" panose="02020603050405020304" pitchFamily="18" charset="0"/>
              </a:rPr>
              <a:t>c. Tỉ lệ phần trăm của mỗi đối tượng so với toàn thể?</a:t>
            </a:r>
          </a:p>
        </p:txBody>
      </p:sp>
    </p:spTree>
    <p:extLst>
      <p:ext uri="{BB962C8B-B14F-4D97-AF65-F5344CB8AC3E}">
        <p14:creationId xmlns:p14="http://schemas.microsoft.com/office/powerpoint/2010/main" val="3002660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9" grpId="0">
        <p:bldAsOne/>
      </p:bldGraphic>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6E29716-83E0-4F14-9269-682CA07A90E9}"/>
              </a:ext>
            </a:extLst>
          </p:cNvPr>
          <p:cNvSpPr txBox="1"/>
          <p:nvPr/>
        </p:nvSpPr>
        <p:spPr>
          <a:xfrm>
            <a:off x="1343026" y="494598"/>
            <a:ext cx="3604592" cy="646331"/>
          </a:xfrm>
          <a:prstGeom prst="rect">
            <a:avLst/>
          </a:prstGeom>
          <a:noFill/>
        </p:spPr>
        <p:txBody>
          <a:bodyPr wrap="square" rtlCol="0">
            <a:spAutoFit/>
          </a:bodyPr>
          <a:lstStyle/>
          <a:p>
            <a:r>
              <a:rPr lang="en-US" sz="3600" b="1">
                <a:solidFill>
                  <a:srgbClr val="FF0066"/>
                </a:solidFill>
                <a:latin typeface="UTM Avo" panose="02040603050506020204" pitchFamily="18" charset="0"/>
              </a:rPr>
              <a:t>VẬN DỤNG</a:t>
            </a:r>
          </a:p>
        </p:txBody>
      </p:sp>
      <p:pic>
        <p:nvPicPr>
          <p:cNvPr id="6" name="Picture 5">
            <a:extLst>
              <a:ext uri="{FF2B5EF4-FFF2-40B4-BE49-F238E27FC236}">
                <a16:creationId xmlns:a16="http://schemas.microsoft.com/office/drawing/2014/main" id="{1C3C7479-9A0B-4752-B0F3-7398EBE77A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776" y="283679"/>
            <a:ext cx="857250" cy="857250"/>
          </a:xfrm>
          <a:prstGeom prst="rect">
            <a:avLst/>
          </a:prstGeom>
        </p:spPr>
      </p:pic>
      <p:graphicFrame>
        <p:nvGraphicFramePr>
          <p:cNvPr id="9" name="Chart 8">
            <a:extLst>
              <a:ext uri="{FF2B5EF4-FFF2-40B4-BE49-F238E27FC236}">
                <a16:creationId xmlns:a16="http://schemas.microsoft.com/office/drawing/2014/main" id="{13CF1660-758B-4621-9FD2-748AD5AD38CB}"/>
              </a:ext>
            </a:extLst>
          </p:cNvPr>
          <p:cNvGraphicFramePr>
            <a:graphicFrameLocks/>
          </p:cNvGraphicFramePr>
          <p:nvPr>
            <p:extLst>
              <p:ext uri="{D42A27DB-BD31-4B8C-83A1-F6EECF244321}">
                <p14:modId xmlns:p14="http://schemas.microsoft.com/office/powerpoint/2010/main" val="994414648"/>
              </p:ext>
            </p:extLst>
          </p:nvPr>
        </p:nvGraphicFramePr>
        <p:xfrm>
          <a:off x="6400802" y="2394502"/>
          <a:ext cx="5791198" cy="4424984"/>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C31EE485-C7E9-4C24-9AA5-99F34F95C734}"/>
              </a:ext>
            </a:extLst>
          </p:cNvPr>
          <p:cNvSpPr txBox="1"/>
          <p:nvPr/>
        </p:nvSpPr>
        <p:spPr>
          <a:xfrm>
            <a:off x="154471" y="1338722"/>
            <a:ext cx="6657146" cy="4833631"/>
          </a:xfrm>
          <a:prstGeom prst="rect">
            <a:avLst/>
          </a:prstGeom>
          <a:noFill/>
        </p:spPr>
        <p:txBody>
          <a:bodyPr wrap="square">
            <a:spAutoFit/>
          </a:bodyPr>
          <a:lstStyle/>
          <a:p>
            <a:pPr algn="just">
              <a:lnSpc>
                <a:spcPct val="130000"/>
              </a:lnSpc>
            </a:pPr>
            <a:r>
              <a:rPr lang="en-US" sz="2400">
                <a:effectLst/>
                <a:latin typeface="UTM Avo" panose="02040603050506020204" pitchFamily="18" charset="0"/>
                <a:ea typeface="Times New Roman" panose="02020603050405020304" pitchFamily="18" charset="0"/>
              </a:rPr>
              <a:t>a. Biểu đồ biểu diễn tỉ số phần trăm các loại trái cây học sinh lớp 7A yêu thích.</a:t>
            </a:r>
          </a:p>
          <a:p>
            <a:pPr algn="just">
              <a:lnSpc>
                <a:spcPct val="130000"/>
              </a:lnSpc>
            </a:pPr>
            <a:r>
              <a:rPr lang="en-US" sz="2400">
                <a:effectLst/>
                <a:latin typeface="UTM Avo" panose="02040603050506020204" pitchFamily="18" charset="0"/>
                <a:ea typeface="Times New Roman" panose="02020603050405020304" pitchFamily="18" charset="0"/>
              </a:rPr>
              <a:t>b. Có 5 đối tượng được biểu diễn.</a:t>
            </a:r>
          </a:p>
          <a:p>
            <a:pPr algn="just">
              <a:lnSpc>
                <a:spcPct val="130000"/>
              </a:lnSpc>
            </a:pPr>
            <a:r>
              <a:rPr lang="en-US" sz="2400">
                <a:effectLst/>
                <a:latin typeface="UTM Avo" panose="02040603050506020204" pitchFamily="18" charset="0"/>
                <a:ea typeface="Times New Roman" panose="02020603050405020304" pitchFamily="18" charset="0"/>
              </a:rPr>
              <a:t>c. Tỉ lệ phần trăm của mỗi đối tượng so với toàn thể:</a:t>
            </a:r>
          </a:p>
          <a:p>
            <a:pPr algn="just">
              <a:lnSpc>
                <a:spcPct val="130000"/>
              </a:lnSpc>
            </a:pPr>
            <a:r>
              <a:rPr lang="en-US" sz="2400">
                <a:effectLst/>
                <a:latin typeface="UTM Avo" panose="02040603050506020204" pitchFamily="18" charset="0"/>
                <a:ea typeface="Times New Roman" panose="02020603050405020304" pitchFamily="18" charset="0"/>
              </a:rPr>
              <a:t>- Cam: 20%;</a:t>
            </a:r>
          </a:p>
          <a:p>
            <a:pPr algn="just">
              <a:lnSpc>
                <a:spcPct val="130000"/>
              </a:lnSpc>
            </a:pPr>
            <a:r>
              <a:rPr lang="en-US" sz="2400">
                <a:effectLst/>
                <a:latin typeface="UTM Avo" panose="02040603050506020204" pitchFamily="18" charset="0"/>
                <a:ea typeface="Times New Roman" panose="02020603050405020304" pitchFamily="18" charset="0"/>
              </a:rPr>
              <a:t>- Dưa hấu: 40%;</a:t>
            </a:r>
          </a:p>
          <a:p>
            <a:pPr algn="just">
              <a:lnSpc>
                <a:spcPct val="130000"/>
              </a:lnSpc>
            </a:pPr>
            <a:r>
              <a:rPr lang="en-US" sz="2400">
                <a:effectLst/>
                <a:latin typeface="UTM Avo" panose="02040603050506020204" pitchFamily="18" charset="0"/>
                <a:ea typeface="Times New Roman" panose="02020603050405020304" pitchFamily="18" charset="0"/>
              </a:rPr>
              <a:t>- Dâu: 10%;</a:t>
            </a:r>
          </a:p>
          <a:p>
            <a:pPr algn="just">
              <a:lnSpc>
                <a:spcPct val="130000"/>
              </a:lnSpc>
            </a:pPr>
            <a:r>
              <a:rPr lang="en-US" sz="2400">
                <a:effectLst/>
                <a:latin typeface="UTM Avo" panose="02040603050506020204" pitchFamily="18" charset="0"/>
                <a:ea typeface="Times New Roman" panose="02020603050405020304" pitchFamily="18" charset="0"/>
              </a:rPr>
              <a:t>- Sầu riêng: 10%;</a:t>
            </a:r>
          </a:p>
          <a:p>
            <a:pPr algn="just">
              <a:lnSpc>
                <a:spcPct val="130000"/>
              </a:lnSpc>
            </a:pPr>
            <a:r>
              <a:rPr lang="en-US" sz="2400">
                <a:effectLst/>
                <a:latin typeface="UTM Avo" panose="02040603050506020204" pitchFamily="18" charset="0"/>
                <a:ea typeface="Times New Roman" panose="02020603050405020304" pitchFamily="18" charset="0"/>
              </a:rPr>
              <a:t>- Xoài: 20%.</a:t>
            </a:r>
            <a:endParaRPr lang="en-US" sz="3200">
              <a:effectLst/>
              <a:latin typeface="UTM Avo" panose="02040603050506020204" pitchFamily="18" charset="0"/>
              <a:ea typeface="Times New Roman" panose="02020603050405020304" pitchFamily="18" charset="0"/>
            </a:endParaRPr>
          </a:p>
        </p:txBody>
      </p:sp>
    </p:spTree>
    <p:extLst>
      <p:ext uri="{BB962C8B-B14F-4D97-AF65-F5344CB8AC3E}">
        <p14:creationId xmlns:p14="http://schemas.microsoft.com/office/powerpoint/2010/main" val="16578191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Facet</Template>
  <TotalTime>150</TotalTime>
  <Words>669</Words>
  <PresentationFormat>Widescreen</PresentationFormat>
  <Paragraphs>96</Paragraphs>
  <Slides>11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iCiel Cadena</vt:lpstr>
      <vt:lpstr>Trebuchet MS</vt:lpstr>
      <vt:lpstr>UTM Kabel KT</vt:lpstr>
      <vt:lpstr>Wingdings 3</vt:lpstr>
      <vt:lpstr>UTM Avo</vt:lpstr>
      <vt:lpstr>Arial</vt:lpstr>
      <vt:lpstr>Times New Roman</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2022-07-15T10:53:15Z</dcterms:created>
  <dcterms:modified xsi:type="dcterms:W3CDTF">2022-07-26T02:36:14Z</dcterms:modified>
</cp:coreProperties>
</file>